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9"/>
  </p:notesMasterIdLst>
  <p:handoutMasterIdLst>
    <p:handoutMasterId r:id="rId20"/>
  </p:handoutMasterIdLst>
  <p:sldIdLst>
    <p:sldId id="257" r:id="rId3"/>
    <p:sldId id="259" r:id="rId4"/>
    <p:sldId id="271" r:id="rId5"/>
    <p:sldId id="272" r:id="rId6"/>
    <p:sldId id="274" r:id="rId7"/>
    <p:sldId id="266" r:id="rId8"/>
    <p:sldId id="267" r:id="rId9"/>
    <p:sldId id="260" r:id="rId10"/>
    <p:sldId id="275" r:id="rId11"/>
    <p:sldId id="276" r:id="rId12"/>
    <p:sldId id="277" r:id="rId13"/>
    <p:sldId id="278" r:id="rId14"/>
    <p:sldId id="265" r:id="rId15"/>
    <p:sldId id="270" r:id="rId16"/>
    <p:sldId id="279" r:id="rId17"/>
    <p:sldId id="280" r:id="rId18"/>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94660"/>
  </p:normalViewPr>
  <p:slideViewPr>
    <p:cSldViewPr snapToGrid="0">
      <p:cViewPr varScale="1">
        <p:scale>
          <a:sx n="62" d="100"/>
          <a:sy n="62" d="100"/>
        </p:scale>
        <p:origin x="354" y="78"/>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2017/7/7</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2017/7/7</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3</a:t>
            </a:fld>
            <a:endParaRPr kumimoji="1" lang="ja-JP" altLang="en-US"/>
          </a:p>
        </p:txBody>
      </p:sp>
    </p:spTree>
    <p:extLst>
      <p:ext uri="{BB962C8B-B14F-4D97-AF65-F5344CB8AC3E}">
        <p14:creationId xmlns:p14="http://schemas.microsoft.com/office/powerpoint/2010/main" val="114319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4</a:t>
            </a:fld>
            <a:endParaRPr kumimoji="1" lang="ja-JP" altLang="en-US"/>
          </a:p>
        </p:txBody>
      </p:sp>
    </p:spTree>
    <p:extLst>
      <p:ext uri="{BB962C8B-B14F-4D97-AF65-F5344CB8AC3E}">
        <p14:creationId xmlns:p14="http://schemas.microsoft.com/office/powerpoint/2010/main" val="102110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5</a:t>
            </a:fld>
            <a:endParaRPr kumimoji="1" lang="ja-JP" altLang="en-US"/>
          </a:p>
        </p:txBody>
      </p:sp>
    </p:spTree>
    <p:extLst>
      <p:ext uri="{BB962C8B-B14F-4D97-AF65-F5344CB8AC3E}">
        <p14:creationId xmlns:p14="http://schemas.microsoft.com/office/powerpoint/2010/main" val="353820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6</a:t>
            </a:fld>
            <a:endParaRPr kumimoji="1" lang="ja-JP" altLang="en-US"/>
          </a:p>
        </p:txBody>
      </p:sp>
    </p:spTree>
    <p:extLst>
      <p:ext uri="{BB962C8B-B14F-4D97-AF65-F5344CB8AC3E}">
        <p14:creationId xmlns:p14="http://schemas.microsoft.com/office/powerpoint/2010/main" val="300376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火事が起きた場合を想定し，火事の周りに解が密集している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7</a:t>
            </a:fld>
            <a:endParaRPr kumimoji="1" lang="ja-JP" altLang="en-US"/>
          </a:p>
        </p:txBody>
      </p:sp>
    </p:spTree>
    <p:extLst>
      <p:ext uri="{BB962C8B-B14F-4D97-AF65-F5344CB8AC3E}">
        <p14:creationId xmlns:p14="http://schemas.microsoft.com/office/powerpoint/2010/main" val="26771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7/7/2017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iencewindow.jst.go.jp/html/sw05/sp-00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743950" cy="769441"/>
          </a:xfrm>
          <a:prstGeom prst="rect">
            <a:avLst/>
          </a:prstGeom>
          <a:noFill/>
        </p:spPr>
        <p:txBody>
          <a:bodyPr wrap="square" rtlCol="0">
            <a:spAutoFit/>
          </a:bodyPr>
          <a:lstStyle/>
          <a:p>
            <a:r>
              <a:rPr kumimoji="1" lang="ja-JP" altLang="en-US" sz="4400" b="1" dirty="0" smtClean="0">
                <a:solidFill>
                  <a:schemeClr val="bg1"/>
                </a:solidFill>
              </a:rPr>
              <a:t>進捗報告</a:t>
            </a:r>
            <a:endParaRPr kumimoji="1" lang="ja-JP" altLang="en-US" sz="4400" b="1" dirty="0">
              <a:solidFill>
                <a:schemeClr val="bg1"/>
              </a:solidFill>
            </a:endParaRPr>
          </a:p>
        </p:txBody>
      </p:sp>
      <p:sp>
        <p:nvSpPr>
          <p:cNvPr id="4" name="テキスト ボックス 3"/>
          <p:cNvSpPr txBox="1"/>
          <p:nvPr/>
        </p:nvSpPr>
        <p:spPr>
          <a:xfrm>
            <a:off x="428626" y="1496753"/>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2017/07/7(</a:t>
            </a:r>
            <a:r>
              <a:rPr lang="ja-JP" altLang="en-US" dirty="0" smtClean="0"/>
              <a:t>金</a:t>
            </a:r>
            <a:r>
              <a:rPr lang="en-US" altLang="ja-JP" dirty="0"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Bat Algorithm</a:t>
            </a:r>
            <a:endParaRPr kumimoji="1" lang="ja-JP" altLang="en-US" dirty="0"/>
          </a:p>
        </p:txBody>
      </p:sp>
      <p:sp>
        <p:nvSpPr>
          <p:cNvPr id="4" name="コンテンツ プレースホルダー 3"/>
          <p:cNvSpPr>
            <a:spLocks noGrp="1"/>
          </p:cNvSpPr>
          <p:nvPr>
            <p:ph idx="10"/>
          </p:nvPr>
        </p:nvSpPr>
        <p:spPr>
          <a:xfrm>
            <a:off x="170481" y="2411015"/>
            <a:ext cx="5455405" cy="3994316"/>
          </a:xfrm>
        </p:spPr>
        <p:txBody>
          <a:bodyPr/>
          <a:lstStyle/>
          <a:p>
            <a:r>
              <a:rPr lang="ja-JP" altLang="en-US" sz="2000" dirty="0" smtClean="0"/>
              <a:t>最も多い典型的</a:t>
            </a:r>
            <a:r>
              <a:rPr lang="ja-JP" altLang="en-US" sz="2000" dirty="0"/>
              <a:t>コウモリ</a:t>
            </a:r>
            <a:r>
              <a:rPr kumimoji="1" lang="ja-JP" altLang="en-US" sz="2000" dirty="0" smtClean="0"/>
              <a:t>の放出する周波数帯</a:t>
            </a:r>
            <a:r>
              <a:rPr kumimoji="1" lang="en-US" altLang="ja-JP" sz="2000" dirty="0" smtClean="0"/>
              <a:t/>
            </a:r>
            <a:br>
              <a:rPr kumimoji="1" lang="en-US" altLang="ja-JP" sz="2000" dirty="0" smtClean="0"/>
            </a:br>
            <a:r>
              <a:rPr kumimoji="1" lang="ja-JP" altLang="en-US" sz="2000" dirty="0" smtClean="0"/>
              <a:t>（</a:t>
            </a:r>
            <a:r>
              <a:rPr kumimoji="1" lang="en-US" altLang="ja-JP" sz="2000" dirty="0" smtClean="0"/>
              <a:t>Echolocation</a:t>
            </a:r>
            <a:r>
              <a:rPr kumimoji="1" lang="ja-JP" altLang="en-US" sz="2000" dirty="0" smtClean="0"/>
              <a:t>）は，</a:t>
            </a:r>
            <a:r>
              <a:rPr kumimoji="1" lang="en-US" altLang="ja-JP" sz="2400" dirty="0" smtClean="0"/>
              <a:t>25</a:t>
            </a:r>
            <a:r>
              <a:rPr kumimoji="1" lang="en-US" altLang="ja-JP" sz="2000" dirty="0" smtClean="0"/>
              <a:t>kHz-</a:t>
            </a:r>
            <a:r>
              <a:rPr kumimoji="1" lang="en-US" altLang="ja-JP" sz="2400" dirty="0" smtClean="0"/>
              <a:t>150</a:t>
            </a:r>
            <a:r>
              <a:rPr kumimoji="1" lang="en-US" altLang="ja-JP" sz="2000" dirty="0" smtClean="0"/>
              <a:t>kHz.</a:t>
            </a:r>
          </a:p>
          <a:p>
            <a:endParaRPr lang="en-US" altLang="ja-JP" sz="1050" dirty="0"/>
          </a:p>
          <a:p>
            <a:r>
              <a:rPr kumimoji="1" lang="ja-JP" altLang="en-US" sz="2000" dirty="0" smtClean="0"/>
              <a:t>この超音波を使ってターゲットとの距離と向き，獲物の種類，獲物の移動速度などを検出することができる．</a:t>
            </a:r>
            <a:endParaRPr kumimoji="1" lang="en-US" altLang="ja-JP" sz="2000" dirty="0" smtClean="0"/>
          </a:p>
          <a:p>
            <a:endParaRPr kumimoji="1" lang="ja-JP" altLang="en-US" sz="2000" dirty="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8" name="テキスト ボックス 7"/>
          <p:cNvSpPr txBox="1"/>
          <p:nvPr/>
        </p:nvSpPr>
        <p:spPr>
          <a:xfrm>
            <a:off x="4417453" y="5651538"/>
            <a:ext cx="7439187" cy="307777"/>
          </a:xfrm>
          <a:prstGeom prst="rect">
            <a:avLst/>
          </a:prstGeom>
          <a:noFill/>
        </p:spPr>
        <p:txBody>
          <a:bodyPr wrap="square" rtlCol="0">
            <a:spAutoFit/>
          </a:bodyPr>
          <a:lstStyle/>
          <a:p>
            <a:pPr algn="r"/>
            <a:r>
              <a:rPr lang="en-US" altLang="ja-JP" sz="1400" dirty="0">
                <a:hlinkClick r:id="rId2"/>
              </a:rPr>
              <a:t>http://</a:t>
            </a:r>
            <a:r>
              <a:rPr lang="en-US" altLang="ja-JP" sz="1400" dirty="0" smtClean="0">
                <a:hlinkClick r:id="rId2"/>
              </a:rPr>
              <a:t>sciencewindow.jst.go.jp/html/sw05/sp-003</a:t>
            </a:r>
            <a:r>
              <a:rPr lang="ja-JP" altLang="en-US" sz="1400" dirty="0"/>
              <a:t> </a:t>
            </a:r>
            <a:r>
              <a:rPr lang="ja-JP" altLang="en-US" sz="1400" dirty="0" smtClean="0"/>
              <a:t> </a:t>
            </a:r>
            <a:r>
              <a:rPr lang="en-US" altLang="ja-JP" sz="1400" dirty="0" smtClean="0"/>
              <a:t>Science Window</a:t>
            </a:r>
            <a:r>
              <a:rPr lang="ja-JP" altLang="en-US" sz="1400" dirty="0" smtClean="0"/>
              <a:t>より</a:t>
            </a:r>
            <a:endParaRPr kumimoji="1" lang="ja-JP" altLang="en-US" sz="14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461" y="2122985"/>
            <a:ext cx="5920016" cy="3394412"/>
          </a:xfrm>
          <a:prstGeom prst="rect">
            <a:avLst/>
          </a:prstGeom>
        </p:spPr>
      </p:pic>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235369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r>
              <a:rPr lang="ja-JP" altLang="en-US" dirty="0"/>
              <a:t>問題に対する手法の</a:t>
            </a:r>
            <a:r>
              <a:rPr lang="ja-JP" altLang="en-US" dirty="0" smtClean="0"/>
              <a:t>検討</a:t>
            </a:r>
            <a:endParaRPr kumimoji="1" lang="ja-JP" altLang="en-US" dirty="0"/>
          </a:p>
        </p:txBody>
      </p:sp>
      <p:pic>
        <p:nvPicPr>
          <p:cNvPr id="7" name="図 6"/>
          <p:cNvPicPr>
            <a:picLocks noChangeAspect="1"/>
          </p:cNvPicPr>
          <p:nvPr/>
        </p:nvPicPr>
        <p:blipFill>
          <a:blip r:embed="rId2"/>
          <a:stretch>
            <a:fillRect/>
          </a:stretch>
        </p:blipFill>
        <p:spPr>
          <a:xfrm>
            <a:off x="1565329" y="1177401"/>
            <a:ext cx="8802894" cy="5680599"/>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9252345" y="3611105"/>
                <a:ext cx="2681207" cy="2578976"/>
              </a:xfrm>
              <a:prstGeom prst="rect">
                <a:avLst/>
              </a:prstGeom>
              <a:noFill/>
            </p:spPr>
            <p:txBody>
              <a:bodyPr wrap="square" rtlCol="0">
                <a:spAutoFit/>
              </a:bodyPr>
              <a:lstStyle/>
              <a:p>
                <a:r>
                  <a:rPr lang="ja-JP" altLang="en-US" dirty="0" smtClean="0"/>
                  <a:t>・コウモリ</a:t>
                </a:r>
                <a:endParaRPr lang="en-US" altLang="ja-JP" dirty="0" smtClean="0"/>
              </a:p>
              <a:p>
                <a:r>
                  <a:rPr lang="ja-JP" altLang="en-US" dirty="0" smtClean="0"/>
                  <a:t>固定周波数：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𝑚𝑖𝑛</m:t>
                        </m:r>
                      </m:sub>
                    </m:sSub>
                  </m:oMath>
                </a14:m>
                <a:endParaRPr lang="en-US" altLang="ja-JP" dirty="0" smtClean="0"/>
              </a:p>
              <a:p>
                <a:r>
                  <a:rPr lang="ja-JP" altLang="en-US" dirty="0" smtClean="0"/>
                  <a:t>波長</a:t>
                </a:r>
                <a:r>
                  <a:rPr kumimoji="1" lang="ja-JP" altLang="en-US" dirty="0" smtClean="0"/>
                  <a:t>：</a:t>
                </a:r>
                <a:r>
                  <a:rPr kumimoji="1" lang="en-US" altLang="ja-JP" dirty="0" smtClean="0"/>
                  <a:t>λ</a:t>
                </a:r>
              </a:p>
              <a:p>
                <a:r>
                  <a:rPr kumimoji="1" lang="ja-JP" altLang="en-US" dirty="0" smtClean="0"/>
                  <a:t>速度：</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oMath>
                </a14:m>
                <a:endParaRPr kumimoji="1" lang="en-US" altLang="ja-JP" dirty="0" smtClean="0"/>
              </a:p>
              <a:p>
                <a:r>
                  <a:rPr kumimoji="1" lang="ja-JP" altLang="en-US" dirty="0" smtClean="0"/>
                  <a:t>位置：</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en-US" altLang="ja-JP" dirty="0" smtClean="0"/>
              </a:p>
              <a:p>
                <a:r>
                  <a:rPr lang="en-US" altLang="ja-JP" dirty="0" smtClean="0"/>
                  <a:t>A</a:t>
                </a:r>
                <a:r>
                  <a:rPr lang="ja-JP" altLang="en-US" dirty="0" smtClean="0"/>
                  <a:t>：ラウドネス</a:t>
                </a:r>
                <a:endParaRPr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𝑝𝑎𝑙𝑠𝑒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𝑒𝑚𝑚𝑖𝑠𝑖𝑜𝑛</m:t>
                      </m:r>
                    </m:oMath>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∋[0, 1]</m:t>
                      </m:r>
                    </m:oMath>
                  </m:oMathPara>
                </a14:m>
                <a:endParaRPr kumimoji="1" lang="en-US" altLang="ja-JP" dirty="0" smtClean="0"/>
              </a:p>
              <a:p>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9252345" y="3611105"/>
                <a:ext cx="2681207" cy="2578976"/>
              </a:xfrm>
              <a:prstGeom prst="rect">
                <a:avLst/>
              </a:prstGeom>
              <a:blipFill>
                <a:blip r:embed="rId3"/>
                <a:stretch>
                  <a:fillRect l="-2045" t="-1182"/>
                </a:stretch>
              </a:blipFill>
            </p:spPr>
            <p:txBody>
              <a:bodyPr/>
              <a:lstStyle/>
              <a:p>
                <a:r>
                  <a:rPr lang="ja-JP" altLang="en-US">
                    <a:noFill/>
                  </a:rPr>
                  <a:t> </a:t>
                </a:r>
              </a:p>
            </p:txBody>
          </p:sp>
        </mc:Fallback>
      </mc:AlternateContent>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a:t>7</a:t>
            </a:r>
            <a:endParaRPr kumimoji="1" lang="ja-JP" altLang="en-US" dirty="0"/>
          </a:p>
        </p:txBody>
      </p:sp>
    </p:spTree>
    <p:extLst>
      <p:ext uri="{BB962C8B-B14F-4D97-AF65-F5344CB8AC3E}">
        <p14:creationId xmlns:p14="http://schemas.microsoft.com/office/powerpoint/2010/main" val="42328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09" y="4925357"/>
            <a:ext cx="8207315" cy="668167"/>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227" y="4555045"/>
            <a:ext cx="8262991" cy="60135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9904" y="4094146"/>
            <a:ext cx="8151630" cy="601350"/>
          </a:xfrm>
          <a:prstGeom prst="rect">
            <a:avLst/>
          </a:prstGeom>
        </p:spPr>
      </p:pic>
      <p:sp>
        <p:nvSpPr>
          <p:cNvPr id="3" name="コンテンツ プレースホルダー 2"/>
          <p:cNvSpPr>
            <a:spLocks noGrp="1"/>
          </p:cNvSpPr>
          <p:nvPr>
            <p:ph idx="1"/>
          </p:nvPr>
        </p:nvSpPr>
        <p:spPr>
          <a:xfrm>
            <a:off x="527377" y="2768184"/>
            <a:ext cx="11329259" cy="614197"/>
          </a:xfrm>
        </p:spPr>
        <p:txBody>
          <a:bodyPr/>
          <a:lstStyle/>
          <a:p>
            <a:r>
              <a:rPr kumimoji="1" lang="ja-JP" altLang="en-US" dirty="0" smtClean="0"/>
              <a:t>更新式</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616" y="2793444"/>
            <a:ext cx="9160783" cy="1426085"/>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5331417" y="1849619"/>
                <a:ext cx="5610386" cy="628249"/>
              </a:xfrm>
              <a:prstGeom prst="rect">
                <a:avLst/>
              </a:prstGeom>
              <a:noFill/>
            </p:spPr>
            <p:txBody>
              <a:bodyPr wrap="square" rtlCol="0">
                <a:spAutoFit/>
              </a:bodyPr>
              <a:lstStyle/>
              <a:p>
                <a:r>
                  <a:rPr kumimoji="1" lang="en-US" altLang="ja-JP" sz="2400" dirty="0" smtClean="0">
                    <a:solidFill>
                      <a:schemeClr val="tx1">
                        <a:lumMod val="65000"/>
                        <a:lumOff val="35000"/>
                      </a:schemeClr>
                    </a:solidFill>
                  </a:rPr>
                  <a:t>λ</a:t>
                </a:r>
                <a14:m>
                  <m:oMath xmlns:m="http://schemas.openxmlformats.org/officeDocument/2006/math">
                    <m:r>
                      <a:rPr kumimoji="1" lang="en-US" altLang="ja-JP" sz="2400" b="0" i="1" smtClean="0">
                        <a:solidFill>
                          <a:schemeClr val="tx1">
                            <a:lumMod val="65000"/>
                            <a:lumOff val="35000"/>
                          </a:schemeClr>
                        </a:solidFill>
                        <a:latin typeface="Cambria Math" panose="02040503050406030204" pitchFamily="18" charset="0"/>
                      </a:rPr>
                      <m:t>=</m:t>
                    </m:r>
                    <m:f>
                      <m:fPr>
                        <m:ctrlPr>
                          <a:rPr kumimoji="1" lang="en-US" altLang="ja-JP" sz="2400" b="0" i="1" smtClean="0">
                            <a:solidFill>
                              <a:schemeClr val="tx1">
                                <a:lumMod val="65000"/>
                                <a:lumOff val="35000"/>
                              </a:schemeClr>
                            </a:solidFill>
                            <a:latin typeface="Cambria Math" panose="02040503050406030204" pitchFamily="18" charset="0"/>
                          </a:rPr>
                        </m:ctrlPr>
                      </m:fPr>
                      <m:num>
                        <m:r>
                          <a:rPr kumimoji="1" lang="en-US" altLang="ja-JP" sz="2400" b="0" i="1" smtClean="0">
                            <a:solidFill>
                              <a:schemeClr val="tx1">
                                <a:lumMod val="65000"/>
                                <a:lumOff val="35000"/>
                              </a:schemeClr>
                            </a:solidFill>
                            <a:latin typeface="Cambria Math" panose="02040503050406030204" pitchFamily="18" charset="0"/>
                          </a:rPr>
                          <m:t>𝑣</m:t>
                        </m:r>
                      </m:num>
                      <m:den>
                        <m:r>
                          <a:rPr kumimoji="1" lang="en-US" altLang="ja-JP" sz="2400" b="0" i="1" smtClean="0">
                            <a:solidFill>
                              <a:schemeClr val="tx1">
                                <a:lumMod val="65000"/>
                                <a:lumOff val="35000"/>
                              </a:schemeClr>
                            </a:solidFill>
                            <a:latin typeface="Cambria Math" panose="02040503050406030204" pitchFamily="18" charset="0"/>
                          </a:rPr>
                          <m:t>𝑓</m:t>
                        </m:r>
                      </m:den>
                    </m:f>
                  </m:oMath>
                </a14:m>
                <a:r>
                  <a:rPr kumimoji="1" lang="en-US" altLang="ja-JP" sz="2400" dirty="0" smtClean="0">
                    <a:solidFill>
                      <a:schemeClr val="tx1">
                        <a:lumMod val="65000"/>
                        <a:lumOff val="35000"/>
                      </a:schemeClr>
                    </a:solidFill>
                  </a:rPr>
                  <a:t>				    	  </a:t>
                </a:r>
                <a:r>
                  <a:rPr kumimoji="1" lang="en-US" altLang="ja-JP" sz="2000" dirty="0" smtClean="0">
                    <a:solidFill>
                      <a:schemeClr val="tx1">
                        <a:lumMod val="65000"/>
                        <a:lumOff val="35000"/>
                      </a:schemeClr>
                    </a:solidFill>
                  </a:rPr>
                  <a:t>(1)</a:t>
                </a:r>
                <a:endParaRPr kumimoji="1" lang="ja-JP" altLang="en-US" sz="2000" dirty="0">
                  <a:solidFill>
                    <a:schemeClr val="tx1">
                      <a:lumMod val="65000"/>
                      <a:lumOff val="35000"/>
                    </a:schemeClr>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331417" y="1849619"/>
                <a:ext cx="5610386" cy="628249"/>
              </a:xfrm>
              <a:prstGeom prst="rect">
                <a:avLst/>
              </a:prstGeom>
              <a:blipFill>
                <a:blip r:embed="rId6"/>
                <a:stretch>
                  <a:fillRect l="-1739" t="-971" b="-1942"/>
                </a:stretch>
              </a:blipFill>
            </p:spPr>
            <p:txBody>
              <a:bodyPr/>
              <a:lstStyle/>
              <a:p>
                <a:r>
                  <a:rPr lang="ja-JP" altLang="en-US">
                    <a:noFill/>
                  </a:rPr>
                  <a:t> </a:t>
                </a:r>
              </a:p>
            </p:txBody>
          </p:sp>
        </mc:Fallback>
      </mc:AlternateContent>
      <p:sp>
        <p:nvSpPr>
          <p:cNvPr id="8" name="コンテンツ プレースホルダー 2"/>
          <p:cNvSpPr>
            <a:spLocks noGrp="1"/>
          </p:cNvSpPr>
          <p:nvPr>
            <p:ph idx="1"/>
          </p:nvPr>
        </p:nvSpPr>
        <p:spPr>
          <a:xfrm>
            <a:off x="527376" y="1585232"/>
            <a:ext cx="11329259" cy="614197"/>
          </a:xfrm>
        </p:spPr>
        <p:txBody>
          <a:bodyPr/>
          <a:lstStyle/>
          <a:p>
            <a:r>
              <a:rPr kumimoji="1" lang="ja-JP" altLang="en-US" dirty="0" smtClean="0"/>
              <a:t>固定周波数</a:t>
            </a:r>
            <a:endParaRPr kumimoji="1" lang="ja-JP" altLang="en-US" dirty="0"/>
          </a:p>
        </p:txBody>
      </p:sp>
      <p:sp>
        <p:nvSpPr>
          <p:cNvPr id="12" name="テキスト ボックス 11"/>
          <p:cNvSpPr txBox="1"/>
          <p:nvPr/>
        </p:nvSpPr>
        <p:spPr>
          <a:xfrm>
            <a:off x="11044238" y="6015038"/>
            <a:ext cx="557212" cy="369332"/>
          </a:xfrm>
          <a:prstGeom prst="rect">
            <a:avLst/>
          </a:prstGeom>
          <a:noFill/>
        </p:spPr>
        <p:txBody>
          <a:bodyPr wrap="square" rtlCol="0">
            <a:spAutoFit/>
          </a:bodyPr>
          <a:lstStyle/>
          <a:p>
            <a:r>
              <a:rPr lang="en-US" altLang="ja-JP" dirty="0"/>
              <a:t>8</a:t>
            </a:r>
            <a:endParaRPr kumimoji="1" lang="ja-JP" altLang="en-US" dirty="0"/>
          </a:p>
        </p:txBody>
      </p:sp>
    </p:spTree>
    <p:extLst>
      <p:ext uri="{BB962C8B-B14F-4D97-AF65-F5344CB8AC3E}">
        <p14:creationId xmlns:p14="http://schemas.microsoft.com/office/powerpoint/2010/main" val="151464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p:txBody>
              <a:bodyPr/>
              <a:lstStyle/>
              <a:p>
                <a:r>
                  <a:rPr lang="ja-JP" altLang="en-US" dirty="0" smtClean="0"/>
                  <a:t>視認可能な範囲内に存在する</a:t>
                </a:r>
                <a:r>
                  <a:rPr lang="en-US" altLang="ja-JP" dirty="0" smtClean="0"/>
                  <a:t>2</a:t>
                </a:r>
                <a:r>
                  <a:rPr lang="ja-JP" altLang="en-US" dirty="0" smtClean="0"/>
                  <a:t>匹のホタルが，発光</a:t>
                </a:r>
                <a:r>
                  <a:rPr kumimoji="1" lang="ja-JP" altLang="en-US" dirty="0" smtClean="0"/>
                  <a:t>強度の弱い</a:t>
                </a:r>
                <a:r>
                  <a:rPr lang="ja-JP" altLang="en-US" dirty="0" smtClean="0"/>
                  <a:t>も</a:t>
                </a:r>
                <a:r>
                  <a:rPr lang="ja-JP" altLang="en-US" dirty="0"/>
                  <a:t>の</a:t>
                </a:r>
                <a:r>
                  <a:rPr kumimoji="1" lang="ja-JP" altLang="en-US" dirty="0" smtClean="0"/>
                  <a:t>が強度の強い方へ移動する．</a:t>
                </a:r>
                <a:endParaRPr kumimoji="1" lang="en-US" altLang="ja-JP" dirty="0" smtClean="0"/>
              </a:p>
              <a:p>
                <a:r>
                  <a:rPr kumimoji="1" lang="ja-JP" altLang="en-US" dirty="0" smtClean="0"/>
                  <a:t>発光強度が同じ場合はランダムに移動．</a:t>
                </a:r>
                <a:endParaRPr kumimoji="1" lang="en-US" altLang="ja-JP" dirty="0" smtClean="0"/>
              </a:p>
              <a:p>
                <a:endParaRPr kumimoji="1" lang="en-US" altLang="ja-JP" dirty="0" smtClean="0"/>
              </a:p>
              <a:p>
                <a:pPr algn="ctr"/>
                <a:r>
                  <a:rPr kumimoji="1" lang="ja-JP" altLang="en-US" b="0" dirty="0" smtClean="0"/>
                  <a:t>発光強度</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sup>
                    </m:sSup>
                  </m:oMath>
                </a14:m>
                <a:r>
                  <a:rPr kumimoji="1" lang="en-US" altLang="ja-JP" dirty="0" smtClean="0"/>
                  <a:t>	…(1)</a:t>
                </a:r>
              </a:p>
              <a:p>
                <a:pPr algn="ctr"/>
                <a:r>
                  <a:rPr lang="ja-JP" altLang="en-US" dirty="0"/>
                  <a:t>隣接するホタルの魅力度</a:t>
                </a:r>
                <a:r>
                  <a:rPr lang="en-US" altLang="ja-JP" dirty="0"/>
                  <a:t>: </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β</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𝛽</m:t>
                        </m:r>
                      </m:e>
                      <m:sub>
                        <m:r>
                          <a:rPr lang="en-US" altLang="ja-JP" b="0" i="1" smtClean="0">
                            <a:latin typeface="Cambria Math" panose="02040503050406030204" pitchFamily="18" charset="0"/>
                          </a:rPr>
                          <m:t>0</m:t>
                        </m:r>
                      </m:sub>
                    </m:sSub>
                    <m:r>
                      <a:rPr lang="en-US" altLang="ja-JP" i="1">
                        <a:latin typeface="Cambria Math" panose="02040503050406030204" pitchFamily="18" charset="0"/>
                      </a:rPr>
                      <m:t>𝑒𝑥𝑝</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ja-JP" altLang="en-US" i="1">
                            <a:latin typeface="Cambria Math" panose="02040503050406030204" pitchFamily="18" charset="0"/>
                          </a:rPr>
                          <m:t>𝛾</m:t>
                        </m:r>
                      </m:e>
                      <m:sup>
                        <m:sSup>
                          <m:sSupPr>
                            <m:ctrlPr>
                              <a:rPr lang="en-US" altLang="ja-JP" i="1">
                                <a:latin typeface="Cambria Math" panose="02040503050406030204" pitchFamily="18" charset="0"/>
                              </a:rPr>
                            </m:ctrlPr>
                          </m:sSup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𝑖𝑗</m:t>
                                </m:r>
                              </m:sub>
                            </m:sSub>
                          </m:e>
                          <m:sup>
                            <m:r>
                              <a:rPr lang="en-US" altLang="ja-JP" i="1">
                                <a:latin typeface="Cambria Math" panose="02040503050406030204" pitchFamily="18" charset="0"/>
                              </a:rPr>
                              <m:t>2</m:t>
                            </m:r>
                          </m:sup>
                        </m:sSup>
                      </m:sup>
                    </m:sSup>
                  </m:oMath>
                </a14:m>
                <a:r>
                  <a:rPr kumimoji="1" lang="en-US" altLang="ja-JP" dirty="0" smtClean="0"/>
                  <a:t>  …(2)</a:t>
                </a:r>
              </a:p>
              <a:p>
                <a:pPr algn="ctr"/>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𝐿</m:t>
                            </m:r>
                          </m:e>
                        </m:rad>
                      </m:den>
                    </m:f>
                  </m:oMath>
                </a14:m>
                <a:r>
                  <a:rPr kumimoji="1" lang="ja-JP" altLang="en-US" dirty="0" smtClean="0"/>
                  <a:t> </a:t>
                </a:r>
                <a:r>
                  <a:rPr kumimoji="1" lang="en-US" altLang="ja-JP" dirty="0" smtClean="0"/>
                  <a:t>…(3)</a:t>
                </a:r>
              </a:p>
              <a:p>
                <a:pPr algn="ctr"/>
                <a:r>
                  <a:rPr kumimoji="1" lang="ja-JP" altLang="en-US" dirty="0" smtClean="0"/>
                  <a:t>状態</a:t>
                </a:r>
                <a14:m>
                  <m:oMath xmlns:m="http://schemas.openxmlformats.org/officeDocument/2006/math">
                    <m:r>
                      <a:rPr kumimoji="1" lang="ja-JP" altLang="en-US" i="1" smtClean="0">
                        <a:latin typeface="Cambria Math" panose="02040503050406030204" pitchFamily="18" charset="0"/>
                      </a:rPr>
                      <m:t>更新式</m:t>
                    </m:r>
                    <m:r>
                      <a:rPr kumimoji="1" lang="en-US" altLang="ja-JP" b="0" i="1" smtClean="0">
                        <a:latin typeface="Cambria Math" panose="02040503050406030204" pitchFamily="18" charset="0"/>
                      </a:rPr>
                      <m:t>: </m:t>
                    </m:r>
                    <m:sSup>
                      <m:sSupPr>
                        <m:ctrlPr>
                          <a:rPr kumimoji="1" lang="en-US" altLang="ja-JP" i="1" smtClean="0">
                            <a:latin typeface="Cambria Math" panose="02040503050406030204" pitchFamily="18" charset="0"/>
                          </a:rPr>
                        </m:ctrlPr>
                      </m:sSup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𝑖𝑗</m:t>
                                </m:r>
                              </m:sub>
                            </m:sSub>
                          </m:e>
                          <m:sup>
                            <m:r>
                              <a:rPr kumimoji="1" lang="en-US" altLang="ja-JP" b="0" i="1" smtClean="0">
                                <a:latin typeface="Cambria Math" panose="02040503050406030204" pitchFamily="18" charset="0"/>
                              </a:rPr>
                              <m:t>2</m:t>
                            </m:r>
                          </m:sup>
                        </m:sSup>
                      </m:sup>
                    </m:s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𝛼</m:t>
                        </m:r>
                      </m:e>
                      <m:sub>
                        <m:r>
                          <a:rPr kumimoji="1" lang="en-US" altLang="ja-JP" b="0" i="1" smtClean="0">
                            <a:latin typeface="Cambria Math" panose="02040503050406030204" pitchFamily="18" charset="0"/>
                          </a:rPr>
                          <m:t>𝑡</m:t>
                        </m:r>
                      </m:sub>
                    </m:sSub>
                    <m:r>
                      <a:rPr kumimoji="1" lang="ja-JP" altLang="en-US" b="0" i="1" smtClean="0">
                        <a:latin typeface="Cambria Math" panose="02040503050406030204" pitchFamily="18" charset="0"/>
                      </a:rPr>
                      <m:t>𝜖</m:t>
                    </m:r>
                  </m:oMath>
                </a14:m>
                <a:r>
                  <a:rPr kumimoji="1" lang="ja-JP" altLang="en-US" dirty="0" smtClean="0"/>
                  <a:t>  </a:t>
                </a:r>
                <a:r>
                  <a:rPr kumimoji="1" lang="en-US" altLang="ja-JP" dirty="0" smtClean="0"/>
                  <a:t>…(4)</a:t>
                </a:r>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9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9388641" y="3207844"/>
                <a:ext cx="2983832" cy="1200329"/>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oMath>
                </a14:m>
                <a:r>
                  <a:rPr kumimoji="1" lang="ja-JP" altLang="en-US" dirty="0" smtClean="0"/>
                  <a:t>光吸収係数</a:t>
                </a:r>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lang="ja-JP" altLang="en-US" i="1">
                          <a:latin typeface="Cambria Math" panose="02040503050406030204" pitchFamily="18" charset="0"/>
                        </a:rPr>
                        <m:t>ホタル間の距離</m:t>
                      </m:r>
                    </m:oMath>
                  </m:oMathPara>
                </a14:m>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lang="ja-JP" altLang="en-US" i="1">
                          <a:latin typeface="Cambria Math" panose="02040503050406030204" pitchFamily="18" charset="0"/>
                        </a:rPr>
                        <m:t>探索範囲</m:t>
                      </m:r>
                    </m:oMath>
                  </m:oMathPara>
                </a14:m>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=0</m:t>
                    </m:r>
                    <m:r>
                      <a:rPr lang="ja-JP" altLang="en-US" i="1">
                        <a:latin typeface="Cambria Math" panose="02040503050406030204" pitchFamily="18" charset="0"/>
                      </a:rPr>
                      <m:t>の時の</m:t>
                    </m:r>
                  </m:oMath>
                </a14:m>
                <a:r>
                  <a:rPr kumimoji="1" lang="ja-JP" altLang="en-US" dirty="0" smtClean="0"/>
                  <a:t>光強度</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388641" y="3207844"/>
                <a:ext cx="2983832" cy="1200329"/>
              </a:xfrm>
              <a:prstGeom prst="rect">
                <a:avLst/>
              </a:prstGeom>
              <a:blipFill>
                <a:blip r:embed="rId3"/>
                <a:stretch>
                  <a:fillRect t="-2538" b="-7107"/>
                </a:stretch>
              </a:blipFill>
            </p:spPr>
            <p:txBody>
              <a:bodyPr/>
              <a:lstStyle/>
              <a:p>
                <a:r>
                  <a:rPr lang="ja-JP" altLang="en-US">
                    <a:noFill/>
                  </a:rPr>
                  <a:t> </a:t>
                </a:r>
              </a:p>
            </p:txBody>
          </p:sp>
        </mc:Fallback>
      </mc:AlternateContent>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
        <p:nvSpPr>
          <p:cNvPr id="7"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1058779" y="5205002"/>
                <a:ext cx="5787189"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=0.2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𝑚𝑢𝑡𝑎𝑡𝑖𝑜𝑛</m:t>
                      </m:r>
                    </m:oMath>
                  </m:oMathPara>
                </a14:m>
                <a:endParaRPr kumimoji="1" lang="en-US" altLang="ja-JP" b="0" dirty="0" smtClean="0"/>
              </a:p>
              <a:p>
                <a:r>
                  <a:rPr kumimoji="1" lang="en-US" altLang="ja-JP" b="0"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𝑎𝑡𝑡𝑟𝑎𝑐𝑡𝑖𝑣𝑒𝑛𝑒𝑠𝑠</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𝑜𝑓</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𝑓𝑖𝑟𝑒𝑓𝑙𝑦</m:t>
                    </m:r>
                  </m:oMath>
                </a14:m>
                <a:endParaRPr kumimoji="1" lang="en-US" altLang="ja-JP" b="0" dirty="0" smtClean="0">
                  <a:solidFill>
                    <a:schemeClr val="accent3"/>
                  </a:solidFill>
                </a:endParaRPr>
              </a:p>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=1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𝐿𝑖𝑔h𝑡</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𝐴𝑏𝑠𝑜𝑟𝑝𝑡𝑖𝑜𝑛</m:t>
                      </m:r>
                    </m:oMath>
                  </m:oMathPara>
                </a14:m>
                <a:endParaRPr kumimoji="1" lang="en-US" altLang="ja-JP" b="0" dirty="0" smtClean="0">
                  <a:solidFill>
                    <a:schemeClr val="accent3"/>
                  </a:solidFill>
                </a:endParaRPr>
              </a:p>
              <a:p>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058779" y="5205002"/>
                <a:ext cx="5787189" cy="120032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410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ABC</a:t>
            </a:r>
            <a:endParaRPr kumimoji="1" lang="ja-JP" altLang="en-US" dirty="0"/>
          </a:p>
        </p:txBody>
      </p:sp>
      <p:sp>
        <p:nvSpPr>
          <p:cNvPr id="4" name="コンテンツ プレースホルダー 3"/>
          <p:cNvSpPr>
            <a:spLocks noGrp="1"/>
          </p:cNvSpPr>
          <p:nvPr>
            <p:ph idx="10"/>
          </p:nvPr>
        </p:nvSpPr>
        <p:spPr/>
        <p:txBody>
          <a:bodyPr/>
          <a:lstStyle/>
          <a:p>
            <a:r>
              <a:rPr kumimoji="1" lang="ja-JP" altLang="en-US" dirty="0" smtClean="0"/>
              <a:t>群れ全体をコロニー</a:t>
            </a:r>
            <a:r>
              <a:rPr kumimoji="1" lang="en-US" altLang="ja-JP" dirty="0" smtClean="0"/>
              <a:t>(colony)</a:t>
            </a:r>
            <a:r>
              <a:rPr kumimoji="1" lang="ja-JP" altLang="en-US" dirty="0" smtClean="0"/>
              <a:t>とし，</a:t>
            </a:r>
            <a:endParaRPr kumimoji="1" lang="en-US" altLang="ja-JP" dirty="0" smtClean="0"/>
          </a:p>
          <a:p>
            <a:r>
              <a:rPr lang="en-US" altLang="ja-JP" dirty="0"/>
              <a:t>e</a:t>
            </a:r>
            <a:r>
              <a:rPr lang="en-US" altLang="ja-JP" dirty="0" smtClean="0"/>
              <a:t>mployed bee, onlooker bee, scout bee</a:t>
            </a:r>
            <a:r>
              <a:rPr lang="ja-JP" altLang="en-US" dirty="0" smtClean="0"/>
              <a:t>　の</a:t>
            </a:r>
            <a:r>
              <a:rPr lang="en-US" altLang="ja-JP" dirty="0" smtClean="0"/>
              <a:t>3</a:t>
            </a:r>
            <a:r>
              <a:rPr lang="ja-JP" altLang="en-US" dirty="0" smtClean="0"/>
              <a:t>種類の蜂から構成される．</a:t>
            </a:r>
            <a:endParaRPr lang="en-US" altLang="ja-JP" dirty="0" smtClean="0"/>
          </a:p>
          <a:p>
            <a:endParaRPr kumimoji="1" lang="en-US" altLang="ja-JP" dirty="0"/>
          </a:p>
          <a:p>
            <a:pPr marL="342900" indent="-342900">
              <a:buFont typeface="Wingdings" panose="05000000000000000000" pitchFamily="2" charset="2"/>
              <a:buChar char="u"/>
            </a:pPr>
            <a:r>
              <a:rPr kumimoji="1" lang="en-US" altLang="ja-JP" dirty="0" smtClean="0"/>
              <a:t>Employed bee: </a:t>
            </a:r>
            <a:r>
              <a:rPr kumimoji="1" lang="ja-JP" altLang="en-US" dirty="0" smtClean="0"/>
              <a:t>解周辺にいるハチ</a:t>
            </a:r>
            <a:endParaRPr kumimoji="1" lang="en-US" altLang="ja-JP" dirty="0" smtClean="0"/>
          </a:p>
          <a:p>
            <a:pPr marL="342900" indent="-342900">
              <a:buFont typeface="Wingdings" panose="05000000000000000000" pitchFamily="2" charset="2"/>
              <a:buChar char="u"/>
            </a:pPr>
            <a:r>
              <a:rPr lang="en-US" altLang="ja-JP" dirty="0" smtClean="0"/>
              <a:t>Onlooker bee: </a:t>
            </a:r>
            <a:r>
              <a:rPr lang="ja-JP" altLang="en-US" dirty="0" smtClean="0"/>
              <a:t>解を探索し，前の地点よりも良い解が見つかればその地点を新たな解として更新</a:t>
            </a:r>
            <a:endParaRPr lang="en-US" altLang="ja-JP" dirty="0" smtClean="0"/>
          </a:p>
          <a:p>
            <a:pPr marL="342900" indent="-342900">
              <a:buFont typeface="Wingdings" panose="05000000000000000000" pitchFamily="2" charset="2"/>
              <a:buChar char="u"/>
            </a:pPr>
            <a:r>
              <a:rPr kumimoji="1" lang="en-US" altLang="ja-JP" dirty="0" smtClean="0"/>
              <a:t>Scout bee: </a:t>
            </a:r>
            <a:r>
              <a:rPr kumimoji="1" lang="ja-JP" altLang="en-US" dirty="0" smtClean="0"/>
              <a:t>新しい解を探索し，探索領域全体を大域的に探索</a:t>
            </a:r>
            <a:endParaRPr kumimoji="1" lang="en-US" altLang="ja-JP" dirty="0" smtClean="0"/>
          </a:p>
          <a:p>
            <a:pPr marL="342900" indent="-342900">
              <a:buFont typeface="Wingdings" panose="05000000000000000000" pitchFamily="2" charset="2"/>
              <a:buChar char="u"/>
            </a:pPr>
            <a:endParaRPr lang="en-US" altLang="ja-JP" dirty="0"/>
          </a:p>
          <a:p>
            <a:r>
              <a:rPr kumimoji="1" lang="en-US" altLang="ja-JP" dirty="0" smtClean="0"/>
              <a:t>1</a:t>
            </a:r>
            <a:r>
              <a:rPr kumimoji="1" lang="ja-JP" altLang="en-US" dirty="0" err="1" smtClean="0"/>
              <a:t>つの</a:t>
            </a:r>
            <a:r>
              <a:rPr kumimoji="1" lang="ja-JP" altLang="en-US" dirty="0" smtClean="0"/>
              <a:t>蜂が三種類の蜂に変わる</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19875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5" name="コンテンツ プレースホルダー 2"/>
          <p:cNvSpPr>
            <a:spLocks noGrp="1"/>
          </p:cNvSpPr>
          <p:nvPr>
            <p:ph idx="1"/>
          </p:nvPr>
        </p:nvSpPr>
        <p:spPr>
          <a:xfrm>
            <a:off x="527381" y="1508787"/>
            <a:ext cx="11329259" cy="614197"/>
          </a:xfrm>
        </p:spPr>
        <p:txBody>
          <a:bodyPr/>
          <a:lstStyle/>
          <a:p>
            <a:r>
              <a:rPr kumimoji="1" lang="en-US" altLang="ja-JP" dirty="0" smtClean="0"/>
              <a:t>Bat Algorithm</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344" y="2122984"/>
            <a:ext cx="9877332" cy="3822621"/>
          </a:xfrm>
          <a:prstGeom prst="rect">
            <a:avLst/>
          </a:prstGeom>
        </p:spPr>
      </p:pic>
      <p:sp>
        <p:nvSpPr>
          <p:cNvPr id="7" name="テキスト ボックス 6"/>
          <p:cNvSpPr txBox="1"/>
          <p:nvPr/>
        </p:nvSpPr>
        <p:spPr>
          <a:xfrm>
            <a:off x="2797881" y="6190470"/>
            <a:ext cx="6788257" cy="369332"/>
          </a:xfrm>
          <a:prstGeom prst="rect">
            <a:avLst/>
          </a:prstGeom>
          <a:noFill/>
        </p:spPr>
        <p:txBody>
          <a:bodyPr wrap="square" rtlCol="0">
            <a:spAutoFit/>
          </a:bodyPr>
          <a:lstStyle/>
          <a:p>
            <a:r>
              <a:rPr kumimoji="1" lang="ja-JP" altLang="en-US" dirty="0" smtClean="0"/>
              <a:t>平均 </a:t>
            </a:r>
            <a:r>
              <a:rPr kumimoji="1" lang="en-US" altLang="ja-JP" dirty="0" smtClean="0"/>
              <a:t>±</a:t>
            </a:r>
            <a:r>
              <a:rPr kumimoji="1" lang="ja-JP" altLang="en-US" dirty="0" smtClean="0"/>
              <a:t> 標準偏差（</a:t>
            </a:r>
            <a:r>
              <a:rPr kumimoji="1" lang="en-US" altLang="ja-JP" dirty="0" smtClean="0"/>
              <a:t>global</a:t>
            </a:r>
            <a:r>
              <a:rPr kumimoji="1" lang="ja-JP" altLang="en-US" dirty="0" smtClean="0"/>
              <a:t>な最適解を見出すアルゴリズムの成功率）</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9</a:t>
            </a:r>
            <a:endParaRPr kumimoji="1" lang="ja-JP" altLang="en-US" dirty="0"/>
          </a:p>
        </p:txBody>
      </p:sp>
    </p:spTree>
    <p:extLst>
      <p:ext uri="{BB962C8B-B14F-4D97-AF65-F5344CB8AC3E}">
        <p14:creationId xmlns:p14="http://schemas.microsoft.com/office/powerpoint/2010/main" val="252439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 </a:t>
            </a:r>
            <a:r>
              <a:rPr kumimoji="1" lang="en-US" altLang="ja-JP" dirty="0" smtClean="0"/>
              <a:t>&amp; </a:t>
            </a:r>
            <a:r>
              <a:rPr kumimoji="1" lang="ja-JP" altLang="en-US" dirty="0" smtClean="0"/>
              <a:t>困ってること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endParaRPr lang="en-US" altLang="ja-JP" sz="2000" dirty="0" smtClean="0"/>
          </a:p>
          <a:p>
            <a:r>
              <a:rPr lang="ja-JP" altLang="en-US" sz="2000" dirty="0"/>
              <a:t>・ </a:t>
            </a:r>
            <a:r>
              <a:rPr lang="ja-JP" altLang="en-US" sz="2000" dirty="0" smtClean="0"/>
              <a:t>実験を回す</a:t>
            </a:r>
            <a:endParaRPr lang="en-US" altLang="ja-JP" sz="2000" dirty="0" smtClean="0"/>
          </a:p>
          <a:p>
            <a:r>
              <a:rPr lang="ja-JP" altLang="en-US" sz="2000" dirty="0" smtClean="0"/>
              <a:t>・ グラフのプロット</a:t>
            </a:r>
            <a:endParaRPr lang="en-US" altLang="ja-JP" sz="2000" dirty="0" smtClean="0"/>
          </a:p>
          <a:p>
            <a:r>
              <a:rPr lang="ja-JP" altLang="en-US" sz="2000" dirty="0" smtClean="0"/>
              <a:t>・ 世代毎（</a:t>
            </a:r>
            <a:r>
              <a:rPr lang="en-US" altLang="ja-JP" sz="2000" dirty="0" smtClean="0"/>
              <a:t>100</a:t>
            </a:r>
            <a:r>
              <a:rPr lang="ja-JP" altLang="en-US" sz="2000" dirty="0" err="1" smtClean="0"/>
              <a:t>，</a:t>
            </a:r>
            <a:r>
              <a:rPr lang="en-US" altLang="ja-JP" sz="2000" dirty="0" smtClean="0"/>
              <a:t>500</a:t>
            </a:r>
            <a:r>
              <a:rPr lang="ja-JP" altLang="en-US" sz="2000" dirty="0" smtClean="0"/>
              <a:t>毎などで）で分けて分析</a:t>
            </a:r>
            <a:endParaRPr lang="en-US" altLang="ja-JP" sz="2000" dirty="0" smtClean="0"/>
          </a:p>
          <a:p>
            <a:endParaRPr lang="en-US" altLang="ja-JP" sz="1200" dirty="0" smtClean="0"/>
          </a:p>
          <a:p>
            <a:endParaRPr lang="en-US" altLang="ja-JP" sz="2000" dirty="0"/>
          </a:p>
          <a:p>
            <a:endParaRPr lang="en-US" altLang="ja-JP" sz="2000" dirty="0" smtClean="0"/>
          </a:p>
          <a:p>
            <a:r>
              <a:rPr lang="ja-JP" altLang="en-US" sz="2000" dirty="0" smtClean="0"/>
              <a:t>・ </a:t>
            </a:r>
            <a:r>
              <a:rPr lang="ja-JP" altLang="en-US" sz="2000" dirty="0"/>
              <a:t>アルゴリズムの利点と欠点の洗い出し</a:t>
            </a:r>
            <a:endParaRPr lang="en-US" altLang="ja-JP" sz="2000" dirty="0"/>
          </a:p>
          <a:p>
            <a:endParaRPr lang="en-US" altLang="ja-JP" sz="2000" dirty="0" smtClean="0"/>
          </a:p>
          <a:p>
            <a:endParaRPr lang="en-US" altLang="ja-JP" sz="2000" dirty="0" smtClean="0"/>
          </a:p>
          <a:p>
            <a:endParaRPr lang="en-US" altLang="ja-JP"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smtClean="0"/>
              <a:t>10</a:t>
            </a:r>
            <a:endParaRPr kumimoji="1" lang="ja-JP" altLang="en-US" dirty="0"/>
          </a:p>
        </p:txBody>
      </p:sp>
      <p:sp>
        <p:nvSpPr>
          <p:cNvPr id="6" name="角丸四角形 5"/>
          <p:cNvSpPr/>
          <p:nvPr/>
        </p:nvSpPr>
        <p:spPr>
          <a:xfrm>
            <a:off x="914400" y="2411015"/>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１</a:t>
            </a:r>
            <a:r>
              <a:rPr kumimoji="1" lang="ja-JP" altLang="en-US" dirty="0" smtClean="0"/>
              <a:t>週間後</a:t>
            </a:r>
            <a:endParaRPr kumimoji="1" lang="ja-JP" altLang="en-US" dirty="0"/>
          </a:p>
        </p:txBody>
      </p:sp>
      <p:sp>
        <p:nvSpPr>
          <p:cNvPr id="7" name="角丸四角形 6"/>
          <p:cNvSpPr/>
          <p:nvPr/>
        </p:nvSpPr>
        <p:spPr>
          <a:xfrm>
            <a:off x="914400" y="4408173"/>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２</a:t>
            </a:r>
            <a:r>
              <a:rPr kumimoji="1" lang="ja-JP" altLang="en-US" dirty="0" smtClean="0"/>
              <a:t>週間後</a:t>
            </a:r>
            <a:endParaRPr kumimoji="1" lang="ja-JP" altLang="en-US" dirty="0"/>
          </a:p>
        </p:txBody>
      </p:sp>
    </p:spTree>
    <p:extLst>
      <p:ext uri="{BB962C8B-B14F-4D97-AF65-F5344CB8AC3E}">
        <p14:creationId xmlns:p14="http://schemas.microsoft.com/office/powerpoint/2010/main" val="1457054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solidFill>
                  <a:srgbClr val="FF0000"/>
                </a:solidFill>
              </a:rPr>
              <a:t>静的環境：個体数よりも</a:t>
            </a:r>
            <a:r>
              <a:rPr lang="ja-JP" altLang="en-US" sz="2000" dirty="0" smtClean="0">
                <a:solidFill>
                  <a:srgbClr val="FF0000"/>
                </a:solidFill>
              </a:rPr>
              <a:t>解</a:t>
            </a:r>
            <a:r>
              <a:rPr lang="ja-JP" altLang="en-US" sz="2000" dirty="0">
                <a:solidFill>
                  <a:srgbClr val="FF0000"/>
                </a:solidFill>
              </a:rPr>
              <a:t>の</a:t>
            </a:r>
            <a:r>
              <a:rPr kumimoji="1" lang="ja-JP" altLang="en-US" sz="2000" dirty="0" smtClean="0">
                <a:solidFill>
                  <a:srgbClr val="FF0000"/>
                </a:solidFill>
              </a:rPr>
              <a:t>数が多い場合，</a:t>
            </a:r>
            <a:r>
              <a:rPr kumimoji="1" lang="en-US" altLang="ja-JP" sz="2000" dirty="0" smtClean="0">
                <a:solidFill>
                  <a:srgbClr val="FF0000"/>
                </a:solidFill>
              </a:rPr>
              <a:t/>
            </a:r>
            <a:br>
              <a:rPr kumimoji="1" lang="en-US" altLang="ja-JP" sz="2000" dirty="0" smtClean="0">
                <a:solidFill>
                  <a:srgbClr val="FF0000"/>
                </a:solidFill>
              </a:rPr>
            </a:br>
            <a:r>
              <a:rPr kumimoji="1" lang="ja-JP" altLang="en-US" sz="2000" dirty="0" smtClean="0">
                <a:solidFill>
                  <a:srgbClr val="FF0000"/>
                </a:solidFill>
              </a:rPr>
              <a:t>探索優先順位を決め，より早く</a:t>
            </a:r>
            <a:r>
              <a:rPr lang="ja-JP" altLang="en-US" sz="2000" dirty="0">
                <a:solidFill>
                  <a:srgbClr val="FF0000"/>
                </a:solidFill>
              </a:rPr>
              <a:t>解</a:t>
            </a:r>
            <a:r>
              <a:rPr kumimoji="1" lang="ja-JP" altLang="en-US" sz="2000" dirty="0" smtClean="0">
                <a:solidFill>
                  <a:srgbClr val="FF0000"/>
                </a:solidFill>
              </a:rPr>
              <a:t>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solidFill>
                  <a:schemeClr val="bg1">
                    <a:lumMod val="75000"/>
                  </a:schemeClr>
                </a:solidFill>
              </a:rPr>
              <a:t>動的環境：被災者の負傷具合により被災者の優先的に救助する手法</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smtClean="0">
                <a:solidFill>
                  <a:schemeClr val="bg1">
                    <a:lumMod val="75000"/>
                  </a:schemeClr>
                </a:solidFill>
              </a:rPr>
              <a:t>① </a:t>
            </a:r>
            <a:r>
              <a:rPr lang="ja-JP" altLang="en-US" sz="2000" u="sng" dirty="0" smtClean="0">
                <a:solidFill>
                  <a:schemeClr val="bg1">
                    <a:lumMod val="75000"/>
                  </a:schemeClr>
                </a:solidFill>
              </a:rPr>
              <a:t>被災者（解）の位置変化</a:t>
            </a:r>
            <a:r>
              <a:rPr lang="en-US" altLang="ja-JP" sz="2000" u="sng" dirty="0" smtClean="0">
                <a:solidFill>
                  <a:schemeClr val="bg1">
                    <a:lumMod val="75000"/>
                  </a:schemeClr>
                </a:solidFill>
              </a:rPr>
              <a:t/>
            </a:r>
            <a:br>
              <a:rPr lang="en-US" altLang="ja-JP" sz="2000" u="sng" dirty="0" smtClean="0">
                <a:solidFill>
                  <a:schemeClr val="bg1">
                    <a:lumMod val="75000"/>
                  </a:schemeClr>
                </a:solidFill>
              </a:rPr>
            </a:br>
            <a:r>
              <a:rPr lang="ja-JP" altLang="en-US" sz="2000" dirty="0" smtClean="0">
                <a:solidFill>
                  <a:schemeClr val="bg1">
                    <a:lumMod val="75000"/>
                  </a:schemeClr>
                </a:solidFill>
              </a:rPr>
              <a:t>時間変化により被災者がその場に留まっている，あるいは移動している場合における探索アルゴリズムの構築</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② </a:t>
            </a:r>
            <a:r>
              <a:rPr lang="ja-JP" altLang="en-US" sz="2000" u="sng" dirty="0" smtClean="0">
                <a:solidFill>
                  <a:schemeClr val="bg1">
                    <a:lumMod val="75000"/>
                  </a:schemeClr>
                </a:solidFill>
              </a:rPr>
              <a:t>被災者（解）の存在の有無</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時間変化によって，被災者の存在の有無が変化する場合におけるにおける探索アルゴリズムの構築</a:t>
            </a:r>
            <a:endParaRPr kumimoji="1" lang="en-US" altLang="ja-JP" sz="2000" dirty="0" smtClean="0">
              <a:solidFill>
                <a:schemeClr val="bg1">
                  <a:lumMod val="75000"/>
                </a:schemeClr>
              </a:solidFill>
            </a:endParaRPr>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586" y="1508787"/>
            <a:ext cx="7498827" cy="5347265"/>
          </a:xfrm>
          <a:prstGeom prst="rect">
            <a:avLst/>
          </a:prstGeom>
        </p:spPr>
      </p:pic>
      <p:sp>
        <p:nvSpPr>
          <p:cNvPr id="9" name="コンテンツ プレースホルダー 8"/>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306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206" y="1352050"/>
            <a:ext cx="6787330" cy="5326380"/>
          </a:xfrm>
          <a:prstGeom prst="rect">
            <a:avLst/>
          </a:prstGeom>
        </p:spPr>
      </p:pic>
    </p:spTree>
    <p:extLst>
      <p:ext uri="{BB962C8B-B14F-4D97-AF65-F5344CB8AC3E}">
        <p14:creationId xmlns:p14="http://schemas.microsoft.com/office/powerpoint/2010/main" val="120575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4</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525" y="1293644"/>
            <a:ext cx="6968950" cy="5564356"/>
          </a:xfrm>
          <a:prstGeom prst="rect">
            <a:avLst/>
          </a:prstGeom>
        </p:spPr>
      </p:pic>
    </p:spTree>
    <p:extLst>
      <p:ext uri="{BB962C8B-B14F-4D97-AF65-F5344CB8AC3E}">
        <p14:creationId xmlns:p14="http://schemas.microsoft.com/office/powerpoint/2010/main" val="334741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1839"/>
            <a:ext cx="11136508" cy="4063492"/>
          </a:xfrm>
          <a:prstGeom prst="rect">
            <a:avLst/>
          </a:prstGeom>
        </p:spPr>
      </p:pic>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latin typeface="+mn-lt"/>
              </a:rPr>
              <a:t>Shubert function</a:t>
            </a:r>
            <a:endParaRPr kumimoji="1" lang="ja-JP" altLang="en-US" b="1" dirty="0">
              <a:solidFill>
                <a:schemeClr val="tx1">
                  <a:lumMod val="65000"/>
                  <a:lumOff val="35000"/>
                </a:schemeClr>
              </a:solidFill>
              <a:latin typeface="+mn-lt"/>
            </a:endParaRP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5135724" y="2082570"/>
                <a:ext cx="6720916" cy="3994316"/>
              </a:xfrm>
              <a:solidFill>
                <a:schemeClr val="bg1">
                  <a:alpha val="53000"/>
                </a:schemeClr>
              </a:solidFill>
            </p:spPr>
            <p:txBody>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oMath>
                  </m:oMathPara>
                </a14:m>
                <a:endParaRPr kumimoji="1" lang="en-US" altLang="ja-JP" dirty="0" smtClean="0"/>
              </a:p>
              <a:p>
                <a:endParaRPr kumimoji="1"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d>
                        <m:dPr>
                          <m:begChr m:val="["/>
                          <m:endChr m:val="]"/>
                          <m:ctrlPr>
                            <a:rPr kumimoji="1" lang="en-US"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−10, 10</m:t>
                          </m:r>
                        </m:e>
                      </m:d>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𝑓𝑜𝑟</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=1,2</m:t>
                      </m:r>
                    </m:oMath>
                  </m:oMathPara>
                </a14:m>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5135724" y="2082570"/>
                <a:ext cx="6720916" cy="3994316"/>
              </a:xfrm>
              <a:blipFill>
                <a:blip r:embed="rId4"/>
                <a:stretch>
                  <a:fillRect/>
                </a:stretch>
              </a:blipFill>
            </p:spPr>
            <p:txBody>
              <a:bodyPr/>
              <a:lstStyle/>
              <a:p>
                <a:r>
                  <a:rPr lang="ja-JP" altLang="en-US">
                    <a:noFill/>
                  </a:rPr>
                  <a:t> </a:t>
                </a:r>
              </a:p>
            </p:txBody>
          </p:sp>
        </mc:Fallback>
      </mc:AlternateContent>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spTree>
    <p:extLst>
      <p:ext uri="{BB962C8B-B14F-4D97-AF65-F5344CB8AC3E}">
        <p14:creationId xmlns:p14="http://schemas.microsoft.com/office/powerpoint/2010/main" val="1708221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4853" y="1508787"/>
            <a:ext cx="11531787" cy="614197"/>
          </a:xfrm>
        </p:spPr>
        <p:txBody>
          <a:bodyPr/>
          <a:lstStyle/>
          <a:p>
            <a:r>
              <a:rPr kumimoji="1" lang="en-US" altLang="ja-JP" b="1" dirty="0" err="1" smtClean="0">
                <a:solidFill>
                  <a:schemeClr val="tx1">
                    <a:lumMod val="65000"/>
                    <a:lumOff val="35000"/>
                  </a:schemeClr>
                </a:solidFill>
                <a:latin typeface="+mn-lt"/>
              </a:rPr>
              <a:t>Langermann</a:t>
            </a:r>
            <a:r>
              <a:rPr kumimoji="1" lang="en-US" altLang="ja-JP" b="1" dirty="0" smtClean="0">
                <a:solidFill>
                  <a:schemeClr val="tx1">
                    <a:lumMod val="65000"/>
                    <a:lumOff val="35000"/>
                  </a:schemeClr>
                </a:solidFill>
                <a:latin typeface="+mn-lt"/>
              </a:rPr>
              <a:t> function</a:t>
            </a:r>
            <a:endParaRPr kumimoji="1" lang="ja-JP" altLang="en-US" b="1" dirty="0">
              <a:solidFill>
                <a:schemeClr val="tx1">
                  <a:lumMod val="65000"/>
                  <a:lumOff val="35000"/>
                </a:schemeClr>
              </a:solidFill>
              <a:latin typeface="+mn-lt"/>
            </a:endParaRPr>
          </a:p>
        </p:txBody>
      </p:sp>
      <p:sp>
        <p:nvSpPr>
          <p:cNvPr id="5" name="タイトル 1"/>
          <p:cNvSpPr>
            <a:spLocks noGrp="1"/>
          </p:cNvSpPr>
          <p:nvPr>
            <p:ph type="title"/>
          </p:nvPr>
        </p:nvSpPr>
        <p:spPr>
          <a:xfrm>
            <a:off x="0" y="0"/>
            <a:ext cx="12192000" cy="1179288"/>
          </a:xfrm>
        </p:spPr>
        <p:txBody>
          <a:bodyPr/>
          <a:lstStyle/>
          <a:p>
            <a:r>
              <a:rPr kumimoji="1" lang="ja-JP" altLang="en-US" dirty="0" smtClean="0"/>
              <a:t>問題設定</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12" y="2094684"/>
            <a:ext cx="6351088" cy="4763316"/>
          </a:xfrm>
          <a:prstGeom prst="rect">
            <a:avLst/>
          </a:prstGeom>
        </p:spPr>
      </p:pic>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0" y="2122983"/>
                <a:ext cx="6846215" cy="4362037"/>
              </a:xfrm>
            </p:spPr>
            <p:txBody>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𝑖</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𝑚</m:t>
                          </m:r>
                        </m:sup>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𝑐</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𝑒𝑥𝑝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m:t>
                              </m:r>
                              <m:f>
                                <m:fPr>
                                  <m:ctrlPr>
                                    <a:rPr kumimoji="1" lang="en-US" altLang="ja-JP" b="0" i="1" smtClean="0">
                                      <a:solidFill>
                                        <a:schemeClr val="tx1">
                                          <a:lumMod val="75000"/>
                                          <a:lumOff val="25000"/>
                                        </a:schemeClr>
                                      </a:solidFill>
                                      <a:latin typeface="Cambria Math" panose="02040503050406030204" pitchFamily="18" charset="0"/>
                                    </a:rPr>
                                  </m:ctrlPr>
                                </m:fPr>
                                <m:num>
                                  <m:r>
                                    <a:rPr kumimoji="1" lang="en-US" altLang="ja-JP" b="0" i="1" smtClean="0">
                                      <a:solidFill>
                                        <a:schemeClr val="tx1">
                                          <a:lumMod val="75000"/>
                                          <a:lumOff val="25000"/>
                                        </a:schemeClr>
                                      </a:solidFill>
                                      <a:latin typeface="Cambria Math" panose="02040503050406030204" pitchFamily="18" charset="0"/>
                                    </a:rPr>
                                    <m:t>1</m:t>
                                  </m:r>
                                </m:num>
                                <m:den>
                                  <m:r>
                                    <m:rPr>
                                      <m:sty m:val="p"/>
                                    </m:rPr>
                                    <a:rPr lang="en-US" altLang="ja-JP" i="1">
                                      <a:solidFill>
                                        <a:schemeClr val="tx1">
                                          <a:lumMod val="75000"/>
                                          <a:lumOff val="25000"/>
                                        </a:schemeClr>
                                      </a:solidFill>
                                      <a:latin typeface="Cambria Math" panose="02040503050406030204" pitchFamily="18" charset="0"/>
                                    </a:rPr>
                                    <m:t>π</m:t>
                                  </m:r>
                                </m:den>
                              </m:f>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𝑑</m:t>
                                  </m:r>
                                </m:sup>
                                <m:e>
                                  <m:sSup>
                                    <m:sSupPr>
                                      <m:ctrlPr>
                                        <a:rPr kumimoji="1" lang="en-US" altLang="ja-JP" b="0" i="1" smtClean="0">
                                          <a:solidFill>
                                            <a:schemeClr val="tx1">
                                              <a:lumMod val="75000"/>
                                              <a:lumOff val="25000"/>
                                            </a:schemeClr>
                                          </a:solidFill>
                                          <a:latin typeface="Cambria Math" panose="02040503050406030204" pitchFamily="18" charset="0"/>
                                        </a:rPr>
                                      </m:ctrlPr>
                                    </m:sSupPr>
                                    <m:e>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𝑗</m:t>
                                              </m:r>
                                            </m:sub>
                                          </m:sSub>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𝐴</m:t>
                                              </m:r>
                                            </m:e>
                                            <m:sub>
                                              <m:r>
                                                <a:rPr kumimoji="1" lang="en-US" altLang="ja-JP" b="0" i="1" smtClean="0">
                                                  <a:solidFill>
                                                    <a:schemeClr val="tx1">
                                                      <a:lumMod val="75000"/>
                                                      <a:lumOff val="25000"/>
                                                    </a:schemeClr>
                                                  </a:solidFill>
                                                  <a:latin typeface="Cambria Math" panose="02040503050406030204" pitchFamily="18" charset="0"/>
                                                </a:rPr>
                                                <m:t>𝑖𝑗</m:t>
                                              </m:r>
                                            </m:sub>
                                          </m:sSub>
                                        </m:e>
                                      </m:d>
                                    </m:e>
                                    <m:sup>
                                      <m:r>
                                        <a:rPr kumimoji="1" lang="en-US" altLang="ja-JP" b="0" i="1" smtClean="0">
                                          <a:solidFill>
                                            <a:schemeClr val="tx1">
                                              <a:lumMod val="75000"/>
                                              <a:lumOff val="25000"/>
                                            </a:schemeClr>
                                          </a:solidFill>
                                          <a:latin typeface="Cambria Math" panose="02040503050406030204" pitchFamily="18" charset="0"/>
                                        </a:rPr>
                                        <m:t>2</m:t>
                                      </m:r>
                                    </m:sup>
                                  </m:sSup>
                                </m:e>
                              </m:nary>
                            </m:e>
                          </m:d>
                          <m:func>
                            <m:funcPr>
                              <m:ctrlPr>
                                <a:rPr kumimoji="1" lang="en-US" altLang="ja-JP" b="0" i="1" smtClean="0">
                                  <a:solidFill>
                                    <a:schemeClr val="tx1">
                                      <a:lumMod val="75000"/>
                                      <a:lumOff val="25000"/>
                                    </a:schemeClr>
                                  </a:solidFill>
                                  <a:latin typeface="Cambria Math" panose="02040503050406030204" pitchFamily="18" charset="0"/>
                                </a:rPr>
                              </m:ctrlPr>
                            </m:funcPr>
                            <m:fName>
                              <m:r>
                                <m:rPr>
                                  <m:sty m:val="p"/>
                                </m:rPr>
                                <a:rPr kumimoji="1" lang="en-US" altLang="ja-JP" b="0" i="0" smtClean="0">
                                  <a:solidFill>
                                    <a:schemeClr val="tx1">
                                      <a:lumMod val="75000"/>
                                      <a:lumOff val="25000"/>
                                    </a:schemeClr>
                                  </a:solidFill>
                                  <a:latin typeface="Cambria Math" panose="02040503050406030204" pitchFamily="18" charset="0"/>
                                </a:rPr>
                                <m:t>cos</m:t>
                              </m:r>
                            </m:fName>
                            <m:e>
                              <m:d>
                                <m:dPr>
                                  <m:ctrlPr>
                                    <a:rPr kumimoji="1" lang="en-US" altLang="ja-JP" b="0" i="1" smtClean="0">
                                      <a:solidFill>
                                        <a:schemeClr val="tx1">
                                          <a:lumMod val="75000"/>
                                          <a:lumOff val="25000"/>
                                        </a:schemeClr>
                                      </a:solidFill>
                                      <a:latin typeface="Cambria Math" panose="02040503050406030204" pitchFamily="18" charset="0"/>
                                    </a:rPr>
                                  </m:ctrlPr>
                                </m:dPr>
                                <m:e>
                                  <m:r>
                                    <m:rPr>
                                      <m:sty m:val="p"/>
                                    </m:rPr>
                                    <a:rPr lang="en-US" altLang="ja-JP" i="1">
                                      <a:solidFill>
                                        <a:schemeClr val="tx1">
                                          <a:lumMod val="75000"/>
                                          <a:lumOff val="25000"/>
                                        </a:schemeClr>
                                      </a:solidFill>
                                      <a:latin typeface="Cambria Math" panose="02040503050406030204" pitchFamily="18" charset="0"/>
                                    </a:rPr>
                                    <m:t>π</m:t>
                                  </m:r>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𝑑</m:t>
                                      </m:r>
                                    </m:sup>
                                    <m:e>
                                      <m:sSup>
                                        <m:sSupPr>
                                          <m:ctrlPr>
                                            <a:rPr lang="en-US" altLang="ja-JP" i="1" smtClean="0">
                                              <a:solidFill>
                                                <a:schemeClr val="tx1">
                                                  <a:lumMod val="75000"/>
                                                  <a:lumOff val="25000"/>
                                                </a:schemeClr>
                                              </a:solidFill>
                                              <a:latin typeface="Cambria Math" panose="02040503050406030204" pitchFamily="18" charset="0"/>
                                            </a:rPr>
                                          </m:ctrlPr>
                                        </m:sSupPr>
                                        <m:e>
                                          <m:d>
                                            <m:dPr>
                                              <m:ctrlPr>
                                                <a:rPr lang="en-US" altLang="ja-JP" i="1" smtClean="0">
                                                  <a:solidFill>
                                                    <a:schemeClr val="tx1">
                                                      <a:lumMod val="75000"/>
                                                      <a:lumOff val="25000"/>
                                                    </a:schemeClr>
                                                  </a:solidFill>
                                                  <a:latin typeface="Cambria Math" panose="02040503050406030204" pitchFamily="18" charset="0"/>
                                                </a:rPr>
                                              </m:ctrlPr>
                                            </m:dPr>
                                            <m:e>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𝑗</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𝐴</m:t>
                                                  </m:r>
                                                </m:e>
                                                <m:sub>
                                                  <m:r>
                                                    <a:rPr lang="en-US" altLang="ja-JP" b="0" i="1" smtClean="0">
                                                      <a:solidFill>
                                                        <a:schemeClr val="tx1">
                                                          <a:lumMod val="75000"/>
                                                          <a:lumOff val="25000"/>
                                                        </a:schemeClr>
                                                      </a:solidFill>
                                                      <a:latin typeface="Cambria Math" panose="02040503050406030204" pitchFamily="18" charset="0"/>
                                                    </a:rPr>
                                                    <m:t>𝑖𝑗</m:t>
                                                  </m:r>
                                                </m:sub>
                                              </m:sSub>
                                            </m:e>
                                          </m:d>
                                        </m:e>
                                        <m:sup>
                                          <m:r>
                                            <a:rPr lang="en-US" altLang="ja-JP" b="0" i="1" smtClean="0">
                                              <a:solidFill>
                                                <a:schemeClr val="tx1">
                                                  <a:lumMod val="75000"/>
                                                  <a:lumOff val="25000"/>
                                                </a:schemeClr>
                                              </a:solidFill>
                                              <a:latin typeface="Cambria Math" panose="02040503050406030204" pitchFamily="18" charset="0"/>
                                            </a:rPr>
                                            <m:t>2</m:t>
                                          </m:r>
                                        </m:sup>
                                      </m:sSup>
                                    </m:e>
                                  </m:nary>
                                </m:e>
                              </m:d>
                            </m:e>
                          </m:func>
                        </m:e>
                      </m:nary>
                    </m:oMath>
                  </m:oMathPara>
                </a14:m>
                <a:endParaRPr kumimoji="1" lang="en-US" altLang="ja-JP" dirty="0" smtClean="0">
                  <a:solidFill>
                    <a:schemeClr val="tx1">
                      <a:lumMod val="75000"/>
                      <a:lumOff val="25000"/>
                    </a:schemeClr>
                  </a:solidFill>
                </a:endParaRPr>
              </a:p>
              <a:p>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𝑑</m:t>
                      </m:r>
                      <m:r>
                        <a:rPr kumimoji="1"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次元数</m:t>
                      </m:r>
                    </m:oMath>
                  </m:oMathPara>
                </a14:m>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𝑚</m:t>
                      </m:r>
                      <m:r>
                        <a:rPr kumimoji="1" lang="en-US" altLang="ja-JP" b="0" i="1" smtClean="0">
                          <a:solidFill>
                            <a:schemeClr val="tx1">
                              <a:lumMod val="75000"/>
                              <a:lumOff val="25000"/>
                            </a:schemeClr>
                          </a:solidFill>
                          <a:latin typeface="Cambria Math" panose="02040503050406030204" pitchFamily="18" charset="0"/>
                        </a:rPr>
                        <m:t>=5</m:t>
                      </m:r>
                    </m:oMath>
                  </m:oMathPara>
                </a14:m>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𝑐</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1,2,5,2,3</m:t>
                          </m:r>
                        </m:e>
                      </m:d>
                    </m:oMath>
                  </m:oMathPara>
                </a14:m>
                <a:endParaRPr kumimoji="1" lang="en-US" altLang="ja-JP" dirty="0" smtClean="0">
                  <a:solidFill>
                    <a:schemeClr val="tx1">
                      <a:lumMod val="75000"/>
                      <a:lumOff val="25000"/>
                    </a:schemeClr>
                  </a:solidFill>
                </a:endParaRPr>
              </a:p>
              <a:p>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𝐴</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kumimoji="1" lang="en-US" altLang="ja-JP"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3</m:t>
                                </m:r>
                              </m:e>
                              <m:e>
                                <m:r>
                                  <a:rPr kumimoji="1" lang="en-US" altLang="ja-JP" b="0" i="1" smtClean="0">
                                    <a:solidFill>
                                      <a:schemeClr val="tx1">
                                        <a:lumMod val="75000"/>
                                        <a:lumOff val="25000"/>
                                      </a:schemeClr>
                                    </a:solidFill>
                                    <a:latin typeface="Cambria Math" panose="02040503050406030204" pitchFamily="18" charset="0"/>
                                  </a:rPr>
                                  <m:t>5</m:t>
                                </m:r>
                              </m:e>
                            </m:mr>
                            <m:mr>
                              <m:e>
                                <m:r>
                                  <a:rPr kumimoji="1" lang="en-US" altLang="ja-JP" b="0" i="1" smtClean="0">
                                    <a:solidFill>
                                      <a:schemeClr val="tx1">
                                        <a:lumMod val="75000"/>
                                        <a:lumOff val="25000"/>
                                      </a:schemeClr>
                                    </a:solidFill>
                                    <a:latin typeface="Cambria Math" panose="02040503050406030204" pitchFamily="18" charset="0"/>
                                  </a:rPr>
                                  <m:t>5</m:t>
                                </m:r>
                              </m:e>
                              <m:e>
                                <m:r>
                                  <a:rPr kumimoji="1" lang="en-US" altLang="ja-JP" b="0" i="1" smtClean="0">
                                    <a:solidFill>
                                      <a:schemeClr val="tx1">
                                        <a:lumMod val="75000"/>
                                        <a:lumOff val="25000"/>
                                      </a:schemeClr>
                                    </a:solidFill>
                                    <a:latin typeface="Cambria Math" panose="02040503050406030204" pitchFamily="18" charset="0"/>
                                  </a:rPr>
                                  <m:t>2</m:t>
                                </m:r>
                              </m:e>
                            </m:mr>
                            <m:mr>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2</m:t>
                                      </m:r>
                                    </m:e>
                                  </m:mr>
                                  <m:mr>
                                    <m:e>
                                      <m: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7</m:t>
                                      </m:r>
                                    </m:e>
                                  </m:mr>
                                </m:m>
                              </m:e>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4</m:t>
                                      </m:r>
                                    </m:e>
                                  </m:mr>
                                  <m:mr>
                                    <m:e>
                                      <m:r>
                                        <a:rPr kumimoji="1" lang="en-US" altLang="ja-JP" b="0" i="1" smtClean="0">
                                          <a:solidFill>
                                            <a:schemeClr val="tx1">
                                              <a:lumMod val="75000"/>
                                              <a:lumOff val="25000"/>
                                            </a:schemeClr>
                                          </a:solidFill>
                                          <a:latin typeface="Cambria Math" panose="02040503050406030204" pitchFamily="18" charset="0"/>
                                        </a:rPr>
                                        <m:t>9</m:t>
                                      </m:r>
                                    </m:e>
                                  </m:mr>
                                </m:m>
                              </m:e>
                            </m:mr>
                          </m:m>
                        </m:e>
                      </m:d>
                    </m:oMath>
                  </m:oMathPara>
                </a14:m>
                <a:endParaRPr kumimoji="1" lang="ja-JP" altLang="en-US" dirty="0">
                  <a:solidFill>
                    <a:schemeClr val="tx1">
                      <a:lumMod val="75000"/>
                      <a:lumOff val="2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0" y="2122983"/>
                <a:ext cx="6846215" cy="4362037"/>
              </a:xfrm>
              <a:blipFill>
                <a:blip r:embed="rId4"/>
                <a:stretch>
                  <a:fillRect/>
                </a:stretch>
              </a:blipFill>
            </p:spPr>
            <p:txBody>
              <a:bodyPr/>
              <a:lstStyle/>
              <a:p>
                <a:r>
                  <a:rPr lang="ja-JP" altLang="en-US">
                    <a:noFill/>
                  </a:rPr>
                  <a:t> </a:t>
                </a:r>
              </a:p>
            </p:txBody>
          </p:sp>
        </mc:Fallback>
      </mc:AlternateContent>
      <p:sp>
        <p:nvSpPr>
          <p:cNvPr id="7" name="正方形/長方形 6"/>
          <p:cNvSpPr/>
          <p:nvPr/>
        </p:nvSpPr>
        <p:spPr>
          <a:xfrm>
            <a:off x="120316" y="2122983"/>
            <a:ext cx="6725899" cy="1005228"/>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spTree>
    <p:extLst>
      <p:ext uri="{BB962C8B-B14F-4D97-AF65-F5344CB8AC3E}">
        <p14:creationId xmlns:p14="http://schemas.microsoft.com/office/powerpoint/2010/main" val="2865280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調査</a:t>
            </a:r>
            <a:r>
              <a:rPr kumimoji="1" lang="ja-JP" altLang="en-US" dirty="0" smtClean="0"/>
              <a:t>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Ant Colony</a:t>
            </a:r>
            <a:r>
              <a:rPr kumimoji="1" lang="ja-JP" altLang="en-US" sz="2400" dirty="0" smtClean="0"/>
              <a:t>アルゴリズム</a:t>
            </a:r>
            <a:r>
              <a:rPr kumimoji="1" lang="en-US" altLang="ja-JP" sz="2000" dirty="0" smtClean="0"/>
              <a:t/>
            </a:r>
            <a:br>
              <a:rPr kumimoji="1" lang="en-US" altLang="ja-JP" sz="2000" dirty="0" smtClean="0"/>
            </a:br>
            <a:r>
              <a:rPr kumimoji="1" lang="ja-JP" altLang="en-US" sz="2000" dirty="0" smtClean="0"/>
              <a:t>巡回セールスマン問題を解くために提案された手法（</a:t>
            </a:r>
            <a:r>
              <a:rPr kumimoji="1" lang="en-US" altLang="ja-JP" sz="2000" dirty="0" smtClean="0"/>
              <a:t>Marco </a:t>
            </a:r>
            <a:r>
              <a:rPr kumimoji="1" lang="en-US" altLang="ja-JP" sz="2000" dirty="0" err="1" smtClean="0"/>
              <a:t>Dorigo</a:t>
            </a:r>
            <a:r>
              <a:rPr kumimoji="1" lang="en-US" altLang="ja-JP" sz="2000" dirty="0" smtClean="0"/>
              <a:t> et al, 1997</a:t>
            </a:r>
            <a:r>
              <a:rPr kumimoji="1" lang="ja-JP" altLang="en-US" sz="2000" dirty="0" smtClean="0"/>
              <a:t>）．</a:t>
            </a:r>
            <a:r>
              <a:rPr kumimoji="1" lang="en-US" altLang="ja-JP" sz="2000" dirty="0" smtClean="0"/>
              <a:t/>
            </a:r>
            <a:br>
              <a:rPr kumimoji="1" lang="en-US" altLang="ja-JP" sz="2000" dirty="0" smtClean="0"/>
            </a:br>
            <a:r>
              <a:rPr kumimoji="1" lang="ja-JP" altLang="en-US" sz="2000" dirty="0" smtClean="0"/>
              <a:t>アリの通ったルートにフェロモンが撒かれ，やがてフェロモンの多いルートを通るようになる．</a:t>
            </a:r>
            <a:r>
              <a:rPr lang="en-US" altLang="ja-JP" sz="2000" dirty="0" smtClean="0"/>
              <a:t/>
            </a:r>
            <a:br>
              <a:rPr lang="en-US" altLang="ja-JP" sz="2000" dirty="0" smtClean="0"/>
            </a:br>
            <a:endParaRPr lang="en-US" altLang="ja-JP" sz="1050" dirty="0" smtClean="0"/>
          </a:p>
          <a:p>
            <a:pPr marL="342900" indent="-342900">
              <a:buFont typeface="Wingdings" panose="05000000000000000000" pitchFamily="2" charset="2"/>
              <a:buChar char="n"/>
            </a:pPr>
            <a:r>
              <a:rPr lang="en-US" altLang="ja-JP" sz="2400" dirty="0" smtClean="0"/>
              <a:t>Bat </a:t>
            </a:r>
            <a:r>
              <a:rPr lang="ja-JP" altLang="en-US" sz="2400" dirty="0" smtClean="0"/>
              <a:t>アルゴリズム</a:t>
            </a:r>
            <a:r>
              <a:rPr lang="en-US" altLang="ja-JP" sz="2000" dirty="0" smtClean="0"/>
              <a:t/>
            </a:r>
            <a:br>
              <a:rPr lang="en-US" altLang="ja-JP" sz="2000" dirty="0" smtClean="0"/>
            </a:br>
            <a:r>
              <a:rPr lang="ja-JP" altLang="en-US" sz="2000" dirty="0" smtClean="0"/>
              <a:t>コウモリは超音波を使用し，その反射波から障害物をよけたり，餌を検出する能力を持つ</a:t>
            </a:r>
            <a:r>
              <a:rPr lang="en-US" altLang="ja-JP" sz="2000" dirty="0" smtClean="0"/>
              <a:t/>
            </a:r>
            <a:br>
              <a:rPr lang="en-US" altLang="ja-JP" sz="2000" dirty="0" smtClean="0"/>
            </a:br>
            <a:r>
              <a:rPr lang="ja-JP" altLang="en-US" sz="2000" dirty="0" smtClean="0"/>
              <a:t>（</a:t>
            </a:r>
            <a:r>
              <a:rPr lang="en-US" altLang="ja-JP" sz="2000" dirty="0" smtClean="0"/>
              <a:t>Xin-She Yang, 2010</a:t>
            </a:r>
            <a:r>
              <a:rPr lang="ja-JP" altLang="en-US" sz="2000" dirty="0" smtClean="0"/>
              <a:t>）．</a:t>
            </a:r>
            <a:r>
              <a:rPr lang="en-US" altLang="ja-JP" sz="2000" dirty="0" smtClean="0"/>
              <a:t/>
            </a:r>
            <a:br>
              <a:rPr lang="en-US" altLang="ja-JP" sz="2000" dirty="0" smtClean="0"/>
            </a:br>
            <a:endParaRPr lang="en-US" altLang="ja-JP" sz="1050" dirty="0" smtClean="0"/>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2000" dirty="0" smtClean="0"/>
              <a:t/>
            </a:r>
            <a:br>
              <a:rPr lang="en-US" altLang="ja-JP" sz="2000" dirty="0" smtClean="0"/>
            </a:b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Tree>
    <p:extLst>
      <p:ext uri="{BB962C8B-B14F-4D97-AF65-F5344CB8AC3E}">
        <p14:creationId xmlns:p14="http://schemas.microsoft.com/office/powerpoint/2010/main" val="239468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Ant Colony System</a:t>
            </a:r>
            <a:endParaRPr kumimoji="1" lang="ja-JP" altLang="en-US" dirty="0"/>
          </a:p>
        </p:txBody>
      </p:sp>
      <p:sp>
        <p:nvSpPr>
          <p:cNvPr id="4" name="コンテンツ プレースホルダー 3"/>
          <p:cNvSpPr>
            <a:spLocks noGrp="1"/>
          </p:cNvSpPr>
          <p:nvPr>
            <p:ph idx="10"/>
          </p:nvPr>
        </p:nvSpPr>
        <p:spPr/>
        <p:txBody>
          <a:bodyPr/>
          <a:lstStyle/>
          <a:p>
            <a:endParaRPr kumimoji="1" lang="ja-JP" altLang="en-US"/>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Tree>
    <p:extLst>
      <p:ext uri="{BB962C8B-B14F-4D97-AF65-F5344CB8AC3E}">
        <p14:creationId xmlns:p14="http://schemas.microsoft.com/office/powerpoint/2010/main" val="408455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3679</TotalTime>
  <Words>353</Words>
  <Application>Microsoft Office PowerPoint</Application>
  <PresentationFormat>ワイド画面</PresentationFormat>
  <Paragraphs>119</Paragraphs>
  <Slides>16</Slides>
  <Notes>5</Notes>
  <HiddenSlides>6</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16</vt:i4>
      </vt:variant>
    </vt:vector>
  </HeadingPairs>
  <TitlesOfParts>
    <vt:vector size="26"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PowerPoint プレゼンテーション</vt:lpstr>
      <vt:lpstr>問題設定</vt:lpstr>
      <vt:lpstr>問題設定</vt:lpstr>
      <vt:lpstr>問題設定</vt:lpstr>
      <vt:lpstr>問題設定</vt:lpstr>
      <vt:lpstr>問題設定</vt:lpstr>
      <vt:lpstr>問題設定</vt:lpstr>
      <vt:lpstr>問題に対する手法の検討</vt:lpstr>
      <vt:lpstr>問題に対する手法の検討</vt:lpstr>
      <vt:lpstr>問題に対する手法の検討</vt:lpstr>
      <vt:lpstr>問題に対する手法の検討</vt:lpstr>
      <vt:lpstr>問題に対する手法の検討</vt:lpstr>
      <vt:lpstr>従来手法</vt:lpstr>
      <vt:lpstr>従来手法</vt:lpstr>
      <vt:lpstr>PowerPoint プレゼンテーション</vt:lpstr>
      <vt:lpstr>今後の予定 &amp; 困ってること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50</cp:revision>
  <cp:lastPrinted>2017-06-09T07:23:46Z</cp:lastPrinted>
  <dcterms:created xsi:type="dcterms:W3CDTF">2017-06-08T18:50:03Z</dcterms:created>
  <dcterms:modified xsi:type="dcterms:W3CDTF">2017-07-07T08:57:35Z</dcterms:modified>
</cp:coreProperties>
</file>