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13"/>
  </p:notesMasterIdLst>
  <p:handoutMasterIdLst>
    <p:handoutMasterId r:id="rId14"/>
  </p:handoutMasterIdLst>
  <p:sldIdLst>
    <p:sldId id="257" r:id="rId3"/>
    <p:sldId id="259" r:id="rId4"/>
    <p:sldId id="266" r:id="rId5"/>
    <p:sldId id="267" r:id="rId6"/>
    <p:sldId id="260" r:id="rId7"/>
    <p:sldId id="265" r:id="rId8"/>
    <p:sldId id="270" r:id="rId9"/>
    <p:sldId id="268" r:id="rId10"/>
    <p:sldId id="269" r:id="rId11"/>
    <p:sldId id="264" r:id="rId12"/>
  </p:sldIdLst>
  <p:sldSz cx="12192000" cy="6858000"/>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7" autoAdjust="0"/>
    <p:restoredTop sz="94660"/>
  </p:normalViewPr>
  <p:slideViewPr>
    <p:cSldViewPr snapToGrid="0">
      <p:cViewPr varScale="1">
        <p:scale>
          <a:sx n="62" d="100"/>
          <a:sy n="62" d="100"/>
        </p:scale>
        <p:origin x="354" y="78"/>
      </p:cViewPr>
      <p:guideLst/>
    </p:cSldViewPr>
  </p:slideViewPr>
  <p:notesTextViewPr>
    <p:cViewPr>
      <p:scale>
        <a:sx n="1" d="1"/>
        <a:sy n="1" d="1"/>
      </p:scale>
      <p:origin x="0" y="0"/>
    </p:cViewPr>
  </p:notesTextViewPr>
  <p:notesViewPr>
    <p:cSldViewPr snapToGrid="0">
      <p:cViewPr varScale="1">
        <p:scale>
          <a:sx n="51" d="100"/>
          <a:sy n="51" d="100"/>
        </p:scale>
        <p:origin x="217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2445820-4A97-469D-A994-300F39B5CFE6}" type="datetimeFigureOut">
              <a:rPr kumimoji="1" lang="ja-JP" altLang="en-US" smtClean="0"/>
              <a:t>2017/7/27</a:t>
            </a:fld>
            <a:endParaRPr kumimoji="1" lang="ja-JP" altLang="en-US"/>
          </a:p>
        </p:txBody>
      </p:sp>
      <p:sp>
        <p:nvSpPr>
          <p:cNvPr id="4" name="フッター プレースホルダー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90AA0E4E-3FC1-4404-9B46-9F503C40A224}" type="slidenum">
              <a:rPr kumimoji="1" lang="ja-JP" altLang="en-US" smtClean="0"/>
              <a:t>‹#›</a:t>
            </a:fld>
            <a:endParaRPr kumimoji="1" lang="ja-JP" altLang="en-US"/>
          </a:p>
        </p:txBody>
      </p:sp>
    </p:spTree>
    <p:extLst>
      <p:ext uri="{BB962C8B-B14F-4D97-AF65-F5344CB8AC3E}">
        <p14:creationId xmlns:p14="http://schemas.microsoft.com/office/powerpoint/2010/main" val="8848558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558332E-0810-4BF6-9E34-DB6ADE7DE435}" type="datetimeFigureOut">
              <a:rPr kumimoji="1" lang="ja-JP" altLang="en-US" smtClean="0"/>
              <a:t>2017/7/27</a:t>
            </a:fld>
            <a:endParaRPr kumimoji="1" lang="ja-JP" altLang="en-US"/>
          </a:p>
        </p:txBody>
      </p:sp>
      <p:sp>
        <p:nvSpPr>
          <p:cNvPr id="4" name="スライド イメージ プレースホルダー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F456259D-86D7-452D-9EAA-9193A56D963C}" type="slidenum">
              <a:rPr kumimoji="1" lang="ja-JP" altLang="en-US" smtClean="0"/>
              <a:t>‹#›</a:t>
            </a:fld>
            <a:endParaRPr kumimoji="1" lang="ja-JP" altLang="en-US"/>
          </a:p>
        </p:txBody>
      </p:sp>
    </p:spTree>
    <p:extLst>
      <p:ext uri="{BB962C8B-B14F-4D97-AF65-F5344CB8AC3E}">
        <p14:creationId xmlns:p14="http://schemas.microsoft.com/office/powerpoint/2010/main" val="35623223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・解が複数存在している</a:t>
            </a:r>
            <a:endParaRPr kumimoji="1" lang="en-US" altLang="ja-JP" dirty="0" smtClean="0"/>
          </a:p>
          <a:p>
            <a:r>
              <a:rPr kumimoji="1" lang="ja-JP" altLang="en-US" dirty="0" smtClean="0"/>
              <a:t>・極小値と最小値がある</a:t>
            </a:r>
            <a:endParaRPr kumimoji="1" lang="ja-JP" altLang="en-US" dirty="0"/>
          </a:p>
        </p:txBody>
      </p:sp>
      <p:sp>
        <p:nvSpPr>
          <p:cNvPr id="4" name="スライド番号プレースホルダー 3"/>
          <p:cNvSpPr>
            <a:spLocks noGrp="1"/>
          </p:cNvSpPr>
          <p:nvPr>
            <p:ph type="sldNum" sz="quarter" idx="10"/>
          </p:nvPr>
        </p:nvSpPr>
        <p:spPr/>
        <p:txBody>
          <a:bodyPr/>
          <a:lstStyle/>
          <a:p>
            <a:fld id="{F456259D-86D7-452D-9EAA-9193A56D963C}" type="slidenum">
              <a:rPr kumimoji="1" lang="ja-JP" altLang="en-US" smtClean="0"/>
              <a:t>3</a:t>
            </a:fld>
            <a:endParaRPr kumimoji="1" lang="ja-JP" altLang="en-US"/>
          </a:p>
        </p:txBody>
      </p:sp>
    </p:spTree>
    <p:extLst>
      <p:ext uri="{BB962C8B-B14F-4D97-AF65-F5344CB8AC3E}">
        <p14:creationId xmlns:p14="http://schemas.microsoft.com/office/powerpoint/2010/main" val="3003764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火事が起きた場合を想定し，火事の周りに解が密集している</a:t>
            </a:r>
            <a:endParaRPr kumimoji="1" lang="ja-JP" altLang="en-US" dirty="0"/>
          </a:p>
        </p:txBody>
      </p:sp>
      <p:sp>
        <p:nvSpPr>
          <p:cNvPr id="4" name="スライド番号プレースホルダー 3"/>
          <p:cNvSpPr>
            <a:spLocks noGrp="1"/>
          </p:cNvSpPr>
          <p:nvPr>
            <p:ph type="sldNum" sz="quarter" idx="10"/>
          </p:nvPr>
        </p:nvSpPr>
        <p:spPr/>
        <p:txBody>
          <a:bodyPr/>
          <a:lstStyle/>
          <a:p>
            <a:fld id="{F456259D-86D7-452D-9EAA-9193A56D963C}" type="slidenum">
              <a:rPr kumimoji="1" lang="ja-JP" altLang="en-US" smtClean="0"/>
              <a:t>4</a:t>
            </a:fld>
            <a:endParaRPr kumimoji="1" lang="ja-JP" altLang="en-US"/>
          </a:p>
        </p:txBody>
      </p:sp>
    </p:spTree>
    <p:extLst>
      <p:ext uri="{BB962C8B-B14F-4D97-AF65-F5344CB8AC3E}">
        <p14:creationId xmlns:p14="http://schemas.microsoft.com/office/powerpoint/2010/main" val="26771699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6354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7/27/2017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3015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2"/>
            <a:ext cx="4011084" cy="1162049"/>
          </a:xfrm>
        </p:spPr>
        <p:txBody>
          <a:bodyPr anchor="b"/>
          <a:lstStyle>
            <a:lvl1pPr algn="l">
              <a:defRPr sz="2667" b="1"/>
            </a:lvl1pPr>
          </a:lstStyle>
          <a:p>
            <a:r>
              <a:rPr lang="ja-JP" altLang="en-US" smtClean="0"/>
              <a:t>マスター タイトルの書式設定</a:t>
            </a:r>
            <a:endParaRPr lang="en-US"/>
          </a:p>
        </p:txBody>
      </p:sp>
      <p:sp>
        <p:nvSpPr>
          <p:cNvPr id="3" name="Content Placeholder 2"/>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3937D59-5EDB-4C39-B697-625748F703B6}" type="datetimeFigureOut">
              <a:rPr lang="en-US" smtClean="0"/>
              <a:t>7/27/2017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780478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7267"/>
          </a:xfrm>
        </p:spPr>
        <p:txBody>
          <a:bodyPr anchor="b"/>
          <a:lstStyle>
            <a:lvl1pPr algn="l">
              <a:defRPr sz="2667"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ja-JP" altLang="en-US" smtClean="0"/>
              <a:t>図を追加</a:t>
            </a:r>
            <a:endParaRPr lang="en-US"/>
          </a:p>
        </p:txBody>
      </p:sp>
      <p:sp>
        <p:nvSpPr>
          <p:cNvPr id="4" name="Text Placeholder 3"/>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3937D59-5EDB-4C39-B697-625748F703B6}" type="datetimeFigureOut">
              <a:rPr lang="en-US" smtClean="0"/>
              <a:t>7/27/2017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7825998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026498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5167"/>
            <a:ext cx="2743200" cy="5850467"/>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609600" y="275167"/>
            <a:ext cx="8026400" cy="585046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92803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527381" y="1508787"/>
            <a:ext cx="11329259"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541173" y="2411015"/>
            <a:ext cx="11329259"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1001874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59563" y="0"/>
            <a:ext cx="10032437"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2639616" y="1316766"/>
            <a:ext cx="9217024"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2653408" y="2218994"/>
            <a:ext cx="9217024"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3913802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1485"/>
            <a:ext cx="10363200" cy="1468967"/>
          </a:xfrm>
        </p:spPr>
        <p:txBody>
          <a:bodyPr/>
          <a:lstStyle/>
          <a:p>
            <a:r>
              <a:rPr lang="ja-JP" altLang="en-US" smtClean="0"/>
              <a:t>マスター タイトルの書式設定</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ja-JP" altLang="en-US" smtClean="0"/>
              <a:t>マスター サブタイトルの書式設定</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657458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130901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3133"/>
          </a:xfrm>
        </p:spPr>
        <p:txBody>
          <a:bodyPr anchor="t"/>
          <a:lstStyle>
            <a:lvl1pPr algn="l">
              <a:defRPr sz="5333" b="1" cap="all"/>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63084" y="2906185"/>
            <a:ext cx="10363200" cy="1500716"/>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3937D59-5EDB-4C39-B697-625748F703B6}" type="datetimeFigureOut">
              <a:rPr lang="en-US" smtClean="0"/>
              <a:t>7/27/2017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722421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609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Content Placeholder 3"/>
          <p:cNvSpPr>
            <a:spLocks noGrp="1"/>
          </p:cNvSpPr>
          <p:nvPr>
            <p:ph sz="half" idx="2"/>
          </p:nvPr>
        </p:nvSpPr>
        <p:spPr>
          <a:xfrm>
            <a:off x="6197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t>7/27/2017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910861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4" name="Content Placeholder 3"/>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Text Placeholder 4"/>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t>7/27/2017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75086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t>7/27/2017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7853919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0577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1219170" rtl="0" eaLnBrk="1" latinLnBrk="1" hangingPunct="1">
        <a:spcBef>
          <a:spcPct val="0"/>
        </a:spcBef>
        <a:buNone/>
        <a:defRPr kumimoji="1" sz="4800" b="1" kern="1200">
          <a:solidFill>
            <a:schemeClr val="tx1"/>
          </a:solidFill>
          <a:latin typeface="Arial" pitchFamily="34" charset="0"/>
          <a:ea typeface="+mj-ea"/>
          <a:cs typeface="Arial" pitchFamily="34" charset="0"/>
        </a:defRPr>
      </a:lvl1pPr>
    </p:titleStyle>
    <p:bodyStyle>
      <a:lvl1pPr marL="457189" indent="-457189" algn="l" defTabSz="1219170" rtl="0" eaLnBrk="1" latinLnBrk="1"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ko-KR"/>
      </a:defPPr>
      <a:lvl1pPr marL="0" algn="l" defTabSz="1219170" rtl="0" eaLnBrk="1" latinLnBrk="1" hangingPunct="1">
        <a:defRPr kumimoji="1" sz="2400" kern="1200">
          <a:solidFill>
            <a:schemeClr val="tx1"/>
          </a:solidFill>
          <a:latin typeface="+mn-lt"/>
          <a:ea typeface="+mn-ea"/>
          <a:cs typeface="+mn-cs"/>
        </a:defRPr>
      </a:lvl1pPr>
      <a:lvl2pPr marL="609585" algn="l" defTabSz="1219170" rtl="0" eaLnBrk="1" latinLnBrk="1" hangingPunct="1">
        <a:defRPr kumimoji="1" sz="2400" kern="1200">
          <a:solidFill>
            <a:schemeClr val="tx1"/>
          </a:solidFill>
          <a:latin typeface="+mn-lt"/>
          <a:ea typeface="+mn-ea"/>
          <a:cs typeface="+mn-cs"/>
        </a:defRPr>
      </a:lvl2pPr>
      <a:lvl3pPr marL="1219170" algn="l" defTabSz="1219170" rtl="0" eaLnBrk="1" latinLnBrk="1" hangingPunct="1">
        <a:defRPr kumimoji="1" sz="2400" kern="1200">
          <a:solidFill>
            <a:schemeClr val="tx1"/>
          </a:solidFill>
          <a:latin typeface="+mn-lt"/>
          <a:ea typeface="+mn-ea"/>
          <a:cs typeface="+mn-cs"/>
        </a:defRPr>
      </a:lvl3pPr>
      <a:lvl4pPr marL="1828754" algn="l" defTabSz="1219170" rtl="0" eaLnBrk="1" latinLnBrk="1" hangingPunct="1">
        <a:defRPr kumimoji="1" sz="2400" kern="1200">
          <a:solidFill>
            <a:schemeClr val="tx1"/>
          </a:solidFill>
          <a:latin typeface="+mn-lt"/>
          <a:ea typeface="+mn-ea"/>
          <a:cs typeface="+mn-cs"/>
        </a:defRPr>
      </a:lvl4pPr>
      <a:lvl5pPr marL="2438339" algn="l" defTabSz="1219170" rtl="0" eaLnBrk="1" latinLnBrk="1" hangingPunct="1">
        <a:defRPr kumimoji="1" sz="2400" kern="1200">
          <a:solidFill>
            <a:schemeClr val="tx1"/>
          </a:solidFill>
          <a:latin typeface="+mn-lt"/>
          <a:ea typeface="+mn-ea"/>
          <a:cs typeface="+mn-cs"/>
        </a:defRPr>
      </a:lvl5pPr>
      <a:lvl6pPr marL="3047924" algn="l" defTabSz="1219170" rtl="0" eaLnBrk="1" latinLnBrk="1" hangingPunct="1">
        <a:defRPr kumimoji="1" sz="2400" kern="1200">
          <a:solidFill>
            <a:schemeClr val="tx1"/>
          </a:solidFill>
          <a:latin typeface="+mn-lt"/>
          <a:ea typeface="+mn-ea"/>
          <a:cs typeface="+mn-cs"/>
        </a:defRPr>
      </a:lvl6pPr>
      <a:lvl7pPr marL="3657509" algn="l" defTabSz="1219170" rtl="0" eaLnBrk="1" latinLnBrk="1" hangingPunct="1">
        <a:defRPr kumimoji="1" sz="2400" kern="1200">
          <a:solidFill>
            <a:schemeClr val="tx1"/>
          </a:solidFill>
          <a:latin typeface="+mn-lt"/>
          <a:ea typeface="+mn-ea"/>
          <a:cs typeface="+mn-cs"/>
        </a:defRPr>
      </a:lvl7pPr>
      <a:lvl8pPr marL="4267093" algn="l" defTabSz="1219170" rtl="0" eaLnBrk="1" latinLnBrk="1" hangingPunct="1">
        <a:defRPr kumimoji="1" sz="2400" kern="1200">
          <a:solidFill>
            <a:schemeClr val="tx1"/>
          </a:solidFill>
          <a:latin typeface="+mn-lt"/>
          <a:ea typeface="+mn-ea"/>
          <a:cs typeface="+mn-cs"/>
        </a:defRPr>
      </a:lvl8pPr>
      <a:lvl9pPr marL="4876678" algn="l" defTabSz="1219170" rtl="0" eaLnBrk="1" latinLnBrk="1" hangingPunct="1">
        <a:defRPr kumimoji="1"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63937D59-5EDB-4C39-B697-625748F703B6}" type="datetimeFigureOut">
              <a:rPr lang="en-US" smtClean="0"/>
              <a:t>7/27/2017</a:t>
            </a:fld>
            <a:endParaRPr lang="en-US"/>
          </a:p>
        </p:txBody>
      </p:sp>
      <p:sp>
        <p:nvSpPr>
          <p:cNvPr id="5" name="Footer Placeholder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802652308"/>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ctr" defTabSz="1219170" rtl="0" eaLnBrk="1" latinLnBrk="0" hangingPunct="1">
        <a:spcBef>
          <a:spcPct val="0"/>
        </a:spcBef>
        <a:buNone/>
        <a:defRPr kumimoji="1"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en-US"/>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28626" y="485776"/>
            <a:ext cx="8513896" cy="1446550"/>
          </a:xfrm>
          <a:prstGeom prst="rect">
            <a:avLst/>
          </a:prstGeom>
          <a:noFill/>
        </p:spPr>
        <p:txBody>
          <a:bodyPr wrap="square" rtlCol="0">
            <a:spAutoFit/>
          </a:bodyPr>
          <a:lstStyle/>
          <a:p>
            <a:r>
              <a:rPr lang="ja-JP" altLang="en-US" sz="4400" b="1" dirty="0">
                <a:solidFill>
                  <a:schemeClr val="bg1"/>
                </a:solidFill>
              </a:rPr>
              <a:t>被災者</a:t>
            </a:r>
            <a:r>
              <a:rPr lang="ja-JP" altLang="en-US" sz="4400" b="1" dirty="0" smtClean="0">
                <a:solidFill>
                  <a:schemeClr val="bg1"/>
                </a:solidFill>
              </a:rPr>
              <a:t>の探索優先順位を考慮したアルゴリズムの構築</a:t>
            </a:r>
            <a:endParaRPr kumimoji="1" lang="ja-JP" altLang="en-US" sz="4400" b="1" dirty="0">
              <a:solidFill>
                <a:schemeClr val="bg1"/>
              </a:solidFill>
            </a:endParaRPr>
          </a:p>
        </p:txBody>
      </p:sp>
      <p:sp>
        <p:nvSpPr>
          <p:cNvPr id="4" name="テキスト ボックス 3"/>
          <p:cNvSpPr txBox="1"/>
          <p:nvPr/>
        </p:nvSpPr>
        <p:spPr>
          <a:xfrm>
            <a:off x="428626" y="1930710"/>
            <a:ext cx="4121427" cy="1015663"/>
          </a:xfrm>
          <a:prstGeom prst="rect">
            <a:avLst/>
          </a:prstGeom>
          <a:noFill/>
        </p:spPr>
        <p:txBody>
          <a:bodyPr wrap="square" rtlCol="0">
            <a:spAutoFit/>
          </a:bodyPr>
          <a:lstStyle/>
          <a:p>
            <a:r>
              <a:rPr kumimoji="1" lang="ja-JP" altLang="en-US" sz="2000" dirty="0" smtClean="0">
                <a:solidFill>
                  <a:schemeClr val="bg1"/>
                </a:solidFill>
                <a:latin typeface="+mn-ea"/>
              </a:rPr>
              <a:t>電気通信大学　情報理工学研究科 高玉研究室　修士１年</a:t>
            </a:r>
            <a:endParaRPr kumimoji="1" lang="en-US" altLang="ja-JP" sz="2000" dirty="0" smtClean="0">
              <a:solidFill>
                <a:schemeClr val="bg1"/>
              </a:solidFill>
              <a:latin typeface="+mn-ea"/>
            </a:endParaRPr>
          </a:p>
          <a:p>
            <a:r>
              <a:rPr lang="ja-JP" altLang="en-US" sz="2000" dirty="0" smtClean="0">
                <a:solidFill>
                  <a:schemeClr val="bg1"/>
                </a:solidFill>
                <a:latin typeface="+mn-ea"/>
              </a:rPr>
              <a:t>岩瀬 拓哉</a:t>
            </a:r>
            <a:endParaRPr kumimoji="1" lang="ja-JP" altLang="en-US" sz="2000" dirty="0">
              <a:solidFill>
                <a:schemeClr val="bg1"/>
              </a:solidFill>
              <a:latin typeface="+mn-ea"/>
            </a:endParaRPr>
          </a:p>
        </p:txBody>
      </p:sp>
      <p:sp>
        <p:nvSpPr>
          <p:cNvPr id="5" name="テキスト ボックス 4"/>
          <p:cNvSpPr txBox="1"/>
          <p:nvPr/>
        </p:nvSpPr>
        <p:spPr>
          <a:xfrm>
            <a:off x="304798" y="5764696"/>
            <a:ext cx="2690192" cy="369332"/>
          </a:xfrm>
          <a:prstGeom prst="rect">
            <a:avLst/>
          </a:prstGeom>
          <a:noFill/>
        </p:spPr>
        <p:txBody>
          <a:bodyPr wrap="square" rtlCol="0">
            <a:spAutoFit/>
          </a:bodyPr>
          <a:lstStyle/>
          <a:p>
            <a:r>
              <a:rPr lang="ja-JP" altLang="en-US" dirty="0"/>
              <a:t>作成</a:t>
            </a:r>
            <a:r>
              <a:rPr lang="ja-JP" altLang="en-US" dirty="0" smtClean="0"/>
              <a:t>日：</a:t>
            </a:r>
            <a:r>
              <a:rPr lang="en-US" altLang="ja-JP" dirty="0" smtClean="0"/>
              <a:t>2017/07/27(</a:t>
            </a:r>
            <a:r>
              <a:rPr lang="ja-JP" altLang="en-US" dirty="0"/>
              <a:t>木</a:t>
            </a:r>
            <a:r>
              <a:rPr lang="en-US" altLang="ja-JP" dirty="0" smtClean="0"/>
              <a:t>)</a:t>
            </a:r>
            <a:endParaRPr kumimoji="1" lang="ja-JP" altLang="en-US" dirty="0"/>
          </a:p>
        </p:txBody>
      </p:sp>
    </p:spTree>
    <p:extLst>
      <p:ext uri="{BB962C8B-B14F-4D97-AF65-F5344CB8AC3E}">
        <p14:creationId xmlns:p14="http://schemas.microsoft.com/office/powerpoint/2010/main" val="39226316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a:t>
            </a:r>
            <a:r>
              <a:rPr kumimoji="1" lang="ja-JP" altLang="en-US" dirty="0" smtClean="0"/>
              <a:t>の</a:t>
            </a:r>
            <a:r>
              <a:rPr lang="ja-JP" altLang="en-US" dirty="0"/>
              <a:t>展望</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やるべきこと</a:t>
            </a:r>
            <a:endParaRPr kumimoji="1" lang="ja-JP" altLang="en-US" dirty="0"/>
          </a:p>
        </p:txBody>
      </p:sp>
      <p:sp>
        <p:nvSpPr>
          <p:cNvPr id="4" name="コンテンツ プレースホルダー 3"/>
          <p:cNvSpPr>
            <a:spLocks noGrp="1"/>
          </p:cNvSpPr>
          <p:nvPr>
            <p:ph idx="10"/>
          </p:nvPr>
        </p:nvSpPr>
        <p:spPr/>
        <p:txBody>
          <a:bodyPr/>
          <a:lstStyle/>
          <a:p>
            <a:endParaRPr lang="en-US" altLang="ja-JP" sz="2000" dirty="0" smtClean="0"/>
          </a:p>
          <a:p>
            <a:r>
              <a:rPr lang="ja-JP" altLang="en-US" sz="2000" dirty="0" smtClean="0"/>
              <a:t>・</a:t>
            </a:r>
            <a:r>
              <a:rPr lang="ja-JP" altLang="en-US" sz="2000" b="1" dirty="0" smtClean="0"/>
              <a:t> </a:t>
            </a:r>
            <a:r>
              <a:rPr lang="en-US" altLang="ja-JP" sz="2000" b="1" dirty="0" smtClean="0"/>
              <a:t>FA</a:t>
            </a:r>
            <a:r>
              <a:rPr lang="ja-JP" altLang="en-US" sz="2000" dirty="0" smtClean="0"/>
              <a:t>と</a:t>
            </a:r>
            <a:r>
              <a:rPr lang="en-US" altLang="ja-JP" sz="2000" b="1" dirty="0" smtClean="0"/>
              <a:t>ABC</a:t>
            </a:r>
            <a:r>
              <a:rPr lang="ja-JP" altLang="en-US" sz="2000" dirty="0" smtClean="0"/>
              <a:t>のハイブリット手法の提案</a:t>
            </a:r>
            <a:endParaRPr lang="en-US" altLang="ja-JP" sz="2000" dirty="0" smtClean="0"/>
          </a:p>
          <a:p>
            <a:r>
              <a:rPr lang="ja-JP" altLang="en-US" sz="2000" dirty="0" smtClean="0"/>
              <a:t>・ 探索優先順位の決め方</a:t>
            </a:r>
            <a:endParaRPr lang="en-US" altLang="ja-JP" sz="2000" dirty="0" smtClean="0"/>
          </a:p>
          <a:p>
            <a:r>
              <a:rPr lang="ja-JP" altLang="en-US" sz="2000" dirty="0" smtClean="0"/>
              <a:t>・ 個体数の調整</a:t>
            </a:r>
            <a:endParaRPr lang="en-US" altLang="ja-JP" sz="2000" dirty="0" smtClean="0"/>
          </a:p>
          <a:p>
            <a:r>
              <a:rPr lang="ja-JP" altLang="en-US" sz="2000" dirty="0" smtClean="0"/>
              <a:t>・ </a:t>
            </a:r>
            <a:endParaRPr lang="en-US" altLang="ja-JP" sz="2000" dirty="0" smtClean="0"/>
          </a:p>
          <a:p>
            <a:endParaRPr lang="en-US" altLang="ja-JP" sz="2000" dirty="0" smtClean="0"/>
          </a:p>
          <a:p>
            <a:endParaRPr lang="en-US" altLang="ja-JP" sz="2000" dirty="0" smtClean="0"/>
          </a:p>
        </p:txBody>
      </p:sp>
      <p:sp>
        <p:nvSpPr>
          <p:cNvPr id="5" name="テキスト ボックス 4"/>
          <p:cNvSpPr txBox="1"/>
          <p:nvPr/>
        </p:nvSpPr>
        <p:spPr>
          <a:xfrm>
            <a:off x="11044238" y="6015038"/>
            <a:ext cx="557212" cy="369332"/>
          </a:xfrm>
          <a:prstGeom prst="rect">
            <a:avLst/>
          </a:prstGeom>
          <a:noFill/>
        </p:spPr>
        <p:txBody>
          <a:bodyPr wrap="square" rtlCol="0">
            <a:spAutoFit/>
          </a:bodyPr>
          <a:lstStyle/>
          <a:p>
            <a:r>
              <a:rPr lang="en-US" altLang="ja-JP" dirty="0"/>
              <a:t>9</a:t>
            </a:r>
            <a:endParaRPr kumimoji="1" lang="ja-JP" altLang="en-US" dirty="0"/>
          </a:p>
        </p:txBody>
      </p:sp>
    </p:spTree>
    <p:extLst>
      <p:ext uri="{BB962C8B-B14F-4D97-AF65-F5344CB8AC3E}">
        <p14:creationId xmlns:p14="http://schemas.microsoft.com/office/powerpoint/2010/main" val="37232109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問題設定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b="1" dirty="0" smtClean="0"/>
              <a:t>サブテーマ</a:t>
            </a:r>
            <a:endParaRPr kumimoji="1" lang="ja-JP" altLang="en-US" b="1" dirty="0"/>
          </a:p>
        </p:txBody>
      </p:sp>
      <p:sp>
        <p:nvSpPr>
          <p:cNvPr id="4" name="コンテンツ プレースホルダー 3"/>
          <p:cNvSpPr>
            <a:spLocks noGrp="1"/>
          </p:cNvSpPr>
          <p:nvPr>
            <p:ph idx="10"/>
          </p:nvPr>
        </p:nvSpPr>
        <p:spPr>
          <a:xfrm>
            <a:off x="247973" y="2411015"/>
            <a:ext cx="11622459" cy="3994316"/>
          </a:xfrm>
        </p:spPr>
        <p:txBody>
          <a:bodyPr/>
          <a:lstStyle/>
          <a:p>
            <a:pPr marL="457200" indent="-457200">
              <a:buFont typeface="+mj-lt"/>
              <a:buAutoNum type="alphaUcParenR"/>
            </a:pPr>
            <a:r>
              <a:rPr kumimoji="1" lang="ja-JP" altLang="en-US" sz="2000" dirty="0" smtClean="0">
                <a:solidFill>
                  <a:srgbClr val="FF0000"/>
                </a:solidFill>
              </a:rPr>
              <a:t>静的環境：個体数よりも</a:t>
            </a:r>
            <a:r>
              <a:rPr lang="ja-JP" altLang="en-US" sz="2000" dirty="0" smtClean="0">
                <a:solidFill>
                  <a:srgbClr val="FF0000"/>
                </a:solidFill>
              </a:rPr>
              <a:t>解</a:t>
            </a:r>
            <a:r>
              <a:rPr lang="ja-JP" altLang="en-US" sz="2000" dirty="0">
                <a:solidFill>
                  <a:srgbClr val="FF0000"/>
                </a:solidFill>
              </a:rPr>
              <a:t>の</a:t>
            </a:r>
            <a:r>
              <a:rPr kumimoji="1" lang="ja-JP" altLang="en-US" sz="2000" dirty="0" smtClean="0">
                <a:solidFill>
                  <a:srgbClr val="FF0000"/>
                </a:solidFill>
              </a:rPr>
              <a:t>数が多い場合，</a:t>
            </a:r>
            <a:r>
              <a:rPr kumimoji="1" lang="en-US" altLang="ja-JP" sz="2000" dirty="0" smtClean="0">
                <a:solidFill>
                  <a:srgbClr val="FF0000"/>
                </a:solidFill>
              </a:rPr>
              <a:t/>
            </a:r>
            <a:br>
              <a:rPr kumimoji="1" lang="en-US" altLang="ja-JP" sz="2000" dirty="0" smtClean="0">
                <a:solidFill>
                  <a:srgbClr val="FF0000"/>
                </a:solidFill>
              </a:rPr>
            </a:br>
            <a:r>
              <a:rPr kumimoji="1" lang="ja-JP" altLang="en-US" sz="2000" dirty="0" smtClean="0">
                <a:solidFill>
                  <a:srgbClr val="FF0000"/>
                </a:solidFill>
              </a:rPr>
              <a:t>探索優先順位を決め，より早く</a:t>
            </a:r>
            <a:r>
              <a:rPr lang="ja-JP" altLang="en-US" sz="2000" dirty="0">
                <a:solidFill>
                  <a:srgbClr val="FF0000"/>
                </a:solidFill>
              </a:rPr>
              <a:t>解</a:t>
            </a:r>
            <a:r>
              <a:rPr kumimoji="1" lang="ja-JP" altLang="en-US" sz="2000" dirty="0" smtClean="0">
                <a:solidFill>
                  <a:srgbClr val="FF0000"/>
                </a:solidFill>
              </a:rPr>
              <a:t>を発見する手法の提案</a:t>
            </a:r>
            <a:r>
              <a:rPr kumimoji="1" lang="en-US" altLang="ja-JP" sz="2000" dirty="0" smtClean="0"/>
              <a:t/>
            </a:r>
            <a:br>
              <a:rPr kumimoji="1" lang="en-US" altLang="ja-JP" sz="2000" dirty="0" smtClean="0"/>
            </a:br>
            <a:endParaRPr kumimoji="1" lang="en-US" altLang="ja-JP" sz="2000" dirty="0" smtClean="0"/>
          </a:p>
          <a:p>
            <a:pPr marL="457200" indent="-457200">
              <a:buFont typeface="+mj-lt"/>
              <a:buAutoNum type="alphaUcParenR"/>
            </a:pPr>
            <a:r>
              <a:rPr lang="ja-JP" altLang="en-US" sz="2000" dirty="0" smtClean="0">
                <a:solidFill>
                  <a:schemeClr val="bg1">
                    <a:lumMod val="75000"/>
                  </a:schemeClr>
                </a:solidFill>
              </a:rPr>
              <a:t>動的環境：被災者の負傷具合により被災者の優先的に救助する手法</a:t>
            </a:r>
            <a:r>
              <a:rPr lang="en-US" altLang="ja-JP" sz="2000" dirty="0">
                <a:solidFill>
                  <a:schemeClr val="bg1">
                    <a:lumMod val="75000"/>
                  </a:schemeClr>
                </a:solidFill>
              </a:rPr>
              <a:t/>
            </a:r>
            <a:br>
              <a:rPr lang="en-US" altLang="ja-JP" sz="2000" dirty="0">
                <a:solidFill>
                  <a:schemeClr val="bg1">
                    <a:lumMod val="75000"/>
                  </a:schemeClr>
                </a:solidFill>
              </a:rPr>
            </a:br>
            <a:r>
              <a:rPr lang="ja-JP" altLang="en-US" sz="2000" dirty="0" smtClean="0">
                <a:solidFill>
                  <a:schemeClr val="bg1">
                    <a:lumMod val="75000"/>
                  </a:schemeClr>
                </a:solidFill>
              </a:rPr>
              <a:t>① </a:t>
            </a:r>
            <a:r>
              <a:rPr lang="ja-JP" altLang="en-US" sz="2000" u="sng" dirty="0" smtClean="0">
                <a:solidFill>
                  <a:schemeClr val="bg1">
                    <a:lumMod val="75000"/>
                  </a:schemeClr>
                </a:solidFill>
              </a:rPr>
              <a:t>被災者（解）の位置変化</a:t>
            </a:r>
            <a:r>
              <a:rPr lang="en-US" altLang="ja-JP" sz="2000" u="sng" dirty="0" smtClean="0">
                <a:solidFill>
                  <a:schemeClr val="bg1">
                    <a:lumMod val="75000"/>
                  </a:schemeClr>
                </a:solidFill>
              </a:rPr>
              <a:t/>
            </a:r>
            <a:br>
              <a:rPr lang="en-US" altLang="ja-JP" sz="2000" u="sng" dirty="0" smtClean="0">
                <a:solidFill>
                  <a:schemeClr val="bg1">
                    <a:lumMod val="75000"/>
                  </a:schemeClr>
                </a:solidFill>
              </a:rPr>
            </a:br>
            <a:r>
              <a:rPr lang="ja-JP" altLang="en-US" sz="2000" dirty="0" smtClean="0">
                <a:solidFill>
                  <a:schemeClr val="bg1">
                    <a:lumMod val="75000"/>
                  </a:schemeClr>
                </a:solidFill>
              </a:rPr>
              <a:t>時間変化により被災者がその場に留まっている，あるいは移動している場合における探索アルゴリズムの構築</a:t>
            </a:r>
            <a:r>
              <a:rPr lang="en-US" altLang="ja-JP" sz="2000" dirty="0" smtClean="0">
                <a:solidFill>
                  <a:schemeClr val="bg1">
                    <a:lumMod val="75000"/>
                  </a:schemeClr>
                </a:solidFill>
              </a:rPr>
              <a:t/>
            </a:r>
            <a:br>
              <a:rPr lang="en-US" altLang="ja-JP" sz="2000" dirty="0" smtClean="0">
                <a:solidFill>
                  <a:schemeClr val="bg1">
                    <a:lumMod val="75000"/>
                  </a:schemeClr>
                </a:solidFill>
              </a:rPr>
            </a:br>
            <a:r>
              <a:rPr lang="en-US" altLang="ja-JP" sz="2000" dirty="0" smtClean="0">
                <a:solidFill>
                  <a:schemeClr val="bg1">
                    <a:lumMod val="75000"/>
                  </a:schemeClr>
                </a:solidFill>
              </a:rPr>
              <a:t/>
            </a:r>
            <a:br>
              <a:rPr lang="en-US" altLang="ja-JP" sz="2000" dirty="0" smtClean="0">
                <a:solidFill>
                  <a:schemeClr val="bg1">
                    <a:lumMod val="75000"/>
                  </a:schemeClr>
                </a:solidFill>
              </a:rPr>
            </a:br>
            <a:r>
              <a:rPr lang="ja-JP" altLang="en-US" sz="2000" dirty="0" smtClean="0">
                <a:solidFill>
                  <a:schemeClr val="bg1">
                    <a:lumMod val="75000"/>
                  </a:schemeClr>
                </a:solidFill>
              </a:rPr>
              <a:t>② </a:t>
            </a:r>
            <a:r>
              <a:rPr lang="ja-JP" altLang="en-US" sz="2000" u="sng" dirty="0" smtClean="0">
                <a:solidFill>
                  <a:schemeClr val="bg1">
                    <a:lumMod val="75000"/>
                  </a:schemeClr>
                </a:solidFill>
              </a:rPr>
              <a:t>被災者（解）の存在の有無</a:t>
            </a:r>
            <a:r>
              <a:rPr lang="en-US" altLang="ja-JP" sz="2000" dirty="0" smtClean="0">
                <a:solidFill>
                  <a:schemeClr val="bg1">
                    <a:lumMod val="75000"/>
                  </a:schemeClr>
                </a:solidFill>
              </a:rPr>
              <a:t/>
            </a:r>
            <a:br>
              <a:rPr lang="en-US" altLang="ja-JP" sz="2000" dirty="0" smtClean="0">
                <a:solidFill>
                  <a:schemeClr val="bg1">
                    <a:lumMod val="75000"/>
                  </a:schemeClr>
                </a:solidFill>
              </a:rPr>
            </a:br>
            <a:r>
              <a:rPr lang="ja-JP" altLang="en-US" sz="2000" dirty="0" smtClean="0">
                <a:solidFill>
                  <a:schemeClr val="bg1">
                    <a:lumMod val="75000"/>
                  </a:schemeClr>
                </a:solidFill>
              </a:rPr>
              <a:t>時間変化によって，被災者の存在の有無が変化する場合におけるにおける探索アルゴリズムの構築</a:t>
            </a:r>
            <a:endParaRPr kumimoji="1" lang="en-US" altLang="ja-JP" sz="2000" dirty="0" smtClean="0">
              <a:solidFill>
                <a:schemeClr val="bg1">
                  <a:lumMod val="75000"/>
                </a:schemeClr>
              </a:solidFill>
            </a:endParaRPr>
          </a:p>
          <a:p>
            <a:pPr marL="342900" indent="-342900">
              <a:buFont typeface="Wingdings" panose="05000000000000000000" pitchFamily="2" charset="2"/>
              <a:buChar char="n"/>
            </a:pPr>
            <a:endParaRPr kumimoji="1" lang="ja-JP" altLang="en-US" sz="2000" dirty="0"/>
          </a:p>
        </p:txBody>
      </p:sp>
      <p:sp>
        <p:nvSpPr>
          <p:cNvPr id="5" name="テキスト ボックス 4"/>
          <p:cNvSpPr txBox="1"/>
          <p:nvPr/>
        </p:nvSpPr>
        <p:spPr>
          <a:xfrm>
            <a:off x="11044238" y="6015038"/>
            <a:ext cx="557212" cy="369332"/>
          </a:xfrm>
          <a:prstGeom prst="rect">
            <a:avLst/>
          </a:prstGeom>
          <a:noFill/>
        </p:spPr>
        <p:txBody>
          <a:bodyPr wrap="square" rtlCol="0">
            <a:spAutoFit/>
          </a:bodyPr>
          <a:lstStyle/>
          <a:p>
            <a:r>
              <a:rPr kumimoji="1" lang="en-US" altLang="ja-JP" dirty="0" smtClean="0"/>
              <a:t>1</a:t>
            </a:r>
            <a:endParaRPr kumimoji="1" lang="ja-JP" altLang="en-US" dirty="0"/>
          </a:p>
        </p:txBody>
      </p:sp>
    </p:spTree>
    <p:extLst>
      <p:ext uri="{BB962C8B-B14F-4D97-AF65-F5344CB8AC3E}">
        <p14:creationId xmlns:p14="http://schemas.microsoft.com/office/powerpoint/2010/main" val="2338208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41839"/>
            <a:ext cx="11136508" cy="4063492"/>
          </a:xfrm>
          <a:prstGeom prst="rect">
            <a:avLst/>
          </a:prstGeom>
        </p:spPr>
      </p:pic>
      <p:sp>
        <p:nvSpPr>
          <p:cNvPr id="2" name="タイトル 1"/>
          <p:cNvSpPr>
            <a:spLocks noGrp="1"/>
          </p:cNvSpPr>
          <p:nvPr>
            <p:ph type="title"/>
          </p:nvPr>
        </p:nvSpPr>
        <p:spPr/>
        <p:txBody>
          <a:bodyPr/>
          <a:lstStyle/>
          <a:p>
            <a:r>
              <a:rPr kumimoji="1" lang="ja-JP" altLang="en-US" dirty="0" smtClean="0"/>
              <a:t>問題設定</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solidFill>
                  <a:schemeClr val="tx1">
                    <a:lumMod val="65000"/>
                    <a:lumOff val="35000"/>
                  </a:schemeClr>
                </a:solidFill>
                <a:latin typeface="+mn-lt"/>
              </a:rPr>
              <a:t>Shubert function</a:t>
            </a:r>
            <a:endParaRPr kumimoji="1" lang="ja-JP" altLang="en-US" b="1" dirty="0">
              <a:solidFill>
                <a:schemeClr val="tx1">
                  <a:lumMod val="65000"/>
                  <a:lumOff val="35000"/>
                </a:schemeClr>
              </a:solidFill>
              <a:latin typeface="+mn-lt"/>
            </a:endParaRPr>
          </a:p>
        </p:txBody>
      </p:sp>
      <mc:AlternateContent xmlns:mc="http://schemas.openxmlformats.org/markup-compatibility/2006" xmlns:a14="http://schemas.microsoft.com/office/drawing/2010/main">
        <mc:Choice Requires="a14">
          <p:sp>
            <p:nvSpPr>
              <p:cNvPr id="4" name="コンテンツ プレースホルダー 3"/>
              <p:cNvSpPr>
                <a:spLocks noGrp="1"/>
              </p:cNvSpPr>
              <p:nvPr>
                <p:ph idx="10"/>
              </p:nvPr>
            </p:nvSpPr>
            <p:spPr>
              <a:xfrm>
                <a:off x="5135724" y="2082570"/>
                <a:ext cx="6720916" cy="3994316"/>
              </a:xfrm>
              <a:solidFill>
                <a:schemeClr val="bg1">
                  <a:alpha val="53000"/>
                </a:schemeClr>
              </a:solidFill>
            </p:spPr>
            <p:txBody>
              <a:bodyPr/>
              <a:lstStyle/>
              <a:p>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5</m:t>
                              </m:r>
                            </m:sup>
                            <m:e>
                              <m:r>
                                <a:rPr kumimoji="1" lang="en-US" altLang="ja-JP" b="0" i="1" smtClean="0">
                                  <a:latin typeface="Cambria Math" panose="02040503050406030204" pitchFamily="18" charset="0"/>
                                </a:rPr>
                                <m:t>𝑖</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cos</m:t>
                                  </m:r>
                                </m:fName>
                                <m:e>
                                  <m:d>
                                    <m:dPr>
                                      <m:ctrlPr>
                                        <a:rPr kumimoji="1" lang="en-US" altLang="ja-JP" b="0" i="1" smtClean="0">
                                          <a:latin typeface="Cambria Math" panose="02040503050406030204" pitchFamily="18" charset="0"/>
                                        </a:rPr>
                                      </m:ctrlPr>
                                    </m:dPr>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e>
                                      </m:d>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𝑖</m:t>
                                      </m:r>
                                    </m:e>
                                  </m:d>
                                </m:e>
                              </m:func>
                            </m:e>
                          </m:nary>
                        </m:e>
                      </m:d>
                      <m:d>
                        <m:dPr>
                          <m:ctrlPr>
                            <a:rPr kumimoji="1" lang="en-US" altLang="ja-JP" b="0" i="1" smtClean="0">
                              <a:latin typeface="Cambria Math" panose="02040503050406030204" pitchFamily="18" charset="0"/>
                            </a:rPr>
                          </m:ctrlPr>
                        </m:dPr>
                        <m:e>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5</m:t>
                              </m:r>
                            </m:sup>
                            <m:e>
                              <m:r>
                                <a:rPr kumimoji="1" lang="en-US" altLang="ja-JP" b="0" i="1" smtClean="0">
                                  <a:latin typeface="Cambria Math" panose="02040503050406030204" pitchFamily="18" charset="0"/>
                                </a:rPr>
                                <m:t>𝑖</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cos</m:t>
                                  </m:r>
                                </m:fName>
                                <m:e>
                                  <m:d>
                                    <m:dPr>
                                      <m:ctrlPr>
                                        <a:rPr kumimoji="1" lang="en-US" altLang="ja-JP" b="0" i="1" smtClean="0">
                                          <a:latin typeface="Cambria Math" panose="02040503050406030204" pitchFamily="18" charset="0"/>
                                        </a:rPr>
                                      </m:ctrlPr>
                                    </m:dPr>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e>
                                      </m:d>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𝑖</m:t>
                                      </m:r>
                                    </m:e>
                                  </m:d>
                                </m:e>
                              </m:func>
                            </m:e>
                          </m:nary>
                        </m:e>
                      </m:d>
                    </m:oMath>
                  </m:oMathPara>
                </a14:m>
                <a:endParaRPr kumimoji="1" lang="en-US" altLang="ja-JP" dirty="0" smtClean="0"/>
              </a:p>
              <a:p>
                <a:endParaRPr kumimoji="1" lang="en-US" altLang="ja-JP"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i="1" smtClean="0">
                          <a:latin typeface="Cambria Math" panose="02040503050406030204" pitchFamily="18" charset="0"/>
                          <a:ea typeface="Cambria Math" panose="02040503050406030204" pitchFamily="18" charset="0"/>
                        </a:rPr>
                        <m:t>∈</m:t>
                      </m:r>
                      <m:d>
                        <m:dPr>
                          <m:begChr m:val="["/>
                          <m:endChr m:val="]"/>
                          <m:ctrlPr>
                            <a:rPr kumimoji="1" lang="en-US" altLang="ja-JP"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−10, 10</m:t>
                          </m:r>
                        </m:e>
                      </m:d>
                      <m:r>
                        <a:rPr kumimoji="1" lang="en-US" altLang="ja-JP" b="0" i="1" smtClean="0">
                          <a:latin typeface="Cambria Math" panose="02040503050406030204" pitchFamily="18" charset="0"/>
                          <a:ea typeface="Cambria Math" panose="02040503050406030204" pitchFamily="18" charset="0"/>
                        </a:rPr>
                        <m:t> </m:t>
                      </m:r>
                      <m:r>
                        <a:rPr kumimoji="1" lang="en-US" altLang="ja-JP" b="0" i="1" smtClean="0">
                          <a:latin typeface="Cambria Math" panose="02040503050406030204" pitchFamily="18" charset="0"/>
                          <a:ea typeface="Cambria Math" panose="02040503050406030204" pitchFamily="18" charset="0"/>
                        </a:rPr>
                        <m:t>𝑓𝑜𝑟</m:t>
                      </m:r>
                      <m:r>
                        <a:rPr kumimoji="1" lang="en-US" altLang="ja-JP" b="0" i="1" smtClean="0">
                          <a:latin typeface="Cambria Math" panose="02040503050406030204" pitchFamily="18" charset="0"/>
                          <a:ea typeface="Cambria Math" panose="02040503050406030204" pitchFamily="18" charset="0"/>
                        </a:rPr>
                        <m:t> </m:t>
                      </m:r>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=1,2</m:t>
                      </m:r>
                    </m:oMath>
                  </m:oMathPara>
                </a14:m>
                <a:endParaRPr kumimoji="1" lang="ja-JP" altLang="en-US" dirty="0"/>
              </a:p>
            </p:txBody>
          </p:sp>
        </mc:Choice>
        <mc:Fallback xmlns="">
          <p:sp>
            <p:nvSpPr>
              <p:cNvPr id="4" name="コンテンツ プレースホルダー 3"/>
              <p:cNvSpPr>
                <a:spLocks noGrp="1" noRot="1" noChangeAspect="1" noMove="1" noResize="1" noEditPoints="1" noAdjustHandles="1" noChangeArrowheads="1" noChangeShapeType="1" noTextEdit="1"/>
              </p:cNvSpPr>
              <p:nvPr>
                <p:ph idx="10"/>
              </p:nvPr>
            </p:nvSpPr>
            <p:spPr>
              <a:xfrm>
                <a:off x="5135724" y="2082570"/>
                <a:ext cx="6720916" cy="3994316"/>
              </a:xfrm>
              <a:blipFill>
                <a:blip r:embed="rId4"/>
                <a:stretch>
                  <a:fillRect/>
                </a:stretch>
              </a:blipFill>
            </p:spPr>
            <p:txBody>
              <a:bodyPr/>
              <a:lstStyle/>
              <a:p>
                <a:r>
                  <a:rPr lang="ja-JP" altLang="en-US">
                    <a:noFill/>
                  </a:rPr>
                  <a:t> </a:t>
                </a:r>
              </a:p>
            </p:txBody>
          </p:sp>
        </mc:Fallback>
      </mc:AlternateContent>
      <p:sp>
        <p:nvSpPr>
          <p:cNvPr id="8" name="テキスト ボックス 7"/>
          <p:cNvSpPr txBox="1"/>
          <p:nvPr/>
        </p:nvSpPr>
        <p:spPr>
          <a:xfrm>
            <a:off x="11044238" y="6015038"/>
            <a:ext cx="557212" cy="369332"/>
          </a:xfrm>
          <a:prstGeom prst="rect">
            <a:avLst/>
          </a:prstGeom>
          <a:noFill/>
        </p:spPr>
        <p:txBody>
          <a:bodyPr wrap="square" rtlCol="0">
            <a:spAutoFit/>
          </a:bodyPr>
          <a:lstStyle/>
          <a:p>
            <a:r>
              <a:rPr lang="en-US" altLang="ja-JP" dirty="0"/>
              <a:t>2</a:t>
            </a:r>
            <a:endParaRPr kumimoji="1" lang="ja-JP" altLang="en-US" dirty="0"/>
          </a:p>
        </p:txBody>
      </p:sp>
    </p:spTree>
    <p:extLst>
      <p:ext uri="{BB962C8B-B14F-4D97-AF65-F5344CB8AC3E}">
        <p14:creationId xmlns:p14="http://schemas.microsoft.com/office/powerpoint/2010/main" val="170822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24853" y="1508787"/>
            <a:ext cx="11531787" cy="614197"/>
          </a:xfrm>
        </p:spPr>
        <p:txBody>
          <a:bodyPr/>
          <a:lstStyle/>
          <a:p>
            <a:r>
              <a:rPr kumimoji="1" lang="en-US" altLang="ja-JP" b="1" dirty="0" err="1" smtClean="0">
                <a:solidFill>
                  <a:schemeClr val="tx1">
                    <a:lumMod val="65000"/>
                    <a:lumOff val="35000"/>
                  </a:schemeClr>
                </a:solidFill>
                <a:latin typeface="+mn-lt"/>
              </a:rPr>
              <a:t>Langermann</a:t>
            </a:r>
            <a:r>
              <a:rPr kumimoji="1" lang="en-US" altLang="ja-JP" b="1" dirty="0" smtClean="0">
                <a:solidFill>
                  <a:schemeClr val="tx1">
                    <a:lumMod val="65000"/>
                    <a:lumOff val="35000"/>
                  </a:schemeClr>
                </a:solidFill>
                <a:latin typeface="+mn-lt"/>
              </a:rPr>
              <a:t> function</a:t>
            </a:r>
            <a:endParaRPr kumimoji="1" lang="ja-JP" altLang="en-US" b="1" dirty="0">
              <a:solidFill>
                <a:schemeClr val="tx1">
                  <a:lumMod val="65000"/>
                  <a:lumOff val="35000"/>
                </a:schemeClr>
              </a:solidFill>
              <a:latin typeface="+mn-lt"/>
            </a:endParaRPr>
          </a:p>
        </p:txBody>
      </p:sp>
      <p:sp>
        <p:nvSpPr>
          <p:cNvPr id="5" name="タイトル 1"/>
          <p:cNvSpPr>
            <a:spLocks noGrp="1"/>
          </p:cNvSpPr>
          <p:nvPr>
            <p:ph type="title"/>
          </p:nvPr>
        </p:nvSpPr>
        <p:spPr>
          <a:xfrm>
            <a:off x="0" y="0"/>
            <a:ext cx="12192000" cy="1179288"/>
          </a:xfrm>
        </p:spPr>
        <p:txBody>
          <a:bodyPr/>
          <a:lstStyle/>
          <a:p>
            <a:r>
              <a:rPr kumimoji="1" lang="ja-JP" altLang="en-US" dirty="0" smtClean="0"/>
              <a:t>問題設定</a:t>
            </a:r>
            <a:endParaRPr kumimoji="1"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0912" y="2094684"/>
            <a:ext cx="6351088" cy="4763316"/>
          </a:xfrm>
          <a:prstGeom prst="rect">
            <a:avLst/>
          </a:prstGeom>
        </p:spPr>
      </p:pic>
      <mc:AlternateContent xmlns:mc="http://schemas.openxmlformats.org/markup-compatibility/2006" xmlns:a14="http://schemas.microsoft.com/office/drawing/2010/main">
        <mc:Choice Requires="a14">
          <p:sp>
            <p:nvSpPr>
              <p:cNvPr id="4" name="コンテンツ プレースホルダー 3"/>
              <p:cNvSpPr>
                <a:spLocks noGrp="1"/>
              </p:cNvSpPr>
              <p:nvPr>
                <p:ph idx="10"/>
              </p:nvPr>
            </p:nvSpPr>
            <p:spPr>
              <a:xfrm>
                <a:off x="0" y="2122983"/>
                <a:ext cx="6846215" cy="4362037"/>
              </a:xfrm>
            </p:spPr>
            <p:txBody>
              <a:bodyPr/>
              <a:lstStyle/>
              <a:p>
                <a:pPr/>
                <a14:m>
                  <m:oMathPara xmlns:m="http://schemas.openxmlformats.org/officeDocument/2006/math">
                    <m:oMathParaPr>
                      <m:jc m:val="centerGroup"/>
                    </m:oMathParaPr>
                    <m:oMath xmlns:m="http://schemas.openxmlformats.org/officeDocument/2006/math">
                      <m:r>
                        <a:rPr kumimoji="1" lang="en-US" altLang="ja-JP" b="0" i="1" smtClean="0">
                          <a:solidFill>
                            <a:schemeClr val="tx1">
                              <a:lumMod val="75000"/>
                              <a:lumOff val="25000"/>
                            </a:schemeClr>
                          </a:solidFill>
                          <a:latin typeface="Cambria Math" panose="02040503050406030204" pitchFamily="18" charset="0"/>
                        </a:rPr>
                        <m:t>𝑓</m:t>
                      </m:r>
                      <m:d>
                        <m:dPr>
                          <m:ctrlPr>
                            <a:rPr kumimoji="1" lang="en-US" altLang="ja-JP" b="0" i="1" smtClean="0">
                              <a:solidFill>
                                <a:schemeClr val="tx1">
                                  <a:lumMod val="75000"/>
                                  <a:lumOff val="25000"/>
                                </a:schemeClr>
                              </a:solidFill>
                              <a:latin typeface="Cambria Math" panose="02040503050406030204" pitchFamily="18" charset="0"/>
                            </a:rPr>
                          </m:ctrlPr>
                        </m:dPr>
                        <m:e>
                          <m:r>
                            <a:rPr kumimoji="1" lang="en-US" altLang="ja-JP" b="0" i="1" smtClean="0">
                              <a:solidFill>
                                <a:schemeClr val="tx1">
                                  <a:lumMod val="75000"/>
                                  <a:lumOff val="25000"/>
                                </a:schemeClr>
                              </a:solidFill>
                              <a:latin typeface="Cambria Math" panose="02040503050406030204" pitchFamily="18" charset="0"/>
                            </a:rPr>
                            <m:t>𝑥</m:t>
                          </m:r>
                        </m:e>
                      </m:d>
                      <m:r>
                        <a:rPr kumimoji="1" lang="en-US" altLang="ja-JP" b="0" i="1" smtClean="0">
                          <a:solidFill>
                            <a:schemeClr val="tx1">
                              <a:lumMod val="75000"/>
                              <a:lumOff val="25000"/>
                            </a:schemeClr>
                          </a:solidFill>
                          <a:latin typeface="Cambria Math" panose="02040503050406030204" pitchFamily="18" charset="0"/>
                        </a:rPr>
                        <m:t>=</m:t>
                      </m:r>
                      <m:nary>
                        <m:naryPr>
                          <m:chr m:val="∑"/>
                          <m:ctrlPr>
                            <a:rPr kumimoji="1" lang="en-US" altLang="ja-JP" b="0" i="1" smtClean="0">
                              <a:solidFill>
                                <a:schemeClr val="tx1">
                                  <a:lumMod val="75000"/>
                                  <a:lumOff val="25000"/>
                                </a:schemeClr>
                              </a:solidFill>
                              <a:latin typeface="Cambria Math" panose="02040503050406030204" pitchFamily="18" charset="0"/>
                            </a:rPr>
                          </m:ctrlPr>
                        </m:naryPr>
                        <m:sub>
                          <m:r>
                            <m:rPr>
                              <m:brk m:alnAt="23"/>
                            </m:rPr>
                            <a:rPr kumimoji="1" lang="en-US" altLang="ja-JP" b="0" i="1" smtClean="0">
                              <a:solidFill>
                                <a:schemeClr val="tx1">
                                  <a:lumMod val="75000"/>
                                  <a:lumOff val="25000"/>
                                </a:schemeClr>
                              </a:solidFill>
                              <a:latin typeface="Cambria Math" panose="02040503050406030204" pitchFamily="18" charset="0"/>
                            </a:rPr>
                            <m:t>𝑖</m:t>
                          </m:r>
                          <m:r>
                            <a:rPr kumimoji="1" lang="en-US" altLang="ja-JP" b="0" i="1" smtClean="0">
                              <a:solidFill>
                                <a:schemeClr val="tx1">
                                  <a:lumMod val="75000"/>
                                  <a:lumOff val="25000"/>
                                </a:schemeClr>
                              </a:solidFill>
                              <a:latin typeface="Cambria Math" panose="02040503050406030204" pitchFamily="18" charset="0"/>
                            </a:rPr>
                            <m:t>=1</m:t>
                          </m:r>
                        </m:sub>
                        <m:sup>
                          <m:r>
                            <a:rPr kumimoji="1" lang="en-US" altLang="ja-JP" b="0" i="1" smtClean="0">
                              <a:solidFill>
                                <a:schemeClr val="tx1">
                                  <a:lumMod val="75000"/>
                                  <a:lumOff val="25000"/>
                                </a:schemeClr>
                              </a:solidFill>
                              <a:latin typeface="Cambria Math" panose="02040503050406030204" pitchFamily="18" charset="0"/>
                            </a:rPr>
                            <m:t>𝑚</m:t>
                          </m:r>
                        </m:sup>
                        <m:e>
                          <m:sSub>
                            <m:sSubPr>
                              <m:ctrlPr>
                                <a:rPr kumimoji="1" lang="en-US" altLang="ja-JP" b="0" i="1" smtClean="0">
                                  <a:solidFill>
                                    <a:schemeClr val="tx1">
                                      <a:lumMod val="75000"/>
                                      <a:lumOff val="25000"/>
                                    </a:schemeClr>
                                  </a:solidFill>
                                  <a:latin typeface="Cambria Math" panose="02040503050406030204" pitchFamily="18" charset="0"/>
                                </a:rPr>
                              </m:ctrlPr>
                            </m:sSubPr>
                            <m:e>
                              <m:r>
                                <a:rPr kumimoji="1" lang="en-US" altLang="ja-JP" b="0" i="1" smtClean="0">
                                  <a:solidFill>
                                    <a:schemeClr val="tx1">
                                      <a:lumMod val="75000"/>
                                      <a:lumOff val="25000"/>
                                    </a:schemeClr>
                                  </a:solidFill>
                                  <a:latin typeface="Cambria Math" panose="02040503050406030204" pitchFamily="18" charset="0"/>
                                </a:rPr>
                                <m:t>𝑐</m:t>
                              </m:r>
                            </m:e>
                            <m:sub>
                              <m:r>
                                <a:rPr kumimoji="1" lang="en-US" altLang="ja-JP" b="0" i="1" smtClean="0">
                                  <a:solidFill>
                                    <a:schemeClr val="tx1">
                                      <a:lumMod val="75000"/>
                                      <a:lumOff val="25000"/>
                                    </a:schemeClr>
                                  </a:solidFill>
                                  <a:latin typeface="Cambria Math" panose="02040503050406030204" pitchFamily="18" charset="0"/>
                                </a:rPr>
                                <m:t>𝑖</m:t>
                              </m:r>
                            </m:sub>
                          </m:sSub>
                          <m:r>
                            <a:rPr kumimoji="1" lang="en-US" altLang="ja-JP" b="0" i="1" smtClean="0">
                              <a:solidFill>
                                <a:schemeClr val="tx1">
                                  <a:lumMod val="75000"/>
                                  <a:lumOff val="25000"/>
                                </a:schemeClr>
                              </a:solidFill>
                              <a:latin typeface="Cambria Math" panose="02040503050406030204" pitchFamily="18" charset="0"/>
                            </a:rPr>
                            <m:t>𝑒𝑥𝑝</m:t>
                          </m:r>
                          <m:d>
                            <m:dPr>
                              <m:ctrlPr>
                                <a:rPr kumimoji="1" lang="en-US" altLang="ja-JP" b="0" i="1" smtClean="0">
                                  <a:solidFill>
                                    <a:schemeClr val="tx1">
                                      <a:lumMod val="75000"/>
                                      <a:lumOff val="25000"/>
                                    </a:schemeClr>
                                  </a:solidFill>
                                  <a:latin typeface="Cambria Math" panose="02040503050406030204" pitchFamily="18" charset="0"/>
                                </a:rPr>
                              </m:ctrlPr>
                            </m:dPr>
                            <m:e>
                              <m:r>
                                <a:rPr kumimoji="1" lang="en-US" altLang="ja-JP" b="0" i="1" smtClean="0">
                                  <a:solidFill>
                                    <a:schemeClr val="tx1">
                                      <a:lumMod val="75000"/>
                                      <a:lumOff val="25000"/>
                                    </a:schemeClr>
                                  </a:solidFill>
                                  <a:latin typeface="Cambria Math" panose="02040503050406030204" pitchFamily="18" charset="0"/>
                                </a:rPr>
                                <m:t>−</m:t>
                              </m:r>
                              <m:f>
                                <m:fPr>
                                  <m:ctrlPr>
                                    <a:rPr kumimoji="1" lang="en-US" altLang="ja-JP" b="0" i="1" smtClean="0">
                                      <a:solidFill>
                                        <a:schemeClr val="tx1">
                                          <a:lumMod val="75000"/>
                                          <a:lumOff val="25000"/>
                                        </a:schemeClr>
                                      </a:solidFill>
                                      <a:latin typeface="Cambria Math" panose="02040503050406030204" pitchFamily="18" charset="0"/>
                                    </a:rPr>
                                  </m:ctrlPr>
                                </m:fPr>
                                <m:num>
                                  <m:r>
                                    <a:rPr kumimoji="1" lang="en-US" altLang="ja-JP" b="0" i="1" smtClean="0">
                                      <a:solidFill>
                                        <a:schemeClr val="tx1">
                                          <a:lumMod val="75000"/>
                                          <a:lumOff val="25000"/>
                                        </a:schemeClr>
                                      </a:solidFill>
                                      <a:latin typeface="Cambria Math" panose="02040503050406030204" pitchFamily="18" charset="0"/>
                                    </a:rPr>
                                    <m:t>1</m:t>
                                  </m:r>
                                </m:num>
                                <m:den>
                                  <m:r>
                                    <m:rPr>
                                      <m:sty m:val="p"/>
                                    </m:rPr>
                                    <a:rPr lang="en-US" altLang="ja-JP" i="1">
                                      <a:solidFill>
                                        <a:schemeClr val="tx1">
                                          <a:lumMod val="75000"/>
                                          <a:lumOff val="25000"/>
                                        </a:schemeClr>
                                      </a:solidFill>
                                      <a:latin typeface="Cambria Math" panose="02040503050406030204" pitchFamily="18" charset="0"/>
                                    </a:rPr>
                                    <m:t>π</m:t>
                                  </m:r>
                                </m:den>
                              </m:f>
                              <m:nary>
                                <m:naryPr>
                                  <m:chr m:val="∑"/>
                                  <m:ctrlPr>
                                    <a:rPr kumimoji="1" lang="en-US" altLang="ja-JP" b="0" i="1" smtClean="0">
                                      <a:solidFill>
                                        <a:schemeClr val="tx1">
                                          <a:lumMod val="75000"/>
                                          <a:lumOff val="25000"/>
                                        </a:schemeClr>
                                      </a:solidFill>
                                      <a:latin typeface="Cambria Math" panose="02040503050406030204" pitchFamily="18" charset="0"/>
                                    </a:rPr>
                                  </m:ctrlPr>
                                </m:naryPr>
                                <m:sub>
                                  <m:r>
                                    <m:rPr>
                                      <m:brk m:alnAt="23"/>
                                    </m:rPr>
                                    <a:rPr kumimoji="1" lang="en-US" altLang="ja-JP" b="0" i="1" smtClean="0">
                                      <a:solidFill>
                                        <a:schemeClr val="tx1">
                                          <a:lumMod val="75000"/>
                                          <a:lumOff val="25000"/>
                                        </a:schemeClr>
                                      </a:solidFill>
                                      <a:latin typeface="Cambria Math" panose="02040503050406030204" pitchFamily="18" charset="0"/>
                                    </a:rPr>
                                    <m:t>𝑗</m:t>
                                  </m:r>
                                  <m:r>
                                    <a:rPr kumimoji="1" lang="en-US" altLang="ja-JP" b="0" i="1" smtClean="0">
                                      <a:solidFill>
                                        <a:schemeClr val="tx1">
                                          <a:lumMod val="75000"/>
                                          <a:lumOff val="25000"/>
                                        </a:schemeClr>
                                      </a:solidFill>
                                      <a:latin typeface="Cambria Math" panose="02040503050406030204" pitchFamily="18" charset="0"/>
                                    </a:rPr>
                                    <m:t>=1</m:t>
                                  </m:r>
                                </m:sub>
                                <m:sup>
                                  <m:r>
                                    <a:rPr kumimoji="1" lang="en-US" altLang="ja-JP" b="0" i="1" smtClean="0">
                                      <a:solidFill>
                                        <a:schemeClr val="tx1">
                                          <a:lumMod val="75000"/>
                                          <a:lumOff val="25000"/>
                                        </a:schemeClr>
                                      </a:solidFill>
                                      <a:latin typeface="Cambria Math" panose="02040503050406030204" pitchFamily="18" charset="0"/>
                                    </a:rPr>
                                    <m:t>𝑑</m:t>
                                  </m:r>
                                </m:sup>
                                <m:e>
                                  <m:sSup>
                                    <m:sSupPr>
                                      <m:ctrlPr>
                                        <a:rPr kumimoji="1" lang="en-US" altLang="ja-JP" b="0" i="1" smtClean="0">
                                          <a:solidFill>
                                            <a:schemeClr val="tx1">
                                              <a:lumMod val="75000"/>
                                              <a:lumOff val="25000"/>
                                            </a:schemeClr>
                                          </a:solidFill>
                                          <a:latin typeface="Cambria Math" panose="02040503050406030204" pitchFamily="18" charset="0"/>
                                        </a:rPr>
                                      </m:ctrlPr>
                                    </m:sSupPr>
                                    <m:e>
                                      <m:d>
                                        <m:dPr>
                                          <m:ctrlPr>
                                            <a:rPr kumimoji="1" lang="en-US" altLang="ja-JP" b="0" i="1" smtClean="0">
                                              <a:solidFill>
                                                <a:schemeClr val="tx1">
                                                  <a:lumMod val="75000"/>
                                                  <a:lumOff val="25000"/>
                                                </a:schemeClr>
                                              </a:solidFill>
                                              <a:latin typeface="Cambria Math" panose="02040503050406030204" pitchFamily="18" charset="0"/>
                                            </a:rPr>
                                          </m:ctrlPr>
                                        </m:dPr>
                                        <m:e>
                                          <m:sSub>
                                            <m:sSubPr>
                                              <m:ctrlPr>
                                                <a:rPr kumimoji="1" lang="en-US" altLang="ja-JP" b="0" i="1" smtClean="0">
                                                  <a:solidFill>
                                                    <a:schemeClr val="tx1">
                                                      <a:lumMod val="75000"/>
                                                      <a:lumOff val="25000"/>
                                                    </a:schemeClr>
                                                  </a:solidFill>
                                                  <a:latin typeface="Cambria Math" panose="02040503050406030204" pitchFamily="18" charset="0"/>
                                                </a:rPr>
                                              </m:ctrlPr>
                                            </m:sSubPr>
                                            <m:e>
                                              <m:r>
                                                <a:rPr kumimoji="1" lang="en-US" altLang="ja-JP" b="0" i="1" smtClean="0">
                                                  <a:solidFill>
                                                    <a:schemeClr val="tx1">
                                                      <a:lumMod val="75000"/>
                                                      <a:lumOff val="25000"/>
                                                    </a:schemeClr>
                                                  </a:solidFill>
                                                  <a:latin typeface="Cambria Math" panose="02040503050406030204" pitchFamily="18" charset="0"/>
                                                </a:rPr>
                                                <m:t>𝑥</m:t>
                                              </m:r>
                                            </m:e>
                                            <m:sub>
                                              <m:r>
                                                <a:rPr kumimoji="1" lang="en-US" altLang="ja-JP" b="0" i="1" smtClean="0">
                                                  <a:solidFill>
                                                    <a:schemeClr val="tx1">
                                                      <a:lumMod val="75000"/>
                                                      <a:lumOff val="25000"/>
                                                    </a:schemeClr>
                                                  </a:solidFill>
                                                  <a:latin typeface="Cambria Math" panose="02040503050406030204" pitchFamily="18" charset="0"/>
                                                </a:rPr>
                                                <m:t>𝑗</m:t>
                                              </m:r>
                                            </m:sub>
                                          </m:sSub>
                                          <m:r>
                                            <a:rPr kumimoji="1" lang="en-US" altLang="ja-JP" b="0" i="1" smtClean="0">
                                              <a:solidFill>
                                                <a:schemeClr val="tx1">
                                                  <a:lumMod val="75000"/>
                                                  <a:lumOff val="25000"/>
                                                </a:schemeClr>
                                              </a:solidFill>
                                              <a:latin typeface="Cambria Math" panose="02040503050406030204" pitchFamily="18" charset="0"/>
                                            </a:rPr>
                                            <m:t>−</m:t>
                                          </m:r>
                                          <m:sSub>
                                            <m:sSubPr>
                                              <m:ctrlPr>
                                                <a:rPr kumimoji="1" lang="en-US" altLang="ja-JP" b="0" i="1" smtClean="0">
                                                  <a:solidFill>
                                                    <a:schemeClr val="tx1">
                                                      <a:lumMod val="75000"/>
                                                      <a:lumOff val="25000"/>
                                                    </a:schemeClr>
                                                  </a:solidFill>
                                                  <a:latin typeface="Cambria Math" panose="02040503050406030204" pitchFamily="18" charset="0"/>
                                                </a:rPr>
                                              </m:ctrlPr>
                                            </m:sSubPr>
                                            <m:e>
                                              <m:r>
                                                <a:rPr kumimoji="1" lang="en-US" altLang="ja-JP" b="0" i="1" smtClean="0">
                                                  <a:solidFill>
                                                    <a:schemeClr val="tx1">
                                                      <a:lumMod val="75000"/>
                                                      <a:lumOff val="25000"/>
                                                    </a:schemeClr>
                                                  </a:solidFill>
                                                  <a:latin typeface="Cambria Math" panose="02040503050406030204" pitchFamily="18" charset="0"/>
                                                </a:rPr>
                                                <m:t>𝐴</m:t>
                                              </m:r>
                                            </m:e>
                                            <m:sub>
                                              <m:r>
                                                <a:rPr kumimoji="1" lang="en-US" altLang="ja-JP" b="0" i="1" smtClean="0">
                                                  <a:solidFill>
                                                    <a:schemeClr val="tx1">
                                                      <a:lumMod val="75000"/>
                                                      <a:lumOff val="25000"/>
                                                    </a:schemeClr>
                                                  </a:solidFill>
                                                  <a:latin typeface="Cambria Math" panose="02040503050406030204" pitchFamily="18" charset="0"/>
                                                </a:rPr>
                                                <m:t>𝑖𝑗</m:t>
                                              </m:r>
                                            </m:sub>
                                          </m:sSub>
                                        </m:e>
                                      </m:d>
                                    </m:e>
                                    <m:sup>
                                      <m:r>
                                        <a:rPr kumimoji="1" lang="en-US" altLang="ja-JP" b="0" i="1" smtClean="0">
                                          <a:solidFill>
                                            <a:schemeClr val="tx1">
                                              <a:lumMod val="75000"/>
                                              <a:lumOff val="25000"/>
                                            </a:schemeClr>
                                          </a:solidFill>
                                          <a:latin typeface="Cambria Math" panose="02040503050406030204" pitchFamily="18" charset="0"/>
                                        </a:rPr>
                                        <m:t>2</m:t>
                                      </m:r>
                                    </m:sup>
                                  </m:sSup>
                                </m:e>
                              </m:nary>
                            </m:e>
                          </m:d>
                          <m:func>
                            <m:funcPr>
                              <m:ctrlPr>
                                <a:rPr kumimoji="1" lang="en-US" altLang="ja-JP" b="0" i="1" smtClean="0">
                                  <a:solidFill>
                                    <a:schemeClr val="tx1">
                                      <a:lumMod val="75000"/>
                                      <a:lumOff val="25000"/>
                                    </a:schemeClr>
                                  </a:solidFill>
                                  <a:latin typeface="Cambria Math" panose="02040503050406030204" pitchFamily="18" charset="0"/>
                                </a:rPr>
                              </m:ctrlPr>
                            </m:funcPr>
                            <m:fName>
                              <m:r>
                                <m:rPr>
                                  <m:sty m:val="p"/>
                                </m:rPr>
                                <a:rPr kumimoji="1" lang="en-US" altLang="ja-JP" b="0" i="0" smtClean="0">
                                  <a:solidFill>
                                    <a:schemeClr val="tx1">
                                      <a:lumMod val="75000"/>
                                      <a:lumOff val="25000"/>
                                    </a:schemeClr>
                                  </a:solidFill>
                                  <a:latin typeface="Cambria Math" panose="02040503050406030204" pitchFamily="18" charset="0"/>
                                </a:rPr>
                                <m:t>cos</m:t>
                              </m:r>
                            </m:fName>
                            <m:e>
                              <m:d>
                                <m:dPr>
                                  <m:ctrlPr>
                                    <a:rPr kumimoji="1" lang="en-US" altLang="ja-JP" b="0" i="1" smtClean="0">
                                      <a:solidFill>
                                        <a:schemeClr val="tx1">
                                          <a:lumMod val="75000"/>
                                          <a:lumOff val="25000"/>
                                        </a:schemeClr>
                                      </a:solidFill>
                                      <a:latin typeface="Cambria Math" panose="02040503050406030204" pitchFamily="18" charset="0"/>
                                    </a:rPr>
                                  </m:ctrlPr>
                                </m:dPr>
                                <m:e>
                                  <m:r>
                                    <m:rPr>
                                      <m:sty m:val="p"/>
                                    </m:rPr>
                                    <a:rPr lang="en-US" altLang="ja-JP" i="1">
                                      <a:solidFill>
                                        <a:schemeClr val="tx1">
                                          <a:lumMod val="75000"/>
                                          <a:lumOff val="25000"/>
                                        </a:schemeClr>
                                      </a:solidFill>
                                      <a:latin typeface="Cambria Math" panose="02040503050406030204" pitchFamily="18" charset="0"/>
                                    </a:rPr>
                                    <m:t>π</m:t>
                                  </m:r>
                                  <m:nary>
                                    <m:naryPr>
                                      <m:chr m:val="∑"/>
                                      <m:ctrlPr>
                                        <a:rPr lang="en-US" altLang="ja-JP" i="1" smtClean="0">
                                          <a:solidFill>
                                            <a:schemeClr val="tx1">
                                              <a:lumMod val="75000"/>
                                              <a:lumOff val="25000"/>
                                            </a:schemeClr>
                                          </a:solidFill>
                                          <a:latin typeface="Cambria Math" panose="02040503050406030204" pitchFamily="18" charset="0"/>
                                        </a:rPr>
                                      </m:ctrlPr>
                                    </m:naryPr>
                                    <m:sub>
                                      <m:r>
                                        <m:rPr>
                                          <m:brk m:alnAt="23"/>
                                        </m:rPr>
                                        <a:rPr lang="en-US" altLang="ja-JP" b="0" i="1" smtClean="0">
                                          <a:solidFill>
                                            <a:schemeClr val="tx1">
                                              <a:lumMod val="75000"/>
                                              <a:lumOff val="25000"/>
                                            </a:schemeClr>
                                          </a:solidFill>
                                          <a:latin typeface="Cambria Math" panose="02040503050406030204" pitchFamily="18" charset="0"/>
                                        </a:rPr>
                                        <m:t>𝑗</m:t>
                                      </m:r>
                                      <m:r>
                                        <a:rPr lang="en-US" altLang="ja-JP" b="0" i="1" smtClean="0">
                                          <a:solidFill>
                                            <a:schemeClr val="tx1">
                                              <a:lumMod val="75000"/>
                                              <a:lumOff val="25000"/>
                                            </a:schemeClr>
                                          </a:solidFill>
                                          <a:latin typeface="Cambria Math" panose="02040503050406030204" pitchFamily="18" charset="0"/>
                                        </a:rPr>
                                        <m:t>=1</m:t>
                                      </m:r>
                                    </m:sub>
                                    <m:sup>
                                      <m:r>
                                        <a:rPr lang="en-US" altLang="ja-JP" b="0" i="1" smtClean="0">
                                          <a:solidFill>
                                            <a:schemeClr val="tx1">
                                              <a:lumMod val="75000"/>
                                              <a:lumOff val="25000"/>
                                            </a:schemeClr>
                                          </a:solidFill>
                                          <a:latin typeface="Cambria Math" panose="02040503050406030204" pitchFamily="18" charset="0"/>
                                        </a:rPr>
                                        <m:t>𝑑</m:t>
                                      </m:r>
                                    </m:sup>
                                    <m:e>
                                      <m:sSup>
                                        <m:sSupPr>
                                          <m:ctrlPr>
                                            <a:rPr lang="en-US" altLang="ja-JP" i="1" smtClean="0">
                                              <a:solidFill>
                                                <a:schemeClr val="tx1">
                                                  <a:lumMod val="75000"/>
                                                  <a:lumOff val="25000"/>
                                                </a:schemeClr>
                                              </a:solidFill>
                                              <a:latin typeface="Cambria Math" panose="02040503050406030204" pitchFamily="18" charset="0"/>
                                            </a:rPr>
                                          </m:ctrlPr>
                                        </m:sSupPr>
                                        <m:e>
                                          <m:d>
                                            <m:dPr>
                                              <m:ctrlPr>
                                                <a:rPr lang="en-US" altLang="ja-JP" i="1" smtClean="0">
                                                  <a:solidFill>
                                                    <a:schemeClr val="tx1">
                                                      <a:lumMod val="75000"/>
                                                      <a:lumOff val="25000"/>
                                                    </a:schemeClr>
                                                  </a:solidFill>
                                                  <a:latin typeface="Cambria Math" panose="02040503050406030204" pitchFamily="18" charset="0"/>
                                                </a:rPr>
                                              </m:ctrlPr>
                                            </m:dPr>
                                            <m:e>
                                              <m:sSub>
                                                <m:sSubPr>
                                                  <m:ctrlPr>
                                                    <a:rPr lang="en-US" altLang="ja-JP" i="1" smtClean="0">
                                                      <a:solidFill>
                                                        <a:schemeClr val="tx1">
                                                          <a:lumMod val="75000"/>
                                                          <a:lumOff val="25000"/>
                                                        </a:schemeClr>
                                                      </a:solidFill>
                                                      <a:latin typeface="Cambria Math" panose="02040503050406030204" pitchFamily="18" charset="0"/>
                                                    </a:rPr>
                                                  </m:ctrlPr>
                                                </m:sSubPr>
                                                <m:e>
                                                  <m:r>
                                                    <a:rPr lang="en-US" altLang="ja-JP" b="0" i="1" smtClean="0">
                                                      <a:solidFill>
                                                        <a:schemeClr val="tx1">
                                                          <a:lumMod val="75000"/>
                                                          <a:lumOff val="25000"/>
                                                        </a:schemeClr>
                                                      </a:solidFill>
                                                      <a:latin typeface="Cambria Math" panose="02040503050406030204" pitchFamily="18" charset="0"/>
                                                    </a:rPr>
                                                    <m:t>𝑥</m:t>
                                                  </m:r>
                                                </m:e>
                                                <m:sub>
                                                  <m:r>
                                                    <a:rPr lang="en-US" altLang="ja-JP" b="0" i="1" smtClean="0">
                                                      <a:solidFill>
                                                        <a:schemeClr val="tx1">
                                                          <a:lumMod val="75000"/>
                                                          <a:lumOff val="25000"/>
                                                        </a:schemeClr>
                                                      </a:solidFill>
                                                      <a:latin typeface="Cambria Math" panose="02040503050406030204" pitchFamily="18" charset="0"/>
                                                    </a:rPr>
                                                    <m:t>𝑗</m:t>
                                                  </m:r>
                                                </m:sub>
                                              </m:sSub>
                                              <m:r>
                                                <a:rPr lang="en-US" altLang="ja-JP" b="0" i="1" smtClean="0">
                                                  <a:solidFill>
                                                    <a:schemeClr val="tx1">
                                                      <a:lumMod val="75000"/>
                                                      <a:lumOff val="25000"/>
                                                    </a:schemeClr>
                                                  </a:solidFill>
                                                  <a:latin typeface="Cambria Math" panose="02040503050406030204" pitchFamily="18" charset="0"/>
                                                </a:rPr>
                                                <m:t>−</m:t>
                                              </m:r>
                                              <m:sSub>
                                                <m:sSubPr>
                                                  <m:ctrlPr>
                                                    <a:rPr lang="en-US" altLang="ja-JP" b="0" i="1" smtClean="0">
                                                      <a:solidFill>
                                                        <a:schemeClr val="tx1">
                                                          <a:lumMod val="75000"/>
                                                          <a:lumOff val="25000"/>
                                                        </a:schemeClr>
                                                      </a:solidFill>
                                                      <a:latin typeface="Cambria Math" panose="02040503050406030204" pitchFamily="18" charset="0"/>
                                                    </a:rPr>
                                                  </m:ctrlPr>
                                                </m:sSubPr>
                                                <m:e>
                                                  <m:r>
                                                    <a:rPr lang="en-US" altLang="ja-JP" b="0" i="1" smtClean="0">
                                                      <a:solidFill>
                                                        <a:schemeClr val="tx1">
                                                          <a:lumMod val="75000"/>
                                                          <a:lumOff val="25000"/>
                                                        </a:schemeClr>
                                                      </a:solidFill>
                                                      <a:latin typeface="Cambria Math" panose="02040503050406030204" pitchFamily="18" charset="0"/>
                                                    </a:rPr>
                                                    <m:t>𝐴</m:t>
                                                  </m:r>
                                                </m:e>
                                                <m:sub>
                                                  <m:r>
                                                    <a:rPr lang="en-US" altLang="ja-JP" b="0" i="1" smtClean="0">
                                                      <a:solidFill>
                                                        <a:schemeClr val="tx1">
                                                          <a:lumMod val="75000"/>
                                                          <a:lumOff val="25000"/>
                                                        </a:schemeClr>
                                                      </a:solidFill>
                                                      <a:latin typeface="Cambria Math" panose="02040503050406030204" pitchFamily="18" charset="0"/>
                                                    </a:rPr>
                                                    <m:t>𝑖𝑗</m:t>
                                                  </m:r>
                                                </m:sub>
                                              </m:sSub>
                                            </m:e>
                                          </m:d>
                                        </m:e>
                                        <m:sup>
                                          <m:r>
                                            <a:rPr lang="en-US" altLang="ja-JP" b="0" i="1" smtClean="0">
                                              <a:solidFill>
                                                <a:schemeClr val="tx1">
                                                  <a:lumMod val="75000"/>
                                                  <a:lumOff val="25000"/>
                                                </a:schemeClr>
                                              </a:solidFill>
                                              <a:latin typeface="Cambria Math" panose="02040503050406030204" pitchFamily="18" charset="0"/>
                                            </a:rPr>
                                            <m:t>2</m:t>
                                          </m:r>
                                        </m:sup>
                                      </m:sSup>
                                    </m:e>
                                  </m:nary>
                                </m:e>
                              </m:d>
                            </m:e>
                          </m:func>
                        </m:e>
                      </m:nary>
                    </m:oMath>
                  </m:oMathPara>
                </a14:m>
                <a:endParaRPr kumimoji="1" lang="en-US" altLang="ja-JP" dirty="0" smtClean="0">
                  <a:solidFill>
                    <a:schemeClr val="tx1">
                      <a:lumMod val="75000"/>
                      <a:lumOff val="25000"/>
                    </a:schemeClr>
                  </a:solidFill>
                </a:endParaRPr>
              </a:p>
              <a:p>
                <a:endParaRPr kumimoji="1" lang="en-US" altLang="ja-JP" b="0" i="1" dirty="0" smtClean="0">
                  <a:solidFill>
                    <a:schemeClr val="tx1">
                      <a:lumMod val="75000"/>
                      <a:lumOff val="25000"/>
                    </a:schemeClr>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kumimoji="1" lang="en-US" altLang="ja-JP" b="0" i="1" smtClean="0">
                          <a:solidFill>
                            <a:schemeClr val="tx1">
                              <a:lumMod val="75000"/>
                              <a:lumOff val="25000"/>
                            </a:schemeClr>
                          </a:solidFill>
                          <a:latin typeface="Cambria Math" panose="02040503050406030204" pitchFamily="18" charset="0"/>
                        </a:rPr>
                        <m:t>𝑑</m:t>
                      </m:r>
                      <m:r>
                        <a:rPr kumimoji="1" lang="en-US" altLang="ja-JP" b="0" i="1" smtClean="0">
                          <a:solidFill>
                            <a:schemeClr val="tx1">
                              <a:lumMod val="75000"/>
                              <a:lumOff val="25000"/>
                            </a:schemeClr>
                          </a:solidFill>
                          <a:latin typeface="Cambria Math" panose="02040503050406030204" pitchFamily="18" charset="0"/>
                        </a:rPr>
                        <m:t>:</m:t>
                      </m:r>
                      <m:r>
                        <a:rPr lang="ja-JP" altLang="en-US" i="1">
                          <a:solidFill>
                            <a:schemeClr val="tx1">
                              <a:lumMod val="75000"/>
                              <a:lumOff val="25000"/>
                            </a:schemeClr>
                          </a:solidFill>
                          <a:latin typeface="Cambria Math" panose="02040503050406030204" pitchFamily="18" charset="0"/>
                        </a:rPr>
                        <m:t>次元数</m:t>
                      </m:r>
                    </m:oMath>
                  </m:oMathPara>
                </a14:m>
                <a:endParaRPr kumimoji="1" lang="en-US" altLang="ja-JP" dirty="0" smtClean="0">
                  <a:solidFill>
                    <a:schemeClr val="tx1">
                      <a:lumMod val="75000"/>
                      <a:lumOff val="25000"/>
                    </a:schemeClr>
                  </a:solidFill>
                </a:endParaRPr>
              </a:p>
              <a:p>
                <a:pPr/>
                <a14:m>
                  <m:oMathPara xmlns:m="http://schemas.openxmlformats.org/officeDocument/2006/math">
                    <m:oMathParaPr>
                      <m:jc m:val="left"/>
                    </m:oMathParaPr>
                    <m:oMath xmlns:m="http://schemas.openxmlformats.org/officeDocument/2006/math">
                      <m:r>
                        <a:rPr kumimoji="1" lang="en-US" altLang="ja-JP" b="0" i="1" smtClean="0">
                          <a:solidFill>
                            <a:schemeClr val="tx1">
                              <a:lumMod val="75000"/>
                              <a:lumOff val="25000"/>
                            </a:schemeClr>
                          </a:solidFill>
                          <a:latin typeface="Cambria Math" panose="02040503050406030204" pitchFamily="18" charset="0"/>
                        </a:rPr>
                        <m:t>𝑚</m:t>
                      </m:r>
                      <m:r>
                        <a:rPr kumimoji="1" lang="en-US" altLang="ja-JP" b="0" i="1" smtClean="0">
                          <a:solidFill>
                            <a:schemeClr val="tx1">
                              <a:lumMod val="75000"/>
                              <a:lumOff val="25000"/>
                            </a:schemeClr>
                          </a:solidFill>
                          <a:latin typeface="Cambria Math" panose="02040503050406030204" pitchFamily="18" charset="0"/>
                        </a:rPr>
                        <m:t>=5</m:t>
                      </m:r>
                    </m:oMath>
                  </m:oMathPara>
                </a14:m>
                <a:endParaRPr kumimoji="1" lang="en-US" altLang="ja-JP" b="0" i="1" dirty="0" smtClean="0">
                  <a:solidFill>
                    <a:schemeClr val="tx1">
                      <a:lumMod val="75000"/>
                      <a:lumOff val="25000"/>
                    </a:schemeClr>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kumimoji="1" lang="en-US" altLang="ja-JP" b="0" i="1" smtClean="0">
                          <a:solidFill>
                            <a:schemeClr val="tx1">
                              <a:lumMod val="75000"/>
                              <a:lumOff val="25000"/>
                            </a:schemeClr>
                          </a:solidFill>
                          <a:latin typeface="Cambria Math" panose="02040503050406030204" pitchFamily="18" charset="0"/>
                        </a:rPr>
                        <m:t>𝑐</m:t>
                      </m:r>
                      <m:r>
                        <a:rPr kumimoji="1" lang="en-US" altLang="ja-JP" b="0" i="1" smtClean="0">
                          <a:solidFill>
                            <a:schemeClr val="tx1">
                              <a:lumMod val="75000"/>
                              <a:lumOff val="25000"/>
                            </a:schemeClr>
                          </a:solidFill>
                          <a:latin typeface="Cambria Math" panose="02040503050406030204" pitchFamily="18" charset="0"/>
                        </a:rPr>
                        <m:t>=</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1,2,5,2,3</m:t>
                          </m:r>
                        </m:e>
                      </m:d>
                    </m:oMath>
                  </m:oMathPara>
                </a14:m>
                <a:endParaRPr kumimoji="1" lang="en-US" altLang="ja-JP" dirty="0" smtClean="0">
                  <a:solidFill>
                    <a:schemeClr val="tx1">
                      <a:lumMod val="75000"/>
                      <a:lumOff val="25000"/>
                    </a:schemeClr>
                  </a:solidFill>
                </a:endParaRPr>
              </a:p>
              <a:p>
                <a:endParaRPr kumimoji="1" lang="en-US" altLang="ja-JP" dirty="0" smtClean="0">
                  <a:solidFill>
                    <a:schemeClr val="tx1">
                      <a:lumMod val="75000"/>
                      <a:lumOff val="25000"/>
                    </a:schemeClr>
                  </a:solidFill>
                </a:endParaRPr>
              </a:p>
              <a:p>
                <a:pPr/>
                <a14:m>
                  <m:oMathPara xmlns:m="http://schemas.openxmlformats.org/officeDocument/2006/math">
                    <m:oMathParaPr>
                      <m:jc m:val="left"/>
                    </m:oMathParaPr>
                    <m:oMath xmlns:m="http://schemas.openxmlformats.org/officeDocument/2006/math">
                      <m:r>
                        <a:rPr kumimoji="1" lang="en-US" altLang="ja-JP" b="0" i="1" smtClean="0">
                          <a:solidFill>
                            <a:schemeClr val="tx1">
                              <a:lumMod val="75000"/>
                              <a:lumOff val="25000"/>
                            </a:schemeClr>
                          </a:solidFill>
                          <a:latin typeface="Cambria Math" panose="02040503050406030204" pitchFamily="18" charset="0"/>
                        </a:rPr>
                        <m:t>𝐴</m:t>
                      </m:r>
                      <m:r>
                        <a:rPr kumimoji="1" lang="en-US" altLang="ja-JP" b="0" i="1" smtClean="0">
                          <a:solidFill>
                            <a:schemeClr val="tx1">
                              <a:lumMod val="75000"/>
                              <a:lumOff val="25000"/>
                            </a:schemeClr>
                          </a:solidFill>
                          <a:latin typeface="Cambria Math" panose="02040503050406030204" pitchFamily="18" charset="0"/>
                        </a:rPr>
                        <m:t>=</m:t>
                      </m:r>
                      <m:d>
                        <m:dPr>
                          <m:begChr m:val="["/>
                          <m:endChr m:val="]"/>
                          <m:ctrlPr>
                            <a:rPr kumimoji="1" lang="en-US" altLang="ja-JP" b="0" i="1" smtClean="0">
                              <a:solidFill>
                                <a:schemeClr val="tx1">
                                  <a:lumMod val="75000"/>
                                  <a:lumOff val="25000"/>
                                </a:schemeClr>
                              </a:solidFill>
                              <a:latin typeface="Cambria Math" panose="02040503050406030204" pitchFamily="18" charset="0"/>
                            </a:rPr>
                          </m:ctrlPr>
                        </m:dPr>
                        <m:e>
                          <m:m>
                            <m:mPr>
                              <m:mcs>
                                <m:mc>
                                  <m:mcPr>
                                    <m:count m:val="2"/>
                                    <m:mcJc m:val="center"/>
                                  </m:mcPr>
                                </m:mc>
                              </m:mcs>
                              <m:ctrlPr>
                                <a:rPr kumimoji="1" lang="en-US" altLang="ja-JP" b="0" i="1" smtClean="0">
                                  <a:solidFill>
                                    <a:schemeClr val="tx1">
                                      <a:lumMod val="75000"/>
                                      <a:lumOff val="25000"/>
                                    </a:schemeClr>
                                  </a:solidFill>
                                  <a:latin typeface="Cambria Math" panose="02040503050406030204" pitchFamily="18" charset="0"/>
                                </a:rPr>
                              </m:ctrlPr>
                            </m:mPr>
                            <m:mr>
                              <m:e>
                                <m:r>
                                  <m:rPr>
                                    <m:brk m:alnAt="7"/>
                                  </m:rPr>
                                  <a:rPr kumimoji="1" lang="en-US" altLang="ja-JP" b="0" i="1" smtClean="0">
                                    <a:solidFill>
                                      <a:schemeClr val="tx1">
                                        <a:lumMod val="75000"/>
                                        <a:lumOff val="25000"/>
                                      </a:schemeClr>
                                    </a:solidFill>
                                    <a:latin typeface="Cambria Math" panose="02040503050406030204" pitchFamily="18" charset="0"/>
                                  </a:rPr>
                                  <m:t>3</m:t>
                                </m:r>
                              </m:e>
                              <m:e>
                                <m:r>
                                  <a:rPr kumimoji="1" lang="en-US" altLang="ja-JP" b="0" i="1" smtClean="0">
                                    <a:solidFill>
                                      <a:schemeClr val="tx1">
                                        <a:lumMod val="75000"/>
                                        <a:lumOff val="25000"/>
                                      </a:schemeClr>
                                    </a:solidFill>
                                    <a:latin typeface="Cambria Math" panose="02040503050406030204" pitchFamily="18" charset="0"/>
                                  </a:rPr>
                                  <m:t>5</m:t>
                                </m:r>
                              </m:e>
                            </m:mr>
                            <m:mr>
                              <m:e>
                                <m:r>
                                  <a:rPr kumimoji="1" lang="en-US" altLang="ja-JP" b="0" i="1" smtClean="0">
                                    <a:solidFill>
                                      <a:schemeClr val="tx1">
                                        <a:lumMod val="75000"/>
                                        <a:lumOff val="25000"/>
                                      </a:schemeClr>
                                    </a:solidFill>
                                    <a:latin typeface="Cambria Math" panose="02040503050406030204" pitchFamily="18" charset="0"/>
                                  </a:rPr>
                                  <m:t>5</m:t>
                                </m:r>
                              </m:e>
                              <m:e>
                                <m:r>
                                  <a:rPr kumimoji="1" lang="en-US" altLang="ja-JP" b="0" i="1" smtClean="0">
                                    <a:solidFill>
                                      <a:schemeClr val="tx1">
                                        <a:lumMod val="75000"/>
                                        <a:lumOff val="25000"/>
                                      </a:schemeClr>
                                    </a:solidFill>
                                    <a:latin typeface="Cambria Math" panose="02040503050406030204" pitchFamily="18" charset="0"/>
                                  </a:rPr>
                                  <m:t>2</m:t>
                                </m:r>
                              </m:e>
                            </m:mr>
                            <m:mr>
                              <m:e>
                                <m:m>
                                  <m:mPr>
                                    <m:mcs>
                                      <m:mc>
                                        <m:mcPr>
                                          <m:count m:val="1"/>
                                          <m:mcJc m:val="center"/>
                                        </m:mcPr>
                                      </m:mc>
                                    </m:mcs>
                                    <m:ctrlPr>
                                      <a:rPr kumimoji="1" lang="en-US" altLang="ja-JP" b="0" i="1" smtClean="0">
                                        <a:solidFill>
                                          <a:schemeClr val="tx1">
                                            <a:lumMod val="75000"/>
                                            <a:lumOff val="25000"/>
                                          </a:schemeClr>
                                        </a:solidFill>
                                        <a:latin typeface="Cambria Math" panose="02040503050406030204" pitchFamily="18" charset="0"/>
                                      </a:rPr>
                                    </m:ctrlPr>
                                  </m:mPr>
                                  <m:mr>
                                    <m:e>
                                      <m:r>
                                        <m:rPr>
                                          <m:brk m:alnAt="7"/>
                                        </m:rPr>
                                        <a:rPr kumimoji="1" lang="en-US" altLang="ja-JP" b="0" i="1" smtClean="0">
                                          <a:solidFill>
                                            <a:schemeClr val="tx1">
                                              <a:lumMod val="75000"/>
                                              <a:lumOff val="25000"/>
                                            </a:schemeClr>
                                          </a:solidFill>
                                          <a:latin typeface="Cambria Math" panose="02040503050406030204" pitchFamily="18" charset="0"/>
                                        </a:rPr>
                                        <m:t>2</m:t>
                                      </m:r>
                                    </m:e>
                                  </m:mr>
                                  <m:mr>
                                    <m:e>
                                      <m:r>
                                        <a:rPr kumimoji="1" lang="en-US" altLang="ja-JP" b="0" i="1" smtClean="0">
                                          <a:solidFill>
                                            <a:schemeClr val="tx1">
                                              <a:lumMod val="75000"/>
                                              <a:lumOff val="25000"/>
                                            </a:schemeClr>
                                          </a:solidFill>
                                          <a:latin typeface="Cambria Math" panose="02040503050406030204" pitchFamily="18" charset="0"/>
                                        </a:rPr>
                                        <m:t>1</m:t>
                                      </m:r>
                                    </m:e>
                                  </m:mr>
                                  <m:mr>
                                    <m:e>
                                      <m:r>
                                        <a:rPr kumimoji="1" lang="en-US" altLang="ja-JP" b="0" i="1" smtClean="0">
                                          <a:solidFill>
                                            <a:schemeClr val="tx1">
                                              <a:lumMod val="75000"/>
                                              <a:lumOff val="25000"/>
                                            </a:schemeClr>
                                          </a:solidFill>
                                          <a:latin typeface="Cambria Math" panose="02040503050406030204" pitchFamily="18" charset="0"/>
                                        </a:rPr>
                                        <m:t>7</m:t>
                                      </m:r>
                                    </m:e>
                                  </m:mr>
                                </m:m>
                              </m:e>
                              <m:e>
                                <m:m>
                                  <m:mPr>
                                    <m:mcs>
                                      <m:mc>
                                        <m:mcPr>
                                          <m:count m:val="1"/>
                                          <m:mcJc m:val="center"/>
                                        </m:mcPr>
                                      </m:mc>
                                    </m:mcs>
                                    <m:ctrlPr>
                                      <a:rPr kumimoji="1" lang="en-US" altLang="ja-JP" b="0" i="1" smtClean="0">
                                        <a:solidFill>
                                          <a:schemeClr val="tx1">
                                            <a:lumMod val="75000"/>
                                            <a:lumOff val="25000"/>
                                          </a:schemeClr>
                                        </a:solidFill>
                                        <a:latin typeface="Cambria Math" panose="02040503050406030204" pitchFamily="18" charset="0"/>
                                      </a:rPr>
                                    </m:ctrlPr>
                                  </m:mPr>
                                  <m:mr>
                                    <m:e>
                                      <m:r>
                                        <m:rPr>
                                          <m:brk m:alnAt="7"/>
                                        </m:rPr>
                                        <a:rPr kumimoji="1" lang="en-US" altLang="ja-JP" b="0" i="1" smtClean="0">
                                          <a:solidFill>
                                            <a:schemeClr val="tx1">
                                              <a:lumMod val="75000"/>
                                              <a:lumOff val="25000"/>
                                            </a:schemeClr>
                                          </a:solidFill>
                                          <a:latin typeface="Cambria Math" panose="02040503050406030204" pitchFamily="18" charset="0"/>
                                        </a:rPr>
                                        <m:t>1</m:t>
                                      </m:r>
                                    </m:e>
                                  </m:mr>
                                  <m:mr>
                                    <m:e>
                                      <m:r>
                                        <a:rPr kumimoji="1" lang="en-US" altLang="ja-JP" b="0" i="1" smtClean="0">
                                          <a:solidFill>
                                            <a:schemeClr val="tx1">
                                              <a:lumMod val="75000"/>
                                              <a:lumOff val="25000"/>
                                            </a:schemeClr>
                                          </a:solidFill>
                                          <a:latin typeface="Cambria Math" panose="02040503050406030204" pitchFamily="18" charset="0"/>
                                        </a:rPr>
                                        <m:t>4</m:t>
                                      </m:r>
                                    </m:e>
                                  </m:mr>
                                  <m:mr>
                                    <m:e>
                                      <m:r>
                                        <a:rPr kumimoji="1" lang="en-US" altLang="ja-JP" b="0" i="1" smtClean="0">
                                          <a:solidFill>
                                            <a:schemeClr val="tx1">
                                              <a:lumMod val="75000"/>
                                              <a:lumOff val="25000"/>
                                            </a:schemeClr>
                                          </a:solidFill>
                                          <a:latin typeface="Cambria Math" panose="02040503050406030204" pitchFamily="18" charset="0"/>
                                        </a:rPr>
                                        <m:t>9</m:t>
                                      </m:r>
                                    </m:e>
                                  </m:mr>
                                </m:m>
                              </m:e>
                            </m:mr>
                          </m:m>
                        </m:e>
                      </m:d>
                    </m:oMath>
                  </m:oMathPara>
                </a14:m>
                <a:endParaRPr kumimoji="1" lang="ja-JP" altLang="en-US" dirty="0">
                  <a:solidFill>
                    <a:schemeClr val="tx1">
                      <a:lumMod val="75000"/>
                      <a:lumOff val="25000"/>
                    </a:schemeClr>
                  </a:solidFill>
                </a:endParaRPr>
              </a:p>
            </p:txBody>
          </p:sp>
        </mc:Choice>
        <mc:Fallback xmlns="">
          <p:sp>
            <p:nvSpPr>
              <p:cNvPr id="4" name="コンテンツ プレースホルダー 3"/>
              <p:cNvSpPr>
                <a:spLocks noGrp="1" noRot="1" noChangeAspect="1" noMove="1" noResize="1" noEditPoints="1" noAdjustHandles="1" noChangeArrowheads="1" noChangeShapeType="1" noTextEdit="1"/>
              </p:cNvSpPr>
              <p:nvPr>
                <p:ph idx="10"/>
              </p:nvPr>
            </p:nvSpPr>
            <p:spPr>
              <a:xfrm>
                <a:off x="0" y="2122983"/>
                <a:ext cx="6846215" cy="4362037"/>
              </a:xfrm>
              <a:blipFill>
                <a:blip r:embed="rId4"/>
                <a:stretch>
                  <a:fillRect/>
                </a:stretch>
              </a:blipFill>
            </p:spPr>
            <p:txBody>
              <a:bodyPr/>
              <a:lstStyle/>
              <a:p>
                <a:r>
                  <a:rPr lang="ja-JP" altLang="en-US">
                    <a:noFill/>
                  </a:rPr>
                  <a:t> </a:t>
                </a:r>
              </a:p>
            </p:txBody>
          </p:sp>
        </mc:Fallback>
      </mc:AlternateContent>
      <p:sp>
        <p:nvSpPr>
          <p:cNvPr id="7" name="正方形/長方形 6"/>
          <p:cNvSpPr/>
          <p:nvPr/>
        </p:nvSpPr>
        <p:spPr>
          <a:xfrm>
            <a:off x="120316" y="2122983"/>
            <a:ext cx="6725899" cy="1005228"/>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11044238" y="6015038"/>
            <a:ext cx="557212" cy="369332"/>
          </a:xfrm>
          <a:prstGeom prst="rect">
            <a:avLst/>
          </a:prstGeom>
          <a:noFill/>
        </p:spPr>
        <p:txBody>
          <a:bodyPr wrap="square" rtlCol="0">
            <a:spAutoFit/>
          </a:bodyPr>
          <a:lstStyle/>
          <a:p>
            <a:r>
              <a:rPr lang="en-US" altLang="ja-JP" dirty="0"/>
              <a:t>3</a:t>
            </a:r>
            <a:endParaRPr kumimoji="1" lang="ja-JP" altLang="en-US" dirty="0"/>
          </a:p>
        </p:txBody>
      </p:sp>
    </p:spTree>
    <p:extLst>
      <p:ext uri="{BB962C8B-B14F-4D97-AF65-F5344CB8AC3E}">
        <p14:creationId xmlns:p14="http://schemas.microsoft.com/office/powerpoint/2010/main" val="2865280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dirty="0" smtClean="0"/>
              <a:t>調査</a:t>
            </a:r>
            <a:r>
              <a:rPr kumimoji="1" lang="ja-JP" altLang="en-US" dirty="0" smtClean="0"/>
              <a:t>したアルゴリズム</a:t>
            </a:r>
            <a:endParaRPr kumimoji="1" lang="ja-JP" altLang="en-US" dirty="0"/>
          </a:p>
        </p:txBody>
      </p:sp>
      <p:sp>
        <p:nvSpPr>
          <p:cNvPr id="4" name="コンテンツ プレースホルダー 3"/>
          <p:cNvSpPr>
            <a:spLocks noGrp="1"/>
          </p:cNvSpPr>
          <p:nvPr>
            <p:ph idx="10"/>
          </p:nvPr>
        </p:nvSpPr>
        <p:spPr>
          <a:xfrm>
            <a:off x="214313" y="2411015"/>
            <a:ext cx="11656119" cy="3994316"/>
          </a:xfrm>
        </p:spPr>
        <p:txBody>
          <a:bodyPr/>
          <a:lstStyle/>
          <a:p>
            <a:pPr marL="342900" indent="-342900">
              <a:buFont typeface="Wingdings" panose="05000000000000000000" pitchFamily="2" charset="2"/>
              <a:buChar char="n"/>
            </a:pPr>
            <a:r>
              <a:rPr kumimoji="1" lang="en-US" altLang="ja-JP" sz="2400" dirty="0" smtClean="0"/>
              <a:t>ABC</a:t>
            </a:r>
            <a:r>
              <a:rPr kumimoji="1" lang="ja-JP" altLang="en-US" sz="2400" dirty="0" smtClean="0"/>
              <a:t>アルゴリズム</a:t>
            </a:r>
            <a:r>
              <a:rPr kumimoji="1" lang="en-US" altLang="ja-JP" sz="2000" dirty="0" smtClean="0"/>
              <a:t/>
            </a:r>
            <a:br>
              <a:rPr kumimoji="1" lang="en-US" altLang="ja-JP" sz="2000" dirty="0" smtClean="0"/>
            </a:br>
            <a:r>
              <a:rPr lang="ja-JP" altLang="en-US" sz="2000" dirty="0"/>
              <a:t>ミツバチの群れの採餌行動をモデルとして提案された群知能アルゴリズム．</a:t>
            </a:r>
            <a:r>
              <a:rPr lang="en-US" altLang="ja-JP" sz="2000" dirty="0"/>
              <a:t/>
            </a:r>
            <a:br>
              <a:rPr lang="en-US" altLang="ja-JP" sz="2000" dirty="0"/>
            </a:br>
            <a:r>
              <a:rPr lang="ja-JP" altLang="en-US" sz="2000" dirty="0"/>
              <a:t>静的な多点探索型最適化問関数を解くことが可能（</a:t>
            </a:r>
            <a:r>
              <a:rPr lang="en-US" altLang="ja-JP" sz="2000" i="1" dirty="0" err="1"/>
              <a:t>Karaboga</a:t>
            </a:r>
            <a:r>
              <a:rPr lang="en-US" altLang="ja-JP" sz="2000" i="1" dirty="0"/>
              <a:t>, 2005</a:t>
            </a:r>
            <a:r>
              <a:rPr lang="ja-JP" altLang="en-US" sz="2000" dirty="0"/>
              <a:t>）</a:t>
            </a:r>
            <a:r>
              <a:rPr lang="ja-JP" altLang="en-US" sz="2000" dirty="0" smtClean="0"/>
              <a:t>．</a:t>
            </a:r>
            <a:r>
              <a:rPr lang="en-US" altLang="ja-JP" sz="2000" dirty="0" smtClean="0"/>
              <a:t/>
            </a:r>
            <a:br>
              <a:rPr lang="en-US" altLang="ja-JP" sz="2000" dirty="0" smtClean="0"/>
            </a:br>
            <a:r>
              <a:rPr lang="en-US" altLang="ja-JP" sz="2000" dirty="0" smtClean="0"/>
              <a:t/>
            </a:r>
            <a:br>
              <a:rPr lang="en-US" altLang="ja-JP" sz="2000" dirty="0" smtClean="0"/>
            </a:br>
            <a:r>
              <a:rPr lang="ja-JP" altLang="en-US" sz="2000" dirty="0" smtClean="0"/>
              <a:t>➡ </a:t>
            </a:r>
            <a:r>
              <a:rPr lang="ja-JP" altLang="en-US" sz="2000" dirty="0" smtClean="0">
                <a:solidFill>
                  <a:srgbClr val="FF0000"/>
                </a:solidFill>
              </a:rPr>
              <a:t>多くの世代数が必要（時間がかかる），動的環境を考慮していない．</a:t>
            </a:r>
            <a:r>
              <a:rPr lang="en-US" altLang="ja-JP" sz="2000" dirty="0" smtClean="0">
                <a:solidFill>
                  <a:srgbClr val="FF0000"/>
                </a:solidFill>
              </a:rPr>
              <a:t/>
            </a:r>
            <a:br>
              <a:rPr lang="en-US" altLang="ja-JP" sz="2000" dirty="0" smtClean="0">
                <a:solidFill>
                  <a:srgbClr val="FF0000"/>
                </a:solidFill>
              </a:rPr>
            </a:br>
            <a:endParaRPr lang="en-US" altLang="ja-JP" sz="2000" dirty="0" smtClean="0">
              <a:solidFill>
                <a:srgbClr val="FF0000"/>
              </a:solidFill>
            </a:endParaRPr>
          </a:p>
          <a:p>
            <a:pPr marL="342900" indent="-342900">
              <a:buFont typeface="Wingdings" panose="05000000000000000000" pitchFamily="2" charset="2"/>
              <a:buChar char="n"/>
            </a:pPr>
            <a:r>
              <a:rPr lang="en-US" altLang="ja-JP" sz="2400" dirty="0"/>
              <a:t>FA</a:t>
            </a:r>
            <a:r>
              <a:rPr lang="ja-JP" altLang="en-US" sz="2400" dirty="0" smtClean="0"/>
              <a:t>アルゴリズム</a:t>
            </a:r>
            <a:r>
              <a:rPr lang="en-US" altLang="ja-JP" sz="2400" dirty="0" smtClean="0"/>
              <a:t/>
            </a:r>
            <a:br>
              <a:rPr lang="en-US" altLang="ja-JP" sz="2400" dirty="0" smtClean="0"/>
            </a:br>
            <a:r>
              <a:rPr lang="ja-JP" altLang="en-US" sz="2000" dirty="0" smtClean="0"/>
              <a:t>ホタルの光の輝度を利用したアルゴリズム（</a:t>
            </a:r>
            <a:r>
              <a:rPr lang="en-US" altLang="ja-JP" sz="2000" i="1" dirty="0" smtClean="0"/>
              <a:t>Yang, 2009</a:t>
            </a:r>
            <a:r>
              <a:rPr lang="ja-JP" altLang="en-US" sz="2000" dirty="0" smtClean="0"/>
              <a:t>）．</a:t>
            </a:r>
            <a:r>
              <a:rPr lang="en-US" altLang="ja-JP" sz="2000" dirty="0" smtClean="0"/>
              <a:t/>
            </a:r>
            <a:br>
              <a:rPr lang="en-US" altLang="ja-JP" sz="2000" dirty="0" smtClean="0"/>
            </a:br>
            <a:r>
              <a:rPr lang="ja-JP" altLang="en-US" sz="2000" dirty="0" smtClean="0"/>
              <a:t>光の弱いホタルは強い方へ移動する（自分より強い光がなければランダム行動）．</a:t>
            </a:r>
            <a:r>
              <a:rPr lang="en-US" altLang="ja-JP" sz="1800" dirty="0" smtClean="0"/>
              <a:t/>
            </a:r>
            <a:br>
              <a:rPr lang="en-US" altLang="ja-JP" sz="1800" dirty="0" smtClean="0"/>
            </a:br>
            <a:r>
              <a:rPr lang="en-US" altLang="ja-JP" sz="1800" dirty="0" smtClean="0"/>
              <a:t/>
            </a:r>
            <a:br>
              <a:rPr lang="en-US" altLang="ja-JP" sz="1800" dirty="0" smtClean="0"/>
            </a:br>
            <a:r>
              <a:rPr lang="ja-JP" altLang="en-US" sz="2000" dirty="0" smtClean="0"/>
              <a:t>➡ </a:t>
            </a:r>
            <a:r>
              <a:rPr lang="ja-JP" altLang="en-US" sz="2000" dirty="0" smtClean="0">
                <a:solidFill>
                  <a:srgbClr val="FF0000"/>
                </a:solidFill>
              </a:rPr>
              <a:t>大域的な探索が難しい</a:t>
            </a:r>
            <a:r>
              <a:rPr lang="en-US" altLang="ja-JP" sz="2000" dirty="0" smtClean="0">
                <a:solidFill>
                  <a:srgbClr val="FF0000"/>
                </a:solidFill>
              </a:rPr>
              <a:t/>
            </a:r>
            <a:br>
              <a:rPr lang="en-US" altLang="ja-JP" sz="2000" dirty="0" smtClean="0">
                <a:solidFill>
                  <a:srgbClr val="FF0000"/>
                </a:solidFill>
              </a:rPr>
            </a:br>
            <a:endParaRPr kumimoji="1" lang="en-US" altLang="ja-JP" sz="2000" dirty="0" smtClean="0">
              <a:solidFill>
                <a:srgbClr val="FF0000"/>
              </a:solidFill>
            </a:endParaRPr>
          </a:p>
        </p:txBody>
      </p:sp>
      <p:sp>
        <p:nvSpPr>
          <p:cNvPr id="5" name="タイトル 1"/>
          <p:cNvSpPr>
            <a:spLocks noGrp="1"/>
          </p:cNvSpPr>
          <p:nvPr>
            <p:ph type="title"/>
          </p:nvPr>
        </p:nvSpPr>
        <p:spPr>
          <a:xfrm>
            <a:off x="0" y="0"/>
            <a:ext cx="12192000" cy="1179288"/>
          </a:xfrm>
        </p:spPr>
        <p:txBody>
          <a:bodyPr/>
          <a:lstStyle/>
          <a:p>
            <a:r>
              <a:rPr lang="ja-JP" altLang="en-US" dirty="0"/>
              <a:t>問題に対する手法の</a:t>
            </a:r>
            <a:r>
              <a:rPr lang="ja-JP" altLang="en-US" dirty="0" smtClean="0"/>
              <a:t>検討</a:t>
            </a:r>
            <a:endParaRPr kumimoji="1" lang="ja-JP" altLang="en-US" dirty="0"/>
          </a:p>
        </p:txBody>
      </p:sp>
      <p:sp>
        <p:nvSpPr>
          <p:cNvPr id="6" name="テキスト ボックス 5"/>
          <p:cNvSpPr txBox="1"/>
          <p:nvPr/>
        </p:nvSpPr>
        <p:spPr>
          <a:xfrm>
            <a:off x="11044238" y="6015038"/>
            <a:ext cx="557212" cy="369332"/>
          </a:xfrm>
          <a:prstGeom prst="rect">
            <a:avLst/>
          </a:prstGeom>
          <a:noFill/>
        </p:spPr>
        <p:txBody>
          <a:bodyPr wrap="square" rtlCol="0">
            <a:spAutoFit/>
          </a:bodyPr>
          <a:lstStyle/>
          <a:p>
            <a:r>
              <a:rPr lang="en-US" altLang="ja-JP" dirty="0"/>
              <a:t>4</a:t>
            </a:r>
            <a:endParaRPr kumimoji="1" lang="ja-JP" altLang="en-US" dirty="0"/>
          </a:p>
        </p:txBody>
      </p:sp>
    </p:spTree>
    <p:extLst>
      <p:ext uri="{BB962C8B-B14F-4D97-AF65-F5344CB8AC3E}">
        <p14:creationId xmlns:p14="http://schemas.microsoft.com/office/powerpoint/2010/main" val="2394681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smtClean="0"/>
              <a:t>FA</a:t>
            </a:r>
            <a:endParaRPr kumimoji="1" lang="ja-JP" altLang="en-US" dirty="0"/>
          </a:p>
        </p:txBody>
      </p:sp>
      <mc:AlternateContent xmlns:mc="http://schemas.openxmlformats.org/markup-compatibility/2006">
        <mc:Choice xmlns:a14="http://schemas.microsoft.com/office/drawing/2010/main" Requires="a14">
          <p:sp>
            <p:nvSpPr>
              <p:cNvPr id="4" name="コンテンツ プレースホルダー 3"/>
              <p:cNvSpPr>
                <a:spLocks noGrp="1"/>
              </p:cNvSpPr>
              <p:nvPr>
                <p:ph idx="10"/>
              </p:nvPr>
            </p:nvSpPr>
            <p:spPr/>
            <p:txBody>
              <a:bodyPr/>
              <a:lstStyle/>
              <a:p>
                <a:r>
                  <a:rPr lang="ja-JP" altLang="en-US" sz="2000" dirty="0" smtClean="0"/>
                  <a:t>視認可能な範囲内に存在する</a:t>
                </a:r>
                <a:r>
                  <a:rPr lang="en-US" altLang="ja-JP" sz="2000" dirty="0" smtClean="0"/>
                  <a:t>2</a:t>
                </a:r>
                <a:r>
                  <a:rPr lang="ja-JP" altLang="en-US" sz="2000" dirty="0" smtClean="0"/>
                  <a:t>匹のホタルが，発光</a:t>
                </a:r>
                <a:r>
                  <a:rPr kumimoji="1" lang="ja-JP" altLang="en-US" sz="2000" dirty="0" smtClean="0"/>
                  <a:t>強度の弱い</a:t>
                </a:r>
                <a:r>
                  <a:rPr lang="ja-JP" altLang="en-US" sz="2000" dirty="0" smtClean="0"/>
                  <a:t>も</a:t>
                </a:r>
                <a:r>
                  <a:rPr lang="ja-JP" altLang="en-US" sz="2000" dirty="0"/>
                  <a:t>の</a:t>
                </a:r>
                <a:r>
                  <a:rPr kumimoji="1" lang="ja-JP" altLang="en-US" sz="2000" dirty="0" smtClean="0"/>
                  <a:t>が強度の強い方へ移動する．</a:t>
                </a:r>
                <a:endParaRPr kumimoji="1" lang="en-US" altLang="ja-JP" sz="2000" dirty="0" smtClean="0"/>
              </a:p>
              <a:p>
                <a:r>
                  <a:rPr kumimoji="1" lang="ja-JP" altLang="en-US" sz="2000" dirty="0" smtClean="0"/>
                  <a:t>発光強度が同じ場合はランダムに移動．</a:t>
                </a:r>
                <a:endParaRPr kumimoji="1" lang="en-US" altLang="ja-JP" sz="2000" dirty="0" smtClean="0"/>
              </a:p>
              <a:p>
                <a:endParaRPr kumimoji="1" lang="en-US" altLang="ja-JP" sz="2000" dirty="0" smtClean="0"/>
              </a:p>
              <a:p>
                <a:pPr algn="ctr"/>
                <a:r>
                  <a:rPr kumimoji="1" lang="ja-JP" altLang="en-US" sz="2000" b="0" dirty="0" smtClean="0"/>
                  <a:t>発光強度</a:t>
                </a:r>
                <a14:m>
                  <m:oMath xmlns:m="http://schemas.openxmlformats.org/officeDocument/2006/math">
                    <m:r>
                      <a:rPr kumimoji="1" lang="en-US" altLang="ja-JP" sz="2000" b="0" i="0" smtClean="0">
                        <a:latin typeface="Cambria Math" panose="02040503050406030204" pitchFamily="18" charset="0"/>
                      </a:rPr>
                      <m:t>:  </m:t>
                    </m:r>
                    <m:r>
                      <a:rPr kumimoji="1" lang="en-US" altLang="ja-JP" sz="2000" b="0" i="1" smtClean="0">
                        <a:latin typeface="Cambria Math" panose="02040503050406030204" pitchFamily="18" charset="0"/>
                      </a:rPr>
                      <m:t>𝐼</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m:t>
                    </m:r>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𝐼</m:t>
                        </m:r>
                      </m:e>
                      <m:sub>
                        <m:r>
                          <a:rPr kumimoji="1" lang="en-US" altLang="ja-JP" sz="2000" b="0" i="1" smtClean="0">
                            <a:latin typeface="Cambria Math" panose="02040503050406030204" pitchFamily="18" charset="0"/>
                          </a:rPr>
                          <m:t>0</m:t>
                        </m:r>
                      </m:sub>
                    </m:sSub>
                    <m:r>
                      <a:rPr kumimoji="1" lang="en-US" altLang="ja-JP" sz="2000" b="0" i="1" smtClean="0">
                        <a:latin typeface="Cambria Math" panose="02040503050406030204" pitchFamily="18" charset="0"/>
                      </a:rPr>
                      <m:t>𝑒𝑥𝑝</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m:t>
                        </m:r>
                        <m:r>
                          <a:rPr kumimoji="1" lang="ja-JP" altLang="en-US" sz="2000" b="0" i="1" smtClean="0">
                            <a:latin typeface="Cambria Math" panose="02040503050406030204" pitchFamily="18" charset="0"/>
                          </a:rPr>
                          <m:t>𝛾</m:t>
                        </m:r>
                      </m:e>
                      <m:sup>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𝑟</m:t>
                            </m:r>
                          </m:e>
                          <m:sup>
                            <m:r>
                              <a:rPr kumimoji="1" lang="en-US" altLang="ja-JP" sz="2000" b="0" i="1" smtClean="0">
                                <a:latin typeface="Cambria Math" panose="02040503050406030204" pitchFamily="18" charset="0"/>
                              </a:rPr>
                              <m:t>2</m:t>
                            </m:r>
                          </m:sup>
                        </m:sSup>
                      </m:sup>
                    </m:sSup>
                  </m:oMath>
                </a14:m>
                <a:r>
                  <a:rPr kumimoji="1" lang="en-US" altLang="ja-JP" sz="2000" dirty="0" smtClean="0"/>
                  <a:t>	…(1)</a:t>
                </a:r>
              </a:p>
              <a:p>
                <a:pPr algn="ctr"/>
                <a:r>
                  <a:rPr lang="ja-JP" altLang="en-US" sz="2000" dirty="0"/>
                  <a:t>隣接するホタルの魅力度</a:t>
                </a:r>
                <a:r>
                  <a:rPr lang="en-US" altLang="ja-JP" sz="2000" dirty="0"/>
                  <a:t>: </a:t>
                </a:r>
                <a14:m>
                  <m:oMath xmlns:m="http://schemas.openxmlformats.org/officeDocument/2006/math">
                    <m:r>
                      <m:rPr>
                        <m:sty m:val="p"/>
                      </m:rPr>
                      <a:rPr lang="el-GR" altLang="ja-JP" sz="2000" i="1" smtClean="0">
                        <a:latin typeface="Cambria Math" panose="02040503050406030204" pitchFamily="18" charset="0"/>
                        <a:ea typeface="Cambria Math" panose="02040503050406030204" pitchFamily="18" charset="0"/>
                      </a:rPr>
                      <m:t>β</m:t>
                    </m:r>
                    <m:r>
                      <a:rPr lang="en-US" altLang="ja-JP" sz="2000" i="1">
                        <a:latin typeface="Cambria Math" panose="02040503050406030204" pitchFamily="18" charset="0"/>
                      </a:rPr>
                      <m:t>=</m:t>
                    </m:r>
                    <m:sSub>
                      <m:sSubPr>
                        <m:ctrlPr>
                          <a:rPr lang="en-US" altLang="ja-JP" sz="2000" i="1" smtClean="0">
                            <a:latin typeface="Cambria Math" panose="02040503050406030204" pitchFamily="18" charset="0"/>
                          </a:rPr>
                        </m:ctrlPr>
                      </m:sSubPr>
                      <m:e>
                        <m:r>
                          <a:rPr lang="ja-JP" altLang="en-US" sz="2000" i="1" smtClean="0">
                            <a:latin typeface="Cambria Math" panose="02040503050406030204" pitchFamily="18" charset="0"/>
                          </a:rPr>
                          <m:t>𝛽</m:t>
                        </m:r>
                      </m:e>
                      <m:sub>
                        <m:r>
                          <a:rPr lang="en-US" altLang="ja-JP" sz="2000" b="0" i="1" smtClean="0">
                            <a:latin typeface="Cambria Math" panose="02040503050406030204" pitchFamily="18" charset="0"/>
                          </a:rPr>
                          <m:t>0</m:t>
                        </m:r>
                      </m:sub>
                    </m:sSub>
                    <m:r>
                      <a:rPr lang="en-US" altLang="ja-JP" sz="2000" i="1">
                        <a:latin typeface="Cambria Math" panose="02040503050406030204" pitchFamily="18" charset="0"/>
                      </a:rPr>
                      <m:t>𝑒𝑥𝑝</m:t>
                    </m:r>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m:t>
                        </m:r>
                        <m:r>
                          <a:rPr lang="ja-JP" altLang="en-US" sz="2000" i="1">
                            <a:latin typeface="Cambria Math" panose="02040503050406030204" pitchFamily="18" charset="0"/>
                          </a:rPr>
                          <m:t>𝛾</m:t>
                        </m:r>
                      </m:e>
                      <m:sup>
                        <m:sSup>
                          <m:sSupPr>
                            <m:ctrlPr>
                              <a:rPr lang="en-US" altLang="ja-JP" sz="2000" i="1">
                                <a:latin typeface="Cambria Math" panose="02040503050406030204" pitchFamily="18" charset="0"/>
                              </a:rPr>
                            </m:ctrlPr>
                          </m:sSup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𝑟</m:t>
                                </m:r>
                              </m:e>
                              <m:sub>
                                <m:r>
                                  <a:rPr lang="en-US" altLang="ja-JP" sz="2000" i="1">
                                    <a:latin typeface="Cambria Math" panose="02040503050406030204" pitchFamily="18" charset="0"/>
                                  </a:rPr>
                                  <m:t>𝑖𝑗</m:t>
                                </m:r>
                              </m:sub>
                            </m:sSub>
                          </m:e>
                          <m:sup>
                            <m:r>
                              <a:rPr lang="en-US" altLang="ja-JP" sz="2000" i="1">
                                <a:latin typeface="Cambria Math" panose="02040503050406030204" pitchFamily="18" charset="0"/>
                              </a:rPr>
                              <m:t>2</m:t>
                            </m:r>
                          </m:sup>
                        </m:sSup>
                      </m:sup>
                    </m:sSup>
                  </m:oMath>
                </a14:m>
                <a:r>
                  <a:rPr kumimoji="1" lang="en-US" altLang="ja-JP" sz="2000" dirty="0" smtClean="0"/>
                  <a:t>  …(2)</a:t>
                </a:r>
              </a:p>
              <a:p>
                <a:pPr algn="ctr"/>
                <a14:m>
                  <m:oMath xmlns:m="http://schemas.openxmlformats.org/officeDocument/2006/math">
                    <m:r>
                      <a:rPr kumimoji="1" lang="ja-JP" altLang="en-US" sz="2000" i="1" smtClean="0">
                        <a:latin typeface="Cambria Math" panose="02040503050406030204" pitchFamily="18" charset="0"/>
                      </a:rPr>
                      <m:t>𝛾</m:t>
                    </m:r>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1</m:t>
                        </m:r>
                      </m:num>
                      <m:den>
                        <m:rad>
                          <m:radPr>
                            <m:degHide m:val="on"/>
                            <m:ctrlPr>
                              <a:rPr kumimoji="1" lang="en-US" altLang="ja-JP" sz="2000" b="0" i="1" smtClean="0">
                                <a:latin typeface="Cambria Math" panose="02040503050406030204" pitchFamily="18" charset="0"/>
                              </a:rPr>
                            </m:ctrlPr>
                          </m:radPr>
                          <m:deg/>
                          <m:e>
                            <m:r>
                              <a:rPr kumimoji="1" lang="en-US" altLang="ja-JP" sz="2000" b="0" i="1" smtClean="0">
                                <a:latin typeface="Cambria Math" panose="02040503050406030204" pitchFamily="18" charset="0"/>
                              </a:rPr>
                              <m:t>𝐿</m:t>
                            </m:r>
                          </m:e>
                        </m:rad>
                      </m:den>
                    </m:f>
                  </m:oMath>
                </a14:m>
                <a:r>
                  <a:rPr kumimoji="1" lang="ja-JP" altLang="en-US" sz="2000" dirty="0" smtClean="0"/>
                  <a:t> </a:t>
                </a:r>
                <a:r>
                  <a:rPr kumimoji="1" lang="en-US" altLang="ja-JP" sz="2000" dirty="0" smtClean="0"/>
                  <a:t>…(3)</a:t>
                </a:r>
              </a:p>
              <a:p>
                <a:pPr algn="ctr"/>
                <a:r>
                  <a:rPr kumimoji="1" lang="ja-JP" altLang="en-US" sz="2000" dirty="0" smtClean="0"/>
                  <a:t>状態</a:t>
                </a:r>
                <a14:m>
                  <m:oMath xmlns:m="http://schemas.openxmlformats.org/officeDocument/2006/math">
                    <m:r>
                      <a:rPr kumimoji="1" lang="ja-JP" altLang="en-US" sz="2000" i="1" smtClean="0">
                        <a:latin typeface="Cambria Math" panose="02040503050406030204" pitchFamily="18" charset="0"/>
                      </a:rPr>
                      <m:t>更新式</m:t>
                    </m:r>
                    <m:r>
                      <a:rPr kumimoji="1" lang="en-US" altLang="ja-JP" sz="2000" b="0" i="1" smtClean="0">
                        <a:latin typeface="Cambria Math" panose="02040503050406030204" pitchFamily="18" charset="0"/>
                      </a:rPr>
                      <m:t>: </m:t>
                    </m:r>
                    <m:sSup>
                      <m:sSupPr>
                        <m:ctrlPr>
                          <a:rPr kumimoji="1" lang="en-US" altLang="ja-JP" sz="2000" i="1" smtClean="0">
                            <a:latin typeface="Cambria Math" panose="02040503050406030204" pitchFamily="18" charset="0"/>
                          </a:rPr>
                        </m:ctrlPr>
                      </m:sSupPr>
                      <m:e>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Sub>
                      </m:e>
                      <m:sup>
                        <m:r>
                          <a:rPr kumimoji="1" lang="en-US" altLang="ja-JP" sz="2000" b="0" i="1" smtClean="0">
                            <a:latin typeface="Cambria Math" panose="02040503050406030204" pitchFamily="18" charset="0"/>
                          </a:rPr>
                          <m:t>𝑛</m:t>
                        </m:r>
                        <m:r>
                          <a:rPr kumimoji="1" lang="en-US" altLang="ja-JP" sz="2000" b="0" i="1" smtClean="0">
                            <a:latin typeface="Cambria Math" panose="02040503050406030204" pitchFamily="18" charset="0"/>
                          </a:rPr>
                          <m:t>+1</m:t>
                        </m:r>
                      </m:sup>
                    </m:sSup>
                    <m:r>
                      <a:rPr kumimoji="1" lang="en-US" altLang="ja-JP" sz="2000" b="0" i="1" smtClean="0">
                        <a:latin typeface="Cambria Math" panose="02040503050406030204" pitchFamily="18" charset="0"/>
                      </a:rPr>
                      <m:t>=</m:t>
                    </m:r>
                    <m:sSup>
                      <m:sSupPr>
                        <m:ctrlPr>
                          <a:rPr kumimoji="1" lang="en-US" altLang="ja-JP" sz="2000" b="0" i="1" smtClean="0">
                            <a:latin typeface="Cambria Math" panose="02040503050406030204" pitchFamily="18" charset="0"/>
                          </a:rPr>
                        </m:ctrlPr>
                      </m:sSup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Sub>
                      </m:e>
                      <m:sup>
                        <m:r>
                          <a:rPr kumimoji="1" lang="en-US" altLang="ja-JP" sz="2000" b="0" i="1" smtClean="0">
                            <a:latin typeface="Cambria Math" panose="02040503050406030204" pitchFamily="18" charset="0"/>
                          </a:rPr>
                          <m:t>𝑛</m:t>
                        </m:r>
                      </m:sup>
                    </m:sSup>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ja-JP" altLang="en-US" sz="2000" b="0" i="1" smtClean="0">
                            <a:latin typeface="Cambria Math" panose="02040503050406030204" pitchFamily="18" charset="0"/>
                          </a:rPr>
                          <m:t>𝛽</m:t>
                        </m:r>
                      </m:e>
                      <m:sub>
                        <m:r>
                          <a:rPr kumimoji="1" lang="en-US" altLang="ja-JP" sz="2000" b="0" i="1" smtClean="0">
                            <a:latin typeface="Cambria Math" panose="02040503050406030204" pitchFamily="18" charset="0"/>
                          </a:rPr>
                          <m:t>0</m:t>
                        </m:r>
                      </m:sub>
                    </m:sSub>
                    <m:r>
                      <a:rPr kumimoji="1" lang="en-US" altLang="ja-JP" sz="2000" b="0" i="1" smtClean="0">
                        <a:latin typeface="Cambria Math" panose="02040503050406030204" pitchFamily="18" charset="0"/>
                      </a:rPr>
                      <m:t>𝑒𝑥𝑝</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m:t>
                        </m:r>
                        <m:r>
                          <a:rPr kumimoji="1" lang="ja-JP" altLang="en-US" sz="2000" b="0" i="1" smtClean="0">
                            <a:latin typeface="Cambria Math" panose="02040503050406030204" pitchFamily="18" charset="0"/>
                          </a:rPr>
                          <m:t>𝛾</m:t>
                        </m:r>
                      </m:e>
                      <m:sup>
                        <m:sSup>
                          <m:sSupPr>
                            <m:ctrlPr>
                              <a:rPr kumimoji="1" lang="en-US" altLang="ja-JP" sz="2000" b="0" i="1" smtClean="0">
                                <a:latin typeface="Cambria Math" panose="02040503050406030204" pitchFamily="18" charset="0"/>
                              </a:rPr>
                            </m:ctrlPr>
                          </m:sSup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𝑟</m:t>
                                </m:r>
                              </m:e>
                              <m:sub>
                                <m:r>
                                  <a:rPr kumimoji="1" lang="en-US" altLang="ja-JP" sz="2000" b="0" i="1" smtClean="0">
                                    <a:latin typeface="Cambria Math" panose="02040503050406030204" pitchFamily="18" charset="0"/>
                                  </a:rPr>
                                  <m:t>𝑖𝑗</m:t>
                                </m:r>
                              </m:sub>
                            </m:sSub>
                          </m:e>
                          <m:sup>
                            <m:r>
                              <a:rPr kumimoji="1" lang="en-US" altLang="ja-JP" sz="2000" b="0" i="1" smtClean="0">
                                <a:latin typeface="Cambria Math" panose="02040503050406030204" pitchFamily="18" charset="0"/>
                              </a:rPr>
                              <m:t>2</m:t>
                            </m:r>
                          </m:sup>
                        </m:sSup>
                      </m:sup>
                    </m:sSup>
                    <m:d>
                      <m:dPr>
                        <m:ctrlPr>
                          <a:rPr kumimoji="1" lang="en-US" altLang="ja-JP" sz="2000" b="0" i="1" smtClean="0">
                            <a:latin typeface="Cambria Math" panose="02040503050406030204" pitchFamily="18" charset="0"/>
                          </a:rPr>
                        </m:ctrlPr>
                      </m:dPr>
                      <m:e>
                        <m:sSup>
                          <m:sSupPr>
                            <m:ctrlPr>
                              <a:rPr kumimoji="1" lang="en-US" altLang="ja-JP" sz="2000" b="0" i="1" smtClean="0">
                                <a:latin typeface="Cambria Math" panose="02040503050406030204" pitchFamily="18" charset="0"/>
                              </a:rPr>
                            </m:ctrlPr>
                          </m:sSup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𝑗</m:t>
                                </m:r>
                              </m:sub>
                            </m:sSub>
                          </m:e>
                          <m:sup>
                            <m:r>
                              <a:rPr kumimoji="1" lang="en-US" altLang="ja-JP" sz="2000" b="0" i="1" smtClean="0">
                                <a:latin typeface="Cambria Math" panose="02040503050406030204" pitchFamily="18" charset="0"/>
                              </a:rPr>
                              <m:t>𝑛</m:t>
                            </m:r>
                          </m:sup>
                        </m:sSup>
                        <m:r>
                          <a:rPr kumimoji="1" lang="en-US" altLang="ja-JP" sz="2000" b="0" i="1" smtClean="0">
                            <a:latin typeface="Cambria Math" panose="02040503050406030204" pitchFamily="18" charset="0"/>
                          </a:rPr>
                          <m:t>−</m:t>
                        </m:r>
                        <m:sSup>
                          <m:sSupPr>
                            <m:ctrlPr>
                              <a:rPr kumimoji="1" lang="en-US" altLang="ja-JP" sz="2000" b="0" i="1" smtClean="0">
                                <a:latin typeface="Cambria Math" panose="02040503050406030204" pitchFamily="18" charset="0"/>
                              </a:rPr>
                            </m:ctrlPr>
                          </m:sSup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Sub>
                          </m:e>
                          <m:sup>
                            <m:r>
                              <a:rPr kumimoji="1" lang="en-US" altLang="ja-JP" sz="2000" b="0" i="1" smtClean="0">
                                <a:latin typeface="Cambria Math" panose="02040503050406030204" pitchFamily="18" charset="0"/>
                              </a:rPr>
                              <m:t>𝑛</m:t>
                            </m:r>
                          </m:sup>
                        </m:sSup>
                      </m:e>
                    </m:d>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ja-JP" altLang="en-US" sz="2000" b="0" i="1" smtClean="0">
                            <a:latin typeface="Cambria Math" panose="02040503050406030204" pitchFamily="18" charset="0"/>
                          </a:rPr>
                          <m:t>𝛼</m:t>
                        </m:r>
                      </m:e>
                      <m:sub>
                        <m:r>
                          <a:rPr kumimoji="1" lang="en-US" altLang="ja-JP" sz="2000" b="0" i="1" smtClean="0">
                            <a:latin typeface="Cambria Math" panose="02040503050406030204" pitchFamily="18" charset="0"/>
                          </a:rPr>
                          <m:t>𝑡</m:t>
                        </m:r>
                      </m:sub>
                    </m:sSub>
                    <m:r>
                      <a:rPr kumimoji="1" lang="ja-JP" altLang="en-US" sz="2000" b="0" i="1" smtClean="0">
                        <a:latin typeface="Cambria Math" panose="02040503050406030204" pitchFamily="18" charset="0"/>
                      </a:rPr>
                      <m:t>𝜖</m:t>
                    </m:r>
                  </m:oMath>
                </a14:m>
                <a:r>
                  <a:rPr kumimoji="1" lang="ja-JP" altLang="en-US" sz="2000" dirty="0" smtClean="0"/>
                  <a:t>  </a:t>
                </a:r>
                <a:r>
                  <a:rPr kumimoji="1" lang="en-US" altLang="ja-JP" sz="2000" dirty="0" smtClean="0"/>
                  <a:t>…(4)</a:t>
                </a:r>
                <a:endParaRPr kumimoji="1" lang="ja-JP" altLang="en-US" sz="2000" dirty="0"/>
              </a:p>
            </p:txBody>
          </p:sp>
        </mc:Choice>
        <mc:Fallback>
          <p:sp>
            <p:nvSpPr>
              <p:cNvPr id="4" name="コンテンツ プレースホルダー 3"/>
              <p:cNvSpPr>
                <a:spLocks noGrp="1" noRot="1" noChangeAspect="1" noMove="1" noResize="1" noEditPoints="1" noAdjustHandles="1" noChangeArrowheads="1" noChangeShapeType="1" noTextEdit="1"/>
              </p:cNvSpPr>
              <p:nvPr>
                <p:ph idx="10"/>
              </p:nvPr>
            </p:nvSpPr>
            <p:spPr>
              <a:blipFill>
                <a:blip r:embed="rId2"/>
                <a:stretch>
                  <a:fillRect t="-10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p:cNvSpPr txBox="1"/>
              <p:nvPr/>
            </p:nvSpPr>
            <p:spPr>
              <a:xfrm>
                <a:off x="9388641" y="3207844"/>
                <a:ext cx="2983832" cy="1200329"/>
              </a:xfrm>
              <a:prstGeom prst="rect">
                <a:avLst/>
              </a:prstGeom>
              <a:noFill/>
            </p:spPr>
            <p:txBody>
              <a:bodyPr wrap="square" rtlCol="0">
                <a:spAutoFit/>
              </a:bodyPr>
              <a:lstStyle/>
              <a:p>
                <a14:m>
                  <m:oMath xmlns:m="http://schemas.openxmlformats.org/officeDocument/2006/math">
                    <m:r>
                      <a:rPr kumimoji="1" lang="ja-JP" altLang="en-US" i="1" smtClean="0">
                        <a:latin typeface="Cambria Math" panose="02040503050406030204" pitchFamily="18" charset="0"/>
                      </a:rPr>
                      <m:t>𝛾</m:t>
                    </m:r>
                    <m:r>
                      <a:rPr kumimoji="1" lang="en-US" altLang="ja-JP" b="0" i="1" smtClean="0">
                        <a:latin typeface="Cambria Math" panose="02040503050406030204" pitchFamily="18" charset="0"/>
                      </a:rPr>
                      <m:t>:</m:t>
                    </m:r>
                  </m:oMath>
                </a14:m>
                <a:r>
                  <a:rPr kumimoji="1" lang="ja-JP" altLang="en-US" dirty="0" smtClean="0"/>
                  <a:t>光吸収係数</a:t>
                </a:r>
                <a:endParaRPr kumimoji="1" lang="en-US" altLang="ja-JP" dirty="0" smtClean="0"/>
              </a:p>
              <a:p>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lang="ja-JP" altLang="en-US" i="1">
                          <a:latin typeface="Cambria Math" panose="02040503050406030204" pitchFamily="18" charset="0"/>
                        </a:rPr>
                        <m:t>ホタル間の距離</m:t>
                      </m:r>
                    </m:oMath>
                  </m:oMathPara>
                </a14:m>
                <a:endParaRPr kumimoji="1" lang="en-US" altLang="ja-JP" dirty="0" smtClean="0"/>
              </a:p>
              <a:p>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rPr>
                        <m:t>:</m:t>
                      </m:r>
                      <m:r>
                        <a:rPr lang="ja-JP" altLang="en-US" i="1">
                          <a:latin typeface="Cambria Math" panose="02040503050406030204" pitchFamily="18" charset="0"/>
                        </a:rPr>
                        <m:t>探索範囲</m:t>
                      </m:r>
                    </m:oMath>
                  </m:oMathPara>
                </a14:m>
                <a:endParaRPr kumimoji="1" lang="en-US" altLang="ja-JP" dirty="0" smtClean="0"/>
              </a:p>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=0</m:t>
                    </m:r>
                    <m:r>
                      <a:rPr lang="ja-JP" altLang="en-US" i="1">
                        <a:latin typeface="Cambria Math" panose="02040503050406030204" pitchFamily="18" charset="0"/>
                      </a:rPr>
                      <m:t>の時の</m:t>
                    </m:r>
                  </m:oMath>
                </a14:m>
                <a:r>
                  <a:rPr kumimoji="1" lang="ja-JP" altLang="en-US" dirty="0" smtClean="0"/>
                  <a:t>光強度</a:t>
                </a:r>
                <a:endParaRPr kumimoji="1" lang="ja-JP" altLang="en-US"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9388641" y="3207844"/>
                <a:ext cx="2983832" cy="1200329"/>
              </a:xfrm>
              <a:prstGeom prst="rect">
                <a:avLst/>
              </a:prstGeom>
              <a:blipFill>
                <a:blip r:embed="rId3"/>
                <a:stretch>
                  <a:fillRect t="-2538" b="-7107"/>
                </a:stretch>
              </a:blipFill>
            </p:spPr>
            <p:txBody>
              <a:bodyPr/>
              <a:lstStyle/>
              <a:p>
                <a:r>
                  <a:rPr lang="ja-JP" altLang="en-US">
                    <a:noFill/>
                  </a:rPr>
                  <a:t> </a:t>
                </a:r>
              </a:p>
            </p:txBody>
          </p:sp>
        </mc:Fallback>
      </mc:AlternateContent>
      <p:sp>
        <p:nvSpPr>
          <p:cNvPr id="6" name="テキスト ボックス 5"/>
          <p:cNvSpPr txBox="1"/>
          <p:nvPr/>
        </p:nvSpPr>
        <p:spPr>
          <a:xfrm>
            <a:off x="11044238" y="6015038"/>
            <a:ext cx="557212" cy="369332"/>
          </a:xfrm>
          <a:prstGeom prst="rect">
            <a:avLst/>
          </a:prstGeom>
          <a:noFill/>
        </p:spPr>
        <p:txBody>
          <a:bodyPr wrap="square" rtlCol="0">
            <a:spAutoFit/>
          </a:bodyPr>
          <a:lstStyle/>
          <a:p>
            <a:r>
              <a:rPr lang="en-US" altLang="ja-JP" dirty="0"/>
              <a:t>5</a:t>
            </a:r>
            <a:endParaRPr kumimoji="1" lang="ja-JP" altLang="en-US" dirty="0"/>
          </a:p>
        </p:txBody>
      </p:sp>
      <p:sp>
        <p:nvSpPr>
          <p:cNvPr id="7" name="タイトル 1"/>
          <p:cNvSpPr>
            <a:spLocks noGrp="1"/>
          </p:cNvSpPr>
          <p:nvPr>
            <p:ph type="title"/>
          </p:nvPr>
        </p:nvSpPr>
        <p:spPr>
          <a:xfrm>
            <a:off x="0" y="0"/>
            <a:ext cx="12192000" cy="1179288"/>
          </a:xfrm>
        </p:spPr>
        <p:txBody>
          <a:bodyPr/>
          <a:lstStyle/>
          <a:p>
            <a:r>
              <a:rPr lang="ja-JP" altLang="en-US" dirty="0" smtClean="0"/>
              <a:t>従来</a:t>
            </a:r>
            <a:r>
              <a:rPr lang="ja-JP" altLang="en-US" dirty="0"/>
              <a:t>手法</a:t>
            </a:r>
            <a:endParaRPr kumimoji="1" lang="ja-JP" altLang="en-US" dirty="0"/>
          </a:p>
        </p:txBody>
      </p:sp>
      <mc:AlternateContent xmlns:mc="http://schemas.openxmlformats.org/markup-compatibility/2006">
        <mc:Choice xmlns:a14="http://schemas.microsoft.com/office/drawing/2010/main" Requires="a14">
          <p:sp>
            <p:nvSpPr>
              <p:cNvPr id="8" name="テキスト ボックス 7"/>
              <p:cNvSpPr txBox="1"/>
              <p:nvPr/>
            </p:nvSpPr>
            <p:spPr>
              <a:xfrm>
                <a:off x="1058779" y="5313488"/>
                <a:ext cx="5787189" cy="120032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ja-JP" altLang="en-US" i="1" smtClean="0">
                          <a:latin typeface="Cambria Math" panose="02040503050406030204" pitchFamily="18" charset="0"/>
                        </a:rPr>
                        <m:t>𝛼</m:t>
                      </m:r>
                      <m:r>
                        <a:rPr kumimoji="1" lang="en-US" altLang="ja-JP" b="0" i="1" smtClean="0">
                          <a:latin typeface="Cambria Math" panose="02040503050406030204" pitchFamily="18" charset="0"/>
                        </a:rPr>
                        <m:t>=0.2  </m:t>
                      </m:r>
                      <m:r>
                        <a:rPr kumimoji="1" lang="en-US" altLang="ja-JP" b="0" i="1" smtClean="0">
                          <a:solidFill>
                            <a:schemeClr val="accent3"/>
                          </a:solidFill>
                          <a:latin typeface="Cambria Math" panose="02040503050406030204" pitchFamily="18" charset="0"/>
                        </a:rPr>
                        <m:t>% </m:t>
                      </m:r>
                      <m:r>
                        <a:rPr kumimoji="1" lang="en-US" altLang="ja-JP" b="0" i="1" smtClean="0">
                          <a:solidFill>
                            <a:schemeClr val="accent3"/>
                          </a:solidFill>
                          <a:latin typeface="Cambria Math" panose="02040503050406030204" pitchFamily="18" charset="0"/>
                        </a:rPr>
                        <m:t>𝑚𝑢𝑡𝑎𝑡𝑖𝑜𝑛</m:t>
                      </m:r>
                    </m:oMath>
                  </m:oMathPara>
                </a14:m>
                <a:endParaRPr kumimoji="1" lang="en-US" altLang="ja-JP" b="0" dirty="0" smtClean="0"/>
              </a:p>
              <a:p>
                <a:r>
                  <a:rPr kumimoji="1" lang="en-US" altLang="ja-JP" b="0" dirty="0" smtClean="0"/>
                  <a:t> </a:t>
                </a:r>
                <a14:m>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𝛽</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=2 </m:t>
                    </m:r>
                    <m:r>
                      <a:rPr kumimoji="1" lang="en-US" altLang="ja-JP" b="0" i="1" smtClean="0">
                        <a:solidFill>
                          <a:schemeClr val="accent3"/>
                        </a:solidFill>
                        <a:latin typeface="Cambria Math" panose="02040503050406030204" pitchFamily="18" charset="0"/>
                      </a:rPr>
                      <m:t>% </m:t>
                    </m:r>
                    <m:r>
                      <a:rPr kumimoji="1" lang="en-US" altLang="ja-JP" b="0" i="1" smtClean="0">
                        <a:solidFill>
                          <a:schemeClr val="accent3"/>
                        </a:solidFill>
                        <a:latin typeface="Cambria Math" panose="02040503050406030204" pitchFamily="18" charset="0"/>
                      </a:rPr>
                      <m:t>𝑎𝑡𝑡𝑟𝑎𝑐𝑡𝑖𝑣𝑒𝑛𝑒𝑠𝑠</m:t>
                    </m:r>
                    <m:r>
                      <a:rPr kumimoji="1" lang="en-US" altLang="ja-JP" b="0" i="1" smtClean="0">
                        <a:solidFill>
                          <a:schemeClr val="accent3"/>
                        </a:solidFill>
                        <a:latin typeface="Cambria Math" panose="02040503050406030204" pitchFamily="18" charset="0"/>
                      </a:rPr>
                      <m:t> </m:t>
                    </m:r>
                    <m:r>
                      <a:rPr kumimoji="1" lang="en-US" altLang="ja-JP" b="0" i="1" smtClean="0">
                        <a:solidFill>
                          <a:schemeClr val="accent3"/>
                        </a:solidFill>
                        <a:latin typeface="Cambria Math" panose="02040503050406030204" pitchFamily="18" charset="0"/>
                      </a:rPr>
                      <m:t>𝑜𝑓</m:t>
                    </m:r>
                    <m:r>
                      <a:rPr kumimoji="1" lang="en-US" altLang="ja-JP" b="0" i="1" smtClean="0">
                        <a:solidFill>
                          <a:schemeClr val="accent3"/>
                        </a:solidFill>
                        <a:latin typeface="Cambria Math" panose="02040503050406030204" pitchFamily="18" charset="0"/>
                      </a:rPr>
                      <m:t> </m:t>
                    </m:r>
                    <m:r>
                      <a:rPr kumimoji="1" lang="en-US" altLang="ja-JP" b="0" i="1" smtClean="0">
                        <a:solidFill>
                          <a:schemeClr val="accent3"/>
                        </a:solidFill>
                        <a:latin typeface="Cambria Math" panose="02040503050406030204" pitchFamily="18" charset="0"/>
                      </a:rPr>
                      <m:t>𝑓𝑖𝑟𝑒𝑓𝑙𝑦</m:t>
                    </m:r>
                  </m:oMath>
                </a14:m>
                <a:endParaRPr kumimoji="1" lang="en-US" altLang="ja-JP" b="0" dirty="0" smtClean="0">
                  <a:solidFill>
                    <a:schemeClr val="accent3"/>
                  </a:solidFill>
                </a:endParaRPr>
              </a:p>
              <a:p>
                <a:pPr/>
                <a14:m>
                  <m:oMathPara xmlns:m="http://schemas.openxmlformats.org/officeDocument/2006/math">
                    <m:oMathParaPr>
                      <m:jc m:val="left"/>
                    </m:oMathParaPr>
                    <m:oMath xmlns:m="http://schemas.openxmlformats.org/officeDocument/2006/math">
                      <m:r>
                        <a:rPr kumimoji="1" lang="ja-JP" altLang="en-US" i="1" smtClean="0">
                          <a:latin typeface="Cambria Math" panose="02040503050406030204" pitchFamily="18" charset="0"/>
                        </a:rPr>
                        <m:t>𝛾</m:t>
                      </m:r>
                      <m:r>
                        <a:rPr kumimoji="1" lang="en-US" altLang="ja-JP" b="0" i="1" smtClean="0">
                          <a:latin typeface="Cambria Math" panose="02040503050406030204" pitchFamily="18" charset="0"/>
                        </a:rPr>
                        <m:t>=1 </m:t>
                      </m:r>
                      <m:r>
                        <a:rPr kumimoji="1" lang="en-US" altLang="ja-JP" b="0" i="1" smtClean="0">
                          <a:solidFill>
                            <a:schemeClr val="accent3"/>
                          </a:solidFill>
                          <a:latin typeface="Cambria Math" panose="02040503050406030204" pitchFamily="18" charset="0"/>
                        </a:rPr>
                        <m:t>% </m:t>
                      </m:r>
                      <m:r>
                        <a:rPr kumimoji="1" lang="en-US" altLang="ja-JP" b="0" i="1" smtClean="0">
                          <a:solidFill>
                            <a:schemeClr val="accent3"/>
                          </a:solidFill>
                          <a:latin typeface="Cambria Math" panose="02040503050406030204" pitchFamily="18" charset="0"/>
                        </a:rPr>
                        <m:t>𝐿𝑖𝑔h𝑡</m:t>
                      </m:r>
                      <m:r>
                        <a:rPr kumimoji="1" lang="en-US" altLang="ja-JP" b="0" i="1" smtClean="0">
                          <a:solidFill>
                            <a:schemeClr val="accent3"/>
                          </a:solidFill>
                          <a:latin typeface="Cambria Math" panose="02040503050406030204" pitchFamily="18" charset="0"/>
                        </a:rPr>
                        <m:t> </m:t>
                      </m:r>
                      <m:r>
                        <a:rPr kumimoji="1" lang="en-US" altLang="ja-JP" b="0" i="1" smtClean="0">
                          <a:solidFill>
                            <a:schemeClr val="accent3"/>
                          </a:solidFill>
                          <a:latin typeface="Cambria Math" panose="02040503050406030204" pitchFamily="18" charset="0"/>
                        </a:rPr>
                        <m:t>𝐴𝑏𝑠𝑜𝑟𝑝𝑡𝑖𝑜𝑛</m:t>
                      </m:r>
                    </m:oMath>
                  </m:oMathPara>
                </a14:m>
                <a:endParaRPr kumimoji="1" lang="en-US" altLang="ja-JP" b="0" dirty="0" smtClean="0">
                  <a:solidFill>
                    <a:schemeClr val="accent3"/>
                  </a:solidFill>
                </a:endParaRPr>
              </a:p>
              <a:p>
                <a:endParaRPr kumimoji="1" lang="ja-JP" altLang="en-US" dirty="0"/>
              </a:p>
            </p:txBody>
          </p:sp>
        </mc:Choice>
        <mc:Fallback>
          <p:sp>
            <p:nvSpPr>
              <p:cNvPr id="8" name="テキスト ボックス 7"/>
              <p:cNvSpPr txBox="1">
                <a:spLocks noRot="1" noChangeAspect="1" noMove="1" noResize="1" noEditPoints="1" noAdjustHandles="1" noChangeArrowheads="1" noChangeShapeType="1" noTextEdit="1"/>
              </p:cNvSpPr>
              <p:nvPr/>
            </p:nvSpPr>
            <p:spPr>
              <a:xfrm>
                <a:off x="1058779" y="5313488"/>
                <a:ext cx="5787189" cy="1200329"/>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141009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smtClean="0"/>
              <a:t>ABC</a:t>
            </a:r>
            <a:endParaRPr kumimoji="1" lang="ja-JP" altLang="en-US" dirty="0"/>
          </a:p>
        </p:txBody>
      </p:sp>
      <p:sp>
        <p:nvSpPr>
          <p:cNvPr id="4" name="コンテンツ プレースホルダー 3"/>
          <p:cNvSpPr>
            <a:spLocks noGrp="1"/>
          </p:cNvSpPr>
          <p:nvPr>
            <p:ph idx="10"/>
          </p:nvPr>
        </p:nvSpPr>
        <p:spPr/>
        <p:txBody>
          <a:bodyPr/>
          <a:lstStyle/>
          <a:p>
            <a:r>
              <a:rPr kumimoji="1" lang="ja-JP" altLang="en-US" sz="2000" dirty="0" smtClean="0"/>
              <a:t>群れ全体をコロニー</a:t>
            </a:r>
            <a:r>
              <a:rPr kumimoji="1" lang="en-US" altLang="ja-JP" sz="2000" dirty="0" smtClean="0"/>
              <a:t>(colony)</a:t>
            </a:r>
            <a:r>
              <a:rPr kumimoji="1" lang="ja-JP" altLang="en-US" sz="2000" dirty="0" smtClean="0"/>
              <a:t>とし，</a:t>
            </a:r>
            <a:endParaRPr kumimoji="1" lang="en-US" altLang="ja-JP" sz="2000" dirty="0" smtClean="0"/>
          </a:p>
          <a:p>
            <a:r>
              <a:rPr lang="en-US" altLang="ja-JP" sz="2000" dirty="0"/>
              <a:t>e</a:t>
            </a:r>
            <a:r>
              <a:rPr lang="en-US" altLang="ja-JP" sz="2000" dirty="0" smtClean="0"/>
              <a:t>mployed bee, onlooker bee, scout bee</a:t>
            </a:r>
            <a:r>
              <a:rPr lang="ja-JP" altLang="en-US" sz="2000" dirty="0" smtClean="0"/>
              <a:t>　の</a:t>
            </a:r>
            <a:r>
              <a:rPr lang="en-US" altLang="ja-JP" sz="2000" dirty="0" smtClean="0"/>
              <a:t>3</a:t>
            </a:r>
            <a:r>
              <a:rPr lang="ja-JP" altLang="en-US" sz="2000" dirty="0" smtClean="0"/>
              <a:t>種類の蜂から構成される．</a:t>
            </a:r>
            <a:endParaRPr lang="en-US" altLang="ja-JP" sz="2000" dirty="0" smtClean="0"/>
          </a:p>
          <a:p>
            <a:endParaRPr kumimoji="1" lang="en-US" altLang="ja-JP" sz="2000" dirty="0"/>
          </a:p>
          <a:p>
            <a:pPr marL="342900" indent="-342900">
              <a:buFont typeface="Wingdings" panose="05000000000000000000" pitchFamily="2" charset="2"/>
              <a:buChar char="u"/>
            </a:pPr>
            <a:r>
              <a:rPr kumimoji="1" lang="en-US" altLang="ja-JP" sz="2000" dirty="0" smtClean="0"/>
              <a:t>Employed bee: </a:t>
            </a:r>
            <a:r>
              <a:rPr kumimoji="1" lang="ja-JP" altLang="en-US" sz="2000" dirty="0" smtClean="0"/>
              <a:t>解周辺にいるハチ</a:t>
            </a:r>
            <a:endParaRPr kumimoji="1" lang="en-US" altLang="ja-JP" sz="2000" dirty="0" smtClean="0"/>
          </a:p>
          <a:p>
            <a:pPr marL="342900" indent="-342900">
              <a:buFont typeface="Wingdings" panose="05000000000000000000" pitchFamily="2" charset="2"/>
              <a:buChar char="u"/>
            </a:pPr>
            <a:r>
              <a:rPr lang="en-US" altLang="ja-JP" sz="2000" dirty="0" smtClean="0"/>
              <a:t>Onlooker bee: </a:t>
            </a:r>
            <a:r>
              <a:rPr lang="ja-JP" altLang="en-US" sz="2000" dirty="0" smtClean="0"/>
              <a:t>解を探索し，前の地点よりも良い解が見つかればその地点を新たな解として更新</a:t>
            </a:r>
            <a:endParaRPr lang="en-US" altLang="ja-JP" sz="2000" dirty="0" smtClean="0"/>
          </a:p>
          <a:p>
            <a:pPr marL="342900" indent="-342900">
              <a:buFont typeface="Wingdings" panose="05000000000000000000" pitchFamily="2" charset="2"/>
              <a:buChar char="u"/>
            </a:pPr>
            <a:r>
              <a:rPr kumimoji="1" lang="en-US" altLang="ja-JP" sz="2000" dirty="0" smtClean="0"/>
              <a:t>Scout bee: </a:t>
            </a:r>
            <a:r>
              <a:rPr kumimoji="1" lang="ja-JP" altLang="en-US" sz="2000" dirty="0" smtClean="0"/>
              <a:t>新しい解を探索し，探索領域全体を大域的に探索</a:t>
            </a:r>
            <a:endParaRPr kumimoji="1" lang="en-US" altLang="ja-JP" sz="2000" dirty="0" smtClean="0"/>
          </a:p>
          <a:p>
            <a:pPr marL="342900" indent="-342900">
              <a:buFont typeface="Wingdings" panose="05000000000000000000" pitchFamily="2" charset="2"/>
              <a:buChar char="u"/>
            </a:pPr>
            <a:endParaRPr lang="en-US" altLang="ja-JP" sz="2000" dirty="0"/>
          </a:p>
          <a:p>
            <a:r>
              <a:rPr kumimoji="1" lang="en-US" altLang="ja-JP" sz="2000" dirty="0" smtClean="0"/>
              <a:t>1</a:t>
            </a:r>
            <a:r>
              <a:rPr kumimoji="1" lang="ja-JP" altLang="en-US" sz="2000" dirty="0" err="1" smtClean="0"/>
              <a:t>つの</a:t>
            </a:r>
            <a:r>
              <a:rPr kumimoji="1" lang="ja-JP" altLang="en-US" sz="2000" dirty="0" smtClean="0"/>
              <a:t>蜂が三種類の蜂に変わる</a:t>
            </a:r>
            <a:endParaRPr kumimoji="1" lang="ja-JP" altLang="en-US" sz="2000" dirty="0"/>
          </a:p>
        </p:txBody>
      </p:sp>
      <p:sp>
        <p:nvSpPr>
          <p:cNvPr id="5" name="タイトル 1"/>
          <p:cNvSpPr>
            <a:spLocks noGrp="1"/>
          </p:cNvSpPr>
          <p:nvPr>
            <p:ph type="title"/>
          </p:nvPr>
        </p:nvSpPr>
        <p:spPr>
          <a:xfrm>
            <a:off x="0" y="0"/>
            <a:ext cx="12192000" cy="1179288"/>
          </a:xfrm>
        </p:spPr>
        <p:txBody>
          <a:bodyPr/>
          <a:lstStyle/>
          <a:p>
            <a:r>
              <a:rPr lang="ja-JP" altLang="en-US" dirty="0" smtClean="0"/>
              <a:t>従来</a:t>
            </a:r>
            <a:r>
              <a:rPr lang="ja-JP" altLang="en-US" dirty="0"/>
              <a:t>手法</a:t>
            </a:r>
            <a:endParaRPr kumimoji="1" lang="ja-JP" altLang="en-US" dirty="0"/>
          </a:p>
        </p:txBody>
      </p:sp>
      <p:sp>
        <p:nvSpPr>
          <p:cNvPr id="6" name="テキスト ボックス 5"/>
          <p:cNvSpPr txBox="1"/>
          <p:nvPr/>
        </p:nvSpPr>
        <p:spPr>
          <a:xfrm>
            <a:off x="11044238" y="6015038"/>
            <a:ext cx="557212" cy="369332"/>
          </a:xfrm>
          <a:prstGeom prst="rect">
            <a:avLst/>
          </a:prstGeom>
          <a:noFill/>
        </p:spPr>
        <p:txBody>
          <a:bodyPr wrap="square" rtlCol="0">
            <a:spAutoFit/>
          </a:bodyPr>
          <a:lstStyle/>
          <a:p>
            <a:r>
              <a:rPr lang="en-US" altLang="ja-JP" dirty="0"/>
              <a:t>6</a:t>
            </a:r>
            <a:endParaRPr kumimoji="1" lang="ja-JP" altLang="en-US" dirty="0"/>
          </a:p>
        </p:txBody>
      </p:sp>
    </p:spTree>
    <p:extLst>
      <p:ext uri="{BB962C8B-B14F-4D97-AF65-F5344CB8AC3E}">
        <p14:creationId xmlns:p14="http://schemas.microsoft.com/office/powerpoint/2010/main" val="1987555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endParaRPr kumimoji="1" lang="ja-JP" altLang="en-US" dirty="0"/>
          </a:p>
        </p:txBody>
      </p:sp>
      <p:sp>
        <p:nvSpPr>
          <p:cNvPr id="8" name="コンテンツ プレースホルダー 7"/>
          <p:cNvSpPr>
            <a:spLocks noGrp="1"/>
          </p:cNvSpPr>
          <p:nvPr>
            <p:ph idx="1"/>
          </p:nvPr>
        </p:nvSpPr>
        <p:spPr/>
        <p:txBody>
          <a:bodyPr/>
          <a:lstStyle/>
          <a:p>
            <a:r>
              <a:rPr kumimoji="1" lang="en-US" altLang="ja-JP" dirty="0" smtClean="0"/>
              <a:t>Shubert</a:t>
            </a:r>
            <a:r>
              <a:rPr kumimoji="1" lang="ja-JP" altLang="en-US" dirty="0" smtClean="0"/>
              <a:t> 関数</a:t>
            </a:r>
            <a:r>
              <a:rPr kumimoji="1" lang="en-US" altLang="ja-JP" dirty="0" smtClean="0"/>
              <a:t>(n = 100)</a:t>
            </a:r>
            <a:endParaRPr kumimoji="1" lang="ja-JP" altLang="en-US" dirty="0"/>
          </a:p>
        </p:txBody>
      </p:sp>
      <p:sp>
        <p:nvSpPr>
          <p:cNvPr id="9" name="テキスト ボックス 8"/>
          <p:cNvSpPr txBox="1"/>
          <p:nvPr/>
        </p:nvSpPr>
        <p:spPr>
          <a:xfrm>
            <a:off x="1696452" y="6015789"/>
            <a:ext cx="3344779" cy="369332"/>
          </a:xfrm>
          <a:prstGeom prst="rect">
            <a:avLst/>
          </a:prstGeom>
          <a:noFill/>
        </p:spPr>
        <p:txBody>
          <a:bodyPr wrap="square" rtlCol="0">
            <a:spAutoFit/>
          </a:bodyPr>
          <a:lstStyle/>
          <a:p>
            <a:pPr algn="ctr"/>
            <a:r>
              <a:rPr kumimoji="1" lang="en-US" altLang="ja-JP" dirty="0" smtClean="0"/>
              <a:t>FA</a:t>
            </a:r>
            <a:endParaRPr kumimoji="1" lang="ja-JP" altLang="en-US" dirty="0"/>
          </a:p>
        </p:txBody>
      </p:sp>
      <p:sp>
        <p:nvSpPr>
          <p:cNvPr id="10" name="テキスト ボックス 9"/>
          <p:cNvSpPr txBox="1"/>
          <p:nvPr/>
        </p:nvSpPr>
        <p:spPr>
          <a:xfrm>
            <a:off x="7419473" y="6015789"/>
            <a:ext cx="3344779" cy="369332"/>
          </a:xfrm>
          <a:prstGeom prst="rect">
            <a:avLst/>
          </a:prstGeom>
          <a:noFill/>
        </p:spPr>
        <p:txBody>
          <a:bodyPr wrap="square" rtlCol="0">
            <a:spAutoFit/>
          </a:bodyPr>
          <a:lstStyle/>
          <a:p>
            <a:pPr algn="ctr"/>
            <a:r>
              <a:rPr kumimoji="1" lang="en-US" altLang="ja-JP" dirty="0" smtClean="0"/>
              <a:t>ABC</a:t>
            </a:r>
            <a:endParaRPr kumimoji="1" lang="ja-JP" altLang="en-US" dirty="0"/>
          </a:p>
        </p:txBody>
      </p:sp>
      <p:sp>
        <p:nvSpPr>
          <p:cNvPr id="11" name="テキスト ボックス 10"/>
          <p:cNvSpPr txBox="1"/>
          <p:nvPr/>
        </p:nvSpPr>
        <p:spPr>
          <a:xfrm>
            <a:off x="11044238" y="6015038"/>
            <a:ext cx="557212" cy="369332"/>
          </a:xfrm>
          <a:prstGeom prst="rect">
            <a:avLst/>
          </a:prstGeom>
          <a:noFill/>
        </p:spPr>
        <p:txBody>
          <a:bodyPr wrap="square" rtlCol="0">
            <a:spAutoFit/>
          </a:bodyPr>
          <a:lstStyle/>
          <a:p>
            <a:r>
              <a:rPr kumimoji="1" lang="en-US" altLang="ja-JP" dirty="0" smtClean="0"/>
              <a:t>7</a:t>
            </a:r>
            <a:endParaRPr kumimoji="1" lang="ja-JP" altLang="en-US" dirty="0"/>
          </a:p>
        </p:txBody>
      </p:sp>
      <p:pic>
        <p:nvPicPr>
          <p:cNvPr id="12" name="図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2010" y="2014538"/>
            <a:ext cx="5334000" cy="4000500"/>
          </a:xfrm>
          <a:prstGeom prst="rect">
            <a:avLst/>
          </a:prstGeom>
        </p:spPr>
      </p:pic>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381" y="1969435"/>
            <a:ext cx="5334000" cy="4000500"/>
          </a:xfrm>
          <a:prstGeom prst="rect">
            <a:avLst/>
          </a:prstGeom>
        </p:spPr>
      </p:pic>
    </p:spTree>
    <p:extLst>
      <p:ext uri="{BB962C8B-B14F-4D97-AF65-F5344CB8AC3E}">
        <p14:creationId xmlns:p14="http://schemas.microsoft.com/office/powerpoint/2010/main" val="6365695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endParaRPr kumimoji="1" lang="ja-JP" altLang="en-US" dirty="0"/>
          </a:p>
        </p:txBody>
      </p:sp>
      <p:sp>
        <p:nvSpPr>
          <p:cNvPr id="8" name="コンテンツ プレースホルダー 7"/>
          <p:cNvSpPr>
            <a:spLocks noGrp="1"/>
          </p:cNvSpPr>
          <p:nvPr>
            <p:ph idx="1"/>
          </p:nvPr>
        </p:nvSpPr>
        <p:spPr/>
        <p:txBody>
          <a:bodyPr/>
          <a:lstStyle/>
          <a:p>
            <a:r>
              <a:rPr kumimoji="1" lang="en-US" altLang="ja-JP" dirty="0" err="1" smtClean="0"/>
              <a:t>Langermann</a:t>
            </a:r>
            <a:r>
              <a:rPr kumimoji="1" lang="ja-JP" altLang="en-US" dirty="0" smtClean="0"/>
              <a:t> 関数</a:t>
            </a:r>
            <a:r>
              <a:rPr lang="en-US" altLang="ja-JP" dirty="0"/>
              <a:t>(n = 100)</a:t>
            </a:r>
            <a:endParaRPr kumimoji="1" lang="ja-JP" altLang="en-US" dirty="0"/>
          </a:p>
        </p:txBody>
      </p:sp>
      <p:sp>
        <p:nvSpPr>
          <p:cNvPr id="5" name="テキスト ボックス 4"/>
          <p:cNvSpPr txBox="1"/>
          <p:nvPr/>
        </p:nvSpPr>
        <p:spPr>
          <a:xfrm>
            <a:off x="1696452" y="6015789"/>
            <a:ext cx="3344779" cy="369332"/>
          </a:xfrm>
          <a:prstGeom prst="rect">
            <a:avLst/>
          </a:prstGeom>
          <a:noFill/>
        </p:spPr>
        <p:txBody>
          <a:bodyPr wrap="square" rtlCol="0">
            <a:spAutoFit/>
          </a:bodyPr>
          <a:lstStyle/>
          <a:p>
            <a:pPr algn="ctr"/>
            <a:r>
              <a:rPr kumimoji="1" lang="en-US" altLang="ja-JP" dirty="0" smtClean="0"/>
              <a:t>FA</a:t>
            </a:r>
            <a:endParaRPr kumimoji="1" lang="ja-JP" altLang="en-US" dirty="0"/>
          </a:p>
        </p:txBody>
      </p:sp>
      <p:sp>
        <p:nvSpPr>
          <p:cNvPr id="9" name="テキスト ボックス 8"/>
          <p:cNvSpPr txBox="1"/>
          <p:nvPr/>
        </p:nvSpPr>
        <p:spPr>
          <a:xfrm>
            <a:off x="7419473" y="6015789"/>
            <a:ext cx="3344779" cy="369332"/>
          </a:xfrm>
          <a:prstGeom prst="rect">
            <a:avLst/>
          </a:prstGeom>
          <a:noFill/>
        </p:spPr>
        <p:txBody>
          <a:bodyPr wrap="square" rtlCol="0">
            <a:spAutoFit/>
          </a:bodyPr>
          <a:lstStyle/>
          <a:p>
            <a:pPr algn="ctr"/>
            <a:r>
              <a:rPr kumimoji="1" lang="en-US" altLang="ja-JP" dirty="0" smtClean="0"/>
              <a:t>ABC</a:t>
            </a:r>
            <a:endParaRPr kumimoji="1" lang="ja-JP" altLang="en-US" dirty="0"/>
          </a:p>
        </p:txBody>
      </p:sp>
      <p:sp>
        <p:nvSpPr>
          <p:cNvPr id="10" name="テキスト ボックス 9"/>
          <p:cNvSpPr txBox="1"/>
          <p:nvPr/>
        </p:nvSpPr>
        <p:spPr>
          <a:xfrm>
            <a:off x="11044238" y="6015038"/>
            <a:ext cx="557212" cy="369332"/>
          </a:xfrm>
          <a:prstGeom prst="rect">
            <a:avLst/>
          </a:prstGeom>
          <a:noFill/>
        </p:spPr>
        <p:txBody>
          <a:bodyPr wrap="square" rtlCol="0">
            <a:spAutoFit/>
          </a:bodyPr>
          <a:lstStyle/>
          <a:p>
            <a:r>
              <a:rPr lang="en-US" altLang="ja-JP" dirty="0" smtClean="0"/>
              <a:t>8</a:t>
            </a:r>
            <a:endParaRPr kumimoji="1" lang="ja-JP" altLang="en-US" dirty="0"/>
          </a:p>
        </p:txBody>
      </p:sp>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7450" y="2014538"/>
            <a:ext cx="5334000" cy="4000500"/>
          </a:xfrm>
          <a:prstGeom prst="rect">
            <a:avLst/>
          </a:prstGeom>
        </p:spPr>
      </p:pic>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841" y="2014538"/>
            <a:ext cx="5334000" cy="4000500"/>
          </a:xfrm>
          <a:prstGeom prst="rect">
            <a:avLst/>
          </a:prstGeom>
        </p:spPr>
      </p:pic>
    </p:spTree>
    <p:extLst>
      <p:ext uri="{BB962C8B-B14F-4D97-AF65-F5344CB8AC3E}">
        <p14:creationId xmlns:p14="http://schemas.microsoft.com/office/powerpoint/2010/main" val="645809259"/>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pleated-shape-on-the-white-background-PowerPoint-Templates-Widescre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2">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2">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Blue-pleated-shape-on-the-white-background-PowerPoint-Templates-Widescreen</Template>
  <TotalTime>1841</TotalTime>
  <Words>239</Words>
  <Application>Microsoft Office PowerPoint</Application>
  <PresentationFormat>ワイド画面</PresentationFormat>
  <Paragraphs>81</Paragraphs>
  <Slides>10</Slides>
  <Notes>2</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10</vt:i4>
      </vt:variant>
    </vt:vector>
  </HeadingPairs>
  <TitlesOfParts>
    <vt:vector size="20" baseType="lpstr">
      <vt:lpstr>Meiryo UI</vt:lpstr>
      <vt:lpstr>ＭＳ Ｐゴシック</vt:lpstr>
      <vt:lpstr>游ゴシック</vt:lpstr>
      <vt:lpstr>Arial</vt:lpstr>
      <vt:lpstr>Calibri</vt:lpstr>
      <vt:lpstr>Cambria Math</vt:lpstr>
      <vt:lpstr>Segoe UI</vt:lpstr>
      <vt:lpstr>Wingdings</vt:lpstr>
      <vt:lpstr>Blue-pleated-shape-on-the-white-background-PowerPoint-Templates-Widescreen</vt:lpstr>
      <vt:lpstr>Custom Design</vt:lpstr>
      <vt:lpstr>PowerPoint プレゼンテーション</vt:lpstr>
      <vt:lpstr>問題設定</vt:lpstr>
      <vt:lpstr>問題設定</vt:lpstr>
      <vt:lpstr>問題設定</vt:lpstr>
      <vt:lpstr>問題に対する手法の検討</vt:lpstr>
      <vt:lpstr>従来手法</vt:lpstr>
      <vt:lpstr>従来手法</vt:lpstr>
      <vt:lpstr>実験結果</vt:lpstr>
      <vt:lpstr>実験結果</vt:lpstr>
      <vt:lpstr>今後の展望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Takuya Iwase</dc:creator>
  <cp:lastModifiedBy>Takuya Iwase</cp:lastModifiedBy>
  <cp:revision>40</cp:revision>
  <cp:lastPrinted>2017-06-09T07:23:46Z</cp:lastPrinted>
  <dcterms:created xsi:type="dcterms:W3CDTF">2017-06-08T18:50:03Z</dcterms:created>
  <dcterms:modified xsi:type="dcterms:W3CDTF">2017-07-27T04:24:54Z</dcterms:modified>
</cp:coreProperties>
</file>