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7"/>
  </p:notesMasterIdLst>
  <p:handoutMasterIdLst>
    <p:handoutMasterId r:id="rId18"/>
  </p:handoutMasterIdLst>
  <p:sldIdLst>
    <p:sldId id="257" r:id="rId3"/>
    <p:sldId id="259" r:id="rId4"/>
    <p:sldId id="260" r:id="rId5"/>
    <p:sldId id="276" r:id="rId6"/>
    <p:sldId id="282" r:id="rId7"/>
    <p:sldId id="277" r:id="rId8"/>
    <p:sldId id="278" r:id="rId9"/>
    <p:sldId id="281" r:id="rId10"/>
    <p:sldId id="285" r:id="rId11"/>
    <p:sldId id="283" r:id="rId12"/>
    <p:sldId id="284" r:id="rId13"/>
    <p:sldId id="279" r:id="rId14"/>
    <p:sldId id="265" r:id="rId15"/>
    <p:sldId id="280" r:id="rId16"/>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7" autoAdjust="0"/>
    <p:restoredTop sz="94660"/>
  </p:normalViewPr>
  <p:slideViewPr>
    <p:cSldViewPr snapToGrid="0">
      <p:cViewPr varScale="1">
        <p:scale>
          <a:sx n="80" d="100"/>
          <a:sy n="80" d="100"/>
        </p:scale>
        <p:origin x="126" y="570"/>
      </p:cViewPr>
      <p:guideLst/>
    </p:cSldViewPr>
  </p:slideViewPr>
  <p:notesTextViewPr>
    <p:cViewPr>
      <p:scale>
        <a:sx n="1" d="1"/>
        <a:sy n="1" d="1"/>
      </p:scale>
      <p:origin x="0" y="0"/>
    </p:cViewPr>
  </p:notesTextViewPr>
  <p:notesViewPr>
    <p:cSldViewPr snapToGrid="0">
      <p:cViewPr varScale="1">
        <p:scale>
          <a:sx n="51" d="100"/>
          <a:sy n="51" d="100"/>
        </p:scale>
        <p:origin x="217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2445820-4A97-469D-A994-300F39B5CFE6}" type="datetimeFigureOut">
              <a:rPr kumimoji="1" lang="ja-JP" altLang="en-US" smtClean="0"/>
              <a:t>2017/9/27</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0AA0E4E-3FC1-4404-9B46-9F503C40A224}" type="slidenum">
              <a:rPr kumimoji="1" lang="ja-JP" altLang="en-US" smtClean="0"/>
              <a:t>‹#›</a:t>
            </a:fld>
            <a:endParaRPr kumimoji="1" lang="ja-JP" altLang="en-US"/>
          </a:p>
        </p:txBody>
      </p:sp>
    </p:spTree>
    <p:extLst>
      <p:ext uri="{BB962C8B-B14F-4D97-AF65-F5344CB8AC3E}">
        <p14:creationId xmlns:p14="http://schemas.microsoft.com/office/powerpoint/2010/main" val="884855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558332E-0810-4BF6-9E34-DB6ADE7DE435}" type="datetimeFigureOut">
              <a:rPr kumimoji="1" lang="ja-JP" altLang="en-US" smtClean="0"/>
              <a:t>2017/9/27</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456259D-86D7-452D-9EAA-9193A56D963C}" type="slidenum">
              <a:rPr kumimoji="1" lang="ja-JP" altLang="en-US" smtClean="0"/>
              <a:t>‹#›</a:t>
            </a:fld>
            <a:endParaRPr kumimoji="1" lang="ja-JP" altLang="en-US"/>
          </a:p>
        </p:txBody>
      </p:sp>
    </p:spTree>
    <p:extLst>
      <p:ext uri="{BB962C8B-B14F-4D97-AF65-F5344CB8AC3E}">
        <p14:creationId xmlns:p14="http://schemas.microsoft.com/office/powerpoint/2010/main" val="35623223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35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9/27/2017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301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0478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2599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6498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9280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00187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1380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5745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3090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9/27/2017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2242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9/27/2017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1086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9/27/2017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7508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9/27/2017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5391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57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9/27/2017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80265230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21.jp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19.jp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2.jpg"/><Relationship Id="rId1" Type="http://schemas.openxmlformats.org/officeDocument/2006/relationships/slideLayout" Target="../slideLayouts/slideLayout2.xml"/><Relationship Id="rId5" Type="http://schemas.openxmlformats.org/officeDocument/2006/relationships/image" Target="../media/image24.jpg"/><Relationship Id="rId4" Type="http://schemas.openxmlformats.org/officeDocument/2006/relationships/image" Target="../media/image23.jp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iencewindow.jst.go.jp/html/sw05/sp-003"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8626" y="485776"/>
            <a:ext cx="8743950" cy="769441"/>
          </a:xfrm>
          <a:prstGeom prst="rect">
            <a:avLst/>
          </a:prstGeom>
          <a:noFill/>
        </p:spPr>
        <p:txBody>
          <a:bodyPr wrap="square" rtlCol="0">
            <a:spAutoFit/>
          </a:bodyPr>
          <a:lstStyle/>
          <a:p>
            <a:r>
              <a:rPr kumimoji="1" lang="ja-JP" altLang="en-US" sz="4400" b="1" dirty="0" smtClean="0">
                <a:solidFill>
                  <a:schemeClr val="bg1"/>
                </a:solidFill>
              </a:rPr>
              <a:t>進捗報告</a:t>
            </a:r>
            <a:endParaRPr kumimoji="1" lang="ja-JP" altLang="en-US" sz="4400" b="1" dirty="0">
              <a:solidFill>
                <a:schemeClr val="bg1"/>
              </a:solidFill>
            </a:endParaRPr>
          </a:p>
        </p:txBody>
      </p:sp>
      <p:sp>
        <p:nvSpPr>
          <p:cNvPr id="4" name="テキスト ボックス 3"/>
          <p:cNvSpPr txBox="1"/>
          <p:nvPr/>
        </p:nvSpPr>
        <p:spPr>
          <a:xfrm>
            <a:off x="428626" y="1496753"/>
            <a:ext cx="4121427" cy="1015663"/>
          </a:xfrm>
          <a:prstGeom prst="rect">
            <a:avLst/>
          </a:prstGeom>
          <a:noFill/>
        </p:spPr>
        <p:txBody>
          <a:bodyPr wrap="square" rtlCol="0">
            <a:spAutoFit/>
          </a:bodyPr>
          <a:lstStyle/>
          <a:p>
            <a:r>
              <a:rPr kumimoji="1" lang="ja-JP" altLang="en-US" sz="2000" dirty="0" smtClean="0">
                <a:solidFill>
                  <a:schemeClr val="bg1"/>
                </a:solidFill>
                <a:latin typeface="+mn-ea"/>
              </a:rPr>
              <a:t>電気通信大学　情報理工学研究科 高玉研究室　修士１年</a:t>
            </a:r>
            <a:endParaRPr kumimoji="1" lang="en-US" altLang="ja-JP" sz="2000" dirty="0" smtClean="0">
              <a:solidFill>
                <a:schemeClr val="bg1"/>
              </a:solidFill>
              <a:latin typeface="+mn-ea"/>
            </a:endParaRPr>
          </a:p>
          <a:p>
            <a:r>
              <a:rPr lang="ja-JP" altLang="en-US" sz="2000" dirty="0" smtClean="0">
                <a:solidFill>
                  <a:schemeClr val="bg1"/>
                </a:solidFill>
                <a:latin typeface="+mn-ea"/>
              </a:rPr>
              <a:t>岩瀬 拓哉</a:t>
            </a:r>
            <a:endParaRPr kumimoji="1" lang="ja-JP" altLang="en-US" sz="2000" dirty="0">
              <a:solidFill>
                <a:schemeClr val="bg1"/>
              </a:solidFill>
              <a:latin typeface="+mn-ea"/>
            </a:endParaRPr>
          </a:p>
        </p:txBody>
      </p:sp>
      <p:sp>
        <p:nvSpPr>
          <p:cNvPr id="5" name="テキスト ボックス 4"/>
          <p:cNvSpPr txBox="1"/>
          <p:nvPr/>
        </p:nvSpPr>
        <p:spPr>
          <a:xfrm>
            <a:off x="304798" y="5764696"/>
            <a:ext cx="2690192" cy="369332"/>
          </a:xfrm>
          <a:prstGeom prst="rect">
            <a:avLst/>
          </a:prstGeom>
          <a:noFill/>
        </p:spPr>
        <p:txBody>
          <a:bodyPr wrap="square" rtlCol="0">
            <a:spAutoFit/>
          </a:bodyPr>
          <a:lstStyle/>
          <a:p>
            <a:r>
              <a:rPr lang="ja-JP" altLang="en-US" dirty="0"/>
              <a:t>作成</a:t>
            </a:r>
            <a:r>
              <a:rPr lang="ja-JP" altLang="en-US" dirty="0" smtClean="0"/>
              <a:t>日：</a:t>
            </a:r>
            <a:r>
              <a:rPr lang="en-US" altLang="ja-JP" dirty="0" smtClean="0"/>
              <a:t>2017/09/27(</a:t>
            </a:r>
            <a:r>
              <a:rPr lang="ja-JP" altLang="en-US" dirty="0"/>
              <a:t>水</a:t>
            </a:r>
            <a:r>
              <a:rPr lang="en-US" altLang="ja-JP" smtClean="0"/>
              <a:t>)</a:t>
            </a:r>
            <a:endParaRPr kumimoji="1" lang="ja-JP" altLang="en-US" dirty="0"/>
          </a:p>
        </p:txBody>
      </p:sp>
    </p:spTree>
    <p:extLst>
      <p:ext uri="{BB962C8B-B14F-4D97-AF65-F5344CB8AC3E}">
        <p14:creationId xmlns:p14="http://schemas.microsoft.com/office/powerpoint/2010/main" val="3922631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結果</a:t>
            </a:r>
            <a:endParaRPr kumimoji="1" lang="ja-JP" altLang="en-US" dirty="0"/>
          </a:p>
        </p:txBody>
      </p:sp>
      <p:sp>
        <p:nvSpPr>
          <p:cNvPr id="5" name="タイトル 1"/>
          <p:cNvSpPr>
            <a:spLocks noGrp="1"/>
          </p:cNvSpPr>
          <p:nvPr>
            <p:ph type="title"/>
          </p:nvPr>
        </p:nvSpPr>
        <p:spPr>
          <a:xfrm>
            <a:off x="0" y="0"/>
            <a:ext cx="12192000" cy="1179288"/>
          </a:xfrm>
        </p:spPr>
        <p:txBody>
          <a:bodyPr/>
          <a:lstStyle/>
          <a:p>
            <a:r>
              <a:rPr kumimoji="1" lang="ja-JP" altLang="en-US" dirty="0" smtClean="0"/>
              <a:t>従来</a:t>
            </a:r>
            <a:r>
              <a:rPr lang="ja-JP" altLang="en-US" dirty="0" smtClean="0"/>
              <a:t>の</a:t>
            </a:r>
            <a:r>
              <a:rPr lang="en-US" altLang="ja-JP" dirty="0" smtClean="0"/>
              <a:t>Bat Algorithm</a:t>
            </a:r>
            <a:endParaRPr kumimoji="1" lang="ja-JP" altLang="en-US" dirty="0"/>
          </a:p>
        </p:txBody>
      </p:sp>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2105" y="1677805"/>
            <a:ext cx="3007895" cy="2255921"/>
          </a:xfrm>
          <a:prstGeom prst="rect">
            <a:avLst/>
          </a:prstGeom>
        </p:spPr>
      </p:pic>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599" y="1503346"/>
            <a:ext cx="3240506" cy="243038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599" y="3798959"/>
            <a:ext cx="3240506" cy="2430380"/>
          </a:xfrm>
          <a:prstGeom prst="rect">
            <a:avLst/>
          </a:prstGeom>
        </p:spPr>
      </p:pic>
      <p:pic>
        <p:nvPicPr>
          <p:cNvPr id="11" name="図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2105" y="3933726"/>
            <a:ext cx="3060817" cy="2295613"/>
          </a:xfrm>
          <a:prstGeom prst="rect">
            <a:avLst/>
          </a:prstGeom>
        </p:spPr>
      </p:pic>
      <p:pic>
        <p:nvPicPr>
          <p:cNvPr id="12" name="図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4157" y="1591784"/>
            <a:ext cx="3004670" cy="2253503"/>
          </a:xfrm>
          <a:prstGeom prst="rect">
            <a:avLst/>
          </a:prstGeom>
        </p:spPr>
      </p:pic>
      <p:pic>
        <p:nvPicPr>
          <p:cNvPr id="13" name="図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28430" y="3753088"/>
            <a:ext cx="3301668" cy="2476251"/>
          </a:xfrm>
          <a:prstGeom prst="rect">
            <a:avLst/>
          </a:prstGeom>
        </p:spPr>
      </p:pic>
    </p:spTree>
    <p:extLst>
      <p:ext uri="{BB962C8B-B14F-4D97-AF65-F5344CB8AC3E}">
        <p14:creationId xmlns:p14="http://schemas.microsoft.com/office/powerpoint/2010/main" val="4275621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提案</a:t>
            </a:r>
            <a:r>
              <a:rPr kumimoji="1" lang="en-US" altLang="ja-JP" dirty="0" smtClean="0"/>
              <a:t>Bat Algorithm</a:t>
            </a:r>
            <a:endParaRPr kumimoji="1" lang="ja-JP" altLang="en-US" dirty="0"/>
          </a:p>
        </p:txBody>
      </p:sp>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4196" y="3919479"/>
            <a:ext cx="3276600" cy="2457450"/>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677" y="1603595"/>
            <a:ext cx="2981741" cy="2200582"/>
          </a:xfrm>
          <a:prstGeom prst="rect">
            <a:avLst/>
          </a:prstGeom>
        </p:spPr>
      </p:pic>
      <p:pic>
        <p:nvPicPr>
          <p:cNvPr id="7" name="図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49159" y="3804177"/>
            <a:ext cx="3584073" cy="2688055"/>
          </a:xfrm>
          <a:prstGeom prst="rect">
            <a:avLst/>
          </a:prstGeom>
        </p:spPr>
      </p:pic>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263" y="3828532"/>
            <a:ext cx="3314570" cy="2485928"/>
          </a:xfrm>
          <a:prstGeom prst="rect">
            <a:avLst/>
          </a:prstGeom>
        </p:spPr>
      </p:pic>
      <p:sp>
        <p:nvSpPr>
          <p:cNvPr id="9" name="テキスト ボックス 8"/>
          <p:cNvSpPr txBox="1"/>
          <p:nvPr/>
        </p:nvSpPr>
        <p:spPr>
          <a:xfrm>
            <a:off x="8599106" y="6376929"/>
            <a:ext cx="2334126" cy="369332"/>
          </a:xfrm>
          <a:prstGeom prst="rect">
            <a:avLst/>
          </a:prstGeom>
          <a:noFill/>
        </p:spPr>
        <p:txBody>
          <a:bodyPr wrap="square" rtlCol="0">
            <a:spAutoFit/>
          </a:bodyPr>
          <a:lstStyle/>
          <a:p>
            <a:r>
              <a:rPr kumimoji="1" lang="en-US" altLang="ja-JP" dirty="0" smtClean="0"/>
              <a:t>N=1000</a:t>
            </a:r>
            <a:endParaRPr kumimoji="1" lang="ja-JP" altLang="en-US" dirty="0"/>
          </a:p>
        </p:txBody>
      </p:sp>
      <p:sp>
        <p:nvSpPr>
          <p:cNvPr id="10" name="テキスト ボックス 9"/>
          <p:cNvSpPr txBox="1"/>
          <p:nvPr/>
        </p:nvSpPr>
        <p:spPr>
          <a:xfrm>
            <a:off x="4811703" y="6376929"/>
            <a:ext cx="2334126" cy="369332"/>
          </a:xfrm>
          <a:prstGeom prst="rect">
            <a:avLst/>
          </a:prstGeom>
          <a:noFill/>
        </p:spPr>
        <p:txBody>
          <a:bodyPr wrap="square" rtlCol="0">
            <a:spAutoFit/>
          </a:bodyPr>
          <a:lstStyle/>
          <a:p>
            <a:r>
              <a:rPr kumimoji="1" lang="ja-JP" altLang="en-US" dirty="0" smtClean="0"/>
              <a:t>初期生成時</a:t>
            </a:r>
            <a:r>
              <a:rPr kumimoji="1" lang="en-US" altLang="ja-JP" dirty="0" smtClean="0"/>
              <a:t>(N=1)</a:t>
            </a:r>
            <a:endParaRPr kumimoji="1" lang="ja-JP" altLang="en-US" dirty="0"/>
          </a:p>
        </p:txBody>
      </p:sp>
      <p:sp>
        <p:nvSpPr>
          <p:cNvPr id="11" name="コンテンツ プレースホルダー 2"/>
          <p:cNvSpPr>
            <a:spLocks noGrp="1"/>
          </p:cNvSpPr>
          <p:nvPr>
            <p:ph idx="1"/>
          </p:nvPr>
        </p:nvSpPr>
        <p:spPr>
          <a:xfrm>
            <a:off x="527381" y="1508787"/>
            <a:ext cx="11329259" cy="614197"/>
          </a:xfrm>
        </p:spPr>
        <p:txBody>
          <a:bodyPr/>
          <a:lstStyle/>
          <a:p>
            <a:r>
              <a:rPr kumimoji="1" lang="ja-JP" altLang="en-US" dirty="0" smtClean="0"/>
              <a:t>結果</a:t>
            </a:r>
            <a:endParaRPr kumimoji="1" lang="ja-JP" altLang="en-US" dirty="0"/>
          </a:p>
        </p:txBody>
      </p:sp>
    </p:spTree>
    <p:extLst>
      <p:ext uri="{BB962C8B-B14F-4D97-AF65-F5344CB8AC3E}">
        <p14:creationId xmlns:p14="http://schemas.microsoft.com/office/powerpoint/2010/main" val="1465235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5" name="コンテンツ プレースホルダー 2"/>
          <p:cNvSpPr>
            <a:spLocks noGrp="1"/>
          </p:cNvSpPr>
          <p:nvPr>
            <p:ph idx="1"/>
          </p:nvPr>
        </p:nvSpPr>
        <p:spPr>
          <a:xfrm>
            <a:off x="527381" y="1508787"/>
            <a:ext cx="11329259" cy="614197"/>
          </a:xfrm>
        </p:spPr>
        <p:txBody>
          <a:bodyPr/>
          <a:lstStyle/>
          <a:p>
            <a:r>
              <a:rPr kumimoji="1" lang="en-US" altLang="ja-JP" dirty="0" smtClean="0"/>
              <a:t>Bat Algorithm</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344" y="2122984"/>
            <a:ext cx="9877332" cy="3822621"/>
          </a:xfrm>
          <a:prstGeom prst="rect">
            <a:avLst/>
          </a:prstGeom>
        </p:spPr>
      </p:pic>
      <p:sp>
        <p:nvSpPr>
          <p:cNvPr id="7" name="テキスト ボックス 6"/>
          <p:cNvSpPr txBox="1"/>
          <p:nvPr/>
        </p:nvSpPr>
        <p:spPr>
          <a:xfrm>
            <a:off x="2797881" y="6190470"/>
            <a:ext cx="6788257" cy="369332"/>
          </a:xfrm>
          <a:prstGeom prst="rect">
            <a:avLst/>
          </a:prstGeom>
          <a:noFill/>
        </p:spPr>
        <p:txBody>
          <a:bodyPr wrap="square" rtlCol="0">
            <a:spAutoFit/>
          </a:bodyPr>
          <a:lstStyle/>
          <a:p>
            <a:r>
              <a:rPr kumimoji="1" lang="ja-JP" altLang="en-US" dirty="0" smtClean="0"/>
              <a:t>平均 </a:t>
            </a:r>
            <a:r>
              <a:rPr kumimoji="1" lang="en-US" altLang="ja-JP" dirty="0" smtClean="0"/>
              <a:t>±</a:t>
            </a:r>
            <a:r>
              <a:rPr kumimoji="1" lang="ja-JP" altLang="en-US" dirty="0" smtClean="0"/>
              <a:t> 標準偏差（</a:t>
            </a:r>
            <a:r>
              <a:rPr kumimoji="1" lang="en-US" altLang="ja-JP" dirty="0" smtClean="0"/>
              <a:t>global</a:t>
            </a:r>
            <a:r>
              <a:rPr kumimoji="1" lang="ja-JP" altLang="en-US" dirty="0" smtClean="0"/>
              <a:t>な最適解を見出すアルゴリズムの成功率）</a:t>
            </a:r>
            <a:endParaRPr kumimoji="1" lang="ja-JP" altLang="en-US" dirty="0"/>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9</a:t>
            </a:r>
            <a:endParaRPr kumimoji="1" lang="ja-JP" altLang="en-US" dirty="0"/>
          </a:p>
        </p:txBody>
      </p:sp>
    </p:spTree>
    <p:extLst>
      <p:ext uri="{BB962C8B-B14F-4D97-AF65-F5344CB8AC3E}">
        <p14:creationId xmlns:p14="http://schemas.microsoft.com/office/powerpoint/2010/main" val="2524395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FA</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p:txBody>
              <a:bodyPr/>
              <a:lstStyle/>
              <a:p>
                <a:r>
                  <a:rPr lang="ja-JP" altLang="en-US" dirty="0" smtClean="0"/>
                  <a:t>視認可能な範囲内に存在する</a:t>
                </a:r>
                <a:r>
                  <a:rPr lang="en-US" altLang="ja-JP" dirty="0" smtClean="0"/>
                  <a:t>2</a:t>
                </a:r>
                <a:r>
                  <a:rPr lang="ja-JP" altLang="en-US" dirty="0" smtClean="0"/>
                  <a:t>匹のホタルが，発光</a:t>
                </a:r>
                <a:r>
                  <a:rPr kumimoji="1" lang="ja-JP" altLang="en-US" dirty="0" smtClean="0"/>
                  <a:t>強度の弱い</a:t>
                </a:r>
                <a:r>
                  <a:rPr lang="ja-JP" altLang="en-US" dirty="0" smtClean="0"/>
                  <a:t>も</a:t>
                </a:r>
                <a:r>
                  <a:rPr lang="ja-JP" altLang="en-US" dirty="0"/>
                  <a:t>の</a:t>
                </a:r>
                <a:r>
                  <a:rPr kumimoji="1" lang="ja-JP" altLang="en-US" dirty="0" smtClean="0"/>
                  <a:t>が強度の強い方へ移動する．</a:t>
                </a:r>
                <a:endParaRPr kumimoji="1" lang="en-US" altLang="ja-JP" dirty="0" smtClean="0"/>
              </a:p>
              <a:p>
                <a:r>
                  <a:rPr kumimoji="1" lang="ja-JP" altLang="en-US" dirty="0" smtClean="0"/>
                  <a:t>発光強度が同じ場合はランダムに移動．</a:t>
                </a:r>
                <a:endParaRPr kumimoji="1" lang="en-US" altLang="ja-JP" dirty="0" smtClean="0"/>
              </a:p>
              <a:p>
                <a:endParaRPr kumimoji="1" lang="en-US" altLang="ja-JP" dirty="0" smtClean="0"/>
              </a:p>
              <a:p>
                <a:pPr algn="ctr"/>
                <a:r>
                  <a:rPr kumimoji="1" lang="ja-JP" altLang="en-US" b="0" dirty="0" smtClean="0"/>
                  <a:t>発光強度</a:t>
                </a:r>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𝛾</m:t>
                        </m:r>
                      </m:e>
                      <m:sup>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2</m:t>
                            </m:r>
                          </m:sup>
                        </m:sSup>
                      </m:sup>
                    </m:sSup>
                  </m:oMath>
                </a14:m>
                <a:r>
                  <a:rPr kumimoji="1" lang="en-US" altLang="ja-JP" dirty="0" smtClean="0"/>
                  <a:t>	…(1)</a:t>
                </a:r>
              </a:p>
              <a:p>
                <a:pPr algn="ctr"/>
                <a:r>
                  <a:rPr lang="ja-JP" altLang="en-US" dirty="0"/>
                  <a:t>隣接するホタルの魅力度</a:t>
                </a:r>
                <a:r>
                  <a:rPr lang="en-US" altLang="ja-JP" dirty="0"/>
                  <a:t>: </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β</m:t>
                    </m:r>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𝛽</m:t>
                        </m:r>
                      </m:e>
                      <m:sub>
                        <m:r>
                          <a:rPr lang="en-US" altLang="ja-JP" b="0" i="1" smtClean="0">
                            <a:latin typeface="Cambria Math" panose="02040503050406030204" pitchFamily="18" charset="0"/>
                          </a:rPr>
                          <m:t>0</m:t>
                        </m:r>
                      </m:sub>
                    </m:sSub>
                    <m:r>
                      <a:rPr lang="en-US" altLang="ja-JP" i="1">
                        <a:latin typeface="Cambria Math" panose="02040503050406030204" pitchFamily="18" charset="0"/>
                      </a:rPr>
                      <m:t>𝑒𝑥𝑝</m:t>
                    </m:r>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ja-JP" altLang="en-US" i="1">
                            <a:latin typeface="Cambria Math" panose="02040503050406030204" pitchFamily="18" charset="0"/>
                          </a:rPr>
                          <m:t>𝛾</m:t>
                        </m:r>
                      </m:e>
                      <m:sup>
                        <m:sSup>
                          <m:sSupPr>
                            <m:ctrlPr>
                              <a:rPr lang="en-US" altLang="ja-JP" i="1">
                                <a:latin typeface="Cambria Math" panose="02040503050406030204" pitchFamily="18" charset="0"/>
                              </a:rPr>
                            </m:ctrlPr>
                          </m:sSup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𝑖𝑗</m:t>
                                </m:r>
                              </m:sub>
                            </m:sSub>
                          </m:e>
                          <m:sup>
                            <m:r>
                              <a:rPr lang="en-US" altLang="ja-JP" i="1">
                                <a:latin typeface="Cambria Math" panose="02040503050406030204" pitchFamily="18" charset="0"/>
                              </a:rPr>
                              <m:t>2</m:t>
                            </m:r>
                          </m:sup>
                        </m:sSup>
                      </m:sup>
                    </m:sSup>
                  </m:oMath>
                </a14:m>
                <a:r>
                  <a:rPr kumimoji="1" lang="en-US" altLang="ja-JP" dirty="0" smtClean="0"/>
                  <a:t>  …(2)</a:t>
                </a:r>
              </a:p>
              <a:p>
                <a:pPr algn="ctr"/>
                <a14:m>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𝐿</m:t>
                            </m:r>
                          </m:e>
                        </m:rad>
                      </m:den>
                    </m:f>
                  </m:oMath>
                </a14:m>
                <a:r>
                  <a:rPr kumimoji="1" lang="ja-JP" altLang="en-US" dirty="0" smtClean="0"/>
                  <a:t> </a:t>
                </a:r>
                <a:r>
                  <a:rPr kumimoji="1" lang="en-US" altLang="ja-JP" dirty="0" smtClean="0"/>
                  <a:t>…(3)</a:t>
                </a:r>
              </a:p>
              <a:p>
                <a:pPr algn="ctr"/>
                <a:r>
                  <a:rPr kumimoji="1" lang="ja-JP" altLang="en-US" dirty="0" smtClean="0"/>
                  <a:t>状態</a:t>
                </a:r>
                <a14:m>
                  <m:oMath xmlns:m="http://schemas.openxmlformats.org/officeDocument/2006/math">
                    <m:r>
                      <a:rPr kumimoji="1" lang="ja-JP" altLang="en-US" i="1" smtClean="0">
                        <a:latin typeface="Cambria Math" panose="02040503050406030204" pitchFamily="18" charset="0"/>
                      </a:rPr>
                      <m:t>更新式</m:t>
                    </m:r>
                    <m:r>
                      <a:rPr kumimoji="1" lang="en-US" altLang="ja-JP" b="0" i="1" smtClean="0">
                        <a:latin typeface="Cambria Math" panose="02040503050406030204" pitchFamily="18" charset="0"/>
                      </a:rPr>
                      <m:t>: </m:t>
                    </m:r>
                    <m:sSup>
                      <m:sSupPr>
                        <m:ctrlPr>
                          <a:rPr kumimoji="1" lang="en-US" altLang="ja-JP" i="1" smtClean="0">
                            <a:latin typeface="Cambria Math" panose="02040503050406030204" pitchFamily="18" charset="0"/>
                          </a:rPr>
                        </m:ctrlPr>
                      </m:sSupP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𝛽</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𝛾</m:t>
                        </m:r>
                      </m:e>
                      <m:sup>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𝑖𝑗</m:t>
                                </m:r>
                              </m:sub>
                            </m:sSub>
                          </m:e>
                          <m:sup>
                            <m:r>
                              <a:rPr kumimoji="1" lang="en-US" altLang="ja-JP" b="0" i="1" smtClean="0">
                                <a:latin typeface="Cambria Math" panose="02040503050406030204" pitchFamily="18" charset="0"/>
                              </a:rPr>
                              <m:t>2</m:t>
                            </m:r>
                          </m:sup>
                        </m:sSup>
                      </m:sup>
                    </m:sSup>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𝛼</m:t>
                        </m:r>
                      </m:e>
                      <m:sub>
                        <m:r>
                          <a:rPr kumimoji="1" lang="en-US" altLang="ja-JP" b="0" i="1" smtClean="0">
                            <a:latin typeface="Cambria Math" panose="02040503050406030204" pitchFamily="18" charset="0"/>
                          </a:rPr>
                          <m:t>𝑡</m:t>
                        </m:r>
                      </m:sub>
                    </m:sSub>
                    <m:r>
                      <a:rPr kumimoji="1" lang="ja-JP" altLang="en-US" b="0" i="1" smtClean="0">
                        <a:latin typeface="Cambria Math" panose="02040503050406030204" pitchFamily="18" charset="0"/>
                      </a:rPr>
                      <m:t>𝜖</m:t>
                    </m:r>
                  </m:oMath>
                </a14:m>
                <a:r>
                  <a:rPr kumimoji="1" lang="ja-JP" altLang="en-US" dirty="0" smtClean="0"/>
                  <a:t>  </a:t>
                </a:r>
                <a:r>
                  <a:rPr kumimoji="1" lang="en-US" altLang="ja-JP" dirty="0" smtClean="0"/>
                  <a:t>…(4)</a:t>
                </a:r>
                <a:endParaRPr kumimoji="1" lang="ja-JP" altLang="en-US"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blipFill>
                <a:blip r:embed="rId2"/>
                <a:stretch>
                  <a:fillRect t="-9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9388641" y="3207844"/>
                <a:ext cx="2983832" cy="1200329"/>
              </a:xfrm>
              <a:prstGeom prst="rect">
                <a:avLst/>
              </a:prstGeom>
              <a:noFill/>
            </p:spPr>
            <p:txBody>
              <a:bodyPr wrap="square" rtlCol="0">
                <a:spAutoFit/>
              </a:bodyPr>
              <a:lstStyle/>
              <a:p>
                <a14:m>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m:t>
                    </m:r>
                  </m:oMath>
                </a14:m>
                <a:r>
                  <a:rPr kumimoji="1" lang="ja-JP" altLang="en-US" dirty="0" smtClean="0"/>
                  <a:t>光吸収係数</a:t>
                </a:r>
                <a:endParaRPr kumimoji="1"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lang="ja-JP" altLang="en-US" i="1">
                          <a:latin typeface="Cambria Math" panose="02040503050406030204" pitchFamily="18" charset="0"/>
                        </a:rPr>
                        <m:t>ホタル間の距離</m:t>
                      </m:r>
                    </m:oMath>
                  </m:oMathPara>
                </a14:m>
                <a:endParaRPr kumimoji="1"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lang="ja-JP" altLang="en-US" i="1">
                          <a:latin typeface="Cambria Math" panose="02040503050406030204" pitchFamily="18" charset="0"/>
                        </a:rPr>
                        <m:t>探索範囲</m:t>
                      </m:r>
                    </m:oMath>
                  </m:oMathPara>
                </a14:m>
                <a:endParaRPr kumimoji="1" lang="en-US" altLang="ja-JP" dirty="0" smtClean="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=0</m:t>
                    </m:r>
                    <m:r>
                      <a:rPr lang="ja-JP" altLang="en-US" i="1">
                        <a:latin typeface="Cambria Math" panose="02040503050406030204" pitchFamily="18" charset="0"/>
                      </a:rPr>
                      <m:t>の時の</m:t>
                    </m:r>
                  </m:oMath>
                </a14:m>
                <a:r>
                  <a:rPr kumimoji="1" lang="ja-JP" altLang="en-US" dirty="0" smtClean="0"/>
                  <a:t>光強度</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9388641" y="3207844"/>
                <a:ext cx="2983832" cy="1200329"/>
              </a:xfrm>
              <a:prstGeom prst="rect">
                <a:avLst/>
              </a:prstGeom>
              <a:blipFill>
                <a:blip r:embed="rId3"/>
                <a:stretch>
                  <a:fillRect t="-2538" b="-7107"/>
                </a:stretch>
              </a:blipFill>
            </p:spPr>
            <p:txBody>
              <a:bodyPr/>
              <a:lstStyle/>
              <a:p>
                <a:r>
                  <a:rPr lang="ja-JP" altLang="en-US">
                    <a:noFill/>
                  </a:rPr>
                  <a:t> </a:t>
                </a:r>
              </a:p>
            </p:txBody>
          </p:sp>
        </mc:Fallback>
      </mc:AlternateContent>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5</a:t>
            </a:r>
            <a:endParaRPr kumimoji="1" lang="ja-JP" altLang="en-US" dirty="0"/>
          </a:p>
        </p:txBody>
      </p:sp>
      <p:sp>
        <p:nvSpPr>
          <p:cNvPr id="7" name="タイトル 1"/>
          <p:cNvSpPr>
            <a:spLocks noGrp="1"/>
          </p:cNvSpPr>
          <p:nvPr>
            <p:ph type="title"/>
          </p:nvPr>
        </p:nvSpPr>
        <p:spPr>
          <a:xfrm>
            <a:off x="0" y="0"/>
            <a:ext cx="12192000" cy="1179288"/>
          </a:xfrm>
        </p:spPr>
        <p:txBody>
          <a:bodyPr/>
          <a:lstStyle/>
          <a:p>
            <a:r>
              <a:rPr lang="ja-JP" altLang="en-US" dirty="0" smtClean="0"/>
              <a:t>従来</a:t>
            </a:r>
            <a:r>
              <a:rPr lang="ja-JP" altLang="en-US" dirty="0"/>
              <a:t>手法</a:t>
            </a:r>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1058779" y="5205002"/>
                <a:ext cx="5787189" cy="12003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=0.2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𝑚𝑢𝑡𝑎𝑡𝑖𝑜𝑛</m:t>
                      </m:r>
                    </m:oMath>
                  </m:oMathPara>
                </a14:m>
                <a:endParaRPr kumimoji="1" lang="en-US" altLang="ja-JP" b="0" dirty="0" smtClean="0"/>
              </a:p>
              <a:p>
                <a:r>
                  <a:rPr kumimoji="1" lang="en-US" altLang="ja-JP" b="0" dirty="0" smtClean="0"/>
                  <a:t> </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=2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𝑎𝑡𝑡𝑟𝑎𝑐𝑡𝑖𝑣𝑒𝑛𝑒𝑠𝑠</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𝑜𝑓</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𝑓𝑖𝑟𝑒𝑓𝑙𝑦</m:t>
                    </m:r>
                  </m:oMath>
                </a14:m>
                <a:endParaRPr kumimoji="1" lang="en-US" altLang="ja-JP" b="0" dirty="0" smtClean="0">
                  <a:solidFill>
                    <a:schemeClr val="accent3"/>
                  </a:solidFill>
                </a:endParaRPr>
              </a:p>
              <a:p>
                <a:pPr/>
                <a14:m>
                  <m:oMathPara xmlns:m="http://schemas.openxmlformats.org/officeDocument/2006/math">
                    <m:oMathParaPr>
                      <m:jc m:val="left"/>
                    </m:oMathParaPr>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=1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𝐿𝑖𝑔h𝑡</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𝐴𝑏𝑠𝑜𝑟𝑝𝑡𝑖𝑜𝑛</m:t>
                      </m:r>
                    </m:oMath>
                  </m:oMathPara>
                </a14:m>
                <a:endParaRPr kumimoji="1" lang="en-US" altLang="ja-JP" b="0" dirty="0" smtClean="0">
                  <a:solidFill>
                    <a:schemeClr val="accent3"/>
                  </a:solidFill>
                </a:endParaRPr>
              </a:p>
              <a:p>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1058779" y="5205002"/>
                <a:ext cx="5787189" cy="1200329"/>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4100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 </a:t>
            </a:r>
            <a:r>
              <a:rPr kumimoji="1" lang="en-US" altLang="ja-JP" dirty="0" smtClean="0"/>
              <a:t>&amp; </a:t>
            </a:r>
            <a:r>
              <a:rPr kumimoji="1" lang="ja-JP" altLang="en-US" dirty="0" smtClean="0"/>
              <a:t>困ってること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やるべきこと</a:t>
            </a:r>
            <a:endParaRPr kumimoji="1" lang="ja-JP" altLang="en-US" dirty="0"/>
          </a:p>
        </p:txBody>
      </p:sp>
      <p:sp>
        <p:nvSpPr>
          <p:cNvPr id="4" name="コンテンツ プレースホルダー 3"/>
          <p:cNvSpPr>
            <a:spLocks noGrp="1"/>
          </p:cNvSpPr>
          <p:nvPr>
            <p:ph idx="10"/>
          </p:nvPr>
        </p:nvSpPr>
        <p:spPr/>
        <p:txBody>
          <a:bodyPr/>
          <a:lstStyle/>
          <a:p>
            <a:endParaRPr lang="en-US" altLang="ja-JP" sz="2000" dirty="0" smtClean="0"/>
          </a:p>
          <a:p>
            <a:r>
              <a:rPr lang="ja-JP" altLang="en-US" sz="2000" dirty="0"/>
              <a:t>・ </a:t>
            </a:r>
            <a:r>
              <a:rPr lang="ja-JP" altLang="en-US" sz="2000" dirty="0" smtClean="0"/>
              <a:t>実験を回す</a:t>
            </a:r>
            <a:endParaRPr lang="en-US" altLang="ja-JP" sz="2000" dirty="0" smtClean="0"/>
          </a:p>
          <a:p>
            <a:r>
              <a:rPr lang="ja-JP" altLang="en-US" sz="2000" dirty="0" smtClean="0"/>
              <a:t>・ グラフのプロット</a:t>
            </a:r>
            <a:endParaRPr lang="en-US" altLang="ja-JP" sz="2000" dirty="0" smtClean="0"/>
          </a:p>
          <a:p>
            <a:r>
              <a:rPr lang="ja-JP" altLang="en-US" sz="2000" dirty="0" smtClean="0"/>
              <a:t>・ 世代毎（</a:t>
            </a:r>
            <a:r>
              <a:rPr lang="en-US" altLang="ja-JP" sz="2000" dirty="0" smtClean="0"/>
              <a:t>100</a:t>
            </a:r>
            <a:r>
              <a:rPr lang="ja-JP" altLang="en-US" sz="2000" dirty="0" err="1" smtClean="0"/>
              <a:t>，</a:t>
            </a:r>
            <a:r>
              <a:rPr lang="en-US" altLang="ja-JP" sz="2000" dirty="0" smtClean="0"/>
              <a:t>500</a:t>
            </a:r>
            <a:r>
              <a:rPr lang="ja-JP" altLang="en-US" sz="2000" dirty="0" smtClean="0"/>
              <a:t>毎などで）で分けて分析</a:t>
            </a:r>
            <a:endParaRPr lang="en-US" altLang="ja-JP" sz="2000" dirty="0" smtClean="0"/>
          </a:p>
          <a:p>
            <a:endParaRPr lang="en-US" altLang="ja-JP" sz="1200" dirty="0" smtClean="0"/>
          </a:p>
          <a:p>
            <a:endParaRPr lang="en-US" altLang="ja-JP" sz="2000" dirty="0"/>
          </a:p>
          <a:p>
            <a:endParaRPr lang="en-US" altLang="ja-JP" sz="2000" dirty="0" smtClean="0"/>
          </a:p>
          <a:p>
            <a:r>
              <a:rPr lang="ja-JP" altLang="en-US" sz="2000" dirty="0" smtClean="0"/>
              <a:t>・ </a:t>
            </a:r>
            <a:r>
              <a:rPr lang="ja-JP" altLang="en-US" sz="2000" dirty="0"/>
              <a:t>アルゴリズムの利点と欠点の洗い出し</a:t>
            </a:r>
            <a:endParaRPr lang="en-US" altLang="ja-JP" sz="2000" dirty="0"/>
          </a:p>
          <a:p>
            <a:endParaRPr lang="en-US" altLang="ja-JP" sz="2000" dirty="0" smtClean="0"/>
          </a:p>
          <a:p>
            <a:endParaRPr lang="en-US" altLang="ja-JP" sz="2000" dirty="0" smtClean="0"/>
          </a:p>
          <a:p>
            <a:endParaRPr lang="en-US" altLang="ja-JP"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lang="en-US" altLang="ja-JP" dirty="0" smtClean="0"/>
              <a:t>10</a:t>
            </a:r>
            <a:endParaRPr kumimoji="1" lang="ja-JP" altLang="en-US" dirty="0"/>
          </a:p>
        </p:txBody>
      </p:sp>
      <p:sp>
        <p:nvSpPr>
          <p:cNvPr id="6" name="角丸四角形 5"/>
          <p:cNvSpPr/>
          <p:nvPr/>
        </p:nvSpPr>
        <p:spPr>
          <a:xfrm>
            <a:off x="914400" y="2411015"/>
            <a:ext cx="1479884" cy="3248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１</a:t>
            </a:r>
            <a:r>
              <a:rPr kumimoji="1" lang="ja-JP" altLang="en-US" dirty="0" smtClean="0"/>
              <a:t>週間後</a:t>
            </a:r>
            <a:endParaRPr kumimoji="1" lang="ja-JP" altLang="en-US" dirty="0"/>
          </a:p>
        </p:txBody>
      </p:sp>
      <p:sp>
        <p:nvSpPr>
          <p:cNvPr id="7" name="角丸四角形 6"/>
          <p:cNvSpPr/>
          <p:nvPr/>
        </p:nvSpPr>
        <p:spPr>
          <a:xfrm>
            <a:off x="914400" y="4408173"/>
            <a:ext cx="1479884" cy="3248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２</a:t>
            </a:r>
            <a:r>
              <a:rPr kumimoji="1" lang="ja-JP" altLang="en-US" dirty="0" smtClean="0"/>
              <a:t>週間後</a:t>
            </a:r>
            <a:endParaRPr kumimoji="1" lang="ja-JP" altLang="en-US" dirty="0"/>
          </a:p>
        </p:txBody>
      </p:sp>
    </p:spTree>
    <p:extLst>
      <p:ext uri="{BB962C8B-B14F-4D97-AF65-F5344CB8AC3E}">
        <p14:creationId xmlns:p14="http://schemas.microsoft.com/office/powerpoint/2010/main" val="14570542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t>サブテーマ</a:t>
            </a:r>
            <a:endParaRPr kumimoji="1" lang="ja-JP" altLang="en-US" b="1" dirty="0"/>
          </a:p>
        </p:txBody>
      </p:sp>
      <p:sp>
        <p:nvSpPr>
          <p:cNvPr id="4" name="コンテンツ プレースホルダー 3"/>
          <p:cNvSpPr>
            <a:spLocks noGrp="1"/>
          </p:cNvSpPr>
          <p:nvPr>
            <p:ph idx="10"/>
          </p:nvPr>
        </p:nvSpPr>
        <p:spPr>
          <a:xfrm>
            <a:off x="247973" y="2411015"/>
            <a:ext cx="11622459" cy="3994316"/>
          </a:xfrm>
        </p:spPr>
        <p:txBody>
          <a:bodyPr/>
          <a:lstStyle/>
          <a:p>
            <a:pPr marL="457200" indent="-457200">
              <a:buFont typeface="+mj-lt"/>
              <a:buAutoNum type="alphaUcParenR"/>
            </a:pPr>
            <a:r>
              <a:rPr kumimoji="1" lang="ja-JP" altLang="en-US" sz="2000" dirty="0" smtClean="0">
                <a:solidFill>
                  <a:srgbClr val="FF0000"/>
                </a:solidFill>
              </a:rPr>
              <a:t>静的環境：個体数よりも</a:t>
            </a:r>
            <a:r>
              <a:rPr lang="ja-JP" altLang="en-US" sz="2000" dirty="0" smtClean="0">
                <a:solidFill>
                  <a:srgbClr val="FF0000"/>
                </a:solidFill>
              </a:rPr>
              <a:t>解</a:t>
            </a:r>
            <a:r>
              <a:rPr lang="ja-JP" altLang="en-US" sz="2000" dirty="0">
                <a:solidFill>
                  <a:srgbClr val="FF0000"/>
                </a:solidFill>
              </a:rPr>
              <a:t>の</a:t>
            </a:r>
            <a:r>
              <a:rPr kumimoji="1" lang="ja-JP" altLang="en-US" sz="2000" dirty="0" smtClean="0">
                <a:solidFill>
                  <a:srgbClr val="FF0000"/>
                </a:solidFill>
              </a:rPr>
              <a:t>数が多い場合，</a:t>
            </a:r>
            <a:r>
              <a:rPr kumimoji="1" lang="en-US" altLang="ja-JP" sz="2000" dirty="0" smtClean="0">
                <a:solidFill>
                  <a:srgbClr val="FF0000"/>
                </a:solidFill>
              </a:rPr>
              <a:t/>
            </a:r>
            <a:br>
              <a:rPr kumimoji="1" lang="en-US" altLang="ja-JP" sz="2000" dirty="0" smtClean="0">
                <a:solidFill>
                  <a:srgbClr val="FF0000"/>
                </a:solidFill>
              </a:rPr>
            </a:br>
            <a:r>
              <a:rPr kumimoji="1" lang="ja-JP" altLang="en-US" sz="2000" dirty="0" smtClean="0">
                <a:solidFill>
                  <a:srgbClr val="FF0000"/>
                </a:solidFill>
              </a:rPr>
              <a:t>探索優先順位を決め，より早く</a:t>
            </a:r>
            <a:r>
              <a:rPr lang="ja-JP" altLang="en-US" sz="2000" dirty="0">
                <a:solidFill>
                  <a:srgbClr val="FF0000"/>
                </a:solidFill>
              </a:rPr>
              <a:t>解</a:t>
            </a:r>
            <a:r>
              <a:rPr kumimoji="1" lang="ja-JP" altLang="en-US" sz="2000" dirty="0" smtClean="0">
                <a:solidFill>
                  <a:srgbClr val="FF0000"/>
                </a:solidFill>
              </a:rPr>
              <a:t>を発見する手法の提案</a:t>
            </a:r>
            <a:r>
              <a:rPr kumimoji="1" lang="en-US" altLang="ja-JP" sz="2000" dirty="0" smtClean="0"/>
              <a:t/>
            </a:r>
            <a:br>
              <a:rPr kumimoji="1" lang="en-US" altLang="ja-JP" sz="2000" dirty="0" smtClean="0"/>
            </a:br>
            <a:endParaRPr kumimoji="1" lang="en-US" altLang="ja-JP" sz="2000" dirty="0" smtClean="0"/>
          </a:p>
          <a:p>
            <a:pPr marL="457200" indent="-457200">
              <a:buFont typeface="+mj-lt"/>
              <a:buAutoNum type="alphaUcParenR"/>
            </a:pPr>
            <a:r>
              <a:rPr lang="ja-JP" altLang="en-US" sz="2000" dirty="0" smtClean="0">
                <a:solidFill>
                  <a:schemeClr val="bg1">
                    <a:lumMod val="75000"/>
                  </a:schemeClr>
                </a:solidFill>
              </a:rPr>
              <a:t>動的環境：被災者の負傷具合により被災者の優先的に救助する手法</a:t>
            </a:r>
            <a:r>
              <a:rPr lang="en-US" altLang="ja-JP" sz="2000" dirty="0">
                <a:solidFill>
                  <a:schemeClr val="bg1">
                    <a:lumMod val="75000"/>
                  </a:schemeClr>
                </a:solidFill>
              </a:rPr>
              <a:t/>
            </a:r>
            <a:br>
              <a:rPr lang="en-US" altLang="ja-JP" sz="2000" dirty="0">
                <a:solidFill>
                  <a:schemeClr val="bg1">
                    <a:lumMod val="75000"/>
                  </a:schemeClr>
                </a:solidFill>
              </a:rPr>
            </a:br>
            <a:r>
              <a:rPr lang="ja-JP" altLang="en-US" sz="2000" dirty="0" smtClean="0">
                <a:solidFill>
                  <a:schemeClr val="bg1">
                    <a:lumMod val="75000"/>
                  </a:schemeClr>
                </a:solidFill>
              </a:rPr>
              <a:t>① </a:t>
            </a:r>
            <a:r>
              <a:rPr lang="ja-JP" altLang="en-US" sz="2000" u="sng" dirty="0" smtClean="0">
                <a:solidFill>
                  <a:schemeClr val="bg1">
                    <a:lumMod val="75000"/>
                  </a:schemeClr>
                </a:solidFill>
              </a:rPr>
              <a:t>被災者（解）の位置変化</a:t>
            </a:r>
            <a:r>
              <a:rPr lang="en-US" altLang="ja-JP" sz="2000" u="sng" dirty="0" smtClean="0">
                <a:solidFill>
                  <a:schemeClr val="bg1">
                    <a:lumMod val="75000"/>
                  </a:schemeClr>
                </a:solidFill>
              </a:rPr>
              <a:t/>
            </a:r>
            <a:br>
              <a:rPr lang="en-US" altLang="ja-JP" sz="2000" u="sng" dirty="0" smtClean="0">
                <a:solidFill>
                  <a:schemeClr val="bg1">
                    <a:lumMod val="75000"/>
                  </a:schemeClr>
                </a:solidFill>
              </a:rPr>
            </a:br>
            <a:r>
              <a:rPr lang="ja-JP" altLang="en-US" sz="2000" dirty="0" smtClean="0">
                <a:solidFill>
                  <a:schemeClr val="bg1">
                    <a:lumMod val="75000"/>
                  </a:schemeClr>
                </a:solidFill>
              </a:rPr>
              <a:t>時間変化により被災者がその場に留まっている，あるいは移動している場合における探索アルゴリズムの構築</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② </a:t>
            </a:r>
            <a:r>
              <a:rPr lang="ja-JP" altLang="en-US" sz="2000" u="sng" dirty="0" smtClean="0">
                <a:solidFill>
                  <a:schemeClr val="bg1">
                    <a:lumMod val="75000"/>
                  </a:schemeClr>
                </a:solidFill>
              </a:rPr>
              <a:t>被災者（解）の存在の有無</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時間変化によって，被災者の存在の有無が変化する場合におけるにおける探索アルゴリズムの構築</a:t>
            </a:r>
            <a:endParaRPr kumimoji="1" lang="en-US" altLang="ja-JP" sz="2000" dirty="0" smtClean="0">
              <a:solidFill>
                <a:schemeClr val="bg1">
                  <a:lumMod val="75000"/>
                </a:schemeClr>
              </a:solidFill>
            </a:endParaRPr>
          </a:p>
          <a:p>
            <a:pPr marL="342900" indent="-342900">
              <a:buFont typeface="Wingdings" panose="05000000000000000000" pitchFamily="2" charset="2"/>
              <a:buChar char="n"/>
            </a:pPr>
            <a:endParaRPr kumimoji="1" lang="ja-JP" altLang="en-US"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kumimoji="1" lang="en-US" altLang="ja-JP" dirty="0" smtClean="0"/>
              <a:t>1</a:t>
            </a:r>
            <a:endParaRPr kumimoji="1" lang="ja-JP" altLang="en-US" dirty="0"/>
          </a:p>
        </p:txBody>
      </p:sp>
    </p:spTree>
    <p:extLst>
      <p:ext uri="{BB962C8B-B14F-4D97-AF65-F5344CB8AC3E}">
        <p14:creationId xmlns:p14="http://schemas.microsoft.com/office/powerpoint/2010/main" val="233820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調査</a:t>
            </a:r>
            <a:r>
              <a:rPr kumimoji="1" lang="ja-JP" altLang="en-US" dirty="0" smtClean="0"/>
              <a:t>したアルゴリズム</a:t>
            </a:r>
            <a:endParaRPr kumimoji="1" lang="ja-JP" altLang="en-US" dirty="0"/>
          </a:p>
        </p:txBody>
      </p:sp>
      <p:sp>
        <p:nvSpPr>
          <p:cNvPr id="4" name="コンテンツ プレースホルダー 3"/>
          <p:cNvSpPr>
            <a:spLocks noGrp="1"/>
          </p:cNvSpPr>
          <p:nvPr>
            <p:ph idx="10"/>
          </p:nvPr>
        </p:nvSpPr>
        <p:spPr>
          <a:xfrm>
            <a:off x="214313" y="2411015"/>
            <a:ext cx="11656119" cy="3994316"/>
          </a:xfrm>
        </p:spPr>
        <p:txBody>
          <a:bodyPr/>
          <a:lstStyle/>
          <a:p>
            <a:pPr marL="342900" indent="-342900">
              <a:buFont typeface="Wingdings" panose="05000000000000000000" pitchFamily="2" charset="2"/>
              <a:buChar char="n"/>
            </a:pPr>
            <a:r>
              <a:rPr kumimoji="1" lang="en-US" altLang="ja-JP" sz="2400" dirty="0" smtClean="0"/>
              <a:t>Ant Colony</a:t>
            </a:r>
            <a:r>
              <a:rPr kumimoji="1" lang="ja-JP" altLang="en-US" sz="2400" dirty="0" smtClean="0"/>
              <a:t>アルゴリズム</a:t>
            </a:r>
            <a:r>
              <a:rPr kumimoji="1" lang="en-US" altLang="ja-JP" sz="2000" dirty="0" smtClean="0"/>
              <a:t/>
            </a:r>
            <a:br>
              <a:rPr kumimoji="1" lang="en-US" altLang="ja-JP" sz="2000" dirty="0" smtClean="0"/>
            </a:br>
            <a:r>
              <a:rPr kumimoji="1" lang="ja-JP" altLang="en-US" sz="2000" dirty="0" smtClean="0"/>
              <a:t>巡回セールスマン問題を解くために提案された手法（</a:t>
            </a:r>
            <a:r>
              <a:rPr kumimoji="1" lang="en-US" altLang="ja-JP" sz="2000" dirty="0" smtClean="0"/>
              <a:t>Marco </a:t>
            </a:r>
            <a:r>
              <a:rPr kumimoji="1" lang="en-US" altLang="ja-JP" sz="2000" dirty="0" err="1" smtClean="0"/>
              <a:t>Dorigo</a:t>
            </a:r>
            <a:r>
              <a:rPr kumimoji="1" lang="en-US" altLang="ja-JP" sz="2000" dirty="0" smtClean="0"/>
              <a:t> et al, 1997</a:t>
            </a:r>
            <a:r>
              <a:rPr kumimoji="1" lang="ja-JP" altLang="en-US" sz="2000" dirty="0" smtClean="0"/>
              <a:t>）．</a:t>
            </a:r>
            <a:r>
              <a:rPr kumimoji="1" lang="en-US" altLang="ja-JP" sz="2000" dirty="0" smtClean="0"/>
              <a:t/>
            </a:r>
            <a:br>
              <a:rPr kumimoji="1" lang="en-US" altLang="ja-JP" sz="2000" dirty="0" smtClean="0"/>
            </a:br>
            <a:r>
              <a:rPr kumimoji="1" lang="ja-JP" altLang="en-US" sz="2000" dirty="0" smtClean="0"/>
              <a:t>アリの通ったルートにフェロモンが撒かれ，やがてフェロモンの多いルートを通るようになる．</a:t>
            </a:r>
            <a:r>
              <a:rPr lang="en-US" altLang="ja-JP" sz="2000" dirty="0" smtClean="0"/>
              <a:t/>
            </a:r>
            <a:br>
              <a:rPr lang="en-US" altLang="ja-JP" sz="2000" dirty="0" smtClean="0"/>
            </a:br>
            <a:endParaRPr lang="en-US" altLang="ja-JP" sz="1050" dirty="0" smtClean="0"/>
          </a:p>
          <a:p>
            <a:pPr marL="342900" indent="-342900">
              <a:buFont typeface="Wingdings" panose="05000000000000000000" pitchFamily="2" charset="2"/>
              <a:buChar char="n"/>
            </a:pPr>
            <a:r>
              <a:rPr lang="en-US" altLang="ja-JP" sz="2400" dirty="0" smtClean="0"/>
              <a:t>Bat </a:t>
            </a:r>
            <a:r>
              <a:rPr lang="ja-JP" altLang="en-US" sz="2400" dirty="0" smtClean="0"/>
              <a:t>アルゴリズム</a:t>
            </a:r>
            <a:r>
              <a:rPr lang="en-US" altLang="ja-JP" sz="2000" dirty="0" smtClean="0"/>
              <a:t/>
            </a:r>
            <a:br>
              <a:rPr lang="en-US" altLang="ja-JP" sz="2000" dirty="0" smtClean="0"/>
            </a:br>
            <a:r>
              <a:rPr lang="ja-JP" altLang="en-US" sz="2000" dirty="0" smtClean="0"/>
              <a:t>コウモリは超音波を使用し，その反射波から障害物をよけたり，餌を検出する能力を持つ</a:t>
            </a:r>
            <a:r>
              <a:rPr lang="en-US" altLang="ja-JP" sz="2000" dirty="0" smtClean="0"/>
              <a:t/>
            </a:r>
            <a:br>
              <a:rPr lang="en-US" altLang="ja-JP" sz="2000" dirty="0" smtClean="0"/>
            </a:br>
            <a:r>
              <a:rPr lang="ja-JP" altLang="en-US" sz="2000" dirty="0" smtClean="0"/>
              <a:t>（</a:t>
            </a:r>
            <a:r>
              <a:rPr lang="en-US" altLang="ja-JP" sz="2000" dirty="0" smtClean="0"/>
              <a:t>Xin-She Yang, 2010</a:t>
            </a:r>
            <a:r>
              <a:rPr lang="ja-JP" altLang="en-US" sz="2000" dirty="0" smtClean="0"/>
              <a:t>）．</a:t>
            </a:r>
            <a:r>
              <a:rPr lang="en-US" altLang="ja-JP" sz="2000" dirty="0" smtClean="0"/>
              <a:t/>
            </a:r>
            <a:br>
              <a:rPr lang="en-US" altLang="ja-JP" sz="2000" dirty="0" smtClean="0"/>
            </a:br>
            <a:endParaRPr lang="en-US" altLang="ja-JP" sz="1050" dirty="0" smtClean="0"/>
          </a:p>
          <a:p>
            <a:pPr marL="342900" indent="-342900">
              <a:buFont typeface="Wingdings" panose="05000000000000000000" pitchFamily="2" charset="2"/>
              <a:buChar char="n"/>
            </a:pPr>
            <a:r>
              <a:rPr lang="en-US" altLang="ja-JP" sz="2400" dirty="0"/>
              <a:t>FA</a:t>
            </a:r>
            <a:r>
              <a:rPr lang="ja-JP" altLang="en-US" sz="2400" dirty="0" smtClean="0"/>
              <a:t>アルゴリズム</a:t>
            </a:r>
            <a:r>
              <a:rPr lang="en-US" altLang="ja-JP" sz="2400" dirty="0" smtClean="0"/>
              <a:t/>
            </a:r>
            <a:br>
              <a:rPr lang="en-US" altLang="ja-JP" sz="2400" dirty="0" smtClean="0"/>
            </a:br>
            <a:r>
              <a:rPr lang="ja-JP" altLang="en-US" sz="2000" dirty="0" smtClean="0"/>
              <a:t>ホタルの光の輝度を利用したアルゴリズム（</a:t>
            </a:r>
            <a:r>
              <a:rPr lang="en-US" altLang="ja-JP" sz="2000" i="1" dirty="0" smtClean="0"/>
              <a:t>Yang, 2009</a:t>
            </a:r>
            <a:r>
              <a:rPr lang="ja-JP" altLang="en-US" sz="2000" dirty="0" smtClean="0"/>
              <a:t>）．</a:t>
            </a:r>
            <a:r>
              <a:rPr lang="en-US" altLang="ja-JP" sz="2000" dirty="0" smtClean="0"/>
              <a:t/>
            </a:r>
            <a:br>
              <a:rPr lang="en-US" altLang="ja-JP" sz="2000" dirty="0" smtClean="0"/>
            </a:br>
            <a:r>
              <a:rPr lang="ja-JP" altLang="en-US" sz="2000" dirty="0" smtClean="0"/>
              <a:t>光の弱いホタルは強い方へ移動する（自分より強い光がなければランダム行動）．</a:t>
            </a:r>
            <a:r>
              <a:rPr lang="en-US" altLang="ja-JP" sz="1800" dirty="0" smtClean="0"/>
              <a:t/>
            </a:r>
            <a:br>
              <a:rPr lang="en-US" altLang="ja-JP" sz="1800" dirty="0" smtClean="0"/>
            </a:br>
            <a:r>
              <a:rPr lang="en-US" altLang="ja-JP" sz="2000" dirty="0" smtClean="0"/>
              <a:t/>
            </a:r>
            <a:br>
              <a:rPr lang="en-US" altLang="ja-JP" sz="2000" dirty="0" smtClean="0"/>
            </a:br>
            <a:endParaRPr kumimoji="1" lang="en-US" altLang="ja-JP" sz="2000" dirty="0" smtClean="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5</a:t>
            </a:r>
            <a:endParaRPr kumimoji="1" lang="ja-JP" altLang="en-US" dirty="0"/>
          </a:p>
        </p:txBody>
      </p:sp>
    </p:spTree>
    <p:extLst>
      <p:ext uri="{BB962C8B-B14F-4D97-AF65-F5344CB8AC3E}">
        <p14:creationId xmlns:p14="http://schemas.microsoft.com/office/powerpoint/2010/main" val="23946813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Bat Algorithm</a:t>
            </a:r>
            <a:endParaRPr kumimoji="1" lang="ja-JP" altLang="en-US" dirty="0"/>
          </a:p>
        </p:txBody>
      </p:sp>
      <p:sp>
        <p:nvSpPr>
          <p:cNvPr id="4" name="コンテンツ プレースホルダー 3"/>
          <p:cNvSpPr>
            <a:spLocks noGrp="1"/>
          </p:cNvSpPr>
          <p:nvPr>
            <p:ph idx="10"/>
          </p:nvPr>
        </p:nvSpPr>
        <p:spPr>
          <a:xfrm>
            <a:off x="170481" y="2411015"/>
            <a:ext cx="5455405" cy="3994316"/>
          </a:xfrm>
        </p:spPr>
        <p:txBody>
          <a:bodyPr/>
          <a:lstStyle/>
          <a:p>
            <a:r>
              <a:rPr lang="ja-JP" altLang="en-US" sz="2000" dirty="0" smtClean="0"/>
              <a:t>最も多い典型的</a:t>
            </a:r>
            <a:r>
              <a:rPr lang="ja-JP" altLang="en-US" sz="2000" dirty="0"/>
              <a:t>コウモリ</a:t>
            </a:r>
            <a:r>
              <a:rPr kumimoji="1" lang="ja-JP" altLang="en-US" sz="2000" dirty="0" smtClean="0"/>
              <a:t>の放出する周波数帯</a:t>
            </a:r>
            <a:r>
              <a:rPr kumimoji="1" lang="en-US" altLang="ja-JP" sz="2000" dirty="0" smtClean="0"/>
              <a:t/>
            </a:r>
            <a:br>
              <a:rPr kumimoji="1" lang="en-US" altLang="ja-JP" sz="2000" dirty="0" smtClean="0"/>
            </a:br>
            <a:r>
              <a:rPr kumimoji="1" lang="ja-JP" altLang="en-US" sz="2000" dirty="0" smtClean="0"/>
              <a:t>（</a:t>
            </a:r>
            <a:r>
              <a:rPr kumimoji="1" lang="en-US" altLang="ja-JP" sz="2000" dirty="0" smtClean="0"/>
              <a:t>Echolocation</a:t>
            </a:r>
            <a:r>
              <a:rPr kumimoji="1" lang="ja-JP" altLang="en-US" sz="2000" dirty="0" smtClean="0"/>
              <a:t>）は，</a:t>
            </a:r>
            <a:r>
              <a:rPr kumimoji="1" lang="en-US" altLang="ja-JP" sz="2400" dirty="0" smtClean="0"/>
              <a:t>25</a:t>
            </a:r>
            <a:r>
              <a:rPr kumimoji="1" lang="en-US" altLang="ja-JP" sz="2000" dirty="0" smtClean="0"/>
              <a:t>kHz-</a:t>
            </a:r>
            <a:r>
              <a:rPr kumimoji="1" lang="en-US" altLang="ja-JP" sz="2400" dirty="0" smtClean="0"/>
              <a:t>150</a:t>
            </a:r>
            <a:r>
              <a:rPr kumimoji="1" lang="en-US" altLang="ja-JP" sz="2000" dirty="0" smtClean="0"/>
              <a:t>kHz.</a:t>
            </a:r>
          </a:p>
          <a:p>
            <a:endParaRPr lang="en-US" altLang="ja-JP" sz="1050" dirty="0"/>
          </a:p>
          <a:p>
            <a:r>
              <a:rPr kumimoji="1" lang="ja-JP" altLang="en-US" sz="2000" dirty="0" smtClean="0"/>
              <a:t>この超音波を使ってターゲットとの距離と向き，獲物の種類，獲物の移動速度などを検出することができる．</a:t>
            </a:r>
            <a:endParaRPr kumimoji="1" lang="en-US" altLang="ja-JP" sz="2000" dirty="0" smtClean="0"/>
          </a:p>
          <a:p>
            <a:endParaRPr kumimoji="1" lang="ja-JP" altLang="en-US" sz="2000" dirty="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
        <p:nvSpPr>
          <p:cNvPr id="8" name="テキスト ボックス 7"/>
          <p:cNvSpPr txBox="1"/>
          <p:nvPr/>
        </p:nvSpPr>
        <p:spPr>
          <a:xfrm>
            <a:off x="4417453" y="5651538"/>
            <a:ext cx="7439187" cy="307777"/>
          </a:xfrm>
          <a:prstGeom prst="rect">
            <a:avLst/>
          </a:prstGeom>
          <a:noFill/>
        </p:spPr>
        <p:txBody>
          <a:bodyPr wrap="square" rtlCol="0">
            <a:spAutoFit/>
          </a:bodyPr>
          <a:lstStyle/>
          <a:p>
            <a:pPr algn="r"/>
            <a:r>
              <a:rPr lang="en-US" altLang="ja-JP" sz="1400" dirty="0">
                <a:hlinkClick r:id="rId2"/>
              </a:rPr>
              <a:t>http://</a:t>
            </a:r>
            <a:r>
              <a:rPr lang="en-US" altLang="ja-JP" sz="1400" dirty="0" smtClean="0">
                <a:hlinkClick r:id="rId2"/>
              </a:rPr>
              <a:t>sciencewindow.jst.go.jp/html/sw05/sp-003</a:t>
            </a:r>
            <a:r>
              <a:rPr lang="ja-JP" altLang="en-US" sz="1400" dirty="0"/>
              <a:t> </a:t>
            </a:r>
            <a:r>
              <a:rPr lang="ja-JP" altLang="en-US" sz="1400" dirty="0" smtClean="0"/>
              <a:t> </a:t>
            </a:r>
            <a:r>
              <a:rPr lang="en-US" altLang="ja-JP" sz="1400" dirty="0" smtClean="0"/>
              <a:t>Science Window</a:t>
            </a:r>
            <a:r>
              <a:rPr lang="ja-JP" altLang="en-US" sz="1400" dirty="0" smtClean="0"/>
              <a:t>より</a:t>
            </a:r>
            <a:endParaRPr kumimoji="1" lang="ja-JP" altLang="en-US" sz="1400" dirty="0"/>
          </a:p>
        </p:txBody>
      </p:sp>
      <p:pic>
        <p:nvPicPr>
          <p:cNvPr id="9" name="図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12461" y="2122985"/>
            <a:ext cx="5920016" cy="3394412"/>
          </a:xfrm>
          <a:prstGeom prst="rect">
            <a:avLst/>
          </a:prstGeom>
        </p:spPr>
      </p:pic>
      <p:sp>
        <p:nvSpPr>
          <p:cNvPr id="10" name="テキスト ボックス 9"/>
          <p:cNvSpPr txBox="1"/>
          <p:nvPr/>
        </p:nvSpPr>
        <p:spPr>
          <a:xfrm>
            <a:off x="11044238" y="6015038"/>
            <a:ext cx="557212" cy="369332"/>
          </a:xfrm>
          <a:prstGeom prst="rect">
            <a:avLst/>
          </a:prstGeom>
          <a:noFill/>
        </p:spPr>
        <p:txBody>
          <a:bodyPr wrap="square" rtlCol="0">
            <a:spAutoFit/>
          </a:bodyPr>
          <a:lstStyle/>
          <a:p>
            <a:r>
              <a:rPr lang="en-US" altLang="ja-JP" dirty="0"/>
              <a:t>6</a:t>
            </a:r>
            <a:endParaRPr kumimoji="1" lang="ja-JP" altLang="en-US" dirty="0"/>
          </a:p>
        </p:txBody>
      </p:sp>
    </p:spTree>
    <p:extLst>
      <p:ext uri="{BB962C8B-B14F-4D97-AF65-F5344CB8AC3E}">
        <p14:creationId xmlns:p14="http://schemas.microsoft.com/office/powerpoint/2010/main" val="23536963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Bat Algorithm</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メリットとデメリット</a:t>
            </a:r>
            <a:endParaRPr kumimoji="1" lang="ja-JP" altLang="en-US" dirty="0"/>
          </a:p>
        </p:txBody>
      </p:sp>
      <p:sp>
        <p:nvSpPr>
          <p:cNvPr id="4" name="コンテンツ プレースホルダー 3"/>
          <p:cNvSpPr>
            <a:spLocks noGrp="1"/>
          </p:cNvSpPr>
          <p:nvPr>
            <p:ph idx="10"/>
          </p:nvPr>
        </p:nvSpPr>
        <p:spPr/>
        <p:txBody>
          <a:bodyPr/>
          <a:lstStyle/>
          <a:p>
            <a:pPr marL="342900" indent="-342900">
              <a:buFont typeface="Wingdings" panose="05000000000000000000" pitchFamily="2" charset="2"/>
              <a:buChar char="u"/>
            </a:pPr>
            <a:r>
              <a:rPr lang="ja-JP" altLang="en-US" dirty="0" smtClean="0"/>
              <a:t>一つの局所解に早い段階で収束しやすい</a:t>
            </a:r>
            <a:endParaRPr lang="en-US" altLang="ja-JP" dirty="0" smtClean="0"/>
          </a:p>
          <a:p>
            <a:pPr marL="342900" indent="-342900">
              <a:buFont typeface="Wingdings" panose="05000000000000000000" pitchFamily="2" charset="2"/>
              <a:buChar char="u"/>
            </a:pPr>
            <a:r>
              <a:rPr kumimoji="1" lang="ja-JP" altLang="en-US" dirty="0" smtClean="0"/>
              <a:t>評価</a:t>
            </a:r>
            <a:r>
              <a:rPr kumimoji="1" lang="ja-JP" altLang="en-US" dirty="0"/>
              <a:t>関数</a:t>
            </a:r>
            <a:r>
              <a:rPr kumimoji="1" lang="ja-JP" altLang="en-US" dirty="0" smtClean="0"/>
              <a:t>によって精度に限界がある</a:t>
            </a:r>
            <a:endParaRPr kumimoji="1" lang="en-US" altLang="ja-JP" dirty="0" smtClean="0"/>
          </a:p>
          <a:p>
            <a:pPr marL="342900" indent="-342900">
              <a:buFont typeface="Wingdings" panose="05000000000000000000" pitchFamily="2" charset="2"/>
              <a:buChar char="u"/>
            </a:pPr>
            <a:endParaRPr lang="en-US" altLang="ja-JP" dirty="0"/>
          </a:p>
          <a:p>
            <a:pPr marL="342900" indent="-342900">
              <a:buFont typeface="Wingdings" panose="05000000000000000000" pitchFamily="2" charset="2"/>
              <a:buChar char="u"/>
            </a:pPr>
            <a:r>
              <a:rPr kumimoji="1" lang="ja-JP" altLang="en-US" dirty="0" smtClean="0"/>
              <a:t>最適解を見るけることが可能</a:t>
            </a:r>
            <a:endParaRPr kumimoji="1" lang="en-US" altLang="ja-JP" dirty="0" smtClean="0"/>
          </a:p>
          <a:p>
            <a:pPr marL="342900" indent="-342900">
              <a:buFont typeface="Wingdings" panose="05000000000000000000" pitchFamily="2" charset="2"/>
              <a:buChar char="u"/>
            </a:pPr>
            <a:r>
              <a:rPr lang="ja-JP" altLang="en-US" dirty="0"/>
              <a:t>大域的</a:t>
            </a:r>
            <a:r>
              <a:rPr lang="ja-JP" altLang="en-US" dirty="0" smtClean="0"/>
              <a:t>な</a:t>
            </a:r>
            <a:r>
              <a:rPr lang="ja-JP" altLang="en-US" dirty="0"/>
              <a:t>探索</a:t>
            </a:r>
            <a:r>
              <a:rPr lang="ja-JP" altLang="en-US" dirty="0" smtClean="0"/>
              <a:t>に</a:t>
            </a:r>
            <a:r>
              <a:rPr lang="ja-JP" altLang="en-US" dirty="0"/>
              <a:t>向</a:t>
            </a:r>
            <a:r>
              <a:rPr lang="ja-JP" altLang="en-US" dirty="0" smtClean="0"/>
              <a:t>いている</a:t>
            </a:r>
            <a:endParaRPr lang="en-US" altLang="ja-JP" dirty="0" smtClean="0"/>
          </a:p>
          <a:p>
            <a:pPr marL="342900" indent="-342900">
              <a:buFont typeface="Wingdings" panose="05000000000000000000" pitchFamily="2" charset="2"/>
              <a:buChar char="u"/>
            </a:pPr>
            <a:r>
              <a:rPr kumimoji="1" lang="ja-JP" altLang="en-US" dirty="0" smtClean="0"/>
              <a:t>ラウドネスとパルス放出率をチューニングすることで調整が可能</a:t>
            </a:r>
            <a:endParaRPr kumimoji="1" lang="ja-JP" altLang="en-US" dirty="0"/>
          </a:p>
        </p:txBody>
      </p:sp>
    </p:spTree>
    <p:extLst>
      <p:ext uri="{BB962C8B-B14F-4D97-AF65-F5344CB8AC3E}">
        <p14:creationId xmlns:p14="http://schemas.microsoft.com/office/powerpoint/2010/main" val="38366614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p:cNvSpPr>
            <a:spLocks noGrp="1"/>
          </p:cNvSpPr>
          <p:nvPr>
            <p:ph type="title"/>
          </p:nvPr>
        </p:nvSpPr>
        <p:spPr/>
        <p:txBody>
          <a:bodyPr/>
          <a:lstStyle/>
          <a:p>
            <a:r>
              <a:rPr lang="ja-JP" altLang="en-US" dirty="0"/>
              <a:t>問題に対する手法の</a:t>
            </a:r>
            <a:r>
              <a:rPr lang="ja-JP" altLang="en-US" dirty="0" smtClean="0"/>
              <a:t>検討</a:t>
            </a:r>
            <a:endParaRPr kumimoji="1" lang="ja-JP" altLang="en-US" dirty="0"/>
          </a:p>
        </p:txBody>
      </p:sp>
      <p:pic>
        <p:nvPicPr>
          <p:cNvPr id="7" name="図 6"/>
          <p:cNvPicPr>
            <a:picLocks noChangeAspect="1"/>
          </p:cNvPicPr>
          <p:nvPr/>
        </p:nvPicPr>
        <p:blipFill>
          <a:blip r:embed="rId2"/>
          <a:stretch>
            <a:fillRect/>
          </a:stretch>
        </p:blipFill>
        <p:spPr>
          <a:xfrm>
            <a:off x="1565329" y="1177401"/>
            <a:ext cx="8802894" cy="5680599"/>
          </a:xfrm>
          <a:prstGeom prst="rect">
            <a:avLst/>
          </a:prstGeom>
        </p:spPr>
      </p:pic>
      <mc:AlternateContent xmlns:mc="http://schemas.openxmlformats.org/markup-compatibility/2006" xmlns:a14="http://schemas.microsoft.com/office/drawing/2010/main">
        <mc:Choice Requires="a14">
          <p:sp>
            <p:nvSpPr>
              <p:cNvPr id="9" name="テキスト ボックス 8"/>
              <p:cNvSpPr txBox="1"/>
              <p:nvPr/>
            </p:nvSpPr>
            <p:spPr>
              <a:xfrm>
                <a:off x="9252345" y="3611105"/>
                <a:ext cx="2681207" cy="2578976"/>
              </a:xfrm>
              <a:prstGeom prst="rect">
                <a:avLst/>
              </a:prstGeom>
              <a:noFill/>
            </p:spPr>
            <p:txBody>
              <a:bodyPr wrap="square" rtlCol="0">
                <a:spAutoFit/>
              </a:bodyPr>
              <a:lstStyle/>
              <a:p>
                <a:r>
                  <a:rPr lang="ja-JP" altLang="en-US" dirty="0" smtClean="0"/>
                  <a:t>・コウモリ</a:t>
                </a:r>
                <a:endParaRPr lang="en-US" altLang="ja-JP" dirty="0" smtClean="0"/>
              </a:p>
              <a:p>
                <a:r>
                  <a:rPr lang="ja-JP" altLang="en-US" dirty="0" smtClean="0"/>
                  <a:t>固定周波数：</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𝑚𝑖𝑛</m:t>
                        </m:r>
                      </m:sub>
                    </m:sSub>
                  </m:oMath>
                </a14:m>
                <a:endParaRPr lang="en-US" altLang="ja-JP" dirty="0" smtClean="0"/>
              </a:p>
              <a:p>
                <a:r>
                  <a:rPr lang="ja-JP" altLang="en-US" dirty="0" smtClean="0"/>
                  <a:t>波長</a:t>
                </a:r>
                <a:r>
                  <a:rPr kumimoji="1" lang="ja-JP" altLang="en-US" dirty="0" smtClean="0"/>
                  <a:t>：</a:t>
                </a:r>
                <a:r>
                  <a:rPr kumimoji="1" lang="en-US" altLang="ja-JP" dirty="0" smtClean="0"/>
                  <a:t>λ</a:t>
                </a:r>
              </a:p>
              <a:p>
                <a:r>
                  <a:rPr kumimoji="1" lang="ja-JP" altLang="en-US" dirty="0" smtClean="0"/>
                  <a:t>速度：</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𝑣</m:t>
                        </m:r>
                      </m:e>
                      <m:sub>
                        <m:r>
                          <a:rPr kumimoji="1" lang="en-US" altLang="ja-JP" b="0" i="1" smtClean="0">
                            <a:latin typeface="Cambria Math" panose="02040503050406030204" pitchFamily="18" charset="0"/>
                          </a:rPr>
                          <m:t>𝑖</m:t>
                        </m:r>
                      </m:sub>
                    </m:sSub>
                  </m:oMath>
                </a14:m>
                <a:endParaRPr kumimoji="1" lang="en-US" altLang="ja-JP" dirty="0" smtClean="0"/>
              </a:p>
              <a:p>
                <a:r>
                  <a:rPr kumimoji="1" lang="ja-JP" altLang="en-US" dirty="0" smtClean="0"/>
                  <a:t>位置：</a:t>
                </a: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oMath>
                </a14:m>
                <a:endParaRPr kumimoji="1" lang="en-US" altLang="ja-JP" dirty="0" smtClean="0"/>
              </a:p>
              <a:p>
                <a:r>
                  <a:rPr lang="en-US" altLang="ja-JP" dirty="0" smtClean="0"/>
                  <a:t>A</a:t>
                </a:r>
                <a:r>
                  <a:rPr lang="ja-JP" altLang="en-US" dirty="0" smtClean="0"/>
                  <a:t>：ラウドネス</a:t>
                </a:r>
                <a:endParaRPr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𝑝𝑎𝑙𝑠𝑒</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𝑒𝑚𝑚𝑖𝑠𝑖𝑜𝑛</m:t>
                      </m:r>
                    </m:oMath>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ea typeface="Cambria Math" panose="02040503050406030204" pitchFamily="18" charset="0"/>
                        </a:rPr>
                        <m:t>∋[0, 1]</m:t>
                      </m:r>
                    </m:oMath>
                  </m:oMathPara>
                </a14:m>
                <a:endParaRPr kumimoji="1" lang="en-US" altLang="ja-JP" dirty="0" smtClean="0"/>
              </a:p>
              <a:p>
                <a:endParaRPr kumimoji="1" lang="ja-JP" altLang="en-US" dirty="0"/>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9252345" y="3611105"/>
                <a:ext cx="2681207" cy="2578976"/>
              </a:xfrm>
              <a:prstGeom prst="rect">
                <a:avLst/>
              </a:prstGeom>
              <a:blipFill>
                <a:blip r:embed="rId3"/>
                <a:stretch>
                  <a:fillRect l="-2045" t="-1182"/>
                </a:stretch>
              </a:blipFill>
            </p:spPr>
            <p:txBody>
              <a:bodyPr/>
              <a:lstStyle/>
              <a:p>
                <a:r>
                  <a:rPr lang="ja-JP" altLang="en-US">
                    <a:noFill/>
                  </a:rPr>
                  <a:t> </a:t>
                </a:r>
              </a:p>
            </p:txBody>
          </p:sp>
        </mc:Fallback>
      </mc:AlternateContent>
      <p:sp>
        <p:nvSpPr>
          <p:cNvPr id="10" name="テキスト ボックス 9"/>
          <p:cNvSpPr txBox="1"/>
          <p:nvPr/>
        </p:nvSpPr>
        <p:spPr>
          <a:xfrm>
            <a:off x="11044238" y="6015038"/>
            <a:ext cx="557212" cy="369332"/>
          </a:xfrm>
          <a:prstGeom prst="rect">
            <a:avLst/>
          </a:prstGeom>
          <a:noFill/>
        </p:spPr>
        <p:txBody>
          <a:bodyPr wrap="square" rtlCol="0">
            <a:spAutoFit/>
          </a:bodyPr>
          <a:lstStyle/>
          <a:p>
            <a:r>
              <a:rPr lang="en-US" altLang="ja-JP" dirty="0"/>
              <a:t>7</a:t>
            </a:r>
            <a:endParaRPr kumimoji="1" lang="ja-JP" altLang="en-US" dirty="0"/>
          </a:p>
        </p:txBody>
      </p:sp>
    </p:spTree>
    <p:extLst>
      <p:ext uri="{BB962C8B-B14F-4D97-AF65-F5344CB8AC3E}">
        <p14:creationId xmlns:p14="http://schemas.microsoft.com/office/powerpoint/2010/main" val="423289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409" y="4925357"/>
            <a:ext cx="8207315" cy="668167"/>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227" y="4555045"/>
            <a:ext cx="8262991" cy="60135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9904" y="4094146"/>
            <a:ext cx="8151630" cy="601350"/>
          </a:xfrm>
          <a:prstGeom prst="rect">
            <a:avLst/>
          </a:prstGeom>
        </p:spPr>
      </p:pic>
      <p:sp>
        <p:nvSpPr>
          <p:cNvPr id="3" name="コンテンツ プレースホルダー 2"/>
          <p:cNvSpPr>
            <a:spLocks noGrp="1"/>
          </p:cNvSpPr>
          <p:nvPr>
            <p:ph idx="1"/>
          </p:nvPr>
        </p:nvSpPr>
        <p:spPr>
          <a:xfrm>
            <a:off x="527377" y="2768184"/>
            <a:ext cx="11329259" cy="614197"/>
          </a:xfrm>
        </p:spPr>
        <p:txBody>
          <a:bodyPr/>
          <a:lstStyle/>
          <a:p>
            <a:r>
              <a:rPr kumimoji="1" lang="ja-JP" altLang="en-US" dirty="0" smtClean="0"/>
              <a:t>更新式</a:t>
            </a:r>
            <a:endParaRPr kumimoji="1" lang="ja-JP" altLang="en-US" dirty="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1616" y="2793444"/>
            <a:ext cx="9160783" cy="1426085"/>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5331417" y="1849619"/>
                <a:ext cx="5610386" cy="628249"/>
              </a:xfrm>
              <a:prstGeom prst="rect">
                <a:avLst/>
              </a:prstGeom>
              <a:noFill/>
            </p:spPr>
            <p:txBody>
              <a:bodyPr wrap="square" rtlCol="0">
                <a:spAutoFit/>
              </a:bodyPr>
              <a:lstStyle/>
              <a:p>
                <a:r>
                  <a:rPr kumimoji="1" lang="en-US" altLang="ja-JP" sz="2400" dirty="0" smtClean="0">
                    <a:solidFill>
                      <a:schemeClr val="tx1">
                        <a:lumMod val="65000"/>
                        <a:lumOff val="35000"/>
                      </a:schemeClr>
                    </a:solidFill>
                  </a:rPr>
                  <a:t>λ</a:t>
                </a:r>
                <a14:m>
                  <m:oMath xmlns:m="http://schemas.openxmlformats.org/officeDocument/2006/math">
                    <m:r>
                      <a:rPr kumimoji="1" lang="en-US" altLang="ja-JP" sz="2400" b="0" i="1" smtClean="0">
                        <a:solidFill>
                          <a:schemeClr val="tx1">
                            <a:lumMod val="65000"/>
                            <a:lumOff val="35000"/>
                          </a:schemeClr>
                        </a:solidFill>
                        <a:latin typeface="Cambria Math" panose="02040503050406030204" pitchFamily="18" charset="0"/>
                      </a:rPr>
                      <m:t>=</m:t>
                    </m:r>
                    <m:f>
                      <m:fPr>
                        <m:ctrlPr>
                          <a:rPr kumimoji="1" lang="en-US" altLang="ja-JP" sz="2400" b="0" i="1" smtClean="0">
                            <a:solidFill>
                              <a:schemeClr val="tx1">
                                <a:lumMod val="65000"/>
                                <a:lumOff val="35000"/>
                              </a:schemeClr>
                            </a:solidFill>
                            <a:latin typeface="Cambria Math" panose="02040503050406030204" pitchFamily="18" charset="0"/>
                          </a:rPr>
                        </m:ctrlPr>
                      </m:fPr>
                      <m:num>
                        <m:r>
                          <a:rPr kumimoji="1" lang="en-US" altLang="ja-JP" sz="2400" b="0" i="1" smtClean="0">
                            <a:solidFill>
                              <a:schemeClr val="tx1">
                                <a:lumMod val="65000"/>
                                <a:lumOff val="35000"/>
                              </a:schemeClr>
                            </a:solidFill>
                            <a:latin typeface="Cambria Math" panose="02040503050406030204" pitchFamily="18" charset="0"/>
                          </a:rPr>
                          <m:t>𝑣</m:t>
                        </m:r>
                      </m:num>
                      <m:den>
                        <m:r>
                          <a:rPr kumimoji="1" lang="en-US" altLang="ja-JP" sz="2400" b="0" i="1" smtClean="0">
                            <a:solidFill>
                              <a:schemeClr val="tx1">
                                <a:lumMod val="65000"/>
                                <a:lumOff val="35000"/>
                              </a:schemeClr>
                            </a:solidFill>
                            <a:latin typeface="Cambria Math" panose="02040503050406030204" pitchFamily="18" charset="0"/>
                          </a:rPr>
                          <m:t>𝑓</m:t>
                        </m:r>
                      </m:den>
                    </m:f>
                  </m:oMath>
                </a14:m>
                <a:r>
                  <a:rPr kumimoji="1" lang="en-US" altLang="ja-JP" sz="2400" dirty="0" smtClean="0">
                    <a:solidFill>
                      <a:schemeClr val="tx1">
                        <a:lumMod val="65000"/>
                        <a:lumOff val="35000"/>
                      </a:schemeClr>
                    </a:solidFill>
                  </a:rPr>
                  <a:t>				    	  </a:t>
                </a:r>
                <a:r>
                  <a:rPr kumimoji="1" lang="en-US" altLang="ja-JP" sz="2000" dirty="0" smtClean="0">
                    <a:solidFill>
                      <a:schemeClr val="tx1">
                        <a:lumMod val="65000"/>
                        <a:lumOff val="35000"/>
                      </a:schemeClr>
                    </a:solidFill>
                  </a:rPr>
                  <a:t>(1)</a:t>
                </a:r>
                <a:endParaRPr kumimoji="1" lang="ja-JP" altLang="en-US" sz="2000" dirty="0">
                  <a:solidFill>
                    <a:schemeClr val="tx1">
                      <a:lumMod val="65000"/>
                      <a:lumOff val="35000"/>
                    </a:schemeClr>
                  </a:solidFill>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5331417" y="1849619"/>
                <a:ext cx="5610386" cy="628249"/>
              </a:xfrm>
              <a:prstGeom prst="rect">
                <a:avLst/>
              </a:prstGeom>
              <a:blipFill>
                <a:blip r:embed="rId6"/>
                <a:stretch>
                  <a:fillRect l="-1739" t="-971" b="-1942"/>
                </a:stretch>
              </a:blipFill>
            </p:spPr>
            <p:txBody>
              <a:bodyPr/>
              <a:lstStyle/>
              <a:p>
                <a:r>
                  <a:rPr lang="ja-JP" altLang="en-US">
                    <a:noFill/>
                  </a:rPr>
                  <a:t> </a:t>
                </a:r>
              </a:p>
            </p:txBody>
          </p:sp>
        </mc:Fallback>
      </mc:AlternateContent>
      <p:sp>
        <p:nvSpPr>
          <p:cNvPr id="8" name="コンテンツ プレースホルダー 2"/>
          <p:cNvSpPr>
            <a:spLocks noGrp="1"/>
          </p:cNvSpPr>
          <p:nvPr>
            <p:ph idx="1"/>
          </p:nvPr>
        </p:nvSpPr>
        <p:spPr>
          <a:xfrm>
            <a:off x="527376" y="1585232"/>
            <a:ext cx="11329259" cy="614197"/>
          </a:xfrm>
        </p:spPr>
        <p:txBody>
          <a:bodyPr/>
          <a:lstStyle/>
          <a:p>
            <a:r>
              <a:rPr kumimoji="1" lang="ja-JP" altLang="en-US" dirty="0" smtClean="0"/>
              <a:t>固定周波数</a:t>
            </a:r>
            <a:endParaRPr kumimoji="1" lang="ja-JP" altLang="en-US" dirty="0"/>
          </a:p>
        </p:txBody>
      </p:sp>
      <p:sp>
        <p:nvSpPr>
          <p:cNvPr id="12" name="テキスト ボックス 11"/>
          <p:cNvSpPr txBox="1"/>
          <p:nvPr/>
        </p:nvSpPr>
        <p:spPr>
          <a:xfrm>
            <a:off x="11044238" y="6015038"/>
            <a:ext cx="557212" cy="369332"/>
          </a:xfrm>
          <a:prstGeom prst="rect">
            <a:avLst/>
          </a:prstGeom>
          <a:noFill/>
        </p:spPr>
        <p:txBody>
          <a:bodyPr wrap="square" rtlCol="0">
            <a:spAutoFit/>
          </a:bodyPr>
          <a:lstStyle/>
          <a:p>
            <a:r>
              <a:rPr lang="en-US" altLang="ja-JP" dirty="0"/>
              <a:t>8</a:t>
            </a:r>
            <a:endParaRPr kumimoji="1" lang="ja-JP" altLang="en-US" dirty="0"/>
          </a:p>
        </p:txBody>
      </p:sp>
      <mc:AlternateContent xmlns:mc="http://schemas.openxmlformats.org/markup-compatibility/2006">
        <mc:Choice xmlns:a14="http://schemas.microsoft.com/office/drawing/2010/main" Requires="a14">
          <p:sp>
            <p:nvSpPr>
              <p:cNvPr id="13" name="テキスト ボックス 12"/>
              <p:cNvSpPr txBox="1"/>
              <p:nvPr/>
            </p:nvSpPr>
            <p:spPr>
              <a:xfrm>
                <a:off x="4584032" y="5613824"/>
                <a:ext cx="2919132" cy="553998"/>
              </a:xfrm>
              <a:prstGeom prst="rect">
                <a:avLst/>
              </a:prstGeom>
              <a:noFill/>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𝑖𝑓</m:t>
                      </m:r>
                      <m:r>
                        <a:rPr kumimoji="1" lang="en-US" altLang="ja-JP" b="0" i="1" smtClean="0">
                          <a:solidFill>
                            <a:schemeClr val="tx1">
                              <a:lumMod val="75000"/>
                              <a:lumOff val="25000"/>
                            </a:schemeClr>
                          </a:solidFill>
                          <a:latin typeface="Cambria Math" panose="02040503050406030204" pitchFamily="18" charset="0"/>
                        </a:rPr>
                        <m:t> </m:t>
                      </m:r>
                      <m:r>
                        <a:rPr kumimoji="1" lang="en-US" altLang="ja-JP" b="0" i="1" smtClean="0">
                          <a:solidFill>
                            <a:schemeClr val="tx1">
                              <a:lumMod val="75000"/>
                              <a:lumOff val="25000"/>
                            </a:schemeClr>
                          </a:solidFill>
                          <a:latin typeface="Cambria Math" panose="02040503050406030204" pitchFamily="18" charset="0"/>
                        </a:rPr>
                        <m:t>𝑟𝑎𝑛𝑑</m:t>
                      </m:r>
                      <m:r>
                        <a:rPr kumimoji="1" lang="en-US" altLang="ja-JP" b="0" i="1" smtClean="0">
                          <a:solidFill>
                            <a:schemeClr val="tx1">
                              <a:lumMod val="75000"/>
                              <a:lumOff val="25000"/>
                            </a:schemeClr>
                          </a:solidFill>
                          <a:latin typeface="Cambria Math" panose="02040503050406030204" pitchFamily="18" charset="0"/>
                        </a:rPr>
                        <m:t>&gt;</m:t>
                      </m:r>
                      <m:r>
                        <a:rPr kumimoji="1" lang="en-US" altLang="ja-JP" b="0" i="1" smtClean="0">
                          <a:solidFill>
                            <a:schemeClr val="tx1">
                              <a:lumMod val="75000"/>
                              <a:lumOff val="25000"/>
                            </a:schemeClr>
                          </a:solidFill>
                          <a:latin typeface="Cambria Math" panose="02040503050406030204" pitchFamily="18" charset="0"/>
                        </a:rPr>
                        <m:t>𝑟</m:t>
                      </m:r>
                    </m:oMath>
                  </m:oMathPara>
                </a14:m>
                <a:endParaRPr kumimoji="1" lang="en-US" altLang="ja-JP"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p>
                        <m:sSupPr>
                          <m:ctrlPr>
                            <a:rPr kumimoji="1" lang="en-US" altLang="ja-JP" i="1" smtClean="0">
                              <a:solidFill>
                                <a:schemeClr val="tx1">
                                  <a:lumMod val="75000"/>
                                  <a:lumOff val="25000"/>
                                </a:schemeClr>
                              </a:solidFill>
                              <a:latin typeface="Cambria Math" panose="02040503050406030204" pitchFamily="18" charset="0"/>
                            </a:rPr>
                          </m:ctrlPr>
                        </m:sSupPr>
                        <m:e>
                          <m:sSub>
                            <m:sSubPr>
                              <m:ctrlPr>
                                <a:rPr kumimoji="1" lang="en-US" altLang="ja-JP"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𝑖</m:t>
                              </m:r>
                            </m:sub>
                          </m:sSub>
                        </m:e>
                        <m:sup>
                          <m:r>
                            <a:rPr kumimoji="1" lang="en-US" altLang="ja-JP" b="0" i="1" smtClean="0">
                              <a:solidFill>
                                <a:schemeClr val="tx1">
                                  <a:lumMod val="75000"/>
                                  <a:lumOff val="25000"/>
                                </a:schemeClr>
                              </a:solidFill>
                              <a:latin typeface="Cambria Math" panose="02040503050406030204" pitchFamily="18" charset="0"/>
                            </a:rPr>
                            <m:t>𝑡</m:t>
                          </m:r>
                        </m:sup>
                      </m:sSup>
                      <m:r>
                        <a:rPr kumimoji="1" lang="en-US" altLang="ja-JP" b="0" i="1" smtClean="0">
                          <a:solidFill>
                            <a:schemeClr val="tx1">
                              <a:lumMod val="75000"/>
                              <a:lumOff val="25000"/>
                            </a:schemeClr>
                          </a:solidFill>
                          <a:latin typeface="Cambria Math" panose="02040503050406030204" pitchFamily="18" charset="0"/>
                        </a:rPr>
                        <m:t>=</m:t>
                      </m:r>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m:t>
                          </m:r>
                        </m:sub>
                      </m:sSub>
                      <m:r>
                        <a:rPr kumimoji="1" lang="en-US" altLang="ja-JP" b="0" i="1" smtClean="0">
                          <a:solidFill>
                            <a:schemeClr val="tx1">
                              <a:lumMod val="75000"/>
                              <a:lumOff val="25000"/>
                            </a:schemeClr>
                          </a:solidFill>
                          <a:latin typeface="Cambria Math" panose="02040503050406030204" pitchFamily="18" charset="0"/>
                        </a:rPr>
                        <m:t>+0.001∗</m:t>
                      </m:r>
                      <m:r>
                        <a:rPr kumimoji="1" lang="en-US" altLang="ja-JP" b="0" i="1" smtClean="0">
                          <a:solidFill>
                            <a:schemeClr val="tx1">
                              <a:lumMod val="75000"/>
                              <a:lumOff val="25000"/>
                            </a:schemeClr>
                          </a:solidFill>
                          <a:latin typeface="Cambria Math" panose="02040503050406030204" pitchFamily="18" charset="0"/>
                        </a:rPr>
                        <m:t>𝑟𝑎𝑛𝑑</m:t>
                      </m:r>
                      <m:r>
                        <a:rPr kumimoji="1" lang="en-US" altLang="ja-JP" b="0" i="1" smtClean="0">
                          <a:solidFill>
                            <a:schemeClr val="tx1">
                              <a:lumMod val="75000"/>
                              <a:lumOff val="25000"/>
                            </a:schemeClr>
                          </a:solidFill>
                          <a:latin typeface="Cambria Math" panose="02040503050406030204" pitchFamily="18" charset="0"/>
                        </a:rPr>
                        <m:t>(1,2)</m:t>
                      </m:r>
                    </m:oMath>
                  </m:oMathPara>
                </a14:m>
                <a:endParaRPr kumimoji="1" lang="ja-JP" altLang="en-US" dirty="0">
                  <a:solidFill>
                    <a:schemeClr val="tx1">
                      <a:lumMod val="75000"/>
                      <a:lumOff val="25000"/>
                    </a:schemeClr>
                  </a:solidFill>
                </a:endParaRPr>
              </a:p>
            </p:txBody>
          </p:sp>
        </mc:Choice>
        <mc:Fallback>
          <p:sp>
            <p:nvSpPr>
              <p:cNvPr id="13" name="テキスト ボックス 12"/>
              <p:cNvSpPr txBox="1">
                <a:spLocks noRot="1" noChangeAspect="1" noMove="1" noResize="1" noEditPoints="1" noAdjustHandles="1" noChangeArrowheads="1" noChangeShapeType="1" noTextEdit="1"/>
              </p:cNvSpPr>
              <p:nvPr/>
            </p:nvSpPr>
            <p:spPr>
              <a:xfrm>
                <a:off x="4584032" y="5613824"/>
                <a:ext cx="2919132" cy="553998"/>
              </a:xfrm>
              <a:prstGeom prst="rect">
                <a:avLst/>
              </a:prstGeom>
              <a:blipFill>
                <a:blip r:embed="rId7"/>
                <a:stretch>
                  <a:fillRect l="-3758" r="-835" b="-18681"/>
                </a:stretch>
              </a:blipFill>
            </p:spPr>
            <p:txBody>
              <a:bodyPr/>
              <a:lstStyle/>
              <a:p>
                <a:r>
                  <a:rPr lang="ja-JP" altLang="en-US">
                    <a:noFill/>
                  </a:rPr>
                  <a:t> </a:t>
                </a:r>
              </a:p>
            </p:txBody>
          </p:sp>
        </mc:Fallback>
      </mc:AlternateContent>
      <p:sp>
        <p:nvSpPr>
          <p:cNvPr id="14" name="コンテンツ プレースホルダー 2"/>
          <p:cNvSpPr>
            <a:spLocks noGrp="1"/>
          </p:cNvSpPr>
          <p:nvPr>
            <p:ph idx="1"/>
          </p:nvPr>
        </p:nvSpPr>
        <p:spPr>
          <a:xfrm>
            <a:off x="527376" y="5546890"/>
            <a:ext cx="11329259" cy="614197"/>
          </a:xfrm>
        </p:spPr>
        <p:txBody>
          <a:bodyPr/>
          <a:lstStyle/>
          <a:p>
            <a:r>
              <a:rPr kumimoji="1" lang="ja-JP" altLang="en-US" dirty="0" smtClean="0"/>
              <a:t>ランダムウォーク</a:t>
            </a:r>
            <a:endParaRPr kumimoji="1" lang="ja-JP" altLang="en-US" dirty="0"/>
          </a:p>
        </p:txBody>
      </p:sp>
    </p:spTree>
    <p:extLst>
      <p:ext uri="{BB962C8B-B14F-4D97-AF65-F5344CB8AC3E}">
        <p14:creationId xmlns:p14="http://schemas.microsoft.com/office/powerpoint/2010/main" val="1514641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2409" y="4925357"/>
            <a:ext cx="8207315" cy="668167"/>
          </a:xfrm>
          <a:prstGeom prst="rect">
            <a:avLst/>
          </a:prstGeom>
        </p:spPr>
      </p:pic>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93227" y="4555045"/>
            <a:ext cx="8262991" cy="601350"/>
          </a:xfrm>
          <a:prstGeom prst="rect">
            <a:avLst/>
          </a:prstGeom>
        </p:spPr>
      </p:pic>
      <p:pic>
        <p:nvPicPr>
          <p:cNvPr id="10" name="図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9904" y="4094146"/>
            <a:ext cx="8151630" cy="601350"/>
          </a:xfrm>
          <a:prstGeom prst="rect">
            <a:avLst/>
          </a:prstGeom>
        </p:spPr>
      </p:pic>
      <p:sp>
        <p:nvSpPr>
          <p:cNvPr id="3" name="コンテンツ プレースホルダー 2"/>
          <p:cNvSpPr>
            <a:spLocks noGrp="1"/>
          </p:cNvSpPr>
          <p:nvPr>
            <p:ph idx="1"/>
          </p:nvPr>
        </p:nvSpPr>
        <p:spPr>
          <a:xfrm>
            <a:off x="527377" y="2768184"/>
            <a:ext cx="11329259" cy="614197"/>
          </a:xfrm>
        </p:spPr>
        <p:txBody>
          <a:bodyPr/>
          <a:lstStyle/>
          <a:p>
            <a:r>
              <a:rPr kumimoji="1" lang="ja-JP" altLang="en-US" dirty="0" smtClean="0"/>
              <a:t>更新式</a:t>
            </a:r>
            <a:endParaRPr kumimoji="1" lang="ja-JP" altLang="en-US" dirty="0"/>
          </a:p>
        </p:txBody>
      </p:sp>
      <p:sp>
        <p:nvSpPr>
          <p:cNvPr id="5" name="タイトル 1"/>
          <p:cNvSpPr>
            <a:spLocks noGrp="1"/>
          </p:cNvSpPr>
          <p:nvPr>
            <p:ph type="title"/>
          </p:nvPr>
        </p:nvSpPr>
        <p:spPr>
          <a:xfrm>
            <a:off x="0" y="0"/>
            <a:ext cx="12192000" cy="1179288"/>
          </a:xfrm>
        </p:spPr>
        <p:txBody>
          <a:bodyPr/>
          <a:lstStyle/>
          <a:p>
            <a:r>
              <a:rPr lang="ja-JP" altLang="en-US" dirty="0" smtClean="0"/>
              <a:t>提案</a:t>
            </a:r>
            <a:r>
              <a:rPr lang="ja-JP" altLang="en-US" dirty="0"/>
              <a:t>手法</a:t>
            </a:r>
            <a:endParaRPr kumimoji="1" lang="ja-JP" altLang="en-US" dirty="0"/>
          </a:p>
        </p:txBody>
      </p:sp>
      <p:pic>
        <p:nvPicPr>
          <p:cNvPr id="6" name="図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1616" y="2793444"/>
            <a:ext cx="9160783" cy="1426085"/>
          </a:xfrm>
          <a:prstGeom prst="rect">
            <a:avLst/>
          </a:prstGeom>
        </p:spPr>
      </p:pic>
      <mc:AlternateContent xmlns:mc="http://schemas.openxmlformats.org/markup-compatibility/2006" xmlns:a14="http://schemas.microsoft.com/office/drawing/2010/main">
        <mc:Choice Requires="a14">
          <p:sp>
            <p:nvSpPr>
              <p:cNvPr id="7" name="テキスト ボックス 6"/>
              <p:cNvSpPr txBox="1"/>
              <p:nvPr/>
            </p:nvSpPr>
            <p:spPr>
              <a:xfrm>
                <a:off x="5331417" y="1849619"/>
                <a:ext cx="5610386" cy="628249"/>
              </a:xfrm>
              <a:prstGeom prst="rect">
                <a:avLst/>
              </a:prstGeom>
              <a:noFill/>
            </p:spPr>
            <p:txBody>
              <a:bodyPr wrap="square" rtlCol="0">
                <a:spAutoFit/>
              </a:bodyPr>
              <a:lstStyle/>
              <a:p>
                <a:r>
                  <a:rPr kumimoji="1" lang="en-US" altLang="ja-JP" sz="2400" dirty="0" smtClean="0">
                    <a:solidFill>
                      <a:schemeClr val="tx1">
                        <a:lumMod val="65000"/>
                        <a:lumOff val="35000"/>
                      </a:schemeClr>
                    </a:solidFill>
                  </a:rPr>
                  <a:t>λ</a:t>
                </a:r>
                <a14:m>
                  <m:oMath xmlns:m="http://schemas.openxmlformats.org/officeDocument/2006/math">
                    <m:r>
                      <a:rPr kumimoji="1" lang="en-US" altLang="ja-JP" sz="2400" b="0" i="1" smtClean="0">
                        <a:solidFill>
                          <a:schemeClr val="tx1">
                            <a:lumMod val="65000"/>
                            <a:lumOff val="35000"/>
                          </a:schemeClr>
                        </a:solidFill>
                        <a:latin typeface="Cambria Math" panose="02040503050406030204" pitchFamily="18" charset="0"/>
                      </a:rPr>
                      <m:t>=</m:t>
                    </m:r>
                    <m:f>
                      <m:fPr>
                        <m:ctrlPr>
                          <a:rPr kumimoji="1" lang="en-US" altLang="ja-JP" sz="2400" b="0" i="1" smtClean="0">
                            <a:solidFill>
                              <a:schemeClr val="tx1">
                                <a:lumMod val="65000"/>
                                <a:lumOff val="35000"/>
                              </a:schemeClr>
                            </a:solidFill>
                            <a:latin typeface="Cambria Math" panose="02040503050406030204" pitchFamily="18" charset="0"/>
                          </a:rPr>
                        </m:ctrlPr>
                      </m:fPr>
                      <m:num>
                        <m:r>
                          <a:rPr kumimoji="1" lang="en-US" altLang="ja-JP" sz="2400" b="0" i="1" smtClean="0">
                            <a:solidFill>
                              <a:schemeClr val="tx1">
                                <a:lumMod val="65000"/>
                                <a:lumOff val="35000"/>
                              </a:schemeClr>
                            </a:solidFill>
                            <a:latin typeface="Cambria Math" panose="02040503050406030204" pitchFamily="18" charset="0"/>
                          </a:rPr>
                          <m:t>𝑣</m:t>
                        </m:r>
                      </m:num>
                      <m:den>
                        <m:r>
                          <a:rPr kumimoji="1" lang="en-US" altLang="ja-JP" sz="2400" b="0" i="1" smtClean="0">
                            <a:solidFill>
                              <a:schemeClr val="tx1">
                                <a:lumMod val="65000"/>
                                <a:lumOff val="35000"/>
                              </a:schemeClr>
                            </a:solidFill>
                            <a:latin typeface="Cambria Math" panose="02040503050406030204" pitchFamily="18" charset="0"/>
                          </a:rPr>
                          <m:t>𝑓</m:t>
                        </m:r>
                      </m:den>
                    </m:f>
                  </m:oMath>
                </a14:m>
                <a:r>
                  <a:rPr kumimoji="1" lang="en-US" altLang="ja-JP" sz="2400" dirty="0" smtClean="0">
                    <a:solidFill>
                      <a:schemeClr val="tx1">
                        <a:lumMod val="65000"/>
                        <a:lumOff val="35000"/>
                      </a:schemeClr>
                    </a:solidFill>
                  </a:rPr>
                  <a:t>				    	  </a:t>
                </a:r>
                <a:r>
                  <a:rPr kumimoji="1" lang="en-US" altLang="ja-JP" sz="2000" dirty="0" smtClean="0">
                    <a:solidFill>
                      <a:schemeClr val="tx1">
                        <a:lumMod val="65000"/>
                        <a:lumOff val="35000"/>
                      </a:schemeClr>
                    </a:solidFill>
                  </a:rPr>
                  <a:t>(1)</a:t>
                </a:r>
                <a:endParaRPr kumimoji="1" lang="ja-JP" altLang="en-US" sz="2000" dirty="0">
                  <a:solidFill>
                    <a:schemeClr val="tx1">
                      <a:lumMod val="65000"/>
                      <a:lumOff val="35000"/>
                    </a:schemeClr>
                  </a:solidFill>
                </a:endParaRPr>
              </a:p>
            </p:txBody>
          </p:sp>
        </mc:Choice>
        <mc:Fallback xmlns="">
          <p:sp>
            <p:nvSpPr>
              <p:cNvPr id="7" name="テキスト ボックス 6"/>
              <p:cNvSpPr txBox="1">
                <a:spLocks noRot="1" noChangeAspect="1" noMove="1" noResize="1" noEditPoints="1" noAdjustHandles="1" noChangeArrowheads="1" noChangeShapeType="1" noTextEdit="1"/>
              </p:cNvSpPr>
              <p:nvPr/>
            </p:nvSpPr>
            <p:spPr>
              <a:xfrm>
                <a:off x="5331417" y="1849619"/>
                <a:ext cx="5610386" cy="628249"/>
              </a:xfrm>
              <a:prstGeom prst="rect">
                <a:avLst/>
              </a:prstGeom>
              <a:blipFill>
                <a:blip r:embed="rId6"/>
                <a:stretch>
                  <a:fillRect l="-1739" t="-971" b="-1942"/>
                </a:stretch>
              </a:blipFill>
            </p:spPr>
            <p:txBody>
              <a:bodyPr/>
              <a:lstStyle/>
              <a:p>
                <a:r>
                  <a:rPr lang="ja-JP" altLang="en-US">
                    <a:noFill/>
                  </a:rPr>
                  <a:t> </a:t>
                </a:r>
              </a:p>
            </p:txBody>
          </p:sp>
        </mc:Fallback>
      </mc:AlternateContent>
      <p:sp>
        <p:nvSpPr>
          <p:cNvPr id="8" name="コンテンツ プレースホルダー 2"/>
          <p:cNvSpPr>
            <a:spLocks noGrp="1"/>
          </p:cNvSpPr>
          <p:nvPr>
            <p:ph idx="1"/>
          </p:nvPr>
        </p:nvSpPr>
        <p:spPr>
          <a:xfrm>
            <a:off x="527376" y="1585232"/>
            <a:ext cx="11329259" cy="614197"/>
          </a:xfrm>
        </p:spPr>
        <p:txBody>
          <a:bodyPr/>
          <a:lstStyle/>
          <a:p>
            <a:r>
              <a:rPr kumimoji="1" lang="ja-JP" altLang="en-US" dirty="0" smtClean="0"/>
              <a:t>固定周波数</a:t>
            </a:r>
            <a:endParaRPr kumimoji="1" lang="ja-JP" altLang="en-US" dirty="0"/>
          </a:p>
        </p:txBody>
      </p:sp>
      <p:sp>
        <p:nvSpPr>
          <p:cNvPr id="12" name="テキスト ボックス 11"/>
          <p:cNvSpPr txBox="1"/>
          <p:nvPr/>
        </p:nvSpPr>
        <p:spPr>
          <a:xfrm>
            <a:off x="11044238" y="6015038"/>
            <a:ext cx="557212" cy="369332"/>
          </a:xfrm>
          <a:prstGeom prst="rect">
            <a:avLst/>
          </a:prstGeom>
          <a:noFill/>
        </p:spPr>
        <p:txBody>
          <a:bodyPr wrap="square" rtlCol="0">
            <a:spAutoFit/>
          </a:bodyPr>
          <a:lstStyle/>
          <a:p>
            <a:r>
              <a:rPr lang="en-US" altLang="ja-JP" dirty="0"/>
              <a:t>8</a:t>
            </a:r>
            <a:endParaRPr kumimoji="1" lang="ja-JP" altLang="en-US" dirty="0"/>
          </a:p>
        </p:txBody>
      </p:sp>
      <mc:AlternateContent xmlns:mc="http://schemas.openxmlformats.org/markup-compatibility/2006">
        <mc:Choice xmlns:a14="http://schemas.microsoft.com/office/drawing/2010/main" Requires="a14">
          <p:sp>
            <p:nvSpPr>
              <p:cNvPr id="4" name="テキスト ボックス 3"/>
              <p:cNvSpPr txBox="1"/>
              <p:nvPr/>
            </p:nvSpPr>
            <p:spPr>
              <a:xfrm>
                <a:off x="4584032" y="5613824"/>
                <a:ext cx="3978012" cy="553998"/>
              </a:xfrm>
              <a:prstGeom prst="rect">
                <a:avLst/>
              </a:prstGeom>
              <a:noFill/>
              <a:ln>
                <a:solidFill>
                  <a:schemeClr val="tx1">
                    <a:lumMod val="75000"/>
                    <a:lumOff val="25000"/>
                  </a:schemeClr>
                </a:solidFill>
              </a:ln>
            </p:spPr>
            <p:txBody>
              <a:bodyPr wrap="none" lIns="0" tIns="0" rIns="0" bIns="0" rtlCol="0">
                <a:spAutoFit/>
              </a:bodyPr>
              <a:lstStyle/>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𝑖𝑓</m:t>
                      </m:r>
                      <m:r>
                        <a:rPr kumimoji="1" lang="en-US" altLang="ja-JP" b="0" i="1" smtClean="0">
                          <a:solidFill>
                            <a:schemeClr val="tx1">
                              <a:lumMod val="75000"/>
                              <a:lumOff val="25000"/>
                            </a:schemeClr>
                          </a:solidFill>
                          <a:latin typeface="Cambria Math" panose="02040503050406030204" pitchFamily="18" charset="0"/>
                        </a:rPr>
                        <m:t> </m:t>
                      </m:r>
                      <m:r>
                        <a:rPr kumimoji="1" lang="en-US" altLang="ja-JP" b="0" i="1" smtClean="0">
                          <a:solidFill>
                            <a:schemeClr val="tx1">
                              <a:lumMod val="75000"/>
                              <a:lumOff val="25000"/>
                            </a:schemeClr>
                          </a:solidFill>
                          <a:latin typeface="Cambria Math" panose="02040503050406030204" pitchFamily="18" charset="0"/>
                        </a:rPr>
                        <m:t>𝑟𝑎𝑛𝑑</m:t>
                      </m:r>
                      <m:r>
                        <a:rPr kumimoji="1" lang="en-US" altLang="ja-JP" b="0" i="1" smtClean="0">
                          <a:solidFill>
                            <a:schemeClr val="tx1">
                              <a:lumMod val="75000"/>
                              <a:lumOff val="25000"/>
                            </a:schemeClr>
                          </a:solidFill>
                          <a:latin typeface="Cambria Math" panose="02040503050406030204" pitchFamily="18" charset="0"/>
                        </a:rPr>
                        <m:t>&gt;</m:t>
                      </m:r>
                      <m:r>
                        <a:rPr kumimoji="1" lang="en-US" altLang="ja-JP" b="0" i="1" smtClean="0">
                          <a:solidFill>
                            <a:schemeClr val="tx1">
                              <a:lumMod val="75000"/>
                              <a:lumOff val="25000"/>
                            </a:schemeClr>
                          </a:solidFill>
                          <a:latin typeface="Cambria Math" panose="02040503050406030204" pitchFamily="18" charset="0"/>
                        </a:rPr>
                        <m:t>𝑟</m:t>
                      </m:r>
                    </m:oMath>
                  </m:oMathPara>
                </a14:m>
                <a:endParaRPr kumimoji="1" lang="en-US" altLang="ja-JP" b="0"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sSup>
                        <m:sSupPr>
                          <m:ctrlPr>
                            <a:rPr kumimoji="1" lang="en-US" altLang="ja-JP" i="1" smtClean="0">
                              <a:solidFill>
                                <a:srgbClr val="FF0000"/>
                              </a:solidFill>
                              <a:latin typeface="Cambria Math" panose="02040503050406030204" pitchFamily="18" charset="0"/>
                            </a:rPr>
                          </m:ctrlPr>
                        </m:sSupPr>
                        <m:e>
                          <m:sSub>
                            <m:sSubPr>
                              <m:ctrlPr>
                                <a:rPr kumimoji="1" lang="en-US" altLang="ja-JP"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𝑥</m:t>
                              </m:r>
                            </m:e>
                            <m:sub>
                              <m:r>
                                <a:rPr kumimoji="1" lang="en-US" altLang="ja-JP" b="0" i="1" smtClean="0">
                                  <a:solidFill>
                                    <a:srgbClr val="FF0000"/>
                                  </a:solidFill>
                                  <a:latin typeface="Cambria Math" panose="02040503050406030204" pitchFamily="18" charset="0"/>
                                </a:rPr>
                                <m:t>𝑖</m:t>
                              </m:r>
                            </m:sub>
                          </m:sSub>
                        </m:e>
                        <m:sup>
                          <m:r>
                            <a:rPr kumimoji="1" lang="en-US" altLang="ja-JP" b="0" i="1" smtClean="0">
                              <a:solidFill>
                                <a:srgbClr val="FF0000"/>
                              </a:solidFill>
                              <a:latin typeface="Cambria Math" panose="02040503050406030204" pitchFamily="18" charset="0"/>
                            </a:rPr>
                            <m:t>𝑡</m:t>
                          </m:r>
                        </m:sup>
                      </m:sSup>
                      <m:r>
                        <a:rPr kumimoji="1" lang="en-US" altLang="ja-JP" b="0" i="1" smtClean="0">
                          <a:solidFill>
                            <a:srgbClr val="FF0000"/>
                          </a:solidFill>
                          <a:latin typeface="Cambria Math" panose="02040503050406030204" pitchFamily="18" charset="0"/>
                        </a:rPr>
                        <m:t>=</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𝑓</m:t>
                          </m:r>
                        </m:e>
                        <m:sub>
                          <m:r>
                            <a:rPr kumimoji="1" lang="en-US" altLang="ja-JP" b="0" i="1" smtClean="0">
                              <a:solidFill>
                                <a:srgbClr val="FF0000"/>
                              </a:solidFill>
                              <a:latin typeface="Cambria Math" panose="02040503050406030204" pitchFamily="18" charset="0"/>
                            </a:rPr>
                            <m:t>𝑚𝑖𝑛</m:t>
                          </m:r>
                        </m:sub>
                      </m:sSub>
                      <m:r>
                        <a:rPr kumimoji="1" lang="en-US" altLang="ja-JP" b="0" i="1" smtClean="0">
                          <a:solidFill>
                            <a:srgbClr val="FF0000"/>
                          </a:solidFill>
                          <a:latin typeface="Cambria Math" panose="02040503050406030204" pitchFamily="18" charset="0"/>
                        </a:rPr>
                        <m:t>+</m:t>
                      </m:r>
                      <m:d>
                        <m:dPr>
                          <m:ctrlPr>
                            <a:rPr kumimoji="1" lang="en-US" altLang="ja-JP" b="0" i="1" smtClean="0">
                              <a:solidFill>
                                <a:srgbClr val="FF0000"/>
                              </a:solidFill>
                              <a:latin typeface="Cambria Math" panose="02040503050406030204" pitchFamily="18" charset="0"/>
                            </a:rPr>
                          </m:ctrlPr>
                        </m:dPr>
                        <m:e>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𝑓</m:t>
                              </m:r>
                            </m:e>
                            <m:sub>
                              <m:r>
                                <a:rPr kumimoji="1" lang="en-US" altLang="ja-JP" b="0" i="1" smtClean="0">
                                  <a:solidFill>
                                    <a:srgbClr val="FF0000"/>
                                  </a:solidFill>
                                  <a:latin typeface="Cambria Math" panose="02040503050406030204" pitchFamily="18" charset="0"/>
                                </a:rPr>
                                <m:t>𝑚𝑖𝑛</m:t>
                              </m:r>
                            </m:sub>
                          </m:sSub>
                          <m:r>
                            <a:rPr kumimoji="1" lang="en-US" altLang="ja-JP" b="0" i="1" smtClean="0">
                              <a:solidFill>
                                <a:srgbClr val="FF0000"/>
                              </a:solidFill>
                              <a:latin typeface="Cambria Math" panose="02040503050406030204" pitchFamily="18" charset="0"/>
                            </a:rPr>
                            <m:t>−</m:t>
                          </m:r>
                          <m:sSub>
                            <m:sSubPr>
                              <m:ctrlPr>
                                <a:rPr kumimoji="1" lang="en-US" altLang="ja-JP" b="0" i="1" smtClean="0">
                                  <a:solidFill>
                                    <a:srgbClr val="FF0000"/>
                                  </a:solidFill>
                                  <a:latin typeface="Cambria Math" panose="02040503050406030204" pitchFamily="18" charset="0"/>
                                </a:rPr>
                              </m:ctrlPr>
                            </m:sSubPr>
                            <m:e>
                              <m:r>
                                <a:rPr kumimoji="1" lang="en-US" altLang="ja-JP" b="0" i="1" smtClean="0">
                                  <a:solidFill>
                                    <a:srgbClr val="FF0000"/>
                                  </a:solidFill>
                                  <a:latin typeface="Cambria Math" panose="02040503050406030204" pitchFamily="18" charset="0"/>
                                </a:rPr>
                                <m:t>𝑓</m:t>
                              </m:r>
                            </m:e>
                            <m:sub>
                              <m:r>
                                <a:rPr kumimoji="1" lang="en-US" altLang="ja-JP" b="0" i="1" smtClean="0">
                                  <a:solidFill>
                                    <a:srgbClr val="FF0000"/>
                                  </a:solidFill>
                                  <a:latin typeface="Cambria Math" panose="02040503050406030204" pitchFamily="18" charset="0"/>
                                </a:rPr>
                                <m:t>𝑚𝑎𝑥</m:t>
                              </m:r>
                            </m:sub>
                          </m:sSub>
                        </m:e>
                      </m:d>
                      <m:r>
                        <a:rPr kumimoji="1" lang="en-US" altLang="ja-JP" b="0" i="1" smtClean="0">
                          <a:solidFill>
                            <a:srgbClr val="FF0000"/>
                          </a:solidFill>
                          <a:latin typeface="Cambria Math" panose="02040503050406030204" pitchFamily="18" charset="0"/>
                        </a:rPr>
                        <m:t>∗</m:t>
                      </m:r>
                      <m:r>
                        <a:rPr kumimoji="1" lang="en-US" altLang="ja-JP" b="0" i="1" smtClean="0">
                          <a:solidFill>
                            <a:srgbClr val="FF0000"/>
                          </a:solidFill>
                          <a:latin typeface="Cambria Math" panose="02040503050406030204" pitchFamily="18" charset="0"/>
                        </a:rPr>
                        <m:t>𝑟𝑎𝑛𝑑</m:t>
                      </m:r>
                      <m:r>
                        <a:rPr kumimoji="1" lang="en-US" altLang="ja-JP" b="0" i="1" smtClean="0">
                          <a:solidFill>
                            <a:srgbClr val="FF0000"/>
                          </a:solidFill>
                          <a:latin typeface="Cambria Math" panose="02040503050406030204" pitchFamily="18" charset="0"/>
                        </a:rPr>
                        <m:t>(1,2)</m:t>
                      </m:r>
                    </m:oMath>
                  </m:oMathPara>
                </a14:m>
                <a:endParaRPr kumimoji="1" lang="ja-JP" altLang="en-US" dirty="0">
                  <a:solidFill>
                    <a:srgbClr val="FF0000"/>
                  </a:solidFill>
                </a:endParaRPr>
              </a:p>
            </p:txBody>
          </p:sp>
        </mc:Choice>
        <mc:Fallback>
          <p:sp>
            <p:nvSpPr>
              <p:cNvPr id="4" name="テキスト ボックス 3"/>
              <p:cNvSpPr txBox="1">
                <a:spLocks noRot="1" noChangeAspect="1" noMove="1" noResize="1" noEditPoints="1" noAdjustHandles="1" noChangeArrowheads="1" noChangeShapeType="1" noTextEdit="1"/>
              </p:cNvSpPr>
              <p:nvPr/>
            </p:nvSpPr>
            <p:spPr>
              <a:xfrm>
                <a:off x="4584032" y="5613824"/>
                <a:ext cx="3978012" cy="553998"/>
              </a:xfrm>
              <a:prstGeom prst="rect">
                <a:avLst/>
              </a:prstGeom>
              <a:blipFill>
                <a:blip r:embed="rId7"/>
                <a:stretch>
                  <a:fillRect l="-2595" b="-17204"/>
                </a:stretch>
              </a:blipFill>
              <a:ln>
                <a:solidFill>
                  <a:schemeClr val="tx1">
                    <a:lumMod val="75000"/>
                    <a:lumOff val="25000"/>
                  </a:schemeClr>
                </a:solidFill>
              </a:ln>
            </p:spPr>
            <p:txBody>
              <a:bodyPr/>
              <a:lstStyle/>
              <a:p>
                <a:r>
                  <a:rPr lang="ja-JP" altLang="en-US">
                    <a:noFill/>
                  </a:rPr>
                  <a:t> </a:t>
                </a:r>
              </a:p>
            </p:txBody>
          </p:sp>
        </mc:Fallback>
      </mc:AlternateContent>
      <p:sp>
        <p:nvSpPr>
          <p:cNvPr id="13" name="コンテンツ プレースホルダー 2"/>
          <p:cNvSpPr>
            <a:spLocks noGrp="1"/>
          </p:cNvSpPr>
          <p:nvPr>
            <p:ph idx="1"/>
          </p:nvPr>
        </p:nvSpPr>
        <p:spPr>
          <a:xfrm>
            <a:off x="527376" y="5546890"/>
            <a:ext cx="11329259" cy="614197"/>
          </a:xfrm>
        </p:spPr>
        <p:txBody>
          <a:bodyPr/>
          <a:lstStyle/>
          <a:p>
            <a:r>
              <a:rPr kumimoji="1" lang="ja-JP" altLang="en-US" dirty="0" smtClean="0"/>
              <a:t>ランダムウォーク</a:t>
            </a:r>
            <a:endParaRPr kumimoji="1" lang="ja-JP" altLang="en-US" dirty="0"/>
          </a:p>
        </p:txBody>
      </p:sp>
    </p:spTree>
    <p:extLst>
      <p:ext uri="{BB962C8B-B14F-4D97-AF65-F5344CB8AC3E}">
        <p14:creationId xmlns:p14="http://schemas.microsoft.com/office/powerpoint/2010/main" val="16276613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目的関数</a:t>
            </a:r>
            <a:endParaRPr kumimoji="1" lang="ja-JP" altLang="en-US"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3869" y="2507581"/>
            <a:ext cx="4326228" cy="3263646"/>
          </a:xfrm>
          <a:prstGeom prst="rect">
            <a:avLst/>
          </a:prstGeom>
        </p:spPr>
      </p:pic>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6359" y="2914688"/>
            <a:ext cx="3870549" cy="2856539"/>
          </a:xfrm>
          <a:prstGeom prst="rect">
            <a:avLst/>
          </a:prstGeom>
        </p:spPr>
      </p:pic>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918" y="2969344"/>
            <a:ext cx="3774688" cy="2527515"/>
          </a:xfrm>
          <a:prstGeom prst="rect">
            <a:avLst/>
          </a:prstGeom>
        </p:spPr>
      </p:pic>
    </p:spTree>
    <p:extLst>
      <p:ext uri="{BB962C8B-B14F-4D97-AF65-F5344CB8AC3E}">
        <p14:creationId xmlns:p14="http://schemas.microsoft.com/office/powerpoint/2010/main" val="223926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3785</TotalTime>
  <Words>311</Words>
  <Application>Microsoft Office PowerPoint</Application>
  <PresentationFormat>ワイド画面</PresentationFormat>
  <Paragraphs>96</Paragraphs>
  <Slides>14</Slides>
  <Notes>0</Notes>
  <HiddenSlides>6</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14</vt:i4>
      </vt:variant>
    </vt:vector>
  </HeadingPairs>
  <TitlesOfParts>
    <vt:vector size="24" baseType="lpstr">
      <vt:lpstr>Meiryo UI</vt:lpstr>
      <vt:lpstr>ＭＳ Ｐゴシック</vt:lpstr>
      <vt:lpstr>游ゴシック</vt:lpstr>
      <vt:lpstr>Arial</vt:lpstr>
      <vt:lpstr>Calibri</vt:lpstr>
      <vt:lpstr>Cambria Math</vt:lpstr>
      <vt:lpstr>Segoe UI</vt:lpstr>
      <vt:lpstr>Wingdings</vt:lpstr>
      <vt:lpstr>Blue-pleated-shape-on-the-white-background-PowerPoint-Templates-Widescreen</vt:lpstr>
      <vt:lpstr>Custom Design</vt:lpstr>
      <vt:lpstr>PowerPoint プレゼンテーション</vt:lpstr>
      <vt:lpstr>問題設定</vt:lpstr>
      <vt:lpstr>問題に対する手法の検討</vt:lpstr>
      <vt:lpstr>問題に対する手法の検討</vt:lpstr>
      <vt:lpstr>Bat Algorithm</vt:lpstr>
      <vt:lpstr>問題に対する手法の検討</vt:lpstr>
      <vt:lpstr>問題に対する手法の検討</vt:lpstr>
      <vt:lpstr>提案手法</vt:lpstr>
      <vt:lpstr>目的関数</vt:lpstr>
      <vt:lpstr>従来のBat Algorithm</vt:lpstr>
      <vt:lpstr>提案Bat Algorithm</vt:lpstr>
      <vt:lpstr>PowerPoint プレゼンテーション</vt:lpstr>
      <vt:lpstr>従来手法</vt:lpstr>
      <vt:lpstr>今後の予定 &amp; 困ってること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59</cp:revision>
  <cp:lastPrinted>2017-09-27T09:14:17Z</cp:lastPrinted>
  <dcterms:created xsi:type="dcterms:W3CDTF">2017-06-08T18:50:03Z</dcterms:created>
  <dcterms:modified xsi:type="dcterms:W3CDTF">2017-09-27T09:31:32Z</dcterms:modified>
</cp:coreProperties>
</file>