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1" r:id="rId6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0442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45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66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0212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00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515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1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51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24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356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934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26281-6135-4A44-8CEB-2544D40FF2A1}" type="datetimeFigureOut">
              <a:rPr kumimoji="1" lang="ja-JP" altLang="en-US" smtClean="0"/>
              <a:t>2017/9/29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E4D87-4030-4458-90C3-2C3AA1ED2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067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l-GR" altLang="ja-JP" dirty="0" smtClean="0"/>
              <a:t>Λ</a:t>
            </a:r>
            <a:r>
              <a:rPr kumimoji="1" lang="ja-JP" altLang="en-US" dirty="0" smtClean="0"/>
              <a:t>の意味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kumimoji="1" lang="ja-JP" altLang="en-US" dirty="0" smtClean="0"/>
                  <a:t>波長</a:t>
                </a:r>
                <a:r>
                  <a:rPr kumimoji="1" lang="el-GR" altLang="ja-JP" dirty="0" smtClean="0"/>
                  <a:t>Λ</a:t>
                </a:r>
                <a:r>
                  <a:rPr kumimoji="1" lang="ja-JP" altLang="en-US" dirty="0" smtClean="0"/>
                  <a:t>はターゲットのサイズを示す．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kumimoji="1" lang="ja-JP" altLang="en-US" dirty="0" smtClean="0"/>
                  <a:t>また，</a:t>
                </a:r>
                <a:r>
                  <a:rPr kumimoji="1" lang="en-US" altLang="ja-JP" dirty="0" smtClean="0"/>
                  <a:t>f</a:t>
                </a:r>
                <a:r>
                  <a:rPr kumimoji="1" lang="ja-JP" altLang="en-US" dirty="0" smtClean="0"/>
                  <a:t>と比例の関係にあるので</a:t>
                </a:r>
                <a:r>
                  <a:rPr kumimoji="1" lang="en-US" altLang="ja-JP" dirty="0" smtClean="0"/>
                  <a:t>f[20kHz 500kHz]</a:t>
                </a:r>
                <a:r>
                  <a:rPr kumimoji="1" lang="ja-JP" altLang="en-US" dirty="0" smtClean="0"/>
                  <a:t>の時は，</a:t>
                </a:r>
                <a:r>
                  <a:rPr kumimoji="1" lang="en-US" altLang="ja-JP" dirty="0" smtClean="0"/>
                  <a:t/>
                </a:r>
                <a:br>
                  <a:rPr kumimoji="1" lang="en-US" altLang="ja-JP" dirty="0" smtClean="0"/>
                </a:br>
                <a:r>
                  <a:rPr kumimoji="1" lang="ja-JP" altLang="en-US" dirty="0" smtClean="0"/>
                  <a:t>波長</a:t>
                </a:r>
                <a:r>
                  <a:rPr kumimoji="1" lang="en-US" altLang="ja-JP" dirty="0" smtClean="0"/>
                  <a:t>[0.7mm 17mm]</a:t>
                </a:r>
                <a:r>
                  <a:rPr kumimoji="1" lang="ja-JP" altLang="en-US" dirty="0" smtClean="0"/>
                  <a:t>となる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endParaRPr lang="en-US" altLang="ja-JP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ja-JP" alt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ja-JP" altLang="en-US" i="1">
                        <a:latin typeface="Cambria Math" panose="02040503050406030204" pitchFamily="18" charset="0"/>
                      </a:rPr>
                      <m:t>から</m:t>
                    </m:r>
                  </m:oMath>
                </a14:m>
                <a:r>
                  <a:rPr kumimoji="1" lang="ja-JP" altLang="en-US" dirty="0" smtClean="0"/>
                  <a:t>一様に描かれた周波数を各個体に割り当てる．</a:t>
                </a:r>
                <a:endParaRPr kumimoji="1" lang="en-US" altLang="ja-JP" dirty="0" smtClean="0"/>
              </a:p>
              <a:p>
                <a:pPr marL="0" indent="0">
                  <a:buNone/>
                </a:pPr>
                <a:r>
                  <a:rPr lang="ja-JP" altLang="en-US" dirty="0" smtClean="0"/>
                  <a:t>問題のドメインサイズに応じて，ここでは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ja-JP" altLang="en-US" dirty="0" smtClean="0"/>
                  <a:t>で行った．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673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アルゴリズムの仕組み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73200"/>
                <a:ext cx="10515600" cy="4703763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kumimoji="1" lang="ja-JP" altLang="en-US" sz="1600" dirty="0" smtClean="0"/>
                  <a:t>個体の生成</a:t>
                </a:r>
                <a:endParaRPr kumimoji="1" lang="en-US" altLang="ja-JP" sz="16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ja-JP" altLang="en-US" sz="1600" dirty="0" smtClean="0"/>
                  <a:t>パルスレート</a:t>
                </a:r>
                <a:r>
                  <a:rPr lang="en-US" altLang="ja-JP" sz="1600" dirty="0" smtClean="0"/>
                  <a:t>r</a:t>
                </a:r>
                <a:r>
                  <a:rPr lang="ja-JP" altLang="en-US" sz="1600" dirty="0" smtClean="0"/>
                  <a:t>とラウドネス</a:t>
                </a:r>
                <a:r>
                  <a:rPr lang="en-US" altLang="ja-JP" sz="1600" dirty="0" smtClean="0"/>
                  <a:t>A</a:t>
                </a:r>
                <a:r>
                  <a:rPr lang="ja-JP" altLang="en-US" sz="1600" dirty="0" smtClean="0"/>
                  <a:t>の設定</a:t>
                </a:r>
                <a:endParaRPr lang="en-US" altLang="ja-JP" sz="16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kumimoji="1" lang="en-US" altLang="ja-JP" sz="1600" dirty="0" smtClean="0"/>
                  <a:t>While(1:maxIt)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1600" dirty="0"/>
                  <a:t>	</a:t>
                </a:r>
                <a:r>
                  <a:rPr lang="en-US" altLang="ja-JP" sz="1600" dirty="0" smtClean="0"/>
                  <a:t>for </a:t>
                </a:r>
                <a:r>
                  <a:rPr lang="en-US" altLang="ja-JP" sz="1600" dirty="0" err="1" smtClean="0"/>
                  <a:t>i</a:t>
                </a:r>
                <a:r>
                  <a:rPr lang="en-US" altLang="ja-JP" sz="1600" dirty="0" smtClean="0"/>
                  <a:t>=1 to N</a:t>
                </a:r>
                <a:endParaRPr kumimoji="1" lang="en-US" altLang="ja-JP" sz="16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kumimoji="1" lang="en-US" altLang="ja-JP" sz="1600" dirty="0" smtClean="0"/>
                  <a:t>		</a:t>
                </a:r>
                <a:r>
                  <a:rPr kumimoji="1" lang="ja-JP" altLang="en-US" sz="1600" dirty="0" smtClean="0"/>
                  <a:t>新しい解の生成</a:t>
                </a:r>
                <a:endParaRPr kumimoji="1" lang="en-US" altLang="ja-JP" sz="16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1600" dirty="0"/>
                  <a:t>	</a:t>
                </a:r>
                <a:r>
                  <a:rPr lang="en-US" altLang="ja-JP" sz="1600" dirty="0" smtClean="0"/>
                  <a:t>	</a:t>
                </a:r>
                <a:r>
                  <a:rPr lang="ja-JP" altLang="en-US" sz="1600" dirty="0" smtClean="0"/>
                  <a:t>周波数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16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ja-JP" altLang="en-US" sz="1600" dirty="0" smtClean="0"/>
                  <a:t>速度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sz="1600" dirty="0" smtClean="0"/>
                  <a:t>，</a:t>
                </a:r>
                <a:r>
                  <a:rPr lang="ja-JP" altLang="en-US" sz="1600" dirty="0"/>
                  <a:t>個体</a:t>
                </a:r>
                <a14:m>
                  <m:oMath xmlns:m="http://schemas.openxmlformats.org/officeDocument/2006/math">
                    <m:r>
                      <a:rPr lang="ja-JP" altLang="en-US" sz="1600" i="1" dirty="0">
                        <a:latin typeface="Cambria Math" panose="02040503050406030204" pitchFamily="18" charset="0"/>
                      </a:rPr>
                      <m:t>の位置</m:t>
                    </m:r>
                    <m:sSub>
                      <m:sSub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ja-JP" altLang="en-US" sz="16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lang="ja-JP" altLang="en-US" sz="1600" dirty="0" smtClean="0"/>
                  <a:t>更新</a:t>
                </a:r>
                <a:r>
                  <a:rPr lang="en-US" altLang="ja-JP" sz="1600" dirty="0"/>
                  <a:t>	</a:t>
                </a:r>
                <a:r>
                  <a:rPr lang="en-US" altLang="ja-JP" sz="1600" dirty="0" smtClean="0"/>
                  <a:t>	…(2)(3)(4)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kumimoji="1" lang="en-US" altLang="ja-JP" sz="1600" dirty="0"/>
                  <a:t>	</a:t>
                </a:r>
                <a:r>
                  <a:rPr kumimoji="1" lang="en-US" altLang="ja-JP" sz="1600" dirty="0" smtClean="0"/>
                  <a:t>	if(rand&gt;</a:t>
                </a:r>
                <a:r>
                  <a:rPr kumimoji="1" lang="en-US" altLang="ja-JP" sz="1600" dirty="0" err="1" smtClean="0"/>
                  <a:t>ri</a:t>
                </a:r>
                <a:r>
                  <a:rPr kumimoji="1" lang="en-US" altLang="ja-JP" sz="1600" dirty="0" smtClean="0"/>
                  <a:t>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1600" dirty="0"/>
                  <a:t>	</a:t>
                </a:r>
                <a:r>
                  <a:rPr lang="en-US" altLang="ja-JP" sz="1600" dirty="0" smtClean="0"/>
                  <a:t>		</a:t>
                </a:r>
                <a:r>
                  <a:rPr lang="ja-JP" altLang="en-US" sz="1600" dirty="0" smtClean="0"/>
                  <a:t>グローバルベストを選択</a:t>
                </a:r>
                <a:endParaRPr lang="en-US" altLang="ja-JP" sz="16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kumimoji="1" lang="en-US" altLang="ja-JP" sz="1600" dirty="0"/>
                  <a:t>	</a:t>
                </a:r>
                <a:r>
                  <a:rPr kumimoji="1" lang="en-US" altLang="ja-JP" sz="1600" dirty="0" smtClean="0"/>
                  <a:t>		</a:t>
                </a:r>
                <a:r>
                  <a:rPr kumimoji="1" lang="ja-JP" altLang="en-US" sz="1600" dirty="0" smtClean="0"/>
                  <a:t>グローバルベスト近辺に新しい解の生成</a:t>
                </a:r>
                <a:endParaRPr kumimoji="1" lang="en-US" altLang="ja-JP" sz="16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1600" dirty="0"/>
                  <a:t>	</a:t>
                </a:r>
                <a:r>
                  <a:rPr lang="en-US" altLang="ja-JP" sz="1600" dirty="0" smtClean="0"/>
                  <a:t>	end if</a:t>
                </a:r>
                <a:endParaRPr lang="en-US" altLang="ja-JP" sz="1600" dirty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kumimoji="1" lang="en-US" altLang="ja-JP" sz="1600" dirty="0" smtClean="0"/>
                  <a:t>		</a:t>
                </a:r>
                <a:r>
                  <a:rPr kumimoji="1" lang="ja-JP" altLang="en-US" sz="1600" dirty="0" smtClean="0"/>
                  <a:t>ランダムウォークによって新しい解を生成</a:t>
                </a:r>
                <a:r>
                  <a:rPr kumimoji="1" lang="en-US" altLang="ja-JP" sz="1600" dirty="0" smtClean="0"/>
                  <a:t>	…(5)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1600" dirty="0"/>
                  <a:t>	</a:t>
                </a:r>
                <a:r>
                  <a:rPr lang="en-US" altLang="ja-JP" sz="1600" dirty="0" smtClean="0"/>
                  <a:t>	if(rand&lt;Ai &amp; f(xi)&lt;f(</a:t>
                </a:r>
                <a:r>
                  <a:rPr lang="en-US" altLang="ja-JP" sz="1600" dirty="0" err="1" smtClean="0"/>
                  <a:t>xbest</a:t>
                </a:r>
                <a:r>
                  <a:rPr lang="en-US" altLang="ja-JP" sz="1600" dirty="0" smtClean="0"/>
                  <a:t>))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kumimoji="1" lang="en-US" altLang="ja-JP" sz="1600" dirty="0"/>
                  <a:t>	</a:t>
                </a:r>
                <a:r>
                  <a:rPr kumimoji="1" lang="en-US" altLang="ja-JP" sz="1600" dirty="0" smtClean="0"/>
                  <a:t>		</a:t>
                </a:r>
                <a:r>
                  <a:rPr kumimoji="1" lang="ja-JP" altLang="en-US" sz="1600" dirty="0" smtClean="0"/>
                  <a:t>新しい解を更新</a:t>
                </a:r>
                <a:endParaRPr kumimoji="1" lang="en-US" altLang="ja-JP" sz="16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1600" dirty="0"/>
                  <a:t>	</a:t>
                </a:r>
                <a:r>
                  <a:rPr lang="en-US" altLang="ja-JP" sz="1600" dirty="0" smtClean="0"/>
                  <a:t>		r</a:t>
                </a:r>
                <a:r>
                  <a:rPr lang="ja-JP" altLang="en-US" sz="1600" dirty="0" smtClean="0"/>
                  <a:t>を増加</a:t>
                </a:r>
                <a:r>
                  <a:rPr lang="en-US" altLang="ja-JP" sz="1600" dirty="0" smtClean="0"/>
                  <a:t>(A</a:t>
                </a:r>
                <a:r>
                  <a:rPr lang="ja-JP" altLang="en-US" sz="1600" dirty="0" smtClean="0"/>
                  <a:t>を減少</a:t>
                </a:r>
                <a:r>
                  <a:rPr lang="en-US" altLang="ja-JP" sz="1600" dirty="0" smtClean="0"/>
                  <a:t>)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kumimoji="1" lang="en-US" altLang="ja-JP" sz="1600" dirty="0"/>
                  <a:t>	</a:t>
                </a:r>
                <a:r>
                  <a:rPr kumimoji="1" lang="en-US" altLang="ja-JP" sz="1600" dirty="0" smtClean="0"/>
                  <a:t>	end if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1600" dirty="0"/>
                  <a:t>	</a:t>
                </a:r>
                <a:r>
                  <a:rPr lang="en-US" altLang="ja-JP" sz="1600" dirty="0" smtClean="0"/>
                  <a:t>	</a:t>
                </a:r>
                <a:r>
                  <a:rPr lang="ja-JP" altLang="en-US" sz="1600" dirty="0" smtClean="0"/>
                  <a:t>現在の個体が持つ</a:t>
                </a:r>
                <a:r>
                  <a:rPr lang="en-US" altLang="ja-JP" sz="1600" dirty="0" err="1" smtClean="0"/>
                  <a:t>xbest</a:t>
                </a:r>
                <a:r>
                  <a:rPr lang="ja-JP" altLang="en-US" sz="1600" dirty="0" smtClean="0"/>
                  <a:t>のランク付け</a:t>
                </a:r>
                <a:endParaRPr lang="en-US" altLang="ja-JP" sz="1600" dirty="0" smtClean="0"/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ja-JP" sz="1600" dirty="0" smtClean="0"/>
                  <a:t>	end for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r>
                  <a:rPr kumimoji="1" lang="en-US" altLang="ja-JP" sz="1600" dirty="0" smtClean="0"/>
                  <a:t>end while</a:t>
                </a:r>
              </a:p>
              <a:p>
                <a:pPr marL="0" indent="0">
                  <a:spcBef>
                    <a:spcPts val="600"/>
                  </a:spcBef>
                  <a:buNone/>
                </a:pPr>
                <a:endParaRPr kumimoji="1" lang="ja-JP" altLang="en-US" sz="1600" dirty="0"/>
              </a:p>
            </p:txBody>
          </p:sp>
        </mc:Choice>
        <mc:Fallback xmlns="">
          <p:sp>
            <p:nvSpPr>
              <p:cNvPr id="3" name="コンテンツ プレースホルダー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200"/>
                <a:ext cx="10515600" cy="4703763"/>
              </a:xfrm>
              <a:blipFill>
                <a:blip r:embed="rId2"/>
                <a:stretch>
                  <a:fillRect l="-348" t="-908" b="-153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309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909" y="4214157"/>
            <a:ext cx="8207315" cy="668167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727" y="3843845"/>
            <a:ext cx="8262991" cy="60135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04" y="3382946"/>
            <a:ext cx="8151630" cy="60135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16" y="2082244"/>
            <a:ext cx="9160783" cy="14260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1306816" y="5344977"/>
                <a:ext cx="772288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kumimoji="1" lang="ja-JP" alt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kumimoji="1" lang="en-US" altLang="ja-JP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ja-JP" altLang="en-US" dirty="0" smtClean="0"/>
                  <a:t>すべての個体の平均</a:t>
                </a:r>
                <a:r>
                  <a:rPr kumimoji="1" lang="ja-JP" altLang="en-US" dirty="0" smtClean="0"/>
                  <a:t>ラウドネス</a:t>
                </a:r>
                <a:r>
                  <a:rPr kumimoji="1" lang="en-US" altLang="ja-JP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ja-JP" altLang="en-US" i="1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 smtClean="0"/>
                  <a:t>入力する</a:t>
                </a:r>
                <a:r>
                  <a:rPr kumimoji="1" lang="en-US" altLang="ja-JP" dirty="0" smtClean="0"/>
                  <a:t>)</a:t>
                </a:r>
              </a:p>
              <a:p>
                <a:r>
                  <a:rPr lang="ja-JP" altLang="en-US" dirty="0" smtClean="0"/>
                  <a:t>ここで</a:t>
                </a:r>
                <a:r>
                  <a:rPr lang="ja-JP" altLang="en-US" dirty="0"/>
                  <a:t>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と</m:t>
                    </m:r>
                    <m:r>
                      <a:rPr kumimoji="1" lang="ja-JP" altLang="en-US" i="1" dirty="0">
                        <a:latin typeface="Cambria Math" panose="02040503050406030204" pitchFamily="18" charset="0"/>
                      </a:rPr>
                      <m:t>している．</m:t>
                    </m:r>
                  </m:oMath>
                </a14:m>
                <a:endParaRPr kumimoji="1" lang="en-US" altLang="ja-JP" dirty="0" smtClean="0"/>
              </a:p>
              <a:p>
                <a:r>
                  <a:rPr kumimoji="1" lang="en-US" altLang="ja-JP" dirty="0" smtClean="0"/>
                  <a:t>0 &lt;α&lt;1, r&gt;0</a:t>
                </a:r>
              </a:p>
              <a:p>
                <a:r>
                  <a:rPr kumimoji="1" lang="en-US" altLang="ja-JP" dirty="0" smtClean="0"/>
                  <a:t>r</a:t>
                </a:r>
                <a:r>
                  <a:rPr kumimoji="1" lang="ja-JP" altLang="en-US" dirty="0" smtClean="0"/>
                  <a:t>は冷却係数のような意味合い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816" y="5344977"/>
                <a:ext cx="7722884" cy="1200329"/>
              </a:xfrm>
              <a:prstGeom prst="rect">
                <a:avLst/>
              </a:prstGeom>
              <a:blipFill>
                <a:blip r:embed="rId6"/>
                <a:stretch>
                  <a:fillRect l="-631" t="-2538" b="-71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5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従来手法の結果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940299"/>
            <a:ext cx="10515600" cy="1236663"/>
          </a:xfrm>
        </p:spPr>
        <p:txBody>
          <a:bodyPr/>
          <a:lstStyle/>
          <a:p>
            <a:r>
              <a:rPr lang="ja-JP" altLang="en-US" dirty="0" smtClean="0"/>
              <a:t>全体の平均</a:t>
            </a:r>
            <a:r>
              <a:rPr lang="en-US" altLang="ja-JP" dirty="0" smtClean="0"/>
              <a:t>±</a:t>
            </a:r>
            <a:r>
              <a:rPr lang="ja-JP" altLang="en-US" dirty="0" smtClean="0"/>
              <a:t>標準偏差</a:t>
            </a:r>
            <a:r>
              <a:rPr lang="en-US" altLang="ja-JP" dirty="0" smtClean="0"/>
              <a:t>(</a:t>
            </a:r>
            <a:r>
              <a:rPr lang="ja-JP" altLang="en-US" dirty="0" smtClean="0"/>
              <a:t>成功率</a:t>
            </a:r>
            <a:r>
              <a:rPr lang="en-US" altLang="ja-JP" dirty="0" smtClean="0"/>
              <a:t>)</a:t>
            </a:r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73" y="1256545"/>
            <a:ext cx="8627053" cy="34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89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の決め方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シミュレーションでは</a:t>
            </a:r>
            <a:r>
              <a:rPr lang="en-US" altLang="ja-JP" dirty="0" smtClean="0"/>
              <a:t>α=r=0.9</a:t>
            </a:r>
            <a:endParaRPr lang="en-US" altLang="ja-JP" dirty="0"/>
          </a:p>
          <a:p>
            <a:r>
              <a:rPr kumimoji="1" lang="ja-JP" altLang="en-US" dirty="0" smtClean="0"/>
              <a:t>ラウドネス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とエミッション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は，新しい解が更新された場合に変わる．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99261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84</Words>
  <Application>Microsoft Office PowerPoint</Application>
  <PresentationFormat>ワイド画面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Λの意味</vt:lpstr>
      <vt:lpstr>アルゴリズムの仕組み</vt:lpstr>
      <vt:lpstr>PowerPoint プレゼンテーション</vt:lpstr>
      <vt:lpstr>従来手法の結果</vt:lpstr>
      <vt:lpstr>Aとrの決め方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Takuya Iwase</dc:creator>
  <cp:lastModifiedBy>Takuya Iwase</cp:lastModifiedBy>
  <cp:revision>14</cp:revision>
  <cp:lastPrinted>2017-09-28T11:56:49Z</cp:lastPrinted>
  <dcterms:created xsi:type="dcterms:W3CDTF">2017-09-28T08:06:58Z</dcterms:created>
  <dcterms:modified xsi:type="dcterms:W3CDTF">2017-09-29T04:35:24Z</dcterms:modified>
</cp:coreProperties>
</file>