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86" r:id="rId3"/>
    <p:sldId id="274" r:id="rId4"/>
    <p:sldId id="308" r:id="rId5"/>
    <p:sldId id="261" r:id="rId6"/>
    <p:sldId id="307" r:id="rId7"/>
    <p:sldId id="309" r:id="rId8"/>
    <p:sldId id="310"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66" d="100"/>
          <a:sy n="66" d="100"/>
        </p:scale>
        <p:origin x="1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7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52311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60050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7251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54962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43762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61115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6352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2138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17111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6583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471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13109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33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11/6/2017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255287324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研究サーベイ</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背景</a:t>
            </a:r>
            <a:endParaRPr kumimoji="1" lang="ja-JP" altLang="en-US" b="1" dirty="0"/>
          </a:p>
        </p:txBody>
      </p:sp>
      <p:sp>
        <p:nvSpPr>
          <p:cNvPr id="6" name="テキスト ボックス 5"/>
          <p:cNvSpPr txBox="1"/>
          <p:nvPr/>
        </p:nvSpPr>
        <p:spPr>
          <a:xfrm>
            <a:off x="7329714" y="154901"/>
            <a:ext cx="4375884" cy="707886"/>
          </a:xfrm>
          <a:prstGeom prst="rect">
            <a:avLst/>
          </a:prstGeom>
          <a:noFill/>
        </p:spPr>
        <p:txBody>
          <a:bodyPr wrap="square" rtlCol="0">
            <a:spAutoFit/>
          </a:bodyPr>
          <a:lstStyle/>
          <a:p>
            <a:pPr algn="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高玉研究室　修士１年</a:t>
            </a:r>
            <a:r>
              <a:rPr kumimoji="1" lang="ja-JP" altLang="en-US" sz="2000" b="1" dirty="0">
                <a:solidFill>
                  <a:schemeClr val="bg1"/>
                </a:solidFill>
                <a:latin typeface="游ゴシック Light" panose="020B0300000000000000" pitchFamily="50" charset="-128"/>
                <a:ea typeface="游ゴシック Light" panose="020B0300000000000000" pitchFamily="50" charset="-128"/>
              </a:rPr>
              <a:t>　</a:t>
            </a:r>
            <a:r>
              <a:rPr lang="ja-JP" altLang="en-US" sz="2000" b="1" dirty="0" smtClean="0">
                <a:solidFill>
                  <a:schemeClr val="bg1"/>
                </a:solidFill>
                <a:latin typeface="游ゴシック Light" panose="020B0300000000000000" pitchFamily="50" charset="-128"/>
                <a:ea typeface="游ゴシック Light" panose="020B0300000000000000" pitchFamily="50" charset="-128"/>
              </a:rPr>
              <a:t>岩瀬 拓哉</a:t>
            </a:r>
            <a:endParaRPr lang="en-US" altLang="ja-JP" sz="2000" b="1" dirty="0" smtClean="0">
              <a:solidFill>
                <a:schemeClr val="bg1"/>
              </a:solidFill>
              <a:latin typeface="游ゴシック Light" panose="020B0300000000000000" pitchFamily="50" charset="-128"/>
              <a:ea typeface="游ゴシック Light" panose="020B0300000000000000" pitchFamily="50" charset="-128"/>
            </a:endParaRPr>
          </a:p>
          <a:p>
            <a:pPr algn="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2017</a:t>
            </a: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年</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11</a:t>
            </a: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月</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7</a:t>
            </a: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日</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a:t>
            </a:r>
            <a:r>
              <a:rPr kumimoji="1" lang="ja-JP" altLang="en-US" sz="2000" b="1" dirty="0">
                <a:solidFill>
                  <a:schemeClr val="bg1"/>
                </a:solidFill>
                <a:latin typeface="游ゴシック Light" panose="020B0300000000000000" pitchFamily="50" charset="-128"/>
                <a:ea typeface="游ゴシック Light" panose="020B0300000000000000" pitchFamily="50" charset="-128"/>
              </a:rPr>
              <a:t>火</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a:t>
            </a:r>
            <a:endParaRPr kumimoji="1" lang="ja-JP" altLang="en-US" sz="2000" b="1" dirty="0">
              <a:solidFill>
                <a:schemeClr val="bg1"/>
              </a:solidFill>
              <a:latin typeface="游ゴシック Light" panose="020B0300000000000000" pitchFamily="50" charset="-128"/>
              <a:ea typeface="游ゴシック Light" panose="020B0300000000000000" pitchFamily="50" charset="-128"/>
            </a:endParaRPr>
          </a:p>
        </p:txBody>
      </p:sp>
      <p:sp>
        <p:nvSpPr>
          <p:cNvPr id="9" name="コンテンツ プレースホルダー 3"/>
          <p:cNvSpPr>
            <a:spLocks noGrp="1"/>
          </p:cNvSpPr>
          <p:nvPr>
            <p:ph idx="10"/>
          </p:nvPr>
        </p:nvSpPr>
        <p:spPr>
          <a:xfrm>
            <a:off x="247973" y="2122984"/>
            <a:ext cx="11622459" cy="4590637"/>
          </a:xfrm>
        </p:spPr>
        <p:txBody>
          <a:bodyPr/>
          <a:lstStyle/>
          <a:p>
            <a:endParaRPr kumimoji="1" lang="en-US" altLang="ja-JP" sz="1050" dirty="0" smtClean="0"/>
          </a:p>
          <a:p>
            <a:r>
              <a:rPr lang="en-US" altLang="ja-JP" sz="2400" dirty="0" smtClean="0">
                <a:solidFill>
                  <a:schemeClr val="tx1">
                    <a:lumMod val="85000"/>
                    <a:lumOff val="15000"/>
                  </a:schemeClr>
                </a:solidFill>
              </a:rPr>
              <a:t>FA(Firefly Algorithm)</a:t>
            </a:r>
            <a:r>
              <a:rPr lang="ja-JP" altLang="en-US" sz="2400" dirty="0" smtClean="0">
                <a:solidFill>
                  <a:schemeClr val="tx1">
                    <a:lumMod val="85000"/>
                    <a:lumOff val="15000"/>
                  </a:schemeClr>
                </a:solidFill>
              </a:rPr>
              <a:t>とは，</a:t>
            </a:r>
            <a:r>
              <a:rPr lang="en-US" altLang="ja-JP" sz="2400" dirty="0" smtClean="0">
                <a:solidFill>
                  <a:schemeClr val="tx1">
                    <a:lumMod val="85000"/>
                    <a:lumOff val="15000"/>
                  </a:schemeClr>
                </a:solidFill>
              </a:rPr>
              <a:t/>
            </a:r>
            <a:br>
              <a:rPr lang="en-US" altLang="ja-JP" sz="2400" dirty="0" smtClean="0">
                <a:solidFill>
                  <a:schemeClr val="tx1">
                    <a:lumMod val="85000"/>
                    <a:lumOff val="15000"/>
                  </a:schemeClr>
                </a:solidFill>
              </a:rPr>
            </a:br>
            <a:r>
              <a:rPr lang="ja-JP" altLang="en-US" sz="2400" dirty="0" smtClean="0">
                <a:solidFill>
                  <a:schemeClr val="tx1">
                    <a:lumMod val="85000"/>
                    <a:lumOff val="15000"/>
                  </a:schemeClr>
                </a:solidFill>
              </a:rPr>
              <a:t>点滅する光を用いて発光強度の強いホタルの方へ移動するアルゴリズム．</a:t>
            </a:r>
            <a:endParaRPr lang="en-US" altLang="ja-JP" sz="2400" dirty="0" smtClean="0">
              <a:solidFill>
                <a:schemeClr val="tx1">
                  <a:lumMod val="85000"/>
                  <a:lumOff val="15000"/>
                </a:schemeClr>
              </a:solidFill>
            </a:endParaRPr>
          </a:p>
        </p:txBody>
      </p:sp>
      <p:cxnSp>
        <p:nvCxnSpPr>
          <p:cNvPr id="11" name="直線コネクタ 10"/>
          <p:cNvCxnSpPr/>
          <p:nvPr/>
        </p:nvCxnSpPr>
        <p:spPr>
          <a:xfrm>
            <a:off x="527381" y="2035900"/>
            <a:ext cx="9995476" cy="0"/>
          </a:xfrm>
          <a:prstGeom prst="line">
            <a:avLst/>
          </a:prstGeom>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11044238" y="6015038"/>
            <a:ext cx="557212" cy="369332"/>
          </a:xfrm>
          <a:prstGeom prst="rect">
            <a:avLst/>
          </a:prstGeom>
          <a:noFill/>
        </p:spPr>
        <p:txBody>
          <a:bodyPr wrap="square" rtlCol="0">
            <a:spAutoFit/>
          </a:bodyPr>
          <a:lstStyle/>
          <a:p>
            <a:r>
              <a:rPr kumimoji="1" lang="en-US" altLang="ja-JP" dirty="0"/>
              <a:t>1</a:t>
            </a:r>
            <a:endParaRPr kumimoji="1" lang="ja-JP" altLang="en-US" dirty="0"/>
          </a:p>
        </p:txBody>
      </p:sp>
    </p:spTree>
    <p:extLst>
      <p:ext uri="{BB962C8B-B14F-4D97-AF65-F5344CB8AC3E}">
        <p14:creationId xmlns:p14="http://schemas.microsoft.com/office/powerpoint/2010/main" val="561904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コンテンツ プレースホルダ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0733" y="2872408"/>
            <a:ext cx="563395" cy="666185"/>
          </a:xfrm>
          <a:prstGeom prst="rect">
            <a:avLst/>
          </a:prstGeom>
        </p:spPr>
      </p:pic>
      <p:pic>
        <p:nvPicPr>
          <p:cNvPr id="6" name="コンテンツ プレースホルダー 5"/>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53163" y="4259095"/>
            <a:ext cx="563395" cy="666185"/>
          </a:xfrm>
        </p:spPr>
      </p:pic>
      <p:sp>
        <p:nvSpPr>
          <p:cNvPr id="2" name="タイトル 1"/>
          <p:cNvSpPr>
            <a:spLocks noGrp="1"/>
          </p:cNvSpPr>
          <p:nvPr>
            <p:ph type="title"/>
          </p:nvPr>
        </p:nvSpPr>
        <p:spPr/>
        <p:txBody>
          <a:bodyPr/>
          <a:lstStyle/>
          <a:p>
            <a:r>
              <a:rPr lang="en-US" altLang="ja-JP" dirty="0" smtClean="0"/>
              <a:t>FA</a:t>
            </a:r>
            <a:r>
              <a:rPr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lang="ja-JP" altLang="en-US" b="1" dirty="0" smtClean="0">
                <a:solidFill>
                  <a:schemeClr val="tx1">
                    <a:lumMod val="65000"/>
                    <a:lumOff val="35000"/>
                  </a:schemeClr>
                </a:solidFill>
              </a:rPr>
              <a:t>解の生成</a:t>
            </a:r>
            <a:endParaRPr kumimoji="1" lang="ja-JP" altLang="en-US" b="1" dirty="0">
              <a:solidFill>
                <a:schemeClr val="tx1">
                  <a:lumMod val="65000"/>
                  <a:lumOff val="35000"/>
                </a:schemeClr>
              </a:solidFill>
            </a:endParaRPr>
          </a:p>
        </p:txBody>
      </p:sp>
      <p:sp>
        <p:nvSpPr>
          <p:cNvPr id="7" name="テキスト ボックス 6"/>
          <p:cNvSpPr txBox="1"/>
          <p:nvPr/>
        </p:nvSpPr>
        <p:spPr>
          <a:xfrm>
            <a:off x="11044238" y="6015038"/>
            <a:ext cx="557212" cy="369332"/>
          </a:xfrm>
          <a:prstGeom prst="rect">
            <a:avLst/>
          </a:prstGeom>
          <a:noFill/>
        </p:spPr>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34" name="テキスト ボックス 33"/>
              <p:cNvSpPr txBox="1"/>
              <p:nvPr/>
            </p:nvSpPr>
            <p:spPr>
              <a:xfrm>
                <a:off x="1568191" y="2523412"/>
                <a:ext cx="634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lumMod val="75000"/>
                                  <a:lumOff val="25000"/>
                                </a:schemeClr>
                              </a:solidFill>
                              <a:latin typeface="Cambria Math" panose="02040503050406030204" pitchFamily="18" charset="0"/>
                            </a:rPr>
                          </m:ctrlPr>
                        </m:sSupPr>
                        <m:e>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𝒊</m:t>
                              </m:r>
                            </m:sub>
                          </m:sSub>
                        </m:e>
                        <m:sup>
                          <m:r>
                            <a:rPr kumimoji="1" lang="en-US" altLang="ja-JP" b="1" i="1" smtClean="0">
                              <a:solidFill>
                                <a:schemeClr val="tx1">
                                  <a:lumMod val="75000"/>
                                  <a:lumOff val="25000"/>
                                </a:schemeClr>
                              </a:solidFill>
                              <a:latin typeface="Cambria Math" panose="02040503050406030204" pitchFamily="18" charset="0"/>
                            </a:rPr>
                            <m:t>𝒕</m:t>
                          </m:r>
                        </m:sup>
                      </m:sSup>
                    </m:oMath>
                  </m:oMathPara>
                </a14:m>
                <a:endParaRPr kumimoji="1" lang="ja-JP" altLang="en-US" b="1" dirty="0">
                  <a:solidFill>
                    <a:schemeClr val="tx1">
                      <a:lumMod val="75000"/>
                      <a:lumOff val="25000"/>
                    </a:schemeClr>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1568191" y="2523412"/>
                <a:ext cx="634888" cy="369332"/>
              </a:xfrm>
              <a:prstGeom prst="rect">
                <a:avLst/>
              </a:prstGeom>
              <a:blipFill>
                <a:blip r:embed="rId3"/>
                <a:stretch>
                  <a:fillRect b="-1639"/>
                </a:stretch>
              </a:blipFill>
            </p:spPr>
            <p:txBody>
              <a:bodyPr/>
              <a:lstStyle/>
              <a:p>
                <a:r>
                  <a:rPr lang="ja-JP" altLang="en-US">
                    <a:noFill/>
                  </a:rPr>
                  <a:t> </a:t>
                </a:r>
              </a:p>
            </p:txBody>
          </p:sp>
        </mc:Fallback>
      </mc:AlternateContent>
      <p:cxnSp>
        <p:nvCxnSpPr>
          <p:cNvPr id="8" name="直線矢印コネクタ 7"/>
          <p:cNvCxnSpPr/>
          <p:nvPr/>
        </p:nvCxnSpPr>
        <p:spPr>
          <a:xfrm flipV="1">
            <a:off x="786041" y="3342729"/>
            <a:ext cx="978001" cy="1345385"/>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4490557" y="2099898"/>
            <a:ext cx="5821279" cy="400110"/>
          </a:xfrm>
          <a:prstGeom prst="rect">
            <a:avLst/>
          </a:prstGeom>
          <a:noFill/>
        </p:spPr>
        <p:txBody>
          <a:bodyPr wrap="square" rtlCol="0">
            <a:spAutoFit/>
          </a:bodyPr>
          <a:lstStyle/>
          <a:p>
            <a:r>
              <a:rPr kumimoji="1" lang="en-US" altLang="ja-JP" sz="2000" dirty="0" smtClean="0"/>
              <a:t>(1),(2)</a:t>
            </a:r>
            <a:r>
              <a:rPr kumimoji="1" lang="ja-JP" altLang="en-US" sz="2000" dirty="0" smtClean="0"/>
              <a:t>よ</a:t>
            </a:r>
            <a:r>
              <a:rPr kumimoji="1" lang="ja-JP" altLang="en-US" sz="2000" dirty="0"/>
              <a:t>り</a:t>
            </a:r>
            <a:r>
              <a:rPr kumimoji="1" lang="ja-JP" altLang="en-US" sz="2000" dirty="0" smtClean="0"/>
              <a:t>解の</a:t>
            </a:r>
            <a:r>
              <a:rPr kumimoji="1" lang="ja-JP" altLang="en-US" sz="2000" dirty="0"/>
              <a:t>生成</a:t>
            </a:r>
            <a:r>
              <a:rPr kumimoji="1" lang="en-US" altLang="ja-JP" sz="2000" dirty="0" smtClean="0"/>
              <a:t>(3)</a:t>
            </a:r>
            <a:r>
              <a:rPr kumimoji="1" lang="ja-JP" altLang="en-US" sz="2000" dirty="0" smtClean="0"/>
              <a:t>を行う</a:t>
            </a:r>
            <a:endParaRPr kumimoji="1" lang="ja-JP" altLang="en-US" sz="2000" dirty="0"/>
          </a:p>
        </p:txBody>
      </p:sp>
      <mc:AlternateContent xmlns:mc="http://schemas.openxmlformats.org/markup-compatibility/2006" xmlns:a14="http://schemas.microsoft.com/office/drawing/2010/main">
        <mc:Choice Requires="a14">
          <p:sp>
            <p:nvSpPr>
              <p:cNvPr id="49" name="テキスト ボックス 48"/>
              <p:cNvSpPr txBox="1"/>
              <p:nvPr/>
            </p:nvSpPr>
            <p:spPr>
              <a:xfrm>
                <a:off x="4347970" y="3741915"/>
                <a:ext cx="5957177" cy="56932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2400" i="1" smtClean="0">
                              <a:solidFill>
                                <a:srgbClr val="FF0000"/>
                              </a:solidFill>
                              <a:latin typeface="Cambria Math" panose="02040503050406030204" pitchFamily="18" charset="0"/>
                            </a:rPr>
                          </m:ctrlPr>
                        </m:sSupPr>
                        <m:e>
                          <m:sSub>
                            <m:sSubPr>
                              <m:ctrlPr>
                                <a:rPr kumimoji="1" lang="en-US" altLang="ja-JP" sz="2400" i="1" smtClean="0">
                                  <a:solidFill>
                                    <a:srgbClr val="FF0000"/>
                                  </a:solidFill>
                                  <a:latin typeface="Cambria Math" panose="02040503050406030204" pitchFamily="18" charset="0"/>
                                </a:rPr>
                              </m:ctrlPr>
                            </m:sSubPr>
                            <m:e>
                              <m:r>
                                <a:rPr kumimoji="1" lang="ja-JP" altLang="en-US" sz="2400" i="1" smtClean="0">
                                  <a:solidFill>
                                    <a:schemeClr val="tx1">
                                      <a:lumMod val="65000"/>
                                      <a:lumOff val="35000"/>
                                    </a:schemeClr>
                                  </a:solidFill>
                                  <a:latin typeface="Cambria Math" panose="02040503050406030204" pitchFamily="18" charset="0"/>
                                </a:rPr>
                                <m:t>発光強度：</m:t>
                              </m:r>
                              <m:r>
                                <a:rPr kumimoji="1" lang="en-US" altLang="ja-JP" sz="2400" b="0" i="1" smtClean="0">
                                  <a:solidFill>
                                    <a:srgbClr val="FF0000"/>
                                  </a:solidFill>
                                  <a:latin typeface="Cambria Math" panose="02040503050406030204" pitchFamily="18" charset="0"/>
                                </a:rPr>
                                <m:t>𝐼</m:t>
                              </m:r>
                              <m:d>
                                <m:dPr>
                                  <m:ctrlPr>
                                    <a:rPr kumimoji="1" lang="en-US" altLang="ja-JP" sz="2400" b="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𝑟</m:t>
                                  </m:r>
                                </m:e>
                              </m:d>
                            </m:e>
                            <m:sub/>
                          </m:sSub>
                        </m:e>
                        <m:sup/>
                      </m:sSup>
                      <m:r>
                        <a:rPr kumimoji="1" lang="en-US" altLang="ja-JP" sz="2400" b="0" i="1" smtClean="0">
                          <a:solidFill>
                            <a:schemeClr val="tx1">
                              <a:lumMod val="65000"/>
                              <a:lumOff val="35000"/>
                            </a:schemeClr>
                          </a:solidFill>
                          <a:latin typeface="Cambria Math" panose="02040503050406030204" pitchFamily="18" charset="0"/>
                        </a:rPr>
                        <m:t>=</m:t>
                      </m:r>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𝐼</m:t>
                          </m:r>
                        </m:e>
                        <m:sub>
                          <m:r>
                            <a:rPr kumimoji="1" lang="en-US" altLang="ja-JP" sz="2400" b="0" i="1" smtClean="0">
                              <a:solidFill>
                                <a:schemeClr val="tx1">
                                  <a:lumMod val="65000"/>
                                  <a:lumOff val="35000"/>
                                </a:schemeClr>
                              </a:solidFill>
                              <a:latin typeface="Cambria Math" panose="02040503050406030204" pitchFamily="18" charset="0"/>
                            </a:rPr>
                            <m:t>0</m:t>
                          </m:r>
                        </m:sub>
                      </m:sSub>
                      <m:sSup>
                        <m:sSupPr>
                          <m:ctrlPr>
                            <a:rPr kumimoji="1" lang="en-US" altLang="ja-JP" sz="2400" b="0" i="1" smtClean="0">
                              <a:solidFill>
                                <a:schemeClr val="tx1">
                                  <a:lumMod val="65000"/>
                                  <a:lumOff val="35000"/>
                                </a:schemeClr>
                              </a:solidFill>
                              <a:latin typeface="Cambria Math" panose="02040503050406030204" pitchFamily="18" charset="0"/>
                            </a:rPr>
                          </m:ctrlPr>
                        </m:sSupPr>
                        <m:e>
                          <m:r>
                            <a:rPr kumimoji="1" lang="en-US" altLang="ja-JP" sz="2400" b="0" i="1" smtClean="0">
                              <a:solidFill>
                                <a:schemeClr val="tx1">
                                  <a:lumMod val="65000"/>
                                  <a:lumOff val="35000"/>
                                </a:schemeClr>
                              </a:solidFill>
                              <a:latin typeface="Cambria Math" panose="02040503050406030204" pitchFamily="18" charset="0"/>
                            </a:rPr>
                            <m:t>𝑒</m:t>
                          </m:r>
                        </m:e>
                        <m:sup>
                          <m:r>
                            <a:rPr kumimoji="1" lang="en-US" altLang="ja-JP" sz="2400" b="0" i="1" smtClean="0">
                              <a:solidFill>
                                <a:schemeClr val="tx1">
                                  <a:lumMod val="65000"/>
                                  <a:lumOff val="35000"/>
                                </a:schemeClr>
                              </a:solidFill>
                              <a:latin typeface="Cambria Math" panose="02040503050406030204" pitchFamily="18" charset="0"/>
                            </a:rPr>
                            <m:t>−</m:t>
                          </m:r>
                          <m:r>
                            <a:rPr kumimoji="1" lang="ja-JP" altLang="en-US" sz="2400" b="0" i="1" smtClean="0">
                              <a:solidFill>
                                <a:schemeClr val="tx1">
                                  <a:lumMod val="65000"/>
                                  <a:lumOff val="35000"/>
                                </a:schemeClr>
                              </a:solidFill>
                              <a:latin typeface="Cambria Math" panose="02040503050406030204" pitchFamily="18" charset="0"/>
                            </a:rPr>
                            <m:t>𝛾</m:t>
                          </m:r>
                          <m:r>
                            <a:rPr kumimoji="1" lang="en-US" altLang="ja-JP" sz="2400" b="0" i="1" smtClean="0">
                              <a:solidFill>
                                <a:schemeClr val="tx1">
                                  <a:lumMod val="65000"/>
                                  <a:lumOff val="35000"/>
                                </a:schemeClr>
                              </a:solidFill>
                              <a:latin typeface="Cambria Math" panose="02040503050406030204" pitchFamily="18" charset="0"/>
                            </a:rPr>
                            <m:t>∗</m:t>
                          </m:r>
                          <m:sSub>
                            <m:sSubPr>
                              <m:ctrlPr>
                                <a:rPr kumimoji="1" lang="en-US" altLang="ja-JP" sz="2400" b="0" i="1" smtClean="0">
                                  <a:solidFill>
                                    <a:schemeClr val="accent3"/>
                                  </a:solidFill>
                                  <a:latin typeface="Cambria Math" panose="02040503050406030204" pitchFamily="18" charset="0"/>
                                </a:rPr>
                              </m:ctrlPr>
                            </m:sSubPr>
                            <m:e>
                              <m:r>
                                <a:rPr kumimoji="1" lang="en-US" altLang="ja-JP" sz="2400" b="0" i="1" smtClean="0">
                                  <a:solidFill>
                                    <a:schemeClr val="accent3"/>
                                  </a:solidFill>
                                  <a:latin typeface="Cambria Math" panose="02040503050406030204" pitchFamily="18" charset="0"/>
                                </a:rPr>
                                <m:t>𝑟</m:t>
                              </m:r>
                            </m:e>
                            <m:sub>
                              <m:r>
                                <a:rPr kumimoji="1" lang="en-US" altLang="ja-JP" sz="2400" b="0" i="1" smtClean="0">
                                  <a:solidFill>
                                    <a:schemeClr val="accent3"/>
                                  </a:solidFill>
                                  <a:latin typeface="Cambria Math" panose="02040503050406030204" pitchFamily="18" charset="0"/>
                                </a:rPr>
                                <m:t>𝑖𝑗</m:t>
                              </m:r>
                            </m:sub>
                          </m:sSub>
                        </m:sup>
                      </m:sSup>
                      <m:r>
                        <a:rPr kumimoji="1" lang="en-US" altLang="ja-JP" sz="2400" b="0" i="1" smtClean="0">
                          <a:solidFill>
                            <a:schemeClr val="tx1">
                              <a:lumMod val="65000"/>
                              <a:lumOff val="35000"/>
                            </a:schemeClr>
                          </a:solidFill>
                          <a:latin typeface="Cambria Math" panose="02040503050406030204" pitchFamily="18" charset="0"/>
                        </a:rPr>
                        <m:t>          …(2)</m:t>
                      </m:r>
                    </m:oMath>
                  </m:oMathPara>
                </a14:m>
                <a:endParaRPr kumimoji="1" lang="ja-JP" altLang="en-US" sz="2400" dirty="0">
                  <a:solidFill>
                    <a:schemeClr val="tx1">
                      <a:lumMod val="65000"/>
                      <a:lumOff val="35000"/>
                    </a:schemeClr>
                  </a:solidFill>
                </a:endParaRPr>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4347970" y="3741915"/>
                <a:ext cx="5957177" cy="56932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4317279" y="5087454"/>
                <a:ext cx="7452149" cy="645048"/>
              </a:xfrm>
              <a:prstGeom prst="rect">
                <a:avLst/>
              </a:prstGeom>
              <a:noFill/>
            </p:spPr>
            <p:txBody>
              <a:bodyPr wrap="square" rtlCol="0">
                <a:spAutoFit/>
              </a:bodyPr>
              <a:lstStyle/>
              <a:p>
                <a14:m>
                  <m:oMath xmlns:m="http://schemas.openxmlformats.org/officeDocument/2006/math">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r>
                          <a:rPr kumimoji="1" lang="en-US" altLang="ja-JP" sz="2400" b="0" i="1" smtClean="0">
                            <a:solidFill>
                              <a:schemeClr val="tx1">
                                <a:lumMod val="65000"/>
                                <a:lumOff val="35000"/>
                              </a:schemeClr>
                            </a:solidFill>
                            <a:latin typeface="Cambria Math" panose="02040503050406030204" pitchFamily="18" charset="0"/>
                          </a:rPr>
                          <m:t>+1</m:t>
                        </m:r>
                      </m:sup>
                    </m:sSup>
                    <m:r>
                      <a:rPr kumimoji="1" lang="en-US" altLang="ja-JP" sz="2400" b="0" i="1" smtClean="0">
                        <a:solidFill>
                          <a:schemeClr val="tx1">
                            <a:lumMod val="65000"/>
                            <a:lumOff val="35000"/>
                          </a:schemeClr>
                        </a:solidFill>
                        <a:latin typeface="Cambria Math" panose="02040503050406030204" pitchFamily="18" charset="0"/>
                      </a:rPr>
                      <m:t>=</m:t>
                    </m:r>
                    <m:sSubSup>
                      <m:sSubSupPr>
                        <m:ctrlPr>
                          <a:rPr kumimoji="1" lang="en-US" altLang="ja-JP" sz="2400" i="1" smtClean="0">
                            <a:solidFill>
                              <a:schemeClr val="tx1">
                                <a:lumMod val="65000"/>
                                <a:lumOff val="35000"/>
                              </a:schemeClr>
                            </a:solidFill>
                            <a:latin typeface="Cambria Math" panose="02040503050406030204" pitchFamily="18" charset="0"/>
                          </a:rPr>
                        </m:ctrlPr>
                      </m:sSubSup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up>
                        <m:r>
                          <a:rPr kumimoji="1" lang="en-US" altLang="ja-JP" sz="2400" b="0" i="1" smtClean="0">
                            <a:solidFill>
                              <a:schemeClr val="tx1">
                                <a:lumMod val="65000"/>
                                <a:lumOff val="35000"/>
                              </a:schemeClr>
                            </a:solidFill>
                            <a:latin typeface="Cambria Math" panose="02040503050406030204" pitchFamily="18" charset="0"/>
                          </a:rPr>
                          <m:t>𝑡</m:t>
                        </m:r>
                      </m:sup>
                    </m:sSubSup>
                    <m:r>
                      <a:rPr kumimoji="1" lang="en-US" altLang="ja-JP" sz="2400" b="0" i="1" smtClean="0">
                        <a:solidFill>
                          <a:schemeClr val="tx1">
                            <a:lumMod val="65000"/>
                            <a:lumOff val="35000"/>
                          </a:schemeClr>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d>
                      <m:dPr>
                        <m:ctrlPr>
                          <a:rPr kumimoji="1" lang="en-US" altLang="ja-JP" sz="2400" b="0" i="1" smtClean="0">
                            <a:solidFill>
                              <a:srgbClr val="FF0000"/>
                            </a:solidFill>
                            <a:latin typeface="Cambria Math" panose="02040503050406030204" pitchFamily="18" charset="0"/>
                          </a:rPr>
                        </m:ctrlPr>
                      </m:dPr>
                      <m:e>
                        <m:r>
                          <a:rPr kumimoji="1" lang="en-US" altLang="ja-JP" sz="2400" b="0" i="1" smtClean="0">
                            <a:solidFill>
                              <a:srgbClr val="FF0000"/>
                            </a:solidFill>
                            <a:latin typeface="Cambria Math" panose="02040503050406030204" pitchFamily="18" charset="0"/>
                          </a:rPr>
                          <m:t>𝑟</m:t>
                        </m:r>
                      </m:e>
                    </m:d>
                    <m:d>
                      <m:dPr>
                        <m:ctrlPr>
                          <a:rPr kumimoji="1" lang="en-US" altLang="ja-JP" sz="2400" b="0" i="1" smtClean="0">
                            <a:solidFill>
                              <a:schemeClr val="tx1">
                                <a:lumMod val="65000"/>
                                <a:lumOff val="35000"/>
                              </a:schemeClr>
                            </a:solidFill>
                            <a:latin typeface="Cambria Math" panose="02040503050406030204" pitchFamily="18" charset="0"/>
                          </a:rPr>
                        </m:ctrlPr>
                      </m:d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𝑗</m:t>
                            </m:r>
                          </m:sub>
                        </m:sSub>
                        <m:r>
                          <a:rPr kumimoji="1" lang="en-US" altLang="ja-JP" sz="2400" b="0" i="1" smtClean="0">
                            <a:solidFill>
                              <a:schemeClr val="tx1">
                                <a:lumMod val="65000"/>
                                <a:lumOff val="35000"/>
                              </a:schemeClr>
                            </a:solidFill>
                            <a:latin typeface="Cambria Math" panose="02040503050406030204" pitchFamily="18" charset="0"/>
                          </a:rPr>
                          <m:t>−</m:t>
                        </m:r>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Sub>
                      </m:e>
                    </m:d>
                    <m:r>
                      <a:rPr kumimoji="1" lang="en-US" altLang="ja-JP" sz="2400" b="0" i="1" smtClean="0">
                        <a:solidFill>
                          <a:schemeClr val="tx1">
                            <a:lumMod val="65000"/>
                            <a:lumOff val="35000"/>
                          </a:schemeClr>
                        </a:solidFill>
                        <a:latin typeface="Cambria Math" panose="02040503050406030204" pitchFamily="18" charset="0"/>
                      </a:rPr>
                      <m:t>+</m:t>
                    </m:r>
                    <m:r>
                      <a:rPr kumimoji="1" lang="ja-JP" altLang="en-US" sz="2400" b="0" i="1" smtClean="0">
                        <a:solidFill>
                          <a:schemeClr val="tx1">
                            <a:lumMod val="65000"/>
                            <a:lumOff val="35000"/>
                          </a:schemeClr>
                        </a:solidFill>
                        <a:latin typeface="Cambria Math" panose="02040503050406030204" pitchFamily="18" charset="0"/>
                      </a:rPr>
                      <m:t>𝛼</m:t>
                    </m:r>
                    <m:d>
                      <m:dPr>
                        <m:ctrlPr>
                          <a:rPr kumimoji="1" lang="en-US" altLang="ja-JP" sz="2400" b="0" i="1" smtClean="0">
                            <a:solidFill>
                              <a:schemeClr val="tx1">
                                <a:lumMod val="65000"/>
                                <a:lumOff val="35000"/>
                              </a:schemeClr>
                            </a:solidFill>
                            <a:latin typeface="Cambria Math" panose="02040503050406030204" pitchFamily="18" charset="0"/>
                          </a:rPr>
                        </m:ctrlPr>
                      </m:dPr>
                      <m:e>
                        <m:r>
                          <a:rPr kumimoji="1" lang="en-US" altLang="ja-JP" sz="2400" b="0" i="1" smtClean="0">
                            <a:solidFill>
                              <a:schemeClr val="tx1">
                                <a:lumMod val="65000"/>
                                <a:lumOff val="35000"/>
                              </a:schemeClr>
                            </a:solidFill>
                            <a:latin typeface="Cambria Math" panose="02040503050406030204" pitchFamily="18" charset="0"/>
                          </a:rPr>
                          <m:t>𝑟𝑎𝑛𝑑</m:t>
                        </m:r>
                        <m:r>
                          <a:rPr kumimoji="1" lang="en-US" altLang="ja-JP" sz="2400" b="0" i="1" smtClean="0">
                            <a:solidFill>
                              <a:schemeClr val="tx1">
                                <a:lumMod val="65000"/>
                                <a:lumOff val="35000"/>
                              </a:schemeClr>
                            </a:solidFill>
                            <a:latin typeface="Cambria Math" panose="02040503050406030204" pitchFamily="18" charset="0"/>
                          </a:rPr>
                          <m:t>−</m:t>
                        </m:r>
                        <m:f>
                          <m:fPr>
                            <m:ctrlPr>
                              <a:rPr kumimoji="1" lang="en-US" altLang="ja-JP" sz="2400" b="0" i="1" smtClean="0">
                                <a:solidFill>
                                  <a:schemeClr val="tx1">
                                    <a:lumMod val="65000"/>
                                    <a:lumOff val="35000"/>
                                  </a:schemeClr>
                                </a:solidFill>
                                <a:latin typeface="Cambria Math" panose="02040503050406030204" pitchFamily="18" charset="0"/>
                              </a:rPr>
                            </m:ctrlPr>
                          </m:fPr>
                          <m:num>
                            <m:r>
                              <a:rPr kumimoji="1" lang="en-US" altLang="ja-JP" sz="2400" b="0" i="1" smtClean="0">
                                <a:solidFill>
                                  <a:schemeClr val="tx1">
                                    <a:lumMod val="65000"/>
                                    <a:lumOff val="35000"/>
                                  </a:schemeClr>
                                </a:solidFill>
                                <a:latin typeface="Cambria Math" panose="02040503050406030204" pitchFamily="18" charset="0"/>
                              </a:rPr>
                              <m:t>1</m:t>
                            </m:r>
                          </m:num>
                          <m:den>
                            <m:r>
                              <a:rPr kumimoji="1" lang="en-US" altLang="ja-JP" sz="2400" b="0" i="1" smtClean="0">
                                <a:solidFill>
                                  <a:schemeClr val="tx1">
                                    <a:lumMod val="65000"/>
                                    <a:lumOff val="35000"/>
                                  </a:schemeClr>
                                </a:solidFill>
                                <a:latin typeface="Cambria Math" panose="02040503050406030204" pitchFamily="18" charset="0"/>
                              </a:rPr>
                              <m:t>2</m:t>
                            </m:r>
                          </m:den>
                        </m:f>
                      </m:e>
                    </m:d>
                    <m:r>
                      <a:rPr kumimoji="1" lang="en-US" altLang="ja-JP" sz="2400" b="0" i="1" smtClean="0">
                        <a:solidFill>
                          <a:schemeClr val="tx1">
                            <a:lumMod val="65000"/>
                            <a:lumOff val="35000"/>
                          </a:schemeClr>
                        </a:solidFill>
                        <a:latin typeface="Cambria Math" panose="02040503050406030204" pitchFamily="18" charset="0"/>
                      </a:rPr>
                      <m:t>       …(3)</m:t>
                    </m:r>
                  </m:oMath>
                </a14:m>
                <a:r>
                  <a:rPr kumimoji="1" lang="en-US" altLang="ja-JP" sz="2400" dirty="0" smtClean="0">
                    <a:solidFill>
                      <a:schemeClr val="tx1">
                        <a:lumMod val="65000"/>
                        <a:lumOff val="35000"/>
                      </a:schemeClr>
                    </a:solidFill>
                  </a:rPr>
                  <a:t> </a:t>
                </a:r>
                <a:endParaRPr kumimoji="1" lang="ja-JP" altLang="en-US" sz="2400" dirty="0">
                  <a:solidFill>
                    <a:schemeClr val="tx1">
                      <a:lumMod val="65000"/>
                      <a:lumOff val="35000"/>
                    </a:schemeClr>
                  </a:solidFill>
                </a:endParaRPr>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4317279" y="5087454"/>
                <a:ext cx="7452149" cy="64504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4317279" y="2862822"/>
                <a:ext cx="7263595" cy="5315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2400" i="1" smtClean="0">
                              <a:solidFill>
                                <a:schemeClr val="accent3"/>
                              </a:solidFill>
                              <a:latin typeface="Cambria Math" panose="02040503050406030204" pitchFamily="18" charset="0"/>
                            </a:rPr>
                          </m:ctrlPr>
                        </m:sSupPr>
                        <m:e>
                          <m:sSub>
                            <m:sSubPr>
                              <m:ctrlPr>
                                <a:rPr kumimoji="1" lang="en-US" altLang="ja-JP" sz="2400" i="1" smtClean="0">
                                  <a:solidFill>
                                    <a:schemeClr val="accent3"/>
                                  </a:solidFill>
                                  <a:latin typeface="Cambria Math" panose="02040503050406030204" pitchFamily="18" charset="0"/>
                                </a:rPr>
                              </m:ctrlPr>
                            </m:sSubPr>
                            <m:e>
                              <m:r>
                                <a:rPr kumimoji="1" lang="en-US" altLang="ja-JP" sz="2400" b="0" i="1" smtClean="0">
                                  <a:solidFill>
                                    <a:schemeClr val="accent3"/>
                                  </a:solidFill>
                                  <a:latin typeface="Cambria Math" panose="02040503050406030204" pitchFamily="18" charset="0"/>
                                </a:rPr>
                                <m:t>𝑟</m:t>
                              </m:r>
                            </m:e>
                            <m:sub>
                              <m:r>
                                <a:rPr kumimoji="1" lang="en-US" altLang="ja-JP" sz="2400" b="0" i="1" smtClean="0">
                                  <a:solidFill>
                                    <a:schemeClr val="accent3"/>
                                  </a:solidFill>
                                  <a:latin typeface="Cambria Math" panose="02040503050406030204" pitchFamily="18" charset="0"/>
                                </a:rPr>
                                <m:t>𝑖𝑗</m:t>
                              </m:r>
                            </m:sub>
                          </m:sSub>
                        </m:e>
                        <m:sup>
                          <m:r>
                            <a:rPr kumimoji="1" lang="en-US" altLang="ja-JP" sz="2400" b="0" i="1" smtClean="0">
                              <a:solidFill>
                                <a:schemeClr val="accent3"/>
                              </a:solidFill>
                              <a:latin typeface="Cambria Math" panose="02040503050406030204" pitchFamily="18" charset="0"/>
                            </a:rPr>
                            <m:t>𝑡</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m:t>
                              </m:r>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𝑗</m:t>
                              </m:r>
                            </m:sub>
                          </m:sSub>
                        </m:e>
                        <m:sup>
                          <m:r>
                            <a:rPr kumimoji="1" lang="en-US" altLang="ja-JP" sz="2400" b="0" i="1" smtClean="0">
                              <a:solidFill>
                                <a:schemeClr val="tx1">
                                  <a:lumMod val="65000"/>
                                  <a:lumOff val="35000"/>
                                </a:schemeClr>
                              </a:solidFill>
                              <a:latin typeface="Cambria Math" panose="02040503050406030204" pitchFamily="18" charset="0"/>
                            </a:rPr>
                            <m:t>𝑡</m:t>
                          </m:r>
                        </m:sup>
                      </m:sSup>
                      <m:r>
                        <a:rPr kumimoji="1" lang="en-US" altLang="ja-JP" sz="2400" b="0" i="1" smtClean="0">
                          <a:solidFill>
                            <a:schemeClr val="tx1">
                              <a:lumMod val="65000"/>
                              <a:lumOff val="35000"/>
                            </a:schemeClr>
                          </a:solidFill>
                          <a:latin typeface="Cambria Math" panose="02040503050406030204" pitchFamily="18" charset="0"/>
                        </a:rPr>
                        <m:t>|          …(1)</m:t>
                      </m:r>
                    </m:oMath>
                  </m:oMathPara>
                </a14:m>
                <a:endParaRPr kumimoji="1" lang="ja-JP" altLang="en-US" sz="2400" dirty="0">
                  <a:solidFill>
                    <a:schemeClr val="tx1">
                      <a:lumMod val="65000"/>
                      <a:lumOff val="35000"/>
                    </a:schemeClr>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4317279" y="2862822"/>
                <a:ext cx="7263595" cy="53155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35719" y="4688113"/>
                <a:ext cx="634888" cy="396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lumMod val="75000"/>
                                  <a:lumOff val="25000"/>
                                </a:schemeClr>
                              </a:solidFill>
                              <a:latin typeface="Cambria Math" panose="02040503050406030204" pitchFamily="18" charset="0"/>
                            </a:rPr>
                          </m:ctrlPr>
                        </m:sSupPr>
                        <m:e>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𝒋</m:t>
                              </m:r>
                            </m:sub>
                          </m:sSub>
                        </m:e>
                        <m:sup>
                          <m:r>
                            <a:rPr kumimoji="1" lang="en-US" altLang="ja-JP" b="1" i="1" smtClean="0">
                              <a:solidFill>
                                <a:schemeClr val="tx1">
                                  <a:lumMod val="75000"/>
                                  <a:lumOff val="25000"/>
                                </a:schemeClr>
                              </a:solidFill>
                              <a:latin typeface="Cambria Math" panose="02040503050406030204" pitchFamily="18" charset="0"/>
                            </a:rPr>
                            <m:t>𝒕</m:t>
                          </m:r>
                        </m:sup>
                      </m:sSup>
                    </m:oMath>
                  </m:oMathPara>
                </a14:m>
                <a:endParaRPr kumimoji="1" lang="ja-JP" altLang="en-US" b="1" dirty="0">
                  <a:solidFill>
                    <a:schemeClr val="tx1">
                      <a:lumMod val="75000"/>
                      <a:lumOff val="25000"/>
                    </a:schemeClr>
                  </a:solidFill>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35719" y="4688113"/>
                <a:ext cx="634888" cy="396775"/>
              </a:xfrm>
              <a:prstGeom prst="rect">
                <a:avLst/>
              </a:prstGeom>
              <a:blipFill>
                <a:blip r:embed="rId7"/>
                <a:stretch>
                  <a:fillRect b="-9231"/>
                </a:stretch>
              </a:blipFill>
            </p:spPr>
            <p:txBody>
              <a:bodyPr/>
              <a:lstStyle/>
              <a:p>
                <a:r>
                  <a:rPr lang="ja-JP" altLang="en-US">
                    <a:noFill/>
                  </a:rPr>
                  <a:t> </a:t>
                </a:r>
              </a:p>
            </p:txBody>
          </p:sp>
        </mc:Fallback>
      </mc:AlternateContent>
      <p:sp>
        <p:nvSpPr>
          <p:cNvPr id="9" name="テキスト ボックス 8"/>
          <p:cNvSpPr txBox="1"/>
          <p:nvPr/>
        </p:nvSpPr>
        <p:spPr>
          <a:xfrm>
            <a:off x="4317279" y="5791564"/>
            <a:ext cx="6608436" cy="369332"/>
          </a:xfrm>
          <a:prstGeom prst="rect">
            <a:avLst/>
          </a:prstGeom>
          <a:noFill/>
        </p:spPr>
        <p:txBody>
          <a:bodyPr wrap="square" rtlCol="0">
            <a:spAutoFit/>
          </a:bodyPr>
          <a:lstStyle/>
          <a:p>
            <a:r>
              <a:rPr kumimoji="1" lang="ja-JP" altLang="en-US" dirty="0" smtClean="0">
                <a:solidFill>
                  <a:schemeClr val="tx1">
                    <a:lumMod val="65000"/>
                    <a:lumOff val="35000"/>
                  </a:schemeClr>
                </a:solidFill>
              </a:rPr>
              <a:t>第２項目は発光強度に起因し，第３項目はランダム移動</a:t>
            </a:r>
            <a:endParaRPr kumimoji="1" lang="ja-JP" altLang="en-US"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33" name="テキスト ボックス 32"/>
              <p:cNvSpPr txBox="1"/>
              <p:nvPr/>
            </p:nvSpPr>
            <p:spPr>
              <a:xfrm>
                <a:off x="756620" y="3532296"/>
                <a:ext cx="634888" cy="396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accent3"/>
                              </a:solidFill>
                              <a:latin typeface="Cambria Math" panose="02040503050406030204" pitchFamily="18" charset="0"/>
                            </a:rPr>
                          </m:ctrlPr>
                        </m:sSupPr>
                        <m:e>
                          <m:sSub>
                            <m:sSubPr>
                              <m:ctrlPr>
                                <a:rPr kumimoji="1" lang="en-US" altLang="ja-JP" b="1" i="1" smtClean="0">
                                  <a:solidFill>
                                    <a:schemeClr val="accent3"/>
                                  </a:solidFill>
                                  <a:latin typeface="Cambria Math" panose="02040503050406030204" pitchFamily="18" charset="0"/>
                                </a:rPr>
                              </m:ctrlPr>
                            </m:sSubPr>
                            <m:e>
                              <m:r>
                                <a:rPr kumimoji="1" lang="en-US" altLang="ja-JP" b="1" i="1" smtClean="0">
                                  <a:solidFill>
                                    <a:schemeClr val="accent3"/>
                                  </a:solidFill>
                                  <a:latin typeface="Cambria Math" panose="02040503050406030204" pitchFamily="18" charset="0"/>
                                </a:rPr>
                                <m:t>𝒓</m:t>
                              </m:r>
                            </m:e>
                            <m:sub>
                              <m:r>
                                <a:rPr kumimoji="1" lang="en-US" altLang="ja-JP" b="1" i="1" smtClean="0">
                                  <a:solidFill>
                                    <a:schemeClr val="accent3"/>
                                  </a:solidFill>
                                  <a:latin typeface="Cambria Math" panose="02040503050406030204" pitchFamily="18" charset="0"/>
                                </a:rPr>
                                <m:t>𝒊𝒋</m:t>
                              </m:r>
                            </m:sub>
                          </m:sSub>
                        </m:e>
                        <m:sup>
                          <m:r>
                            <a:rPr kumimoji="1" lang="en-US" altLang="ja-JP" b="1" i="1" smtClean="0">
                              <a:solidFill>
                                <a:schemeClr val="accent3"/>
                              </a:solidFill>
                              <a:latin typeface="Cambria Math" panose="02040503050406030204" pitchFamily="18" charset="0"/>
                            </a:rPr>
                            <m:t>𝒕</m:t>
                          </m:r>
                        </m:sup>
                      </m:sSup>
                    </m:oMath>
                  </m:oMathPara>
                </a14:m>
                <a:endParaRPr kumimoji="1" lang="ja-JP" altLang="en-US" b="1" dirty="0">
                  <a:solidFill>
                    <a:schemeClr val="accent3"/>
                  </a:solidFill>
                </a:endParaRPr>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56620" y="3532296"/>
                <a:ext cx="634888" cy="396775"/>
              </a:xfrm>
              <a:prstGeom prst="rect">
                <a:avLst/>
              </a:prstGeom>
              <a:blipFill>
                <a:blip r:embed="rId8"/>
                <a:stretch>
                  <a:fillRect b="-7576"/>
                </a:stretch>
              </a:blipFill>
            </p:spPr>
            <p:txBody>
              <a:bodyPr/>
              <a:lstStyle/>
              <a:p>
                <a:r>
                  <a:rPr lang="ja-JP" altLang="en-US">
                    <a:noFill/>
                  </a:rPr>
                  <a:t> </a:t>
                </a:r>
              </a:p>
            </p:txBody>
          </p:sp>
        </mc:Fallback>
      </mc:AlternateContent>
      <p:pic>
        <p:nvPicPr>
          <p:cNvPr id="35" name="コンテンツ プレースホルダ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1381" y="4925280"/>
            <a:ext cx="563395" cy="666185"/>
          </a:xfrm>
          <a:prstGeom prst="rect">
            <a:avLst/>
          </a:prstGeom>
        </p:spPr>
      </p:pic>
      <p:pic>
        <p:nvPicPr>
          <p:cNvPr id="37" name="コンテンツ プレースホルダ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9330" y="4355021"/>
            <a:ext cx="563395" cy="666185"/>
          </a:xfrm>
          <a:prstGeom prst="rect">
            <a:avLst/>
          </a:prstGeom>
        </p:spPr>
      </p:pic>
    </p:spTree>
    <p:extLst>
      <p:ext uri="{BB962C8B-B14F-4D97-AF65-F5344CB8AC3E}">
        <p14:creationId xmlns:p14="http://schemas.microsoft.com/office/powerpoint/2010/main" val="420108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FA</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疑似コード</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541173" y="2122984"/>
                <a:ext cx="11329259" cy="4282347"/>
              </a:xfrm>
            </p:spPr>
            <p:txBody>
              <a:bodyPr/>
              <a:lstStyle/>
              <a:p>
                <a:pPr/>
                <a14:m>
                  <m:oMathPara xmlns:m="http://schemas.openxmlformats.org/officeDocument/2006/math">
                    <m:oMathParaPr>
                      <m:jc m:val="left"/>
                    </m:oMathParaPr>
                    <m:oMath xmlns:m="http://schemas.openxmlformats.org/officeDocument/2006/math">
                      <m:r>
                        <a:rPr kumimoji="1" lang="en-US" altLang="ja-JP" sz="1800" b="0" i="1" smtClean="0">
                          <a:latin typeface="Cambria Math" panose="02040503050406030204" pitchFamily="18" charset="0"/>
                        </a:rPr>
                        <m:t>𝑂𝑏𝑗𝑒𝑐𝑡𝑖𝑣𝑒</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𝑓𝑢𝑛𝑐𝑡𝑖𝑜𝑛</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e>
                      </m:d>
                      <m:r>
                        <a:rPr kumimoji="1" lang="en-US" altLang="ja-JP" sz="1800" b="0" i="1" smtClean="0">
                          <a:latin typeface="Cambria Math" panose="02040503050406030204" pitchFamily="18" charset="0"/>
                        </a:rPr>
                        <m:t>, </m:t>
                      </m:r>
                    </m:oMath>
                  </m:oMathPara>
                </a14:m>
                <a:endParaRPr kumimoji="1" lang="en-US" altLang="ja-JP" sz="18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sz="1800" b="0" i="1" smtClean="0">
                          <a:latin typeface="Cambria Math" panose="02040503050406030204" pitchFamily="18" charset="0"/>
                        </a:rPr>
                        <m:t>𝑝𝑜𝑝𝑢𝑙𝑎𝑡𝑖𝑜𝑛</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𝑜𝑓</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𝑓𝑖𝑟𝑒𝑓𝑙𝑖𝑒𝑠</m:t>
                      </m:r>
                      <m:r>
                        <a:rPr kumimoji="1" lang="en-US" altLang="ja-JP" sz="1800" b="0" i="1" smtClean="0">
                          <a:latin typeface="Cambria Math" panose="02040503050406030204" pitchFamily="18" charset="0"/>
                        </a:rPr>
                        <m:t> </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𝑖</m:t>
                          </m:r>
                          <m:r>
                            <a:rPr kumimoji="1" lang="en-US" altLang="ja-JP" sz="1800" b="0" i="1" smtClean="0">
                              <a:latin typeface="Cambria Math" panose="02040503050406030204" pitchFamily="18" charset="0"/>
                            </a:rPr>
                            <m:t>=1,2,.., </m:t>
                          </m:r>
                          <m:r>
                            <a:rPr kumimoji="1" lang="en-US" altLang="ja-JP" sz="1800" b="0" i="1" smtClean="0">
                              <a:latin typeface="Cambria Math" panose="02040503050406030204" pitchFamily="18" charset="0"/>
                            </a:rPr>
                            <m:t>𝑛</m:t>
                          </m:r>
                        </m:e>
                      </m:d>
                    </m:oMath>
                  </m:oMathPara>
                </a14:m>
                <a:endParaRPr kumimoji="1" lang="en-US" altLang="ja-JP" sz="18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kumimoji="1" lang="en-US" altLang="ja-JP" sz="1800" b="0" i="0" smtClean="0">
                          <a:latin typeface="Cambria Math" panose="02040503050406030204" pitchFamily="18" charset="0"/>
                        </a:rPr>
                        <m:t>light</m:t>
                      </m:r>
                      <m:r>
                        <a:rPr kumimoji="1" lang="en-US" altLang="ja-JP" sz="1800" b="0" i="0" smtClean="0">
                          <a:latin typeface="Cambria Math" panose="02040503050406030204" pitchFamily="18" charset="0"/>
                        </a:rPr>
                        <m:t> </m:t>
                      </m:r>
                      <m:r>
                        <m:rPr>
                          <m:sty m:val="p"/>
                        </m:rPr>
                        <a:rPr kumimoji="1" lang="en-US" altLang="ja-JP" sz="1800" b="0" i="0" smtClean="0">
                          <a:latin typeface="Cambria Math" panose="02040503050406030204" pitchFamily="18" charset="0"/>
                        </a:rPr>
                        <m:t>intensity</m:t>
                      </m:r>
                      <m:r>
                        <a:rPr kumimoji="1" lang="en-US" altLang="ja-JP" sz="1800" b="0" i="0"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𝑖</m:t>
                          </m:r>
                        </m:sub>
                      </m:sSub>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𝑎𝑡</m:t>
                      </m:r>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𝑖</m:t>
                          </m:r>
                        </m:sub>
                      </m:sSub>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𝑖𝑠</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𝑑𝑒𝑡𝑒𝑟𝑚𝑖𝑛𝑒𝑑</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𝑏𝑦</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𝑖</m:t>
                              </m:r>
                            </m:sub>
                          </m:sSub>
                        </m:e>
                      </m:d>
                      <m:r>
                        <a:rPr kumimoji="1" lang="en-US" altLang="ja-JP" sz="1800" b="0" i="1" smtClean="0">
                          <a:latin typeface="Cambria Math" panose="02040503050406030204" pitchFamily="18" charset="0"/>
                        </a:rPr>
                        <m:t> </m:t>
                      </m:r>
                    </m:oMath>
                  </m:oMathPara>
                </a14:m>
                <a:endParaRPr kumimoji="1" lang="en-US" altLang="ja-JP" sz="18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sz="1800" b="0" i="1" smtClean="0">
                          <a:latin typeface="Cambria Math" panose="02040503050406030204" pitchFamily="18" charset="0"/>
                        </a:rPr>
                        <m:t>𝐷𝑒𝑓𝑖𝑛𝑒</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𝑙𝑖𝑔h𝑡</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𝑎𝑏𝑠𝑜𝑟𝑝𝑡𝑖𝑜𝑛</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𝑐𝑜𝑒𝑓𝑓𝑖𝑐𝑖𝑒𝑛𝑡</m:t>
                      </m:r>
                      <m:r>
                        <a:rPr kumimoji="1" lang="en-US" altLang="ja-JP" sz="1800" b="0" i="1" smtClean="0">
                          <a:latin typeface="Cambria Math" panose="02040503050406030204" pitchFamily="18" charset="0"/>
                        </a:rPr>
                        <m:t> </m:t>
                      </m:r>
                      <m:r>
                        <a:rPr kumimoji="1" lang="ja-JP" altLang="en-US" sz="1800" b="0" i="1" smtClean="0">
                          <a:latin typeface="Cambria Math" panose="02040503050406030204" pitchFamily="18" charset="0"/>
                        </a:rPr>
                        <m:t>𝛾</m:t>
                      </m:r>
                    </m:oMath>
                  </m:oMathPara>
                </a14:m>
                <a:endParaRPr kumimoji="1" lang="en-US" altLang="ja-JP" sz="1800" b="0" dirty="0" smtClean="0"/>
              </a:p>
              <a:p>
                <a:r>
                  <a:rPr lang="en-US" altLang="ja-JP" sz="1800" b="1" dirty="0"/>
                  <a:t>w</a:t>
                </a:r>
                <a:r>
                  <a:rPr kumimoji="1" lang="en-US" altLang="ja-JP" sz="1800" b="1" dirty="0" smtClean="0"/>
                  <a:t>hile</a:t>
                </a:r>
                <a:r>
                  <a:rPr kumimoji="1" lang="en-US" altLang="ja-JP" sz="1800" dirty="0" smtClean="0"/>
                  <a:t> (t&lt; </a:t>
                </a:r>
                <a:r>
                  <a:rPr kumimoji="1" lang="en-US" altLang="ja-JP" sz="1800" dirty="0" err="1" smtClean="0"/>
                  <a:t>MaxIter</a:t>
                </a:r>
                <a:r>
                  <a:rPr kumimoji="1" lang="en-US" altLang="ja-JP" sz="1800" dirty="0" smtClean="0"/>
                  <a:t>)</a:t>
                </a:r>
              </a:p>
              <a:p>
                <a:r>
                  <a:rPr lang="en-US" altLang="ja-JP" sz="1800" dirty="0"/>
                  <a:t>	</a:t>
                </a:r>
                <a:r>
                  <a:rPr lang="en-US" altLang="ja-JP" sz="1800" b="1" dirty="0" smtClean="0"/>
                  <a:t>for</a:t>
                </a:r>
                <a:r>
                  <a:rPr lang="en-US" altLang="ja-JP" sz="1800" dirty="0" smtClean="0"/>
                  <a:t> </a:t>
                </a:r>
                <a:r>
                  <a:rPr lang="en-US" altLang="ja-JP" sz="1800" dirty="0" err="1" smtClean="0"/>
                  <a:t>i</a:t>
                </a:r>
                <a:r>
                  <a:rPr lang="en-US" altLang="ja-JP" sz="1800" dirty="0" smtClean="0"/>
                  <a:t>=1:n</a:t>
                </a:r>
              </a:p>
              <a:p>
                <a:r>
                  <a:rPr lang="en-US" altLang="ja-JP" sz="1800" dirty="0"/>
                  <a:t>	</a:t>
                </a:r>
                <a:r>
                  <a:rPr lang="en-US" altLang="ja-JP" sz="1800" dirty="0" smtClean="0"/>
                  <a:t>	</a:t>
                </a:r>
                <a:r>
                  <a:rPr lang="en-US" altLang="ja-JP" sz="1800" b="1" dirty="0" smtClean="0"/>
                  <a:t>for</a:t>
                </a:r>
                <a:r>
                  <a:rPr lang="en-US" altLang="ja-JP" sz="1800" dirty="0" smtClean="0"/>
                  <a:t> j=1:n</a:t>
                </a:r>
              </a:p>
              <a:p>
                <a:r>
                  <a:rPr kumimoji="1" lang="en-US" altLang="ja-JP" sz="1800" dirty="0"/>
                  <a:t>	</a:t>
                </a:r>
                <a:r>
                  <a:rPr kumimoji="1" lang="en-US" altLang="ja-JP" sz="1800" dirty="0" smtClean="0"/>
                  <a:t>		</a:t>
                </a:r>
                <a:r>
                  <a:rPr kumimoji="1" lang="en-US" altLang="ja-JP" sz="1800" b="1" dirty="0" smtClean="0"/>
                  <a:t>if</a:t>
                </a:r>
                <a:r>
                  <a:rPr kumimoji="1" lang="en-US" altLang="ja-JP" sz="1800" dirty="0" smtClean="0"/>
                  <a:t>(</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𝑗</m:t>
                        </m:r>
                      </m:sub>
                    </m:sSub>
                    <m:r>
                      <a:rPr kumimoji="1" lang="en-US" altLang="ja-JP" sz="1800" b="0" i="1" smtClean="0">
                        <a:latin typeface="Cambria Math" panose="02040503050406030204" pitchFamily="18" charset="0"/>
                      </a:rPr>
                      <m:t>&gt;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𝑖</m:t>
                        </m:r>
                      </m:sub>
                    </m:sSub>
                  </m:oMath>
                </a14:m>
                <a:r>
                  <a:rPr kumimoji="1" lang="en-US" altLang="ja-JP" sz="1800" dirty="0" smtClean="0"/>
                  <a:t>), Move </a:t>
                </a:r>
                <a:r>
                  <a:rPr lang="en-US" altLang="ja-JP" sz="1800" dirty="0" err="1"/>
                  <a:t>i</a:t>
                </a:r>
                <a:r>
                  <a:rPr kumimoji="1" lang="en-US" altLang="ja-JP" sz="1800" dirty="0" smtClean="0"/>
                  <a:t> towards j in d-dimension</a:t>
                </a:r>
              </a:p>
              <a:p>
                <a:r>
                  <a:rPr lang="en-US" altLang="ja-JP" sz="1800" dirty="0" smtClean="0"/>
                  <a:t>			</a:t>
                </a:r>
                <a:r>
                  <a:rPr lang="en-US" altLang="ja-JP" sz="1800" b="1" dirty="0"/>
                  <a:t>e</a:t>
                </a:r>
                <a:r>
                  <a:rPr lang="en-US" altLang="ja-JP" sz="1800" b="1" dirty="0" smtClean="0"/>
                  <a:t>nd if</a:t>
                </a:r>
              </a:p>
              <a:p>
                <a:r>
                  <a:rPr kumimoji="1" lang="en-US" altLang="ja-JP" sz="1800" dirty="0"/>
                  <a:t>	</a:t>
                </a:r>
                <a:r>
                  <a:rPr kumimoji="1" lang="en-US" altLang="ja-JP" sz="1800" dirty="0" smtClean="0"/>
                  <a:t>		Evaluate new solutions and update </a:t>
                </a:r>
                <a14:m>
                  <m:oMath xmlns:m="http://schemas.openxmlformats.org/officeDocument/2006/math">
                    <m:r>
                      <a:rPr kumimoji="1" lang="en-US" altLang="ja-JP" sz="1800" b="0" i="1" smtClean="0">
                        <a:latin typeface="Cambria Math" panose="02040503050406030204" pitchFamily="18" charset="0"/>
                      </a:rPr>
                      <m:t>𝐼</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𝑟</m:t>
                        </m:r>
                      </m:e>
                    </m:d>
                  </m:oMath>
                </a14:m>
                <a:endParaRPr kumimoji="1" lang="en-US" altLang="ja-JP" sz="1800" dirty="0" smtClean="0"/>
              </a:p>
              <a:p>
                <a:r>
                  <a:rPr lang="en-US" altLang="ja-JP" sz="1800" dirty="0"/>
                  <a:t>	</a:t>
                </a:r>
                <a:r>
                  <a:rPr lang="en-US" altLang="ja-JP" sz="1800" dirty="0" smtClean="0"/>
                  <a:t>	</a:t>
                </a:r>
                <a:r>
                  <a:rPr lang="en-US" altLang="ja-JP" sz="1800" b="1" dirty="0"/>
                  <a:t>e</a:t>
                </a:r>
                <a:r>
                  <a:rPr lang="en-US" altLang="ja-JP" sz="1800" b="1" dirty="0" smtClean="0"/>
                  <a:t>nd for</a:t>
                </a:r>
              </a:p>
              <a:p>
                <a:r>
                  <a:rPr lang="en-US" altLang="ja-JP" sz="1800" dirty="0"/>
                  <a:t>	</a:t>
                </a:r>
                <a:r>
                  <a:rPr lang="en-US" altLang="ja-JP" sz="1800" b="1" dirty="0" smtClean="0"/>
                  <a:t>end for</a:t>
                </a:r>
              </a:p>
              <a:p>
                <a:r>
                  <a:rPr lang="en-US" altLang="ja-JP" sz="1800" dirty="0" smtClean="0"/>
                  <a:t>Rank fireflies and find the current best </a:t>
                </a:r>
              </a:p>
              <a:p>
                <a:r>
                  <a:rPr lang="en-US" altLang="ja-JP" sz="1800" b="1" dirty="0"/>
                  <a:t>e</a:t>
                </a:r>
                <a:r>
                  <a:rPr lang="en-US" altLang="ja-JP" sz="1800" b="1" dirty="0" smtClean="0"/>
                  <a:t>nd while</a:t>
                </a:r>
              </a:p>
              <a:p>
                <a:endParaRPr kumimoji="1" lang="en-US" altLang="ja-JP" sz="1800" dirty="0" smtClean="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541173" y="2122984"/>
                <a:ext cx="11329259" cy="4282347"/>
              </a:xfrm>
              <a:blipFill>
                <a:blip r:embed="rId2"/>
                <a:stretch>
                  <a:fillRect b="-7539"/>
                </a:stretch>
              </a:blipFill>
            </p:spPr>
            <p:txBody>
              <a:bodyPr/>
              <a:lstStyle/>
              <a:p>
                <a:r>
                  <a:rPr lang="ja-JP" altLang="en-US">
                    <a:noFill/>
                  </a:rPr>
                  <a:t> </a:t>
                </a:r>
              </a:p>
            </p:txBody>
          </p:sp>
        </mc:Fallback>
      </mc:AlternateContent>
      <p:cxnSp>
        <p:nvCxnSpPr>
          <p:cNvPr id="5" name="直線コネクタ 4"/>
          <p:cNvCxnSpPr/>
          <p:nvPr/>
        </p:nvCxnSpPr>
        <p:spPr>
          <a:xfrm>
            <a:off x="527381" y="2035900"/>
            <a:ext cx="999547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074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3" name="コンテンツ プレースホルダー 2"/>
          <p:cNvSpPr>
            <a:spLocks noGrp="1"/>
          </p:cNvSpPr>
          <p:nvPr>
            <p:ph idx="1"/>
          </p:nvPr>
        </p:nvSpPr>
        <p:spPr>
          <a:xfrm>
            <a:off x="527382" y="1508787"/>
            <a:ext cx="4309313" cy="614197"/>
          </a:xfrm>
        </p:spPr>
        <p:txBody>
          <a:bodyPr/>
          <a:lstStyle/>
          <a:p>
            <a:r>
              <a:rPr kumimoji="1" lang="en-US" altLang="ja-JP" b="1" dirty="0" smtClean="0">
                <a:solidFill>
                  <a:schemeClr val="tx1">
                    <a:lumMod val="65000"/>
                    <a:lumOff val="35000"/>
                  </a:schemeClr>
                </a:solidFill>
              </a:rPr>
              <a:t>FA</a:t>
            </a:r>
            <a:r>
              <a:rPr kumimoji="1" lang="ja-JP" altLang="en-US" b="1" dirty="0" smtClean="0">
                <a:solidFill>
                  <a:schemeClr val="tx1">
                    <a:lumMod val="65000"/>
                    <a:lumOff val="35000"/>
                  </a:schemeClr>
                </a:solidFill>
              </a:rPr>
              <a:t>のパラメータ設定</a:t>
            </a:r>
            <a:endParaRPr kumimoji="1" lang="ja-JP" altLang="en-US"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221456" y="2269807"/>
                <a:ext cx="4921164" cy="3990381"/>
              </a:xfrm>
            </p:spPr>
            <p:txBody>
              <a:bodyPr/>
              <a:lstStyle/>
              <a:p>
                <a:endParaRPr lang="en-US" altLang="ja-JP" sz="2000" dirty="0" smtClean="0">
                  <a:solidFill>
                    <a:schemeClr val="tx1">
                      <a:lumMod val="65000"/>
                      <a:lumOff val="35000"/>
                    </a:schemeClr>
                  </a:solidFill>
                </a:endParaRPr>
              </a:p>
              <a:p>
                <a:r>
                  <a:rPr lang="ja-JP" altLang="en-US" sz="2000" dirty="0" smtClean="0">
                    <a:solidFill>
                      <a:schemeClr val="tx1">
                        <a:lumMod val="65000"/>
                        <a:lumOff val="35000"/>
                      </a:schemeClr>
                    </a:solidFill>
                  </a:rPr>
                  <a:t>個体数：</a:t>
                </a:r>
                <a:r>
                  <a:rPr lang="en-US" altLang="ja-JP" sz="2000" b="1" dirty="0" smtClean="0">
                    <a:solidFill>
                      <a:schemeClr val="tx1">
                        <a:lumMod val="65000"/>
                        <a:lumOff val="35000"/>
                      </a:schemeClr>
                    </a:solidFill>
                    <a:latin typeface="Cambria Math" panose="02040503050406030204" pitchFamily="18" charset="0"/>
                    <a:ea typeface="Cambria Math" panose="02040503050406030204" pitchFamily="18" charset="0"/>
                  </a:rPr>
                  <a:t>n = </a:t>
                </a:r>
                <a:r>
                  <a:rPr lang="en-US" altLang="ja-JP" sz="2400" b="1" dirty="0" smtClean="0">
                    <a:solidFill>
                      <a:schemeClr val="tx1">
                        <a:lumMod val="65000"/>
                        <a:lumOff val="35000"/>
                      </a:schemeClr>
                    </a:solidFill>
                    <a:latin typeface="Cambria Math" panose="02040503050406030204" pitchFamily="18" charset="0"/>
                    <a:ea typeface="Cambria Math" panose="02040503050406030204" pitchFamily="18" charset="0"/>
                  </a:rPr>
                  <a:t>40</a:t>
                </a:r>
              </a:p>
              <a:p>
                <a:r>
                  <a:rPr lang="ja-JP" altLang="en-US" sz="2000" dirty="0" smtClean="0">
                    <a:solidFill>
                      <a:schemeClr val="tx1">
                        <a:lumMod val="65000"/>
                        <a:lumOff val="35000"/>
                      </a:schemeClr>
                    </a:solidFill>
                  </a:rPr>
                  <a:t>発光</a:t>
                </a:r>
                <a14:m>
                  <m:oMath xmlns:m="http://schemas.openxmlformats.org/officeDocument/2006/math">
                    <m:r>
                      <a:rPr lang="ja-JP" altLang="en-US" sz="2000" i="1" smtClean="0">
                        <a:solidFill>
                          <a:schemeClr val="tx1">
                            <a:lumMod val="65000"/>
                            <a:lumOff val="35000"/>
                          </a:schemeClr>
                        </a:solidFill>
                        <a:latin typeface="Cambria Math" panose="02040503050406030204" pitchFamily="18" charset="0"/>
                      </a:rPr>
                      <m:t>強度</m:t>
                    </m:r>
                    <m:r>
                      <a:rPr lang="ja-JP" altLang="en-US" sz="2000" i="1">
                        <a:solidFill>
                          <a:schemeClr val="tx1">
                            <a:lumMod val="65000"/>
                            <a:lumOff val="35000"/>
                          </a:schemeClr>
                        </a:solidFill>
                        <a:latin typeface="Cambria Math" panose="02040503050406030204" pitchFamily="18" charset="0"/>
                      </a:rPr>
                      <m:t>：</m:t>
                    </m:r>
                    <m:sSub>
                      <m:sSubPr>
                        <m:ctrlPr>
                          <a:rPr lang="en-US" altLang="ja-JP" sz="2000" i="1" smtClean="0">
                            <a:solidFill>
                              <a:schemeClr val="tx1">
                                <a:lumMod val="65000"/>
                                <a:lumOff val="35000"/>
                              </a:schemeClr>
                            </a:solidFill>
                            <a:latin typeface="Cambria Math" panose="02040503050406030204" pitchFamily="18" charset="0"/>
                          </a:rPr>
                        </m:ctrlPr>
                      </m:sSubPr>
                      <m:e>
                        <m:r>
                          <a:rPr lang="en-US" altLang="ja-JP" sz="2000" b="0" i="1" smtClean="0">
                            <a:solidFill>
                              <a:schemeClr val="tx1">
                                <a:lumMod val="65000"/>
                                <a:lumOff val="35000"/>
                              </a:schemeClr>
                            </a:solidFill>
                            <a:latin typeface="Cambria Math" panose="02040503050406030204" pitchFamily="18" charset="0"/>
                          </a:rPr>
                          <m:t>𝐼</m:t>
                        </m:r>
                      </m:e>
                      <m:sub>
                        <m:r>
                          <a:rPr lang="en-US" altLang="ja-JP" sz="2000" b="0" i="1" smtClean="0">
                            <a:solidFill>
                              <a:schemeClr val="tx1">
                                <a:lumMod val="65000"/>
                                <a:lumOff val="35000"/>
                              </a:schemeClr>
                            </a:solidFill>
                            <a:latin typeface="Cambria Math" panose="02040503050406030204" pitchFamily="18" charset="0"/>
                          </a:rPr>
                          <m:t>0</m:t>
                        </m:r>
                      </m:sub>
                    </m:sSub>
                    <m:r>
                      <a:rPr lang="en-US" altLang="ja-JP" sz="2000" b="0" i="1" smtClean="0">
                        <a:solidFill>
                          <a:schemeClr val="tx1">
                            <a:lumMod val="65000"/>
                            <a:lumOff val="35000"/>
                          </a:schemeClr>
                        </a:solidFill>
                        <a:latin typeface="Cambria Math" panose="02040503050406030204" pitchFamily="18" charset="0"/>
                      </a:rPr>
                      <m:t>=1</m:t>
                    </m:r>
                  </m:oMath>
                </a14:m>
                <a:endParaRPr lang="en-US" altLang="ja-JP" sz="2000" dirty="0" smtClean="0">
                  <a:solidFill>
                    <a:schemeClr val="tx1">
                      <a:lumMod val="65000"/>
                      <a:lumOff val="35000"/>
                    </a:schemeClr>
                  </a:solidFill>
                </a:endParaRPr>
              </a:p>
              <a:p>
                <a:pPr/>
                <a14:m>
                  <m:oMathPara xmlns:m="http://schemas.openxmlformats.org/officeDocument/2006/math">
                    <m:oMathParaPr>
                      <m:jc m:val="left"/>
                    </m:oMathParaPr>
                    <m:oMath xmlns:m="http://schemas.openxmlformats.org/officeDocument/2006/math">
                      <m:r>
                        <m:rPr>
                          <m:sty m:val="p"/>
                        </m:rPr>
                        <a:rPr lang="el-GR" altLang="ja-JP" sz="2000" b="1" i="1" smtClean="0">
                          <a:solidFill>
                            <a:schemeClr val="tx1">
                              <a:lumMod val="65000"/>
                              <a:lumOff val="35000"/>
                            </a:schemeClr>
                          </a:solidFill>
                          <a:latin typeface="Cambria Math" panose="02040503050406030204" pitchFamily="18" charset="0"/>
                          <a:ea typeface="Cambria Math" panose="02040503050406030204" pitchFamily="18" charset="0"/>
                        </a:rPr>
                        <m:t>α</m:t>
                      </m:r>
                      <m:r>
                        <a:rPr lang="en-US" altLang="ja-JP" sz="2000" b="1" i="1" smtClean="0">
                          <a:solidFill>
                            <a:schemeClr val="tx1">
                              <a:lumMod val="65000"/>
                              <a:lumOff val="35000"/>
                            </a:schemeClr>
                          </a:solidFill>
                          <a:latin typeface="Cambria Math" panose="02040503050406030204" pitchFamily="18" charset="0"/>
                        </a:rPr>
                        <m:t>=</m:t>
                      </m:r>
                      <m:r>
                        <a:rPr lang="en-US" altLang="ja-JP" sz="2000" b="1" i="1" smtClean="0">
                          <a:solidFill>
                            <a:schemeClr val="tx1">
                              <a:lumMod val="65000"/>
                              <a:lumOff val="35000"/>
                            </a:schemeClr>
                          </a:solidFill>
                          <a:latin typeface="Cambria Math" panose="02040503050406030204" pitchFamily="18" charset="0"/>
                        </a:rPr>
                        <m:t>𝟏</m:t>
                      </m:r>
                    </m:oMath>
                  </m:oMathPara>
                </a14:m>
                <a:endParaRPr lang="en-US" altLang="ja-JP" sz="2000" b="1" dirty="0" smtClean="0">
                  <a:solidFill>
                    <a:schemeClr val="tx1">
                      <a:lumMod val="65000"/>
                      <a:lumOff val="35000"/>
                    </a:schemeClr>
                  </a:solidFill>
                </a:endParaRPr>
              </a:p>
              <a:p>
                <a:pPr/>
                <a14:m>
                  <m:oMathPara xmlns:m="http://schemas.openxmlformats.org/officeDocument/2006/math">
                    <m:oMathParaPr>
                      <m:jc m:val="left"/>
                    </m:oMathParaPr>
                    <m:oMath xmlns:m="http://schemas.openxmlformats.org/officeDocument/2006/math">
                      <m:r>
                        <a:rPr lang="ja-JP" altLang="en-US" sz="2000" b="1" i="1" smtClean="0">
                          <a:solidFill>
                            <a:schemeClr val="tx1">
                              <a:lumMod val="65000"/>
                              <a:lumOff val="35000"/>
                            </a:schemeClr>
                          </a:solidFill>
                          <a:latin typeface="Cambria Math" panose="02040503050406030204" pitchFamily="18" charset="0"/>
                        </a:rPr>
                        <m:t>𝜸</m:t>
                      </m:r>
                      <m:r>
                        <a:rPr lang="en-US" altLang="ja-JP" sz="2000" b="1" i="1" smtClean="0">
                          <a:solidFill>
                            <a:schemeClr val="tx1">
                              <a:lumMod val="65000"/>
                              <a:lumOff val="35000"/>
                            </a:schemeClr>
                          </a:solidFill>
                          <a:latin typeface="Cambria Math" panose="02040503050406030204" pitchFamily="18" charset="0"/>
                        </a:rPr>
                        <m:t>=</m:t>
                      </m:r>
                      <m:r>
                        <a:rPr lang="en-US" altLang="ja-JP" sz="2000" b="1" i="1" smtClean="0">
                          <a:solidFill>
                            <a:schemeClr val="tx1">
                              <a:lumMod val="65000"/>
                              <a:lumOff val="35000"/>
                            </a:schemeClr>
                          </a:solidFill>
                          <a:latin typeface="Cambria Math" panose="02040503050406030204" pitchFamily="18" charset="0"/>
                        </a:rPr>
                        <m:t>𝒓𝒂𝒏𝒅</m:t>
                      </m:r>
                      <m:r>
                        <a:rPr lang="en-US" altLang="ja-JP" sz="2000" b="1" i="1" smtClean="0">
                          <a:solidFill>
                            <a:schemeClr val="tx1">
                              <a:lumMod val="65000"/>
                              <a:lumOff val="35000"/>
                            </a:schemeClr>
                          </a:solidFill>
                          <a:latin typeface="Cambria Math" panose="02040503050406030204" pitchFamily="18" charset="0"/>
                        </a:rPr>
                        <m:t> [</m:t>
                      </m:r>
                      <m:r>
                        <a:rPr lang="en-US" altLang="ja-JP" sz="2000" b="1" i="1" smtClean="0">
                          <a:solidFill>
                            <a:schemeClr val="tx1">
                              <a:lumMod val="65000"/>
                              <a:lumOff val="35000"/>
                            </a:schemeClr>
                          </a:solidFill>
                          <a:latin typeface="Cambria Math" panose="02040503050406030204" pitchFamily="18" charset="0"/>
                        </a:rPr>
                        <m:t>𝟎</m:t>
                      </m:r>
                      <m:r>
                        <a:rPr lang="en-US" altLang="ja-JP" sz="2000" b="1" i="1" smtClean="0">
                          <a:solidFill>
                            <a:schemeClr val="tx1">
                              <a:lumMod val="65000"/>
                              <a:lumOff val="35000"/>
                            </a:schemeClr>
                          </a:solidFill>
                          <a:latin typeface="Cambria Math" panose="02040503050406030204" pitchFamily="18" charset="0"/>
                        </a:rPr>
                        <m:t> </m:t>
                      </m:r>
                      <m:r>
                        <a:rPr lang="en-US" altLang="ja-JP" sz="2000" b="1" i="1" smtClean="0">
                          <a:solidFill>
                            <a:schemeClr val="tx1">
                              <a:lumMod val="65000"/>
                              <a:lumOff val="35000"/>
                            </a:schemeClr>
                          </a:solidFill>
                          <a:latin typeface="Cambria Math" panose="02040503050406030204" pitchFamily="18" charset="0"/>
                        </a:rPr>
                        <m:t>𝟏</m:t>
                      </m:r>
                      <m:r>
                        <a:rPr lang="en-US" altLang="ja-JP" sz="2000" b="1" i="1" smtClean="0">
                          <a:solidFill>
                            <a:schemeClr val="tx1">
                              <a:lumMod val="65000"/>
                              <a:lumOff val="35000"/>
                            </a:schemeClr>
                          </a:solidFill>
                          <a:latin typeface="Cambria Math" panose="02040503050406030204" pitchFamily="18" charset="0"/>
                        </a:rPr>
                        <m:t>]</m:t>
                      </m:r>
                    </m:oMath>
                  </m:oMathPara>
                </a14:m>
                <a:endParaRPr lang="en-US" altLang="ja-JP" sz="2000" b="1" dirty="0" smtClean="0">
                  <a:solidFill>
                    <a:schemeClr val="tx1">
                      <a:lumMod val="65000"/>
                      <a:lumOff val="35000"/>
                    </a:schemeClr>
                  </a:solidFill>
                </a:endParaRPr>
              </a:p>
              <a:p>
                <a:endParaRPr lang="en-US" altLang="ja-JP" sz="2000" b="1" dirty="0">
                  <a:solidFill>
                    <a:schemeClr val="tx1">
                      <a:lumMod val="65000"/>
                      <a:lumOff val="35000"/>
                    </a:schemeClr>
                  </a:solidFill>
                </a:endParaRPr>
              </a:p>
              <a:p>
                <a:r>
                  <a:rPr kumimoji="1" lang="ja-JP" altLang="en-US" sz="2000" dirty="0" smtClean="0">
                    <a:solidFill>
                      <a:schemeClr val="tx1">
                        <a:lumMod val="65000"/>
                        <a:lumOff val="35000"/>
                      </a:schemeClr>
                    </a:solidFill>
                  </a:rPr>
                  <a:t>各アルゴリズムを</a:t>
                </a:r>
                <a:r>
                  <a:rPr lang="en-US" altLang="ja-JP" sz="2400" dirty="0" smtClean="0">
                    <a:solidFill>
                      <a:schemeClr val="tx1">
                        <a:lumMod val="65000"/>
                        <a:lumOff val="35000"/>
                      </a:schemeClr>
                    </a:solidFill>
                  </a:rPr>
                  <a:t>10,000</a:t>
                </a:r>
                <a:r>
                  <a:rPr kumimoji="1" lang="ja-JP" altLang="en-US" sz="2000" dirty="0" smtClean="0">
                    <a:solidFill>
                      <a:schemeClr val="tx1">
                        <a:lumMod val="65000"/>
                        <a:lumOff val="35000"/>
                      </a:schemeClr>
                    </a:solidFill>
                  </a:rPr>
                  <a:t>回実行した．</a:t>
                </a:r>
                <a:endParaRPr kumimoji="1" lang="ja-JP" altLang="en-US" sz="2000" dirty="0">
                  <a:solidFill>
                    <a:schemeClr val="tx1">
                      <a:lumMod val="65000"/>
                      <a:lumOff val="3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221456" y="2269807"/>
                <a:ext cx="4921164" cy="3990381"/>
              </a:xfr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11044238" y="6015038"/>
            <a:ext cx="557212" cy="369332"/>
          </a:xfrm>
          <a:prstGeom prst="rect">
            <a:avLst/>
          </a:prstGeom>
          <a:noFill/>
        </p:spPr>
        <p:txBody>
          <a:bodyPr wrap="square" rtlCol="0">
            <a:spAutoFit/>
          </a:bodyPr>
          <a:lstStyle/>
          <a:p>
            <a:r>
              <a:rPr kumimoji="1" lang="en-US" altLang="ja-JP" dirty="0" smtClean="0"/>
              <a:t>10</a:t>
            </a:r>
            <a:endParaRPr kumimoji="1" lang="ja-JP" altLang="en-US" dirty="0"/>
          </a:p>
        </p:txBody>
      </p:sp>
    </p:spTree>
    <p:extLst>
      <p:ext uri="{BB962C8B-B14F-4D97-AF65-F5344CB8AC3E}">
        <p14:creationId xmlns:p14="http://schemas.microsoft.com/office/powerpoint/2010/main" val="3602176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コンテンツ プレースホルダー 3"/>
          <p:cNvSpPr>
            <a:spLocks noGrp="1"/>
          </p:cNvSpPr>
          <p:nvPr>
            <p:ph idx="10"/>
          </p:nvPr>
        </p:nvSpPr>
        <p:spPr/>
        <p:txBody>
          <a:bodyPr/>
          <a:lstStyle/>
          <a:p>
            <a:endParaRPr kumimoji="1" lang="ja-JP" altLang="en-US"/>
          </a:p>
        </p:txBody>
      </p:sp>
      <p:pic>
        <p:nvPicPr>
          <p:cNvPr id="5" name="図 4"/>
          <p:cNvPicPr>
            <a:picLocks noChangeAspect="1"/>
          </p:cNvPicPr>
          <p:nvPr/>
        </p:nvPicPr>
        <p:blipFill>
          <a:blip r:embed="rId2"/>
          <a:stretch>
            <a:fillRect/>
          </a:stretch>
        </p:blipFill>
        <p:spPr>
          <a:xfrm>
            <a:off x="825177" y="2151947"/>
            <a:ext cx="10541646" cy="4253384"/>
          </a:xfrm>
          <a:prstGeom prst="rect">
            <a:avLst/>
          </a:prstGeom>
        </p:spPr>
      </p:pic>
      <p:sp>
        <p:nvSpPr>
          <p:cNvPr id="6" name="テキスト ボックス 5"/>
          <p:cNvSpPr txBox="1"/>
          <p:nvPr/>
        </p:nvSpPr>
        <p:spPr>
          <a:xfrm>
            <a:off x="3795486" y="1838285"/>
            <a:ext cx="4601028" cy="369332"/>
          </a:xfrm>
          <a:prstGeom prst="rect">
            <a:avLst/>
          </a:prstGeom>
          <a:noFill/>
        </p:spPr>
        <p:txBody>
          <a:bodyPr wrap="square" rtlCol="0">
            <a:spAutoFit/>
          </a:bodyPr>
          <a:lstStyle/>
          <a:p>
            <a:pPr algn="ctr"/>
            <a:r>
              <a:rPr kumimoji="1" lang="en-US" altLang="ja-JP" dirty="0" smtClean="0"/>
              <a:t>Table1: </a:t>
            </a:r>
            <a:r>
              <a:rPr kumimoji="1" lang="ja-JP" altLang="en-US" dirty="0" smtClean="0"/>
              <a:t>最適解に達した時の試行回数</a:t>
            </a:r>
            <a:endParaRPr kumimoji="1" lang="ja-JP" altLang="en-US" dirty="0"/>
          </a:p>
        </p:txBody>
      </p:sp>
    </p:spTree>
    <p:extLst>
      <p:ext uri="{BB962C8B-B14F-4D97-AF65-F5344CB8AC3E}">
        <p14:creationId xmlns:p14="http://schemas.microsoft.com/office/powerpoint/2010/main" val="2128901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r>
              <a:rPr kumimoji="1" lang="ja-JP" altLang="en-US" sz="2400" dirty="0" smtClean="0"/>
              <a:t>様々な評価関数におけるシミュレーション実験を行った．</a:t>
            </a:r>
            <a:endParaRPr kumimoji="1" lang="en-US" altLang="ja-JP" sz="2400" dirty="0" smtClean="0"/>
          </a:p>
          <a:p>
            <a:r>
              <a:rPr kumimoji="1" lang="en-US" altLang="ja-JP" sz="2400" dirty="0" smtClean="0"/>
              <a:t>GA</a:t>
            </a:r>
            <a:r>
              <a:rPr kumimoji="1" lang="ja-JP" altLang="en-US" sz="2400" dirty="0" smtClean="0"/>
              <a:t>と</a:t>
            </a:r>
            <a:r>
              <a:rPr kumimoji="1" lang="en-US" altLang="ja-JP" sz="2400" dirty="0" smtClean="0"/>
              <a:t>PSO</a:t>
            </a:r>
            <a:r>
              <a:rPr kumimoji="1" lang="ja-JP" altLang="en-US" sz="2400" dirty="0" smtClean="0"/>
              <a:t>いずれの手法よりも精度が優れていることが分かった．</a:t>
            </a:r>
            <a:endParaRPr kumimoji="1" lang="en-US" altLang="ja-JP" sz="2400" dirty="0" smtClean="0"/>
          </a:p>
          <a:p>
            <a:endParaRPr kumimoji="1" lang="en-US" altLang="ja-JP" sz="2400" dirty="0" smtClean="0"/>
          </a:p>
          <a:p>
            <a:r>
              <a:rPr lang="ja-JP" altLang="en-US" sz="2400" dirty="0"/>
              <a:t>今後</a:t>
            </a:r>
            <a:r>
              <a:rPr lang="ja-JP" altLang="en-US" sz="2400" dirty="0" smtClean="0"/>
              <a:t>の</a:t>
            </a:r>
            <a:r>
              <a:rPr lang="ja-JP" altLang="en-US" sz="2400" dirty="0"/>
              <a:t>課題</a:t>
            </a:r>
            <a:r>
              <a:rPr lang="ja-JP" altLang="en-US" sz="2400" dirty="0" smtClean="0"/>
              <a:t>として，最適解に近づくにつれ，ランダム移動を制御するように</a:t>
            </a:r>
            <a:r>
              <a:rPr lang="en-US" altLang="ja-JP" sz="2400" dirty="0" smtClean="0"/>
              <a:t/>
            </a:r>
            <a:br>
              <a:rPr lang="en-US" altLang="ja-JP" sz="2400" dirty="0" smtClean="0"/>
            </a:br>
            <a:r>
              <a:rPr lang="ja-JP" altLang="en-US" sz="2400" dirty="0" smtClean="0"/>
              <a:t>パラメータを調整する必要がある．</a:t>
            </a:r>
            <a:endParaRPr lang="en-US" altLang="ja-JP" sz="2400" dirty="0" smtClean="0"/>
          </a:p>
          <a:p>
            <a:r>
              <a:rPr kumimoji="1" lang="ja-JP" altLang="en-US" sz="2400" dirty="0" smtClean="0"/>
              <a:t>また，他のアルゴリズムと組み合わせて多目的最適化問題を解決する可能性がある．</a:t>
            </a:r>
            <a:endParaRPr kumimoji="1" lang="ja-JP" altLang="en-US" sz="2400" dirty="0"/>
          </a:p>
        </p:txBody>
      </p:sp>
    </p:spTree>
    <p:extLst>
      <p:ext uri="{BB962C8B-B14F-4D97-AF65-F5344CB8AC3E}">
        <p14:creationId xmlns:p14="http://schemas.microsoft.com/office/powerpoint/2010/main" val="23896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pPr marL="342900" indent="-342900">
              <a:buFont typeface="Wingdings" panose="05000000000000000000" pitchFamily="2" charset="2"/>
              <a:buChar char="u"/>
            </a:pPr>
            <a:r>
              <a:rPr kumimoji="1" lang="ja-JP" altLang="en-US" sz="2400" dirty="0" smtClean="0"/>
              <a:t>パラメータ調整による探索性能の向上</a:t>
            </a:r>
            <a:endParaRPr kumimoji="1" lang="en-US" altLang="ja-JP" sz="2400" dirty="0" smtClean="0"/>
          </a:p>
          <a:p>
            <a:pPr marL="342900" indent="-342900">
              <a:buFont typeface="Wingdings" panose="05000000000000000000" pitchFamily="2" charset="2"/>
              <a:buChar char="u"/>
            </a:pPr>
            <a:r>
              <a:rPr kumimoji="1" lang="ja-JP" altLang="en-US" sz="2400" dirty="0" smtClean="0"/>
              <a:t>速度を必要としない</a:t>
            </a:r>
            <a:endParaRPr kumimoji="1" lang="en-US" altLang="ja-JP" sz="2400" dirty="0" smtClean="0"/>
          </a:p>
          <a:p>
            <a:pPr marL="342900" indent="-342900">
              <a:buFont typeface="Wingdings" panose="05000000000000000000" pitchFamily="2" charset="2"/>
              <a:buChar char="u"/>
            </a:pPr>
            <a:r>
              <a:rPr lang="ja-JP" altLang="en-US" sz="2400" dirty="0"/>
              <a:t>高確率</a:t>
            </a:r>
            <a:r>
              <a:rPr lang="ja-JP" altLang="en-US" sz="2400" dirty="0" smtClean="0"/>
              <a:t>で最適解を見つけることが可能</a:t>
            </a:r>
            <a:endParaRPr lang="en-US" altLang="ja-JP" sz="2400" dirty="0" smtClean="0"/>
          </a:p>
          <a:p>
            <a:pPr marL="342900" indent="-342900">
              <a:buFont typeface="Wingdings" panose="05000000000000000000" pitchFamily="2" charset="2"/>
              <a:buChar char="u"/>
            </a:pPr>
            <a:r>
              <a:rPr kumimoji="1" lang="ja-JP" altLang="en-US" sz="2400" dirty="0"/>
              <a:t>多峰性</a:t>
            </a:r>
            <a:r>
              <a:rPr kumimoji="1" lang="ja-JP" altLang="en-US" sz="2400" dirty="0" smtClean="0"/>
              <a:t>関数においても機能する</a:t>
            </a:r>
            <a:endParaRPr kumimoji="1" lang="en-US" altLang="ja-JP" sz="2400" dirty="0" smtClean="0"/>
          </a:p>
          <a:p>
            <a:pPr marL="342900" indent="-342900">
              <a:buFont typeface="Wingdings" panose="05000000000000000000" pitchFamily="2" charset="2"/>
              <a:buChar char="u"/>
            </a:pPr>
            <a:r>
              <a:rPr lang="ja-JP" altLang="en-US" sz="2400" dirty="0"/>
              <a:t>他</a:t>
            </a:r>
            <a:r>
              <a:rPr lang="ja-JP" altLang="en-US" sz="2400" dirty="0" smtClean="0"/>
              <a:t>のアルゴリズムと組み合わせることが容易</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1632270289"/>
      </p:ext>
    </p:extLst>
  </p:cSld>
  <p:clrMapOvr>
    <a:masterClrMapping/>
  </p:clrMapOvr>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3894</TotalTime>
  <Words>164</Words>
  <Application>Microsoft Office PowerPoint</Application>
  <PresentationFormat>ワイド画面</PresentationFormat>
  <Paragraphs>58</Paragraphs>
  <Slides>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7</vt:i4>
      </vt:variant>
    </vt:vector>
  </HeadingPairs>
  <TitlesOfParts>
    <vt:vector size="17" baseType="lpstr">
      <vt:lpstr>Meiryo UI</vt:lpstr>
      <vt:lpstr>ＭＳ Ｐゴシック</vt:lpstr>
      <vt:lpstr>游ゴシック Light</vt:lpstr>
      <vt:lpstr>Arial</vt:lpstr>
      <vt:lpstr>Calibri</vt:lpstr>
      <vt:lpstr>Cambria Math</vt:lpstr>
      <vt:lpstr>Segoe UI</vt:lpstr>
      <vt:lpstr>Wingdings</vt:lpstr>
      <vt:lpstr>Blue-pleated-shape-on-the-white-background-PowerPoint-Templates-Widescreen</vt:lpstr>
      <vt:lpstr>Custom Design</vt:lpstr>
      <vt:lpstr>研究サーベイ</vt:lpstr>
      <vt:lpstr>FA概要</vt:lpstr>
      <vt:lpstr>FA概要</vt:lpstr>
      <vt:lpstr>問題設定</vt:lpstr>
      <vt:lpstr>実験結果</vt:lpstr>
      <vt:lpstr>考察</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131</cp:revision>
  <dcterms:created xsi:type="dcterms:W3CDTF">2017-10-11T10:33:32Z</dcterms:created>
  <dcterms:modified xsi:type="dcterms:W3CDTF">2017-11-06T08:27:55Z</dcterms:modified>
</cp:coreProperties>
</file>