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sldIdLst>
    <p:sldId id="286" r:id="rId3"/>
    <p:sldId id="274" r:id="rId4"/>
    <p:sldId id="296" r:id="rId5"/>
    <p:sldId id="303" r:id="rId6"/>
    <p:sldId id="304" r:id="rId7"/>
    <p:sldId id="305" r:id="rId8"/>
    <p:sldId id="306" r:id="rId9"/>
    <p:sldId id="307" r:id="rId10"/>
    <p:sldId id="308" r:id="rId11"/>
    <p:sldId id="310" r:id="rId12"/>
    <p:sldId id="309" r:id="rId13"/>
    <p:sldId id="311" r:id="rId14"/>
    <p:sldId id="278" r:id="rId15"/>
    <p:sldId id="312" r:id="rId16"/>
    <p:sldId id="313" r:id="rId17"/>
    <p:sldId id="272"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kuya Iwase" initials="TI" lastIdx="1" clrIdx="0">
    <p:extLst>
      <p:ext uri="{19B8F6BF-5375-455C-9EA6-DF929625EA0E}">
        <p15:presenceInfo xmlns:p15="http://schemas.microsoft.com/office/powerpoint/2012/main" userId="314d637efe3440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7" autoAdjust="0"/>
    <p:restoredTop sz="94660"/>
  </p:normalViewPr>
  <p:slideViewPr>
    <p:cSldViewPr snapToGrid="0">
      <p:cViewPr varScale="1">
        <p:scale>
          <a:sx n="66" d="100"/>
          <a:sy n="66" d="100"/>
        </p:scale>
        <p:origin x="1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1-06T19:02:01.159" idx="1">
    <p:pos x="10" y="10"/>
    <p:text>説明する必要なし？</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1087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52311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60050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72517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54962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243762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61115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6352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42138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171110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6583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471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131099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33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11/5/2017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dirty="0"/>
          </a:p>
        </p:txBody>
      </p:sp>
    </p:spTree>
    <p:extLst>
      <p:ext uri="{BB962C8B-B14F-4D97-AF65-F5344CB8AC3E}">
        <p14:creationId xmlns:p14="http://schemas.microsoft.com/office/powerpoint/2010/main" val="255287324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0.emf"/></Relationships>
</file>

<file path=ppt/slides/_rels/slide1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1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研究サーベイ</a:t>
            </a:r>
            <a:endParaRPr kumimoji="1" lang="ja-JP" altLang="en-US" dirty="0"/>
          </a:p>
        </p:txBody>
      </p:sp>
      <p:sp>
        <p:nvSpPr>
          <p:cNvPr id="3" name="コンテンツ プレースホルダー 2"/>
          <p:cNvSpPr>
            <a:spLocks noGrp="1"/>
          </p:cNvSpPr>
          <p:nvPr>
            <p:ph idx="1"/>
          </p:nvPr>
        </p:nvSpPr>
        <p:spPr/>
        <p:txBody>
          <a:bodyPr/>
          <a:lstStyle/>
          <a:p>
            <a:r>
              <a:rPr lang="ja-JP" altLang="en-US" b="1" dirty="0"/>
              <a:t>背景</a:t>
            </a:r>
            <a:endParaRPr kumimoji="1" lang="ja-JP" altLang="en-US" b="1" dirty="0"/>
          </a:p>
        </p:txBody>
      </p:sp>
      <p:sp>
        <p:nvSpPr>
          <p:cNvPr id="6" name="テキスト ボックス 5"/>
          <p:cNvSpPr txBox="1"/>
          <p:nvPr/>
        </p:nvSpPr>
        <p:spPr>
          <a:xfrm>
            <a:off x="7329714" y="154901"/>
            <a:ext cx="4375884" cy="707886"/>
          </a:xfrm>
          <a:prstGeom prst="rect">
            <a:avLst/>
          </a:prstGeom>
          <a:noFill/>
        </p:spPr>
        <p:txBody>
          <a:bodyPr wrap="square" rtlCol="0">
            <a:spAutoFit/>
          </a:bodyPr>
          <a:lstStyle/>
          <a:p>
            <a:pPr algn="r"/>
            <a:r>
              <a:rPr kumimoji="1" lang="ja-JP" altLang="en-US" sz="2000" b="1" dirty="0" smtClean="0">
                <a:solidFill>
                  <a:schemeClr val="bg1"/>
                </a:solidFill>
                <a:latin typeface="游ゴシック Light" panose="020B0300000000000000" pitchFamily="50" charset="-128"/>
                <a:ea typeface="游ゴシック Light" panose="020B0300000000000000" pitchFamily="50" charset="-128"/>
              </a:rPr>
              <a:t>高玉研究室　修士１年</a:t>
            </a:r>
            <a:r>
              <a:rPr kumimoji="1" lang="ja-JP" altLang="en-US" sz="2000" b="1" dirty="0">
                <a:solidFill>
                  <a:schemeClr val="bg1"/>
                </a:solidFill>
                <a:latin typeface="游ゴシック Light" panose="020B0300000000000000" pitchFamily="50" charset="-128"/>
                <a:ea typeface="游ゴシック Light" panose="020B0300000000000000" pitchFamily="50" charset="-128"/>
              </a:rPr>
              <a:t>　</a:t>
            </a:r>
            <a:r>
              <a:rPr lang="ja-JP" altLang="en-US" sz="2000" b="1" dirty="0" smtClean="0">
                <a:solidFill>
                  <a:schemeClr val="bg1"/>
                </a:solidFill>
                <a:latin typeface="游ゴシック Light" panose="020B0300000000000000" pitchFamily="50" charset="-128"/>
                <a:ea typeface="游ゴシック Light" panose="020B0300000000000000" pitchFamily="50" charset="-128"/>
              </a:rPr>
              <a:t>岩瀬 拓哉</a:t>
            </a:r>
            <a:endParaRPr lang="en-US" altLang="ja-JP" sz="2000" b="1" dirty="0" smtClean="0">
              <a:solidFill>
                <a:schemeClr val="bg1"/>
              </a:solidFill>
              <a:latin typeface="游ゴシック Light" panose="020B0300000000000000" pitchFamily="50" charset="-128"/>
              <a:ea typeface="游ゴシック Light" panose="020B0300000000000000" pitchFamily="50" charset="-128"/>
            </a:endParaRPr>
          </a:p>
          <a:p>
            <a:pPr algn="r"/>
            <a:r>
              <a:rPr kumimoji="1" lang="en-US" altLang="ja-JP" sz="2000" b="1" dirty="0" smtClean="0">
                <a:solidFill>
                  <a:schemeClr val="bg1"/>
                </a:solidFill>
                <a:latin typeface="游ゴシック Light" panose="020B0300000000000000" pitchFamily="50" charset="-128"/>
                <a:ea typeface="游ゴシック Light" panose="020B0300000000000000" pitchFamily="50" charset="-128"/>
              </a:rPr>
              <a:t>2017</a:t>
            </a:r>
            <a:r>
              <a:rPr kumimoji="1" lang="ja-JP" altLang="en-US" sz="2000" b="1" dirty="0" smtClean="0">
                <a:solidFill>
                  <a:schemeClr val="bg1"/>
                </a:solidFill>
                <a:latin typeface="游ゴシック Light" panose="020B0300000000000000" pitchFamily="50" charset="-128"/>
                <a:ea typeface="游ゴシック Light" panose="020B0300000000000000" pitchFamily="50" charset="-128"/>
              </a:rPr>
              <a:t>年</a:t>
            </a:r>
            <a:r>
              <a:rPr kumimoji="1" lang="en-US" altLang="ja-JP" sz="2000" b="1" dirty="0" smtClean="0">
                <a:solidFill>
                  <a:schemeClr val="bg1"/>
                </a:solidFill>
                <a:latin typeface="游ゴシック Light" panose="020B0300000000000000" pitchFamily="50" charset="-128"/>
                <a:ea typeface="游ゴシック Light" panose="020B0300000000000000" pitchFamily="50" charset="-128"/>
              </a:rPr>
              <a:t>11</a:t>
            </a:r>
            <a:r>
              <a:rPr kumimoji="1" lang="ja-JP" altLang="en-US" sz="2000" b="1" dirty="0" smtClean="0">
                <a:solidFill>
                  <a:schemeClr val="bg1"/>
                </a:solidFill>
                <a:latin typeface="游ゴシック Light" panose="020B0300000000000000" pitchFamily="50" charset="-128"/>
                <a:ea typeface="游ゴシック Light" panose="020B0300000000000000" pitchFamily="50" charset="-128"/>
              </a:rPr>
              <a:t>月</a:t>
            </a:r>
            <a:r>
              <a:rPr kumimoji="1" lang="en-US" altLang="ja-JP" sz="2000" b="1" dirty="0" smtClean="0">
                <a:solidFill>
                  <a:schemeClr val="bg1"/>
                </a:solidFill>
                <a:latin typeface="游ゴシック Light" panose="020B0300000000000000" pitchFamily="50" charset="-128"/>
                <a:ea typeface="游ゴシック Light" panose="020B0300000000000000" pitchFamily="50" charset="-128"/>
              </a:rPr>
              <a:t>7</a:t>
            </a:r>
            <a:r>
              <a:rPr kumimoji="1" lang="ja-JP" altLang="en-US" sz="2000" b="1" dirty="0" smtClean="0">
                <a:solidFill>
                  <a:schemeClr val="bg1"/>
                </a:solidFill>
                <a:latin typeface="游ゴシック Light" panose="020B0300000000000000" pitchFamily="50" charset="-128"/>
                <a:ea typeface="游ゴシック Light" panose="020B0300000000000000" pitchFamily="50" charset="-128"/>
              </a:rPr>
              <a:t>日</a:t>
            </a:r>
            <a:r>
              <a:rPr kumimoji="1" lang="en-US" altLang="ja-JP" sz="2000" b="1" dirty="0" smtClean="0">
                <a:solidFill>
                  <a:schemeClr val="bg1"/>
                </a:solidFill>
                <a:latin typeface="游ゴシック Light" panose="020B0300000000000000" pitchFamily="50" charset="-128"/>
                <a:ea typeface="游ゴシック Light" panose="020B0300000000000000" pitchFamily="50" charset="-128"/>
              </a:rPr>
              <a:t>(</a:t>
            </a:r>
            <a:r>
              <a:rPr kumimoji="1" lang="ja-JP" altLang="en-US" sz="2000" b="1" dirty="0">
                <a:solidFill>
                  <a:schemeClr val="bg1"/>
                </a:solidFill>
                <a:latin typeface="游ゴシック Light" panose="020B0300000000000000" pitchFamily="50" charset="-128"/>
                <a:ea typeface="游ゴシック Light" panose="020B0300000000000000" pitchFamily="50" charset="-128"/>
              </a:rPr>
              <a:t>火</a:t>
            </a:r>
            <a:r>
              <a:rPr kumimoji="1" lang="en-US" altLang="ja-JP" sz="2000" b="1" dirty="0" smtClean="0">
                <a:solidFill>
                  <a:schemeClr val="bg1"/>
                </a:solidFill>
                <a:latin typeface="游ゴシック Light" panose="020B0300000000000000" pitchFamily="50" charset="-128"/>
                <a:ea typeface="游ゴシック Light" panose="020B0300000000000000" pitchFamily="50" charset="-128"/>
              </a:rPr>
              <a:t>)</a:t>
            </a:r>
            <a:endParaRPr kumimoji="1" lang="ja-JP" altLang="en-US" sz="2000" b="1" dirty="0">
              <a:solidFill>
                <a:schemeClr val="bg1"/>
              </a:solidFill>
              <a:latin typeface="游ゴシック Light" panose="020B0300000000000000" pitchFamily="50" charset="-128"/>
              <a:ea typeface="游ゴシック Light" panose="020B0300000000000000" pitchFamily="50" charset="-128"/>
            </a:endParaRPr>
          </a:p>
        </p:txBody>
      </p:sp>
      <p:sp>
        <p:nvSpPr>
          <p:cNvPr id="9" name="コンテンツ プレースホルダー 3"/>
          <p:cNvSpPr>
            <a:spLocks noGrp="1"/>
          </p:cNvSpPr>
          <p:nvPr>
            <p:ph idx="10"/>
          </p:nvPr>
        </p:nvSpPr>
        <p:spPr>
          <a:xfrm>
            <a:off x="247973" y="2122984"/>
            <a:ext cx="11622459" cy="4590637"/>
          </a:xfrm>
        </p:spPr>
        <p:txBody>
          <a:bodyPr/>
          <a:lstStyle/>
          <a:p>
            <a:endParaRPr kumimoji="1" lang="en-US" altLang="ja-JP" sz="1050" dirty="0" smtClean="0"/>
          </a:p>
          <a:p>
            <a:r>
              <a:rPr lang="en-US" altLang="ja-JP" sz="2400" dirty="0" smtClean="0">
                <a:solidFill>
                  <a:schemeClr val="tx1">
                    <a:lumMod val="85000"/>
                    <a:lumOff val="15000"/>
                  </a:schemeClr>
                </a:solidFill>
              </a:rPr>
              <a:t>BA(Bat Algorithm)</a:t>
            </a:r>
            <a:r>
              <a:rPr lang="ja-JP" altLang="en-US" sz="2400" dirty="0" smtClean="0">
                <a:solidFill>
                  <a:schemeClr val="tx1">
                    <a:lumMod val="85000"/>
                    <a:lumOff val="15000"/>
                  </a:schemeClr>
                </a:solidFill>
              </a:rPr>
              <a:t>とは，</a:t>
            </a:r>
            <a:r>
              <a:rPr lang="en-US" altLang="ja-JP" sz="2400" dirty="0" smtClean="0">
                <a:solidFill>
                  <a:schemeClr val="tx1">
                    <a:lumMod val="85000"/>
                    <a:lumOff val="15000"/>
                  </a:schemeClr>
                </a:solidFill>
              </a:rPr>
              <a:t/>
            </a:r>
            <a:br>
              <a:rPr lang="en-US" altLang="ja-JP" sz="2400" dirty="0" smtClean="0">
                <a:solidFill>
                  <a:schemeClr val="tx1">
                    <a:lumMod val="85000"/>
                    <a:lumOff val="15000"/>
                  </a:schemeClr>
                </a:solidFill>
              </a:rPr>
            </a:br>
            <a:r>
              <a:rPr lang="ja-JP" altLang="en-US" sz="2400" dirty="0" smtClean="0">
                <a:solidFill>
                  <a:schemeClr val="tx1">
                    <a:lumMod val="85000"/>
                    <a:lumOff val="15000"/>
                  </a:schemeClr>
                </a:solidFill>
              </a:rPr>
              <a:t>コウモリの採餌行動をモデルに対象物まで移動する多点探索アルゴリズムである．</a:t>
            </a:r>
            <a:endParaRPr lang="en-US" altLang="ja-JP" sz="2400" dirty="0" smtClean="0">
              <a:solidFill>
                <a:schemeClr val="tx1">
                  <a:lumMod val="85000"/>
                  <a:lumOff val="15000"/>
                </a:schemeClr>
              </a:solidFill>
            </a:endParaRPr>
          </a:p>
          <a:p>
            <a:r>
              <a:rPr lang="ja-JP" altLang="en-US" sz="2400" dirty="0">
                <a:solidFill>
                  <a:schemeClr val="tx1">
                    <a:lumMod val="85000"/>
                    <a:lumOff val="15000"/>
                  </a:schemeClr>
                </a:solidFill>
              </a:rPr>
              <a:t>他</a:t>
            </a:r>
            <a:r>
              <a:rPr lang="ja-JP" altLang="en-US" sz="2400" dirty="0" smtClean="0">
                <a:solidFill>
                  <a:schemeClr val="tx1">
                    <a:lumMod val="85000"/>
                    <a:lumOff val="15000"/>
                  </a:schemeClr>
                </a:solidFill>
              </a:rPr>
              <a:t>のアルゴリズムに比べ，エコロケーションというコウモリ独自の特性を用いて，</a:t>
            </a:r>
            <a:r>
              <a:rPr lang="en-US" altLang="ja-JP" sz="2400" dirty="0" smtClean="0">
                <a:solidFill>
                  <a:schemeClr val="tx1">
                    <a:lumMod val="85000"/>
                    <a:lumOff val="15000"/>
                  </a:schemeClr>
                </a:solidFill>
              </a:rPr>
              <a:t/>
            </a:r>
            <a:br>
              <a:rPr lang="en-US" altLang="ja-JP" sz="2400" dirty="0" smtClean="0">
                <a:solidFill>
                  <a:schemeClr val="tx1">
                    <a:lumMod val="85000"/>
                    <a:lumOff val="15000"/>
                  </a:schemeClr>
                </a:solidFill>
              </a:rPr>
            </a:br>
            <a:r>
              <a:rPr lang="ja-JP" altLang="en-US" sz="2400" dirty="0" smtClean="0">
                <a:solidFill>
                  <a:schemeClr val="tx1">
                    <a:lumMod val="85000"/>
                    <a:lumOff val="15000"/>
                  </a:schemeClr>
                </a:solidFill>
              </a:rPr>
              <a:t>個体を良い解の方へ大域的に移動する習性をもつ．</a:t>
            </a:r>
            <a:endParaRPr lang="en-US" altLang="ja-JP" sz="2400" dirty="0" smtClean="0">
              <a:solidFill>
                <a:schemeClr val="tx1">
                  <a:lumMod val="85000"/>
                  <a:lumOff val="15000"/>
                </a:schemeClr>
              </a:solidFill>
            </a:endParaRPr>
          </a:p>
        </p:txBody>
      </p:sp>
      <p:cxnSp>
        <p:nvCxnSpPr>
          <p:cNvPr id="11" name="直線コネクタ 10"/>
          <p:cNvCxnSpPr/>
          <p:nvPr/>
        </p:nvCxnSpPr>
        <p:spPr>
          <a:xfrm>
            <a:off x="527381" y="2035900"/>
            <a:ext cx="9995476" cy="0"/>
          </a:xfrm>
          <a:prstGeom prst="line">
            <a:avLst/>
          </a:prstGeom>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11044238" y="6015038"/>
            <a:ext cx="557212" cy="369332"/>
          </a:xfrm>
          <a:prstGeom prst="rect">
            <a:avLst/>
          </a:prstGeom>
          <a:noFill/>
        </p:spPr>
        <p:txBody>
          <a:bodyPr wrap="square" rtlCol="0">
            <a:spAutoFit/>
          </a:bodyPr>
          <a:lstStyle/>
          <a:p>
            <a:r>
              <a:rPr kumimoji="1" lang="en-US" altLang="ja-JP" dirty="0"/>
              <a:t>1</a:t>
            </a:r>
            <a:endParaRPr kumimoji="1" lang="ja-JP" altLang="en-US" dirty="0"/>
          </a:p>
        </p:txBody>
      </p:sp>
    </p:spTree>
    <p:extLst>
      <p:ext uri="{BB962C8B-B14F-4D97-AF65-F5344CB8AC3E}">
        <p14:creationId xmlns:p14="http://schemas.microsoft.com/office/powerpoint/2010/main" val="561904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174171" y="1508787"/>
                <a:ext cx="6008915" cy="4896544"/>
              </a:xfrm>
            </p:spPr>
            <p:txBody>
              <a:bodyPr/>
              <a:lstStyle/>
              <a:p>
                <a:r>
                  <a:rPr kumimoji="1" lang="en-US" altLang="ja-JP" sz="2000" b="1" dirty="0" smtClean="0">
                    <a:latin typeface="+mn-lt"/>
                  </a:rPr>
                  <a:t>Logistic map</a:t>
                </a:r>
              </a:p>
              <a:p>
                <a:pPr/>
                <a14:m>
                  <m:oMathPara xmlns:m="http://schemas.openxmlformats.org/officeDocument/2006/math">
                    <m:oMathParaPr>
                      <m:jc m:val="left"/>
                    </m:oMathParaPr>
                    <m:oMath xmlns:m="http://schemas.openxmlformats.org/officeDocument/2006/math">
                      <m:sSub>
                        <m:sSubPr>
                          <m:ctrlPr>
                            <a:rPr kumimoji="1" lang="en-US" altLang="ja-JP" sz="2000" i="1" smtClean="0">
                              <a:latin typeface="+mn-lt"/>
                            </a:rPr>
                          </m:ctrlPr>
                        </m:sSubPr>
                        <m:e>
                          <m:r>
                            <a:rPr kumimoji="1" lang="en-US" altLang="ja-JP" sz="2000" b="0" i="1" smtClean="0">
                              <a:latin typeface="+mn-lt"/>
                            </a:rPr>
                            <m:t>𝑥</m:t>
                          </m:r>
                        </m:e>
                        <m:sub>
                          <m:r>
                            <a:rPr kumimoji="1" lang="en-US" altLang="ja-JP" sz="2000" b="0" i="1" smtClean="0">
                              <a:latin typeface="+mn-lt"/>
                            </a:rPr>
                            <m:t>𝑘</m:t>
                          </m:r>
                          <m:r>
                            <a:rPr kumimoji="1" lang="en-US" altLang="ja-JP" sz="2000" b="0" i="1" smtClean="0">
                              <a:latin typeface="+mn-lt"/>
                            </a:rPr>
                            <m:t>+1</m:t>
                          </m:r>
                        </m:sub>
                      </m:sSub>
                      <m:r>
                        <a:rPr kumimoji="1" lang="en-US" altLang="ja-JP" sz="2000" b="0" i="1" smtClean="0">
                          <a:latin typeface="+mn-lt"/>
                        </a:rPr>
                        <m:t>=</m:t>
                      </m:r>
                      <m:r>
                        <a:rPr kumimoji="1" lang="en-US" altLang="ja-JP" sz="2000" b="0" i="1" smtClean="0">
                          <a:latin typeface="+mn-lt"/>
                        </a:rPr>
                        <m:t>𝑎</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d>
                        <m:dPr>
                          <m:ctrlPr>
                            <a:rPr kumimoji="1" lang="en-US" altLang="ja-JP" sz="2000" b="0" i="1" smtClean="0">
                              <a:latin typeface="+mn-lt"/>
                            </a:rPr>
                          </m:ctrlPr>
                        </m:dPr>
                        <m:e>
                          <m:r>
                            <a:rPr kumimoji="1" lang="en-US" altLang="ja-JP" sz="2000" b="0" i="1" smtClean="0">
                              <a:latin typeface="+mn-lt"/>
                            </a:rPr>
                            <m:t>1−</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e>
                      </m:d>
                    </m:oMath>
                  </m:oMathPara>
                </a14:m>
                <a:endParaRPr kumimoji="1" lang="en-US" altLang="ja-JP" sz="2000" b="0" dirty="0" smtClean="0">
                  <a:latin typeface="+mn-lt"/>
                </a:endParaRPr>
              </a:p>
              <a:p>
                <a:endParaRPr kumimoji="1" lang="en-US" altLang="ja-JP" sz="2000" dirty="0" smtClean="0">
                  <a:latin typeface="+mn-lt"/>
                </a:endParaRPr>
              </a:p>
              <a:p>
                <a:r>
                  <a:rPr kumimoji="1" lang="en-US" altLang="ja-JP" sz="2000" b="1" dirty="0" err="1" smtClean="0">
                    <a:latin typeface="+mn-lt"/>
                  </a:rPr>
                  <a:t>Sawtooth</a:t>
                </a:r>
                <a:r>
                  <a:rPr kumimoji="1" lang="en-US" altLang="ja-JP" sz="2000" b="1" dirty="0" smtClean="0">
                    <a:latin typeface="+mn-lt"/>
                  </a:rPr>
                  <a:t> map</a:t>
                </a:r>
              </a:p>
              <a:p>
                <a:pPr/>
                <a14:m>
                  <m:oMathPara xmlns:m="http://schemas.openxmlformats.org/officeDocument/2006/math">
                    <m:oMathParaPr>
                      <m:jc m:val="left"/>
                    </m:oMathParaPr>
                    <m:oMath xmlns:m="http://schemas.openxmlformats.org/officeDocument/2006/math">
                      <m:sSub>
                        <m:sSubPr>
                          <m:ctrlPr>
                            <a:rPr kumimoji="1" lang="en-US" altLang="ja-JP" sz="2000" i="1" smtClean="0">
                              <a:latin typeface="+mn-lt"/>
                            </a:rPr>
                          </m:ctrlPr>
                        </m:sSubPr>
                        <m:e>
                          <m:r>
                            <a:rPr kumimoji="1" lang="en-US" altLang="ja-JP" sz="2000" b="0" i="1" smtClean="0">
                              <a:latin typeface="+mn-lt"/>
                            </a:rPr>
                            <m:t>𝑥</m:t>
                          </m:r>
                        </m:e>
                        <m:sub>
                          <m:r>
                            <a:rPr kumimoji="1" lang="en-US" altLang="ja-JP" sz="2000" b="0" i="1" smtClean="0">
                              <a:latin typeface="+mn-lt"/>
                            </a:rPr>
                            <m:t>𝑘</m:t>
                          </m:r>
                          <m:r>
                            <a:rPr kumimoji="1" lang="en-US" altLang="ja-JP" sz="2000" b="0" i="1" smtClean="0">
                              <a:latin typeface="+mn-lt"/>
                            </a:rPr>
                            <m:t>+1</m:t>
                          </m:r>
                        </m:sub>
                      </m:sSub>
                      <m:r>
                        <a:rPr kumimoji="1" lang="en-US" altLang="ja-JP" sz="2000" b="0" i="1" smtClean="0">
                          <a:latin typeface="+mn-lt"/>
                        </a:rPr>
                        <m:t>=2</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r>
                        <a:rPr kumimoji="1" lang="en-US" altLang="ja-JP" sz="2000" b="0" i="1" smtClean="0">
                          <a:latin typeface="+mn-lt"/>
                        </a:rPr>
                        <m:t>𝑚𝑜𝑑𝑒</m:t>
                      </m:r>
                      <m:d>
                        <m:dPr>
                          <m:ctrlPr>
                            <a:rPr kumimoji="1" lang="en-US" altLang="ja-JP" sz="2000" b="0" i="1" smtClean="0">
                              <a:latin typeface="+mn-lt"/>
                            </a:rPr>
                          </m:ctrlPr>
                        </m:dPr>
                        <m:e>
                          <m:r>
                            <a:rPr kumimoji="1" lang="en-US" altLang="ja-JP" sz="2000" b="0" i="1" smtClean="0">
                              <a:latin typeface="+mn-lt"/>
                            </a:rPr>
                            <m:t>1</m:t>
                          </m:r>
                        </m:e>
                      </m:d>
                    </m:oMath>
                  </m:oMathPara>
                </a14:m>
                <a:endParaRPr kumimoji="1" lang="en-US" altLang="ja-JP" sz="2000" b="0" dirty="0" smtClean="0">
                  <a:latin typeface="+mn-lt"/>
                </a:endParaRPr>
              </a:p>
              <a:p>
                <a:pPr/>
                <a:endParaRPr kumimoji="1" lang="en-US" altLang="ja-JP" sz="2000" b="0" dirty="0" smtClean="0">
                  <a:latin typeface="+mn-lt"/>
                </a:endParaRPr>
              </a:p>
              <a:p>
                <a:r>
                  <a:rPr kumimoji="1" lang="en-US" altLang="ja-JP" sz="2000" b="1" dirty="0" smtClean="0">
                    <a:latin typeface="+mn-lt"/>
                  </a:rPr>
                  <a:t>Singer map</a:t>
                </a:r>
              </a:p>
              <a:p>
                <a14:m>
                  <m:oMathPara xmlns:m="http://schemas.openxmlformats.org/officeDocument/2006/math">
                    <m:oMathParaPr>
                      <m:jc m:val="centerGroup"/>
                    </m:oMathParaPr>
                    <m:oMath xmlns:m="http://schemas.openxmlformats.org/officeDocument/2006/math">
                      <m:sSub>
                        <m:sSubPr>
                          <m:ctrlPr>
                            <a:rPr kumimoji="1" lang="en-US" altLang="ja-JP" sz="2000" i="1" smtClean="0">
                              <a:latin typeface="+mn-lt"/>
                            </a:rPr>
                          </m:ctrlPr>
                        </m:sSubPr>
                        <m:e>
                          <m:r>
                            <a:rPr kumimoji="1" lang="en-US" altLang="ja-JP" sz="2000" b="0" i="1" smtClean="0">
                              <a:latin typeface="+mn-lt"/>
                            </a:rPr>
                            <m:t>𝑥</m:t>
                          </m:r>
                        </m:e>
                        <m:sub>
                          <m:r>
                            <a:rPr kumimoji="1" lang="en-US" altLang="ja-JP" sz="2000" b="0" i="1" smtClean="0">
                              <a:latin typeface="+mn-lt"/>
                            </a:rPr>
                            <m:t>𝑘</m:t>
                          </m:r>
                          <m:r>
                            <a:rPr kumimoji="1" lang="en-US" altLang="ja-JP" sz="2000" b="0" i="1" smtClean="0">
                              <a:latin typeface="+mn-lt"/>
                            </a:rPr>
                            <m:t>+1</m:t>
                          </m:r>
                        </m:sub>
                      </m:sSub>
                      <m:r>
                        <a:rPr kumimoji="1" lang="en-US" altLang="ja-JP" sz="2000" b="0" i="1" smtClean="0">
                          <a:latin typeface="+mn-lt"/>
                        </a:rPr>
                        <m:t>=</m:t>
                      </m:r>
                      <m:r>
                        <a:rPr kumimoji="1" lang="ja-JP" altLang="en-US" sz="2000" b="0" i="1" smtClean="0">
                          <a:latin typeface="+mn-lt"/>
                        </a:rPr>
                        <m:t>𝜇</m:t>
                      </m:r>
                      <m:d>
                        <m:dPr>
                          <m:ctrlPr>
                            <a:rPr kumimoji="1" lang="en-US" altLang="ja-JP" sz="2000" b="0" i="1" smtClean="0">
                              <a:latin typeface="+mn-lt"/>
                            </a:rPr>
                          </m:ctrlPr>
                        </m:dPr>
                        <m:e>
                          <m:r>
                            <a:rPr kumimoji="1" lang="en-US" altLang="ja-JP" sz="2000" b="0" i="1" smtClean="0">
                              <a:latin typeface="+mn-lt"/>
                            </a:rPr>
                            <m:t>7.86</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r>
                            <a:rPr kumimoji="1" lang="en-US" altLang="ja-JP" sz="2000" b="0" i="1" smtClean="0">
                              <a:latin typeface="+mn-lt"/>
                            </a:rPr>
                            <m:t>−23.31</m:t>
                          </m:r>
                          <m:sSup>
                            <m:sSupPr>
                              <m:ctrlPr>
                                <a:rPr kumimoji="1" lang="en-US" altLang="ja-JP" sz="2000" b="0" i="1" smtClean="0">
                                  <a:latin typeface="+mn-lt"/>
                                </a:rPr>
                              </m:ctrlPr>
                            </m:sSupPr>
                            <m:e>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e>
                            <m:sup>
                              <m:r>
                                <a:rPr kumimoji="1" lang="en-US" altLang="ja-JP" sz="2000" b="0" i="1" smtClean="0">
                                  <a:latin typeface="+mn-lt"/>
                                </a:rPr>
                                <m:t>2</m:t>
                              </m:r>
                            </m:sup>
                          </m:sSup>
                          <m:r>
                            <a:rPr kumimoji="1" lang="en-US" altLang="ja-JP" sz="2000" b="0" i="1" smtClean="0">
                              <a:latin typeface="+mn-lt"/>
                            </a:rPr>
                            <m:t>+28.75</m:t>
                          </m:r>
                          <m:sSup>
                            <m:sSupPr>
                              <m:ctrlPr>
                                <a:rPr kumimoji="1" lang="en-US" altLang="ja-JP" sz="2000" b="0" i="1" smtClean="0">
                                  <a:latin typeface="+mn-lt"/>
                                </a:rPr>
                              </m:ctrlPr>
                            </m:sSupPr>
                            <m:e>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e>
                            <m:sup>
                              <m:r>
                                <a:rPr kumimoji="1" lang="en-US" altLang="ja-JP" sz="2000" b="0" i="1" smtClean="0">
                                  <a:latin typeface="+mn-lt"/>
                                </a:rPr>
                                <m:t>3</m:t>
                              </m:r>
                            </m:sup>
                          </m:sSup>
                          <m:r>
                            <a:rPr kumimoji="1" lang="en-US" altLang="ja-JP" sz="2000" b="0" i="1" smtClean="0">
                              <a:latin typeface="+mn-lt"/>
                            </a:rPr>
                            <m:t>−13.3</m:t>
                          </m:r>
                          <m:sSup>
                            <m:sSupPr>
                              <m:ctrlPr>
                                <a:rPr kumimoji="1" lang="en-US" altLang="ja-JP" sz="2000" b="0" i="1" smtClean="0">
                                  <a:latin typeface="+mn-lt"/>
                                </a:rPr>
                              </m:ctrlPr>
                            </m:sSupPr>
                            <m:e>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e>
                            <m:sup>
                              <m:r>
                                <a:rPr kumimoji="1" lang="en-US" altLang="ja-JP" sz="2000" b="0" i="1" smtClean="0">
                                  <a:latin typeface="+mn-lt"/>
                                </a:rPr>
                                <m:t>4</m:t>
                              </m:r>
                            </m:sup>
                          </m:sSup>
                        </m:e>
                      </m:d>
                    </m:oMath>
                  </m:oMathPara>
                </a14:m>
                <a:endParaRPr kumimoji="1" lang="en-US" altLang="ja-JP" sz="2000" b="0" dirty="0" smtClean="0">
                  <a:latin typeface="+mn-lt"/>
                </a:endParaRPr>
              </a:p>
              <a:p>
                <a:endParaRPr kumimoji="1" lang="en-US" altLang="ja-JP" sz="2000" dirty="0" smtClean="0">
                  <a:latin typeface="+mn-lt"/>
                </a:endParaRPr>
              </a:p>
              <a:p>
                <a:r>
                  <a:rPr lang="en-US" altLang="ja-JP" sz="2000" b="1" dirty="0" smtClean="0">
                    <a:latin typeface="+mn-lt"/>
                  </a:rPr>
                  <a:t>Tent map</a:t>
                </a:r>
              </a:p>
              <a:p>
                <a:pPr/>
                <a14:m>
                  <m:oMathPara xmlns:m="http://schemas.openxmlformats.org/officeDocument/2006/math">
                    <m:oMathParaPr>
                      <m:jc m:val="left"/>
                    </m:oMathParaPr>
                    <m:oMath xmlns:m="http://schemas.openxmlformats.org/officeDocument/2006/math">
                      <m:sSub>
                        <m:sSubPr>
                          <m:ctrlPr>
                            <a:rPr kumimoji="1" lang="en-US" altLang="ja-JP" sz="2000" i="1" smtClean="0">
                              <a:latin typeface="+mn-lt"/>
                            </a:rPr>
                          </m:ctrlPr>
                        </m:sSubPr>
                        <m:e>
                          <m:r>
                            <a:rPr kumimoji="1" lang="en-US" altLang="ja-JP" sz="2000" b="0" i="1" smtClean="0">
                              <a:latin typeface="+mn-lt"/>
                            </a:rPr>
                            <m:t>𝑥</m:t>
                          </m:r>
                        </m:e>
                        <m:sub>
                          <m:r>
                            <a:rPr kumimoji="1" lang="en-US" altLang="ja-JP" sz="2000" b="0" i="1" smtClean="0">
                              <a:latin typeface="+mn-lt"/>
                            </a:rPr>
                            <m:t>𝑘</m:t>
                          </m:r>
                          <m:r>
                            <a:rPr kumimoji="1" lang="en-US" altLang="ja-JP" sz="2000" b="0" i="1" smtClean="0">
                              <a:latin typeface="+mn-lt"/>
                            </a:rPr>
                            <m:t>+1</m:t>
                          </m:r>
                        </m:sub>
                      </m:sSub>
                      <m:r>
                        <a:rPr kumimoji="1" lang="en-US" altLang="ja-JP" sz="2000" b="0" i="1" smtClean="0">
                          <a:latin typeface="+mn-lt"/>
                        </a:rPr>
                        <m:t>=</m:t>
                      </m:r>
                      <m:d>
                        <m:dPr>
                          <m:begChr m:val="{"/>
                          <m:endChr m:val=""/>
                          <m:ctrlPr>
                            <a:rPr kumimoji="1" lang="en-US" altLang="ja-JP" sz="2000" b="0" i="1" smtClean="0">
                              <a:latin typeface="+mn-lt"/>
                            </a:rPr>
                          </m:ctrlPr>
                        </m:dPr>
                        <m:e>
                          <m:eqArr>
                            <m:eqArrPr>
                              <m:ctrlPr>
                                <a:rPr kumimoji="1" lang="en-US" altLang="ja-JP" sz="2000" b="0" i="1" smtClean="0">
                                  <a:latin typeface="+mn-lt"/>
                                </a:rPr>
                              </m:ctrlPr>
                            </m:eqArrPr>
                            <m:e>
                              <m:f>
                                <m:fPr>
                                  <m:ctrlPr>
                                    <a:rPr kumimoji="1" lang="en-US" altLang="ja-JP" sz="2000" b="0" i="1" smtClean="0">
                                      <a:latin typeface="+mn-lt"/>
                                    </a:rPr>
                                  </m:ctrlPr>
                                </m:fPr>
                                <m:num>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num>
                                <m:den>
                                  <m:r>
                                    <a:rPr kumimoji="1" lang="en-US" altLang="ja-JP" sz="2000" b="0" i="1" smtClean="0">
                                      <a:latin typeface="+mn-lt"/>
                                    </a:rPr>
                                    <m:t>0.7</m:t>
                                  </m:r>
                                </m:den>
                              </m:f>
                              <m:r>
                                <a:rPr kumimoji="1" lang="en-US" altLang="ja-JP" sz="2000" b="0" i="1" smtClean="0">
                                  <a:latin typeface="+mn-lt"/>
                                </a:rPr>
                                <m:t>          </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r>
                                <a:rPr kumimoji="1" lang="en-US" altLang="ja-JP" sz="2000" b="0" i="1" smtClean="0">
                                  <a:latin typeface="+mn-lt"/>
                                </a:rPr>
                                <m:t>&lt;0.7</m:t>
                              </m:r>
                            </m:e>
                            <m:e>
                              <m:f>
                                <m:fPr>
                                  <m:ctrlPr>
                                    <a:rPr kumimoji="1" lang="en-US" altLang="ja-JP" sz="2000" b="0" i="1" smtClean="0">
                                      <a:latin typeface="+mn-lt"/>
                                    </a:rPr>
                                  </m:ctrlPr>
                                </m:fPr>
                                <m:num>
                                  <m:r>
                                    <a:rPr kumimoji="1" lang="en-US" altLang="ja-JP" sz="2000" b="0" i="1" smtClean="0">
                                      <a:latin typeface="+mn-lt"/>
                                    </a:rPr>
                                    <m:t>10</m:t>
                                  </m:r>
                                </m:num>
                                <m:den>
                                  <m:r>
                                    <a:rPr kumimoji="1" lang="en-US" altLang="ja-JP" sz="2000" b="0" i="1" smtClean="0">
                                      <a:latin typeface="+mn-lt"/>
                                    </a:rPr>
                                    <m:t>3</m:t>
                                  </m:r>
                                </m:den>
                              </m:f>
                              <m:d>
                                <m:dPr>
                                  <m:ctrlPr>
                                    <a:rPr kumimoji="1" lang="en-US" altLang="ja-JP" sz="2000" b="0" i="1" smtClean="0">
                                      <a:latin typeface="+mn-lt"/>
                                    </a:rPr>
                                  </m:ctrlPr>
                                </m:dPr>
                                <m:e>
                                  <m:r>
                                    <a:rPr kumimoji="1" lang="en-US" altLang="ja-JP" sz="2000" b="0" i="1" smtClean="0">
                                      <a:latin typeface="+mn-lt"/>
                                    </a:rPr>
                                    <m:t>1−</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e>
                              </m:d>
                              <m:r>
                                <a:rPr kumimoji="1" lang="en-US" altLang="ja-JP" sz="2000" b="0" i="1" smtClean="0">
                                  <a:latin typeface="+mn-lt"/>
                                </a:rPr>
                                <m:t>          </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r>
                                <a:rPr kumimoji="1" lang="en-US" altLang="ja-JP" sz="2000" b="0" i="1" smtClean="0">
                                  <a:latin typeface="+mn-lt"/>
                                </a:rPr>
                                <m:t>≥0.7</m:t>
                              </m:r>
                            </m:e>
                          </m:eqArr>
                        </m:e>
                      </m:d>
                    </m:oMath>
                  </m:oMathPara>
                </a14:m>
                <a:endParaRPr kumimoji="1" lang="ja-JP" altLang="en-US" sz="2000" dirty="0">
                  <a:latin typeface="+mn-lt"/>
                </a:endParaRPr>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174171" y="1508787"/>
                <a:ext cx="6008915" cy="4896544"/>
              </a:xfrm>
              <a:blipFill>
                <a:blip r:embed="rId2"/>
                <a:stretch>
                  <a:fillRect t="-623" b="-5479"/>
                </a:stretch>
              </a:blipFill>
            </p:spPr>
            <p:txBody>
              <a:bodyPr/>
              <a:lstStyle/>
              <a:p>
                <a:r>
                  <a:rPr lang="ja-JP" altLang="en-US">
                    <a:noFill/>
                  </a:rPr>
                  <a:t> </a:t>
                </a:r>
              </a:p>
            </p:txBody>
          </p:sp>
        </mc:Fallback>
      </mc:AlternateContent>
      <p:sp>
        <p:nvSpPr>
          <p:cNvPr id="5" name="タイトル 1"/>
          <p:cNvSpPr>
            <a:spLocks noGrp="1"/>
          </p:cNvSpPr>
          <p:nvPr>
            <p:ph type="title"/>
          </p:nvPr>
        </p:nvSpPr>
        <p:spPr>
          <a:xfrm>
            <a:off x="0" y="0"/>
            <a:ext cx="12192000" cy="1179288"/>
          </a:xfrm>
        </p:spPr>
        <p:txBody>
          <a:bodyPr/>
          <a:lstStyle/>
          <a:p>
            <a:r>
              <a:rPr kumimoji="1" lang="ja-JP" altLang="en-US" dirty="0" smtClean="0"/>
              <a:t>問題設定</a:t>
            </a:r>
            <a:endParaRPr kumimoji="1" lang="ja-JP" altLang="en-US" dirty="0"/>
          </a:p>
        </p:txBody>
      </p:sp>
      <mc:AlternateContent xmlns:mc="http://schemas.openxmlformats.org/markup-compatibility/2006">
        <mc:Choice xmlns:a14="http://schemas.microsoft.com/office/drawing/2010/main" Requires="a14">
          <p:sp>
            <p:nvSpPr>
              <p:cNvPr id="7" name="コンテンツ プレースホルダー 3"/>
              <p:cNvSpPr>
                <a:spLocks noGrp="1"/>
              </p:cNvSpPr>
              <p:nvPr>
                <p:ph idx="10"/>
              </p:nvPr>
            </p:nvSpPr>
            <p:spPr>
              <a:xfrm>
                <a:off x="5965372" y="1508787"/>
                <a:ext cx="5424198" cy="4896544"/>
              </a:xfrm>
            </p:spPr>
            <p:txBody>
              <a:bodyPr/>
              <a:lstStyle/>
              <a:p>
                <a:r>
                  <a:rPr kumimoji="1" lang="en-US" altLang="ja-JP" sz="2000" b="1" dirty="0" smtClean="0">
                    <a:latin typeface="+mn-lt"/>
                  </a:rPr>
                  <a:t>Piecewise map</a:t>
                </a:r>
              </a:p>
              <a:p>
                <a:pPr/>
                <a14:m>
                  <m:oMathPara xmlns:m="http://schemas.openxmlformats.org/officeDocument/2006/math">
                    <m:oMathParaPr>
                      <m:jc m:val="left"/>
                    </m:oMathParaPr>
                    <m:oMath xmlns:m="http://schemas.openxmlformats.org/officeDocument/2006/math">
                      <m:sSub>
                        <m:sSubPr>
                          <m:ctrlPr>
                            <a:rPr kumimoji="1" lang="en-US" altLang="ja-JP" sz="2000" i="1" smtClean="0">
                              <a:latin typeface="+mn-lt"/>
                            </a:rPr>
                          </m:ctrlPr>
                        </m:sSubPr>
                        <m:e>
                          <m:r>
                            <a:rPr kumimoji="1" lang="en-US" altLang="ja-JP" sz="2000" b="0" i="1" smtClean="0">
                              <a:latin typeface="+mn-lt"/>
                            </a:rPr>
                            <m:t>𝑥</m:t>
                          </m:r>
                        </m:e>
                        <m:sub>
                          <m:r>
                            <a:rPr kumimoji="1" lang="en-US" altLang="ja-JP" sz="2000" b="0" i="1" smtClean="0">
                              <a:latin typeface="+mn-lt"/>
                            </a:rPr>
                            <m:t>𝑘</m:t>
                          </m:r>
                          <m:r>
                            <a:rPr kumimoji="1" lang="en-US" altLang="ja-JP" sz="2000" b="0" i="1" smtClean="0">
                              <a:latin typeface="+mn-lt"/>
                            </a:rPr>
                            <m:t>+1</m:t>
                          </m:r>
                        </m:sub>
                      </m:sSub>
                      <m:r>
                        <a:rPr kumimoji="1" lang="en-US" altLang="ja-JP" sz="2000" b="0" i="1" smtClean="0">
                          <a:latin typeface="+mn-lt"/>
                        </a:rPr>
                        <m:t>=</m:t>
                      </m:r>
                      <m:d>
                        <m:dPr>
                          <m:begChr m:val="{"/>
                          <m:endChr m:val=""/>
                          <m:ctrlPr>
                            <a:rPr kumimoji="1" lang="en-US" altLang="ja-JP" sz="2000" b="0" i="1" smtClean="0">
                              <a:latin typeface="+mn-lt"/>
                            </a:rPr>
                          </m:ctrlPr>
                        </m:dPr>
                        <m:e>
                          <m:eqArr>
                            <m:eqArrPr>
                              <m:ctrlPr>
                                <a:rPr kumimoji="1" lang="en-US" altLang="ja-JP" sz="2000" b="0" i="1" smtClean="0">
                                  <a:latin typeface="+mn-lt"/>
                                </a:rPr>
                              </m:ctrlPr>
                            </m:eqArrPr>
                            <m:e>
                              <m:m>
                                <m:mPr>
                                  <m:mcs>
                                    <m:mc>
                                      <m:mcPr>
                                        <m:count m:val="1"/>
                                        <m:mcJc m:val="center"/>
                                      </m:mcPr>
                                    </m:mc>
                                  </m:mcs>
                                  <m:ctrlPr>
                                    <a:rPr kumimoji="1" lang="en-US" altLang="ja-JP" sz="2000" b="0" i="1" smtClean="0">
                                      <a:latin typeface="+mn-lt"/>
                                    </a:rPr>
                                  </m:ctrlPr>
                                </m:mPr>
                                <m:mr>
                                  <m:e>
                                    <m:f>
                                      <m:fPr>
                                        <m:ctrlPr>
                                          <a:rPr kumimoji="1" lang="en-US" altLang="ja-JP" sz="2000" b="0" i="1" smtClean="0">
                                            <a:latin typeface="+mn-lt"/>
                                          </a:rPr>
                                        </m:ctrlPr>
                                      </m:fPr>
                                      <m:num>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num>
                                      <m:den>
                                        <m:r>
                                          <a:rPr kumimoji="1" lang="en-US" altLang="ja-JP" sz="2000" b="0" i="1" smtClean="0">
                                            <a:latin typeface="+mn-lt"/>
                                          </a:rPr>
                                          <m:t>𝑃</m:t>
                                        </m:r>
                                      </m:den>
                                    </m:f>
                                    <m:r>
                                      <m:rPr>
                                        <m:brk m:alnAt="7"/>
                                      </m:rPr>
                                      <a:rPr kumimoji="1" lang="en-US" altLang="ja-JP" sz="2000" b="0" i="1" smtClean="0">
                                        <a:latin typeface="+mn-lt"/>
                                      </a:rPr>
                                      <m:t>           0≤</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r>
                                      <m:rPr>
                                        <m:brk m:alnAt="7"/>
                                      </m:rPr>
                                      <a:rPr kumimoji="1" lang="en-US" altLang="ja-JP" sz="2000" b="0" i="1" smtClean="0">
                                        <a:latin typeface="+mn-lt"/>
                                      </a:rPr>
                                      <m:t>&lt;</m:t>
                                    </m:r>
                                    <m:r>
                                      <a:rPr kumimoji="1" lang="en-US" altLang="ja-JP" sz="2000" b="0" i="1" smtClean="0">
                                        <a:latin typeface="+mn-lt"/>
                                      </a:rPr>
                                      <m:t>𝑃</m:t>
                                    </m:r>
                                  </m:e>
                                </m:mr>
                                <m:mr>
                                  <m:e>
                                    <m:f>
                                      <m:fPr>
                                        <m:ctrlPr>
                                          <a:rPr kumimoji="1" lang="en-US" altLang="ja-JP" sz="2000" b="0" i="1" smtClean="0">
                                            <a:latin typeface="+mn-lt"/>
                                          </a:rPr>
                                        </m:ctrlPr>
                                      </m:fPr>
                                      <m:num>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r>
                                          <a:rPr kumimoji="1" lang="en-US" altLang="ja-JP" sz="2000" b="0" i="1" smtClean="0">
                                            <a:latin typeface="+mn-lt"/>
                                          </a:rPr>
                                          <m:t>−</m:t>
                                        </m:r>
                                        <m:r>
                                          <a:rPr kumimoji="1" lang="en-US" altLang="ja-JP" sz="2000" b="0" i="1" smtClean="0">
                                            <a:latin typeface="+mn-lt"/>
                                          </a:rPr>
                                          <m:t>𝑃</m:t>
                                        </m:r>
                                      </m:num>
                                      <m:den>
                                        <m:r>
                                          <a:rPr kumimoji="1" lang="en-US" altLang="ja-JP" sz="2000" b="0" i="1" smtClean="0">
                                            <a:latin typeface="+mn-lt"/>
                                          </a:rPr>
                                          <m:t>0.5−</m:t>
                                        </m:r>
                                        <m:r>
                                          <a:rPr kumimoji="1" lang="en-US" altLang="ja-JP" sz="2000" b="0" i="1" smtClean="0">
                                            <a:latin typeface="+mn-lt"/>
                                          </a:rPr>
                                          <m:t>𝑃</m:t>
                                        </m:r>
                                      </m:den>
                                    </m:f>
                                    <m:r>
                                      <a:rPr kumimoji="1" lang="en-US" altLang="ja-JP" sz="2000" b="0" i="1" smtClean="0">
                                        <a:latin typeface="+mn-lt"/>
                                      </a:rPr>
                                      <m:t>          </m:t>
                                    </m:r>
                                    <m:r>
                                      <a:rPr kumimoji="1" lang="en-US" altLang="ja-JP" sz="2000" b="0" i="1" smtClean="0">
                                        <a:latin typeface="+mn-lt"/>
                                      </a:rPr>
                                      <m:t>𝑃</m:t>
                                    </m:r>
                                    <m:r>
                                      <a:rPr kumimoji="1" lang="en-US" altLang="ja-JP" sz="2000" b="0" i="1" smtClean="0">
                                        <a:latin typeface="+mn-lt"/>
                                      </a:rPr>
                                      <m:t>≤</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r>
                                      <a:rPr kumimoji="1" lang="en-US" altLang="ja-JP" sz="2000" b="0" i="1" smtClean="0">
                                        <a:latin typeface="+mn-lt"/>
                                      </a:rPr>
                                      <m:t>&lt;</m:t>
                                    </m:r>
                                    <m:f>
                                      <m:fPr>
                                        <m:ctrlPr>
                                          <a:rPr kumimoji="1" lang="en-US" altLang="ja-JP" sz="2000" b="0" i="1" smtClean="0">
                                            <a:latin typeface="+mn-lt"/>
                                          </a:rPr>
                                        </m:ctrlPr>
                                      </m:fPr>
                                      <m:num>
                                        <m:r>
                                          <a:rPr kumimoji="1" lang="en-US" altLang="ja-JP" sz="2000" b="0" i="1" smtClean="0">
                                            <a:latin typeface="+mn-lt"/>
                                          </a:rPr>
                                          <m:t>1</m:t>
                                        </m:r>
                                      </m:num>
                                      <m:den>
                                        <m:r>
                                          <a:rPr kumimoji="1" lang="en-US" altLang="ja-JP" sz="2000" b="0" i="1" smtClean="0">
                                            <a:latin typeface="+mn-lt"/>
                                          </a:rPr>
                                          <m:t>2</m:t>
                                        </m:r>
                                      </m:den>
                                    </m:f>
                                  </m:e>
                                </m:mr>
                              </m:m>
                            </m:e>
                            <m:e>
                              <m:m>
                                <m:mPr>
                                  <m:mcs>
                                    <m:mc>
                                      <m:mcPr>
                                        <m:count m:val="1"/>
                                        <m:mcJc m:val="center"/>
                                      </m:mcPr>
                                    </m:mc>
                                  </m:mcs>
                                  <m:ctrlPr>
                                    <a:rPr kumimoji="1" lang="en-US" altLang="ja-JP" sz="2000" b="0" i="1" smtClean="0">
                                      <a:latin typeface="+mn-lt"/>
                                    </a:rPr>
                                  </m:ctrlPr>
                                </m:mPr>
                                <m:mr>
                                  <m:e>
                                    <m:f>
                                      <m:fPr>
                                        <m:ctrlPr>
                                          <a:rPr kumimoji="1" lang="en-US" altLang="ja-JP" sz="2000" b="0" i="1" smtClean="0">
                                            <a:latin typeface="+mn-lt"/>
                                          </a:rPr>
                                        </m:ctrlPr>
                                      </m:fPr>
                                      <m:num>
                                        <m:r>
                                          <a:rPr kumimoji="1" lang="en-US" altLang="ja-JP" sz="2000" b="0" i="1" smtClean="0">
                                            <a:latin typeface="+mn-lt"/>
                                          </a:rPr>
                                          <m:t>1−</m:t>
                                        </m:r>
                                        <m:r>
                                          <a:rPr kumimoji="1" lang="en-US" altLang="ja-JP" sz="2000" b="0" i="1" smtClean="0">
                                            <a:latin typeface="+mn-lt"/>
                                          </a:rPr>
                                          <m:t>𝑃</m:t>
                                        </m:r>
                                        <m:r>
                                          <a:rPr kumimoji="1" lang="en-US" altLang="ja-JP" sz="2000" b="0" i="1" smtClean="0">
                                            <a:latin typeface="+mn-lt"/>
                                          </a:rPr>
                                          <m:t>−</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num>
                                      <m:den>
                                        <m:r>
                                          <a:rPr kumimoji="1" lang="en-US" altLang="ja-JP" sz="2000" b="0" i="1" smtClean="0">
                                            <a:latin typeface="+mn-lt"/>
                                          </a:rPr>
                                          <m:t>0.5−</m:t>
                                        </m:r>
                                        <m:r>
                                          <a:rPr kumimoji="1" lang="en-US" altLang="ja-JP" sz="2000" b="0" i="1" smtClean="0">
                                            <a:latin typeface="+mn-lt"/>
                                          </a:rPr>
                                          <m:t>𝑃</m:t>
                                        </m:r>
                                      </m:den>
                                    </m:f>
                                    <m:r>
                                      <m:rPr>
                                        <m:brk m:alnAt="7"/>
                                      </m:rPr>
                                      <a:rPr kumimoji="1" lang="en-US" altLang="ja-JP" sz="2000" b="0" i="1" smtClean="0">
                                        <a:latin typeface="+mn-lt"/>
                                      </a:rPr>
                                      <m:t>           </m:t>
                                    </m:r>
                                    <m:f>
                                      <m:fPr>
                                        <m:ctrlPr>
                                          <a:rPr kumimoji="1" lang="en-US" altLang="ja-JP" sz="2000" b="0" i="1" smtClean="0">
                                            <a:latin typeface="+mn-lt"/>
                                          </a:rPr>
                                        </m:ctrlPr>
                                      </m:fPr>
                                      <m:num>
                                        <m:r>
                                          <a:rPr kumimoji="1" lang="en-US" altLang="ja-JP" sz="2000" b="0" i="1" smtClean="0">
                                            <a:latin typeface="+mn-lt"/>
                                          </a:rPr>
                                          <m:t>1</m:t>
                                        </m:r>
                                      </m:num>
                                      <m:den>
                                        <m:r>
                                          <a:rPr kumimoji="1" lang="en-US" altLang="ja-JP" sz="2000" b="0" i="1" smtClean="0">
                                            <a:latin typeface="+mn-lt"/>
                                          </a:rPr>
                                          <m:t>2</m:t>
                                        </m:r>
                                      </m:den>
                                    </m:f>
                                    <m:r>
                                      <m:rPr>
                                        <m:brk m:alnAt="7"/>
                                      </m:rPr>
                                      <a:rPr kumimoji="1" lang="en-US" altLang="ja-JP" sz="2000" b="0" i="1" smtClean="0">
                                        <a:latin typeface="+mn-lt"/>
                                      </a:rPr>
                                      <m:t>≤</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r>
                                      <m:rPr>
                                        <m:brk m:alnAt="7"/>
                                      </m:rPr>
                                      <a:rPr kumimoji="1" lang="en-US" altLang="ja-JP" sz="2000" b="0" i="1" smtClean="0">
                                        <a:latin typeface="+mn-lt"/>
                                      </a:rPr>
                                      <m:t>&lt;1−</m:t>
                                    </m:r>
                                    <m:r>
                                      <a:rPr kumimoji="1" lang="en-US" altLang="ja-JP" sz="2000" b="0" i="1" smtClean="0">
                                        <a:latin typeface="+mn-lt"/>
                                      </a:rPr>
                                      <m:t>𝑃</m:t>
                                    </m:r>
                                  </m:e>
                                </m:mr>
                                <m:mr>
                                  <m:e>
                                    <m:f>
                                      <m:fPr>
                                        <m:ctrlPr>
                                          <a:rPr kumimoji="1" lang="en-US" altLang="ja-JP" sz="2000" b="0" i="1" smtClean="0">
                                            <a:latin typeface="+mn-lt"/>
                                          </a:rPr>
                                        </m:ctrlPr>
                                      </m:fPr>
                                      <m:num>
                                        <m:r>
                                          <a:rPr kumimoji="1" lang="en-US" altLang="ja-JP" sz="2000" b="0" i="1" smtClean="0">
                                            <a:latin typeface="+mn-lt"/>
                                          </a:rPr>
                                          <m:t>1−</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num>
                                      <m:den>
                                        <m:r>
                                          <a:rPr kumimoji="1" lang="en-US" altLang="ja-JP" sz="2000" b="0" i="1" smtClean="0">
                                            <a:latin typeface="+mn-lt"/>
                                          </a:rPr>
                                          <m:t>𝑃</m:t>
                                        </m:r>
                                      </m:den>
                                    </m:f>
                                    <m:r>
                                      <a:rPr kumimoji="1" lang="en-US" altLang="ja-JP" sz="2000" b="0" i="1" smtClean="0">
                                        <a:latin typeface="+mn-lt"/>
                                      </a:rPr>
                                      <m:t>         1−</m:t>
                                    </m:r>
                                    <m:r>
                                      <a:rPr kumimoji="1" lang="en-US" altLang="ja-JP" sz="2000" b="0" i="1" smtClean="0">
                                        <a:latin typeface="+mn-lt"/>
                                      </a:rPr>
                                      <m:t>𝑃</m:t>
                                    </m:r>
                                    <m:r>
                                      <a:rPr kumimoji="1" lang="en-US" altLang="ja-JP" sz="2000" b="0" i="1" smtClean="0">
                                        <a:latin typeface="+mn-lt"/>
                                      </a:rPr>
                                      <m:t>≤</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r>
                                      <a:rPr kumimoji="1" lang="en-US" altLang="ja-JP" sz="2000" b="0" i="1" smtClean="0">
                                        <a:latin typeface="+mn-lt"/>
                                      </a:rPr>
                                      <m:t>&lt;1</m:t>
                                    </m:r>
                                  </m:e>
                                </m:mr>
                              </m:m>
                            </m:e>
                          </m:eqArr>
                        </m:e>
                      </m:d>
                    </m:oMath>
                  </m:oMathPara>
                </a14:m>
                <a:endParaRPr kumimoji="1" lang="en-US" altLang="ja-JP" sz="2000" b="0" dirty="0" smtClean="0">
                  <a:latin typeface="+mn-lt"/>
                </a:endParaRPr>
              </a:p>
              <a:p>
                <a:r>
                  <a:rPr kumimoji="1" lang="en-US" altLang="ja-JP" sz="2000" b="1" dirty="0" smtClean="0">
                    <a:latin typeface="+mn-lt"/>
                  </a:rPr>
                  <a:t>Sine map</a:t>
                </a:r>
              </a:p>
              <a:p>
                <a:pPr/>
                <a14:m>
                  <m:oMathPara xmlns:m="http://schemas.openxmlformats.org/officeDocument/2006/math">
                    <m:oMathParaPr>
                      <m:jc m:val="left"/>
                    </m:oMathParaPr>
                    <m:oMath xmlns:m="http://schemas.openxmlformats.org/officeDocument/2006/math">
                      <m:sSub>
                        <m:sSubPr>
                          <m:ctrlPr>
                            <a:rPr kumimoji="1" lang="en-US" altLang="ja-JP" sz="2000" i="1" smtClean="0">
                              <a:latin typeface="+mn-lt"/>
                            </a:rPr>
                          </m:ctrlPr>
                        </m:sSubPr>
                        <m:e>
                          <m:r>
                            <a:rPr kumimoji="1" lang="en-US" altLang="ja-JP" sz="2000" b="0" i="1" smtClean="0">
                              <a:latin typeface="+mn-lt"/>
                            </a:rPr>
                            <m:t>𝑥</m:t>
                          </m:r>
                        </m:e>
                        <m:sub>
                          <m:r>
                            <a:rPr kumimoji="1" lang="en-US" altLang="ja-JP" sz="2000" b="0" i="1" smtClean="0">
                              <a:latin typeface="+mn-lt"/>
                            </a:rPr>
                            <m:t>𝑘</m:t>
                          </m:r>
                          <m:r>
                            <a:rPr kumimoji="1" lang="en-US" altLang="ja-JP" sz="2000" b="0" i="1" smtClean="0">
                              <a:latin typeface="+mn-lt"/>
                            </a:rPr>
                            <m:t>+1</m:t>
                          </m:r>
                        </m:sub>
                      </m:sSub>
                      <m:r>
                        <a:rPr kumimoji="1" lang="en-US" altLang="ja-JP" sz="2000" b="0" i="1" smtClean="0">
                          <a:latin typeface="+mn-lt"/>
                        </a:rPr>
                        <m:t>=</m:t>
                      </m:r>
                      <m:f>
                        <m:fPr>
                          <m:ctrlPr>
                            <a:rPr kumimoji="1" lang="en-US" altLang="ja-JP" sz="2000" b="0" i="1" smtClean="0">
                              <a:latin typeface="+mn-lt"/>
                            </a:rPr>
                          </m:ctrlPr>
                        </m:fPr>
                        <m:num>
                          <m:r>
                            <a:rPr kumimoji="1" lang="en-US" altLang="ja-JP" sz="2000" b="0" i="1" smtClean="0">
                              <a:latin typeface="+mn-lt"/>
                            </a:rPr>
                            <m:t>𝑎</m:t>
                          </m:r>
                        </m:num>
                        <m:den>
                          <m:r>
                            <a:rPr kumimoji="1" lang="en-US" altLang="ja-JP" sz="2000" b="0" i="1" smtClean="0">
                              <a:latin typeface="+mn-lt"/>
                            </a:rPr>
                            <m:t>4</m:t>
                          </m:r>
                        </m:den>
                      </m:f>
                      <m:func>
                        <m:funcPr>
                          <m:ctrlPr>
                            <a:rPr kumimoji="1" lang="en-US" altLang="ja-JP" sz="2000" b="0" i="1" smtClean="0">
                              <a:latin typeface="+mn-lt"/>
                            </a:rPr>
                          </m:ctrlPr>
                        </m:funcPr>
                        <m:fName>
                          <m:r>
                            <m:rPr>
                              <m:sty m:val="p"/>
                            </m:rPr>
                            <a:rPr kumimoji="1" lang="en-US" altLang="ja-JP" sz="2000" b="0" i="0" smtClean="0">
                              <a:latin typeface="+mn-lt"/>
                            </a:rPr>
                            <m:t>sin</m:t>
                          </m:r>
                        </m:fName>
                        <m:e>
                          <m:d>
                            <m:dPr>
                              <m:ctrlPr>
                                <a:rPr kumimoji="1" lang="en-US" altLang="ja-JP" sz="2000" b="0" i="1" smtClean="0">
                                  <a:latin typeface="+mn-lt"/>
                                </a:rPr>
                              </m:ctrlPr>
                            </m:dPr>
                            <m:e>
                              <m:r>
                                <a:rPr kumimoji="1" lang="ja-JP" altLang="en-US" sz="2000" b="0" i="1" smtClean="0">
                                  <a:latin typeface="+mn-lt"/>
                                </a:rPr>
                                <m:t>𝜋</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e>
                          </m:d>
                        </m:e>
                      </m:func>
                    </m:oMath>
                  </m:oMathPara>
                </a14:m>
                <a:endParaRPr kumimoji="1" lang="en-US" altLang="ja-JP" sz="2000" b="0" dirty="0" smtClean="0">
                  <a:latin typeface="+mn-lt"/>
                </a:endParaRPr>
              </a:p>
              <a:p>
                <a:endParaRPr kumimoji="1" lang="en-US" altLang="ja-JP" sz="2000" dirty="0" smtClean="0">
                  <a:latin typeface="+mn-lt"/>
                </a:endParaRPr>
              </a:p>
              <a:p>
                <a:r>
                  <a:rPr kumimoji="1" lang="en-US" altLang="ja-JP" sz="2000" b="1" dirty="0" smtClean="0">
                    <a:latin typeface="+mn-lt"/>
                  </a:rPr>
                  <a:t>Sinusoidal map</a:t>
                </a:r>
              </a:p>
              <a:p>
                <a:pPr/>
                <a14:m>
                  <m:oMathPara xmlns:m="http://schemas.openxmlformats.org/officeDocument/2006/math">
                    <m:oMathParaPr>
                      <m:jc m:val="left"/>
                    </m:oMathParaPr>
                    <m:oMath xmlns:m="http://schemas.openxmlformats.org/officeDocument/2006/math">
                      <m:sSub>
                        <m:sSubPr>
                          <m:ctrlPr>
                            <a:rPr kumimoji="1" lang="en-US" altLang="ja-JP" sz="2000" i="1" smtClean="0">
                              <a:latin typeface="+mn-lt"/>
                            </a:rPr>
                          </m:ctrlPr>
                        </m:sSubPr>
                        <m:e>
                          <m:r>
                            <a:rPr kumimoji="1" lang="en-US" altLang="ja-JP" sz="2000" b="0" i="1" smtClean="0">
                              <a:latin typeface="+mn-lt"/>
                            </a:rPr>
                            <m:t>𝑥</m:t>
                          </m:r>
                        </m:e>
                        <m:sub>
                          <m:r>
                            <a:rPr kumimoji="1" lang="en-US" altLang="ja-JP" sz="2000" b="0" i="1" smtClean="0">
                              <a:latin typeface="+mn-lt"/>
                            </a:rPr>
                            <m:t>𝑘</m:t>
                          </m:r>
                          <m:r>
                            <a:rPr kumimoji="1" lang="en-US" altLang="ja-JP" sz="2000" b="0" i="1" smtClean="0">
                              <a:latin typeface="+mn-lt"/>
                            </a:rPr>
                            <m:t>+1</m:t>
                          </m:r>
                        </m:sub>
                      </m:sSub>
                      <m:r>
                        <a:rPr kumimoji="1" lang="en-US" altLang="ja-JP" sz="2000" b="0" i="1" smtClean="0">
                          <a:latin typeface="+mn-lt"/>
                        </a:rPr>
                        <m:t>=</m:t>
                      </m:r>
                      <m:r>
                        <a:rPr kumimoji="1" lang="en-US" altLang="ja-JP" sz="2000" b="0" i="1" smtClean="0">
                          <a:latin typeface="+mn-lt"/>
                        </a:rPr>
                        <m:t>𝑎</m:t>
                      </m:r>
                      <m:sSup>
                        <m:sSupPr>
                          <m:ctrlPr>
                            <a:rPr kumimoji="1" lang="en-US" altLang="ja-JP" sz="2000" b="0" i="1" smtClean="0">
                              <a:latin typeface="+mn-lt"/>
                            </a:rPr>
                          </m:ctrlPr>
                        </m:sSupPr>
                        <m:e>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e>
                        <m:sup>
                          <m:r>
                            <a:rPr kumimoji="1" lang="en-US" altLang="ja-JP" sz="2000" b="0" i="1" smtClean="0">
                              <a:latin typeface="+mn-lt"/>
                            </a:rPr>
                            <m:t>2</m:t>
                          </m:r>
                        </m:sup>
                      </m:sSup>
                      <m:func>
                        <m:funcPr>
                          <m:ctrlPr>
                            <a:rPr kumimoji="1" lang="en-US" altLang="ja-JP" sz="2000" b="0" i="1" smtClean="0">
                              <a:latin typeface="+mn-lt"/>
                            </a:rPr>
                          </m:ctrlPr>
                        </m:funcPr>
                        <m:fName>
                          <m:r>
                            <m:rPr>
                              <m:sty m:val="p"/>
                            </m:rPr>
                            <a:rPr kumimoji="1" lang="en-US" altLang="ja-JP" sz="2000" b="0" i="0" smtClean="0">
                              <a:latin typeface="+mn-lt"/>
                            </a:rPr>
                            <m:t>sin</m:t>
                          </m:r>
                        </m:fName>
                        <m:e>
                          <m:d>
                            <m:dPr>
                              <m:ctrlPr>
                                <a:rPr kumimoji="1" lang="en-US" altLang="ja-JP" sz="2000" b="0" i="1" smtClean="0">
                                  <a:latin typeface="+mn-lt"/>
                                </a:rPr>
                              </m:ctrlPr>
                            </m:dPr>
                            <m:e>
                              <m:r>
                                <a:rPr kumimoji="1" lang="ja-JP" altLang="en-US" sz="2000" b="0" i="1" smtClean="0">
                                  <a:latin typeface="+mn-lt"/>
                                </a:rPr>
                                <m:t>𝜋</m:t>
                              </m:r>
                              <m:sSub>
                                <m:sSubPr>
                                  <m:ctrlPr>
                                    <a:rPr kumimoji="1" lang="en-US" altLang="ja-JP" sz="2000" b="0" i="1" smtClean="0">
                                      <a:latin typeface="+mn-lt"/>
                                    </a:rPr>
                                  </m:ctrlPr>
                                </m:sSubPr>
                                <m:e>
                                  <m:r>
                                    <a:rPr kumimoji="1" lang="en-US" altLang="ja-JP" sz="2000" b="0" i="1" smtClean="0">
                                      <a:latin typeface="+mn-lt"/>
                                    </a:rPr>
                                    <m:t>𝑥</m:t>
                                  </m:r>
                                </m:e>
                                <m:sub>
                                  <m:r>
                                    <a:rPr kumimoji="1" lang="en-US" altLang="ja-JP" sz="2000" b="0" i="1" smtClean="0">
                                      <a:latin typeface="+mn-lt"/>
                                    </a:rPr>
                                    <m:t>𝑘</m:t>
                                  </m:r>
                                </m:sub>
                              </m:sSub>
                            </m:e>
                          </m:d>
                        </m:e>
                      </m:func>
                    </m:oMath>
                  </m:oMathPara>
                </a14:m>
                <a:endParaRPr kumimoji="1" lang="ja-JP" altLang="en-US" sz="2000" dirty="0">
                  <a:latin typeface="+mn-lt"/>
                </a:endParaRPr>
              </a:p>
            </p:txBody>
          </p:sp>
        </mc:Choice>
        <mc:Fallback>
          <p:sp>
            <p:nvSpPr>
              <p:cNvPr id="7" name="コンテンツ プレースホルダー 3"/>
              <p:cNvSpPr>
                <a:spLocks noGrp="1" noRot="1" noChangeAspect="1" noMove="1" noResize="1" noEditPoints="1" noAdjustHandles="1" noChangeArrowheads="1" noChangeShapeType="1" noTextEdit="1"/>
              </p:cNvSpPr>
              <p:nvPr>
                <p:ph idx="10"/>
              </p:nvPr>
            </p:nvSpPr>
            <p:spPr>
              <a:xfrm>
                <a:off x="5965372" y="1508787"/>
                <a:ext cx="5424198" cy="4896544"/>
              </a:xfrm>
              <a:blipFill>
                <a:blip r:embed="rId3"/>
                <a:stretch>
                  <a:fillRect t="-6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6248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dirty="0"/>
          </a:p>
        </p:txBody>
      </p:sp>
      <p:pic>
        <p:nvPicPr>
          <p:cNvPr id="5" name="図 4"/>
          <p:cNvPicPr>
            <a:picLocks noChangeAspect="1"/>
          </p:cNvPicPr>
          <p:nvPr/>
        </p:nvPicPr>
        <p:blipFill>
          <a:blip r:embed="rId2"/>
          <a:stretch>
            <a:fillRect/>
          </a:stretch>
        </p:blipFill>
        <p:spPr>
          <a:xfrm>
            <a:off x="0" y="1371960"/>
            <a:ext cx="6829029" cy="5333280"/>
          </a:xfrm>
          <a:prstGeom prst="rect">
            <a:avLst/>
          </a:prstGeom>
        </p:spPr>
      </p:pic>
      <p:pic>
        <p:nvPicPr>
          <p:cNvPr id="6" name="図 5"/>
          <p:cNvPicPr>
            <a:picLocks noChangeAspect="1"/>
          </p:cNvPicPr>
          <p:nvPr/>
        </p:nvPicPr>
        <p:blipFill>
          <a:blip r:embed="rId3"/>
          <a:stretch>
            <a:fillRect/>
          </a:stretch>
        </p:blipFill>
        <p:spPr>
          <a:xfrm>
            <a:off x="6922464" y="2666800"/>
            <a:ext cx="4840741" cy="4177912"/>
          </a:xfrm>
          <a:prstGeom prst="rect">
            <a:avLst/>
          </a:prstGeom>
        </p:spPr>
      </p:pic>
      <p:pic>
        <p:nvPicPr>
          <p:cNvPr id="7" name="図 6"/>
          <p:cNvPicPr>
            <a:picLocks noChangeAspect="1"/>
          </p:cNvPicPr>
          <p:nvPr/>
        </p:nvPicPr>
        <p:blipFill>
          <a:blip r:embed="rId4"/>
          <a:stretch>
            <a:fillRect/>
          </a:stretch>
        </p:blipFill>
        <p:spPr>
          <a:xfrm>
            <a:off x="6922464" y="1371960"/>
            <a:ext cx="4840741" cy="1430395"/>
          </a:xfrm>
          <a:prstGeom prst="rect">
            <a:avLst/>
          </a:prstGeom>
        </p:spPr>
      </p:pic>
    </p:spTree>
    <p:extLst>
      <p:ext uri="{BB962C8B-B14F-4D97-AF65-F5344CB8AC3E}">
        <p14:creationId xmlns:p14="http://schemas.microsoft.com/office/powerpoint/2010/main" val="1856345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p:txBody>
              <a:bodyPr/>
              <a:lstStyle/>
              <a:p>
                <a:pPr marL="457200" indent="-457200">
                  <a:buFont typeface="+mj-lt"/>
                  <a:buAutoNum type="alphaUcParenR"/>
                </a:pPr>
                <a:r>
                  <a:rPr kumimoji="1" lang="en-US" altLang="ja-JP" sz="2400" b="1" dirty="0" smtClean="0">
                    <a:solidFill>
                      <a:schemeClr val="tx1">
                        <a:lumMod val="75000"/>
                        <a:lumOff val="25000"/>
                      </a:schemeClr>
                    </a:solidFill>
                    <a:latin typeface="+mn-lt"/>
                  </a:rPr>
                  <a:t>CBA-Ⅰ</a:t>
                </a:r>
                <a:r>
                  <a:rPr kumimoji="1" lang="en-US" altLang="ja-JP" sz="2400" dirty="0" smtClean="0">
                    <a:solidFill>
                      <a:schemeClr val="tx1">
                        <a:lumMod val="75000"/>
                        <a:lumOff val="25000"/>
                      </a:schemeClr>
                    </a:solidFill>
                    <a:latin typeface="+mn-lt"/>
                  </a:rPr>
                  <a:t/>
                </a:r>
                <a:br>
                  <a:rPr kumimoji="1" lang="en-US" altLang="ja-JP" sz="2400" dirty="0" smtClean="0">
                    <a:solidFill>
                      <a:schemeClr val="tx1">
                        <a:lumMod val="75000"/>
                        <a:lumOff val="25000"/>
                      </a:schemeClr>
                    </a:solidFill>
                    <a:latin typeface="+mn-lt"/>
                  </a:rPr>
                </a:br>
                <a14:m>
                  <m:oMath xmlns:m="http://schemas.openxmlformats.org/officeDocument/2006/math">
                    <m:sSub>
                      <m:sSubPr>
                        <m:ctrlPr>
                          <a:rPr kumimoji="1" lang="en-US" altLang="ja-JP" sz="2400" i="1" smtClean="0">
                            <a:solidFill>
                              <a:schemeClr val="tx1">
                                <a:lumMod val="75000"/>
                                <a:lumOff val="25000"/>
                              </a:schemeClr>
                            </a:solidFill>
                            <a:latin typeface="+mn-lt"/>
                          </a:rPr>
                        </m:ctrlPr>
                      </m:sSubPr>
                      <m:e>
                        <m:r>
                          <a:rPr kumimoji="1" lang="en-US" altLang="ja-JP" sz="2400" b="0" i="1" smtClean="0">
                            <a:solidFill>
                              <a:schemeClr val="tx1">
                                <a:lumMod val="75000"/>
                                <a:lumOff val="25000"/>
                              </a:schemeClr>
                            </a:solidFill>
                            <a:latin typeface="+mn-lt"/>
                          </a:rPr>
                          <m:t>𝑓</m:t>
                        </m:r>
                      </m:e>
                      <m:sub>
                        <m:r>
                          <a:rPr kumimoji="1" lang="en-US" altLang="ja-JP" sz="2400" b="0" i="1" smtClean="0">
                            <a:solidFill>
                              <a:schemeClr val="tx1">
                                <a:lumMod val="75000"/>
                                <a:lumOff val="25000"/>
                              </a:schemeClr>
                            </a:solidFill>
                            <a:latin typeface="+mn-lt"/>
                          </a:rPr>
                          <m:t>𝑖</m:t>
                        </m:r>
                      </m:sub>
                    </m:sSub>
                    <m:r>
                      <a:rPr kumimoji="1" lang="en-US" altLang="ja-JP" sz="2400" b="0" i="1" smtClean="0">
                        <a:solidFill>
                          <a:schemeClr val="tx1">
                            <a:lumMod val="75000"/>
                            <a:lumOff val="25000"/>
                          </a:schemeClr>
                        </a:solidFill>
                        <a:latin typeface="+mn-lt"/>
                      </a:rPr>
                      <m:t>=</m:t>
                    </m:r>
                    <m:sSub>
                      <m:sSubPr>
                        <m:ctrlPr>
                          <a:rPr kumimoji="1" lang="en-US" altLang="ja-JP" sz="2400" b="0" i="1" smtClean="0">
                            <a:solidFill>
                              <a:schemeClr val="tx1">
                                <a:lumMod val="75000"/>
                                <a:lumOff val="25000"/>
                              </a:schemeClr>
                            </a:solidFill>
                            <a:latin typeface="+mn-lt"/>
                          </a:rPr>
                        </m:ctrlPr>
                      </m:sSubPr>
                      <m:e>
                        <m:r>
                          <a:rPr kumimoji="1" lang="en-US" altLang="ja-JP" sz="2400" b="0" i="1" smtClean="0">
                            <a:solidFill>
                              <a:schemeClr val="tx1">
                                <a:lumMod val="75000"/>
                                <a:lumOff val="25000"/>
                              </a:schemeClr>
                            </a:solidFill>
                            <a:latin typeface="+mn-lt"/>
                          </a:rPr>
                          <m:t>𝑓</m:t>
                        </m:r>
                      </m:e>
                      <m:sub>
                        <m:r>
                          <a:rPr kumimoji="1" lang="en-US" altLang="ja-JP" sz="2400" b="0" i="1" smtClean="0">
                            <a:solidFill>
                              <a:schemeClr val="tx1">
                                <a:lumMod val="75000"/>
                                <a:lumOff val="25000"/>
                              </a:schemeClr>
                            </a:solidFill>
                            <a:latin typeface="+mn-lt"/>
                          </a:rPr>
                          <m:t>𝑚𝑖𝑛</m:t>
                        </m:r>
                      </m:sub>
                    </m:sSub>
                    <m:r>
                      <a:rPr kumimoji="1" lang="en-US" altLang="ja-JP" sz="2400" b="0" i="1" smtClean="0">
                        <a:solidFill>
                          <a:schemeClr val="tx1">
                            <a:lumMod val="75000"/>
                            <a:lumOff val="25000"/>
                          </a:schemeClr>
                        </a:solidFill>
                        <a:latin typeface="+mn-lt"/>
                      </a:rPr>
                      <m:t>+</m:t>
                    </m:r>
                    <m:d>
                      <m:dPr>
                        <m:ctrlPr>
                          <a:rPr kumimoji="1" lang="en-US" altLang="ja-JP" sz="2400" b="0" i="1" smtClean="0">
                            <a:solidFill>
                              <a:schemeClr val="tx1">
                                <a:lumMod val="75000"/>
                                <a:lumOff val="25000"/>
                              </a:schemeClr>
                            </a:solidFill>
                            <a:latin typeface="+mn-lt"/>
                          </a:rPr>
                        </m:ctrlPr>
                      </m:dPr>
                      <m:e>
                        <m:sSub>
                          <m:sSubPr>
                            <m:ctrlPr>
                              <a:rPr kumimoji="1" lang="en-US" altLang="ja-JP" sz="2400" b="0" i="1" smtClean="0">
                                <a:solidFill>
                                  <a:schemeClr val="tx1">
                                    <a:lumMod val="75000"/>
                                    <a:lumOff val="25000"/>
                                  </a:schemeClr>
                                </a:solidFill>
                                <a:latin typeface="+mn-lt"/>
                              </a:rPr>
                            </m:ctrlPr>
                          </m:sSubPr>
                          <m:e>
                            <m:r>
                              <a:rPr kumimoji="1" lang="en-US" altLang="ja-JP" sz="2400" b="0" i="1" smtClean="0">
                                <a:solidFill>
                                  <a:schemeClr val="tx1">
                                    <a:lumMod val="75000"/>
                                    <a:lumOff val="25000"/>
                                  </a:schemeClr>
                                </a:solidFill>
                                <a:latin typeface="+mn-lt"/>
                              </a:rPr>
                              <m:t>𝑓</m:t>
                            </m:r>
                          </m:e>
                          <m:sub>
                            <m:r>
                              <a:rPr kumimoji="1" lang="en-US" altLang="ja-JP" sz="2400" b="0" i="1" smtClean="0">
                                <a:solidFill>
                                  <a:schemeClr val="tx1">
                                    <a:lumMod val="75000"/>
                                    <a:lumOff val="25000"/>
                                  </a:schemeClr>
                                </a:solidFill>
                                <a:latin typeface="+mn-lt"/>
                              </a:rPr>
                              <m:t>𝑚𝑎𝑥</m:t>
                            </m:r>
                          </m:sub>
                        </m:sSub>
                        <m:r>
                          <a:rPr kumimoji="1" lang="en-US" altLang="ja-JP" sz="2400" b="0" i="1" smtClean="0">
                            <a:solidFill>
                              <a:schemeClr val="tx1">
                                <a:lumMod val="75000"/>
                                <a:lumOff val="25000"/>
                              </a:schemeClr>
                            </a:solidFill>
                            <a:latin typeface="+mn-lt"/>
                          </a:rPr>
                          <m:t>−</m:t>
                        </m:r>
                        <m:sSub>
                          <m:sSubPr>
                            <m:ctrlPr>
                              <a:rPr kumimoji="1" lang="en-US" altLang="ja-JP" sz="2400" b="0" i="1" smtClean="0">
                                <a:solidFill>
                                  <a:schemeClr val="tx1">
                                    <a:lumMod val="75000"/>
                                    <a:lumOff val="25000"/>
                                  </a:schemeClr>
                                </a:solidFill>
                                <a:latin typeface="+mn-lt"/>
                              </a:rPr>
                            </m:ctrlPr>
                          </m:sSubPr>
                          <m:e>
                            <m:r>
                              <a:rPr kumimoji="1" lang="en-US" altLang="ja-JP" sz="2400" b="0" i="1" smtClean="0">
                                <a:solidFill>
                                  <a:schemeClr val="tx1">
                                    <a:lumMod val="75000"/>
                                    <a:lumOff val="25000"/>
                                  </a:schemeClr>
                                </a:solidFill>
                                <a:latin typeface="+mn-lt"/>
                              </a:rPr>
                              <m:t>𝑓</m:t>
                            </m:r>
                          </m:e>
                          <m:sub>
                            <m:r>
                              <a:rPr kumimoji="1" lang="en-US" altLang="ja-JP" sz="2400" b="0" i="1" smtClean="0">
                                <a:solidFill>
                                  <a:schemeClr val="tx1">
                                    <a:lumMod val="75000"/>
                                    <a:lumOff val="25000"/>
                                  </a:schemeClr>
                                </a:solidFill>
                                <a:latin typeface="+mn-lt"/>
                              </a:rPr>
                              <m:t>𝑚𝑖𝑛</m:t>
                            </m:r>
                          </m:sub>
                        </m:sSub>
                      </m:e>
                    </m:d>
                    <m:r>
                      <a:rPr kumimoji="1" lang="en-US" altLang="ja-JP" sz="2400" b="0" i="1" smtClean="0">
                        <a:solidFill>
                          <a:schemeClr val="tx1">
                            <a:lumMod val="75000"/>
                            <a:lumOff val="25000"/>
                          </a:schemeClr>
                        </a:solidFill>
                        <a:latin typeface="+mn-lt"/>
                      </a:rPr>
                      <m:t>𝐶</m:t>
                    </m:r>
                    <m:sSub>
                      <m:sSubPr>
                        <m:ctrlPr>
                          <a:rPr kumimoji="1" lang="en-US" altLang="ja-JP" sz="2400" b="0" i="1" smtClean="0">
                            <a:solidFill>
                              <a:schemeClr val="tx1">
                                <a:lumMod val="75000"/>
                                <a:lumOff val="25000"/>
                              </a:schemeClr>
                            </a:solidFill>
                            <a:latin typeface="+mn-lt"/>
                          </a:rPr>
                        </m:ctrlPr>
                      </m:sSubPr>
                      <m:e>
                        <m:r>
                          <a:rPr kumimoji="1" lang="en-US" altLang="ja-JP" sz="2400" b="0" i="1" smtClean="0">
                            <a:solidFill>
                              <a:schemeClr val="tx1">
                                <a:lumMod val="75000"/>
                                <a:lumOff val="25000"/>
                              </a:schemeClr>
                            </a:solidFill>
                            <a:latin typeface="+mn-lt"/>
                          </a:rPr>
                          <m:t>𝑀</m:t>
                        </m:r>
                      </m:e>
                      <m:sub>
                        <m:r>
                          <a:rPr kumimoji="1" lang="en-US" altLang="ja-JP" sz="2400" b="0" i="1" smtClean="0">
                            <a:solidFill>
                              <a:schemeClr val="tx1">
                                <a:lumMod val="75000"/>
                                <a:lumOff val="25000"/>
                              </a:schemeClr>
                            </a:solidFill>
                            <a:latin typeface="+mn-lt"/>
                          </a:rPr>
                          <m:t>𝑖</m:t>
                        </m:r>
                      </m:sub>
                    </m:sSub>
                  </m:oMath>
                </a14:m>
                <a:r>
                  <a:rPr kumimoji="1" lang="en-US" altLang="ja-JP" sz="2400" dirty="0" smtClean="0">
                    <a:solidFill>
                      <a:schemeClr val="tx1">
                        <a:lumMod val="75000"/>
                        <a:lumOff val="25000"/>
                      </a:schemeClr>
                    </a:solidFill>
                    <a:latin typeface="+mn-lt"/>
                  </a:rPr>
                  <a:t>		</a:t>
                </a:r>
                <a14:m>
                  <m:oMath xmlns:m="http://schemas.openxmlformats.org/officeDocument/2006/math">
                    <m:sSub>
                      <m:sSubPr>
                        <m:ctrlPr>
                          <a:rPr kumimoji="1" lang="en-US" altLang="ja-JP" sz="2400" i="1" smtClean="0">
                            <a:solidFill>
                              <a:schemeClr val="tx1">
                                <a:lumMod val="75000"/>
                                <a:lumOff val="25000"/>
                              </a:schemeClr>
                            </a:solidFill>
                            <a:latin typeface="+mn-lt"/>
                          </a:rPr>
                        </m:ctrlPr>
                      </m:sSubPr>
                      <m:e>
                        <m:r>
                          <a:rPr kumimoji="1" lang="ja-JP" altLang="en-US" sz="2400" i="1" smtClean="0">
                            <a:solidFill>
                              <a:schemeClr val="tx1">
                                <a:lumMod val="75000"/>
                                <a:lumOff val="25000"/>
                              </a:schemeClr>
                            </a:solidFill>
                            <a:latin typeface="Cambria Math" panose="02040503050406030204" pitchFamily="18" charset="0"/>
                          </a:rPr>
                          <m:t>𝛽</m:t>
                        </m:r>
                        <m:r>
                          <a:rPr lang="ja-JP" altLang="en-US" sz="2400" i="1">
                            <a:latin typeface="Cambria Math" panose="02040503050406030204" pitchFamily="18" charset="0"/>
                          </a:rPr>
                          <m:t>を</m:t>
                        </m:r>
                        <m:r>
                          <a:rPr kumimoji="1" lang="en-US" altLang="ja-JP" sz="2400" b="0" i="1" smtClean="0">
                            <a:solidFill>
                              <a:schemeClr val="tx1">
                                <a:lumMod val="75000"/>
                                <a:lumOff val="25000"/>
                              </a:schemeClr>
                            </a:solidFill>
                            <a:latin typeface="+mn-lt"/>
                          </a:rPr>
                          <m:t>𝐶𝑀</m:t>
                        </m:r>
                      </m:e>
                      <m:sub>
                        <m:r>
                          <a:rPr kumimoji="1" lang="en-US" altLang="ja-JP" sz="2400" b="0" i="1" smtClean="0">
                            <a:solidFill>
                              <a:schemeClr val="tx1">
                                <a:lumMod val="75000"/>
                                <a:lumOff val="25000"/>
                              </a:schemeClr>
                            </a:solidFill>
                            <a:latin typeface="+mn-lt"/>
                          </a:rPr>
                          <m:t>𝑖</m:t>
                        </m:r>
                      </m:sub>
                    </m:sSub>
                    <m:r>
                      <a:rPr lang="ja-JP" altLang="en-US" sz="2400" i="1">
                        <a:latin typeface="Cambria Math" panose="02040503050406030204" pitchFamily="18" charset="0"/>
                      </a:rPr>
                      <m:t>に</m:t>
                    </m:r>
                  </m:oMath>
                </a14:m>
                <a:r>
                  <a:rPr kumimoji="1" lang="ja-JP" altLang="en-US" sz="2400" dirty="0" smtClean="0">
                    <a:solidFill>
                      <a:schemeClr val="tx1">
                        <a:lumMod val="75000"/>
                        <a:lumOff val="25000"/>
                      </a:schemeClr>
                    </a:solidFill>
                    <a:latin typeface="+mn-lt"/>
                  </a:rPr>
                  <a:t>置き換える</a:t>
                </a:r>
                <a:endParaRPr kumimoji="1" lang="en-US" altLang="ja-JP" sz="2400" dirty="0" smtClean="0">
                  <a:solidFill>
                    <a:schemeClr val="tx1">
                      <a:lumMod val="75000"/>
                      <a:lumOff val="25000"/>
                    </a:schemeClr>
                  </a:solidFill>
                  <a:latin typeface="+mn-lt"/>
                </a:endParaRPr>
              </a:p>
              <a:p>
                <a:pPr marL="457200" indent="-457200">
                  <a:buFont typeface="+mj-lt"/>
                  <a:buAutoNum type="alphaUcParenR"/>
                </a:pPr>
                <a:r>
                  <a:rPr lang="en-US" altLang="ja-JP" sz="2400" b="1" dirty="0" smtClean="0">
                    <a:solidFill>
                      <a:schemeClr val="tx1">
                        <a:lumMod val="75000"/>
                        <a:lumOff val="25000"/>
                      </a:schemeClr>
                    </a:solidFill>
                    <a:latin typeface="+mn-lt"/>
                  </a:rPr>
                  <a:t>CBA-Ⅱ</a:t>
                </a:r>
                <a:r>
                  <a:rPr lang="en-US" altLang="ja-JP" sz="2400" dirty="0" smtClean="0">
                    <a:solidFill>
                      <a:schemeClr val="tx1">
                        <a:lumMod val="75000"/>
                        <a:lumOff val="25000"/>
                      </a:schemeClr>
                    </a:solidFill>
                    <a:latin typeface="+mn-lt"/>
                  </a:rPr>
                  <a:t/>
                </a:r>
                <a:br>
                  <a:rPr lang="en-US" altLang="ja-JP" sz="2400" dirty="0" smtClean="0">
                    <a:solidFill>
                      <a:schemeClr val="tx1">
                        <a:lumMod val="75000"/>
                        <a:lumOff val="25000"/>
                      </a:schemeClr>
                    </a:solidFill>
                    <a:latin typeface="+mn-lt"/>
                  </a:rPr>
                </a:br>
                <a14:m>
                  <m:oMath xmlns:m="http://schemas.openxmlformats.org/officeDocument/2006/math">
                    <m:sSup>
                      <m:sSupPr>
                        <m:ctrlPr>
                          <a:rPr lang="en-US" altLang="ja-JP" sz="2400" i="1" smtClean="0">
                            <a:solidFill>
                              <a:schemeClr val="tx1">
                                <a:lumMod val="75000"/>
                                <a:lumOff val="25000"/>
                              </a:schemeClr>
                            </a:solidFill>
                            <a:latin typeface="+mn-lt"/>
                          </a:rPr>
                        </m:ctrlPr>
                      </m:sSupPr>
                      <m:e>
                        <m:sSub>
                          <m:sSubPr>
                            <m:ctrlPr>
                              <a:rPr lang="en-US" altLang="ja-JP" sz="2400" i="1" smtClean="0">
                                <a:solidFill>
                                  <a:schemeClr val="tx1">
                                    <a:lumMod val="75000"/>
                                    <a:lumOff val="25000"/>
                                  </a:schemeClr>
                                </a:solidFill>
                                <a:latin typeface="+mn-lt"/>
                              </a:rPr>
                            </m:ctrlPr>
                          </m:sSubPr>
                          <m:e>
                            <m:r>
                              <a:rPr lang="en-US" altLang="ja-JP" sz="2400" b="0" i="1" smtClean="0">
                                <a:solidFill>
                                  <a:schemeClr val="tx1">
                                    <a:lumMod val="75000"/>
                                    <a:lumOff val="25000"/>
                                  </a:schemeClr>
                                </a:solidFill>
                                <a:latin typeface="+mn-lt"/>
                              </a:rPr>
                              <m:t>𝑣</m:t>
                            </m:r>
                          </m:e>
                          <m:sub>
                            <m:r>
                              <a:rPr lang="en-US" altLang="ja-JP" sz="2400" b="0" i="1" smtClean="0">
                                <a:solidFill>
                                  <a:schemeClr val="tx1">
                                    <a:lumMod val="75000"/>
                                    <a:lumOff val="25000"/>
                                  </a:schemeClr>
                                </a:solidFill>
                                <a:latin typeface="+mn-lt"/>
                              </a:rPr>
                              <m:t>𝑖</m:t>
                            </m:r>
                          </m:sub>
                        </m:sSub>
                      </m:e>
                      <m:sup>
                        <m:r>
                          <a:rPr lang="en-US" altLang="ja-JP" sz="2400" b="0" i="1" smtClean="0">
                            <a:solidFill>
                              <a:schemeClr val="tx1">
                                <a:lumMod val="75000"/>
                                <a:lumOff val="25000"/>
                              </a:schemeClr>
                            </a:solidFill>
                            <a:latin typeface="+mn-lt"/>
                          </a:rPr>
                          <m:t>𝑡</m:t>
                        </m:r>
                      </m:sup>
                    </m:sSup>
                    <m:r>
                      <a:rPr lang="en-US" altLang="ja-JP" sz="2400" b="0" i="1" smtClean="0">
                        <a:solidFill>
                          <a:schemeClr val="tx1">
                            <a:lumMod val="75000"/>
                            <a:lumOff val="25000"/>
                          </a:schemeClr>
                        </a:solidFill>
                        <a:latin typeface="+mn-lt"/>
                      </a:rPr>
                      <m:t>=</m:t>
                    </m:r>
                    <m:sSup>
                      <m:sSupPr>
                        <m:ctrlPr>
                          <a:rPr lang="en-US" altLang="ja-JP" sz="2400" b="0" i="1" smtClean="0">
                            <a:solidFill>
                              <a:schemeClr val="tx1">
                                <a:lumMod val="75000"/>
                                <a:lumOff val="25000"/>
                              </a:schemeClr>
                            </a:solidFill>
                            <a:latin typeface="+mn-lt"/>
                          </a:rPr>
                        </m:ctrlPr>
                      </m:sSupPr>
                      <m:e>
                        <m:sSub>
                          <m:sSubPr>
                            <m:ctrlPr>
                              <a:rPr lang="en-US" altLang="ja-JP" sz="2400" b="0" i="1" smtClean="0">
                                <a:solidFill>
                                  <a:schemeClr val="tx1">
                                    <a:lumMod val="75000"/>
                                    <a:lumOff val="25000"/>
                                  </a:schemeClr>
                                </a:solidFill>
                                <a:latin typeface="+mn-lt"/>
                              </a:rPr>
                            </m:ctrlPr>
                          </m:sSubPr>
                          <m:e>
                            <m:r>
                              <a:rPr lang="en-US" altLang="ja-JP" sz="2400" b="0" i="1" smtClean="0">
                                <a:solidFill>
                                  <a:schemeClr val="tx1">
                                    <a:lumMod val="75000"/>
                                    <a:lumOff val="25000"/>
                                  </a:schemeClr>
                                </a:solidFill>
                                <a:latin typeface="+mn-lt"/>
                              </a:rPr>
                              <m:t>𝑣</m:t>
                            </m:r>
                          </m:e>
                          <m:sub>
                            <m:r>
                              <a:rPr lang="en-US" altLang="ja-JP" sz="2400" b="0" i="1" smtClean="0">
                                <a:solidFill>
                                  <a:schemeClr val="tx1">
                                    <a:lumMod val="75000"/>
                                    <a:lumOff val="25000"/>
                                  </a:schemeClr>
                                </a:solidFill>
                                <a:latin typeface="+mn-lt"/>
                              </a:rPr>
                              <m:t>𝑖</m:t>
                            </m:r>
                          </m:sub>
                        </m:sSub>
                      </m:e>
                      <m:sup>
                        <m:r>
                          <a:rPr lang="en-US" altLang="ja-JP" sz="2400" b="0" i="1" smtClean="0">
                            <a:solidFill>
                              <a:schemeClr val="tx1">
                                <a:lumMod val="75000"/>
                                <a:lumOff val="25000"/>
                              </a:schemeClr>
                            </a:solidFill>
                            <a:latin typeface="+mn-lt"/>
                          </a:rPr>
                          <m:t>𝑡</m:t>
                        </m:r>
                        <m:r>
                          <a:rPr lang="en-US" altLang="ja-JP" sz="2400" b="0" i="1" smtClean="0">
                            <a:solidFill>
                              <a:schemeClr val="tx1">
                                <a:lumMod val="75000"/>
                                <a:lumOff val="25000"/>
                              </a:schemeClr>
                            </a:solidFill>
                            <a:latin typeface="+mn-lt"/>
                          </a:rPr>
                          <m:t>−1</m:t>
                        </m:r>
                      </m:sup>
                    </m:sSup>
                    <m:r>
                      <a:rPr lang="en-US" altLang="ja-JP" sz="2400" b="0" i="1" smtClean="0">
                        <a:solidFill>
                          <a:schemeClr val="tx1">
                            <a:lumMod val="75000"/>
                            <a:lumOff val="25000"/>
                          </a:schemeClr>
                        </a:solidFill>
                        <a:latin typeface="+mn-lt"/>
                      </a:rPr>
                      <m:t>+</m:t>
                    </m:r>
                    <m:d>
                      <m:dPr>
                        <m:ctrlPr>
                          <a:rPr lang="en-US" altLang="ja-JP" sz="2400" b="0" i="1" smtClean="0">
                            <a:solidFill>
                              <a:schemeClr val="tx1">
                                <a:lumMod val="75000"/>
                                <a:lumOff val="25000"/>
                              </a:schemeClr>
                            </a:solidFill>
                            <a:latin typeface="+mn-lt"/>
                          </a:rPr>
                        </m:ctrlPr>
                      </m:dPr>
                      <m:e>
                        <m:sSup>
                          <m:sSupPr>
                            <m:ctrlPr>
                              <a:rPr lang="en-US" altLang="ja-JP" sz="2400" b="0" i="1" smtClean="0">
                                <a:solidFill>
                                  <a:schemeClr val="tx1">
                                    <a:lumMod val="75000"/>
                                    <a:lumOff val="25000"/>
                                  </a:schemeClr>
                                </a:solidFill>
                                <a:latin typeface="+mn-lt"/>
                              </a:rPr>
                            </m:ctrlPr>
                          </m:sSupPr>
                          <m:e>
                            <m:sSub>
                              <m:sSubPr>
                                <m:ctrlPr>
                                  <a:rPr lang="en-US" altLang="ja-JP" sz="2400" b="0" i="1" smtClean="0">
                                    <a:solidFill>
                                      <a:schemeClr val="tx1">
                                        <a:lumMod val="75000"/>
                                        <a:lumOff val="25000"/>
                                      </a:schemeClr>
                                    </a:solidFill>
                                    <a:latin typeface="+mn-lt"/>
                                  </a:rPr>
                                </m:ctrlPr>
                              </m:sSubPr>
                              <m:e>
                                <m:r>
                                  <a:rPr lang="en-US" altLang="ja-JP" sz="2400" b="0" i="1" smtClean="0">
                                    <a:solidFill>
                                      <a:schemeClr val="tx1">
                                        <a:lumMod val="75000"/>
                                        <a:lumOff val="25000"/>
                                      </a:schemeClr>
                                    </a:solidFill>
                                    <a:latin typeface="+mn-lt"/>
                                  </a:rPr>
                                  <m:t>𝑥</m:t>
                                </m:r>
                              </m:e>
                              <m:sub>
                                <m:r>
                                  <a:rPr lang="en-US" altLang="ja-JP" sz="2400" b="0" i="1" smtClean="0">
                                    <a:solidFill>
                                      <a:schemeClr val="tx1">
                                        <a:lumMod val="75000"/>
                                        <a:lumOff val="25000"/>
                                      </a:schemeClr>
                                    </a:solidFill>
                                    <a:latin typeface="+mn-lt"/>
                                  </a:rPr>
                                  <m:t>𝑖</m:t>
                                </m:r>
                              </m:sub>
                            </m:sSub>
                          </m:e>
                          <m:sup>
                            <m:r>
                              <a:rPr lang="en-US" altLang="ja-JP" sz="2400" b="0" i="1" smtClean="0">
                                <a:solidFill>
                                  <a:schemeClr val="tx1">
                                    <a:lumMod val="75000"/>
                                    <a:lumOff val="25000"/>
                                  </a:schemeClr>
                                </a:solidFill>
                                <a:latin typeface="+mn-lt"/>
                              </a:rPr>
                              <m:t>𝑡</m:t>
                            </m:r>
                          </m:sup>
                        </m:sSup>
                        <m:r>
                          <a:rPr lang="en-US" altLang="ja-JP" sz="2400" b="0" i="1" smtClean="0">
                            <a:solidFill>
                              <a:schemeClr val="tx1">
                                <a:lumMod val="75000"/>
                                <a:lumOff val="25000"/>
                              </a:schemeClr>
                            </a:solidFill>
                            <a:latin typeface="+mn-lt"/>
                          </a:rPr>
                          <m:t>−</m:t>
                        </m:r>
                        <m:sSup>
                          <m:sSupPr>
                            <m:ctrlPr>
                              <a:rPr lang="en-US" altLang="ja-JP" sz="2400" b="0" i="1" smtClean="0">
                                <a:solidFill>
                                  <a:schemeClr val="tx1">
                                    <a:lumMod val="75000"/>
                                    <a:lumOff val="25000"/>
                                  </a:schemeClr>
                                </a:solidFill>
                                <a:latin typeface="+mn-lt"/>
                              </a:rPr>
                            </m:ctrlPr>
                          </m:sSupPr>
                          <m:e>
                            <m:r>
                              <a:rPr lang="en-US" altLang="ja-JP" sz="2400" b="0" i="1" smtClean="0">
                                <a:solidFill>
                                  <a:schemeClr val="tx1">
                                    <a:lumMod val="75000"/>
                                    <a:lumOff val="25000"/>
                                  </a:schemeClr>
                                </a:solidFill>
                                <a:latin typeface="+mn-lt"/>
                              </a:rPr>
                              <m:t>𝑥</m:t>
                            </m:r>
                          </m:e>
                          <m:sup>
                            <m:r>
                              <a:rPr lang="en-US" altLang="ja-JP" sz="2400" b="0" i="1" smtClean="0">
                                <a:solidFill>
                                  <a:schemeClr val="tx1">
                                    <a:lumMod val="75000"/>
                                    <a:lumOff val="25000"/>
                                  </a:schemeClr>
                                </a:solidFill>
                                <a:latin typeface="+mn-lt"/>
                              </a:rPr>
                              <m:t>∗</m:t>
                            </m:r>
                          </m:sup>
                        </m:sSup>
                      </m:e>
                    </m:d>
                    <m:r>
                      <a:rPr lang="en-US" altLang="ja-JP" sz="2400" b="0" i="1" smtClean="0">
                        <a:solidFill>
                          <a:schemeClr val="tx1">
                            <a:lumMod val="75000"/>
                            <a:lumOff val="25000"/>
                          </a:schemeClr>
                        </a:solidFill>
                        <a:latin typeface="+mn-lt"/>
                      </a:rPr>
                      <m:t>𝐶</m:t>
                    </m:r>
                    <m:sSub>
                      <m:sSubPr>
                        <m:ctrlPr>
                          <a:rPr lang="en-US" altLang="ja-JP" sz="2400" b="0" i="1" smtClean="0">
                            <a:solidFill>
                              <a:schemeClr val="tx1">
                                <a:lumMod val="75000"/>
                                <a:lumOff val="25000"/>
                              </a:schemeClr>
                            </a:solidFill>
                            <a:latin typeface="+mn-lt"/>
                          </a:rPr>
                        </m:ctrlPr>
                      </m:sSubPr>
                      <m:e>
                        <m:r>
                          <a:rPr lang="en-US" altLang="ja-JP" sz="2400" b="0" i="1" smtClean="0">
                            <a:solidFill>
                              <a:schemeClr val="tx1">
                                <a:lumMod val="75000"/>
                                <a:lumOff val="25000"/>
                              </a:schemeClr>
                            </a:solidFill>
                            <a:latin typeface="+mn-lt"/>
                          </a:rPr>
                          <m:t>𝑀</m:t>
                        </m:r>
                      </m:e>
                      <m:sub>
                        <m:r>
                          <a:rPr lang="en-US" altLang="ja-JP" sz="2400" b="0" i="1" smtClean="0">
                            <a:solidFill>
                              <a:schemeClr val="tx1">
                                <a:lumMod val="75000"/>
                                <a:lumOff val="25000"/>
                              </a:schemeClr>
                            </a:solidFill>
                            <a:latin typeface="+mn-lt"/>
                          </a:rPr>
                          <m:t>𝑖</m:t>
                        </m:r>
                      </m:sub>
                    </m:sSub>
                    <m:sSub>
                      <m:sSubPr>
                        <m:ctrlPr>
                          <a:rPr lang="en-US" altLang="ja-JP" sz="2400" b="0" i="1" smtClean="0">
                            <a:solidFill>
                              <a:schemeClr val="tx1">
                                <a:lumMod val="75000"/>
                                <a:lumOff val="25000"/>
                              </a:schemeClr>
                            </a:solidFill>
                            <a:latin typeface="+mn-lt"/>
                          </a:rPr>
                        </m:ctrlPr>
                      </m:sSubPr>
                      <m:e>
                        <m:r>
                          <a:rPr lang="en-US" altLang="ja-JP" sz="2400" b="0" i="1" smtClean="0">
                            <a:solidFill>
                              <a:schemeClr val="tx1">
                                <a:lumMod val="75000"/>
                                <a:lumOff val="25000"/>
                              </a:schemeClr>
                            </a:solidFill>
                            <a:latin typeface="+mn-lt"/>
                          </a:rPr>
                          <m:t>𝑓</m:t>
                        </m:r>
                      </m:e>
                      <m:sub>
                        <m:r>
                          <a:rPr lang="en-US" altLang="ja-JP" sz="2400" b="0" i="1" smtClean="0">
                            <a:solidFill>
                              <a:schemeClr val="tx1">
                                <a:lumMod val="75000"/>
                                <a:lumOff val="25000"/>
                              </a:schemeClr>
                            </a:solidFill>
                            <a:latin typeface="+mn-lt"/>
                          </a:rPr>
                          <m:t>𝑖</m:t>
                        </m:r>
                      </m:sub>
                    </m:sSub>
                  </m:oMath>
                </a14:m>
                <a:r>
                  <a:rPr lang="en-US" altLang="ja-JP" sz="2400" dirty="0" smtClean="0">
                    <a:solidFill>
                      <a:schemeClr val="tx1">
                        <a:lumMod val="75000"/>
                        <a:lumOff val="25000"/>
                      </a:schemeClr>
                    </a:solidFill>
                    <a:latin typeface="+mn-lt"/>
                  </a:rPr>
                  <a:t>		λ</a:t>
                </a:r>
                <a:r>
                  <a:rPr lang="ja-JP" altLang="en-US" sz="2400" dirty="0" smtClean="0">
                    <a:solidFill>
                      <a:schemeClr val="tx1">
                        <a:lumMod val="75000"/>
                        <a:lumOff val="25000"/>
                      </a:schemeClr>
                    </a:solidFill>
                    <a:latin typeface="+mn-lt"/>
                  </a:rPr>
                  <a:t>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𝐶𝑀</m:t>
                        </m:r>
                      </m:e>
                      <m:sub>
                        <m:r>
                          <a:rPr lang="en-US" altLang="ja-JP" sz="2400" i="1">
                            <a:latin typeface="Cambria Math" panose="02040503050406030204" pitchFamily="18" charset="0"/>
                          </a:rPr>
                          <m:t>𝑖</m:t>
                        </m:r>
                      </m:sub>
                    </m:sSub>
                    <m:r>
                      <a:rPr lang="ja-JP" altLang="en-US" sz="2400" i="1">
                        <a:latin typeface="Cambria Math" panose="02040503050406030204" pitchFamily="18" charset="0"/>
                      </a:rPr>
                      <m:t>に</m:t>
                    </m:r>
                  </m:oMath>
                </a14:m>
                <a:r>
                  <a:rPr lang="ja-JP" altLang="en-US" sz="2400" dirty="0" smtClean="0"/>
                  <a:t>置き換える</a:t>
                </a:r>
                <a:endParaRPr lang="en-US" altLang="ja-JP" sz="2400" dirty="0" smtClean="0">
                  <a:solidFill>
                    <a:schemeClr val="tx1">
                      <a:lumMod val="75000"/>
                      <a:lumOff val="25000"/>
                    </a:schemeClr>
                  </a:solidFill>
                  <a:latin typeface="+mn-lt"/>
                </a:endParaRPr>
              </a:p>
              <a:p>
                <a:pPr marL="457200" indent="-457200">
                  <a:buFont typeface="+mj-lt"/>
                  <a:buAutoNum type="alphaUcParenR"/>
                </a:pPr>
                <a:r>
                  <a:rPr kumimoji="1" lang="en-US" altLang="ja-JP" sz="2400" b="1" dirty="0" smtClean="0">
                    <a:solidFill>
                      <a:schemeClr val="tx1">
                        <a:lumMod val="75000"/>
                        <a:lumOff val="25000"/>
                      </a:schemeClr>
                    </a:solidFill>
                    <a:latin typeface="+mn-lt"/>
                  </a:rPr>
                  <a:t>CBA-Ⅲ</a:t>
                </a:r>
                <a:r>
                  <a:rPr kumimoji="1" lang="en-US" altLang="ja-JP" sz="2400" dirty="0" smtClean="0">
                    <a:solidFill>
                      <a:schemeClr val="tx1">
                        <a:lumMod val="75000"/>
                        <a:lumOff val="25000"/>
                      </a:schemeClr>
                    </a:solidFill>
                    <a:latin typeface="+mn-lt"/>
                  </a:rPr>
                  <a:t/>
                </a:r>
                <a:br>
                  <a:rPr kumimoji="1" lang="en-US" altLang="ja-JP" sz="2400" dirty="0" smtClean="0">
                    <a:solidFill>
                      <a:schemeClr val="tx1">
                        <a:lumMod val="75000"/>
                        <a:lumOff val="25000"/>
                      </a:schemeClr>
                    </a:solidFill>
                    <a:latin typeface="+mn-lt"/>
                  </a:rPr>
                </a:br>
                <a:r>
                  <a:rPr kumimoji="1" lang="ja-JP" altLang="en-US" sz="2400" dirty="0" smtClean="0">
                    <a:solidFill>
                      <a:schemeClr val="tx1">
                        <a:lumMod val="75000"/>
                        <a:lumOff val="25000"/>
                      </a:schemeClr>
                    </a:solidFill>
                    <a:latin typeface="+mn-lt"/>
                  </a:rPr>
                  <a:t>ラウドネス</a:t>
                </a:r>
                <a:r>
                  <a:rPr kumimoji="1" lang="en-US" altLang="ja-JP" sz="2400" dirty="0" smtClean="0">
                    <a:solidFill>
                      <a:schemeClr val="tx1">
                        <a:lumMod val="75000"/>
                        <a:lumOff val="25000"/>
                      </a:schemeClr>
                    </a:solidFill>
                    <a:latin typeface="+mn-lt"/>
                  </a:rPr>
                  <a:t>A</a:t>
                </a:r>
                <a:r>
                  <a:rPr kumimoji="1" lang="ja-JP" altLang="en-US" sz="2400" dirty="0" smtClean="0">
                    <a:solidFill>
                      <a:schemeClr val="tx1">
                        <a:lumMod val="75000"/>
                        <a:lumOff val="25000"/>
                      </a:schemeClr>
                    </a:solidFill>
                    <a:latin typeface="+mn-lt"/>
                  </a:rPr>
                  <a:t>を</a:t>
                </a:r>
                <a14:m>
                  <m:oMath xmlns:m="http://schemas.openxmlformats.org/officeDocument/2006/math">
                    <m:r>
                      <m:rPr>
                        <m:sty m:val="p"/>
                      </m:rPr>
                      <a:rPr kumimoji="1" lang="en-US" altLang="ja-JP" sz="2400" b="0" i="0" smtClean="0">
                        <a:solidFill>
                          <a:schemeClr val="tx1">
                            <a:lumMod val="75000"/>
                            <a:lumOff val="25000"/>
                          </a:schemeClr>
                        </a:solidFill>
                        <a:latin typeface="+mn-lt"/>
                      </a:rPr>
                      <m:t>C</m:t>
                    </m:r>
                    <m:sSub>
                      <m:sSubPr>
                        <m:ctrlPr>
                          <a:rPr kumimoji="1" lang="en-US" altLang="ja-JP" sz="2400" i="1" smtClean="0">
                            <a:solidFill>
                              <a:schemeClr val="tx1">
                                <a:lumMod val="75000"/>
                                <a:lumOff val="25000"/>
                              </a:schemeClr>
                            </a:solidFill>
                            <a:latin typeface="+mn-lt"/>
                          </a:rPr>
                        </m:ctrlPr>
                      </m:sSubPr>
                      <m:e>
                        <m:r>
                          <a:rPr kumimoji="1" lang="en-US" altLang="ja-JP" sz="2400" b="0" i="1" smtClean="0">
                            <a:solidFill>
                              <a:schemeClr val="tx1">
                                <a:lumMod val="75000"/>
                                <a:lumOff val="25000"/>
                              </a:schemeClr>
                            </a:solidFill>
                            <a:latin typeface="+mn-lt"/>
                          </a:rPr>
                          <m:t>𝑀</m:t>
                        </m:r>
                      </m:e>
                      <m:sub>
                        <m:r>
                          <a:rPr kumimoji="1" lang="en-US" altLang="ja-JP" sz="2400" b="0" i="1" smtClean="0">
                            <a:solidFill>
                              <a:schemeClr val="tx1">
                                <a:lumMod val="75000"/>
                                <a:lumOff val="25000"/>
                              </a:schemeClr>
                            </a:solidFill>
                            <a:latin typeface="+mn-lt"/>
                          </a:rPr>
                          <m:t>𝑖</m:t>
                        </m:r>
                      </m:sub>
                    </m:sSub>
                    <m:r>
                      <a:rPr lang="ja-JP" altLang="en-US" sz="2400" i="1">
                        <a:solidFill>
                          <a:schemeClr val="tx1">
                            <a:lumMod val="75000"/>
                            <a:lumOff val="25000"/>
                          </a:schemeClr>
                        </a:solidFill>
                        <a:latin typeface="+mn-lt"/>
                      </a:rPr>
                      <m:t>に</m:t>
                    </m:r>
                  </m:oMath>
                </a14:m>
                <a:r>
                  <a:rPr kumimoji="1" lang="ja-JP" altLang="en-US" sz="2400" dirty="0" smtClean="0">
                    <a:solidFill>
                      <a:schemeClr val="tx1">
                        <a:lumMod val="75000"/>
                        <a:lumOff val="25000"/>
                      </a:schemeClr>
                    </a:solidFill>
                    <a:latin typeface="+mn-lt"/>
                  </a:rPr>
                  <a:t>置き換える</a:t>
                </a:r>
                <a:endParaRPr kumimoji="1" lang="en-US" altLang="ja-JP" sz="2400" dirty="0" smtClean="0">
                  <a:solidFill>
                    <a:schemeClr val="tx1">
                      <a:lumMod val="75000"/>
                      <a:lumOff val="25000"/>
                    </a:schemeClr>
                  </a:solidFill>
                  <a:latin typeface="+mn-lt"/>
                </a:endParaRPr>
              </a:p>
              <a:p>
                <a:pPr marL="457200" indent="-457200">
                  <a:buFont typeface="+mj-lt"/>
                  <a:buAutoNum type="alphaUcParenR"/>
                </a:pPr>
                <a:r>
                  <a:rPr lang="en-US" altLang="ja-JP" sz="2400" b="1" dirty="0" smtClean="0">
                    <a:solidFill>
                      <a:schemeClr val="tx1">
                        <a:lumMod val="75000"/>
                        <a:lumOff val="25000"/>
                      </a:schemeClr>
                    </a:solidFill>
                    <a:latin typeface="+mn-lt"/>
                  </a:rPr>
                  <a:t>CBA-Ⅳ</a:t>
                </a:r>
                <a:r>
                  <a:rPr lang="en-US" altLang="ja-JP" sz="2400" dirty="0" smtClean="0">
                    <a:solidFill>
                      <a:schemeClr val="tx1">
                        <a:lumMod val="75000"/>
                        <a:lumOff val="25000"/>
                      </a:schemeClr>
                    </a:solidFill>
                    <a:latin typeface="+mn-lt"/>
                  </a:rPr>
                  <a:t/>
                </a:r>
                <a:br>
                  <a:rPr lang="en-US" altLang="ja-JP" sz="2400" dirty="0" smtClean="0">
                    <a:solidFill>
                      <a:schemeClr val="tx1">
                        <a:lumMod val="75000"/>
                        <a:lumOff val="25000"/>
                      </a:schemeClr>
                    </a:solidFill>
                    <a:latin typeface="+mn-lt"/>
                  </a:rPr>
                </a:br>
                <a:r>
                  <a:rPr lang="ja-JP" altLang="en-US" sz="2400" dirty="0" smtClean="0">
                    <a:solidFill>
                      <a:schemeClr val="tx1">
                        <a:lumMod val="75000"/>
                        <a:lumOff val="25000"/>
                      </a:schemeClr>
                    </a:solidFill>
                    <a:latin typeface="+mn-lt"/>
                  </a:rPr>
                  <a:t>パルスレート</a:t>
                </a:r>
                <a:r>
                  <a:rPr lang="en-US" altLang="ja-JP" sz="2400" dirty="0" smtClean="0">
                    <a:solidFill>
                      <a:schemeClr val="tx1">
                        <a:lumMod val="75000"/>
                        <a:lumOff val="25000"/>
                      </a:schemeClr>
                    </a:solidFill>
                    <a:latin typeface="+mn-lt"/>
                  </a:rPr>
                  <a:t>r</a:t>
                </a:r>
                <a:r>
                  <a:rPr lang="ja-JP" altLang="en-US" sz="2400" dirty="0" smtClean="0">
                    <a:solidFill>
                      <a:schemeClr val="tx1">
                        <a:lumMod val="75000"/>
                        <a:lumOff val="25000"/>
                      </a:schemeClr>
                    </a:solidFill>
                    <a:latin typeface="+mn-lt"/>
                  </a:rPr>
                  <a:t>を</a:t>
                </a:r>
                <a14:m>
                  <m:oMath xmlns:m="http://schemas.openxmlformats.org/officeDocument/2006/math">
                    <m:r>
                      <m:rPr>
                        <m:sty m:val="p"/>
                      </m:rPr>
                      <a:rPr lang="en-US" altLang="ja-JP" sz="2400">
                        <a:solidFill>
                          <a:schemeClr val="tx1">
                            <a:lumMod val="75000"/>
                            <a:lumOff val="25000"/>
                          </a:schemeClr>
                        </a:solidFill>
                        <a:latin typeface="+mn-lt"/>
                      </a:rPr>
                      <m:t>C</m:t>
                    </m:r>
                    <m:sSub>
                      <m:sSubPr>
                        <m:ctrlPr>
                          <a:rPr lang="en-US" altLang="ja-JP" sz="2400" i="1">
                            <a:solidFill>
                              <a:schemeClr val="tx1">
                                <a:lumMod val="75000"/>
                                <a:lumOff val="25000"/>
                              </a:schemeClr>
                            </a:solidFill>
                            <a:latin typeface="+mn-lt"/>
                          </a:rPr>
                        </m:ctrlPr>
                      </m:sSubPr>
                      <m:e>
                        <m:r>
                          <a:rPr lang="en-US" altLang="ja-JP" sz="2400" i="1">
                            <a:solidFill>
                              <a:schemeClr val="tx1">
                                <a:lumMod val="75000"/>
                                <a:lumOff val="25000"/>
                              </a:schemeClr>
                            </a:solidFill>
                            <a:latin typeface="+mn-lt"/>
                          </a:rPr>
                          <m:t>𝑀</m:t>
                        </m:r>
                      </m:e>
                      <m:sub>
                        <m:r>
                          <a:rPr lang="en-US" altLang="ja-JP" sz="2400" i="1">
                            <a:solidFill>
                              <a:schemeClr val="tx1">
                                <a:lumMod val="75000"/>
                                <a:lumOff val="25000"/>
                              </a:schemeClr>
                            </a:solidFill>
                            <a:latin typeface="+mn-lt"/>
                          </a:rPr>
                          <m:t>𝑖</m:t>
                        </m:r>
                      </m:sub>
                    </m:sSub>
                    <m:r>
                      <a:rPr lang="ja-JP" altLang="en-US" sz="2400" i="1">
                        <a:solidFill>
                          <a:schemeClr val="tx1">
                            <a:lumMod val="75000"/>
                            <a:lumOff val="25000"/>
                          </a:schemeClr>
                        </a:solidFill>
                        <a:latin typeface="+mn-lt"/>
                      </a:rPr>
                      <m:t>に</m:t>
                    </m:r>
                  </m:oMath>
                </a14:m>
                <a:r>
                  <a:rPr lang="ja-JP" altLang="en-US" sz="2400" dirty="0">
                    <a:solidFill>
                      <a:schemeClr val="tx1">
                        <a:lumMod val="75000"/>
                        <a:lumOff val="25000"/>
                      </a:schemeClr>
                    </a:solidFill>
                    <a:latin typeface="+mn-lt"/>
                  </a:rPr>
                  <a:t>置き換える</a:t>
                </a:r>
                <a:endParaRPr lang="en-US" altLang="ja-JP" sz="2400" dirty="0">
                  <a:solidFill>
                    <a:schemeClr val="tx1">
                      <a:lumMod val="75000"/>
                      <a:lumOff val="25000"/>
                    </a:schemeClr>
                  </a:solidFill>
                  <a:latin typeface="+mn-lt"/>
                </a:endParaRPr>
              </a:p>
              <a:p>
                <a:pPr marL="457200" indent="-457200">
                  <a:buFont typeface="+mj-lt"/>
                  <a:buAutoNum type="alphaUcParenR"/>
                </a:pPr>
                <a:endParaRPr kumimoji="1" lang="ja-JP" altLang="en-US" sz="2400" dirty="0">
                  <a:solidFill>
                    <a:schemeClr val="tx1">
                      <a:lumMod val="75000"/>
                      <a:lumOff val="25000"/>
                    </a:schemeClr>
                  </a:solidFill>
                  <a:latin typeface="+mn-lt"/>
                </a:endParaRPr>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blipFill>
                <a:blip r:embed="rId2"/>
                <a:stretch>
                  <a:fillRect t="-22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p:cNvSpPr txBox="1"/>
              <p:nvPr/>
            </p:nvSpPr>
            <p:spPr>
              <a:xfrm>
                <a:off x="9289144" y="2291049"/>
                <a:ext cx="2567496" cy="646331"/>
              </a:xfrm>
              <a:prstGeom prst="rect">
                <a:avLst/>
              </a:prstGeom>
              <a:noFill/>
            </p:spPr>
            <p:txBody>
              <a:bodyPr wrap="square" rtlCol="0">
                <a:spAutoFit/>
              </a:bodyPr>
              <a:lstStyle/>
              <a:p>
                <a14:m>
                  <m:oMath xmlns:m="http://schemas.openxmlformats.org/officeDocument/2006/math">
                    <m:sSub>
                      <m:sSubPr>
                        <m:ctrlPr>
                          <a:rPr kumimoji="1" lang="en-US" altLang="ja-JP" i="1" smtClean="0">
                            <a:solidFill>
                              <a:srgbClr val="FF0000"/>
                            </a:solidFill>
                            <a:latin typeface="Cambria Math" panose="02040503050406030204" pitchFamily="18" charset="0"/>
                          </a:rPr>
                        </m:ctrlPr>
                      </m:sSubPr>
                      <m:e>
                        <m:r>
                          <a:rPr kumimoji="1" lang="en-US" altLang="ja-JP" i="1">
                            <a:solidFill>
                              <a:srgbClr val="FF0000"/>
                            </a:solidFill>
                            <a:latin typeface="Cambria Math" panose="02040503050406030204" pitchFamily="18" charset="0"/>
                          </a:rPr>
                          <m:t>𝐶𝑀</m:t>
                        </m:r>
                      </m:e>
                      <m:sub>
                        <m:r>
                          <a:rPr kumimoji="1" lang="en-US" altLang="ja-JP" i="1">
                            <a:solidFill>
                              <a:srgbClr val="FF0000"/>
                            </a:solidFill>
                            <a:latin typeface="Cambria Math" panose="02040503050406030204" pitchFamily="18" charset="0"/>
                          </a:rPr>
                          <m:t>𝑖</m:t>
                        </m:r>
                      </m:sub>
                    </m:sSub>
                    <m:r>
                      <a:rPr lang="ja-JP" altLang="en-US" i="1">
                        <a:solidFill>
                          <a:srgbClr val="FF0000"/>
                        </a:solidFill>
                        <a:latin typeface="Cambria Math" panose="02040503050406030204" pitchFamily="18" charset="0"/>
                      </a:rPr>
                      <m:t>は</m:t>
                    </m:r>
                  </m:oMath>
                </a14:m>
                <a:r>
                  <a:rPr kumimoji="1" lang="en-US" altLang="ja-JP" dirty="0">
                    <a:solidFill>
                      <a:srgbClr val="FF0000"/>
                    </a:solidFill>
                  </a:rPr>
                  <a:t>chaotic map</a:t>
                </a:r>
              </a:p>
              <a:p>
                <a:endParaRPr kumimoji="1" lang="ja-JP" altLang="en-US" dirty="0">
                  <a:solidFill>
                    <a:srgbClr val="FF0000"/>
                  </a:solidFill>
                </a:endParaRPr>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9289144" y="2291049"/>
                <a:ext cx="2567496" cy="646331"/>
              </a:xfrm>
              <a:prstGeom prst="rect">
                <a:avLst/>
              </a:prstGeom>
              <a:blipFill>
                <a:blip r:embed="rId3"/>
                <a:stretch>
                  <a:fillRect t="-4717"/>
                </a:stretch>
              </a:blipFill>
            </p:spPr>
            <p:txBody>
              <a:bodyPr/>
              <a:lstStyle/>
              <a:p>
                <a:r>
                  <a:rPr lang="ja-JP" altLang="en-US">
                    <a:noFill/>
                  </a:rPr>
                  <a:t> </a:t>
                </a:r>
              </a:p>
            </p:txBody>
          </p:sp>
        </mc:Fallback>
      </mc:AlternateContent>
      <p:sp>
        <p:nvSpPr>
          <p:cNvPr id="8" name="コンテンツ プレースホルダー 7"/>
          <p:cNvSpPr>
            <a:spLocks noGrp="1"/>
          </p:cNvSpPr>
          <p:nvPr>
            <p:ph idx="1"/>
          </p:nvPr>
        </p:nvSpPr>
        <p:spPr/>
        <p:txBody>
          <a:bodyPr/>
          <a:lstStyle/>
          <a:p>
            <a:r>
              <a:rPr kumimoji="1" lang="en-US" altLang="ja-JP" dirty="0" smtClean="0"/>
              <a:t>Chaotic Bat Algorithms</a:t>
            </a:r>
            <a:endParaRPr kumimoji="1" lang="ja-JP" altLang="en-US" dirty="0"/>
          </a:p>
        </p:txBody>
      </p:sp>
    </p:spTree>
    <p:extLst>
      <p:ext uri="{BB962C8B-B14F-4D97-AF65-F5344CB8AC3E}">
        <p14:creationId xmlns:p14="http://schemas.microsoft.com/office/powerpoint/2010/main" val="3034231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pic>
        <p:nvPicPr>
          <p:cNvPr id="5" name="図 4"/>
          <p:cNvPicPr>
            <a:picLocks noChangeAspect="1"/>
          </p:cNvPicPr>
          <p:nvPr/>
        </p:nvPicPr>
        <p:blipFill>
          <a:blip r:embed="rId2"/>
          <a:stretch>
            <a:fillRect/>
          </a:stretch>
        </p:blipFill>
        <p:spPr>
          <a:xfrm>
            <a:off x="319315" y="1179288"/>
            <a:ext cx="4997100" cy="5460366"/>
          </a:xfrm>
          <a:prstGeom prst="rect">
            <a:avLst/>
          </a:prstGeom>
        </p:spPr>
      </p:pic>
      <p:pic>
        <p:nvPicPr>
          <p:cNvPr id="7" name="図 6"/>
          <p:cNvPicPr>
            <a:picLocks noChangeAspect="1"/>
          </p:cNvPicPr>
          <p:nvPr/>
        </p:nvPicPr>
        <p:blipFill>
          <a:blip r:embed="rId3"/>
          <a:stretch>
            <a:fillRect/>
          </a:stretch>
        </p:blipFill>
        <p:spPr>
          <a:xfrm>
            <a:off x="5316415" y="1508787"/>
            <a:ext cx="5366099" cy="2892125"/>
          </a:xfrm>
          <a:prstGeom prst="rect">
            <a:avLst/>
          </a:prstGeom>
        </p:spPr>
      </p:pic>
      <p:pic>
        <p:nvPicPr>
          <p:cNvPr id="8" name="図 7"/>
          <p:cNvPicPr>
            <a:picLocks noChangeAspect="1"/>
          </p:cNvPicPr>
          <p:nvPr/>
        </p:nvPicPr>
        <p:blipFill>
          <a:blip r:embed="rId4"/>
          <a:stretch>
            <a:fillRect/>
          </a:stretch>
        </p:blipFill>
        <p:spPr>
          <a:xfrm>
            <a:off x="5316415" y="4134958"/>
            <a:ext cx="4826655" cy="2504696"/>
          </a:xfrm>
          <a:prstGeom prst="rect">
            <a:avLst/>
          </a:prstGeom>
        </p:spPr>
      </p:pic>
    </p:spTree>
    <p:extLst>
      <p:ext uri="{BB962C8B-B14F-4D97-AF65-F5344CB8AC3E}">
        <p14:creationId xmlns:p14="http://schemas.microsoft.com/office/powerpoint/2010/main" val="4016345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dirty="0"/>
          </a:p>
        </p:txBody>
      </p:sp>
      <p:pic>
        <p:nvPicPr>
          <p:cNvPr id="5" name="図 4"/>
          <p:cNvPicPr>
            <a:picLocks noChangeAspect="1"/>
          </p:cNvPicPr>
          <p:nvPr/>
        </p:nvPicPr>
        <p:blipFill>
          <a:blip r:embed="rId2"/>
          <a:stretch>
            <a:fillRect/>
          </a:stretch>
        </p:blipFill>
        <p:spPr>
          <a:xfrm>
            <a:off x="139171" y="1319591"/>
            <a:ext cx="4215115" cy="2731207"/>
          </a:xfrm>
          <a:prstGeom prst="rect">
            <a:avLst/>
          </a:prstGeom>
        </p:spPr>
      </p:pic>
      <p:pic>
        <p:nvPicPr>
          <p:cNvPr id="6" name="図 5"/>
          <p:cNvPicPr>
            <a:picLocks noChangeAspect="1"/>
          </p:cNvPicPr>
          <p:nvPr/>
        </p:nvPicPr>
        <p:blipFill>
          <a:blip r:embed="rId3"/>
          <a:stretch>
            <a:fillRect/>
          </a:stretch>
        </p:blipFill>
        <p:spPr>
          <a:xfrm>
            <a:off x="0" y="3833545"/>
            <a:ext cx="4621515" cy="2897959"/>
          </a:xfrm>
          <a:prstGeom prst="rect">
            <a:avLst/>
          </a:prstGeom>
        </p:spPr>
      </p:pic>
      <p:pic>
        <p:nvPicPr>
          <p:cNvPr id="7" name="図 6"/>
          <p:cNvPicPr>
            <a:picLocks noChangeAspect="1"/>
          </p:cNvPicPr>
          <p:nvPr/>
        </p:nvPicPr>
        <p:blipFill>
          <a:blip r:embed="rId4"/>
          <a:stretch>
            <a:fillRect/>
          </a:stretch>
        </p:blipFill>
        <p:spPr>
          <a:xfrm>
            <a:off x="4895458" y="1319590"/>
            <a:ext cx="4393685" cy="5360887"/>
          </a:xfrm>
          <a:prstGeom prst="rect">
            <a:avLst/>
          </a:prstGeom>
        </p:spPr>
      </p:pic>
    </p:spTree>
    <p:extLst>
      <p:ext uri="{BB962C8B-B14F-4D97-AF65-F5344CB8AC3E}">
        <p14:creationId xmlns:p14="http://schemas.microsoft.com/office/powerpoint/2010/main" val="4140300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a:xfrm>
            <a:off x="6313714" y="2411015"/>
            <a:ext cx="5556718" cy="3994316"/>
          </a:xfrm>
        </p:spPr>
        <p:txBody>
          <a:bodyPr/>
          <a:lstStyle/>
          <a:p>
            <a:r>
              <a:rPr kumimoji="1" lang="en-US" altLang="ja-JP" dirty="0" smtClean="0"/>
              <a:t>CBA-Ⅰ</a:t>
            </a:r>
            <a:r>
              <a:rPr kumimoji="1" lang="ja-JP" altLang="en-US" dirty="0" smtClean="0"/>
              <a:t>及び</a:t>
            </a:r>
            <a:r>
              <a:rPr kumimoji="1" lang="en-US" altLang="ja-JP" dirty="0" smtClean="0"/>
              <a:t>CBA-Ⅱ</a:t>
            </a:r>
            <a:r>
              <a:rPr kumimoji="1" lang="ja-JP" altLang="en-US" dirty="0" smtClean="0"/>
              <a:t>より</a:t>
            </a:r>
            <a:r>
              <a:rPr lang="ja-JP" altLang="en-US" dirty="0" smtClean="0"/>
              <a:t>パラメータ</a:t>
            </a:r>
            <a:r>
              <a:rPr lang="en-US" altLang="ja-JP" dirty="0" smtClean="0"/>
              <a:t>β</a:t>
            </a:r>
            <a:r>
              <a:rPr lang="ja-JP" altLang="en-US" dirty="0" smtClean="0"/>
              <a:t>と</a:t>
            </a:r>
            <a:r>
              <a:rPr lang="en-US" altLang="ja-JP" dirty="0" smtClean="0"/>
              <a:t>λ</a:t>
            </a:r>
            <a:r>
              <a:rPr lang="ja-JP" altLang="en-US" dirty="0" smtClean="0"/>
              <a:t>は，</a:t>
            </a:r>
            <a:r>
              <a:rPr lang="en-US" altLang="ja-JP" dirty="0" smtClean="0"/>
              <a:t/>
            </a:r>
            <a:br>
              <a:rPr lang="en-US" altLang="ja-JP" dirty="0" smtClean="0"/>
            </a:br>
            <a:r>
              <a:rPr kumimoji="1" lang="en-US" altLang="ja-JP" dirty="0" smtClean="0"/>
              <a:t>Gauss/mouse map</a:t>
            </a:r>
            <a:r>
              <a:rPr kumimoji="1" lang="ja-JP" altLang="en-US" dirty="0" smtClean="0"/>
              <a:t>と</a:t>
            </a:r>
            <a:r>
              <a:rPr kumimoji="1" lang="en-US" altLang="ja-JP" dirty="0" smtClean="0"/>
              <a:t>Iterative map</a:t>
            </a:r>
            <a:r>
              <a:rPr lang="ja-JP" altLang="en-US" dirty="0" smtClean="0"/>
              <a:t>に置き換えることでパフォーマンスは向上した．ラウドネス</a:t>
            </a:r>
            <a:r>
              <a:rPr lang="en-US" altLang="ja-JP" dirty="0" smtClean="0"/>
              <a:t>A</a:t>
            </a:r>
            <a:r>
              <a:rPr lang="ja-JP" altLang="en-US" dirty="0" smtClean="0"/>
              <a:t>とパルスレート</a:t>
            </a:r>
            <a:r>
              <a:rPr lang="en-US" altLang="ja-JP" dirty="0" smtClean="0"/>
              <a:t>r</a:t>
            </a:r>
            <a:r>
              <a:rPr lang="ja-JP" altLang="en-US" dirty="0" smtClean="0"/>
              <a:t>は</a:t>
            </a:r>
            <a:r>
              <a:rPr lang="en-US" altLang="ja-JP" dirty="0" smtClean="0"/>
              <a:t>Sinusoidal map</a:t>
            </a:r>
            <a:r>
              <a:rPr lang="ja-JP" altLang="en-US" dirty="0" smtClean="0"/>
              <a:t>で置換するのが最も性能が高かった．</a:t>
            </a:r>
            <a:endParaRPr kumimoji="1" lang="ja-JP" altLang="en-US" dirty="0"/>
          </a:p>
        </p:txBody>
      </p:sp>
      <p:pic>
        <p:nvPicPr>
          <p:cNvPr id="5" name="図 4"/>
          <p:cNvPicPr>
            <a:picLocks noChangeAspect="1"/>
          </p:cNvPicPr>
          <p:nvPr/>
        </p:nvPicPr>
        <p:blipFill>
          <a:blip r:embed="rId2"/>
          <a:stretch>
            <a:fillRect/>
          </a:stretch>
        </p:blipFill>
        <p:spPr>
          <a:xfrm>
            <a:off x="541173" y="1907099"/>
            <a:ext cx="5914943" cy="4498232"/>
          </a:xfrm>
          <a:prstGeom prst="rect">
            <a:avLst/>
          </a:prstGeom>
        </p:spPr>
      </p:pic>
    </p:spTree>
    <p:extLst>
      <p:ext uri="{BB962C8B-B14F-4D97-AF65-F5344CB8AC3E}">
        <p14:creationId xmlns:p14="http://schemas.microsoft.com/office/powerpoint/2010/main" val="401577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考察とまとめ</a:t>
            </a:r>
            <a:endParaRPr kumimoji="1" lang="ja-JP" altLang="en-US" dirty="0"/>
          </a:p>
        </p:txBody>
      </p:sp>
      <p:sp>
        <p:nvSpPr>
          <p:cNvPr id="4" name="コンテンツ プレースホルダー 3"/>
          <p:cNvSpPr>
            <a:spLocks noGrp="1"/>
          </p:cNvSpPr>
          <p:nvPr>
            <p:ph idx="10"/>
          </p:nvPr>
        </p:nvSpPr>
        <p:spPr>
          <a:xfrm>
            <a:off x="247973" y="2411015"/>
            <a:ext cx="11622459" cy="3994316"/>
          </a:xfrm>
        </p:spPr>
        <p:txBody>
          <a:bodyPr/>
          <a:lstStyle/>
          <a:p>
            <a:r>
              <a:rPr kumimoji="1" lang="ja-JP" altLang="en-US" sz="2400" dirty="0" smtClean="0">
                <a:solidFill>
                  <a:schemeClr val="tx1">
                    <a:lumMod val="65000"/>
                    <a:lumOff val="35000"/>
                  </a:schemeClr>
                </a:solidFill>
              </a:rPr>
              <a:t>オリジナル</a:t>
            </a:r>
            <a:r>
              <a:rPr kumimoji="1" lang="en-US" altLang="ja-JP" sz="2400" dirty="0" smtClean="0">
                <a:solidFill>
                  <a:schemeClr val="tx1">
                    <a:lumMod val="65000"/>
                    <a:lumOff val="35000"/>
                  </a:schemeClr>
                </a:solidFill>
              </a:rPr>
              <a:t>BA</a:t>
            </a:r>
            <a:r>
              <a:rPr kumimoji="1" lang="ja-JP" altLang="en-US" sz="2400" dirty="0" smtClean="0">
                <a:solidFill>
                  <a:schemeClr val="tx1">
                    <a:lumMod val="65000"/>
                    <a:lumOff val="35000"/>
                  </a:schemeClr>
                </a:solidFill>
              </a:rPr>
              <a:t>に対し，ランダム値として使用されていたパラメータの代わりに</a:t>
            </a:r>
            <a:r>
              <a:rPr lang="en-US" altLang="ja-JP" sz="2400" dirty="0" smtClean="0">
                <a:solidFill>
                  <a:schemeClr val="tx1">
                    <a:lumMod val="65000"/>
                    <a:lumOff val="35000"/>
                  </a:schemeClr>
                </a:solidFill>
              </a:rPr>
              <a:t>chaotic</a:t>
            </a:r>
            <a:r>
              <a:rPr lang="ja-JP" altLang="en-US" sz="2400" dirty="0" smtClean="0">
                <a:solidFill>
                  <a:schemeClr val="tx1">
                    <a:lumMod val="65000"/>
                    <a:lumOff val="35000"/>
                  </a:schemeClr>
                </a:solidFill>
              </a:rPr>
              <a:t>を</a:t>
            </a:r>
            <a:r>
              <a:rPr lang="en-US" altLang="ja-JP" sz="2400" dirty="0" smtClean="0">
                <a:solidFill>
                  <a:schemeClr val="tx1">
                    <a:lumMod val="65000"/>
                    <a:lumOff val="35000"/>
                  </a:schemeClr>
                </a:solidFill>
              </a:rPr>
              <a:t/>
            </a:r>
            <a:br>
              <a:rPr lang="en-US" altLang="ja-JP" sz="2400" dirty="0" smtClean="0">
                <a:solidFill>
                  <a:schemeClr val="tx1">
                    <a:lumMod val="65000"/>
                    <a:lumOff val="35000"/>
                  </a:schemeClr>
                </a:solidFill>
              </a:rPr>
            </a:br>
            <a:r>
              <a:rPr lang="ja-JP" altLang="en-US" sz="2400" dirty="0" smtClean="0">
                <a:solidFill>
                  <a:schemeClr val="tx1">
                    <a:lumMod val="65000"/>
                    <a:lumOff val="35000"/>
                  </a:schemeClr>
                </a:solidFill>
              </a:rPr>
              <a:t>用いた．４つの提案手法</a:t>
            </a:r>
            <a:r>
              <a:rPr lang="en-US" altLang="ja-JP" sz="2400" dirty="0" smtClean="0">
                <a:solidFill>
                  <a:schemeClr val="tx1">
                    <a:lumMod val="65000"/>
                    <a:lumOff val="35000"/>
                  </a:schemeClr>
                </a:solidFill>
              </a:rPr>
              <a:t>(chaotic bat algorithms)</a:t>
            </a:r>
            <a:r>
              <a:rPr lang="ja-JP" altLang="en-US" sz="2400" dirty="0" smtClean="0">
                <a:solidFill>
                  <a:schemeClr val="tx1">
                    <a:lumMod val="65000"/>
                    <a:lumOff val="35000"/>
                  </a:schemeClr>
                </a:solidFill>
              </a:rPr>
              <a:t>の性能を検証するために異なる</a:t>
            </a:r>
            <a:r>
              <a:rPr lang="en-US" altLang="ja-JP" sz="2400" dirty="0" smtClean="0">
                <a:solidFill>
                  <a:schemeClr val="tx1">
                    <a:lumMod val="65000"/>
                    <a:lumOff val="35000"/>
                  </a:schemeClr>
                </a:solidFill>
              </a:rPr>
              <a:t/>
            </a:r>
            <a:br>
              <a:rPr lang="en-US" altLang="ja-JP" sz="2400" dirty="0" smtClean="0">
                <a:solidFill>
                  <a:schemeClr val="tx1">
                    <a:lumMod val="65000"/>
                    <a:lumOff val="35000"/>
                  </a:schemeClr>
                </a:solidFill>
              </a:rPr>
            </a:br>
            <a:r>
              <a:rPr lang="en-US" altLang="ja-JP" sz="2400" dirty="0" smtClean="0">
                <a:solidFill>
                  <a:schemeClr val="tx1">
                    <a:lumMod val="65000"/>
                    <a:lumOff val="35000"/>
                  </a:schemeClr>
                </a:solidFill>
              </a:rPr>
              <a:t>13</a:t>
            </a:r>
            <a:r>
              <a:rPr lang="ja-JP" altLang="en-US" sz="2400" dirty="0" smtClean="0">
                <a:solidFill>
                  <a:schemeClr val="tx1">
                    <a:lumMod val="65000"/>
                    <a:lumOff val="35000"/>
                  </a:schemeClr>
                </a:solidFill>
              </a:rPr>
              <a:t>のカオスシェイプマップで比較した．結果としてアルゴリズムのパフォーマンスが改善したことを示し，パルスレートすなわ</a:t>
            </a:r>
            <a:r>
              <a:rPr lang="ja-JP" altLang="en-US" sz="2400" dirty="0">
                <a:solidFill>
                  <a:schemeClr val="tx1">
                    <a:lumMod val="65000"/>
                    <a:lumOff val="35000"/>
                  </a:schemeClr>
                </a:solidFill>
              </a:rPr>
              <a:t>ち</a:t>
            </a:r>
            <a:r>
              <a:rPr lang="en-US" altLang="ja-JP" sz="2400" dirty="0" smtClean="0">
                <a:solidFill>
                  <a:schemeClr val="tx1">
                    <a:lumMod val="65000"/>
                    <a:lumOff val="35000"/>
                  </a:schemeClr>
                </a:solidFill>
              </a:rPr>
              <a:t>CBA-Ⅳ</a:t>
            </a:r>
            <a:r>
              <a:rPr lang="ja-JP" altLang="en-US" sz="2400" dirty="0" smtClean="0">
                <a:solidFill>
                  <a:schemeClr val="tx1">
                    <a:lumMod val="65000"/>
                    <a:lumOff val="35000"/>
                  </a:schemeClr>
                </a:solidFill>
              </a:rPr>
              <a:t>のサイン波を用いた手法が最良の</a:t>
            </a:r>
            <a:r>
              <a:rPr lang="en-US" altLang="ja-JP" sz="2400" dirty="0" smtClean="0">
                <a:solidFill>
                  <a:schemeClr val="tx1">
                    <a:lumMod val="65000"/>
                    <a:lumOff val="35000"/>
                  </a:schemeClr>
                </a:solidFill>
              </a:rPr>
              <a:t>CBA</a:t>
            </a:r>
            <a:r>
              <a:rPr lang="ja-JP" altLang="en-US" sz="2400" dirty="0" smtClean="0">
                <a:solidFill>
                  <a:schemeClr val="tx1">
                    <a:lumMod val="65000"/>
                    <a:lumOff val="35000"/>
                  </a:schemeClr>
                </a:solidFill>
              </a:rPr>
              <a:t>であることが</a:t>
            </a:r>
            <a:r>
              <a:rPr lang="en-US" altLang="ja-JP" sz="2400" dirty="0" smtClean="0">
                <a:solidFill>
                  <a:schemeClr val="tx1">
                    <a:lumMod val="65000"/>
                    <a:lumOff val="35000"/>
                  </a:schemeClr>
                </a:solidFill>
              </a:rPr>
              <a:t/>
            </a:r>
            <a:br>
              <a:rPr lang="en-US" altLang="ja-JP" sz="2400" dirty="0" smtClean="0">
                <a:solidFill>
                  <a:schemeClr val="tx1">
                    <a:lumMod val="65000"/>
                    <a:lumOff val="35000"/>
                  </a:schemeClr>
                </a:solidFill>
              </a:rPr>
            </a:br>
            <a:r>
              <a:rPr lang="ja-JP" altLang="en-US" sz="2400" dirty="0" smtClean="0">
                <a:solidFill>
                  <a:schemeClr val="tx1">
                    <a:lumMod val="65000"/>
                    <a:lumOff val="35000"/>
                  </a:schemeClr>
                </a:solidFill>
              </a:rPr>
              <a:t>分かった．</a:t>
            </a:r>
            <a:endParaRPr kumimoji="1" lang="ja-JP" altLang="en-US" sz="2400" dirty="0">
              <a:solidFill>
                <a:schemeClr val="tx1">
                  <a:lumMod val="65000"/>
                  <a:lumOff val="35000"/>
                </a:schemeClr>
              </a:solidFill>
            </a:endParaRPr>
          </a:p>
        </p:txBody>
      </p:sp>
      <p:sp>
        <p:nvSpPr>
          <p:cNvPr id="5" name="コンテンツ プレースホルダー 4"/>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10442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a:off x="442927" y="2097159"/>
            <a:ext cx="3600000" cy="3600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従来</a:t>
            </a:r>
            <a:r>
              <a:rPr lang="en-US" altLang="ja-JP" dirty="0" smtClean="0"/>
              <a:t>BA</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solidFill>
                  <a:schemeClr val="tx1">
                    <a:lumMod val="65000"/>
                    <a:lumOff val="35000"/>
                  </a:schemeClr>
                </a:solidFill>
              </a:rPr>
              <a:t>STEP 1: </a:t>
            </a:r>
            <a:r>
              <a:rPr lang="ja-JP" altLang="en-US" b="1" dirty="0" smtClean="0">
                <a:solidFill>
                  <a:schemeClr val="tx1">
                    <a:lumMod val="65000"/>
                    <a:lumOff val="35000"/>
                  </a:schemeClr>
                </a:solidFill>
              </a:rPr>
              <a:t>解の生成</a:t>
            </a:r>
            <a:endParaRPr kumimoji="1" lang="ja-JP" altLang="en-US" b="1" dirty="0">
              <a:solidFill>
                <a:schemeClr val="tx1">
                  <a:lumMod val="65000"/>
                  <a:lumOff val="35000"/>
                </a:schemeClr>
              </a:solidFill>
            </a:endParaRPr>
          </a:p>
        </p:txBody>
      </p:sp>
      <p:pic>
        <p:nvPicPr>
          <p:cNvPr id="5" name="コンテンツ プレースホルダー 4"/>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rot="1667983">
            <a:off x="1472279" y="3014375"/>
            <a:ext cx="745028" cy="745028"/>
          </a:xfrm>
        </p:spPr>
      </p:pic>
      <p:sp>
        <p:nvSpPr>
          <p:cNvPr id="7" name="テキスト ボックス 6"/>
          <p:cNvSpPr txBox="1"/>
          <p:nvPr/>
        </p:nvSpPr>
        <p:spPr>
          <a:xfrm>
            <a:off x="11044238" y="6015038"/>
            <a:ext cx="557212" cy="369332"/>
          </a:xfrm>
          <a:prstGeom prst="rect">
            <a:avLst/>
          </a:prstGeom>
          <a:noFill/>
        </p:spPr>
        <p:txBody>
          <a:bodyPr wrap="square" rtlCol="0">
            <a:spAutoFit/>
          </a:bodyPr>
          <a:lstStyle/>
          <a:p>
            <a:r>
              <a:rPr kumimoji="1" lang="en-US" altLang="ja-JP" dirty="0"/>
              <a:t>2</a:t>
            </a:r>
            <a:endParaRPr kumimoji="1" lang="ja-JP" altLang="en-US" dirty="0"/>
          </a:p>
        </p:txBody>
      </p:sp>
      <mc:AlternateContent xmlns:mc="http://schemas.openxmlformats.org/markup-compatibility/2006" xmlns:a14="http://schemas.microsoft.com/office/drawing/2010/main">
        <mc:Choice Requires="a14">
          <p:sp>
            <p:nvSpPr>
              <p:cNvPr id="24" name="テキスト ボックス 23"/>
              <p:cNvSpPr txBox="1"/>
              <p:nvPr/>
            </p:nvSpPr>
            <p:spPr>
              <a:xfrm>
                <a:off x="1316412" y="2675912"/>
                <a:ext cx="528381"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rgbClr val="FF0000"/>
                              </a:solidFill>
                              <a:latin typeface="Cambria Math" panose="02040503050406030204" pitchFamily="18" charset="0"/>
                            </a:rPr>
                          </m:ctrlPr>
                        </m:sSupPr>
                        <m:e>
                          <m:sSub>
                            <m:sSubPr>
                              <m:ctrlPr>
                                <a:rPr kumimoji="1" lang="en-US" altLang="ja-JP" b="1" i="1" smtClean="0">
                                  <a:solidFill>
                                    <a:srgbClr val="FF0000"/>
                                  </a:solidFill>
                                  <a:latin typeface="Cambria Math" panose="02040503050406030204" pitchFamily="18" charset="0"/>
                                </a:rPr>
                              </m:ctrlPr>
                            </m:sSubPr>
                            <m:e>
                              <m:r>
                                <a:rPr kumimoji="1" lang="en-US" altLang="ja-JP" b="1" i="1" smtClean="0">
                                  <a:solidFill>
                                    <a:srgbClr val="FF0000"/>
                                  </a:solidFill>
                                  <a:latin typeface="Cambria Math" panose="02040503050406030204" pitchFamily="18" charset="0"/>
                                </a:rPr>
                                <m:t>𝒙</m:t>
                              </m:r>
                            </m:e>
                            <m:sub>
                              <m:r>
                                <a:rPr kumimoji="1" lang="en-US" altLang="ja-JP" b="1" i="1" smtClean="0">
                                  <a:solidFill>
                                    <a:srgbClr val="FF0000"/>
                                  </a:solidFill>
                                  <a:latin typeface="Cambria Math" panose="02040503050406030204" pitchFamily="18" charset="0"/>
                                </a:rPr>
                                <m:t>∗</m:t>
                              </m:r>
                            </m:sub>
                          </m:sSub>
                        </m:e>
                        <m:sup/>
                      </m:sSup>
                    </m:oMath>
                  </m:oMathPara>
                </a14:m>
                <a:endParaRPr kumimoji="1" lang="ja-JP" altLang="en-US" b="1" dirty="0">
                  <a:solidFill>
                    <a:srgbClr val="FF0000"/>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1316412" y="2675912"/>
                <a:ext cx="528381" cy="392993"/>
              </a:xfrm>
              <a:prstGeom prst="rect">
                <a:avLst/>
              </a:prstGeom>
              <a:blipFill>
                <a:blip r:embed="rId3"/>
                <a:stretch>
                  <a:fillRect/>
                </a:stretch>
              </a:blipFill>
            </p:spPr>
            <p:txBody>
              <a:bodyPr/>
              <a:lstStyle/>
              <a:p>
                <a:r>
                  <a:rPr lang="ja-JP" altLang="en-US">
                    <a:noFill/>
                  </a:rPr>
                  <a:t> </a:t>
                </a:r>
              </a:p>
            </p:txBody>
          </p:sp>
        </mc:Fallback>
      </mc:AlternateContent>
      <p:pic>
        <p:nvPicPr>
          <p:cNvPr id="25"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1217794" y="3299735"/>
            <a:ext cx="745028" cy="745028"/>
          </a:xfrm>
          <a:prstGeom prst="rect">
            <a:avLst/>
          </a:prstGeom>
        </p:spPr>
      </p:pic>
      <p:pic>
        <p:nvPicPr>
          <p:cNvPr id="26"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3055551" y="2001264"/>
            <a:ext cx="745028" cy="745028"/>
          </a:xfrm>
          <a:prstGeom prst="rect">
            <a:avLst/>
          </a:prstGeom>
        </p:spPr>
      </p:pic>
      <p:pic>
        <p:nvPicPr>
          <p:cNvPr id="27"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3290301" y="3674978"/>
            <a:ext cx="745028" cy="745028"/>
          </a:xfrm>
          <a:prstGeom prst="rect">
            <a:avLst/>
          </a:prstGeom>
        </p:spPr>
      </p:pic>
      <p:pic>
        <p:nvPicPr>
          <p:cNvPr id="28"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405589" y="4364923"/>
            <a:ext cx="745028" cy="745028"/>
          </a:xfrm>
          <a:prstGeom prst="rect">
            <a:avLst/>
          </a:prstGeom>
        </p:spPr>
      </p:pic>
      <p:pic>
        <p:nvPicPr>
          <p:cNvPr id="30"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2552297" y="5026773"/>
            <a:ext cx="745028" cy="745028"/>
          </a:xfrm>
          <a:prstGeom prst="rect">
            <a:avLst/>
          </a:prstGeom>
        </p:spPr>
      </p:pic>
      <mc:AlternateContent xmlns:mc="http://schemas.openxmlformats.org/markup-compatibility/2006" xmlns:a14="http://schemas.microsoft.com/office/drawing/2010/main">
        <mc:Choice Requires="a14">
          <p:sp>
            <p:nvSpPr>
              <p:cNvPr id="34" name="テキスト ボックス 33"/>
              <p:cNvSpPr txBox="1"/>
              <p:nvPr/>
            </p:nvSpPr>
            <p:spPr>
              <a:xfrm>
                <a:off x="786041" y="5011963"/>
                <a:ext cx="634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lumMod val="75000"/>
                                  <a:lumOff val="25000"/>
                                </a:schemeClr>
                              </a:solidFill>
                              <a:latin typeface="Cambria Math" panose="02040503050406030204" pitchFamily="18" charset="0"/>
                            </a:rPr>
                          </m:ctrlPr>
                        </m:sSupPr>
                        <m:e>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𝒊</m:t>
                              </m:r>
                            </m:sub>
                          </m:sSub>
                        </m:e>
                        <m:sup>
                          <m:r>
                            <a:rPr kumimoji="1" lang="en-US" altLang="ja-JP" b="1" i="1" smtClean="0">
                              <a:solidFill>
                                <a:schemeClr val="tx1">
                                  <a:lumMod val="75000"/>
                                  <a:lumOff val="25000"/>
                                </a:schemeClr>
                              </a:solidFill>
                              <a:latin typeface="Cambria Math" panose="02040503050406030204" pitchFamily="18" charset="0"/>
                            </a:rPr>
                            <m:t>𝒕</m:t>
                          </m:r>
                        </m:sup>
                      </m:sSup>
                    </m:oMath>
                  </m:oMathPara>
                </a14:m>
                <a:endParaRPr kumimoji="1" lang="ja-JP" altLang="en-US" b="1" dirty="0">
                  <a:solidFill>
                    <a:schemeClr val="tx1">
                      <a:lumMod val="75000"/>
                      <a:lumOff val="25000"/>
                    </a:schemeClr>
                  </a:solidFill>
                </a:endParaRPr>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786041" y="5011963"/>
                <a:ext cx="634888" cy="369332"/>
              </a:xfrm>
              <a:prstGeom prst="rect">
                <a:avLst/>
              </a:prstGeom>
              <a:blipFill>
                <a:blip r:embed="rId4"/>
                <a:stretch>
                  <a:fillRect b="-3279"/>
                </a:stretch>
              </a:blipFill>
            </p:spPr>
            <p:txBody>
              <a:bodyPr/>
              <a:lstStyle/>
              <a:p>
                <a:r>
                  <a:rPr lang="ja-JP" altLang="en-US">
                    <a:noFill/>
                  </a:rPr>
                  <a:t> </a:t>
                </a:r>
              </a:p>
            </p:txBody>
          </p:sp>
        </mc:Fallback>
      </mc:AlternateContent>
      <p:cxnSp>
        <p:nvCxnSpPr>
          <p:cNvPr id="8" name="直線矢印コネクタ 7"/>
          <p:cNvCxnSpPr>
            <a:endCxn id="25" idx="0"/>
          </p:cNvCxnSpPr>
          <p:nvPr/>
        </p:nvCxnSpPr>
        <p:spPr>
          <a:xfrm flipV="1">
            <a:off x="786041" y="3342729"/>
            <a:ext cx="978001" cy="134538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1908619" y="3465404"/>
            <a:ext cx="1017633" cy="1927475"/>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flipH="1" flipV="1">
            <a:off x="2128210" y="3508054"/>
            <a:ext cx="1498030" cy="47784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H="1">
            <a:off x="1908619" y="2468126"/>
            <a:ext cx="1520859" cy="870730"/>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p:cNvSpPr txBox="1"/>
          <p:nvPr/>
        </p:nvSpPr>
        <p:spPr>
          <a:xfrm>
            <a:off x="4490557" y="2099898"/>
            <a:ext cx="5821279" cy="400110"/>
          </a:xfrm>
          <a:prstGeom prst="rect">
            <a:avLst/>
          </a:prstGeom>
          <a:noFill/>
        </p:spPr>
        <p:txBody>
          <a:bodyPr wrap="square" rtlCol="0">
            <a:spAutoFit/>
          </a:bodyPr>
          <a:lstStyle/>
          <a:p>
            <a:r>
              <a:rPr kumimoji="1" lang="en-US" altLang="ja-JP" sz="2000" dirty="0" smtClean="0"/>
              <a:t>(1),(2)</a:t>
            </a:r>
            <a:r>
              <a:rPr kumimoji="1" lang="ja-JP" altLang="en-US" sz="2000" dirty="0" smtClean="0"/>
              <a:t>から</a:t>
            </a:r>
            <a:r>
              <a:rPr kumimoji="1" lang="ja-JP" altLang="en-US" sz="2000" dirty="0"/>
              <a:t>解</a:t>
            </a:r>
            <a:r>
              <a:rPr kumimoji="1" lang="ja-JP" altLang="en-US" sz="2000" dirty="0" smtClean="0"/>
              <a:t>の</a:t>
            </a:r>
            <a:r>
              <a:rPr kumimoji="1" lang="ja-JP" altLang="en-US" sz="2000" dirty="0"/>
              <a:t>生成</a:t>
            </a:r>
            <a:r>
              <a:rPr kumimoji="1" lang="en-US" altLang="ja-JP" sz="2000" dirty="0" smtClean="0"/>
              <a:t>(3)</a:t>
            </a:r>
            <a:r>
              <a:rPr kumimoji="1" lang="ja-JP" altLang="en-US" sz="2000" dirty="0" smtClean="0"/>
              <a:t>を行う</a:t>
            </a:r>
            <a:endParaRPr kumimoji="1" lang="ja-JP" altLang="en-US" sz="2000" dirty="0"/>
          </a:p>
        </p:txBody>
      </p:sp>
      <mc:AlternateContent xmlns:mc="http://schemas.openxmlformats.org/markup-compatibility/2006" xmlns:a14="http://schemas.microsoft.com/office/drawing/2010/main">
        <mc:Choice Requires="a14">
          <p:sp>
            <p:nvSpPr>
              <p:cNvPr id="49" name="テキスト ボックス 48"/>
              <p:cNvSpPr txBox="1"/>
              <p:nvPr/>
            </p:nvSpPr>
            <p:spPr>
              <a:xfrm>
                <a:off x="4623737" y="4032624"/>
                <a:ext cx="5957177" cy="56175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sz="2400" i="1" smtClean="0">
                              <a:solidFill>
                                <a:srgbClr val="FF0000"/>
                              </a:solidFill>
                              <a:latin typeface="Cambria Math" panose="02040503050406030204" pitchFamily="18" charset="0"/>
                            </a:rPr>
                          </m:ctrlPr>
                        </m:sSupPr>
                        <m:e>
                          <m:sSub>
                            <m:sSubPr>
                              <m:ctrlPr>
                                <a:rPr kumimoji="1" lang="en-US" altLang="ja-JP" sz="240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𝑣</m:t>
                              </m:r>
                            </m:e>
                            <m:sub>
                              <m:r>
                                <a:rPr kumimoji="1" lang="en-US" altLang="ja-JP" sz="2400" b="0" i="1" smtClean="0">
                                  <a:solidFill>
                                    <a:srgbClr val="FF0000"/>
                                  </a:solidFill>
                                  <a:latin typeface="Cambria Math" panose="02040503050406030204" pitchFamily="18" charset="0"/>
                                </a:rPr>
                                <m:t>𝑖</m:t>
                              </m:r>
                            </m:sub>
                          </m:sSub>
                        </m:e>
                        <m:sup>
                          <m:r>
                            <a:rPr kumimoji="1" lang="en-US" altLang="ja-JP" sz="2400" b="0" i="1" smtClean="0">
                              <a:solidFill>
                                <a:srgbClr val="FF0000"/>
                              </a:solidFill>
                              <a:latin typeface="Cambria Math" panose="02040503050406030204" pitchFamily="18" charset="0"/>
                            </a:rPr>
                            <m:t>𝑡</m:t>
                          </m:r>
                          <m:r>
                            <a:rPr kumimoji="1" lang="en-US" altLang="ja-JP" sz="2400" b="0" i="1" smtClean="0">
                              <a:solidFill>
                                <a:srgbClr val="FF0000"/>
                              </a:solidFill>
                              <a:latin typeface="Cambria Math" panose="02040503050406030204" pitchFamily="18" charset="0"/>
                            </a:rPr>
                            <m:t>+1</m:t>
                          </m:r>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i="1" smtClean="0">
                              <a:solidFill>
                                <a:schemeClr val="tx1">
                                  <a:lumMod val="65000"/>
                                  <a:lumOff val="35000"/>
                                </a:schemeClr>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𝑣</m:t>
                              </m:r>
                            </m:e>
                            <m:sub>
                              <m:r>
                                <a:rPr kumimoji="1" lang="en-US" altLang="ja-JP" sz="2400" b="0" i="1" smtClean="0">
                                  <a:solidFill>
                                    <a:schemeClr val="tx1">
                                      <a:lumMod val="65000"/>
                                      <a:lumOff val="35000"/>
                                    </a:schemeClr>
                                  </a:solidFill>
                                  <a:latin typeface="Cambria Math" panose="02040503050406030204" pitchFamily="18" charset="0"/>
                                </a:rPr>
                                <m:t>𝑖</m:t>
                              </m:r>
                            </m:sub>
                          </m:sSub>
                        </m:e>
                        <m:sup>
                          <m:r>
                            <a:rPr kumimoji="1" lang="en-US" altLang="ja-JP" sz="2400" b="0" i="1" smtClean="0">
                              <a:solidFill>
                                <a:schemeClr val="tx1">
                                  <a:lumMod val="65000"/>
                                  <a:lumOff val="35000"/>
                                </a:schemeClr>
                              </a:solidFill>
                              <a:latin typeface="Cambria Math" panose="02040503050406030204" pitchFamily="18" charset="0"/>
                            </a:rPr>
                            <m:t>𝑡</m:t>
                          </m:r>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b="0" i="1" smtClean="0">
                              <a:solidFill>
                                <a:schemeClr val="tx1">
                                  <a:lumMod val="65000"/>
                                  <a:lumOff val="35000"/>
                                </a:schemeClr>
                              </a:solidFill>
                              <a:latin typeface="Cambria Math" panose="02040503050406030204" pitchFamily="18" charset="0"/>
                            </a:rPr>
                          </m:ctrlPr>
                        </m:sSupPr>
                        <m:e>
                          <m:d>
                            <m:dPr>
                              <m:ctrlPr>
                                <a:rPr kumimoji="1" lang="en-US" altLang="ja-JP" sz="2400" b="0" i="1" smtClean="0">
                                  <a:solidFill>
                                    <a:schemeClr val="tx1">
                                      <a:lumMod val="65000"/>
                                      <a:lumOff val="35000"/>
                                    </a:schemeClr>
                                  </a:solidFill>
                                  <a:latin typeface="Cambria Math" panose="02040503050406030204" pitchFamily="18" charset="0"/>
                                </a:rPr>
                              </m:ctrlPr>
                            </m:dPr>
                            <m:e>
                              <m:sSup>
                                <m:sSupPr>
                                  <m:ctrlPr>
                                    <a:rPr kumimoji="1" lang="en-US" altLang="ja-JP" sz="2400" b="0" i="1" smtClean="0">
                                      <a:solidFill>
                                        <a:schemeClr val="tx1">
                                          <a:lumMod val="65000"/>
                                          <a:lumOff val="35000"/>
                                        </a:schemeClr>
                                      </a:solidFill>
                                      <a:latin typeface="Cambria Math" panose="02040503050406030204" pitchFamily="18" charset="0"/>
                                    </a:rPr>
                                  </m:ctrlPr>
                                </m:sSupPr>
                                <m:e>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m:t>
                                      </m:r>
                                    </m:sub>
                                  </m:sSub>
                                </m:e>
                                <m:sup>
                                  <m:r>
                                    <a:rPr kumimoji="1" lang="en-US" altLang="ja-JP" sz="2400" b="0" i="1" smtClean="0">
                                      <a:solidFill>
                                        <a:schemeClr val="tx1">
                                          <a:lumMod val="65000"/>
                                          <a:lumOff val="35000"/>
                                        </a:schemeClr>
                                      </a:solidFill>
                                      <a:latin typeface="Cambria Math" panose="02040503050406030204" pitchFamily="18" charset="0"/>
                                    </a:rPr>
                                    <m:t>𝑡</m:t>
                                  </m:r>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b="0" i="1" smtClean="0">
                                      <a:solidFill>
                                        <a:schemeClr val="tx1">
                                          <a:lumMod val="65000"/>
                                          <a:lumOff val="35000"/>
                                        </a:schemeClr>
                                      </a:solidFill>
                                      <a:latin typeface="Cambria Math" panose="02040503050406030204" pitchFamily="18" charset="0"/>
                                    </a:rPr>
                                  </m:ctrlPr>
                                </m:sSupPr>
                                <m:e>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𝑖</m:t>
                                      </m:r>
                                    </m:sub>
                                  </m:sSub>
                                </m:e>
                                <m:sup>
                                  <m:r>
                                    <a:rPr kumimoji="1" lang="en-US" altLang="ja-JP" sz="2400" b="0" i="1" smtClean="0">
                                      <a:solidFill>
                                        <a:schemeClr val="tx1">
                                          <a:lumMod val="65000"/>
                                          <a:lumOff val="35000"/>
                                        </a:schemeClr>
                                      </a:solidFill>
                                      <a:latin typeface="Cambria Math" panose="02040503050406030204" pitchFamily="18" charset="0"/>
                                    </a:rPr>
                                    <m:t>𝑡</m:t>
                                  </m:r>
                                </m:sup>
                              </m:sSup>
                            </m:e>
                          </m:d>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𝑓</m:t>
                              </m:r>
                            </m:e>
                            <m:sub>
                              <m:r>
                                <a:rPr kumimoji="1" lang="en-US" altLang="ja-JP" sz="2400" b="0" i="1" smtClean="0">
                                  <a:solidFill>
                                    <a:schemeClr val="tx1">
                                      <a:lumMod val="65000"/>
                                      <a:lumOff val="35000"/>
                                    </a:schemeClr>
                                  </a:solidFill>
                                  <a:latin typeface="Cambria Math" panose="02040503050406030204" pitchFamily="18" charset="0"/>
                                </a:rPr>
                                <m:t>𝑖</m:t>
                              </m:r>
                            </m:sub>
                          </m:sSub>
                        </m:e>
                        <m:sup/>
                      </m:sSup>
                      <m:r>
                        <a:rPr kumimoji="1" lang="en-US" altLang="ja-JP" sz="2400" b="0" i="1" smtClean="0">
                          <a:solidFill>
                            <a:schemeClr val="tx1">
                              <a:lumMod val="65000"/>
                              <a:lumOff val="35000"/>
                            </a:schemeClr>
                          </a:solidFill>
                          <a:latin typeface="Cambria Math" panose="02040503050406030204" pitchFamily="18" charset="0"/>
                        </a:rPr>
                        <m:t>          …(2)</m:t>
                      </m:r>
                    </m:oMath>
                  </m:oMathPara>
                </a14:m>
                <a:endParaRPr kumimoji="1" lang="ja-JP" altLang="en-US" sz="2400" dirty="0">
                  <a:solidFill>
                    <a:schemeClr val="tx1">
                      <a:lumMod val="65000"/>
                      <a:lumOff val="35000"/>
                    </a:schemeClr>
                  </a:solidFill>
                </a:endParaRPr>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4623737" y="4032624"/>
                <a:ext cx="5957177" cy="56175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4623737" y="5269817"/>
                <a:ext cx="4375119" cy="479106"/>
              </a:xfrm>
              <a:prstGeom prst="rect">
                <a:avLst/>
              </a:prstGeom>
              <a:noFill/>
            </p:spPr>
            <p:txBody>
              <a:bodyPr wrap="square" rtlCol="0">
                <a:spAutoFit/>
              </a:bodyPr>
              <a:lstStyle/>
              <a:p>
                <a14:m>
                  <m:oMath xmlns:m="http://schemas.openxmlformats.org/officeDocument/2006/math">
                    <m:sSup>
                      <m:sSupPr>
                        <m:ctrlPr>
                          <a:rPr kumimoji="1" lang="en-US" altLang="ja-JP" sz="2400" i="1" smtClean="0">
                            <a:solidFill>
                              <a:schemeClr val="tx1">
                                <a:lumMod val="65000"/>
                                <a:lumOff val="35000"/>
                              </a:schemeClr>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𝑖</m:t>
                            </m:r>
                          </m:sub>
                        </m:sSub>
                      </m:e>
                      <m:sup>
                        <m:r>
                          <a:rPr kumimoji="1" lang="en-US" altLang="ja-JP" sz="2400" b="0" i="1" smtClean="0">
                            <a:solidFill>
                              <a:schemeClr val="tx1">
                                <a:lumMod val="65000"/>
                                <a:lumOff val="35000"/>
                              </a:schemeClr>
                            </a:solidFill>
                            <a:latin typeface="Cambria Math" panose="02040503050406030204" pitchFamily="18" charset="0"/>
                          </a:rPr>
                          <m:t>𝑡</m:t>
                        </m:r>
                        <m:r>
                          <a:rPr kumimoji="1" lang="en-US" altLang="ja-JP" sz="2400" b="0" i="1" smtClean="0">
                            <a:solidFill>
                              <a:schemeClr val="tx1">
                                <a:lumMod val="65000"/>
                                <a:lumOff val="35000"/>
                              </a:schemeClr>
                            </a:solidFill>
                            <a:latin typeface="Cambria Math" panose="02040503050406030204" pitchFamily="18" charset="0"/>
                          </a:rPr>
                          <m:t>+1</m:t>
                        </m:r>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i="1" smtClean="0">
                            <a:solidFill>
                              <a:schemeClr val="tx1">
                                <a:lumMod val="65000"/>
                                <a:lumOff val="35000"/>
                              </a:schemeClr>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𝑣</m:t>
                            </m:r>
                          </m:e>
                          <m:sub>
                            <m:r>
                              <a:rPr kumimoji="1" lang="en-US" altLang="ja-JP" sz="2400" b="0" i="1" smtClean="0">
                                <a:solidFill>
                                  <a:schemeClr val="tx1">
                                    <a:lumMod val="65000"/>
                                    <a:lumOff val="35000"/>
                                  </a:schemeClr>
                                </a:solidFill>
                                <a:latin typeface="Cambria Math" panose="02040503050406030204" pitchFamily="18" charset="0"/>
                              </a:rPr>
                              <m:t>𝑖</m:t>
                            </m:r>
                          </m:sub>
                        </m:sSub>
                      </m:e>
                      <m:sup>
                        <m:r>
                          <a:rPr kumimoji="1" lang="en-US" altLang="ja-JP" sz="2400" b="0" i="1" smtClean="0">
                            <a:solidFill>
                              <a:schemeClr val="tx1">
                                <a:lumMod val="65000"/>
                                <a:lumOff val="35000"/>
                              </a:schemeClr>
                            </a:solidFill>
                            <a:latin typeface="Cambria Math" panose="02040503050406030204" pitchFamily="18" charset="0"/>
                          </a:rPr>
                          <m:t>𝑡</m:t>
                        </m:r>
                        <m:r>
                          <a:rPr kumimoji="1" lang="en-US" altLang="ja-JP" sz="2400" b="0" i="1" smtClean="0">
                            <a:solidFill>
                              <a:schemeClr val="tx1">
                                <a:lumMod val="65000"/>
                                <a:lumOff val="35000"/>
                              </a:schemeClr>
                            </a:solidFill>
                            <a:latin typeface="Cambria Math" panose="02040503050406030204" pitchFamily="18" charset="0"/>
                          </a:rPr>
                          <m:t>+1</m:t>
                        </m:r>
                      </m:sup>
                    </m:sSup>
                    <m:r>
                      <a:rPr kumimoji="1" lang="en-US" altLang="ja-JP" sz="2400" b="0" i="1" smtClean="0">
                        <a:solidFill>
                          <a:schemeClr val="tx1">
                            <a:lumMod val="65000"/>
                            <a:lumOff val="35000"/>
                          </a:schemeClr>
                        </a:solidFill>
                        <a:latin typeface="Cambria Math" panose="02040503050406030204" pitchFamily="18" charset="0"/>
                      </a:rPr>
                      <m:t>+</m:t>
                    </m:r>
                    <m:sSubSup>
                      <m:sSubSupPr>
                        <m:ctrlPr>
                          <a:rPr kumimoji="1" lang="en-US" altLang="ja-JP" sz="2400" i="1" smtClean="0">
                            <a:solidFill>
                              <a:schemeClr val="tx1">
                                <a:lumMod val="65000"/>
                                <a:lumOff val="35000"/>
                              </a:schemeClr>
                            </a:solidFill>
                            <a:latin typeface="Cambria Math" panose="02040503050406030204" pitchFamily="18" charset="0"/>
                          </a:rPr>
                        </m:ctrlPr>
                      </m:sSubSup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𝑖</m:t>
                        </m:r>
                      </m:sub>
                      <m:sup>
                        <m:r>
                          <a:rPr kumimoji="1" lang="en-US" altLang="ja-JP" sz="2400" b="0" i="1" smtClean="0">
                            <a:solidFill>
                              <a:schemeClr val="tx1">
                                <a:lumMod val="65000"/>
                                <a:lumOff val="35000"/>
                              </a:schemeClr>
                            </a:solidFill>
                            <a:latin typeface="Cambria Math" panose="02040503050406030204" pitchFamily="18" charset="0"/>
                          </a:rPr>
                          <m:t>𝑡</m:t>
                        </m:r>
                      </m:sup>
                    </m:sSubSup>
                    <m:r>
                      <a:rPr kumimoji="1" lang="en-US" altLang="ja-JP" sz="2400" b="0" i="1" smtClean="0">
                        <a:solidFill>
                          <a:schemeClr val="tx1">
                            <a:lumMod val="65000"/>
                            <a:lumOff val="35000"/>
                          </a:schemeClr>
                        </a:solidFill>
                        <a:latin typeface="Cambria Math" panose="02040503050406030204" pitchFamily="18" charset="0"/>
                      </a:rPr>
                      <m:t>       …(3)</m:t>
                    </m:r>
                  </m:oMath>
                </a14:m>
                <a:r>
                  <a:rPr kumimoji="1" lang="en-US" altLang="ja-JP" sz="2400" dirty="0" smtClean="0">
                    <a:solidFill>
                      <a:schemeClr val="tx1">
                        <a:lumMod val="65000"/>
                        <a:lumOff val="35000"/>
                      </a:schemeClr>
                    </a:solidFill>
                  </a:rPr>
                  <a:t> </a:t>
                </a:r>
                <a:endParaRPr kumimoji="1" lang="ja-JP" altLang="en-US" sz="2400" dirty="0">
                  <a:solidFill>
                    <a:schemeClr val="tx1">
                      <a:lumMod val="65000"/>
                      <a:lumOff val="35000"/>
                    </a:schemeClr>
                  </a:solidFill>
                </a:endParaRPr>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4623737" y="5269817"/>
                <a:ext cx="4375119" cy="479106"/>
              </a:xfrm>
              <a:prstGeom prst="rect">
                <a:avLst/>
              </a:prstGeom>
              <a:blipFill>
                <a:blip r:embed="rId6"/>
                <a:stretch>
                  <a:fillRect b="-164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4593045" y="2862822"/>
                <a:ext cx="7263595" cy="75071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sz="2400" i="1" smtClean="0">
                              <a:solidFill>
                                <a:srgbClr val="FF0000"/>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𝑓</m:t>
                              </m:r>
                            </m:e>
                            <m:sub>
                              <m:r>
                                <a:rPr kumimoji="1" lang="en-US" altLang="ja-JP" sz="2400" b="0" i="1" smtClean="0">
                                  <a:solidFill>
                                    <a:schemeClr val="tx1">
                                      <a:lumMod val="65000"/>
                                      <a:lumOff val="35000"/>
                                    </a:schemeClr>
                                  </a:solidFill>
                                  <a:latin typeface="Cambria Math" panose="02040503050406030204" pitchFamily="18" charset="0"/>
                                </a:rPr>
                                <m:t>𝑖</m:t>
                              </m:r>
                            </m:sub>
                          </m:sSub>
                        </m:e>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i="1" smtClean="0">
                              <a:solidFill>
                                <a:schemeClr val="tx1">
                                  <a:lumMod val="65000"/>
                                  <a:lumOff val="35000"/>
                                </a:schemeClr>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𝑓</m:t>
                              </m:r>
                            </m:e>
                            <m:sub>
                              <m:r>
                                <a:rPr kumimoji="1" lang="en-US" altLang="ja-JP" sz="2400" b="0" i="1" smtClean="0">
                                  <a:solidFill>
                                    <a:schemeClr val="tx1">
                                      <a:lumMod val="65000"/>
                                      <a:lumOff val="35000"/>
                                    </a:schemeClr>
                                  </a:solidFill>
                                  <a:latin typeface="Cambria Math" panose="02040503050406030204" pitchFamily="18" charset="0"/>
                                </a:rPr>
                                <m:t>𝑚𝑖𝑛</m:t>
                              </m:r>
                            </m:sub>
                          </m:sSub>
                        </m:e>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b="0" i="1" smtClean="0">
                              <a:solidFill>
                                <a:schemeClr val="tx1">
                                  <a:lumMod val="65000"/>
                                  <a:lumOff val="35000"/>
                                </a:schemeClr>
                              </a:solidFill>
                              <a:latin typeface="Cambria Math" panose="02040503050406030204" pitchFamily="18" charset="0"/>
                            </a:rPr>
                          </m:ctrlPr>
                        </m:sSupPr>
                        <m:e>
                          <m:d>
                            <m:dPr>
                              <m:ctrlPr>
                                <a:rPr kumimoji="1" lang="en-US" altLang="ja-JP" sz="2400" b="0" i="1" smtClean="0">
                                  <a:solidFill>
                                    <a:schemeClr val="tx1">
                                      <a:lumMod val="65000"/>
                                      <a:lumOff val="35000"/>
                                    </a:schemeClr>
                                  </a:solidFill>
                                  <a:latin typeface="Cambria Math" panose="02040503050406030204" pitchFamily="18" charset="0"/>
                                </a:rPr>
                              </m:ctrlPr>
                            </m:dPr>
                            <m:e>
                              <m:sSup>
                                <m:sSupPr>
                                  <m:ctrlPr>
                                    <a:rPr kumimoji="1" lang="en-US" altLang="ja-JP" sz="2400" b="0" i="1" smtClean="0">
                                      <a:solidFill>
                                        <a:schemeClr val="tx1">
                                          <a:lumMod val="65000"/>
                                          <a:lumOff val="35000"/>
                                        </a:schemeClr>
                                      </a:solidFill>
                                      <a:latin typeface="Cambria Math" panose="02040503050406030204" pitchFamily="18" charset="0"/>
                                    </a:rPr>
                                  </m:ctrlPr>
                                </m:sSupPr>
                                <m:e>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𝑓</m:t>
                                      </m:r>
                                    </m:e>
                                    <m:sub>
                                      <m:r>
                                        <a:rPr kumimoji="1" lang="en-US" altLang="ja-JP" sz="2400" b="0" i="1" smtClean="0">
                                          <a:solidFill>
                                            <a:schemeClr val="tx1">
                                              <a:lumMod val="65000"/>
                                              <a:lumOff val="35000"/>
                                            </a:schemeClr>
                                          </a:solidFill>
                                          <a:latin typeface="Cambria Math" panose="02040503050406030204" pitchFamily="18" charset="0"/>
                                        </a:rPr>
                                        <m:t>𝑚𝑎𝑥</m:t>
                                      </m:r>
                                    </m:sub>
                                  </m:sSub>
                                </m:e>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b="0" i="1" smtClean="0">
                                      <a:solidFill>
                                        <a:schemeClr val="tx1">
                                          <a:lumMod val="65000"/>
                                          <a:lumOff val="35000"/>
                                        </a:schemeClr>
                                      </a:solidFill>
                                      <a:latin typeface="Cambria Math" panose="02040503050406030204" pitchFamily="18" charset="0"/>
                                    </a:rPr>
                                  </m:ctrlPr>
                                </m:sSupPr>
                                <m:e>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𝑓</m:t>
                                      </m:r>
                                    </m:e>
                                    <m:sub>
                                      <m:r>
                                        <a:rPr kumimoji="1" lang="en-US" altLang="ja-JP" sz="2400" b="0" i="1" smtClean="0">
                                          <a:solidFill>
                                            <a:schemeClr val="tx1">
                                              <a:lumMod val="65000"/>
                                              <a:lumOff val="35000"/>
                                            </a:schemeClr>
                                          </a:solidFill>
                                          <a:latin typeface="Cambria Math" panose="02040503050406030204" pitchFamily="18" charset="0"/>
                                        </a:rPr>
                                        <m:t>𝑚𝑖𝑛</m:t>
                                      </m:r>
                                    </m:sub>
                                  </m:sSub>
                                </m:e>
                                <m:sup/>
                              </m:sSup>
                            </m:e>
                          </m:d>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ja-JP" altLang="en-US" sz="2400" b="0" i="1" smtClean="0">
                                  <a:solidFill>
                                    <a:schemeClr val="tx1">
                                      <a:lumMod val="65000"/>
                                      <a:lumOff val="35000"/>
                                    </a:schemeClr>
                                  </a:solidFill>
                                  <a:latin typeface="Cambria Math" panose="02040503050406030204" pitchFamily="18" charset="0"/>
                                </a:rPr>
                                <m:t>𝛽</m:t>
                              </m:r>
                            </m:e>
                            <m:sub/>
                          </m:sSub>
                        </m:e>
                        <m:sup/>
                      </m:sSup>
                      <m:r>
                        <a:rPr kumimoji="1" lang="en-US" altLang="ja-JP" sz="2400" b="0" i="1" smtClean="0">
                          <a:solidFill>
                            <a:schemeClr val="tx1">
                              <a:lumMod val="65000"/>
                              <a:lumOff val="35000"/>
                            </a:schemeClr>
                          </a:solidFill>
                          <a:latin typeface="Cambria Math" panose="02040503050406030204" pitchFamily="18" charset="0"/>
                        </a:rPr>
                        <m:t>          …(1)</m:t>
                      </m:r>
                    </m:oMath>
                  </m:oMathPara>
                </a14:m>
                <a:endParaRPr kumimoji="1" lang="ja-JP" altLang="en-US" sz="2400" dirty="0">
                  <a:solidFill>
                    <a:schemeClr val="tx1">
                      <a:lumMod val="65000"/>
                      <a:lumOff val="35000"/>
                    </a:schemeClr>
                  </a:solidFill>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4593045" y="2862822"/>
                <a:ext cx="7263595" cy="75071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0108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a:t>
            </a:r>
            <a:r>
              <a:rPr lang="en-US" altLang="ja-JP" dirty="0"/>
              <a:t>BA</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solidFill>
                  <a:schemeClr val="tx1">
                    <a:lumMod val="65000"/>
                    <a:lumOff val="35000"/>
                  </a:schemeClr>
                </a:solidFill>
              </a:rPr>
              <a:t>STEP 1: </a:t>
            </a:r>
            <a:r>
              <a:rPr lang="ja-JP" altLang="en-US" b="1" dirty="0" smtClean="0">
                <a:solidFill>
                  <a:schemeClr val="tx1">
                    <a:lumMod val="65000"/>
                    <a:lumOff val="35000"/>
                  </a:schemeClr>
                </a:solidFill>
              </a:rPr>
              <a:t>解の生成</a:t>
            </a:r>
            <a:endParaRPr kumimoji="1" lang="ja-JP" altLang="en-US" b="1" dirty="0">
              <a:solidFill>
                <a:schemeClr val="tx1">
                  <a:lumMod val="65000"/>
                  <a:lumOff val="35000"/>
                </a:schemeClr>
              </a:solidFill>
            </a:endParaRPr>
          </a:p>
        </p:txBody>
      </p:sp>
      <p:sp>
        <p:nvSpPr>
          <p:cNvPr id="7" name="テキスト ボックス 6"/>
          <p:cNvSpPr txBox="1"/>
          <p:nvPr/>
        </p:nvSpPr>
        <p:spPr>
          <a:xfrm>
            <a:off x="11044238" y="6015038"/>
            <a:ext cx="557212" cy="369332"/>
          </a:xfrm>
          <a:prstGeom prst="rect">
            <a:avLst/>
          </a:prstGeom>
          <a:noFill/>
        </p:spPr>
        <p:txBody>
          <a:bodyPr wrap="square" rtlCol="0">
            <a:spAutoFit/>
          </a:bodyPr>
          <a:lstStyle/>
          <a:p>
            <a:r>
              <a:rPr kumimoji="1" lang="en-US" altLang="ja-JP" dirty="0"/>
              <a:t>3</a:t>
            </a:r>
            <a:endParaRPr kumimoji="1" lang="ja-JP" altLang="en-US" dirty="0"/>
          </a:p>
        </p:txBody>
      </p:sp>
      <p:sp>
        <p:nvSpPr>
          <p:cNvPr id="63" name="テキスト ボックス 62"/>
          <p:cNvSpPr txBox="1"/>
          <p:nvPr/>
        </p:nvSpPr>
        <p:spPr>
          <a:xfrm>
            <a:off x="4490557" y="2099898"/>
            <a:ext cx="5821279" cy="400110"/>
          </a:xfrm>
          <a:prstGeom prst="rect">
            <a:avLst/>
          </a:prstGeom>
          <a:noFill/>
        </p:spPr>
        <p:txBody>
          <a:bodyPr wrap="square" rtlCol="0">
            <a:spAutoFit/>
          </a:bodyPr>
          <a:lstStyle/>
          <a:p>
            <a:r>
              <a:rPr kumimoji="1" lang="en-US" altLang="ja-JP" sz="2000" dirty="0" smtClean="0"/>
              <a:t>(1),(2)</a:t>
            </a:r>
            <a:r>
              <a:rPr kumimoji="1" lang="ja-JP" altLang="en-US" sz="2000" dirty="0" smtClean="0"/>
              <a:t>から</a:t>
            </a:r>
            <a:r>
              <a:rPr kumimoji="1" lang="ja-JP" altLang="en-US" sz="2000" dirty="0"/>
              <a:t>解</a:t>
            </a:r>
            <a:r>
              <a:rPr kumimoji="1" lang="ja-JP" altLang="en-US" sz="2000" dirty="0" smtClean="0"/>
              <a:t>の</a:t>
            </a:r>
            <a:r>
              <a:rPr kumimoji="1" lang="ja-JP" altLang="en-US" sz="2000" dirty="0"/>
              <a:t>生成</a:t>
            </a:r>
            <a:r>
              <a:rPr kumimoji="1" lang="en-US" altLang="ja-JP" sz="2000" dirty="0" smtClean="0"/>
              <a:t>(3)</a:t>
            </a:r>
            <a:r>
              <a:rPr kumimoji="1" lang="ja-JP" altLang="en-US" sz="2000" dirty="0" smtClean="0"/>
              <a:t>を行う</a:t>
            </a:r>
            <a:endParaRPr kumimoji="1" lang="ja-JP" altLang="en-US" sz="2000" dirty="0"/>
          </a:p>
        </p:txBody>
      </p:sp>
      <mc:AlternateContent xmlns:mc="http://schemas.openxmlformats.org/markup-compatibility/2006" xmlns:a14="http://schemas.microsoft.com/office/drawing/2010/main">
        <mc:Choice Requires="a14">
          <p:sp>
            <p:nvSpPr>
              <p:cNvPr id="41" name="テキスト ボックス 40"/>
              <p:cNvSpPr txBox="1"/>
              <p:nvPr/>
            </p:nvSpPr>
            <p:spPr>
              <a:xfrm>
                <a:off x="4623737" y="4032624"/>
                <a:ext cx="5957177" cy="56175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sz="2400" i="1" smtClean="0">
                              <a:solidFill>
                                <a:schemeClr val="tx1">
                                  <a:lumMod val="65000"/>
                                  <a:lumOff val="35000"/>
                                </a:schemeClr>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𝑣</m:t>
                              </m:r>
                            </m:e>
                            <m:sub>
                              <m:r>
                                <a:rPr kumimoji="1" lang="en-US" altLang="ja-JP" sz="2400" b="0" i="1" smtClean="0">
                                  <a:solidFill>
                                    <a:schemeClr val="tx1">
                                      <a:lumMod val="65000"/>
                                      <a:lumOff val="35000"/>
                                    </a:schemeClr>
                                  </a:solidFill>
                                  <a:latin typeface="Cambria Math" panose="02040503050406030204" pitchFamily="18" charset="0"/>
                                </a:rPr>
                                <m:t>𝑖</m:t>
                              </m:r>
                            </m:sub>
                          </m:sSub>
                        </m:e>
                        <m:sup>
                          <m:r>
                            <a:rPr kumimoji="1" lang="en-US" altLang="ja-JP" sz="2400" b="0" i="1" smtClean="0">
                              <a:solidFill>
                                <a:schemeClr val="tx1">
                                  <a:lumMod val="65000"/>
                                  <a:lumOff val="35000"/>
                                </a:schemeClr>
                              </a:solidFill>
                              <a:latin typeface="Cambria Math" panose="02040503050406030204" pitchFamily="18" charset="0"/>
                            </a:rPr>
                            <m:t>𝑡</m:t>
                          </m:r>
                          <m:r>
                            <a:rPr kumimoji="1" lang="en-US" altLang="ja-JP" sz="2400" b="0" i="1" smtClean="0">
                              <a:solidFill>
                                <a:schemeClr val="tx1">
                                  <a:lumMod val="65000"/>
                                  <a:lumOff val="35000"/>
                                </a:schemeClr>
                              </a:solidFill>
                              <a:latin typeface="Cambria Math" panose="02040503050406030204" pitchFamily="18" charset="0"/>
                            </a:rPr>
                            <m:t>+1</m:t>
                          </m:r>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i="1" smtClean="0">
                              <a:solidFill>
                                <a:schemeClr val="tx1">
                                  <a:lumMod val="65000"/>
                                  <a:lumOff val="35000"/>
                                </a:schemeClr>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𝑣</m:t>
                              </m:r>
                            </m:e>
                            <m:sub>
                              <m:r>
                                <a:rPr kumimoji="1" lang="en-US" altLang="ja-JP" sz="2400" b="0" i="1" smtClean="0">
                                  <a:solidFill>
                                    <a:schemeClr val="tx1">
                                      <a:lumMod val="65000"/>
                                      <a:lumOff val="35000"/>
                                    </a:schemeClr>
                                  </a:solidFill>
                                  <a:latin typeface="Cambria Math" panose="02040503050406030204" pitchFamily="18" charset="0"/>
                                </a:rPr>
                                <m:t>𝑖</m:t>
                              </m:r>
                            </m:sub>
                          </m:sSub>
                        </m:e>
                        <m:sup>
                          <m:r>
                            <a:rPr kumimoji="1" lang="en-US" altLang="ja-JP" sz="2400" b="0" i="1" smtClean="0">
                              <a:solidFill>
                                <a:schemeClr val="tx1">
                                  <a:lumMod val="65000"/>
                                  <a:lumOff val="35000"/>
                                </a:schemeClr>
                              </a:solidFill>
                              <a:latin typeface="Cambria Math" panose="02040503050406030204" pitchFamily="18" charset="0"/>
                            </a:rPr>
                            <m:t>𝑡</m:t>
                          </m:r>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b="0" i="1" smtClean="0">
                              <a:solidFill>
                                <a:schemeClr val="tx1">
                                  <a:lumMod val="65000"/>
                                  <a:lumOff val="35000"/>
                                </a:schemeClr>
                              </a:solidFill>
                              <a:latin typeface="Cambria Math" panose="02040503050406030204" pitchFamily="18" charset="0"/>
                            </a:rPr>
                          </m:ctrlPr>
                        </m:sSupPr>
                        <m:e>
                          <m:d>
                            <m:dPr>
                              <m:ctrlPr>
                                <a:rPr kumimoji="1" lang="en-US" altLang="ja-JP" sz="2400" b="0" i="1" smtClean="0">
                                  <a:solidFill>
                                    <a:schemeClr val="tx1">
                                      <a:lumMod val="65000"/>
                                      <a:lumOff val="35000"/>
                                    </a:schemeClr>
                                  </a:solidFill>
                                  <a:latin typeface="Cambria Math" panose="02040503050406030204" pitchFamily="18" charset="0"/>
                                </a:rPr>
                              </m:ctrlPr>
                            </m:dPr>
                            <m:e>
                              <m:sSup>
                                <m:sSupPr>
                                  <m:ctrlPr>
                                    <a:rPr kumimoji="1" lang="en-US" altLang="ja-JP" sz="2400" b="0" i="1" smtClean="0">
                                      <a:solidFill>
                                        <a:schemeClr val="tx1">
                                          <a:lumMod val="65000"/>
                                          <a:lumOff val="35000"/>
                                        </a:schemeClr>
                                      </a:solidFill>
                                      <a:latin typeface="Cambria Math" panose="02040503050406030204" pitchFamily="18" charset="0"/>
                                    </a:rPr>
                                  </m:ctrlPr>
                                </m:sSupPr>
                                <m:e>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m:t>
                                      </m:r>
                                    </m:sub>
                                  </m:sSub>
                                </m:e>
                                <m:sup>
                                  <m:r>
                                    <a:rPr kumimoji="1" lang="en-US" altLang="ja-JP" sz="2400" b="0" i="1" smtClean="0">
                                      <a:solidFill>
                                        <a:schemeClr val="tx1">
                                          <a:lumMod val="65000"/>
                                          <a:lumOff val="35000"/>
                                        </a:schemeClr>
                                      </a:solidFill>
                                      <a:latin typeface="Cambria Math" panose="02040503050406030204" pitchFamily="18" charset="0"/>
                                    </a:rPr>
                                    <m:t>𝑡</m:t>
                                  </m:r>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b="0" i="1" smtClean="0">
                                      <a:solidFill>
                                        <a:schemeClr val="tx1">
                                          <a:lumMod val="65000"/>
                                          <a:lumOff val="35000"/>
                                        </a:schemeClr>
                                      </a:solidFill>
                                      <a:latin typeface="Cambria Math" panose="02040503050406030204" pitchFamily="18" charset="0"/>
                                    </a:rPr>
                                  </m:ctrlPr>
                                </m:sSupPr>
                                <m:e>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𝑖</m:t>
                                      </m:r>
                                    </m:sub>
                                  </m:sSub>
                                </m:e>
                                <m:sup>
                                  <m:r>
                                    <a:rPr kumimoji="1" lang="en-US" altLang="ja-JP" sz="2400" b="0" i="1" smtClean="0">
                                      <a:solidFill>
                                        <a:schemeClr val="tx1">
                                          <a:lumMod val="65000"/>
                                          <a:lumOff val="35000"/>
                                        </a:schemeClr>
                                      </a:solidFill>
                                      <a:latin typeface="Cambria Math" panose="02040503050406030204" pitchFamily="18" charset="0"/>
                                    </a:rPr>
                                    <m:t>𝑡</m:t>
                                  </m:r>
                                </m:sup>
                              </m:sSup>
                            </m:e>
                          </m:d>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𝑓</m:t>
                              </m:r>
                            </m:e>
                            <m:sub>
                              <m:r>
                                <a:rPr kumimoji="1" lang="en-US" altLang="ja-JP" sz="2400" b="0" i="1" smtClean="0">
                                  <a:solidFill>
                                    <a:schemeClr val="tx1">
                                      <a:lumMod val="65000"/>
                                      <a:lumOff val="35000"/>
                                    </a:schemeClr>
                                  </a:solidFill>
                                  <a:latin typeface="Cambria Math" panose="02040503050406030204" pitchFamily="18" charset="0"/>
                                </a:rPr>
                                <m:t>𝑖</m:t>
                              </m:r>
                            </m:sub>
                          </m:sSub>
                        </m:e>
                        <m:sup/>
                      </m:sSup>
                      <m:r>
                        <a:rPr kumimoji="1" lang="en-US" altLang="ja-JP" sz="2400" b="0" i="1" smtClean="0">
                          <a:solidFill>
                            <a:schemeClr val="tx1">
                              <a:lumMod val="65000"/>
                              <a:lumOff val="35000"/>
                            </a:schemeClr>
                          </a:solidFill>
                          <a:latin typeface="Cambria Math" panose="02040503050406030204" pitchFamily="18" charset="0"/>
                        </a:rPr>
                        <m:t>          …(2)</m:t>
                      </m:r>
                    </m:oMath>
                  </m:oMathPara>
                </a14:m>
                <a:endParaRPr kumimoji="1" lang="ja-JP" altLang="en-US" sz="2400" dirty="0">
                  <a:solidFill>
                    <a:schemeClr val="tx1">
                      <a:lumMod val="65000"/>
                      <a:lumOff val="35000"/>
                    </a:schemeClr>
                  </a:solidFill>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4623737" y="4032624"/>
                <a:ext cx="5957177" cy="56175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p:cNvSpPr txBox="1"/>
              <p:nvPr/>
            </p:nvSpPr>
            <p:spPr>
              <a:xfrm>
                <a:off x="4623737" y="5269817"/>
                <a:ext cx="4375119" cy="479106"/>
              </a:xfrm>
              <a:prstGeom prst="rect">
                <a:avLst/>
              </a:prstGeom>
              <a:noFill/>
            </p:spPr>
            <p:txBody>
              <a:bodyPr wrap="square" rtlCol="0">
                <a:spAutoFit/>
              </a:bodyPr>
              <a:lstStyle/>
              <a:p>
                <a14:m>
                  <m:oMath xmlns:m="http://schemas.openxmlformats.org/officeDocument/2006/math">
                    <m:sSup>
                      <m:sSupPr>
                        <m:ctrlPr>
                          <a:rPr kumimoji="1" lang="en-US" altLang="ja-JP" sz="2400" i="1" smtClean="0">
                            <a:solidFill>
                              <a:schemeClr val="tx1">
                                <a:lumMod val="65000"/>
                                <a:lumOff val="35000"/>
                              </a:schemeClr>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𝑖</m:t>
                            </m:r>
                          </m:sub>
                        </m:sSub>
                      </m:e>
                      <m:sup>
                        <m:r>
                          <a:rPr kumimoji="1" lang="en-US" altLang="ja-JP" sz="2400" b="0" i="1" smtClean="0">
                            <a:solidFill>
                              <a:schemeClr val="tx1">
                                <a:lumMod val="65000"/>
                                <a:lumOff val="35000"/>
                              </a:schemeClr>
                            </a:solidFill>
                            <a:latin typeface="Cambria Math" panose="02040503050406030204" pitchFamily="18" charset="0"/>
                          </a:rPr>
                          <m:t>𝑡</m:t>
                        </m:r>
                        <m:r>
                          <a:rPr kumimoji="1" lang="en-US" altLang="ja-JP" sz="2400" b="0" i="1" smtClean="0">
                            <a:solidFill>
                              <a:schemeClr val="tx1">
                                <a:lumMod val="65000"/>
                                <a:lumOff val="35000"/>
                              </a:schemeClr>
                            </a:solidFill>
                            <a:latin typeface="Cambria Math" panose="02040503050406030204" pitchFamily="18" charset="0"/>
                          </a:rPr>
                          <m:t>+1</m:t>
                        </m:r>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i="1" smtClean="0">
                            <a:solidFill>
                              <a:schemeClr val="tx1">
                                <a:lumMod val="65000"/>
                                <a:lumOff val="35000"/>
                              </a:schemeClr>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𝑣</m:t>
                            </m:r>
                          </m:e>
                          <m:sub>
                            <m:r>
                              <a:rPr kumimoji="1" lang="en-US" altLang="ja-JP" sz="2400" b="0" i="1" smtClean="0">
                                <a:solidFill>
                                  <a:schemeClr val="tx1">
                                    <a:lumMod val="65000"/>
                                    <a:lumOff val="35000"/>
                                  </a:schemeClr>
                                </a:solidFill>
                                <a:latin typeface="Cambria Math" panose="02040503050406030204" pitchFamily="18" charset="0"/>
                              </a:rPr>
                              <m:t>𝑖</m:t>
                            </m:r>
                          </m:sub>
                        </m:sSub>
                      </m:e>
                      <m:sup>
                        <m:r>
                          <a:rPr kumimoji="1" lang="en-US" altLang="ja-JP" sz="2400" b="0" i="1" smtClean="0">
                            <a:solidFill>
                              <a:schemeClr val="tx1">
                                <a:lumMod val="65000"/>
                                <a:lumOff val="35000"/>
                              </a:schemeClr>
                            </a:solidFill>
                            <a:latin typeface="Cambria Math" panose="02040503050406030204" pitchFamily="18" charset="0"/>
                          </a:rPr>
                          <m:t>𝑡</m:t>
                        </m:r>
                        <m:r>
                          <a:rPr kumimoji="1" lang="en-US" altLang="ja-JP" sz="2400" b="0" i="1" smtClean="0">
                            <a:solidFill>
                              <a:schemeClr val="tx1">
                                <a:lumMod val="65000"/>
                                <a:lumOff val="35000"/>
                              </a:schemeClr>
                            </a:solidFill>
                            <a:latin typeface="Cambria Math" panose="02040503050406030204" pitchFamily="18" charset="0"/>
                          </a:rPr>
                          <m:t>+1</m:t>
                        </m:r>
                      </m:sup>
                    </m:sSup>
                    <m:r>
                      <a:rPr kumimoji="1" lang="en-US" altLang="ja-JP" sz="2400" b="0" i="1" smtClean="0">
                        <a:solidFill>
                          <a:schemeClr val="tx1">
                            <a:lumMod val="65000"/>
                            <a:lumOff val="35000"/>
                          </a:schemeClr>
                        </a:solidFill>
                        <a:latin typeface="Cambria Math" panose="02040503050406030204" pitchFamily="18" charset="0"/>
                      </a:rPr>
                      <m:t>+</m:t>
                    </m:r>
                    <m:sSubSup>
                      <m:sSubSupPr>
                        <m:ctrlPr>
                          <a:rPr kumimoji="1" lang="en-US" altLang="ja-JP" sz="2400" i="1" smtClean="0">
                            <a:solidFill>
                              <a:schemeClr val="tx1">
                                <a:lumMod val="65000"/>
                                <a:lumOff val="35000"/>
                              </a:schemeClr>
                            </a:solidFill>
                            <a:latin typeface="Cambria Math" panose="02040503050406030204" pitchFamily="18" charset="0"/>
                          </a:rPr>
                        </m:ctrlPr>
                      </m:sSubSupPr>
                      <m:e>
                        <m:r>
                          <a:rPr kumimoji="1" lang="en-US" altLang="ja-JP" sz="2400" b="0" i="1" smtClean="0">
                            <a:solidFill>
                              <a:schemeClr val="tx1">
                                <a:lumMod val="65000"/>
                                <a:lumOff val="35000"/>
                              </a:schemeClr>
                            </a:solidFill>
                            <a:latin typeface="Cambria Math" panose="02040503050406030204" pitchFamily="18" charset="0"/>
                          </a:rPr>
                          <m:t>𝑥</m:t>
                        </m:r>
                      </m:e>
                      <m:sub>
                        <m:r>
                          <a:rPr kumimoji="1" lang="en-US" altLang="ja-JP" sz="2400" b="0" i="1" smtClean="0">
                            <a:solidFill>
                              <a:schemeClr val="tx1">
                                <a:lumMod val="65000"/>
                                <a:lumOff val="35000"/>
                              </a:schemeClr>
                            </a:solidFill>
                            <a:latin typeface="Cambria Math" panose="02040503050406030204" pitchFamily="18" charset="0"/>
                          </a:rPr>
                          <m:t>𝑖</m:t>
                        </m:r>
                      </m:sub>
                      <m:sup>
                        <m:r>
                          <a:rPr kumimoji="1" lang="en-US" altLang="ja-JP" sz="2400" b="0" i="1" smtClean="0">
                            <a:solidFill>
                              <a:schemeClr val="tx1">
                                <a:lumMod val="65000"/>
                                <a:lumOff val="35000"/>
                              </a:schemeClr>
                            </a:solidFill>
                            <a:latin typeface="Cambria Math" panose="02040503050406030204" pitchFamily="18" charset="0"/>
                          </a:rPr>
                          <m:t>𝑡</m:t>
                        </m:r>
                      </m:sup>
                    </m:sSubSup>
                    <m:r>
                      <a:rPr kumimoji="1" lang="en-US" altLang="ja-JP" sz="2400" b="0" i="1" smtClean="0">
                        <a:solidFill>
                          <a:schemeClr val="tx1">
                            <a:lumMod val="65000"/>
                            <a:lumOff val="35000"/>
                          </a:schemeClr>
                        </a:solidFill>
                        <a:latin typeface="Cambria Math" panose="02040503050406030204" pitchFamily="18" charset="0"/>
                      </a:rPr>
                      <m:t>       …(3)</m:t>
                    </m:r>
                  </m:oMath>
                </a14:m>
                <a:r>
                  <a:rPr kumimoji="1" lang="en-US" altLang="ja-JP" sz="2400" dirty="0" smtClean="0">
                    <a:solidFill>
                      <a:schemeClr val="tx1">
                        <a:lumMod val="65000"/>
                        <a:lumOff val="35000"/>
                      </a:schemeClr>
                    </a:solidFill>
                  </a:rPr>
                  <a:t> </a:t>
                </a:r>
                <a:endParaRPr kumimoji="1" lang="ja-JP" altLang="en-US" sz="2400" dirty="0">
                  <a:solidFill>
                    <a:schemeClr val="tx1">
                      <a:lumMod val="65000"/>
                      <a:lumOff val="35000"/>
                    </a:schemeClr>
                  </a:solidFill>
                </a:endParaRP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4623737" y="5269817"/>
                <a:ext cx="4375119" cy="479106"/>
              </a:xfrm>
              <a:prstGeom prst="rect">
                <a:avLst/>
              </a:prstGeom>
              <a:blipFill>
                <a:blip r:embed="rId3"/>
                <a:stretch>
                  <a:fillRect b="-164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4593045" y="2862822"/>
                <a:ext cx="7263595" cy="75071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sz="2400" i="1" smtClean="0">
                              <a:solidFill>
                                <a:srgbClr val="FF0000"/>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𝑓</m:t>
                              </m:r>
                            </m:e>
                            <m:sub>
                              <m:r>
                                <a:rPr kumimoji="1" lang="en-US" altLang="ja-JP" sz="2400" b="0" i="1" smtClean="0">
                                  <a:solidFill>
                                    <a:schemeClr val="tx1">
                                      <a:lumMod val="65000"/>
                                      <a:lumOff val="35000"/>
                                    </a:schemeClr>
                                  </a:solidFill>
                                  <a:latin typeface="Cambria Math" panose="02040503050406030204" pitchFamily="18" charset="0"/>
                                </a:rPr>
                                <m:t>𝑖</m:t>
                              </m:r>
                            </m:sub>
                          </m:sSub>
                        </m:e>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i="1" smtClean="0">
                              <a:solidFill>
                                <a:schemeClr val="tx1">
                                  <a:lumMod val="65000"/>
                                  <a:lumOff val="35000"/>
                                </a:schemeClr>
                              </a:solidFill>
                              <a:latin typeface="Cambria Math" panose="02040503050406030204" pitchFamily="18" charset="0"/>
                            </a:rPr>
                          </m:ctrlPr>
                        </m:sSupPr>
                        <m:e>
                          <m:sSub>
                            <m:sSubPr>
                              <m:ctrlPr>
                                <a:rPr kumimoji="1" lang="en-US" altLang="ja-JP" sz="240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𝑓</m:t>
                              </m:r>
                            </m:e>
                            <m:sub>
                              <m:r>
                                <a:rPr kumimoji="1" lang="en-US" altLang="ja-JP" sz="2400" b="0" i="1" smtClean="0">
                                  <a:solidFill>
                                    <a:schemeClr val="tx1">
                                      <a:lumMod val="65000"/>
                                      <a:lumOff val="35000"/>
                                    </a:schemeClr>
                                  </a:solidFill>
                                  <a:latin typeface="Cambria Math" panose="02040503050406030204" pitchFamily="18" charset="0"/>
                                </a:rPr>
                                <m:t>𝑚𝑖𝑛</m:t>
                              </m:r>
                            </m:sub>
                          </m:sSub>
                        </m:e>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b="0" i="1" smtClean="0">
                              <a:solidFill>
                                <a:schemeClr val="tx1">
                                  <a:lumMod val="65000"/>
                                  <a:lumOff val="35000"/>
                                </a:schemeClr>
                              </a:solidFill>
                              <a:latin typeface="Cambria Math" panose="02040503050406030204" pitchFamily="18" charset="0"/>
                            </a:rPr>
                          </m:ctrlPr>
                        </m:sSupPr>
                        <m:e>
                          <m:d>
                            <m:dPr>
                              <m:ctrlPr>
                                <a:rPr kumimoji="1" lang="en-US" altLang="ja-JP" sz="2400" b="0" i="1" smtClean="0">
                                  <a:solidFill>
                                    <a:schemeClr val="tx1">
                                      <a:lumMod val="65000"/>
                                      <a:lumOff val="35000"/>
                                    </a:schemeClr>
                                  </a:solidFill>
                                  <a:latin typeface="Cambria Math" panose="02040503050406030204" pitchFamily="18" charset="0"/>
                                </a:rPr>
                              </m:ctrlPr>
                            </m:dPr>
                            <m:e>
                              <m:sSup>
                                <m:sSupPr>
                                  <m:ctrlPr>
                                    <a:rPr kumimoji="1" lang="en-US" altLang="ja-JP" sz="2400" b="0" i="1" smtClean="0">
                                      <a:solidFill>
                                        <a:schemeClr val="tx1">
                                          <a:lumMod val="65000"/>
                                          <a:lumOff val="35000"/>
                                        </a:schemeClr>
                                      </a:solidFill>
                                      <a:latin typeface="Cambria Math" panose="02040503050406030204" pitchFamily="18" charset="0"/>
                                    </a:rPr>
                                  </m:ctrlPr>
                                </m:sSupPr>
                                <m:e>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𝑓</m:t>
                                      </m:r>
                                    </m:e>
                                    <m:sub>
                                      <m:r>
                                        <a:rPr kumimoji="1" lang="en-US" altLang="ja-JP" sz="2400" b="0" i="1" smtClean="0">
                                          <a:solidFill>
                                            <a:schemeClr val="tx1">
                                              <a:lumMod val="65000"/>
                                              <a:lumOff val="35000"/>
                                            </a:schemeClr>
                                          </a:solidFill>
                                          <a:latin typeface="Cambria Math" panose="02040503050406030204" pitchFamily="18" charset="0"/>
                                        </a:rPr>
                                        <m:t>𝑚𝑎𝑥</m:t>
                                      </m:r>
                                    </m:sub>
                                  </m:sSub>
                                </m:e>
                                <m:sup/>
                              </m:sSup>
                              <m:r>
                                <a:rPr kumimoji="1" lang="en-US" altLang="ja-JP" sz="2400" b="0" i="1" smtClean="0">
                                  <a:solidFill>
                                    <a:schemeClr val="tx1">
                                      <a:lumMod val="65000"/>
                                      <a:lumOff val="35000"/>
                                    </a:schemeClr>
                                  </a:solidFill>
                                  <a:latin typeface="Cambria Math" panose="02040503050406030204" pitchFamily="18" charset="0"/>
                                </a:rPr>
                                <m:t>−</m:t>
                              </m:r>
                              <m:sSup>
                                <m:sSupPr>
                                  <m:ctrlPr>
                                    <a:rPr kumimoji="1" lang="en-US" altLang="ja-JP" sz="2400" b="0" i="1" smtClean="0">
                                      <a:solidFill>
                                        <a:schemeClr val="tx1">
                                          <a:lumMod val="65000"/>
                                          <a:lumOff val="35000"/>
                                        </a:schemeClr>
                                      </a:solidFill>
                                      <a:latin typeface="Cambria Math" panose="02040503050406030204" pitchFamily="18" charset="0"/>
                                    </a:rPr>
                                  </m:ctrlPr>
                                </m:sSupPr>
                                <m:e>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en-US" altLang="ja-JP" sz="2400" b="0" i="1" smtClean="0">
                                          <a:solidFill>
                                            <a:schemeClr val="tx1">
                                              <a:lumMod val="65000"/>
                                              <a:lumOff val="35000"/>
                                            </a:schemeClr>
                                          </a:solidFill>
                                          <a:latin typeface="Cambria Math" panose="02040503050406030204" pitchFamily="18" charset="0"/>
                                        </a:rPr>
                                        <m:t>𝑓</m:t>
                                      </m:r>
                                    </m:e>
                                    <m:sub>
                                      <m:r>
                                        <a:rPr kumimoji="1" lang="en-US" altLang="ja-JP" sz="2400" b="0" i="1" smtClean="0">
                                          <a:solidFill>
                                            <a:schemeClr val="tx1">
                                              <a:lumMod val="65000"/>
                                              <a:lumOff val="35000"/>
                                            </a:schemeClr>
                                          </a:solidFill>
                                          <a:latin typeface="Cambria Math" panose="02040503050406030204" pitchFamily="18" charset="0"/>
                                        </a:rPr>
                                        <m:t>𝑚𝑖𝑛</m:t>
                                      </m:r>
                                    </m:sub>
                                  </m:sSub>
                                </m:e>
                                <m:sup/>
                              </m:sSup>
                            </m:e>
                          </m:d>
                          <m:sSub>
                            <m:sSubPr>
                              <m:ctrlPr>
                                <a:rPr kumimoji="1" lang="en-US" altLang="ja-JP" sz="2400" b="0" i="1" smtClean="0">
                                  <a:solidFill>
                                    <a:schemeClr val="tx1">
                                      <a:lumMod val="65000"/>
                                      <a:lumOff val="35000"/>
                                    </a:schemeClr>
                                  </a:solidFill>
                                  <a:latin typeface="Cambria Math" panose="02040503050406030204" pitchFamily="18" charset="0"/>
                                </a:rPr>
                              </m:ctrlPr>
                            </m:sSubPr>
                            <m:e>
                              <m:r>
                                <a:rPr kumimoji="1" lang="ja-JP" altLang="en-US" sz="2400" b="0" i="1" smtClean="0">
                                  <a:solidFill>
                                    <a:schemeClr val="tx1">
                                      <a:lumMod val="65000"/>
                                      <a:lumOff val="35000"/>
                                    </a:schemeClr>
                                  </a:solidFill>
                                  <a:latin typeface="Cambria Math" panose="02040503050406030204" pitchFamily="18" charset="0"/>
                                </a:rPr>
                                <m:t>𝛽</m:t>
                              </m:r>
                            </m:e>
                            <m:sub/>
                          </m:sSub>
                        </m:e>
                        <m:sup/>
                      </m:sSup>
                      <m:r>
                        <a:rPr kumimoji="1" lang="en-US" altLang="ja-JP" sz="2400" b="0" i="1" smtClean="0">
                          <a:solidFill>
                            <a:schemeClr val="tx1">
                              <a:lumMod val="65000"/>
                              <a:lumOff val="35000"/>
                            </a:schemeClr>
                          </a:solidFill>
                          <a:latin typeface="Cambria Math" panose="02040503050406030204" pitchFamily="18" charset="0"/>
                        </a:rPr>
                        <m:t>          …(1)</m:t>
                      </m:r>
                    </m:oMath>
                  </m:oMathPara>
                </a14:m>
                <a:endParaRPr kumimoji="1" lang="ja-JP" altLang="en-US" sz="2400" dirty="0">
                  <a:solidFill>
                    <a:schemeClr val="tx1">
                      <a:lumMod val="65000"/>
                      <a:lumOff val="35000"/>
                    </a:schemeClr>
                  </a:solidFill>
                </a:endParaRPr>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4593045" y="2862822"/>
                <a:ext cx="7263595" cy="750718"/>
              </a:xfrm>
              <a:prstGeom prst="rect">
                <a:avLst/>
              </a:prstGeom>
              <a:blipFill>
                <a:blip r:embed="rId4"/>
                <a:stretch>
                  <a:fillRect/>
                </a:stretch>
              </a:blipFill>
            </p:spPr>
            <p:txBody>
              <a:bodyPr/>
              <a:lstStyle/>
              <a:p>
                <a:r>
                  <a:rPr lang="ja-JP" altLang="en-US">
                    <a:noFill/>
                  </a:rPr>
                  <a:t> </a:t>
                </a:r>
              </a:p>
            </p:txBody>
          </p:sp>
        </mc:Fallback>
      </mc:AlternateContent>
      <p:sp>
        <p:nvSpPr>
          <p:cNvPr id="36" name="正方形/長方形 35"/>
          <p:cNvSpPr/>
          <p:nvPr/>
        </p:nvSpPr>
        <p:spPr>
          <a:xfrm>
            <a:off x="442927" y="2097159"/>
            <a:ext cx="3600000" cy="3600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コンテンツ プレースホルダー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67983">
            <a:off x="1472279" y="3014375"/>
            <a:ext cx="745028" cy="745028"/>
          </a:xfrm>
          <a:prstGeom prst="rect">
            <a:avLst/>
          </a:prstGeom>
        </p:spPr>
      </p:pic>
      <mc:AlternateContent xmlns:mc="http://schemas.openxmlformats.org/markup-compatibility/2006" xmlns:a14="http://schemas.microsoft.com/office/drawing/2010/main">
        <mc:Choice Requires="a14">
          <p:sp>
            <p:nvSpPr>
              <p:cNvPr id="47" name="テキスト ボックス 46"/>
              <p:cNvSpPr txBox="1"/>
              <p:nvPr/>
            </p:nvSpPr>
            <p:spPr>
              <a:xfrm>
                <a:off x="1316412" y="2675912"/>
                <a:ext cx="528381"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rgbClr val="FF0000"/>
                              </a:solidFill>
                              <a:latin typeface="Cambria Math" panose="02040503050406030204" pitchFamily="18" charset="0"/>
                            </a:rPr>
                          </m:ctrlPr>
                        </m:sSupPr>
                        <m:e>
                          <m:sSub>
                            <m:sSubPr>
                              <m:ctrlPr>
                                <a:rPr kumimoji="1" lang="en-US" altLang="ja-JP" b="1" i="1" smtClean="0">
                                  <a:solidFill>
                                    <a:srgbClr val="FF0000"/>
                                  </a:solidFill>
                                  <a:latin typeface="Cambria Math" panose="02040503050406030204" pitchFamily="18" charset="0"/>
                                </a:rPr>
                              </m:ctrlPr>
                            </m:sSubPr>
                            <m:e>
                              <m:r>
                                <a:rPr kumimoji="1" lang="en-US" altLang="ja-JP" b="1" i="1" smtClean="0">
                                  <a:solidFill>
                                    <a:srgbClr val="FF0000"/>
                                  </a:solidFill>
                                  <a:latin typeface="Cambria Math" panose="02040503050406030204" pitchFamily="18" charset="0"/>
                                </a:rPr>
                                <m:t>𝒙</m:t>
                              </m:r>
                            </m:e>
                            <m:sub>
                              <m:r>
                                <a:rPr kumimoji="1" lang="en-US" altLang="ja-JP" b="1" i="1" smtClean="0">
                                  <a:solidFill>
                                    <a:srgbClr val="FF0000"/>
                                  </a:solidFill>
                                  <a:latin typeface="Cambria Math" panose="02040503050406030204" pitchFamily="18" charset="0"/>
                                </a:rPr>
                                <m:t>∗</m:t>
                              </m:r>
                            </m:sub>
                          </m:sSub>
                        </m:e>
                        <m:sup/>
                      </m:sSup>
                    </m:oMath>
                  </m:oMathPara>
                </a14:m>
                <a:endParaRPr kumimoji="1" lang="ja-JP" altLang="en-US" b="1" dirty="0">
                  <a:solidFill>
                    <a:srgbClr val="FF0000"/>
                  </a:solidFill>
                </a:endParaRPr>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1316412" y="2675912"/>
                <a:ext cx="528381" cy="392993"/>
              </a:xfrm>
              <a:prstGeom prst="rect">
                <a:avLst/>
              </a:prstGeom>
              <a:blipFill>
                <a:blip r:embed="rId6"/>
                <a:stretch>
                  <a:fillRect/>
                </a:stretch>
              </a:blipFill>
            </p:spPr>
            <p:txBody>
              <a:bodyPr/>
              <a:lstStyle/>
              <a:p>
                <a:r>
                  <a:rPr lang="ja-JP" altLang="en-US">
                    <a:noFill/>
                  </a:rPr>
                  <a:t> </a:t>
                </a:r>
              </a:p>
            </p:txBody>
          </p:sp>
        </mc:Fallback>
      </mc:AlternateContent>
      <p:pic>
        <p:nvPicPr>
          <p:cNvPr id="51" name="コンテンツ プレースホルダー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67983">
            <a:off x="1217794" y="3299735"/>
            <a:ext cx="745028" cy="745028"/>
          </a:xfrm>
          <a:prstGeom prst="rect">
            <a:avLst/>
          </a:prstGeom>
        </p:spPr>
      </p:pic>
      <p:pic>
        <p:nvPicPr>
          <p:cNvPr id="52" name="コンテンツ プレースホルダー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67983">
            <a:off x="2319720" y="2539638"/>
            <a:ext cx="745028" cy="745028"/>
          </a:xfrm>
          <a:prstGeom prst="rect">
            <a:avLst/>
          </a:prstGeom>
        </p:spPr>
      </p:pic>
      <p:pic>
        <p:nvPicPr>
          <p:cNvPr id="53" name="コンテンツ プレースホルダー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67983">
            <a:off x="3096819" y="3676434"/>
            <a:ext cx="745028" cy="745028"/>
          </a:xfrm>
          <a:prstGeom prst="rect">
            <a:avLst/>
          </a:prstGeom>
        </p:spPr>
      </p:pic>
      <p:pic>
        <p:nvPicPr>
          <p:cNvPr id="54" name="コンテンツ プレースホルダー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67983">
            <a:off x="549259" y="4029624"/>
            <a:ext cx="745028" cy="745028"/>
          </a:xfrm>
          <a:prstGeom prst="rect">
            <a:avLst/>
          </a:prstGeom>
        </p:spPr>
      </p:pic>
      <p:pic>
        <p:nvPicPr>
          <p:cNvPr id="55" name="コンテンツ プレースホルダー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67983">
            <a:off x="2212966" y="4435500"/>
            <a:ext cx="745028" cy="745028"/>
          </a:xfrm>
          <a:prstGeom prst="rect">
            <a:avLst/>
          </a:prstGeom>
        </p:spPr>
      </p:pic>
      <mc:AlternateContent xmlns:mc="http://schemas.openxmlformats.org/markup-compatibility/2006" xmlns:a14="http://schemas.microsoft.com/office/drawing/2010/main">
        <mc:Choice Requires="a14">
          <p:sp>
            <p:nvSpPr>
              <p:cNvPr id="56" name="テキスト ボックス 55"/>
              <p:cNvSpPr txBox="1"/>
              <p:nvPr/>
            </p:nvSpPr>
            <p:spPr>
              <a:xfrm>
                <a:off x="784156" y="4677747"/>
                <a:ext cx="634888"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lumMod val="75000"/>
                                  <a:lumOff val="25000"/>
                                </a:schemeClr>
                              </a:solidFill>
                              <a:latin typeface="Cambria Math" panose="02040503050406030204" pitchFamily="18" charset="0"/>
                            </a:rPr>
                          </m:ctrlPr>
                        </m:sSupPr>
                        <m:e>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𝒊</m:t>
                              </m:r>
                            </m:sub>
                          </m:sSub>
                        </m:e>
                        <m:sup>
                          <m:r>
                            <a:rPr kumimoji="1" lang="en-US" altLang="ja-JP" b="1" i="1" smtClean="0">
                              <a:solidFill>
                                <a:schemeClr val="tx1">
                                  <a:lumMod val="75000"/>
                                  <a:lumOff val="25000"/>
                                </a:schemeClr>
                              </a:solidFill>
                              <a:latin typeface="Cambria Math" panose="02040503050406030204" pitchFamily="18" charset="0"/>
                            </a:rPr>
                            <m:t>𝒕</m:t>
                          </m:r>
                          <m:r>
                            <a:rPr kumimoji="1" lang="en-US" altLang="ja-JP" b="1" i="1" smtClean="0">
                              <a:solidFill>
                                <a:schemeClr val="tx1">
                                  <a:lumMod val="75000"/>
                                  <a:lumOff val="25000"/>
                                </a:schemeClr>
                              </a:solidFill>
                              <a:latin typeface="Cambria Math" panose="02040503050406030204" pitchFamily="18" charset="0"/>
                            </a:rPr>
                            <m:t>+</m:t>
                          </m:r>
                          <m:r>
                            <a:rPr kumimoji="1" lang="en-US" altLang="ja-JP" b="1" i="1" smtClean="0">
                              <a:solidFill>
                                <a:schemeClr val="tx1">
                                  <a:lumMod val="75000"/>
                                  <a:lumOff val="25000"/>
                                </a:schemeClr>
                              </a:solidFill>
                              <a:latin typeface="Cambria Math" panose="02040503050406030204" pitchFamily="18" charset="0"/>
                            </a:rPr>
                            <m:t>𝟏</m:t>
                          </m:r>
                        </m:sup>
                      </m:sSup>
                    </m:oMath>
                  </m:oMathPara>
                </a14:m>
                <a:endParaRPr kumimoji="1" lang="ja-JP" altLang="en-US" b="1" dirty="0">
                  <a:solidFill>
                    <a:schemeClr val="tx1">
                      <a:lumMod val="75000"/>
                      <a:lumOff val="25000"/>
                    </a:schemeClr>
                  </a:solidFill>
                </a:endParaRPr>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784156" y="4677747"/>
                <a:ext cx="634888" cy="375552"/>
              </a:xfrm>
              <a:prstGeom prst="rect">
                <a:avLst/>
              </a:prstGeom>
              <a:blipFill>
                <a:blip r:embed="rId7"/>
                <a:stretch>
                  <a:fillRect r="-2885" b="-3226"/>
                </a:stretch>
              </a:blipFill>
            </p:spPr>
            <p:txBody>
              <a:bodyPr/>
              <a:lstStyle/>
              <a:p>
                <a:r>
                  <a:rPr lang="ja-JP" altLang="en-US">
                    <a:noFill/>
                  </a:rPr>
                  <a:t> </a:t>
                </a:r>
              </a:p>
            </p:txBody>
          </p:sp>
        </mc:Fallback>
      </mc:AlternateContent>
      <p:cxnSp>
        <p:nvCxnSpPr>
          <p:cNvPr id="57" name="直線矢印コネクタ 56"/>
          <p:cNvCxnSpPr>
            <a:endCxn id="51" idx="0"/>
          </p:cNvCxnSpPr>
          <p:nvPr/>
        </p:nvCxnSpPr>
        <p:spPr>
          <a:xfrm flipV="1">
            <a:off x="1008837" y="3342729"/>
            <a:ext cx="755205" cy="102003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H="1" flipV="1">
            <a:off x="1908620" y="3465405"/>
            <a:ext cx="642610" cy="11827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2128210" y="3508054"/>
            <a:ext cx="1172598" cy="47473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flipH="1">
            <a:off x="1908620" y="2911705"/>
            <a:ext cx="730823" cy="42715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35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a:t>
            </a:r>
            <a:r>
              <a:rPr lang="en-US" altLang="ja-JP" dirty="0"/>
              <a:t>BA</a:t>
            </a:r>
            <a:endParaRPr kumimoji="1" lang="ja-JP" altLang="en-US" dirty="0"/>
          </a:p>
        </p:txBody>
      </p:sp>
      <p:sp>
        <p:nvSpPr>
          <p:cNvPr id="7" name="テキスト ボックス 6"/>
          <p:cNvSpPr txBox="1"/>
          <p:nvPr/>
        </p:nvSpPr>
        <p:spPr>
          <a:xfrm>
            <a:off x="11044238" y="6015038"/>
            <a:ext cx="557212" cy="369332"/>
          </a:xfrm>
          <a:prstGeom prst="rect">
            <a:avLst/>
          </a:prstGeom>
          <a:noFill/>
        </p:spPr>
        <p:txBody>
          <a:bodyPr wrap="square" rtlCol="0">
            <a:spAutoFit/>
          </a:bodyPr>
          <a:lstStyle/>
          <a:p>
            <a:r>
              <a:rPr kumimoji="1" lang="en-US" altLang="ja-JP" dirty="0"/>
              <a:t>4</a:t>
            </a:r>
            <a:endParaRPr kumimoji="1" lang="ja-JP" altLang="en-US" dirty="0"/>
          </a:p>
        </p:txBody>
      </p:sp>
      <p:sp>
        <p:nvSpPr>
          <p:cNvPr id="36" name="正方形/長方形 35"/>
          <p:cNvSpPr/>
          <p:nvPr/>
        </p:nvSpPr>
        <p:spPr>
          <a:xfrm>
            <a:off x="442927" y="2097159"/>
            <a:ext cx="3600000" cy="3600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1472279" y="3014375"/>
            <a:ext cx="745028" cy="745028"/>
          </a:xfrm>
          <a:prstGeom prst="rect">
            <a:avLst/>
          </a:prstGeom>
        </p:spPr>
      </p:pic>
      <mc:AlternateContent xmlns:mc="http://schemas.openxmlformats.org/markup-compatibility/2006" xmlns:a14="http://schemas.microsoft.com/office/drawing/2010/main">
        <mc:Choice Requires="a14">
          <p:sp>
            <p:nvSpPr>
              <p:cNvPr id="47" name="テキスト ボックス 46"/>
              <p:cNvSpPr txBox="1"/>
              <p:nvPr/>
            </p:nvSpPr>
            <p:spPr>
              <a:xfrm>
                <a:off x="1316412" y="2675912"/>
                <a:ext cx="528381"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rgbClr val="FF0000"/>
                              </a:solidFill>
                              <a:latin typeface="Cambria Math" panose="02040503050406030204" pitchFamily="18" charset="0"/>
                            </a:rPr>
                          </m:ctrlPr>
                        </m:sSupPr>
                        <m:e>
                          <m:sSub>
                            <m:sSubPr>
                              <m:ctrlPr>
                                <a:rPr kumimoji="1" lang="en-US" altLang="ja-JP" b="1" i="1" smtClean="0">
                                  <a:solidFill>
                                    <a:srgbClr val="FF0000"/>
                                  </a:solidFill>
                                  <a:latin typeface="Cambria Math" panose="02040503050406030204" pitchFamily="18" charset="0"/>
                                </a:rPr>
                              </m:ctrlPr>
                            </m:sSubPr>
                            <m:e>
                              <m:r>
                                <a:rPr kumimoji="1" lang="en-US" altLang="ja-JP" b="1" i="1" smtClean="0">
                                  <a:solidFill>
                                    <a:srgbClr val="FF0000"/>
                                  </a:solidFill>
                                  <a:latin typeface="Cambria Math" panose="02040503050406030204" pitchFamily="18" charset="0"/>
                                </a:rPr>
                                <m:t>𝒙</m:t>
                              </m:r>
                            </m:e>
                            <m:sub>
                              <m:r>
                                <a:rPr kumimoji="1" lang="en-US" altLang="ja-JP" b="1" i="1" smtClean="0">
                                  <a:solidFill>
                                    <a:srgbClr val="FF0000"/>
                                  </a:solidFill>
                                  <a:latin typeface="Cambria Math" panose="02040503050406030204" pitchFamily="18" charset="0"/>
                                </a:rPr>
                                <m:t>∗</m:t>
                              </m:r>
                            </m:sub>
                          </m:sSub>
                        </m:e>
                        <m:sup/>
                      </m:sSup>
                    </m:oMath>
                  </m:oMathPara>
                </a14:m>
                <a:endParaRPr kumimoji="1" lang="ja-JP" altLang="en-US" b="1" dirty="0">
                  <a:solidFill>
                    <a:srgbClr val="FF0000"/>
                  </a:solidFill>
                </a:endParaRPr>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1316412" y="2675912"/>
                <a:ext cx="528381" cy="392993"/>
              </a:xfrm>
              <a:prstGeom prst="rect">
                <a:avLst/>
              </a:prstGeom>
              <a:blipFill>
                <a:blip r:embed="rId3"/>
                <a:stretch>
                  <a:fillRect/>
                </a:stretch>
              </a:blipFill>
            </p:spPr>
            <p:txBody>
              <a:bodyPr/>
              <a:lstStyle/>
              <a:p>
                <a:r>
                  <a:rPr lang="ja-JP" altLang="en-US">
                    <a:noFill/>
                  </a:rPr>
                  <a:t> </a:t>
                </a:r>
              </a:p>
            </p:txBody>
          </p:sp>
        </mc:Fallback>
      </mc:AlternateContent>
      <p:pic>
        <p:nvPicPr>
          <p:cNvPr id="51"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1217794" y="3299735"/>
            <a:ext cx="745028" cy="745028"/>
          </a:xfrm>
          <a:prstGeom prst="rect">
            <a:avLst/>
          </a:prstGeom>
        </p:spPr>
      </p:pic>
      <p:pic>
        <p:nvPicPr>
          <p:cNvPr id="52"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2319720" y="2539638"/>
            <a:ext cx="745028" cy="745028"/>
          </a:xfrm>
          <a:prstGeom prst="rect">
            <a:avLst/>
          </a:prstGeom>
        </p:spPr>
      </p:pic>
      <p:pic>
        <p:nvPicPr>
          <p:cNvPr id="53"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3096819" y="3676434"/>
            <a:ext cx="745028" cy="745028"/>
          </a:xfrm>
          <a:prstGeom prst="rect">
            <a:avLst/>
          </a:prstGeom>
        </p:spPr>
      </p:pic>
      <p:pic>
        <p:nvPicPr>
          <p:cNvPr id="54"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549259" y="4029624"/>
            <a:ext cx="745028" cy="745028"/>
          </a:xfrm>
          <a:prstGeom prst="rect">
            <a:avLst/>
          </a:prstGeom>
        </p:spPr>
      </p:pic>
      <p:pic>
        <p:nvPicPr>
          <p:cNvPr id="55"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2212966" y="4435500"/>
            <a:ext cx="745028" cy="745028"/>
          </a:xfrm>
          <a:prstGeom prst="rect">
            <a:avLst/>
          </a:prstGeom>
        </p:spPr>
      </p:pic>
      <mc:AlternateContent xmlns:mc="http://schemas.openxmlformats.org/markup-compatibility/2006" xmlns:a14="http://schemas.microsoft.com/office/drawing/2010/main">
        <mc:Choice Requires="a14">
          <p:sp>
            <p:nvSpPr>
              <p:cNvPr id="56" name="テキスト ボックス 55"/>
              <p:cNvSpPr txBox="1"/>
              <p:nvPr/>
            </p:nvSpPr>
            <p:spPr>
              <a:xfrm>
                <a:off x="784156" y="4677747"/>
                <a:ext cx="634888"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lumMod val="75000"/>
                                  <a:lumOff val="25000"/>
                                </a:schemeClr>
                              </a:solidFill>
                              <a:latin typeface="Cambria Math" panose="02040503050406030204" pitchFamily="18" charset="0"/>
                            </a:rPr>
                          </m:ctrlPr>
                        </m:sSupPr>
                        <m:e>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𝒊</m:t>
                              </m:r>
                            </m:sub>
                          </m:sSub>
                        </m:e>
                        <m:sup>
                          <m:r>
                            <a:rPr kumimoji="1" lang="en-US" altLang="ja-JP" b="1" i="1" smtClean="0">
                              <a:solidFill>
                                <a:schemeClr val="tx1">
                                  <a:lumMod val="75000"/>
                                  <a:lumOff val="25000"/>
                                </a:schemeClr>
                              </a:solidFill>
                              <a:latin typeface="Cambria Math" panose="02040503050406030204" pitchFamily="18" charset="0"/>
                            </a:rPr>
                            <m:t>𝒕</m:t>
                          </m:r>
                          <m:r>
                            <a:rPr kumimoji="1" lang="en-US" altLang="ja-JP" b="1" i="1" smtClean="0">
                              <a:solidFill>
                                <a:schemeClr val="tx1">
                                  <a:lumMod val="75000"/>
                                  <a:lumOff val="25000"/>
                                </a:schemeClr>
                              </a:solidFill>
                              <a:latin typeface="Cambria Math" panose="02040503050406030204" pitchFamily="18" charset="0"/>
                            </a:rPr>
                            <m:t>+</m:t>
                          </m:r>
                          <m:r>
                            <a:rPr kumimoji="1" lang="en-US" altLang="ja-JP" b="1" i="1" smtClean="0">
                              <a:solidFill>
                                <a:schemeClr val="tx1">
                                  <a:lumMod val="75000"/>
                                  <a:lumOff val="25000"/>
                                </a:schemeClr>
                              </a:solidFill>
                              <a:latin typeface="Cambria Math" panose="02040503050406030204" pitchFamily="18" charset="0"/>
                            </a:rPr>
                            <m:t>𝟏</m:t>
                          </m:r>
                        </m:sup>
                      </m:sSup>
                    </m:oMath>
                  </m:oMathPara>
                </a14:m>
                <a:endParaRPr kumimoji="1" lang="ja-JP" altLang="en-US" b="1" dirty="0">
                  <a:solidFill>
                    <a:schemeClr val="tx1">
                      <a:lumMod val="75000"/>
                      <a:lumOff val="25000"/>
                    </a:schemeClr>
                  </a:solidFill>
                </a:endParaRPr>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784156" y="4677747"/>
                <a:ext cx="634888" cy="375552"/>
              </a:xfrm>
              <a:prstGeom prst="rect">
                <a:avLst/>
              </a:prstGeom>
              <a:blipFill>
                <a:blip r:embed="rId4"/>
                <a:stretch>
                  <a:fillRect r="-2885" b="-3226"/>
                </a:stretch>
              </a:blipFill>
            </p:spPr>
            <p:txBody>
              <a:bodyPr/>
              <a:lstStyle/>
              <a:p>
                <a:r>
                  <a:rPr lang="ja-JP" altLang="en-US">
                    <a:noFill/>
                  </a:rPr>
                  <a:t> </a:t>
                </a:r>
              </a:p>
            </p:txBody>
          </p:sp>
        </mc:Fallback>
      </mc:AlternateContent>
      <p:sp>
        <p:nvSpPr>
          <p:cNvPr id="22" name="楕円 21"/>
          <p:cNvSpPr/>
          <p:nvPr/>
        </p:nvSpPr>
        <p:spPr>
          <a:xfrm rot="1406045">
            <a:off x="1542847" y="3050892"/>
            <a:ext cx="726174" cy="5480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p:cNvSpPr txBox="1"/>
              <p:nvPr/>
            </p:nvSpPr>
            <p:spPr>
              <a:xfrm>
                <a:off x="5094948" y="2245879"/>
                <a:ext cx="5821279" cy="1938992"/>
              </a:xfrm>
              <a:prstGeom prst="rect">
                <a:avLst/>
              </a:prstGeom>
              <a:noFill/>
            </p:spPr>
            <p:txBody>
              <a:bodyPr wrap="square" rtlCol="0">
                <a:spAutoFit/>
              </a:bodyPr>
              <a:lstStyle/>
              <a:p>
                <a:r>
                  <a:rPr kumimoji="1" lang="en-US" altLang="ja-JP" sz="2000" b="1" dirty="0" smtClean="0">
                    <a:solidFill>
                      <a:schemeClr val="tx1">
                        <a:lumMod val="75000"/>
                        <a:lumOff val="25000"/>
                      </a:schemeClr>
                    </a:solidFill>
                  </a:rPr>
                  <a:t>If rand &gt; </a:t>
                </a:r>
                <a14:m>
                  <m:oMath xmlns:m="http://schemas.openxmlformats.org/officeDocument/2006/math">
                    <m:sSup>
                      <m:sSupPr>
                        <m:ctrlPr>
                          <a:rPr kumimoji="1" lang="en-US" altLang="ja-JP" sz="2000" b="1" i="1" smtClean="0">
                            <a:solidFill>
                              <a:schemeClr val="tx1">
                                <a:lumMod val="75000"/>
                                <a:lumOff val="25000"/>
                              </a:schemeClr>
                            </a:solidFill>
                            <a:latin typeface="Cambria Math" panose="02040503050406030204" pitchFamily="18" charset="0"/>
                          </a:rPr>
                        </m:ctrlPr>
                      </m:sSupPr>
                      <m:e>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𝒓</m:t>
                            </m:r>
                          </m:e>
                          <m:sub>
                            <m:r>
                              <a:rPr kumimoji="1" lang="en-US" altLang="ja-JP" sz="2000" b="1" i="1" smtClean="0">
                                <a:solidFill>
                                  <a:schemeClr val="tx1">
                                    <a:lumMod val="75000"/>
                                    <a:lumOff val="25000"/>
                                  </a:schemeClr>
                                </a:solidFill>
                                <a:latin typeface="Cambria Math" panose="02040503050406030204" pitchFamily="18" charset="0"/>
                              </a:rPr>
                              <m:t>𝒊</m:t>
                            </m:r>
                          </m:sub>
                        </m:sSub>
                      </m:e>
                      <m:sup>
                        <m:r>
                          <a:rPr kumimoji="1" lang="en-US" altLang="ja-JP" sz="2000" b="1" i="1" smtClean="0">
                            <a:solidFill>
                              <a:schemeClr val="tx1">
                                <a:lumMod val="75000"/>
                                <a:lumOff val="25000"/>
                              </a:schemeClr>
                            </a:solidFill>
                            <a:latin typeface="Cambria Math" panose="02040503050406030204" pitchFamily="18" charset="0"/>
                          </a:rPr>
                          <m:t>𝒕</m:t>
                        </m:r>
                      </m:sup>
                    </m:sSup>
                  </m:oMath>
                </a14:m>
                <a:endParaRPr kumimoji="1" lang="en-US" altLang="ja-JP" sz="2000" b="1" dirty="0" smtClean="0">
                  <a:solidFill>
                    <a:schemeClr val="tx1">
                      <a:lumMod val="75000"/>
                      <a:lumOff val="25000"/>
                    </a:schemeClr>
                  </a:solidFill>
                </a:endParaRPr>
              </a:p>
              <a:p>
                <a:endParaRPr kumimoji="1" lang="en-US" altLang="ja-JP" sz="2000" b="1" dirty="0" smtClean="0">
                  <a:solidFill>
                    <a:schemeClr val="tx1">
                      <a:lumMod val="75000"/>
                      <a:lumOff val="25000"/>
                    </a:schemeClr>
                  </a:solidFill>
                </a:endParaRPr>
              </a:p>
              <a:p>
                <a:r>
                  <a:rPr kumimoji="1" lang="ja-JP" altLang="en-US" sz="2000" dirty="0" smtClean="0"/>
                  <a:t>個体周辺に</a:t>
                </a:r>
                <a14:m>
                  <m:oMath xmlns:m="http://schemas.openxmlformats.org/officeDocument/2006/math">
                    <m:sSup>
                      <m:sSupPr>
                        <m:ctrlPr>
                          <a:rPr kumimoji="1" lang="en-US" altLang="ja-JP" sz="2000" i="1" smtClean="0">
                            <a:latin typeface="Cambria Math" panose="02040503050406030204" pitchFamily="18" charset="0"/>
                          </a:rPr>
                        </m:ctrlPr>
                      </m:sSupPr>
                      <m:e>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𝑙𝑜𝑐𝑎𝑙</m:t>
                            </m:r>
                          </m:sub>
                        </m:sSub>
                      </m:e>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p>
                    <m:r>
                      <a:rPr kumimoji="1" lang="ja-JP" altLang="en-US" sz="2000" i="1">
                        <a:latin typeface="Cambria Math" panose="02040503050406030204" pitchFamily="18" charset="0"/>
                      </a:rPr>
                      <m:t>を</m:t>
                    </m:r>
                  </m:oMath>
                </a14:m>
                <a:r>
                  <a:rPr kumimoji="1" lang="ja-JP" altLang="en-US" sz="2000" dirty="0" smtClean="0"/>
                  <a:t>生成する</a:t>
                </a:r>
                <a:endParaRPr kumimoji="1" lang="en-US" altLang="ja-JP" sz="2000" dirty="0" smtClean="0"/>
              </a:p>
              <a:p>
                <a:endParaRPr kumimoji="1" lang="en-US" altLang="ja-JP" sz="2000" dirty="0" smtClean="0"/>
              </a:p>
              <a:p>
                <a:endParaRPr kumimoji="1" lang="en-US" altLang="ja-JP" sz="2000" dirty="0"/>
              </a:p>
              <a:p>
                <a:r>
                  <a:rPr kumimoji="1" lang="en-US" altLang="ja-JP" sz="2000" b="1" dirty="0" smtClean="0">
                    <a:solidFill>
                      <a:schemeClr val="tx1">
                        <a:lumMod val="75000"/>
                        <a:lumOff val="25000"/>
                      </a:schemeClr>
                    </a:solidFill>
                  </a:rPr>
                  <a:t>end</a:t>
                </a:r>
                <a:endParaRPr kumimoji="1" lang="ja-JP" altLang="en-US" sz="2000" b="1" dirty="0">
                  <a:solidFill>
                    <a:schemeClr val="tx1">
                      <a:lumMod val="75000"/>
                      <a:lumOff val="25000"/>
                    </a:schemeClr>
                  </a:solidFill>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094948" y="2245879"/>
                <a:ext cx="5821279" cy="1938992"/>
              </a:xfrm>
              <a:prstGeom prst="rect">
                <a:avLst/>
              </a:prstGeom>
              <a:blipFill>
                <a:blip r:embed="rId5"/>
                <a:stretch>
                  <a:fillRect l="-1152" t="-1258" b="-50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4810196" y="3294196"/>
                <a:ext cx="4652286" cy="4074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i="1" smtClean="0">
                              <a:solidFill>
                                <a:srgbClr val="FF0000"/>
                              </a:solidFill>
                              <a:latin typeface="Cambria Math" panose="02040503050406030204" pitchFamily="18" charset="0"/>
                            </a:rPr>
                          </m:ctrlPr>
                        </m:sSupPr>
                        <m:e>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𝑙𝑜𝑐𝑎𝑙</m:t>
                              </m:r>
                            </m:sub>
                          </m:sSub>
                        </m:e>
                        <m:sup>
                          <m:r>
                            <a:rPr kumimoji="1" lang="en-US" altLang="ja-JP" sz="2000" b="0" i="1" smtClean="0">
                              <a:solidFill>
                                <a:srgbClr val="FF0000"/>
                              </a:solidFill>
                              <a:latin typeface="Cambria Math" panose="02040503050406030204" pitchFamily="18" charset="0"/>
                            </a:rPr>
                            <m:t>𝑡</m:t>
                          </m:r>
                          <m:r>
                            <a:rPr kumimoji="1" lang="en-US" altLang="ja-JP" sz="2000" b="0" i="1" smtClean="0">
                              <a:solidFill>
                                <a:srgbClr val="FF0000"/>
                              </a:solidFill>
                              <a:latin typeface="Cambria Math" panose="02040503050406030204" pitchFamily="18" charset="0"/>
                            </a:rPr>
                            <m:t>+1</m:t>
                          </m:r>
                        </m:sup>
                      </m:sSup>
                      <m:r>
                        <a:rPr kumimoji="1" lang="en-US" altLang="ja-JP" sz="2000" b="0" i="1" smtClean="0">
                          <a:solidFill>
                            <a:srgbClr val="FF0000"/>
                          </a:solidFill>
                          <a:latin typeface="Cambria Math" panose="02040503050406030204" pitchFamily="18" charset="0"/>
                        </a:rPr>
                        <m:t>=</m:t>
                      </m:r>
                      <m:sSup>
                        <m:sSupPr>
                          <m:ctrlPr>
                            <a:rPr kumimoji="1" lang="en-US" altLang="ja-JP" sz="2000" i="1" smtClean="0">
                              <a:solidFill>
                                <a:srgbClr val="FF0000"/>
                              </a:solidFill>
                              <a:latin typeface="Cambria Math" panose="02040503050406030204" pitchFamily="18" charset="0"/>
                            </a:rPr>
                          </m:ctrlPr>
                        </m:sSupPr>
                        <m:e>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𝑖</m:t>
                              </m:r>
                            </m:sub>
                          </m:sSub>
                        </m:e>
                        <m:sup>
                          <m:r>
                            <a:rPr kumimoji="1" lang="en-US" altLang="ja-JP" sz="2000" b="0" i="1" smtClean="0">
                              <a:solidFill>
                                <a:srgbClr val="FF0000"/>
                              </a:solidFill>
                              <a:latin typeface="Cambria Math" panose="02040503050406030204" pitchFamily="18" charset="0"/>
                            </a:rPr>
                            <m:t>𝑡</m:t>
                          </m:r>
                          <m:r>
                            <a:rPr kumimoji="1" lang="en-US" altLang="ja-JP" sz="2000" b="0" i="1" smtClean="0">
                              <a:solidFill>
                                <a:srgbClr val="FF0000"/>
                              </a:solidFill>
                              <a:latin typeface="Cambria Math" panose="02040503050406030204" pitchFamily="18" charset="0"/>
                            </a:rPr>
                            <m:t>+1</m:t>
                          </m:r>
                        </m:sup>
                      </m:sSup>
                      <m:r>
                        <a:rPr kumimoji="1" lang="en-US" altLang="ja-JP" sz="2000" b="0" i="1" smtClean="0">
                          <a:solidFill>
                            <a:srgbClr val="FF0000"/>
                          </a:solidFill>
                          <a:latin typeface="Cambria Math" panose="02040503050406030204" pitchFamily="18" charset="0"/>
                        </a:rPr>
                        <m:t>+</m:t>
                      </m:r>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𝐴</m:t>
                          </m:r>
                        </m:e>
                        <m:sub>
                          <m:r>
                            <a:rPr kumimoji="1" lang="en-US" altLang="ja-JP" sz="2000" b="0" i="1" smtClean="0">
                              <a:solidFill>
                                <a:srgbClr val="FF0000"/>
                              </a:solidFill>
                              <a:latin typeface="Cambria Math" panose="02040503050406030204" pitchFamily="18" charset="0"/>
                            </a:rPr>
                            <m:t>𝑖</m:t>
                          </m:r>
                        </m:sub>
                      </m:sSub>
                      <m:r>
                        <a:rPr kumimoji="1" lang="en-US" altLang="ja-JP" sz="2000" b="0" i="1" smtClean="0">
                          <a:solidFill>
                            <a:srgbClr val="FF0000"/>
                          </a:solidFill>
                          <a:latin typeface="Cambria Math" panose="02040503050406030204" pitchFamily="18" charset="0"/>
                        </a:rPr>
                        <m:t>∗</m:t>
                      </m:r>
                      <m:r>
                        <a:rPr kumimoji="1" lang="en-US" altLang="ja-JP" sz="2000" b="0" i="1" smtClean="0">
                          <a:solidFill>
                            <a:srgbClr val="FF0000"/>
                          </a:solidFill>
                          <a:latin typeface="Cambria Math" panose="02040503050406030204" pitchFamily="18" charset="0"/>
                        </a:rPr>
                        <m:t>𝑟𝑎𝑛𝑑</m:t>
                      </m:r>
                      <m:r>
                        <a:rPr kumimoji="1" lang="en-US" altLang="ja-JP" sz="2000" b="0" i="1" smtClean="0">
                          <a:solidFill>
                            <a:srgbClr val="FF0000"/>
                          </a:solidFill>
                          <a:latin typeface="Cambria Math" panose="02040503050406030204" pitchFamily="18" charset="0"/>
                        </a:rPr>
                        <m:t> [−1 1]</m:t>
                      </m:r>
                    </m:oMath>
                  </m:oMathPara>
                </a14:m>
                <a:endParaRPr kumimoji="1" lang="ja-JP" altLang="en-US" sz="2000" dirty="0">
                  <a:solidFill>
                    <a:srgbClr val="FF0000"/>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4810196" y="3294196"/>
                <a:ext cx="4652286" cy="407484"/>
              </a:xfrm>
              <a:prstGeom prst="rect">
                <a:avLst/>
              </a:prstGeom>
              <a:blipFill>
                <a:blip r:embed="rId6"/>
                <a:stretch>
                  <a:fillRect b="-16418"/>
                </a:stretch>
              </a:blipFill>
            </p:spPr>
            <p:txBody>
              <a:bodyPr/>
              <a:lstStyle/>
              <a:p>
                <a:r>
                  <a:rPr lang="ja-JP" altLang="en-US">
                    <a:noFill/>
                  </a:rPr>
                  <a:t> </a:t>
                </a:r>
              </a:p>
            </p:txBody>
          </p:sp>
        </mc:Fallback>
      </mc:AlternateContent>
      <p:sp>
        <p:nvSpPr>
          <p:cNvPr id="27" name="コンテンツ プレースホルダー 2"/>
          <p:cNvSpPr>
            <a:spLocks noGrp="1"/>
          </p:cNvSpPr>
          <p:nvPr>
            <p:ph idx="1"/>
          </p:nvPr>
        </p:nvSpPr>
        <p:spPr>
          <a:xfrm>
            <a:off x="527381" y="1508787"/>
            <a:ext cx="11329259" cy="614197"/>
          </a:xfrm>
        </p:spPr>
        <p:txBody>
          <a:bodyPr/>
          <a:lstStyle/>
          <a:p>
            <a:r>
              <a:rPr kumimoji="1" lang="en-US" altLang="ja-JP" b="1" dirty="0" smtClean="0">
                <a:solidFill>
                  <a:schemeClr val="tx1">
                    <a:lumMod val="65000"/>
                    <a:lumOff val="35000"/>
                  </a:schemeClr>
                </a:solidFill>
              </a:rPr>
              <a:t>STEP 2: </a:t>
            </a:r>
            <a:r>
              <a:rPr lang="ja-JP" altLang="en-US" b="1" dirty="0" smtClean="0">
                <a:solidFill>
                  <a:schemeClr val="tx1">
                    <a:lumMod val="65000"/>
                    <a:lumOff val="35000"/>
                  </a:schemeClr>
                </a:solidFill>
              </a:rPr>
              <a:t>局所解探索</a:t>
            </a:r>
            <a:endParaRPr kumimoji="1" lang="ja-JP" altLang="en-US" b="1"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28" name="テキスト ボックス 27"/>
              <p:cNvSpPr txBox="1"/>
              <p:nvPr/>
            </p:nvSpPr>
            <p:spPr>
              <a:xfrm>
                <a:off x="7823200" y="4414271"/>
                <a:ext cx="3323771" cy="646331"/>
              </a:xfrm>
              <a:prstGeom prst="rect">
                <a:avLst/>
              </a:prstGeom>
              <a:noFill/>
            </p:spPr>
            <p:txBody>
              <a:bodyPr wrap="square" rtlCol="0">
                <a:spAutoFit/>
              </a:bodyPr>
              <a:lstStyle/>
              <a:p>
                <a:r>
                  <a:rPr kumimoji="1" lang="ja-JP" altLang="en-US" dirty="0" smtClean="0"/>
                  <a:t>ラウドネス（初期値）：</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𝐴</m:t>
                        </m:r>
                      </m:e>
                      <m:sub>
                        <m:r>
                          <a:rPr kumimoji="1" lang="en-US" altLang="ja-JP" b="0" i="1" smtClean="0">
                            <a:latin typeface="Cambria Math" panose="02040503050406030204" pitchFamily="18" charset="0"/>
                          </a:rPr>
                          <m:t>𝑖</m:t>
                        </m:r>
                      </m:sub>
                    </m:sSub>
                  </m:oMath>
                </a14:m>
                <a:r>
                  <a:rPr kumimoji="1" lang="en-US" altLang="ja-JP" dirty="0" smtClean="0"/>
                  <a:t>=1</a:t>
                </a:r>
              </a:p>
              <a:p>
                <a:r>
                  <a:rPr kumimoji="1" lang="ja-JP" altLang="en-US" dirty="0" smtClean="0"/>
                  <a:t>パルスレート</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𝑖</m:t>
                        </m:r>
                      </m:sub>
                    </m:sSub>
                  </m:oMath>
                </a14:m>
                <a:r>
                  <a:rPr kumimoji="1" lang="ja-JP" altLang="en-US" dirty="0" smtClean="0"/>
                  <a:t>：</a:t>
                </a:r>
                <a:r>
                  <a:rPr kumimoji="1" lang="en-US" altLang="ja-JP" dirty="0" smtClean="0"/>
                  <a:t>rand [0 1]</a:t>
                </a:r>
                <a:endParaRPr kumimoji="1" lang="ja-JP" altLang="en-US"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7823200" y="4414271"/>
                <a:ext cx="3323771" cy="646331"/>
              </a:xfrm>
              <a:prstGeom prst="rect">
                <a:avLst/>
              </a:prstGeom>
              <a:blipFill>
                <a:blip r:embed="rId7"/>
                <a:stretch>
                  <a:fillRect l="-1465" t="-4717" b="-150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7374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a:t>
            </a:r>
            <a:r>
              <a:rPr lang="en-US" altLang="ja-JP" dirty="0"/>
              <a:t>BA</a:t>
            </a:r>
            <a:endParaRPr kumimoji="1" lang="ja-JP" altLang="en-US" dirty="0"/>
          </a:p>
        </p:txBody>
      </p:sp>
      <p:sp>
        <p:nvSpPr>
          <p:cNvPr id="7" name="テキスト ボックス 6"/>
          <p:cNvSpPr txBox="1"/>
          <p:nvPr/>
        </p:nvSpPr>
        <p:spPr>
          <a:xfrm>
            <a:off x="11044238" y="6015038"/>
            <a:ext cx="557212" cy="369332"/>
          </a:xfrm>
          <a:prstGeom prst="rect">
            <a:avLst/>
          </a:prstGeom>
          <a:noFill/>
        </p:spPr>
        <p:txBody>
          <a:bodyPr wrap="square" rtlCol="0">
            <a:spAutoFit/>
          </a:bodyPr>
          <a:lstStyle/>
          <a:p>
            <a:r>
              <a:rPr kumimoji="1" lang="en-US" altLang="ja-JP" dirty="0"/>
              <a:t>5</a:t>
            </a:r>
            <a:endParaRPr kumimoji="1" lang="ja-JP" altLang="en-US" dirty="0"/>
          </a:p>
        </p:txBody>
      </p:sp>
      <p:sp>
        <p:nvSpPr>
          <p:cNvPr id="36" name="正方形/長方形 35"/>
          <p:cNvSpPr/>
          <p:nvPr/>
        </p:nvSpPr>
        <p:spPr>
          <a:xfrm>
            <a:off x="442927" y="2097159"/>
            <a:ext cx="3600000" cy="3600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1472279" y="3014375"/>
            <a:ext cx="745028" cy="745028"/>
          </a:xfrm>
          <a:prstGeom prst="rect">
            <a:avLst/>
          </a:prstGeom>
        </p:spPr>
      </p:pic>
      <mc:AlternateContent xmlns:mc="http://schemas.openxmlformats.org/markup-compatibility/2006" xmlns:a14="http://schemas.microsoft.com/office/drawing/2010/main">
        <mc:Choice Requires="a14">
          <p:sp>
            <p:nvSpPr>
              <p:cNvPr id="47" name="テキスト ボックス 46"/>
              <p:cNvSpPr txBox="1"/>
              <p:nvPr/>
            </p:nvSpPr>
            <p:spPr>
              <a:xfrm>
                <a:off x="1316412" y="2675912"/>
                <a:ext cx="528381"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rgbClr val="FF0000"/>
                              </a:solidFill>
                              <a:latin typeface="Cambria Math" panose="02040503050406030204" pitchFamily="18" charset="0"/>
                            </a:rPr>
                          </m:ctrlPr>
                        </m:sSupPr>
                        <m:e>
                          <m:sSub>
                            <m:sSubPr>
                              <m:ctrlPr>
                                <a:rPr kumimoji="1" lang="en-US" altLang="ja-JP" b="1" i="1" smtClean="0">
                                  <a:solidFill>
                                    <a:srgbClr val="FF0000"/>
                                  </a:solidFill>
                                  <a:latin typeface="Cambria Math" panose="02040503050406030204" pitchFamily="18" charset="0"/>
                                </a:rPr>
                              </m:ctrlPr>
                            </m:sSubPr>
                            <m:e>
                              <m:r>
                                <a:rPr kumimoji="1" lang="en-US" altLang="ja-JP" b="1" i="1" smtClean="0">
                                  <a:solidFill>
                                    <a:srgbClr val="FF0000"/>
                                  </a:solidFill>
                                  <a:latin typeface="Cambria Math" panose="02040503050406030204" pitchFamily="18" charset="0"/>
                                </a:rPr>
                                <m:t>𝒙</m:t>
                              </m:r>
                            </m:e>
                            <m:sub>
                              <m:r>
                                <a:rPr kumimoji="1" lang="en-US" altLang="ja-JP" b="1" i="1" smtClean="0">
                                  <a:solidFill>
                                    <a:srgbClr val="FF0000"/>
                                  </a:solidFill>
                                  <a:latin typeface="Cambria Math" panose="02040503050406030204" pitchFamily="18" charset="0"/>
                                </a:rPr>
                                <m:t>∗</m:t>
                              </m:r>
                            </m:sub>
                          </m:sSub>
                        </m:e>
                        <m:sup/>
                      </m:sSup>
                    </m:oMath>
                  </m:oMathPara>
                </a14:m>
                <a:endParaRPr kumimoji="1" lang="ja-JP" altLang="en-US" b="1" dirty="0">
                  <a:solidFill>
                    <a:srgbClr val="FF0000"/>
                  </a:solidFill>
                </a:endParaRPr>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1316412" y="2675912"/>
                <a:ext cx="528381" cy="392993"/>
              </a:xfrm>
              <a:prstGeom prst="rect">
                <a:avLst/>
              </a:prstGeom>
              <a:blipFill>
                <a:blip r:embed="rId3"/>
                <a:stretch>
                  <a:fillRect/>
                </a:stretch>
              </a:blipFill>
            </p:spPr>
            <p:txBody>
              <a:bodyPr/>
              <a:lstStyle/>
              <a:p>
                <a:r>
                  <a:rPr lang="ja-JP" altLang="en-US">
                    <a:noFill/>
                  </a:rPr>
                  <a:t> </a:t>
                </a:r>
              </a:p>
            </p:txBody>
          </p:sp>
        </mc:Fallback>
      </mc:AlternateContent>
      <p:pic>
        <p:nvPicPr>
          <p:cNvPr id="51"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1217794" y="3299735"/>
            <a:ext cx="745028" cy="745028"/>
          </a:xfrm>
          <a:prstGeom prst="rect">
            <a:avLst/>
          </a:prstGeom>
        </p:spPr>
      </p:pic>
      <p:pic>
        <p:nvPicPr>
          <p:cNvPr id="52"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2319720" y="2539638"/>
            <a:ext cx="745028" cy="745028"/>
          </a:xfrm>
          <a:prstGeom prst="rect">
            <a:avLst/>
          </a:prstGeom>
        </p:spPr>
      </p:pic>
      <p:pic>
        <p:nvPicPr>
          <p:cNvPr id="53"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3096819" y="3676434"/>
            <a:ext cx="745028" cy="745028"/>
          </a:xfrm>
          <a:prstGeom prst="rect">
            <a:avLst/>
          </a:prstGeom>
        </p:spPr>
      </p:pic>
      <p:pic>
        <p:nvPicPr>
          <p:cNvPr id="54"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549259" y="4029624"/>
            <a:ext cx="745028" cy="745028"/>
          </a:xfrm>
          <a:prstGeom prst="rect">
            <a:avLst/>
          </a:prstGeom>
        </p:spPr>
      </p:pic>
      <p:pic>
        <p:nvPicPr>
          <p:cNvPr id="55"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1823039" y="4783412"/>
            <a:ext cx="745028" cy="745028"/>
          </a:xfrm>
          <a:prstGeom prst="rect">
            <a:avLst/>
          </a:prstGeom>
        </p:spPr>
      </p:pic>
      <mc:AlternateContent xmlns:mc="http://schemas.openxmlformats.org/markup-compatibility/2006" xmlns:a14="http://schemas.microsoft.com/office/drawing/2010/main">
        <mc:Choice Requires="a14">
          <p:sp>
            <p:nvSpPr>
              <p:cNvPr id="56" name="テキスト ボックス 55"/>
              <p:cNvSpPr txBox="1"/>
              <p:nvPr/>
            </p:nvSpPr>
            <p:spPr>
              <a:xfrm>
                <a:off x="784156" y="4677747"/>
                <a:ext cx="634888"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chemeClr val="tx1">
                                  <a:lumMod val="75000"/>
                                  <a:lumOff val="25000"/>
                                </a:schemeClr>
                              </a:solidFill>
                              <a:latin typeface="Cambria Math" panose="02040503050406030204" pitchFamily="18" charset="0"/>
                            </a:rPr>
                          </m:ctrlPr>
                        </m:sSupPr>
                        <m:e>
                          <m:sSub>
                            <m:sSubPr>
                              <m:ctrlPr>
                                <a:rPr kumimoji="1" lang="en-US" altLang="ja-JP" b="1" i="1" smtClean="0">
                                  <a:solidFill>
                                    <a:schemeClr val="tx1">
                                      <a:lumMod val="75000"/>
                                      <a:lumOff val="25000"/>
                                    </a:schemeClr>
                                  </a:solidFill>
                                  <a:latin typeface="Cambria Math" panose="02040503050406030204" pitchFamily="18" charset="0"/>
                                </a:rPr>
                              </m:ctrlPr>
                            </m:sSub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𝒊</m:t>
                              </m:r>
                            </m:sub>
                          </m:sSub>
                        </m:e>
                        <m:sup>
                          <m:r>
                            <a:rPr kumimoji="1" lang="en-US" altLang="ja-JP" b="1" i="1" smtClean="0">
                              <a:solidFill>
                                <a:schemeClr val="tx1">
                                  <a:lumMod val="75000"/>
                                  <a:lumOff val="25000"/>
                                </a:schemeClr>
                              </a:solidFill>
                              <a:latin typeface="Cambria Math" panose="02040503050406030204" pitchFamily="18" charset="0"/>
                            </a:rPr>
                            <m:t>𝒕</m:t>
                          </m:r>
                          <m:r>
                            <a:rPr kumimoji="1" lang="en-US" altLang="ja-JP" b="1" i="1" smtClean="0">
                              <a:solidFill>
                                <a:schemeClr val="tx1">
                                  <a:lumMod val="75000"/>
                                  <a:lumOff val="25000"/>
                                </a:schemeClr>
                              </a:solidFill>
                              <a:latin typeface="Cambria Math" panose="02040503050406030204" pitchFamily="18" charset="0"/>
                            </a:rPr>
                            <m:t>+</m:t>
                          </m:r>
                          <m:r>
                            <a:rPr kumimoji="1" lang="en-US" altLang="ja-JP" b="1" i="1" smtClean="0">
                              <a:solidFill>
                                <a:schemeClr val="tx1">
                                  <a:lumMod val="75000"/>
                                  <a:lumOff val="25000"/>
                                </a:schemeClr>
                              </a:solidFill>
                              <a:latin typeface="Cambria Math" panose="02040503050406030204" pitchFamily="18" charset="0"/>
                            </a:rPr>
                            <m:t>𝟏</m:t>
                          </m:r>
                        </m:sup>
                      </m:sSup>
                    </m:oMath>
                  </m:oMathPara>
                </a14:m>
                <a:endParaRPr kumimoji="1" lang="ja-JP" altLang="en-US" b="1" dirty="0">
                  <a:solidFill>
                    <a:schemeClr val="tx1">
                      <a:lumMod val="75000"/>
                      <a:lumOff val="25000"/>
                    </a:schemeClr>
                  </a:solidFill>
                </a:endParaRPr>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784156" y="4677747"/>
                <a:ext cx="634888" cy="375552"/>
              </a:xfrm>
              <a:prstGeom prst="rect">
                <a:avLst/>
              </a:prstGeom>
              <a:blipFill>
                <a:blip r:embed="rId4"/>
                <a:stretch>
                  <a:fillRect r="-2885" b="-3226"/>
                </a:stretch>
              </a:blipFill>
            </p:spPr>
            <p:txBody>
              <a:bodyPr/>
              <a:lstStyle/>
              <a:p>
                <a:r>
                  <a:rPr lang="ja-JP" altLang="en-US">
                    <a:noFill/>
                  </a:rPr>
                  <a:t> </a:t>
                </a:r>
              </a:p>
            </p:txBody>
          </p:sp>
        </mc:Fallback>
      </mc:AlternateContent>
      <p:sp>
        <p:nvSpPr>
          <p:cNvPr id="22" name="楕円 21"/>
          <p:cNvSpPr/>
          <p:nvPr/>
        </p:nvSpPr>
        <p:spPr>
          <a:xfrm rot="1406045">
            <a:off x="1542847" y="3050892"/>
            <a:ext cx="726174" cy="5480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1974117" y="4489971"/>
                <a:ext cx="634888"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b="1" i="1" smtClean="0">
                              <a:solidFill>
                                <a:srgbClr val="FF0000"/>
                              </a:solidFill>
                              <a:latin typeface="Cambria Math" panose="02040503050406030204" pitchFamily="18" charset="0"/>
                            </a:rPr>
                          </m:ctrlPr>
                        </m:sSupPr>
                        <m:e>
                          <m:sSub>
                            <m:sSubPr>
                              <m:ctrlPr>
                                <a:rPr kumimoji="1" lang="en-US" altLang="ja-JP" b="1" i="1" smtClean="0">
                                  <a:solidFill>
                                    <a:srgbClr val="FF0000"/>
                                  </a:solidFill>
                                  <a:latin typeface="Cambria Math" panose="02040503050406030204" pitchFamily="18" charset="0"/>
                                </a:rPr>
                              </m:ctrlPr>
                            </m:sSubPr>
                            <m:e>
                              <m:r>
                                <a:rPr kumimoji="1" lang="en-US" altLang="ja-JP" b="1" i="1" smtClean="0">
                                  <a:solidFill>
                                    <a:srgbClr val="FF0000"/>
                                  </a:solidFill>
                                  <a:latin typeface="Cambria Math" panose="02040503050406030204" pitchFamily="18" charset="0"/>
                                </a:rPr>
                                <m:t>𝒙</m:t>
                              </m:r>
                            </m:e>
                            <m:sub>
                              <m:r>
                                <a:rPr kumimoji="1" lang="en-US" altLang="ja-JP" b="1" i="1" smtClean="0">
                                  <a:solidFill>
                                    <a:srgbClr val="FF0000"/>
                                  </a:solidFill>
                                  <a:latin typeface="Cambria Math" panose="02040503050406030204" pitchFamily="18" charset="0"/>
                                </a:rPr>
                                <m:t>𝒓𝒏𝒅</m:t>
                              </m:r>
                            </m:sub>
                          </m:sSub>
                        </m:e>
                        <m:sup>
                          <m:r>
                            <a:rPr kumimoji="1" lang="en-US" altLang="ja-JP" b="1" i="1" smtClean="0">
                              <a:solidFill>
                                <a:srgbClr val="FF0000"/>
                              </a:solidFill>
                              <a:latin typeface="Cambria Math" panose="02040503050406030204" pitchFamily="18" charset="0"/>
                            </a:rPr>
                            <m:t>𝒕</m:t>
                          </m:r>
                          <m:r>
                            <a:rPr kumimoji="1" lang="en-US" altLang="ja-JP" b="1" i="1" smtClean="0">
                              <a:solidFill>
                                <a:srgbClr val="FF0000"/>
                              </a:solidFill>
                              <a:latin typeface="Cambria Math" panose="02040503050406030204" pitchFamily="18" charset="0"/>
                            </a:rPr>
                            <m:t>+</m:t>
                          </m:r>
                          <m:r>
                            <a:rPr kumimoji="1" lang="en-US" altLang="ja-JP" b="1" i="1" smtClean="0">
                              <a:solidFill>
                                <a:srgbClr val="FF0000"/>
                              </a:solidFill>
                              <a:latin typeface="Cambria Math" panose="02040503050406030204" pitchFamily="18" charset="0"/>
                            </a:rPr>
                            <m:t>𝟏</m:t>
                          </m:r>
                        </m:sup>
                      </m:sSup>
                    </m:oMath>
                  </m:oMathPara>
                </a14:m>
                <a:endParaRPr kumimoji="1" lang="ja-JP" altLang="en-US" b="1" dirty="0">
                  <a:solidFill>
                    <a:srgbClr val="FF0000"/>
                  </a:solidFill>
                </a:endParaRPr>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1974117" y="4489971"/>
                <a:ext cx="634888" cy="375552"/>
              </a:xfrm>
              <a:prstGeom prst="rect">
                <a:avLst/>
              </a:prstGeom>
              <a:blipFill>
                <a:blip r:embed="rId5"/>
                <a:stretch>
                  <a:fillRect r="-41346" b="-4918"/>
                </a:stretch>
              </a:blipFill>
            </p:spPr>
            <p:txBody>
              <a:bodyPr/>
              <a:lstStyle/>
              <a:p>
                <a:r>
                  <a:rPr lang="ja-JP" altLang="en-US">
                    <a:noFill/>
                  </a:rPr>
                  <a:t> </a:t>
                </a:r>
              </a:p>
            </p:txBody>
          </p:sp>
        </mc:Fallback>
      </mc:AlternateContent>
      <p:sp>
        <p:nvSpPr>
          <p:cNvPr id="21" name="コンテンツ プレースホルダー 2"/>
          <p:cNvSpPr>
            <a:spLocks noGrp="1"/>
          </p:cNvSpPr>
          <p:nvPr>
            <p:ph idx="1"/>
          </p:nvPr>
        </p:nvSpPr>
        <p:spPr>
          <a:xfrm>
            <a:off x="527381" y="1508787"/>
            <a:ext cx="11329259" cy="614197"/>
          </a:xfrm>
        </p:spPr>
        <p:txBody>
          <a:bodyPr/>
          <a:lstStyle/>
          <a:p>
            <a:r>
              <a:rPr lang="en-US" altLang="ja-JP" b="1" dirty="0">
                <a:solidFill>
                  <a:schemeClr val="tx1">
                    <a:lumMod val="65000"/>
                    <a:lumOff val="35000"/>
                  </a:schemeClr>
                </a:solidFill>
              </a:rPr>
              <a:t>STEP </a:t>
            </a:r>
            <a:r>
              <a:rPr lang="en-US" altLang="ja-JP" b="1" dirty="0" smtClean="0">
                <a:solidFill>
                  <a:schemeClr val="tx1">
                    <a:lumMod val="65000"/>
                    <a:lumOff val="35000"/>
                  </a:schemeClr>
                </a:solidFill>
              </a:rPr>
              <a:t>3: </a:t>
            </a:r>
            <a:r>
              <a:rPr lang="ja-JP" altLang="en-US" b="1" dirty="0">
                <a:solidFill>
                  <a:schemeClr val="tx1">
                    <a:lumMod val="65000"/>
                    <a:lumOff val="35000"/>
                  </a:schemeClr>
                </a:solidFill>
              </a:rPr>
              <a:t>ランダムウォーク</a:t>
            </a:r>
          </a:p>
        </p:txBody>
      </p:sp>
      <p:sp>
        <p:nvSpPr>
          <p:cNvPr id="25" name="テキスト ボックス 24"/>
          <p:cNvSpPr txBox="1"/>
          <p:nvPr/>
        </p:nvSpPr>
        <p:spPr>
          <a:xfrm>
            <a:off x="5094948" y="2245879"/>
            <a:ext cx="5821279" cy="400110"/>
          </a:xfrm>
          <a:prstGeom prst="rect">
            <a:avLst/>
          </a:prstGeom>
          <a:noFill/>
        </p:spPr>
        <p:txBody>
          <a:bodyPr wrap="square" rtlCol="0">
            <a:spAutoFit/>
          </a:bodyPr>
          <a:lstStyle/>
          <a:p>
            <a:r>
              <a:rPr kumimoji="1" lang="ja-JP" altLang="en-US" sz="2000" dirty="0" smtClean="0"/>
              <a:t>目的関数内にランダムで解を生成</a:t>
            </a:r>
            <a:endParaRPr kumimoji="1" lang="ja-JP" altLang="en-US" sz="2000" dirty="0"/>
          </a:p>
        </p:txBody>
      </p:sp>
    </p:spTree>
    <p:extLst>
      <p:ext uri="{BB962C8B-B14F-4D97-AF65-F5344CB8AC3E}">
        <p14:creationId xmlns:p14="http://schemas.microsoft.com/office/powerpoint/2010/main" val="449716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a:t>
            </a:r>
            <a:r>
              <a:rPr lang="en-US" altLang="ja-JP" dirty="0"/>
              <a:t>BA</a:t>
            </a:r>
            <a:endParaRPr kumimoji="1" lang="ja-JP" altLang="en-US" dirty="0"/>
          </a:p>
        </p:txBody>
      </p:sp>
      <p:sp>
        <p:nvSpPr>
          <p:cNvPr id="7" name="テキスト ボックス 6"/>
          <p:cNvSpPr txBox="1"/>
          <p:nvPr/>
        </p:nvSpPr>
        <p:spPr>
          <a:xfrm>
            <a:off x="11044238" y="6015038"/>
            <a:ext cx="557212" cy="369332"/>
          </a:xfrm>
          <a:prstGeom prst="rect">
            <a:avLst/>
          </a:prstGeom>
          <a:noFill/>
        </p:spPr>
        <p:txBody>
          <a:bodyPr wrap="square" rtlCol="0">
            <a:spAutoFit/>
          </a:bodyPr>
          <a:lstStyle/>
          <a:p>
            <a:r>
              <a:rPr kumimoji="1" lang="en-US" altLang="ja-JP" dirty="0"/>
              <a:t>6</a:t>
            </a:r>
            <a:endParaRPr kumimoji="1" lang="ja-JP" altLang="en-US" dirty="0"/>
          </a:p>
        </p:txBody>
      </p:sp>
      <p:sp>
        <p:nvSpPr>
          <p:cNvPr id="36" name="正方形/長方形 35"/>
          <p:cNvSpPr/>
          <p:nvPr/>
        </p:nvSpPr>
        <p:spPr>
          <a:xfrm>
            <a:off x="442927" y="2097159"/>
            <a:ext cx="3600000" cy="3600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1472279" y="3014375"/>
            <a:ext cx="745028" cy="745028"/>
          </a:xfrm>
          <a:prstGeom prst="rect">
            <a:avLst/>
          </a:prstGeom>
        </p:spPr>
      </p:pic>
      <p:pic>
        <p:nvPicPr>
          <p:cNvPr id="51"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1217794" y="3299735"/>
            <a:ext cx="745028" cy="745028"/>
          </a:xfrm>
          <a:prstGeom prst="rect">
            <a:avLst/>
          </a:prstGeom>
        </p:spPr>
      </p:pic>
      <p:pic>
        <p:nvPicPr>
          <p:cNvPr id="52"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2319720" y="2539638"/>
            <a:ext cx="745028" cy="745028"/>
          </a:xfrm>
          <a:prstGeom prst="rect">
            <a:avLst/>
          </a:prstGeom>
        </p:spPr>
      </p:pic>
      <p:pic>
        <p:nvPicPr>
          <p:cNvPr id="53"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3096819" y="3676434"/>
            <a:ext cx="745028" cy="745028"/>
          </a:xfrm>
          <a:prstGeom prst="rect">
            <a:avLst/>
          </a:prstGeom>
        </p:spPr>
      </p:pic>
      <p:pic>
        <p:nvPicPr>
          <p:cNvPr id="54"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549259" y="4029624"/>
            <a:ext cx="745028" cy="745028"/>
          </a:xfrm>
          <a:prstGeom prst="rect">
            <a:avLst/>
          </a:prstGeom>
        </p:spPr>
      </p:pic>
      <p:pic>
        <p:nvPicPr>
          <p:cNvPr id="55" name="コンテンツ プレースホルダ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67983">
            <a:off x="1823039" y="4783412"/>
            <a:ext cx="745028" cy="745028"/>
          </a:xfrm>
          <a:prstGeom prst="rect">
            <a:avLst/>
          </a:prstGeom>
        </p:spPr>
      </p:pic>
      <p:sp>
        <p:nvSpPr>
          <p:cNvPr id="18" name="コンテンツ プレースホルダー 2"/>
          <p:cNvSpPr>
            <a:spLocks noGrp="1"/>
          </p:cNvSpPr>
          <p:nvPr>
            <p:ph idx="1"/>
          </p:nvPr>
        </p:nvSpPr>
        <p:spPr>
          <a:xfrm>
            <a:off x="527381" y="1508787"/>
            <a:ext cx="11329259" cy="614197"/>
          </a:xfrm>
        </p:spPr>
        <p:txBody>
          <a:bodyPr/>
          <a:lstStyle/>
          <a:p>
            <a:r>
              <a:rPr lang="en-US" altLang="ja-JP" b="1" dirty="0">
                <a:solidFill>
                  <a:schemeClr val="tx1">
                    <a:lumMod val="65000"/>
                    <a:lumOff val="35000"/>
                  </a:schemeClr>
                </a:solidFill>
              </a:rPr>
              <a:t>STEP </a:t>
            </a:r>
            <a:r>
              <a:rPr lang="en-US" altLang="ja-JP" b="1" dirty="0" smtClean="0">
                <a:solidFill>
                  <a:schemeClr val="tx1">
                    <a:lumMod val="65000"/>
                    <a:lumOff val="35000"/>
                  </a:schemeClr>
                </a:solidFill>
              </a:rPr>
              <a:t>4: </a:t>
            </a:r>
            <a:r>
              <a:rPr lang="ja-JP" altLang="en-US" b="1" dirty="0">
                <a:solidFill>
                  <a:schemeClr val="tx1">
                    <a:lumMod val="65000"/>
                    <a:lumOff val="35000"/>
                  </a:schemeClr>
                </a:solidFill>
              </a:rPr>
              <a:t>解</a:t>
            </a:r>
            <a:r>
              <a:rPr lang="ja-JP" altLang="en-US" b="1" dirty="0" smtClean="0">
                <a:solidFill>
                  <a:schemeClr val="tx1">
                    <a:lumMod val="65000"/>
                    <a:lumOff val="35000"/>
                  </a:schemeClr>
                </a:solidFill>
              </a:rPr>
              <a:t>の</a:t>
            </a:r>
            <a:r>
              <a:rPr lang="ja-JP" altLang="en-US" b="1" dirty="0">
                <a:solidFill>
                  <a:schemeClr val="tx1">
                    <a:lumMod val="65000"/>
                    <a:lumOff val="35000"/>
                  </a:schemeClr>
                </a:solidFill>
              </a:rPr>
              <a:t>評価</a:t>
            </a:r>
          </a:p>
        </p:txBody>
      </p:sp>
      <mc:AlternateContent xmlns:mc="http://schemas.openxmlformats.org/markup-compatibility/2006" xmlns:a14="http://schemas.microsoft.com/office/drawing/2010/main">
        <mc:Choice Requires="a14">
          <p:sp>
            <p:nvSpPr>
              <p:cNvPr id="20" name="テキスト ボックス 19"/>
              <p:cNvSpPr txBox="1"/>
              <p:nvPr/>
            </p:nvSpPr>
            <p:spPr>
              <a:xfrm>
                <a:off x="5094948" y="2245879"/>
                <a:ext cx="5821279" cy="3236592"/>
              </a:xfrm>
              <a:prstGeom prst="rect">
                <a:avLst/>
              </a:prstGeom>
              <a:noFill/>
            </p:spPr>
            <p:txBody>
              <a:bodyPr wrap="square" rtlCol="0">
                <a:spAutoFit/>
              </a:bodyPr>
              <a:lstStyle/>
              <a:p>
                <a:r>
                  <a:rPr kumimoji="1" lang="en-US" altLang="ja-JP" sz="2000" b="1" dirty="0" smtClean="0">
                    <a:solidFill>
                      <a:schemeClr val="tx1">
                        <a:lumMod val="75000"/>
                        <a:lumOff val="25000"/>
                      </a:schemeClr>
                    </a:solidFill>
                    <a:latin typeface="Cambria Math" panose="02040503050406030204" pitchFamily="18" charset="0"/>
                  </a:rPr>
                  <a:t>If rand &lt; A &amp;  </a:t>
                </a:r>
                <a14:m>
                  <m:oMath xmlns:m="http://schemas.openxmlformats.org/officeDocument/2006/math">
                    <m:sSup>
                      <m:sSupPr>
                        <m:ctrlPr>
                          <a:rPr kumimoji="1" lang="en-US" altLang="ja-JP" sz="2000" b="1" i="1" smtClean="0">
                            <a:solidFill>
                              <a:schemeClr val="tx1">
                                <a:lumMod val="75000"/>
                                <a:lumOff val="25000"/>
                              </a:schemeClr>
                            </a:solidFill>
                            <a:latin typeface="Cambria Math" panose="02040503050406030204" pitchFamily="18" charset="0"/>
                          </a:rPr>
                        </m:ctrlPr>
                      </m:sSupPr>
                      <m:e>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0" smtClean="0">
                                <a:solidFill>
                                  <a:schemeClr val="tx1">
                                    <a:lumMod val="75000"/>
                                    <a:lumOff val="25000"/>
                                  </a:schemeClr>
                                </a:solidFill>
                                <a:latin typeface="Cambria Math" panose="02040503050406030204" pitchFamily="18" charset="0"/>
                              </a:rPr>
                              <m:t>𝐱</m:t>
                            </m:r>
                          </m:e>
                          <m:sub>
                            <m:r>
                              <a:rPr kumimoji="1" lang="en-US" altLang="ja-JP" sz="2000" b="1" i="0" smtClean="0">
                                <a:solidFill>
                                  <a:schemeClr val="tx1">
                                    <a:lumMod val="75000"/>
                                    <a:lumOff val="25000"/>
                                  </a:schemeClr>
                                </a:solidFill>
                                <a:latin typeface="Cambria Math" panose="02040503050406030204" pitchFamily="18" charset="0"/>
                              </a:rPr>
                              <m:t>𝐢</m:t>
                            </m:r>
                          </m:sub>
                        </m:sSub>
                      </m:e>
                      <m:sup>
                        <m:r>
                          <a:rPr kumimoji="1" lang="en-US" altLang="ja-JP" sz="2000" b="1" i="0" smtClean="0">
                            <a:solidFill>
                              <a:schemeClr val="tx1">
                                <a:lumMod val="75000"/>
                                <a:lumOff val="25000"/>
                              </a:schemeClr>
                            </a:solidFill>
                            <a:latin typeface="Cambria Math" panose="02040503050406030204" pitchFamily="18" charset="0"/>
                          </a:rPr>
                          <m:t>𝐭</m:t>
                        </m:r>
                        <m:r>
                          <a:rPr kumimoji="1" lang="en-US" altLang="ja-JP" sz="2000" b="1" i="0" smtClean="0">
                            <a:solidFill>
                              <a:schemeClr val="tx1">
                                <a:lumMod val="75000"/>
                                <a:lumOff val="25000"/>
                              </a:schemeClr>
                            </a:solidFill>
                            <a:latin typeface="Cambria Math" panose="02040503050406030204" pitchFamily="18" charset="0"/>
                          </a:rPr>
                          <m:t>+</m:t>
                        </m:r>
                        <m:r>
                          <a:rPr kumimoji="1" lang="en-US" altLang="ja-JP" sz="2000" b="1" i="0" smtClean="0">
                            <a:solidFill>
                              <a:schemeClr val="tx1">
                                <a:lumMod val="75000"/>
                                <a:lumOff val="25000"/>
                              </a:schemeClr>
                            </a:solidFill>
                            <a:latin typeface="Cambria Math" panose="02040503050406030204" pitchFamily="18" charset="0"/>
                          </a:rPr>
                          <m:t>𝟏</m:t>
                        </m:r>
                      </m:sup>
                    </m:sSup>
                    <m:r>
                      <a:rPr kumimoji="1" lang="en-US" altLang="ja-JP" sz="2000" b="1" i="0" smtClean="0">
                        <a:solidFill>
                          <a:schemeClr val="tx1">
                            <a:lumMod val="75000"/>
                            <a:lumOff val="25000"/>
                          </a:schemeClr>
                        </a:solidFill>
                        <a:latin typeface="Cambria Math" panose="02040503050406030204" pitchFamily="18" charset="0"/>
                      </a:rPr>
                      <m:t>&lt;</m:t>
                    </m:r>
                    <m:sSup>
                      <m:sSupPr>
                        <m:ctrlPr>
                          <a:rPr kumimoji="1" lang="en-US" altLang="ja-JP" sz="2000" b="1" i="1" smtClean="0">
                            <a:solidFill>
                              <a:schemeClr val="tx1">
                                <a:lumMod val="75000"/>
                                <a:lumOff val="25000"/>
                              </a:schemeClr>
                            </a:solidFill>
                            <a:latin typeface="Cambria Math" panose="02040503050406030204" pitchFamily="18" charset="0"/>
                          </a:rPr>
                        </m:ctrlPr>
                      </m:sSupPr>
                      <m:e>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0" smtClean="0">
                                <a:solidFill>
                                  <a:schemeClr val="tx1">
                                    <a:lumMod val="75000"/>
                                    <a:lumOff val="25000"/>
                                  </a:schemeClr>
                                </a:solidFill>
                                <a:latin typeface="Cambria Math" panose="02040503050406030204" pitchFamily="18" charset="0"/>
                              </a:rPr>
                              <m:t>𝐱</m:t>
                            </m:r>
                          </m:e>
                          <m:sub>
                            <m:r>
                              <a:rPr kumimoji="1" lang="en-US" altLang="ja-JP" sz="2000" b="1" i="0" smtClean="0">
                                <a:solidFill>
                                  <a:schemeClr val="tx1">
                                    <a:lumMod val="75000"/>
                                    <a:lumOff val="25000"/>
                                  </a:schemeClr>
                                </a:solidFill>
                                <a:latin typeface="Cambria Math" panose="02040503050406030204" pitchFamily="18" charset="0"/>
                              </a:rPr>
                              <m:t>𝐢</m:t>
                            </m:r>
                          </m:sub>
                        </m:sSub>
                      </m:e>
                      <m:sup>
                        <m:r>
                          <a:rPr kumimoji="1" lang="en-US" altLang="ja-JP" sz="2000" b="1" i="0" smtClean="0">
                            <a:solidFill>
                              <a:schemeClr val="tx1">
                                <a:lumMod val="75000"/>
                                <a:lumOff val="25000"/>
                              </a:schemeClr>
                            </a:solidFill>
                            <a:latin typeface="Cambria Math" panose="02040503050406030204" pitchFamily="18" charset="0"/>
                          </a:rPr>
                          <m:t>𝐭</m:t>
                        </m:r>
                      </m:sup>
                    </m:sSup>
                  </m:oMath>
                </a14:m>
                <a:endParaRPr kumimoji="1" lang="en-US" altLang="ja-JP" sz="2000" b="1" dirty="0" smtClean="0">
                  <a:solidFill>
                    <a:schemeClr val="tx1">
                      <a:lumMod val="75000"/>
                      <a:lumOff val="25000"/>
                    </a:schemeClr>
                  </a:solidFill>
                  <a:latin typeface="Cambria Math" panose="02040503050406030204" pitchFamily="18" charset="0"/>
                </a:endParaRPr>
              </a:p>
              <a:p>
                <a:endParaRPr kumimoji="1" lang="en-US" altLang="ja-JP" sz="2000" i="1" dirty="0" smtClean="0">
                  <a:solidFill>
                    <a:schemeClr val="tx1">
                      <a:lumMod val="75000"/>
                      <a:lumOff val="25000"/>
                    </a:schemeClr>
                  </a:solidFill>
                  <a:latin typeface="Cambria Math" panose="02040503050406030204" pitchFamily="18" charset="0"/>
                </a:endParaRPr>
              </a:p>
              <a:p>
                <a:r>
                  <a:rPr kumimoji="1" lang="ja-JP" altLang="en-US" sz="2000" i="1" dirty="0">
                    <a:solidFill>
                      <a:schemeClr val="tx1">
                        <a:lumMod val="75000"/>
                        <a:lumOff val="25000"/>
                      </a:schemeClr>
                    </a:solidFill>
                    <a:latin typeface="Cambria Math" panose="02040503050406030204" pitchFamily="18" charset="0"/>
                  </a:rPr>
                  <a:t>各個体</a:t>
                </a:r>
                <a:r>
                  <a:rPr kumimoji="1" lang="ja-JP" altLang="en-US" sz="2000" i="1" dirty="0" smtClean="0">
                    <a:solidFill>
                      <a:schemeClr val="tx1">
                        <a:lumMod val="75000"/>
                        <a:lumOff val="25000"/>
                      </a:schemeClr>
                    </a:solidFill>
                    <a:latin typeface="Cambria Math" panose="02040503050406030204" pitchFamily="18" charset="0"/>
                  </a:rPr>
                  <a:t>が，</a:t>
                </a:r>
                <a:endParaRPr kumimoji="1" lang="en-US" altLang="ja-JP" sz="2000" i="1" dirty="0" smtClean="0">
                  <a:solidFill>
                    <a:schemeClr val="tx1">
                      <a:lumMod val="75000"/>
                      <a:lumOff val="25000"/>
                    </a:schemeClr>
                  </a:solidFill>
                  <a:latin typeface="Cambria Math" panose="02040503050406030204" pitchFamily="18" charset="0"/>
                </a:endParaRPr>
              </a:p>
              <a:p>
                <a14:m>
                  <m:oMath xmlns:m="http://schemas.openxmlformats.org/officeDocument/2006/math">
                    <m:sSup>
                      <m:sSupPr>
                        <m:ctrlPr>
                          <a:rPr kumimoji="1" lang="en-US" altLang="ja-JP" sz="2000" i="1" smtClean="0">
                            <a:solidFill>
                              <a:srgbClr val="FF0000"/>
                            </a:solidFill>
                            <a:latin typeface="Cambria Math" panose="02040503050406030204" pitchFamily="18" charset="0"/>
                          </a:rPr>
                        </m:ctrlPr>
                      </m:sSupPr>
                      <m:e>
                        <m:sSub>
                          <m:sSubPr>
                            <m:ctrlPr>
                              <a:rPr kumimoji="1" lang="en-US" altLang="ja-JP" sz="200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𝑖</m:t>
                            </m:r>
                          </m:sub>
                        </m:sSub>
                      </m:e>
                      <m:sup>
                        <m:r>
                          <a:rPr kumimoji="1" lang="en-US" altLang="ja-JP" sz="2000" b="0" i="1" smtClean="0">
                            <a:solidFill>
                              <a:srgbClr val="FF0000"/>
                            </a:solidFill>
                            <a:latin typeface="Cambria Math" panose="02040503050406030204" pitchFamily="18" charset="0"/>
                          </a:rPr>
                          <m:t>𝑡</m:t>
                        </m:r>
                        <m:r>
                          <a:rPr kumimoji="1" lang="en-US" altLang="ja-JP" sz="2000" b="0" i="1" smtClean="0">
                            <a:solidFill>
                              <a:srgbClr val="FF0000"/>
                            </a:solidFill>
                            <a:latin typeface="Cambria Math" panose="02040503050406030204" pitchFamily="18" charset="0"/>
                          </a:rPr>
                          <m:t>+1</m:t>
                        </m:r>
                      </m:sup>
                    </m:sSup>
                    <m:r>
                      <a:rPr kumimoji="1" lang="en-US" altLang="ja-JP" sz="2000" b="0" i="1" smtClean="0">
                        <a:solidFill>
                          <a:srgbClr val="FF0000"/>
                        </a:solidFill>
                        <a:latin typeface="Cambria Math" panose="02040503050406030204" pitchFamily="18" charset="0"/>
                      </a:rPr>
                      <m:t>,</m:t>
                    </m:r>
                    <m:sSup>
                      <m:sSupPr>
                        <m:ctrlPr>
                          <a:rPr kumimoji="1" lang="en-US" altLang="ja-JP" sz="2000" b="0" i="1" smtClean="0">
                            <a:solidFill>
                              <a:srgbClr val="FF0000"/>
                            </a:solidFill>
                            <a:latin typeface="Cambria Math" panose="02040503050406030204" pitchFamily="18" charset="0"/>
                          </a:rPr>
                        </m:ctrlPr>
                      </m:sSupPr>
                      <m:e>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𝑙𝑜𝑐𝑎𝑙</m:t>
                            </m:r>
                          </m:sub>
                        </m:sSub>
                      </m:e>
                      <m:sup>
                        <m:r>
                          <a:rPr kumimoji="1" lang="en-US" altLang="ja-JP" sz="2000" b="0" i="1" smtClean="0">
                            <a:solidFill>
                              <a:srgbClr val="FF0000"/>
                            </a:solidFill>
                            <a:latin typeface="Cambria Math" panose="02040503050406030204" pitchFamily="18" charset="0"/>
                          </a:rPr>
                          <m:t>𝑡</m:t>
                        </m:r>
                        <m:r>
                          <a:rPr kumimoji="1" lang="en-US" altLang="ja-JP" sz="2000" b="0" i="1" smtClean="0">
                            <a:solidFill>
                              <a:srgbClr val="FF0000"/>
                            </a:solidFill>
                            <a:latin typeface="Cambria Math" panose="02040503050406030204" pitchFamily="18" charset="0"/>
                          </a:rPr>
                          <m:t>+1</m:t>
                        </m:r>
                      </m:sup>
                    </m:sSup>
                    <m:r>
                      <a:rPr kumimoji="1" lang="en-US" altLang="ja-JP" sz="2000" b="0" i="1" smtClean="0">
                        <a:solidFill>
                          <a:srgbClr val="FF0000"/>
                        </a:solidFill>
                        <a:latin typeface="Cambria Math" panose="02040503050406030204" pitchFamily="18" charset="0"/>
                      </a:rPr>
                      <m:t>,</m:t>
                    </m:r>
                    <m:sSup>
                      <m:sSupPr>
                        <m:ctrlPr>
                          <a:rPr kumimoji="1" lang="en-US" altLang="ja-JP" sz="2000" b="0" i="1" smtClean="0">
                            <a:solidFill>
                              <a:srgbClr val="FF0000"/>
                            </a:solidFill>
                            <a:latin typeface="Cambria Math" panose="02040503050406030204" pitchFamily="18" charset="0"/>
                          </a:rPr>
                        </m:ctrlPr>
                      </m:sSupPr>
                      <m:e>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𝑟𝑛𝑑</m:t>
                            </m:r>
                          </m:sub>
                        </m:sSub>
                      </m:e>
                      <m:sup>
                        <m:r>
                          <a:rPr kumimoji="1" lang="en-US" altLang="ja-JP" sz="2000" b="0" i="1" smtClean="0">
                            <a:solidFill>
                              <a:srgbClr val="FF0000"/>
                            </a:solidFill>
                            <a:latin typeface="Cambria Math" panose="02040503050406030204" pitchFamily="18" charset="0"/>
                          </a:rPr>
                          <m:t>𝑡</m:t>
                        </m:r>
                        <m:r>
                          <a:rPr kumimoji="1" lang="en-US" altLang="ja-JP" sz="2000" b="0" i="1" smtClean="0">
                            <a:solidFill>
                              <a:srgbClr val="FF0000"/>
                            </a:solidFill>
                            <a:latin typeface="Cambria Math" panose="02040503050406030204" pitchFamily="18" charset="0"/>
                          </a:rPr>
                          <m:t>+1</m:t>
                        </m:r>
                      </m:sup>
                    </m:sSup>
                    <m:r>
                      <a:rPr kumimoji="1" lang="ja-JP" altLang="en-US" sz="2000" i="1">
                        <a:solidFill>
                          <a:schemeClr val="tx1">
                            <a:lumMod val="75000"/>
                            <a:lumOff val="25000"/>
                          </a:schemeClr>
                        </a:solidFill>
                        <a:latin typeface="Cambria Math" panose="02040503050406030204" pitchFamily="18" charset="0"/>
                      </a:rPr>
                      <m:t>の</m:t>
                    </m:r>
                    <m:r>
                      <a:rPr kumimoji="1" lang="ja-JP" altLang="en-US" sz="2000" i="1" smtClean="0">
                        <a:solidFill>
                          <a:schemeClr val="tx1">
                            <a:lumMod val="75000"/>
                            <a:lumOff val="25000"/>
                          </a:schemeClr>
                        </a:solidFill>
                        <a:latin typeface="Cambria Math" panose="02040503050406030204" pitchFamily="18" charset="0"/>
                      </a:rPr>
                      <m:t>中</m:t>
                    </m:r>
                    <m:r>
                      <a:rPr kumimoji="1" lang="ja-JP" altLang="en-US" sz="2000" i="1" dirty="0" smtClean="0">
                        <a:solidFill>
                          <a:schemeClr val="tx1">
                            <a:lumMod val="75000"/>
                            <a:lumOff val="25000"/>
                          </a:schemeClr>
                        </a:solidFill>
                        <a:latin typeface="Cambria Math" panose="02040503050406030204" pitchFamily="18" charset="0"/>
                      </a:rPr>
                      <m:t>から</m:t>
                    </m:r>
                  </m:oMath>
                </a14:m>
                <a:r>
                  <a:rPr kumimoji="1" lang="ja-JP" altLang="en-US" sz="2000" dirty="0" smtClean="0">
                    <a:solidFill>
                      <a:schemeClr val="tx1">
                        <a:lumMod val="75000"/>
                        <a:lumOff val="25000"/>
                      </a:schemeClr>
                    </a:solidFill>
                  </a:rPr>
                  <a:t>最良解を選択し，</a:t>
                </a:r>
                <a:r>
                  <a:rPr kumimoji="1" lang="en-US" altLang="ja-JP" sz="2000" dirty="0" smtClean="0">
                    <a:solidFill>
                      <a:schemeClr val="tx1">
                        <a:lumMod val="75000"/>
                        <a:lumOff val="25000"/>
                      </a:schemeClr>
                    </a:solidFill>
                  </a:rPr>
                  <a:t/>
                </a:r>
                <a:br>
                  <a:rPr kumimoji="1" lang="en-US" altLang="ja-JP" sz="2000" dirty="0" smtClean="0">
                    <a:solidFill>
                      <a:schemeClr val="tx1">
                        <a:lumMod val="75000"/>
                        <a:lumOff val="25000"/>
                      </a:schemeClr>
                    </a:solidFill>
                  </a:rPr>
                </a:br>
                <a:r>
                  <a:rPr kumimoji="1" lang="ja-JP" altLang="en-US" sz="2000" dirty="0" smtClean="0">
                    <a:solidFill>
                      <a:schemeClr val="tx1">
                        <a:lumMod val="75000"/>
                        <a:lumOff val="25000"/>
                      </a:schemeClr>
                    </a:solidFill>
                  </a:rPr>
                  <a:t>今の解より良ければ更新する．</a:t>
                </a:r>
                <a:endParaRPr kumimoji="1" lang="en-US" altLang="ja-JP" sz="2000" dirty="0" smtClean="0">
                  <a:solidFill>
                    <a:schemeClr val="tx1">
                      <a:lumMod val="75000"/>
                      <a:lumOff val="25000"/>
                    </a:schemeClr>
                  </a:solidFill>
                </a:endParaRPr>
              </a:p>
              <a:p>
                <a:endParaRPr kumimoji="1" lang="en-US" altLang="ja-JP" sz="2000" dirty="0" smtClean="0">
                  <a:solidFill>
                    <a:schemeClr val="tx1">
                      <a:lumMod val="75000"/>
                      <a:lumOff val="25000"/>
                    </a:schemeClr>
                  </a:solidFill>
                </a:endParaRPr>
              </a:p>
              <a:p>
                <a14:m>
                  <m:oMath xmlns:m="http://schemas.openxmlformats.org/officeDocument/2006/math">
                    <m:sSup>
                      <m:sSupPr>
                        <m:ctrlPr>
                          <a:rPr kumimoji="1" lang="en-US" altLang="ja-JP" sz="2000" i="1" smtClean="0">
                            <a:solidFill>
                              <a:schemeClr val="tx1">
                                <a:lumMod val="75000"/>
                                <a:lumOff val="25000"/>
                              </a:schemeClr>
                            </a:solidFill>
                            <a:latin typeface="Cambria Math" panose="02040503050406030204" pitchFamily="18" charset="0"/>
                          </a:rPr>
                        </m:ctrlPr>
                      </m:sSupPr>
                      <m:e>
                        <m:sSub>
                          <m:sSubPr>
                            <m:ctrlPr>
                              <a:rPr kumimoji="1" lang="en-US" altLang="ja-JP" sz="200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e>
                      <m:sup>
                        <m:r>
                          <a:rPr kumimoji="1" lang="en-US" altLang="ja-JP" sz="2000" b="0" i="1" smtClean="0">
                            <a:solidFill>
                              <a:schemeClr val="tx1">
                                <a:lumMod val="75000"/>
                                <a:lumOff val="25000"/>
                              </a:schemeClr>
                            </a:solidFill>
                            <a:latin typeface="Cambria Math" panose="02040503050406030204" pitchFamily="18" charset="0"/>
                          </a:rPr>
                          <m:t>𝑡</m:t>
                        </m:r>
                        <m:r>
                          <a:rPr kumimoji="1" lang="en-US" altLang="ja-JP" sz="2000" b="0" i="1" smtClean="0">
                            <a:solidFill>
                              <a:schemeClr val="tx1">
                                <a:lumMod val="75000"/>
                                <a:lumOff val="25000"/>
                              </a:schemeClr>
                            </a:solidFill>
                            <a:latin typeface="Cambria Math" panose="02040503050406030204" pitchFamily="18" charset="0"/>
                          </a:rPr>
                          <m:t>+1</m:t>
                        </m:r>
                      </m:sup>
                    </m:sSup>
                    <m:r>
                      <a:rPr kumimoji="1" lang="en-US" altLang="ja-JP" sz="2000" b="0" i="1" smtClean="0">
                        <a:solidFill>
                          <a:schemeClr val="tx1">
                            <a:lumMod val="75000"/>
                            <a:lumOff val="25000"/>
                          </a:schemeClr>
                        </a:solidFill>
                        <a:latin typeface="Cambria Math" panose="02040503050406030204" pitchFamily="18" charset="0"/>
                      </a:rPr>
                      <m:t>=</m:t>
                    </m:r>
                    <m:r>
                      <a:rPr kumimoji="1" lang="ja-JP" altLang="en-US" sz="2000" b="0" i="1" smtClean="0">
                        <a:solidFill>
                          <a:schemeClr val="tx1">
                            <a:lumMod val="75000"/>
                            <a:lumOff val="25000"/>
                          </a:schemeClr>
                        </a:solidFill>
                        <a:latin typeface="Cambria Math" panose="02040503050406030204" pitchFamily="18" charset="0"/>
                      </a:rPr>
                      <m:t>𝛼</m:t>
                    </m:r>
                    <m:sSup>
                      <m:sSupPr>
                        <m:ctrlPr>
                          <a:rPr kumimoji="1" lang="en-US" altLang="ja-JP" sz="2000" b="0" i="1" smtClean="0">
                            <a:solidFill>
                              <a:schemeClr val="tx1">
                                <a:lumMod val="75000"/>
                                <a:lumOff val="25000"/>
                              </a:schemeClr>
                            </a:solidFill>
                            <a:latin typeface="Cambria Math" panose="02040503050406030204" pitchFamily="18" charset="0"/>
                          </a:rPr>
                        </m:ctrlPr>
                      </m:sSupPr>
                      <m:e>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e>
                      <m:sup>
                        <m:r>
                          <a:rPr kumimoji="1" lang="en-US" altLang="ja-JP" sz="2000" b="0" i="1" smtClean="0">
                            <a:solidFill>
                              <a:schemeClr val="tx1">
                                <a:lumMod val="75000"/>
                                <a:lumOff val="25000"/>
                              </a:schemeClr>
                            </a:solidFill>
                            <a:latin typeface="Cambria Math" panose="02040503050406030204" pitchFamily="18" charset="0"/>
                          </a:rPr>
                          <m:t>𝑡</m:t>
                        </m:r>
                      </m:sup>
                    </m:sSup>
                  </m:oMath>
                </a14:m>
                <a:r>
                  <a:rPr kumimoji="1" lang="en-US" altLang="ja-JP" sz="2000" dirty="0" smtClean="0">
                    <a:solidFill>
                      <a:schemeClr val="tx1">
                        <a:lumMod val="75000"/>
                        <a:lumOff val="25000"/>
                      </a:schemeClr>
                    </a:solidFill>
                  </a:rPr>
                  <a:t>		(α=γ=0.9)</a:t>
                </a:r>
              </a:p>
              <a:p>
                <a:pPr/>
                <a14:m>
                  <m:oMathPara xmlns:m="http://schemas.openxmlformats.org/officeDocument/2006/math">
                    <m:oMathParaPr>
                      <m:jc m:val="left"/>
                    </m:oMathParaPr>
                    <m:oMath xmlns:m="http://schemas.openxmlformats.org/officeDocument/2006/math">
                      <m:sSup>
                        <m:sSupPr>
                          <m:ctrlPr>
                            <a:rPr kumimoji="1" lang="en-US" altLang="ja-JP" sz="2000" i="1" smtClean="0">
                              <a:solidFill>
                                <a:schemeClr val="tx1">
                                  <a:lumMod val="75000"/>
                                  <a:lumOff val="25000"/>
                                </a:schemeClr>
                              </a:solidFill>
                              <a:latin typeface="Cambria Math" panose="02040503050406030204" pitchFamily="18" charset="0"/>
                            </a:rPr>
                          </m:ctrlPr>
                        </m:sSupPr>
                        <m:e>
                          <m:sSub>
                            <m:sSubPr>
                              <m:ctrlPr>
                                <a:rPr kumimoji="1" lang="en-US" altLang="ja-JP" sz="200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e>
                        <m:sup>
                          <m:r>
                            <a:rPr kumimoji="1" lang="en-US" altLang="ja-JP" sz="2000" b="0" i="1" smtClean="0">
                              <a:solidFill>
                                <a:schemeClr val="tx1">
                                  <a:lumMod val="75000"/>
                                  <a:lumOff val="25000"/>
                                </a:schemeClr>
                              </a:solidFill>
                              <a:latin typeface="Cambria Math" panose="02040503050406030204" pitchFamily="18" charset="0"/>
                            </a:rPr>
                            <m:t>𝑡</m:t>
                          </m:r>
                          <m:r>
                            <a:rPr kumimoji="1" lang="en-US" altLang="ja-JP" sz="2000" b="0" i="1" smtClean="0">
                              <a:solidFill>
                                <a:schemeClr val="tx1">
                                  <a:lumMod val="75000"/>
                                  <a:lumOff val="25000"/>
                                </a:schemeClr>
                              </a:solidFill>
                              <a:latin typeface="Cambria Math" panose="02040503050406030204" pitchFamily="18" charset="0"/>
                            </a:rPr>
                            <m:t>+1</m:t>
                          </m:r>
                        </m:sup>
                      </m:sSup>
                      <m:r>
                        <a:rPr kumimoji="1" lang="en-US" altLang="ja-JP" sz="2000" b="0" i="1" smtClean="0">
                          <a:solidFill>
                            <a:schemeClr val="tx1">
                              <a:lumMod val="75000"/>
                              <a:lumOff val="25000"/>
                            </a:schemeClr>
                          </a:solidFill>
                          <a:latin typeface="Cambria Math" panose="02040503050406030204" pitchFamily="18" charset="0"/>
                        </a:rPr>
                        <m:t>=</m:t>
                      </m:r>
                      <m:sSup>
                        <m:sSupPr>
                          <m:ctrlPr>
                            <a:rPr kumimoji="1" lang="en-US" altLang="ja-JP" sz="2000" b="0" i="1" smtClean="0">
                              <a:solidFill>
                                <a:schemeClr val="tx1">
                                  <a:lumMod val="75000"/>
                                  <a:lumOff val="25000"/>
                                </a:schemeClr>
                              </a:solidFill>
                              <a:latin typeface="Cambria Math" panose="02040503050406030204" pitchFamily="18" charset="0"/>
                            </a:rPr>
                          </m:ctrlPr>
                        </m:sSupPr>
                        <m:e>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e>
                        <m:sup>
                          <m:r>
                            <a:rPr kumimoji="1" lang="en-US" altLang="ja-JP" sz="2000" b="0" i="1" smtClean="0">
                              <a:solidFill>
                                <a:schemeClr val="tx1">
                                  <a:lumMod val="75000"/>
                                  <a:lumOff val="25000"/>
                                </a:schemeClr>
                              </a:solidFill>
                              <a:latin typeface="Cambria Math" panose="02040503050406030204" pitchFamily="18" charset="0"/>
                            </a:rPr>
                            <m:t>𝑡</m:t>
                          </m:r>
                        </m:sup>
                      </m:sSup>
                      <m:d>
                        <m:dPr>
                          <m:ctrlPr>
                            <a:rPr kumimoji="1" lang="en-US" altLang="ja-JP" sz="2000" b="0" i="1" smtClean="0">
                              <a:solidFill>
                                <a:schemeClr val="tx1">
                                  <a:lumMod val="75000"/>
                                  <a:lumOff val="25000"/>
                                </a:schemeClr>
                              </a:solidFill>
                              <a:latin typeface="Cambria Math" panose="02040503050406030204" pitchFamily="18" charset="0"/>
                            </a:rPr>
                          </m:ctrlPr>
                        </m:dPr>
                        <m:e>
                          <m:r>
                            <a:rPr kumimoji="1" lang="en-US" altLang="ja-JP" sz="2000" b="0" i="1" smtClean="0">
                              <a:solidFill>
                                <a:schemeClr val="tx1">
                                  <a:lumMod val="75000"/>
                                  <a:lumOff val="25000"/>
                                </a:schemeClr>
                              </a:solidFill>
                              <a:latin typeface="Cambria Math" panose="02040503050406030204" pitchFamily="18" charset="0"/>
                            </a:rPr>
                            <m:t>1−</m:t>
                          </m:r>
                          <m:r>
                            <a:rPr kumimoji="1" lang="en-US" altLang="ja-JP" sz="2000" b="0" i="1" smtClean="0">
                              <a:solidFill>
                                <a:schemeClr val="tx1">
                                  <a:lumMod val="75000"/>
                                  <a:lumOff val="25000"/>
                                </a:schemeClr>
                              </a:solidFill>
                              <a:latin typeface="Cambria Math" panose="02040503050406030204" pitchFamily="18" charset="0"/>
                            </a:rPr>
                            <m:t>𝑒𝑥𝑝</m:t>
                          </m:r>
                          <m:d>
                            <m:dPr>
                              <m:ctrlPr>
                                <a:rPr kumimoji="1" lang="en-US" altLang="ja-JP" sz="2000" b="0" i="1" smtClean="0">
                                  <a:solidFill>
                                    <a:schemeClr val="tx1">
                                      <a:lumMod val="75000"/>
                                      <a:lumOff val="25000"/>
                                    </a:schemeClr>
                                  </a:solidFill>
                                  <a:latin typeface="Cambria Math" panose="02040503050406030204" pitchFamily="18" charset="0"/>
                                </a:rPr>
                              </m:ctrlPr>
                            </m:dPr>
                            <m:e>
                              <m:r>
                                <a:rPr kumimoji="1" lang="en-US" altLang="ja-JP" sz="2000" b="0" i="1" smtClean="0">
                                  <a:solidFill>
                                    <a:schemeClr val="tx1">
                                      <a:lumMod val="75000"/>
                                      <a:lumOff val="25000"/>
                                    </a:schemeClr>
                                  </a:solidFill>
                                  <a:latin typeface="Cambria Math" panose="02040503050406030204" pitchFamily="18" charset="0"/>
                                </a:rPr>
                                <m:t>−</m:t>
                              </m:r>
                              <m:r>
                                <a:rPr kumimoji="1" lang="ja-JP" altLang="en-US" sz="2000" b="0" i="1" smtClean="0">
                                  <a:solidFill>
                                    <a:schemeClr val="tx1">
                                      <a:lumMod val="75000"/>
                                      <a:lumOff val="25000"/>
                                    </a:schemeClr>
                                  </a:solidFill>
                                  <a:latin typeface="Cambria Math" panose="02040503050406030204" pitchFamily="18" charset="0"/>
                                </a:rPr>
                                <m:t>𝛾</m:t>
                              </m:r>
                              <m:r>
                                <a:rPr kumimoji="1" lang="en-US" altLang="ja-JP" sz="2000" b="0" i="1" smtClean="0">
                                  <a:solidFill>
                                    <a:schemeClr val="tx1">
                                      <a:lumMod val="75000"/>
                                      <a:lumOff val="25000"/>
                                    </a:schemeClr>
                                  </a:solidFill>
                                  <a:latin typeface="Cambria Math" panose="02040503050406030204" pitchFamily="18" charset="0"/>
                                </a:rPr>
                                <m:t>𝑡</m:t>
                              </m:r>
                            </m:e>
                          </m:d>
                        </m:e>
                      </m:d>
                    </m:oMath>
                  </m:oMathPara>
                </a14:m>
                <a:endParaRPr kumimoji="1" lang="en-US" altLang="ja-JP" sz="2000" dirty="0" smtClean="0">
                  <a:solidFill>
                    <a:schemeClr val="tx1">
                      <a:lumMod val="75000"/>
                      <a:lumOff val="25000"/>
                    </a:schemeClr>
                  </a:solidFill>
                </a:endParaRPr>
              </a:p>
              <a:p>
                <a:endParaRPr kumimoji="1" lang="en-US" altLang="ja-JP" sz="2000" dirty="0">
                  <a:solidFill>
                    <a:schemeClr val="tx1">
                      <a:lumMod val="75000"/>
                      <a:lumOff val="25000"/>
                    </a:schemeClr>
                  </a:solidFill>
                </a:endParaRPr>
              </a:p>
              <a:p>
                <a:r>
                  <a:rPr kumimoji="1" lang="en-US" altLang="ja-JP" sz="2000" b="1" dirty="0" smtClean="0">
                    <a:solidFill>
                      <a:schemeClr val="tx1">
                        <a:lumMod val="75000"/>
                        <a:lumOff val="25000"/>
                      </a:schemeClr>
                    </a:solidFill>
                  </a:rPr>
                  <a:t>end</a:t>
                </a:r>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5094948" y="2245879"/>
                <a:ext cx="5821279" cy="3236592"/>
              </a:xfrm>
              <a:prstGeom prst="rect">
                <a:avLst/>
              </a:prstGeom>
              <a:blipFill>
                <a:blip r:embed="rId3"/>
                <a:stretch>
                  <a:fillRect l="-1152" t="-753" b="-244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0643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Chaotic BA</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Chaotic</a:t>
            </a:r>
            <a:r>
              <a:rPr kumimoji="1" lang="ja-JP" altLang="en-US" dirty="0" smtClean="0"/>
              <a:t>について</a:t>
            </a:r>
            <a:endParaRPr kumimoji="1" lang="ja-JP" altLang="en-US" dirty="0"/>
          </a:p>
        </p:txBody>
      </p:sp>
      <p:sp>
        <p:nvSpPr>
          <p:cNvPr id="4" name="コンテンツ プレースホルダー 3"/>
          <p:cNvSpPr>
            <a:spLocks noGrp="1"/>
          </p:cNvSpPr>
          <p:nvPr>
            <p:ph idx="10"/>
          </p:nvPr>
        </p:nvSpPr>
        <p:spPr/>
        <p:txBody>
          <a:bodyPr/>
          <a:lstStyle/>
          <a:p>
            <a:r>
              <a:rPr lang="ja-JP" altLang="en-US" sz="2400" dirty="0"/>
              <a:t>大域的な最適化問題に適応させる</a:t>
            </a:r>
            <a:r>
              <a:rPr lang="ja-JP" altLang="en-US" sz="2400" dirty="0" smtClean="0"/>
              <a:t>ため，</a:t>
            </a:r>
            <a:r>
              <a:rPr kumimoji="1" lang="en-US" altLang="ja-JP" sz="2400" dirty="0" smtClean="0"/>
              <a:t>BA</a:t>
            </a:r>
            <a:r>
              <a:rPr kumimoji="1" lang="ja-JP" altLang="en-US" sz="2400" dirty="0" smtClean="0"/>
              <a:t>に</a:t>
            </a:r>
            <a:r>
              <a:rPr kumimoji="1" lang="en-US" altLang="ja-JP" sz="2400" dirty="0" smtClean="0"/>
              <a:t>Chaotic</a:t>
            </a:r>
            <a:r>
              <a:rPr kumimoji="1" lang="ja-JP" altLang="en-US" sz="2400" dirty="0" smtClean="0"/>
              <a:t>を導入した</a:t>
            </a:r>
            <a:r>
              <a:rPr kumimoji="1" lang="ja-JP" altLang="en-US" sz="2400" dirty="0" smtClean="0"/>
              <a:t>．</a:t>
            </a:r>
            <a:endParaRPr kumimoji="1" lang="en-US" altLang="ja-JP" sz="2400" dirty="0" smtClean="0"/>
          </a:p>
          <a:p>
            <a:r>
              <a:rPr lang="ja-JP" altLang="en-US" sz="2400" dirty="0" smtClean="0"/>
              <a:t>ここでい</a:t>
            </a:r>
            <a:r>
              <a:rPr lang="ja-JP" altLang="en-US" sz="2400" dirty="0"/>
              <a:t>う</a:t>
            </a:r>
            <a:r>
              <a:rPr lang="en-US" altLang="ja-JP" sz="2400" dirty="0" smtClean="0"/>
              <a:t>Chaotic</a:t>
            </a:r>
            <a:r>
              <a:rPr lang="ja-JP" altLang="en-US" sz="2400" dirty="0" smtClean="0"/>
              <a:t>とは，メタヒューリスティック手法で使用されるパラメータを</a:t>
            </a:r>
            <a:r>
              <a:rPr lang="en-US" altLang="ja-JP" sz="2400" dirty="0" smtClean="0"/>
              <a:t/>
            </a:r>
            <a:br>
              <a:rPr lang="en-US" altLang="ja-JP" sz="2400" dirty="0" smtClean="0"/>
            </a:br>
            <a:r>
              <a:rPr lang="ja-JP" altLang="en-US" sz="2400" dirty="0" smtClean="0"/>
              <a:t>調整するテクニックのこと</a:t>
            </a:r>
            <a:r>
              <a:rPr lang="ja-JP" altLang="en-US" sz="2400" dirty="0"/>
              <a:t>で</a:t>
            </a:r>
            <a:r>
              <a:rPr lang="ja-JP" altLang="en-US" sz="2400" dirty="0" smtClean="0"/>
              <a:t>ある</a:t>
            </a:r>
            <a:r>
              <a:rPr lang="ja-JP" altLang="en-US" sz="2400" dirty="0"/>
              <a:t>．</a:t>
            </a:r>
            <a:endParaRPr kumimoji="1" lang="en-US" altLang="ja-JP" sz="2400" dirty="0" smtClean="0"/>
          </a:p>
          <a:p>
            <a:r>
              <a:rPr lang="ja-JP" altLang="en-US" sz="2400" dirty="0" smtClean="0"/>
              <a:t>提案する４つの</a:t>
            </a:r>
            <a:r>
              <a:rPr lang="en-US" altLang="ja-JP" sz="2400" dirty="0" smtClean="0"/>
              <a:t>Chaotic </a:t>
            </a:r>
            <a:r>
              <a:rPr lang="en-US" altLang="ja-JP" sz="2400" dirty="0" smtClean="0"/>
              <a:t>BA(CBA-I to CBA-IV)</a:t>
            </a:r>
            <a:r>
              <a:rPr lang="ja-JP" altLang="en-US" sz="2400" dirty="0" smtClean="0"/>
              <a:t>に</a:t>
            </a:r>
            <a:r>
              <a:rPr lang="ja-JP" altLang="en-US" sz="2400" dirty="0" smtClean="0"/>
              <a:t>対し</a:t>
            </a:r>
            <a:r>
              <a:rPr lang="ja-JP" altLang="en-US" sz="2400" dirty="0" smtClean="0"/>
              <a:t>，</a:t>
            </a:r>
            <a:endParaRPr lang="en-US" altLang="ja-JP" sz="2400" dirty="0" smtClean="0"/>
          </a:p>
          <a:p>
            <a:r>
              <a:rPr lang="ja-JP" altLang="en-US" sz="2400" dirty="0" smtClean="0"/>
              <a:t>アルゴリズムの性能</a:t>
            </a:r>
            <a:r>
              <a:rPr lang="ja-JP" altLang="en-US" sz="2400" dirty="0"/>
              <a:t>を</a:t>
            </a:r>
            <a:r>
              <a:rPr lang="ja-JP" altLang="en-US" sz="2400" dirty="0" smtClean="0"/>
              <a:t>検証</a:t>
            </a:r>
            <a:r>
              <a:rPr lang="ja-JP" altLang="en-US" sz="2400" dirty="0" smtClean="0"/>
              <a:t>するために</a:t>
            </a:r>
            <a:r>
              <a:rPr lang="en-US" altLang="ja-JP" sz="2400" dirty="0" smtClean="0"/>
              <a:t>13</a:t>
            </a:r>
            <a:r>
              <a:rPr lang="ja-JP" altLang="en-US" sz="2400" dirty="0" smtClean="0"/>
              <a:t>の</a:t>
            </a:r>
            <a:r>
              <a:rPr lang="ja-JP" altLang="en-US" sz="2400" dirty="0" smtClean="0"/>
              <a:t>異なる</a:t>
            </a:r>
            <a:r>
              <a:rPr lang="en-US" altLang="ja-JP" sz="2400" dirty="0" smtClean="0"/>
              <a:t>Chaotic </a:t>
            </a:r>
            <a:r>
              <a:rPr lang="en-US" altLang="ja-JP" sz="2400" dirty="0" smtClean="0"/>
              <a:t>map</a:t>
            </a:r>
            <a:r>
              <a:rPr lang="ja-JP" altLang="en-US" sz="2400" dirty="0" smtClean="0"/>
              <a:t>を使用した．</a:t>
            </a:r>
            <a:endParaRPr kumimoji="1" lang="ja-JP" altLang="en-US" sz="24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kumimoji="1" lang="en-US" altLang="ja-JP" dirty="0"/>
              <a:t>7</a:t>
            </a:r>
            <a:endParaRPr kumimoji="1" lang="ja-JP" altLang="en-US" dirty="0"/>
          </a:p>
        </p:txBody>
      </p:sp>
    </p:spTree>
    <p:extLst>
      <p:ext uri="{BB962C8B-B14F-4D97-AF65-F5344CB8AC3E}">
        <p14:creationId xmlns:p14="http://schemas.microsoft.com/office/powerpoint/2010/main" val="3761660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Flowchart</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541174" y="1455016"/>
                <a:ext cx="8675398" cy="624114"/>
              </a:xfrm>
              <a:ln>
                <a:solidFill>
                  <a:schemeClr val="tx1"/>
                </a:solidFill>
              </a:ln>
            </p:spPr>
            <p:txBody>
              <a:bodyPr/>
              <a:lstStyle/>
              <a:p>
                <a:pPr/>
                <a14:m>
                  <m:oMathPara xmlns:m="http://schemas.openxmlformats.org/officeDocument/2006/math">
                    <m:oMathParaPr>
                      <m:jc m:val="left"/>
                    </m:oMathParaPr>
                    <m:oMath xmlns:m="http://schemas.openxmlformats.org/officeDocument/2006/math">
                      <m:r>
                        <m:rPr>
                          <m:sty m:val="p"/>
                        </m:rPr>
                        <a:rPr kumimoji="1" lang="en-US" altLang="ja-JP" b="0" i="0" smtClean="0">
                          <a:latin typeface="Cambria Math" panose="02040503050406030204" pitchFamily="18" charset="0"/>
                        </a:rPr>
                        <m:t>Objective</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function</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f</m:t>
                      </m:r>
                      <m:d>
                        <m:dPr>
                          <m:ctrlPr>
                            <a:rPr kumimoji="1" lang="en-US" altLang="ja-JP" b="0" smtClean="0">
                              <a:latin typeface="Cambria Math" panose="02040503050406030204" pitchFamily="18" charset="0"/>
                            </a:rPr>
                          </m:ctrlPr>
                        </m:dPr>
                        <m:e>
                          <m:r>
                            <m:rPr>
                              <m:sty m:val="p"/>
                            </m:rPr>
                            <a:rPr kumimoji="1" lang="en-US" altLang="ja-JP" b="0" i="0" smtClean="0">
                              <a:latin typeface="Cambria Math" panose="02040503050406030204" pitchFamily="18" charset="0"/>
                            </a:rPr>
                            <m:t>x</m:t>
                          </m:r>
                        </m:e>
                      </m:d>
                      <m:r>
                        <a:rPr kumimoji="1" lang="en-US" altLang="ja-JP" b="0" i="0" smtClean="0">
                          <a:latin typeface="Cambria Math" panose="02040503050406030204" pitchFamily="18" charset="0"/>
                        </a:rPr>
                        <m:t>, </m:t>
                      </m:r>
                      <m:r>
                        <a:rPr lang="ja-JP" altLang="en-US" i="0">
                          <a:latin typeface="Cambria Math" panose="02040503050406030204" pitchFamily="18" charset="0"/>
                        </a:rPr>
                        <m:t>　</m:t>
                      </m:r>
                      <m:r>
                        <m:rPr>
                          <m:sty m:val="p"/>
                        </m:rPr>
                        <a:rPr kumimoji="1" lang="en-US" altLang="ja-JP" b="0" i="0" smtClean="0">
                          <a:latin typeface="Cambria Math" panose="02040503050406030204" pitchFamily="18" charset="0"/>
                        </a:rPr>
                        <m:t>population</m:t>
                      </m:r>
                      <m:r>
                        <a:rPr kumimoji="1" lang="en-US" altLang="ja-JP" b="0" i="0" smtClean="0">
                          <a:latin typeface="Cambria Math" panose="02040503050406030204" pitchFamily="18" charset="0"/>
                        </a:rPr>
                        <m:t> </m:t>
                      </m:r>
                      <m:sSub>
                        <m:sSubPr>
                          <m:ctrlPr>
                            <a:rPr kumimoji="1" lang="en-US" altLang="ja-JP" b="0" smtClean="0">
                              <a:latin typeface="Cambria Math" panose="02040503050406030204" pitchFamily="18" charset="0"/>
                            </a:rPr>
                          </m:ctrlPr>
                        </m:sSubPr>
                        <m:e>
                          <m:r>
                            <m:rPr>
                              <m:sty m:val="p"/>
                            </m:rPr>
                            <a:rPr kumimoji="1" lang="en-US" altLang="ja-JP" b="0" i="0" smtClean="0">
                              <a:latin typeface="Cambria Math" panose="02040503050406030204" pitchFamily="18" charset="0"/>
                            </a:rPr>
                            <m:t>x</m:t>
                          </m:r>
                        </m:e>
                        <m:sub>
                          <m:r>
                            <m:rPr>
                              <m:sty m:val="p"/>
                            </m:rPr>
                            <a:rPr kumimoji="1" lang="en-US" altLang="ja-JP" b="0" i="0" smtClean="0">
                              <a:latin typeface="Cambria Math" panose="02040503050406030204" pitchFamily="18" charset="0"/>
                            </a:rPr>
                            <m:t>i</m:t>
                          </m:r>
                        </m:sub>
                      </m:sSub>
                      <m:r>
                        <a:rPr kumimoji="1" lang="en-US" altLang="ja-JP" b="0" i="0" smtClean="0">
                          <a:latin typeface="Cambria Math" panose="02040503050406030204" pitchFamily="18" charset="0"/>
                        </a:rPr>
                        <m:t>=</m:t>
                      </m:r>
                      <m:d>
                        <m:dPr>
                          <m:ctrlPr>
                            <a:rPr kumimoji="1" lang="en-US" altLang="ja-JP" b="0" smtClean="0">
                              <a:latin typeface="Cambria Math" panose="02040503050406030204" pitchFamily="18" charset="0"/>
                            </a:rPr>
                          </m:ctrlPr>
                        </m:dPr>
                        <m:e>
                          <m:r>
                            <m:rPr>
                              <m:sty m:val="p"/>
                            </m:rPr>
                            <a:rPr kumimoji="1" lang="en-US" altLang="ja-JP" b="0" i="0" smtClean="0">
                              <a:latin typeface="Cambria Math" panose="02040503050406030204" pitchFamily="18" charset="0"/>
                            </a:rPr>
                            <m:t>i</m:t>
                          </m:r>
                          <m:r>
                            <a:rPr kumimoji="1" lang="en-US" altLang="ja-JP" b="0" i="0" smtClean="0">
                              <a:latin typeface="Cambria Math" panose="02040503050406030204" pitchFamily="18" charset="0"/>
                            </a:rPr>
                            <m:t>=1,2,…, </m:t>
                          </m:r>
                          <m:r>
                            <m:rPr>
                              <m:sty m:val="p"/>
                            </m:rPr>
                            <a:rPr kumimoji="1" lang="en-US" altLang="ja-JP" b="0" i="0" smtClean="0">
                              <a:latin typeface="Cambria Math" panose="02040503050406030204" pitchFamily="18" charset="0"/>
                            </a:rPr>
                            <m:t>n</m:t>
                          </m:r>
                        </m:e>
                      </m:d>
                    </m:oMath>
                  </m:oMathPara>
                </a14:m>
                <a:endParaRPr kumimoji="1" lang="en-US" altLang="ja-JP" b="0" dirty="0" smtClean="0"/>
              </a:p>
              <a:p>
                <a:pPr/>
                <a14:m>
                  <m:oMathPara xmlns:m="http://schemas.openxmlformats.org/officeDocument/2006/math">
                    <m:oMathParaPr>
                      <m:jc m:val="left"/>
                    </m:oMathParaPr>
                    <m:oMath xmlns:m="http://schemas.openxmlformats.org/officeDocument/2006/math">
                      <m:sSub>
                        <m:sSubPr>
                          <m:ctrlPr>
                            <a:rPr kumimoji="1" lang="en-US" altLang="ja-JP" b="0" smtClean="0">
                              <a:latin typeface="Cambria Math" panose="02040503050406030204" pitchFamily="18" charset="0"/>
                            </a:rPr>
                          </m:ctrlPr>
                        </m:sSubPr>
                        <m:e>
                          <m:r>
                            <m:rPr>
                              <m:sty m:val="p"/>
                            </m:rPr>
                            <a:rPr kumimoji="1" lang="en-US" altLang="ja-JP" b="0" i="0" smtClean="0">
                              <a:latin typeface="Cambria Math" panose="02040503050406030204" pitchFamily="18" charset="0"/>
                            </a:rPr>
                            <m:t>C</m:t>
                          </m:r>
                        </m:e>
                        <m:sub>
                          <m:r>
                            <a:rPr kumimoji="1" lang="en-US" altLang="ja-JP" b="0" i="0" smtClean="0">
                              <a:latin typeface="Cambria Math" panose="02040503050406030204" pitchFamily="18" charset="0"/>
                            </a:rPr>
                            <m:t>0</m:t>
                          </m:r>
                        </m:sub>
                      </m:sSub>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random</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number</m:t>
                      </m:r>
                      <m:r>
                        <a:rPr kumimoji="1" lang="en-US" altLang="ja-JP" b="0" i="0" smtClean="0">
                          <a:latin typeface="Cambria Math" panose="02040503050406030204" pitchFamily="18" charset="0"/>
                        </a:rPr>
                        <m:t>,  </m:t>
                      </m:r>
                      <m:r>
                        <m:rPr>
                          <m:sty m:val="p"/>
                        </m:rPr>
                        <a:rPr kumimoji="1" lang="en-US" altLang="ja-JP" b="0" i="0" smtClean="0">
                          <a:latin typeface="Cambria Math" panose="02040503050406030204" pitchFamily="18" charset="0"/>
                        </a:rPr>
                        <m:t>k</m:t>
                      </m:r>
                      <m:r>
                        <a:rPr kumimoji="1" lang="en-US" altLang="ja-JP" b="0" i="0" smtClean="0">
                          <a:latin typeface="Cambria Math" panose="02040503050406030204" pitchFamily="18" charset="0"/>
                        </a:rPr>
                        <m:t>=1 </m:t>
                      </m:r>
                    </m:oMath>
                  </m:oMathPara>
                </a14:m>
                <a:endParaRPr kumimoji="1" lang="en-US" altLang="ja-JP" b="0" dirty="0" smtClean="0">
                  <a:latin typeface="Cambria Math" panose="02040503050406030204" pitchFamily="18" charset="0"/>
                </a:endParaRPr>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541174" y="1455016"/>
                <a:ext cx="8675398" cy="624114"/>
              </a:xfrm>
              <a:blipFill>
                <a:blip r:embed="rId2"/>
                <a:stretch>
                  <a:fillRect b="-12500"/>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p:cNvSpPr txBox="1"/>
              <p:nvPr/>
            </p:nvSpPr>
            <p:spPr>
              <a:xfrm>
                <a:off x="541174" y="2729385"/>
                <a:ext cx="8675397" cy="3693319"/>
              </a:xfrm>
              <a:prstGeom prst="rect">
                <a:avLst/>
              </a:prstGeom>
              <a:noFill/>
              <a:ln>
                <a:solidFill>
                  <a:schemeClr val="tx1"/>
                </a:solidFill>
              </a:ln>
            </p:spPr>
            <p:txBody>
              <a:bodyPr wrap="square" rtlCol="0">
                <a:spAutoFit/>
              </a:bodyPr>
              <a:lstStyle/>
              <a:p>
                <a:r>
                  <a:rPr kumimoji="1" lang="en-US" altLang="ja-JP" b="1" dirty="0" smtClean="0"/>
                  <a:t>while</a:t>
                </a:r>
                <a:r>
                  <a:rPr kumimoji="1" lang="en-US" altLang="ja-JP" dirty="0" smtClean="0"/>
                  <a:t> (t=1 to </a:t>
                </a:r>
                <a:r>
                  <a:rPr kumimoji="1" lang="en-US" altLang="ja-JP" dirty="0" err="1" smtClean="0"/>
                  <a:t>MaxIter</a:t>
                </a:r>
                <a:r>
                  <a:rPr kumimoji="1" lang="en-US" altLang="ja-JP" dirty="0" smtClean="0"/>
                  <a:t>)</a:t>
                </a:r>
              </a:p>
              <a:p>
                <a:pPr/>
                <a:r>
                  <a:rPr kumimoji="1" lang="en-US" altLang="ja-JP" dirty="0" smtClean="0"/>
                  <a:t>	</a:t>
                </a:r>
                <a14:m>
                  <m:oMath xmlns:m="http://schemas.openxmlformats.org/officeDocument/2006/math">
                    <m:r>
                      <m:rPr>
                        <m:sty m:val="p"/>
                      </m:rPr>
                      <a:rPr kumimoji="1" lang="en-US" altLang="ja-JP">
                        <a:latin typeface="Cambria Math" panose="02040503050406030204" pitchFamily="18" charset="0"/>
                      </a:rPr>
                      <m:t>Tuning</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parameters</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using</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chaotic</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maps</m:t>
                    </m:r>
                    <m:r>
                      <a:rPr kumimoji="1" lang="en-US" altLang="ja-JP">
                        <a:latin typeface="Cambria Math" panose="02040503050406030204" pitchFamily="18" charset="0"/>
                      </a:rPr>
                      <m:t> </m:t>
                    </m:r>
                    <m:d>
                      <m:dPr>
                        <m:ctrlPr>
                          <a:rPr kumimoji="1" lang="en-US" altLang="ja-JP">
                            <a:latin typeface="Cambria Math" panose="02040503050406030204" pitchFamily="18" charset="0"/>
                          </a:rPr>
                        </m:ctrlPr>
                      </m:dPr>
                      <m:e>
                        <m:r>
                          <m:rPr>
                            <m:sty m:val="p"/>
                          </m:rPr>
                          <a:rPr kumimoji="1" lang="ja-JP" altLang="en-US">
                            <a:latin typeface="Cambria Math" panose="02040503050406030204" pitchFamily="18" charset="0"/>
                          </a:rPr>
                          <m:t>β</m:t>
                        </m:r>
                        <m:r>
                          <a:rPr kumimoji="1" lang="en-US" altLang="ja-JP">
                            <a:latin typeface="Cambria Math" panose="02040503050406030204" pitchFamily="18" charset="0"/>
                          </a:rPr>
                          <m:t>,</m:t>
                        </m:r>
                        <m:r>
                          <m:rPr>
                            <m:sty m:val="p"/>
                          </m:rPr>
                          <a:rPr kumimoji="1" lang="ja-JP" altLang="en-US">
                            <a:latin typeface="Cambria Math" panose="02040503050406030204" pitchFamily="18" charset="0"/>
                          </a:rPr>
                          <m:t>λ</m:t>
                        </m:r>
                        <m:r>
                          <a:rPr kumimoji="1" lang="en-US" altLang="ja-JP">
                            <a:latin typeface="Cambria Math" panose="02040503050406030204" pitchFamily="18" charset="0"/>
                          </a:rPr>
                          <m:t>,</m:t>
                        </m:r>
                        <m:r>
                          <m:rPr>
                            <m:sty m:val="p"/>
                          </m:rPr>
                          <a:rPr kumimoji="1" lang="en-US" altLang="ja-JP">
                            <a:latin typeface="Cambria Math" panose="02040503050406030204" pitchFamily="18" charset="0"/>
                          </a:rPr>
                          <m:t>A</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or</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r</m:t>
                        </m:r>
                        <m:r>
                          <a:rPr kumimoji="1" lang="en-US" altLang="ja-JP">
                            <a:latin typeface="Cambria Math" panose="02040503050406030204" pitchFamily="18" charset="0"/>
                          </a:rPr>
                          <m:t>=</m:t>
                        </m:r>
                        <m:sSub>
                          <m:sSubPr>
                            <m:ctrlPr>
                              <a:rPr kumimoji="1" lang="en-US" altLang="ja-JP" i="1">
                                <a:latin typeface="Cambria Math" panose="02040503050406030204" pitchFamily="18" charset="0"/>
                              </a:rPr>
                            </m:ctrlPr>
                          </m:sSubPr>
                          <m:e>
                            <m:r>
                              <m:rPr>
                                <m:sty m:val="p"/>
                              </m:rPr>
                              <a:rPr kumimoji="1" lang="en-US" altLang="ja-JP">
                                <a:latin typeface="Cambria Math" panose="02040503050406030204" pitchFamily="18" charset="0"/>
                              </a:rPr>
                              <m:t>C</m:t>
                            </m:r>
                          </m:e>
                          <m:sub>
                            <m:r>
                              <m:rPr>
                                <m:sty m:val="p"/>
                              </m:rPr>
                              <a:rPr kumimoji="1" lang="en-US" altLang="ja-JP">
                                <a:latin typeface="Cambria Math" panose="02040503050406030204" pitchFamily="18" charset="0"/>
                              </a:rPr>
                              <m:t>k</m:t>
                            </m:r>
                          </m:sub>
                        </m:sSub>
                      </m:e>
                    </m:d>
                  </m:oMath>
                </a14:m>
                <a:endParaRPr kumimoji="1" lang="en-US" altLang="ja-JP" dirty="0" smtClean="0">
                  <a:latin typeface="Cambria Math" panose="02040503050406030204" pitchFamily="18" charset="0"/>
                </a:endParaRPr>
              </a:p>
              <a:p>
                <a:r>
                  <a:rPr kumimoji="1" lang="en-US" altLang="ja-JP" dirty="0" smtClean="0"/>
                  <a:t>	</a:t>
                </a:r>
                <a14:m>
                  <m:oMath xmlns:m="http://schemas.openxmlformats.org/officeDocument/2006/math">
                    <m:r>
                      <m:rPr>
                        <m:sty m:val="p"/>
                      </m:rPr>
                      <a:rPr kumimoji="1" lang="en-US" altLang="ja-JP">
                        <a:latin typeface="Cambria Math" panose="02040503050406030204" pitchFamily="18" charset="0"/>
                      </a:rPr>
                      <m:t>Generate</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new</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solutions</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by</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adjusting</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frequency</m:t>
                    </m:r>
                    <m:r>
                      <a:rPr kumimoji="1" lang="en-US" altLang="ja-JP">
                        <a:latin typeface="Cambria Math" panose="02040503050406030204" pitchFamily="18" charset="0"/>
                      </a:rPr>
                      <m:t> </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𝑖</m:t>
                        </m:r>
                      </m:sub>
                    </m:sSub>
                  </m:oMath>
                </a14:m>
                <a:endParaRPr kumimoji="1" lang="en-US" altLang="ja-JP" dirty="0" smtClean="0">
                  <a:latin typeface="Cambria Math" panose="02040503050406030204" pitchFamily="18" charset="0"/>
                </a:endParaRPr>
              </a:p>
              <a:p>
                <a:pPr/>
                <a:r>
                  <a:rPr kumimoji="1" lang="en-US" altLang="ja-JP" dirty="0" smtClean="0"/>
                  <a:t>	</a:t>
                </a:r>
                <a14:m>
                  <m:oMath xmlns:m="http://schemas.openxmlformats.org/officeDocument/2006/math">
                    <m:r>
                      <m:rPr>
                        <m:sty m:val="p"/>
                      </m:rPr>
                      <a:rPr kumimoji="1" lang="en-US" altLang="ja-JP">
                        <a:latin typeface="Cambria Math" panose="02040503050406030204" pitchFamily="18" charset="0"/>
                      </a:rPr>
                      <m:t>and</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updating</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velocities</m:t>
                    </m:r>
                    <m:r>
                      <a:rPr kumimoji="1" lang="en-US" altLang="ja-JP">
                        <a:latin typeface="Cambria Math" panose="02040503050406030204" pitchFamily="18" charset="0"/>
                      </a:rPr>
                      <m:t> </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r>
                      <m:rPr>
                        <m:sty m:val="p"/>
                      </m:rPr>
                      <a:rPr kumimoji="1" lang="en-US" altLang="ja-JP">
                        <a:latin typeface="Cambria Math" panose="02040503050406030204" pitchFamily="18" charset="0"/>
                      </a:rPr>
                      <m:t>and</m:t>
                    </m:r>
                    <m:r>
                      <a:rPr kumimoji="1" lang="en-US" altLang="ja-JP">
                        <a:latin typeface="Cambria Math" panose="02040503050406030204" pitchFamily="18" charset="0"/>
                      </a:rPr>
                      <m:t> </m:t>
                    </m:r>
                    <m:r>
                      <m:rPr>
                        <m:sty m:val="p"/>
                      </m:rPr>
                      <a:rPr kumimoji="1" lang="en-US" altLang="ja-JP">
                        <a:latin typeface="Cambria Math" panose="02040503050406030204" pitchFamily="18" charset="0"/>
                      </a:rPr>
                      <m:t>locations</m:t>
                    </m:r>
                    <m:r>
                      <a:rPr kumimoji="1" lang="en-US" altLang="ja-JP" b="0" i="0"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endParaRPr kumimoji="1" lang="en-US" altLang="ja-JP" dirty="0" smtClean="0"/>
              </a:p>
              <a:p>
                <a:r>
                  <a:rPr kumimoji="1" lang="en-US" altLang="ja-JP" b="1" dirty="0" smtClean="0"/>
                  <a:t>	if </a:t>
                </a:r>
                <a:r>
                  <a:rPr kumimoji="1" lang="en-US" altLang="ja-JP" dirty="0"/>
                  <a:t>(rand&gt;r</a:t>
                </a:r>
                <a:r>
                  <a:rPr kumimoji="1" lang="en-US" altLang="ja-JP" dirty="0" smtClean="0"/>
                  <a:t>)</a:t>
                </a:r>
                <a:endParaRPr lang="en-US" altLang="ja-JP" dirty="0"/>
              </a:p>
              <a:p>
                <a:r>
                  <a:rPr lang="en-US" altLang="ja-JP" dirty="0"/>
                  <a:t>	</a:t>
                </a:r>
                <a:r>
                  <a:rPr lang="en-US" altLang="ja-JP" dirty="0" smtClean="0"/>
                  <a:t>	Generate </a:t>
                </a:r>
                <a:r>
                  <a:rPr lang="en-US" altLang="ja-JP" dirty="0"/>
                  <a:t>a local solution around the selected best </a:t>
                </a:r>
                <a:r>
                  <a:rPr lang="en-US" altLang="ja-JP" dirty="0" smtClean="0"/>
                  <a:t>solution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m:t>
                        </m:r>
                      </m:sub>
                    </m:sSub>
                  </m:oMath>
                </a14:m>
                <a:endParaRPr lang="en-US" altLang="ja-JP" dirty="0"/>
              </a:p>
              <a:p>
                <a:r>
                  <a:rPr lang="en-US" altLang="ja-JP" b="1" dirty="0" smtClean="0"/>
                  <a:t>	e</a:t>
                </a:r>
                <a:r>
                  <a:rPr kumimoji="1" lang="en-US" altLang="ja-JP" b="1" dirty="0" smtClean="0"/>
                  <a:t>nd </a:t>
                </a:r>
                <a:r>
                  <a:rPr kumimoji="1" lang="en-US" altLang="ja-JP" b="1" dirty="0"/>
                  <a:t>if</a:t>
                </a:r>
              </a:p>
              <a:p>
                <a:r>
                  <a:rPr lang="en-US" altLang="ja-JP" dirty="0" smtClean="0"/>
                  <a:t>	Generate </a:t>
                </a:r>
                <a:r>
                  <a:rPr lang="en-US" altLang="ja-JP" dirty="0"/>
                  <a:t>a new solution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𝑟𝑛𝑑</m:t>
                        </m:r>
                      </m:sub>
                    </m:sSub>
                  </m:oMath>
                </a14:m>
                <a:r>
                  <a:rPr lang="en-US" altLang="ja-JP" dirty="0" smtClean="0"/>
                  <a:t> by </a:t>
                </a:r>
                <a:r>
                  <a:rPr lang="en-US" altLang="ja-JP" dirty="0"/>
                  <a:t>flying randomly</a:t>
                </a:r>
              </a:p>
              <a:p>
                <a:r>
                  <a:rPr kumimoji="1" lang="en-US" altLang="ja-JP" b="1" dirty="0" smtClean="0"/>
                  <a:t>	if</a:t>
                </a:r>
                <a:r>
                  <a:rPr kumimoji="1" lang="en-US" altLang="ja-JP" dirty="0" smtClean="0"/>
                  <a:t> </a:t>
                </a:r>
                <a:r>
                  <a:rPr kumimoji="1" lang="en-US" altLang="ja-JP" dirty="0"/>
                  <a:t>(</a:t>
                </a:r>
                <a:r>
                  <a:rPr kumimoji="1" lang="en-US" altLang="ja-JP" dirty="0" smtClean="0"/>
                  <a:t>rand&lt;A &amp;</a:t>
                </a:r>
                <a14:m>
                  <m:oMath xmlns:m="http://schemas.openxmlformats.org/officeDocument/2006/math">
                    <m:r>
                      <a:rPr kumimoji="1" lang="en-US" altLang="ja-JP" b="0" i="0" smtClean="0">
                        <a:latin typeface="Cambria Math" panose="02040503050406030204" pitchFamily="18" charset="0"/>
                      </a:rPr>
                      <m:t> </m:t>
                    </m:r>
                    <m:r>
                      <m:rPr>
                        <m:sty m:val="p"/>
                      </m:rPr>
                      <a:rPr kumimoji="1" lang="en-US" altLang="ja-JP">
                        <a:latin typeface="Cambria Math" panose="02040503050406030204" pitchFamily="18" charset="0"/>
                      </a:rPr>
                      <m:t>f</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m:rPr>
                                <m:sty m:val="p"/>
                              </m:rPr>
                              <a:rPr kumimoji="1" lang="en-US" altLang="ja-JP">
                                <a:latin typeface="Cambria Math" panose="02040503050406030204" pitchFamily="18" charset="0"/>
                              </a:rPr>
                              <m:t>x</m:t>
                            </m:r>
                          </m:e>
                          <m:sub>
                            <m:r>
                              <m:rPr>
                                <m:sty m:val="p"/>
                              </m:rPr>
                              <a:rPr kumimoji="1" lang="en-US" altLang="ja-JP">
                                <a:latin typeface="Cambria Math" panose="02040503050406030204" pitchFamily="18" charset="0"/>
                              </a:rPr>
                              <m:t>i</m:t>
                            </m:r>
                          </m:sub>
                        </m:sSub>
                      </m:e>
                    </m:d>
                    <m:r>
                      <a:rPr kumimoji="1" lang="en-US" altLang="ja-JP">
                        <a:latin typeface="Cambria Math" panose="02040503050406030204" pitchFamily="18" charset="0"/>
                      </a:rPr>
                      <m:t>&lt;</m:t>
                    </m:r>
                    <m:r>
                      <m:rPr>
                        <m:sty m:val="p"/>
                      </m:rPr>
                      <a:rPr kumimoji="1" lang="en-US" altLang="ja-JP">
                        <a:latin typeface="Cambria Math" panose="02040503050406030204" pitchFamily="18" charset="0"/>
                      </a:rPr>
                      <m:t>f</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m:rPr>
                                <m:sty m:val="p"/>
                              </m:rPr>
                              <a:rPr kumimoji="1" lang="en-US" altLang="ja-JP">
                                <a:latin typeface="Cambria Math" panose="02040503050406030204" pitchFamily="18" charset="0"/>
                              </a:rPr>
                              <m:t>x</m:t>
                            </m:r>
                          </m:e>
                          <m:sub>
                            <m:r>
                              <a:rPr kumimoji="1" lang="en-US" altLang="ja-JP">
                                <a:latin typeface="Cambria Math" panose="02040503050406030204" pitchFamily="18" charset="0"/>
                              </a:rPr>
                              <m:t>∗</m:t>
                            </m:r>
                          </m:sub>
                        </m:sSub>
                      </m:e>
                    </m:d>
                  </m:oMath>
                </a14:m>
                <a:r>
                  <a:rPr kumimoji="1" lang="en-US" altLang="ja-JP" dirty="0"/>
                  <a:t>)</a:t>
                </a:r>
              </a:p>
              <a:p>
                <a:r>
                  <a:rPr lang="en-US" altLang="ja-JP" dirty="0"/>
                  <a:t>	</a:t>
                </a:r>
                <a:r>
                  <a:rPr lang="en-US" altLang="ja-JP" dirty="0" smtClean="0"/>
                  <a:t>	Accept </a:t>
                </a:r>
                <a:r>
                  <a:rPr lang="en-US" altLang="ja-JP" dirty="0"/>
                  <a:t>the new solutions</a:t>
                </a:r>
              </a:p>
              <a:p>
                <a:r>
                  <a:rPr lang="en-US" altLang="ja-JP" b="1" dirty="0" smtClean="0"/>
                  <a:t>	e</a:t>
                </a:r>
                <a:r>
                  <a:rPr kumimoji="1" lang="en-US" altLang="ja-JP" b="1" dirty="0" smtClean="0"/>
                  <a:t>nd if</a:t>
                </a:r>
              </a:p>
              <a:p>
                <a:r>
                  <a:rPr kumimoji="1" lang="en-US" altLang="ja-JP" dirty="0" smtClean="0"/>
                  <a:t>Rank new solutions comparing current locations</a:t>
                </a:r>
              </a:p>
              <a:p>
                <a:r>
                  <a:rPr kumimoji="1" lang="en-US" altLang="ja-JP" b="1" dirty="0" smtClean="0"/>
                  <a:t>end while</a:t>
                </a:r>
                <a:endParaRPr kumimoji="1" lang="en-US" altLang="ja-JP" b="1"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541174" y="2729385"/>
                <a:ext cx="8675397" cy="3693319"/>
              </a:xfrm>
              <a:prstGeom prst="rect">
                <a:avLst/>
              </a:prstGeom>
              <a:blipFill>
                <a:blip r:embed="rId3"/>
                <a:stretch>
                  <a:fillRect l="-561" t="-658" b="-1645"/>
                </a:stretch>
              </a:blipFill>
              <a:ln>
                <a:solidFill>
                  <a:schemeClr val="tx1"/>
                </a:solidFill>
              </a:ln>
            </p:spPr>
            <p:txBody>
              <a:bodyPr/>
              <a:lstStyle/>
              <a:p>
                <a:r>
                  <a:rPr lang="ja-JP" altLang="en-US">
                    <a:noFill/>
                  </a:rPr>
                  <a:t> </a:t>
                </a:r>
              </a:p>
            </p:txBody>
          </p:sp>
        </mc:Fallback>
      </mc:AlternateContent>
      <p:sp>
        <p:nvSpPr>
          <p:cNvPr id="17" name="テキスト ボックス 16"/>
          <p:cNvSpPr txBox="1"/>
          <p:nvPr/>
        </p:nvSpPr>
        <p:spPr>
          <a:xfrm>
            <a:off x="11044238" y="6015038"/>
            <a:ext cx="557212" cy="369332"/>
          </a:xfrm>
          <a:prstGeom prst="rect">
            <a:avLst/>
          </a:prstGeom>
          <a:noFill/>
        </p:spPr>
        <p:txBody>
          <a:bodyPr wrap="square" rtlCol="0">
            <a:spAutoFit/>
          </a:bodyPr>
          <a:lstStyle/>
          <a:p>
            <a:r>
              <a:rPr kumimoji="1" lang="en-US" altLang="ja-JP" dirty="0"/>
              <a:t>8</a:t>
            </a:r>
            <a:endParaRPr kumimoji="1" lang="ja-JP" altLang="en-US" dirty="0"/>
          </a:p>
        </p:txBody>
      </p:sp>
    </p:spTree>
    <p:extLst>
      <p:ext uri="{BB962C8B-B14F-4D97-AF65-F5344CB8AC3E}">
        <p14:creationId xmlns:p14="http://schemas.microsoft.com/office/powerpoint/2010/main" val="2128901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5863771" y="1438560"/>
                <a:ext cx="6006661" cy="3994316"/>
              </a:xfrm>
            </p:spPr>
            <p:txBody>
              <a:bodyPr/>
              <a:lstStyle/>
              <a:p>
                <a:r>
                  <a:rPr lang="en-US" altLang="ja-JP" sz="2000" b="1" dirty="0" smtClean="0">
                    <a:latin typeface="+mn-lt"/>
                  </a:rPr>
                  <a:t>Circle map</a:t>
                </a:r>
              </a:p>
              <a:p>
                <a:pPr/>
                <a14:m>
                  <m:oMathPara xmlns:m="http://schemas.openxmlformats.org/officeDocument/2006/math">
                    <m:oMathParaPr>
                      <m:jc m:val="left"/>
                    </m:oMathParaPr>
                    <m:oMath xmlns:m="http://schemas.openxmlformats.org/officeDocument/2006/math">
                      <m:sSub>
                        <m:sSubPr>
                          <m:ctrlPr>
                            <a:rPr lang="en-US" altLang="ja-JP" sz="2000" i="1">
                              <a:latin typeface="+mn-lt"/>
                            </a:rPr>
                          </m:ctrlPr>
                        </m:sSubPr>
                        <m:e>
                          <m:r>
                            <a:rPr lang="en-US" altLang="ja-JP" sz="2000" i="1">
                              <a:latin typeface="+mn-lt"/>
                            </a:rPr>
                            <m:t>𝑥</m:t>
                          </m:r>
                        </m:e>
                        <m:sub>
                          <m:r>
                            <a:rPr lang="en-US" altLang="ja-JP" sz="2000" i="1">
                              <a:latin typeface="+mn-lt"/>
                            </a:rPr>
                            <m:t>𝑘</m:t>
                          </m:r>
                          <m:r>
                            <a:rPr lang="en-US" altLang="ja-JP" sz="2000" i="1">
                              <a:latin typeface="+mn-lt"/>
                            </a:rPr>
                            <m:t>+1</m:t>
                          </m:r>
                        </m:sub>
                      </m:sSub>
                      <m:r>
                        <a:rPr lang="en-US" altLang="ja-JP" sz="2000" i="1">
                          <a:latin typeface="+mn-lt"/>
                        </a:rPr>
                        <m:t>=</m:t>
                      </m:r>
                      <m:sSub>
                        <m:sSubPr>
                          <m:ctrlPr>
                            <a:rPr lang="en-US" altLang="ja-JP" sz="2000" i="1">
                              <a:latin typeface="+mn-lt"/>
                            </a:rPr>
                          </m:ctrlPr>
                        </m:sSubPr>
                        <m:e>
                          <m:r>
                            <a:rPr lang="en-US" altLang="ja-JP" sz="2000" i="1">
                              <a:latin typeface="+mn-lt"/>
                            </a:rPr>
                            <m:t>𝑥</m:t>
                          </m:r>
                        </m:e>
                        <m:sub>
                          <m:r>
                            <a:rPr lang="en-US" altLang="ja-JP" sz="2000" i="1">
                              <a:latin typeface="+mn-lt"/>
                            </a:rPr>
                            <m:t>𝑘</m:t>
                          </m:r>
                        </m:sub>
                      </m:sSub>
                      <m:r>
                        <a:rPr lang="en-US" altLang="ja-JP" sz="2000" i="1">
                          <a:latin typeface="+mn-lt"/>
                        </a:rPr>
                        <m:t>+</m:t>
                      </m:r>
                      <m:r>
                        <a:rPr lang="en-US" altLang="ja-JP" sz="2000" i="1">
                          <a:latin typeface="+mn-lt"/>
                        </a:rPr>
                        <m:t>𝑏</m:t>
                      </m:r>
                      <m:r>
                        <a:rPr lang="en-US" altLang="ja-JP" sz="2000" i="1">
                          <a:latin typeface="+mn-lt"/>
                        </a:rPr>
                        <m:t>−</m:t>
                      </m:r>
                      <m:d>
                        <m:dPr>
                          <m:ctrlPr>
                            <a:rPr lang="en-US" altLang="ja-JP" sz="2000" i="1">
                              <a:latin typeface="+mn-lt"/>
                            </a:rPr>
                          </m:ctrlPr>
                        </m:dPr>
                        <m:e>
                          <m:f>
                            <m:fPr>
                              <m:ctrlPr>
                                <a:rPr lang="en-US" altLang="ja-JP" sz="2000" i="1">
                                  <a:latin typeface="+mn-lt"/>
                                </a:rPr>
                              </m:ctrlPr>
                            </m:fPr>
                            <m:num>
                              <m:r>
                                <a:rPr lang="en-US" altLang="ja-JP" sz="2000" i="1">
                                  <a:latin typeface="+mn-lt"/>
                                </a:rPr>
                                <m:t>𝑎</m:t>
                              </m:r>
                            </m:num>
                            <m:den>
                              <m:r>
                                <a:rPr lang="en-US" altLang="ja-JP" sz="2000" i="1">
                                  <a:latin typeface="+mn-lt"/>
                                </a:rPr>
                                <m:t>2</m:t>
                              </m:r>
                              <m:r>
                                <a:rPr lang="ja-JP" altLang="en-US" sz="2000" i="1">
                                  <a:latin typeface="+mn-lt"/>
                                </a:rPr>
                                <m:t>𝜋</m:t>
                              </m:r>
                            </m:den>
                          </m:f>
                        </m:e>
                      </m:d>
                      <m:func>
                        <m:funcPr>
                          <m:ctrlPr>
                            <a:rPr lang="en-US" altLang="ja-JP" sz="2000" i="1">
                              <a:latin typeface="+mn-lt"/>
                            </a:rPr>
                          </m:ctrlPr>
                        </m:funcPr>
                        <m:fName>
                          <m:r>
                            <m:rPr>
                              <m:sty m:val="p"/>
                            </m:rPr>
                            <a:rPr lang="en-US" altLang="ja-JP" sz="2000">
                              <a:latin typeface="+mn-lt"/>
                            </a:rPr>
                            <m:t>sin</m:t>
                          </m:r>
                        </m:fName>
                        <m:e>
                          <m:d>
                            <m:dPr>
                              <m:ctrlPr>
                                <a:rPr lang="en-US" altLang="ja-JP" sz="2000" i="1">
                                  <a:latin typeface="+mn-lt"/>
                                </a:rPr>
                              </m:ctrlPr>
                            </m:dPr>
                            <m:e>
                              <m:r>
                                <a:rPr lang="en-US" altLang="ja-JP" sz="2000" i="1">
                                  <a:latin typeface="+mn-lt"/>
                                </a:rPr>
                                <m:t>2</m:t>
                              </m:r>
                              <m:r>
                                <a:rPr lang="ja-JP" altLang="en-US" sz="2000" i="1">
                                  <a:latin typeface="+mn-lt"/>
                                </a:rPr>
                                <m:t>𝜋</m:t>
                              </m:r>
                              <m:sSub>
                                <m:sSubPr>
                                  <m:ctrlPr>
                                    <a:rPr lang="en-US" altLang="ja-JP" sz="2000" i="1">
                                      <a:latin typeface="+mn-lt"/>
                                    </a:rPr>
                                  </m:ctrlPr>
                                </m:sSubPr>
                                <m:e>
                                  <m:r>
                                    <a:rPr lang="en-US" altLang="ja-JP" sz="2000" i="1">
                                      <a:latin typeface="+mn-lt"/>
                                    </a:rPr>
                                    <m:t>𝑥</m:t>
                                  </m:r>
                                </m:e>
                                <m:sub>
                                  <m:r>
                                    <a:rPr lang="en-US" altLang="ja-JP" sz="2000" i="1">
                                      <a:latin typeface="+mn-lt"/>
                                    </a:rPr>
                                    <m:t>𝑘</m:t>
                                  </m:r>
                                </m:sub>
                              </m:sSub>
                            </m:e>
                          </m:d>
                        </m:e>
                      </m:func>
                      <m:r>
                        <a:rPr lang="en-US" altLang="ja-JP" sz="2000" i="1">
                          <a:latin typeface="+mn-lt"/>
                        </a:rPr>
                        <m:t>𝑚𝑜𝑑</m:t>
                      </m:r>
                      <m:r>
                        <a:rPr lang="en-US" altLang="ja-JP" sz="2000" i="1">
                          <a:latin typeface="+mn-lt"/>
                        </a:rPr>
                        <m:t>(1)</m:t>
                      </m:r>
                    </m:oMath>
                  </m:oMathPara>
                </a14:m>
                <a:endParaRPr lang="en-US" altLang="ja-JP" sz="2000" dirty="0" smtClean="0">
                  <a:latin typeface="+mn-lt"/>
                </a:endParaRPr>
              </a:p>
              <a:p>
                <a:pPr/>
                <a:r>
                  <a:rPr lang="en-US" altLang="ja-JP" sz="2000" dirty="0">
                    <a:latin typeface="+mn-lt"/>
                  </a:rPr>
                  <a:t>a</a:t>
                </a:r>
                <a:r>
                  <a:rPr lang="en-US" altLang="ja-JP" sz="2000" dirty="0" smtClean="0">
                    <a:latin typeface="+mn-lt"/>
                  </a:rPr>
                  <a:t>=0.5, b=0.2</a:t>
                </a:r>
              </a:p>
              <a:p>
                <a:pPr/>
                <a:endParaRPr lang="en-US" altLang="ja-JP" sz="2000" dirty="0">
                  <a:latin typeface="+mn-lt"/>
                </a:endParaRPr>
              </a:p>
              <a:p>
                <a:pPr/>
                <a:r>
                  <a:rPr lang="en-US" altLang="ja-JP" sz="2000" b="1" dirty="0" smtClean="0">
                    <a:latin typeface="+mn-lt"/>
                  </a:rPr>
                  <a:t>Intermittency map</a:t>
                </a:r>
                <a:endParaRPr lang="en-US" altLang="ja-JP" sz="2000" dirty="0">
                  <a:latin typeface="+mn-lt"/>
                </a:endParaRPr>
              </a:p>
              <a:p>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eqArr>
                            <m:eqArrPr>
                              <m:ctrlPr>
                                <a:rPr kumimoji="1" lang="en-US" altLang="ja-JP" sz="2000" b="0" i="1" smtClean="0">
                                  <a:latin typeface="Cambria Math" panose="02040503050406030204" pitchFamily="18" charset="0"/>
                                </a:rPr>
                              </m:ctrlPr>
                            </m:eqArrPr>
                            <m:e>
                              <m:r>
                                <a:rPr kumimoji="1" lang="ja-JP" altLang="en-US" sz="2000" b="0" i="1" smtClean="0">
                                  <a:latin typeface="Cambria Math" panose="02040503050406030204" pitchFamily="18" charset="0"/>
                                </a:rPr>
                                <m:t>𝜀</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𝑐</m:t>
                              </m:r>
                              <m:sSup>
                                <m:sSupPr>
                                  <m:ctrlPr>
                                    <a:rPr kumimoji="1" lang="en-US" altLang="ja-JP" sz="2000" b="0" i="1" smtClean="0">
                                      <a:latin typeface="Cambria Math" panose="02040503050406030204" pitchFamily="18" charset="0"/>
                                    </a:rPr>
                                  </m:ctrlPr>
                                </m:sSup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sub>
                                  </m:sSub>
                                </m:e>
                                <m:sup>
                                  <m:r>
                                    <a:rPr kumimoji="1" lang="en-US" altLang="ja-JP" sz="2000" b="0" i="1" smtClean="0">
                                      <a:latin typeface="Cambria Math" panose="02040503050406030204" pitchFamily="18" charset="0"/>
                                    </a:rPr>
                                    <m:t>𝑛</m:t>
                                  </m:r>
                                </m:sup>
                              </m:sSup>
                              <m:r>
                                <a:rPr kumimoji="1" lang="en-US" altLang="ja-JP" sz="2000" b="0" i="1" smtClean="0">
                                  <a:latin typeface="Cambria Math" panose="02040503050406030204" pitchFamily="18" charset="0"/>
                                </a:rPr>
                                <m:t>          0&lt;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sub>
                              </m:sSub>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𝑃</m:t>
                              </m:r>
                            </m:e>
                            <m:e>
                              <m:f>
                                <m:fPr>
                                  <m:ctrlPr>
                                    <a:rPr kumimoji="1" lang="en-US" altLang="ja-JP" sz="2000" b="0" i="1" smtClean="0">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num>
                                <m:den>
                                  <m: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𝑃</m:t>
                                  </m:r>
                                </m:den>
                              </m:f>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sub>
                              </m:sSub>
                              <m:r>
                                <a:rPr kumimoji="1" lang="en-US" altLang="ja-JP" sz="2000" b="0" i="1" smtClean="0">
                                  <a:latin typeface="Cambria Math" panose="02040503050406030204" pitchFamily="18" charset="0"/>
                                </a:rPr>
                                <m:t>&lt;1</m:t>
                              </m:r>
                            </m:e>
                          </m:eqArr>
                        </m:e>
                      </m:d>
                    </m:oMath>
                  </m:oMathPara>
                </a14:m>
                <a:endParaRPr kumimoji="1" lang="en-US" altLang="ja-JP" sz="2000" dirty="0" smtClean="0">
                  <a:latin typeface="+mn-lt"/>
                </a:endParaRPr>
              </a:p>
              <a:p>
                <a:endParaRPr kumimoji="1" lang="en-US" altLang="ja-JP" sz="2000" b="1" dirty="0" smtClean="0">
                  <a:latin typeface="+mn-lt"/>
                </a:endParaRPr>
              </a:p>
              <a:p>
                <a:r>
                  <a:rPr kumimoji="1" lang="en-US" altLang="ja-JP" sz="2000" b="1" dirty="0" err="1" smtClean="0">
                    <a:latin typeface="+mn-lt"/>
                  </a:rPr>
                  <a:t>Liebovitch</a:t>
                </a:r>
                <a:r>
                  <a:rPr kumimoji="1" lang="en-US" altLang="ja-JP" sz="2000" b="1" dirty="0" smtClean="0">
                    <a:latin typeface="+mn-lt"/>
                  </a:rPr>
                  <a:t> map</a:t>
                </a:r>
              </a:p>
              <a:p>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eqArr>
                            <m:eqArrPr>
                              <m:ctrlPr>
                                <a:rPr kumimoji="1" lang="en-US" altLang="ja-JP" sz="2000" b="0" i="1" smtClean="0">
                                  <a:latin typeface="Cambria Math" panose="02040503050406030204" pitchFamily="18" charset="0"/>
                                </a:rPr>
                              </m:ctrlPr>
                            </m:eqArrPr>
                            <m:e>
                              <m:r>
                                <a:rPr kumimoji="1" lang="ja-JP" altLang="en-US" sz="2000" b="0" i="1" smtClean="0">
                                  <a:latin typeface="Cambria Math" panose="02040503050406030204" pitchFamily="18" charset="0"/>
                                </a:rPr>
                                <m:t>𝛼</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sub>
                              </m:sSub>
                              <m:r>
                                <a:rPr kumimoji="1" lang="en-US" altLang="ja-JP" sz="2000" b="0" i="1" smtClean="0">
                                  <a:latin typeface="Cambria Math" panose="02040503050406030204" pitchFamily="18" charset="0"/>
                                </a:rPr>
                                <m:t>          0&lt;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sub>
                              </m:sSub>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𝑃</m:t>
                                  </m:r>
                                </m:e>
                                <m:sub>
                                  <m:r>
                                    <a:rPr kumimoji="1" lang="en-US" altLang="ja-JP" sz="2000" b="0" i="1" smtClean="0">
                                      <a:latin typeface="Cambria Math" panose="02040503050406030204" pitchFamily="18" charset="0"/>
                                      <a:ea typeface="Cambria Math" panose="02040503050406030204" pitchFamily="18" charset="0"/>
                                    </a:rPr>
                                    <m:t>1</m:t>
                                  </m:r>
                                </m:sub>
                              </m:sSub>
                            </m:e>
                            <m:e>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sub>
                                  </m:sSub>
                                </m:num>
                                <m:den>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𝑃</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𝑃</m:t>
                                      </m:r>
                                    </m:e>
                                    <m:sub>
                                      <m:r>
                                        <a:rPr kumimoji="1" lang="en-US" altLang="ja-JP" sz="2000" b="0" i="1" smtClean="0">
                                          <a:latin typeface="Cambria Math" panose="02040503050406030204" pitchFamily="18" charset="0"/>
                                        </a:rPr>
                                        <m:t>1</m:t>
                                      </m:r>
                                    </m:sub>
                                  </m:sSub>
                                </m:den>
                              </m:f>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𝑃</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sub>
                              </m:sSub>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𝑃</m:t>
                                  </m:r>
                                </m:e>
                                <m:sub>
                                  <m:r>
                                    <a:rPr kumimoji="1" lang="en-US" altLang="ja-JP" sz="2000" b="0" i="1" smtClean="0">
                                      <a:latin typeface="Cambria Math" panose="02040503050406030204" pitchFamily="18" charset="0"/>
                                      <a:ea typeface="Cambria Math" panose="02040503050406030204" pitchFamily="18" charset="0"/>
                                    </a:rPr>
                                    <m:t>2</m:t>
                                  </m:r>
                                </m:sub>
                              </m:sSub>
                            </m:e>
                            <m:e>
                              <m:r>
                                <a:rPr kumimoji="1" lang="en-US" altLang="ja-JP" sz="2000" b="0" i="1" smtClean="0">
                                  <a:latin typeface="Cambria Math" panose="02040503050406030204" pitchFamily="18" charset="0"/>
                                </a:rPr>
                                <m:t>1−</m:t>
                              </m:r>
                              <m:r>
                                <a:rPr kumimoji="1" lang="ja-JP" altLang="en-US" sz="2000" b="0" i="1" smtClean="0">
                                  <a:latin typeface="Cambria Math" panose="02040503050406030204" pitchFamily="18" charset="0"/>
                                </a:rPr>
                                <m:t>𝛽</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1−</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1−</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sub>
                                      </m:sSub>
                                    </m:e>
                                  </m:d>
                                </m:e>
                              </m:d>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𝑃</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𝑘</m:t>
                                  </m:r>
                                </m:sub>
                              </m:sSub>
                              <m:r>
                                <a:rPr kumimoji="1" lang="en-US" altLang="ja-JP" sz="2000" b="0" i="1" smtClean="0">
                                  <a:latin typeface="Cambria Math" panose="02040503050406030204" pitchFamily="18" charset="0"/>
                                  <a:ea typeface="Cambria Math" panose="02040503050406030204" pitchFamily="18" charset="0"/>
                                </a:rPr>
                                <m:t>≤1</m:t>
                              </m:r>
                            </m:e>
                          </m:eqArr>
                        </m:e>
                      </m:d>
                    </m:oMath>
                  </m:oMathPara>
                </a14:m>
                <a:endParaRPr kumimoji="1" lang="ja-JP" altLang="en-US" sz="2000" dirty="0">
                  <a:latin typeface="+mn-lt"/>
                </a:endParaRPr>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5863771" y="1438560"/>
                <a:ext cx="6006661" cy="3994316"/>
              </a:xfrm>
              <a:blipFill>
                <a:blip r:embed="rId2"/>
                <a:stretch>
                  <a:fillRect t="-763" b="-2687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p:cNvSpPr txBox="1"/>
              <p:nvPr/>
            </p:nvSpPr>
            <p:spPr>
              <a:xfrm>
                <a:off x="527381" y="1436917"/>
                <a:ext cx="5336391" cy="4732129"/>
              </a:xfrm>
              <a:prstGeom prst="rect">
                <a:avLst/>
              </a:prstGeom>
              <a:noFill/>
            </p:spPr>
            <p:txBody>
              <a:bodyPr wrap="square" rtlCol="0">
                <a:spAutoFit/>
              </a:bodyPr>
              <a:lstStyle/>
              <a:p>
                <a:r>
                  <a:rPr kumimoji="1" lang="en-US" altLang="ja-JP" sz="2000" b="1" dirty="0" smtClean="0">
                    <a:solidFill>
                      <a:schemeClr val="tx1">
                        <a:lumMod val="75000"/>
                        <a:lumOff val="25000"/>
                      </a:schemeClr>
                    </a:solidFill>
                  </a:rPr>
                  <a:t>Chebyshev map</a:t>
                </a:r>
              </a:p>
              <a:p>
                <a:pPr/>
                <a14:m>
                  <m:oMathPara xmlns:m="http://schemas.openxmlformats.org/officeDocument/2006/math">
                    <m:oMathParaPr>
                      <m:jc m:val="left"/>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𝑘</m:t>
                          </m:r>
                          <m:r>
                            <a:rPr kumimoji="1" lang="en-US" altLang="ja-JP" sz="2000" b="0" i="1" smtClean="0">
                              <a:solidFill>
                                <a:schemeClr val="tx1">
                                  <a:lumMod val="75000"/>
                                  <a:lumOff val="25000"/>
                                </a:schemeClr>
                              </a:solidFill>
                              <a:latin typeface="Cambria Math" panose="02040503050406030204" pitchFamily="18" charset="0"/>
                            </a:rPr>
                            <m:t>+1</m:t>
                          </m:r>
                        </m:sub>
                      </m:sSub>
                      <m:r>
                        <a:rPr kumimoji="1" lang="en-US" altLang="ja-JP" sz="2000" b="0" i="1" smtClean="0">
                          <a:solidFill>
                            <a:schemeClr val="tx1">
                              <a:lumMod val="75000"/>
                              <a:lumOff val="25000"/>
                            </a:schemeClr>
                          </a:solidFill>
                          <a:latin typeface="Cambria Math" panose="02040503050406030204" pitchFamily="18" charset="0"/>
                        </a:rPr>
                        <m:t>=</m:t>
                      </m:r>
                      <m:func>
                        <m:funcPr>
                          <m:ctrlPr>
                            <a:rPr kumimoji="1" lang="en-US" altLang="ja-JP" sz="2000" b="0" i="1" smtClean="0">
                              <a:solidFill>
                                <a:schemeClr val="tx1">
                                  <a:lumMod val="75000"/>
                                  <a:lumOff val="25000"/>
                                </a:schemeClr>
                              </a:solidFill>
                              <a:latin typeface="Cambria Math" panose="02040503050406030204" pitchFamily="18" charset="0"/>
                            </a:rPr>
                          </m:ctrlPr>
                        </m:funcPr>
                        <m:fName>
                          <m:r>
                            <m:rPr>
                              <m:sty m:val="p"/>
                            </m:rPr>
                            <a:rPr kumimoji="1" lang="en-US" altLang="ja-JP" sz="2000" b="0" i="0" smtClean="0">
                              <a:solidFill>
                                <a:schemeClr val="tx1">
                                  <a:lumMod val="75000"/>
                                  <a:lumOff val="25000"/>
                                </a:schemeClr>
                              </a:solidFill>
                              <a:latin typeface="Cambria Math" panose="02040503050406030204" pitchFamily="18" charset="0"/>
                            </a:rPr>
                            <m:t>cos</m:t>
                          </m:r>
                        </m:fName>
                        <m:e>
                          <m:d>
                            <m:dPr>
                              <m:ctrlPr>
                                <a:rPr kumimoji="1" lang="en-US" altLang="ja-JP" sz="2000" b="0" i="1" smtClean="0">
                                  <a:solidFill>
                                    <a:schemeClr val="tx1">
                                      <a:lumMod val="75000"/>
                                      <a:lumOff val="25000"/>
                                    </a:schemeClr>
                                  </a:solidFill>
                                  <a:latin typeface="Cambria Math" panose="02040503050406030204" pitchFamily="18" charset="0"/>
                                </a:rPr>
                              </m:ctrlPr>
                            </m:dPr>
                            <m:e>
                              <m:func>
                                <m:funcPr>
                                  <m:ctrlPr>
                                    <a:rPr kumimoji="1" lang="en-US" altLang="ja-JP" sz="2000" b="0" i="1" smtClean="0">
                                      <a:solidFill>
                                        <a:schemeClr val="tx1">
                                          <a:lumMod val="75000"/>
                                          <a:lumOff val="25000"/>
                                        </a:schemeClr>
                                      </a:solidFill>
                                      <a:latin typeface="Cambria Math" panose="02040503050406030204" pitchFamily="18" charset="0"/>
                                    </a:rPr>
                                  </m:ctrlPr>
                                </m:funcPr>
                                <m:fName>
                                  <m:sSup>
                                    <m:sSupPr>
                                      <m:ctrlPr>
                                        <a:rPr kumimoji="1" lang="en-US" altLang="ja-JP" sz="2000" b="0" i="1" smtClean="0">
                                          <a:solidFill>
                                            <a:schemeClr val="tx1">
                                              <a:lumMod val="75000"/>
                                              <a:lumOff val="25000"/>
                                            </a:schemeClr>
                                          </a:solidFill>
                                          <a:latin typeface="Cambria Math" panose="02040503050406030204" pitchFamily="18" charset="0"/>
                                        </a:rPr>
                                      </m:ctrlPr>
                                    </m:sSupPr>
                                    <m:e>
                                      <m:r>
                                        <a:rPr kumimoji="1" lang="en-US" altLang="ja-JP" sz="2000" b="0" i="1" smtClean="0">
                                          <a:solidFill>
                                            <a:schemeClr val="tx1">
                                              <a:lumMod val="75000"/>
                                              <a:lumOff val="25000"/>
                                            </a:schemeClr>
                                          </a:solidFill>
                                          <a:latin typeface="Cambria Math" panose="02040503050406030204" pitchFamily="18" charset="0"/>
                                        </a:rPr>
                                        <m:t>𝑘</m:t>
                                      </m:r>
                                      <m:r>
                                        <m:rPr>
                                          <m:sty m:val="p"/>
                                        </m:rPr>
                                        <a:rPr kumimoji="1" lang="en-US" altLang="ja-JP" sz="2000" b="0" i="0" smtClean="0">
                                          <a:solidFill>
                                            <a:schemeClr val="tx1">
                                              <a:lumMod val="75000"/>
                                              <a:lumOff val="25000"/>
                                            </a:schemeClr>
                                          </a:solidFill>
                                          <a:latin typeface="Cambria Math" panose="02040503050406030204" pitchFamily="18" charset="0"/>
                                        </a:rPr>
                                        <m:t>cos</m:t>
                                      </m:r>
                                    </m:e>
                                    <m:sup>
                                      <m:r>
                                        <a:rPr kumimoji="1" lang="en-US" altLang="ja-JP" sz="2000" b="0" i="1" smtClean="0">
                                          <a:solidFill>
                                            <a:schemeClr val="tx1">
                                              <a:lumMod val="75000"/>
                                              <a:lumOff val="25000"/>
                                            </a:schemeClr>
                                          </a:solidFill>
                                          <a:latin typeface="Cambria Math" panose="02040503050406030204" pitchFamily="18" charset="0"/>
                                        </a:rPr>
                                        <m:t>−1</m:t>
                                      </m:r>
                                    </m:sup>
                                  </m:sSup>
                                </m:fName>
                                <m:e>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𝑘</m:t>
                                      </m:r>
                                    </m:sub>
                                  </m:sSub>
                                </m:e>
                              </m:func>
                            </m:e>
                          </m:d>
                        </m:e>
                      </m:func>
                    </m:oMath>
                  </m:oMathPara>
                </a14:m>
                <a:endParaRPr kumimoji="1" lang="en-US" altLang="ja-JP" sz="2000" dirty="0" smtClean="0">
                  <a:solidFill>
                    <a:schemeClr val="tx1">
                      <a:lumMod val="75000"/>
                      <a:lumOff val="25000"/>
                    </a:schemeClr>
                  </a:solidFill>
                </a:endParaRPr>
              </a:p>
              <a:p>
                <a:pPr/>
                <a:endParaRPr kumimoji="1" lang="en-US" altLang="ja-JP" sz="2000" dirty="0" smtClean="0">
                  <a:solidFill>
                    <a:schemeClr val="tx1">
                      <a:lumMod val="75000"/>
                      <a:lumOff val="25000"/>
                    </a:schemeClr>
                  </a:solidFill>
                </a:endParaRPr>
              </a:p>
              <a:p>
                <a:r>
                  <a:rPr kumimoji="1" lang="en-US" altLang="ja-JP" sz="2000" b="1" dirty="0" smtClean="0">
                    <a:solidFill>
                      <a:schemeClr val="tx1">
                        <a:lumMod val="75000"/>
                        <a:lumOff val="25000"/>
                      </a:schemeClr>
                    </a:solidFill>
                  </a:rPr>
                  <a:t>Gauss /Mouse map</a:t>
                </a:r>
              </a:p>
              <a:p>
                <a:pPr/>
                <a14:m>
                  <m:oMathPara xmlns:m="http://schemas.openxmlformats.org/officeDocument/2006/math">
                    <m:oMathParaPr>
                      <m:jc m:val="left"/>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𝑘</m:t>
                          </m:r>
                          <m:r>
                            <a:rPr kumimoji="1" lang="en-US" altLang="ja-JP" sz="2000" b="0" i="1" smtClean="0">
                              <a:solidFill>
                                <a:schemeClr val="tx1">
                                  <a:lumMod val="75000"/>
                                  <a:lumOff val="25000"/>
                                </a:schemeClr>
                              </a:solidFill>
                              <a:latin typeface="Cambria Math" panose="02040503050406030204" pitchFamily="18" charset="0"/>
                            </a:rPr>
                            <m:t>+1</m:t>
                          </m:r>
                        </m:sub>
                      </m:sSub>
                      <m:r>
                        <a:rPr kumimoji="1" lang="en-US" altLang="ja-JP" sz="2000" b="0" i="1" smtClean="0">
                          <a:solidFill>
                            <a:schemeClr val="tx1">
                              <a:lumMod val="75000"/>
                              <a:lumOff val="25000"/>
                            </a:schemeClr>
                          </a:solidFill>
                          <a:latin typeface="Cambria Math" panose="02040503050406030204" pitchFamily="18" charset="0"/>
                        </a:rPr>
                        <m:t>=</m:t>
                      </m:r>
                      <m:d>
                        <m:dPr>
                          <m:begChr m:val="{"/>
                          <m:endChr m:val=""/>
                          <m:ctrlPr>
                            <a:rPr kumimoji="1" lang="en-US" altLang="ja-JP" sz="2000" b="0" i="1" smtClean="0">
                              <a:solidFill>
                                <a:schemeClr val="tx1">
                                  <a:lumMod val="75000"/>
                                  <a:lumOff val="25000"/>
                                </a:schemeClr>
                              </a:solidFill>
                              <a:latin typeface="Cambria Math" panose="02040503050406030204" pitchFamily="18" charset="0"/>
                            </a:rPr>
                          </m:ctrlPr>
                        </m:dPr>
                        <m:e>
                          <m:eqArr>
                            <m:eqArrPr>
                              <m:ctrlPr>
                                <a:rPr kumimoji="1" lang="en-US" altLang="ja-JP" sz="2000" b="0" i="1" smtClean="0">
                                  <a:solidFill>
                                    <a:schemeClr val="tx1">
                                      <a:lumMod val="75000"/>
                                      <a:lumOff val="25000"/>
                                    </a:schemeClr>
                                  </a:solidFill>
                                  <a:latin typeface="Cambria Math" panose="02040503050406030204" pitchFamily="18" charset="0"/>
                                </a:rPr>
                              </m:ctrlPr>
                            </m:eqArrPr>
                            <m:e>
                              <m:r>
                                <a:rPr kumimoji="1" lang="en-US" altLang="ja-JP" sz="2000" b="0" i="1" smtClean="0">
                                  <a:solidFill>
                                    <a:schemeClr val="tx1">
                                      <a:lumMod val="75000"/>
                                      <a:lumOff val="25000"/>
                                    </a:schemeClr>
                                  </a:solidFill>
                                  <a:latin typeface="Cambria Math" panose="02040503050406030204" pitchFamily="18" charset="0"/>
                                </a:rPr>
                                <m:t>0          (</m:t>
                              </m:r>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𝑘</m:t>
                                  </m:r>
                                </m:sub>
                              </m:sSub>
                              <m:r>
                                <a:rPr kumimoji="1" lang="en-US" altLang="ja-JP" sz="2000" b="0" i="1" smtClean="0">
                                  <a:solidFill>
                                    <a:schemeClr val="tx1">
                                      <a:lumMod val="75000"/>
                                      <a:lumOff val="25000"/>
                                    </a:schemeClr>
                                  </a:solidFill>
                                  <a:latin typeface="Cambria Math" panose="02040503050406030204" pitchFamily="18" charset="0"/>
                                </a:rPr>
                                <m:t>=0</m:t>
                              </m:r>
                              <m:r>
                                <a:rPr kumimoji="1" lang="en-US" altLang="ja-JP" sz="2000" b="0" i="1" smtClean="0">
                                  <a:solidFill>
                                    <a:schemeClr val="tx1">
                                      <a:lumMod val="75000"/>
                                      <a:lumOff val="25000"/>
                                    </a:schemeClr>
                                  </a:solidFill>
                                  <a:latin typeface="Cambria Math" panose="02040503050406030204" pitchFamily="18" charset="0"/>
                                </a:rPr>
                                <m:t>)</m:t>
                              </m:r>
                            </m:e>
                            <m:e>
                              <m:f>
                                <m:fPr>
                                  <m:ctrlPr>
                                    <a:rPr kumimoji="1" lang="en-US" altLang="ja-JP" sz="2000" b="0" i="1" smtClean="0">
                                      <a:solidFill>
                                        <a:schemeClr val="tx1">
                                          <a:lumMod val="75000"/>
                                          <a:lumOff val="25000"/>
                                        </a:schemeClr>
                                      </a:solidFill>
                                      <a:latin typeface="Cambria Math" panose="02040503050406030204" pitchFamily="18" charset="0"/>
                                    </a:rPr>
                                  </m:ctrlPr>
                                </m:fPr>
                                <m:num>
                                  <m:r>
                                    <a:rPr kumimoji="1" lang="en-US" altLang="ja-JP" sz="2000" b="0" i="1" smtClean="0">
                                      <a:solidFill>
                                        <a:schemeClr val="tx1">
                                          <a:lumMod val="75000"/>
                                          <a:lumOff val="25000"/>
                                        </a:schemeClr>
                                      </a:solidFill>
                                      <a:latin typeface="Cambria Math" panose="02040503050406030204" pitchFamily="18" charset="0"/>
                                    </a:rPr>
                                    <m:t>1</m:t>
                                  </m:r>
                                </m:num>
                                <m:den>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𝑘</m:t>
                                      </m:r>
                                    </m:sub>
                                  </m:sSub>
                                  <m:r>
                                    <a:rPr kumimoji="1" lang="en-US" altLang="ja-JP" sz="2000" b="0" i="1" smtClean="0">
                                      <a:solidFill>
                                        <a:schemeClr val="tx1">
                                          <a:lumMod val="75000"/>
                                          <a:lumOff val="25000"/>
                                        </a:schemeClr>
                                      </a:solidFill>
                                      <a:latin typeface="Cambria Math" panose="02040503050406030204" pitchFamily="18" charset="0"/>
                                    </a:rPr>
                                    <m:t>𝑚𝑜𝑑</m:t>
                                  </m:r>
                                  <m:r>
                                    <a:rPr kumimoji="1" lang="en-US" altLang="ja-JP" sz="2000" b="0" i="1" smtClean="0">
                                      <a:solidFill>
                                        <a:schemeClr val="tx1">
                                          <a:lumMod val="75000"/>
                                          <a:lumOff val="25000"/>
                                        </a:schemeClr>
                                      </a:solidFill>
                                      <a:latin typeface="Cambria Math" panose="02040503050406030204" pitchFamily="18" charset="0"/>
                                    </a:rPr>
                                    <m:t>(1)</m:t>
                                  </m:r>
                                </m:den>
                              </m:f>
                              <m:r>
                                <a:rPr kumimoji="1" lang="en-US" altLang="ja-JP" sz="2000" b="0" i="1" smtClean="0">
                                  <a:solidFill>
                                    <a:schemeClr val="tx1">
                                      <a:lumMod val="75000"/>
                                      <a:lumOff val="25000"/>
                                    </a:schemeClr>
                                  </a:solidFill>
                                  <a:latin typeface="Cambria Math" panose="02040503050406030204" pitchFamily="18" charset="0"/>
                                </a:rPr>
                                <m:t>          </m:t>
                              </m:r>
                              <m:r>
                                <a:rPr kumimoji="1" lang="en-US" altLang="ja-JP" sz="2000" b="0" i="1" smtClean="0">
                                  <a:solidFill>
                                    <a:schemeClr val="tx1">
                                      <a:lumMod val="75000"/>
                                      <a:lumOff val="25000"/>
                                    </a:schemeClr>
                                  </a:solidFill>
                                  <a:latin typeface="Cambria Math" panose="02040503050406030204" pitchFamily="18" charset="0"/>
                                </a:rPr>
                                <m:t>𝑜𝑡h𝑒𝑟𝑤𝑖𝑠𝑒</m:t>
                              </m:r>
                            </m:e>
                          </m:eqArr>
                        </m:e>
                      </m:d>
                    </m:oMath>
                  </m:oMathPara>
                </a14:m>
                <a:endParaRPr kumimoji="1" lang="en-US" altLang="ja-JP" sz="200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f>
                        <m:fPr>
                          <m:ctrlPr>
                            <a:rPr kumimoji="1" lang="en-US" altLang="ja-JP" sz="2000" i="1" smtClean="0">
                              <a:solidFill>
                                <a:schemeClr val="tx1">
                                  <a:lumMod val="75000"/>
                                  <a:lumOff val="25000"/>
                                </a:schemeClr>
                              </a:solidFill>
                              <a:latin typeface="Cambria Math" panose="02040503050406030204" pitchFamily="18" charset="0"/>
                            </a:rPr>
                          </m:ctrlPr>
                        </m:fPr>
                        <m:num>
                          <m:r>
                            <a:rPr kumimoji="1" lang="en-US" altLang="ja-JP" sz="2000" b="0" i="1" smtClean="0">
                              <a:solidFill>
                                <a:schemeClr val="tx1">
                                  <a:lumMod val="75000"/>
                                  <a:lumOff val="25000"/>
                                </a:schemeClr>
                              </a:solidFill>
                              <a:latin typeface="Cambria Math" panose="02040503050406030204" pitchFamily="18" charset="0"/>
                            </a:rPr>
                            <m:t>1</m:t>
                          </m:r>
                        </m:num>
                        <m:den>
                          <m:sSub>
                            <m:sSubPr>
                              <m:ctrlPr>
                                <a:rPr kumimoji="1" lang="en-US" altLang="ja-JP" sz="200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𝑘</m:t>
                              </m:r>
                            </m:sub>
                          </m:sSub>
                          <m:r>
                            <a:rPr kumimoji="1" lang="en-US" altLang="ja-JP" sz="2000" b="0" i="1" smtClean="0">
                              <a:solidFill>
                                <a:schemeClr val="tx1">
                                  <a:lumMod val="75000"/>
                                  <a:lumOff val="25000"/>
                                </a:schemeClr>
                              </a:solidFill>
                              <a:latin typeface="Cambria Math" panose="02040503050406030204" pitchFamily="18" charset="0"/>
                            </a:rPr>
                            <m:t>𝑚𝑜𝑑</m:t>
                          </m:r>
                          <m:r>
                            <a:rPr kumimoji="1" lang="en-US" altLang="ja-JP" sz="2000" b="0" i="1" smtClean="0">
                              <a:solidFill>
                                <a:schemeClr val="tx1">
                                  <a:lumMod val="75000"/>
                                  <a:lumOff val="25000"/>
                                </a:schemeClr>
                              </a:solidFill>
                              <a:latin typeface="Cambria Math" panose="02040503050406030204" pitchFamily="18" charset="0"/>
                            </a:rPr>
                            <m:t>(1)</m:t>
                          </m:r>
                        </m:den>
                      </m:f>
                      <m:r>
                        <a:rPr kumimoji="1" lang="en-US" altLang="ja-JP" sz="2000" b="0" i="1" smtClean="0">
                          <a:solidFill>
                            <a:schemeClr val="tx1">
                              <a:lumMod val="75000"/>
                              <a:lumOff val="25000"/>
                            </a:schemeClr>
                          </a:solidFill>
                          <a:latin typeface="Cambria Math" panose="02040503050406030204" pitchFamily="18" charset="0"/>
                        </a:rPr>
                        <m:t>=</m:t>
                      </m:r>
                      <m:f>
                        <m:fPr>
                          <m:ctrlPr>
                            <a:rPr kumimoji="1" lang="en-US" altLang="ja-JP" sz="2000" b="0" i="1" smtClean="0">
                              <a:solidFill>
                                <a:schemeClr val="tx1">
                                  <a:lumMod val="75000"/>
                                  <a:lumOff val="25000"/>
                                </a:schemeClr>
                              </a:solidFill>
                              <a:latin typeface="Cambria Math" panose="02040503050406030204" pitchFamily="18" charset="0"/>
                            </a:rPr>
                          </m:ctrlPr>
                        </m:fPr>
                        <m:num>
                          <m:r>
                            <a:rPr kumimoji="1" lang="en-US" altLang="ja-JP" sz="2000" b="0" i="1" smtClean="0">
                              <a:solidFill>
                                <a:schemeClr val="tx1">
                                  <a:lumMod val="75000"/>
                                  <a:lumOff val="25000"/>
                                </a:schemeClr>
                              </a:solidFill>
                              <a:latin typeface="Cambria Math" panose="02040503050406030204" pitchFamily="18" charset="0"/>
                            </a:rPr>
                            <m:t>1</m:t>
                          </m:r>
                        </m:num>
                        <m:den>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𝑘</m:t>
                              </m:r>
                            </m:sub>
                          </m:sSub>
                        </m:den>
                      </m:f>
                      <m:r>
                        <a:rPr kumimoji="1" lang="en-US" altLang="ja-JP" sz="2000" b="0" i="1" smtClean="0">
                          <a:solidFill>
                            <a:schemeClr val="tx1">
                              <a:lumMod val="75000"/>
                              <a:lumOff val="25000"/>
                            </a:schemeClr>
                          </a:solidFill>
                          <a:latin typeface="Cambria Math" panose="02040503050406030204" pitchFamily="18" charset="0"/>
                        </a:rPr>
                        <m:t>−</m:t>
                      </m:r>
                      <m:d>
                        <m:dPr>
                          <m:begChr m:val="["/>
                          <m:endChr m:val="]"/>
                          <m:ctrlPr>
                            <a:rPr kumimoji="1" lang="en-US" altLang="ja-JP" sz="2000" b="0" i="1" smtClean="0">
                              <a:solidFill>
                                <a:schemeClr val="tx1">
                                  <a:lumMod val="75000"/>
                                  <a:lumOff val="25000"/>
                                </a:schemeClr>
                              </a:solidFill>
                              <a:latin typeface="Cambria Math" panose="02040503050406030204" pitchFamily="18" charset="0"/>
                            </a:rPr>
                          </m:ctrlPr>
                        </m:dPr>
                        <m:e>
                          <m:f>
                            <m:fPr>
                              <m:ctrlPr>
                                <a:rPr kumimoji="1" lang="en-US" altLang="ja-JP" sz="2000" b="0" i="1" smtClean="0">
                                  <a:solidFill>
                                    <a:schemeClr val="tx1">
                                      <a:lumMod val="75000"/>
                                      <a:lumOff val="25000"/>
                                    </a:schemeClr>
                                  </a:solidFill>
                                  <a:latin typeface="Cambria Math" panose="02040503050406030204" pitchFamily="18" charset="0"/>
                                </a:rPr>
                              </m:ctrlPr>
                            </m:fPr>
                            <m:num>
                              <m:r>
                                <a:rPr kumimoji="1" lang="en-US" altLang="ja-JP" sz="2000" b="0" i="1" smtClean="0">
                                  <a:solidFill>
                                    <a:schemeClr val="tx1">
                                      <a:lumMod val="75000"/>
                                      <a:lumOff val="25000"/>
                                    </a:schemeClr>
                                  </a:solidFill>
                                  <a:latin typeface="Cambria Math" panose="02040503050406030204" pitchFamily="18" charset="0"/>
                                </a:rPr>
                                <m:t>1</m:t>
                              </m:r>
                            </m:num>
                            <m:den>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𝑘</m:t>
                                  </m:r>
                                </m:sub>
                              </m:sSub>
                            </m:den>
                          </m:f>
                        </m:e>
                      </m:d>
                    </m:oMath>
                  </m:oMathPara>
                </a14:m>
                <a:endParaRPr kumimoji="1" lang="en-US" altLang="ja-JP" sz="2000" dirty="0" smtClean="0">
                  <a:solidFill>
                    <a:schemeClr val="tx1">
                      <a:lumMod val="75000"/>
                      <a:lumOff val="25000"/>
                    </a:schemeClr>
                  </a:solidFill>
                </a:endParaRPr>
              </a:p>
              <a:p>
                <a:pPr/>
                <a:endParaRPr kumimoji="1" lang="en-US" altLang="ja-JP" sz="2000" dirty="0">
                  <a:solidFill>
                    <a:schemeClr val="tx1">
                      <a:lumMod val="75000"/>
                      <a:lumOff val="25000"/>
                    </a:schemeClr>
                  </a:solidFill>
                </a:endParaRPr>
              </a:p>
              <a:p>
                <a:pPr/>
                <a:r>
                  <a:rPr kumimoji="1" lang="en-US" altLang="ja-JP" sz="2000" b="1" dirty="0" smtClean="0">
                    <a:solidFill>
                      <a:schemeClr val="tx1">
                        <a:lumMod val="75000"/>
                        <a:lumOff val="25000"/>
                      </a:schemeClr>
                    </a:solidFill>
                  </a:rPr>
                  <a:t>Iterative map</a:t>
                </a:r>
              </a:p>
              <a:p>
                <a:pPr/>
                <a14:m>
                  <m:oMathPara xmlns:m="http://schemas.openxmlformats.org/officeDocument/2006/math">
                    <m:oMathParaPr>
                      <m:jc m:val="left"/>
                    </m:oMathParaPr>
                    <m:oMath xmlns:m="http://schemas.openxmlformats.org/officeDocument/2006/math">
                      <m:sSub>
                        <m:sSubPr>
                          <m:ctrlPr>
                            <a:rPr kumimoji="1" lang="en-US" altLang="ja-JP" sz="200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𝑘</m:t>
                          </m:r>
                          <m:r>
                            <a:rPr kumimoji="1" lang="en-US" altLang="ja-JP" sz="2000" b="0" i="1" smtClean="0">
                              <a:solidFill>
                                <a:schemeClr val="tx1">
                                  <a:lumMod val="75000"/>
                                  <a:lumOff val="25000"/>
                                </a:schemeClr>
                              </a:solidFill>
                              <a:latin typeface="Cambria Math" panose="02040503050406030204" pitchFamily="18" charset="0"/>
                            </a:rPr>
                            <m:t>+1</m:t>
                          </m:r>
                        </m:sub>
                      </m:sSub>
                      <m:r>
                        <a:rPr kumimoji="1" lang="en-US" altLang="ja-JP" sz="2000" b="0" i="1" smtClean="0">
                          <a:solidFill>
                            <a:schemeClr val="tx1">
                              <a:lumMod val="75000"/>
                              <a:lumOff val="25000"/>
                            </a:schemeClr>
                          </a:solidFill>
                          <a:latin typeface="Cambria Math" panose="02040503050406030204" pitchFamily="18" charset="0"/>
                        </a:rPr>
                        <m:t>=</m:t>
                      </m:r>
                      <m:func>
                        <m:funcPr>
                          <m:ctrlPr>
                            <a:rPr kumimoji="1" lang="en-US" altLang="ja-JP" sz="2000" b="0" i="1" smtClean="0">
                              <a:solidFill>
                                <a:schemeClr val="tx1">
                                  <a:lumMod val="75000"/>
                                  <a:lumOff val="25000"/>
                                </a:schemeClr>
                              </a:solidFill>
                              <a:latin typeface="Cambria Math" panose="02040503050406030204" pitchFamily="18" charset="0"/>
                            </a:rPr>
                          </m:ctrlPr>
                        </m:funcPr>
                        <m:fName>
                          <m:r>
                            <m:rPr>
                              <m:sty m:val="p"/>
                            </m:rPr>
                            <a:rPr kumimoji="1" lang="en-US" altLang="ja-JP" sz="2000" b="0" i="0" smtClean="0">
                              <a:solidFill>
                                <a:schemeClr val="tx1">
                                  <a:lumMod val="75000"/>
                                  <a:lumOff val="25000"/>
                                </a:schemeClr>
                              </a:solidFill>
                              <a:latin typeface="Cambria Math" panose="02040503050406030204" pitchFamily="18" charset="0"/>
                            </a:rPr>
                            <m:t>sin</m:t>
                          </m:r>
                        </m:fName>
                        <m:e>
                          <m:d>
                            <m:dPr>
                              <m:ctrlPr>
                                <a:rPr kumimoji="1" lang="en-US" altLang="ja-JP" sz="2000" b="0" i="1" smtClean="0">
                                  <a:solidFill>
                                    <a:schemeClr val="tx1">
                                      <a:lumMod val="75000"/>
                                      <a:lumOff val="25000"/>
                                    </a:schemeClr>
                                  </a:solidFill>
                                  <a:latin typeface="Cambria Math" panose="02040503050406030204" pitchFamily="18" charset="0"/>
                                </a:rPr>
                              </m:ctrlPr>
                            </m:dPr>
                            <m:e>
                              <m:f>
                                <m:fPr>
                                  <m:ctrlPr>
                                    <a:rPr kumimoji="1" lang="en-US" altLang="ja-JP" sz="2000" b="0" i="1" smtClean="0">
                                      <a:solidFill>
                                        <a:schemeClr val="tx1">
                                          <a:lumMod val="75000"/>
                                          <a:lumOff val="25000"/>
                                        </a:schemeClr>
                                      </a:solidFill>
                                      <a:latin typeface="Cambria Math" panose="02040503050406030204" pitchFamily="18" charset="0"/>
                                    </a:rPr>
                                  </m:ctrlPr>
                                </m:fPr>
                                <m:num>
                                  <m:r>
                                    <a:rPr kumimoji="1" lang="en-US" altLang="ja-JP" sz="2000" b="0" i="1" smtClean="0">
                                      <a:solidFill>
                                        <a:schemeClr val="tx1">
                                          <a:lumMod val="75000"/>
                                          <a:lumOff val="25000"/>
                                        </a:schemeClr>
                                      </a:solidFill>
                                      <a:latin typeface="Cambria Math" panose="02040503050406030204" pitchFamily="18" charset="0"/>
                                    </a:rPr>
                                    <m:t>𝑎</m:t>
                                  </m:r>
                                  <m:r>
                                    <a:rPr kumimoji="1" lang="ja-JP" altLang="en-US" sz="2000" b="0" i="1" smtClean="0">
                                      <a:solidFill>
                                        <a:schemeClr val="tx1">
                                          <a:lumMod val="75000"/>
                                          <a:lumOff val="25000"/>
                                        </a:schemeClr>
                                      </a:solidFill>
                                      <a:latin typeface="Cambria Math" panose="02040503050406030204" pitchFamily="18" charset="0"/>
                                    </a:rPr>
                                    <m:t>𝜋</m:t>
                                  </m:r>
                                </m:num>
                                <m:den>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𝑘</m:t>
                                      </m:r>
                                    </m:sub>
                                  </m:sSub>
                                </m:den>
                              </m:f>
                            </m:e>
                          </m:d>
                          <m:r>
                            <a:rPr kumimoji="1" lang="en-US" altLang="ja-JP" sz="2000" b="0" i="1" smtClean="0">
                              <a:solidFill>
                                <a:schemeClr val="tx1">
                                  <a:lumMod val="75000"/>
                                  <a:lumOff val="25000"/>
                                </a:schemeClr>
                              </a:solidFill>
                              <a:latin typeface="Cambria Math" panose="02040503050406030204" pitchFamily="18" charset="0"/>
                            </a:rPr>
                            <m:t>          </m:t>
                          </m:r>
                          <m:r>
                            <a:rPr kumimoji="1" lang="en-US" altLang="ja-JP" sz="2000" b="0" i="1" smtClean="0">
                              <a:solidFill>
                                <a:schemeClr val="tx1">
                                  <a:lumMod val="75000"/>
                                  <a:lumOff val="25000"/>
                                </a:schemeClr>
                              </a:solidFill>
                              <a:latin typeface="Cambria Math" panose="02040503050406030204" pitchFamily="18" charset="0"/>
                            </a:rPr>
                            <m:t>𝑎</m:t>
                          </m:r>
                          <m:r>
                            <a:rPr kumimoji="1" lang="en-US" altLang="ja-JP" sz="2000" b="0" i="1" smtClean="0">
                              <a:solidFill>
                                <a:schemeClr val="tx1">
                                  <a:lumMod val="75000"/>
                                  <a:lumOff val="25000"/>
                                </a:schemeClr>
                              </a:solidFill>
                              <a:latin typeface="Cambria Math" panose="02040503050406030204" pitchFamily="18" charset="0"/>
                              <a:ea typeface="Cambria Math" panose="02040503050406030204" pitchFamily="18" charset="0"/>
                            </a:rPr>
                            <m:t>∈</m:t>
                          </m:r>
                          <m:d>
                            <m:dPr>
                              <m:begChr m:val="["/>
                              <m:endChr m:val="]"/>
                              <m:ctrlPr>
                                <a:rPr kumimoji="1" lang="en-US" altLang="ja-JP" sz="2000" b="0" i="1" smtClean="0">
                                  <a:solidFill>
                                    <a:schemeClr val="tx1">
                                      <a:lumMod val="75000"/>
                                      <a:lumOff val="25000"/>
                                    </a:schemeClr>
                                  </a:solidFill>
                                  <a:latin typeface="Cambria Math" panose="02040503050406030204" pitchFamily="18" charset="0"/>
                                  <a:ea typeface="Cambria Math" panose="02040503050406030204" pitchFamily="18" charset="0"/>
                                </a:rPr>
                              </m:ctrlPr>
                            </m:dPr>
                            <m:e>
                              <m:r>
                                <a:rPr kumimoji="1" lang="en-US" altLang="ja-JP" sz="2000" b="0" i="1" smtClean="0">
                                  <a:solidFill>
                                    <a:schemeClr val="tx1">
                                      <a:lumMod val="75000"/>
                                      <a:lumOff val="25000"/>
                                    </a:schemeClr>
                                  </a:solidFill>
                                  <a:latin typeface="Cambria Math" panose="02040503050406030204" pitchFamily="18" charset="0"/>
                                  <a:ea typeface="Cambria Math" panose="02040503050406030204" pitchFamily="18" charset="0"/>
                                </a:rPr>
                                <m:t>0 1</m:t>
                              </m:r>
                            </m:e>
                          </m:d>
                        </m:e>
                      </m:func>
                    </m:oMath>
                  </m:oMathPara>
                </a14:m>
                <a:endParaRPr kumimoji="1" lang="en-US" altLang="ja-JP" sz="2000" dirty="0" smtClean="0">
                  <a:solidFill>
                    <a:schemeClr val="tx1">
                      <a:lumMod val="75000"/>
                      <a:lumOff val="25000"/>
                    </a:schemeClr>
                  </a:solidFill>
                </a:endParaRPr>
              </a:p>
              <a:p>
                <a:pPr/>
                <a:endParaRPr kumimoji="1" lang="ja-JP" altLang="en-US" sz="2000" dirty="0">
                  <a:solidFill>
                    <a:schemeClr val="tx1">
                      <a:lumMod val="75000"/>
                      <a:lumOff val="25000"/>
                    </a:schemeClr>
                  </a:solidFill>
                </a:endParaRPr>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527381" y="1436917"/>
                <a:ext cx="5336391" cy="4732129"/>
              </a:xfrm>
              <a:prstGeom prst="rect">
                <a:avLst/>
              </a:prstGeom>
              <a:blipFill>
                <a:blip r:embed="rId3"/>
                <a:stretch>
                  <a:fillRect l="-1257" t="-644"/>
                </a:stretch>
              </a:blipFill>
            </p:spPr>
            <p:txBody>
              <a:bodyPr/>
              <a:lstStyle/>
              <a:p>
                <a:r>
                  <a:rPr lang="ja-JP" altLang="en-US">
                    <a:noFill/>
                  </a:rPr>
                  <a:t> </a:t>
                </a:r>
              </a:p>
            </p:txBody>
          </p:sp>
        </mc:Fallback>
      </mc:AlternateContent>
      <p:sp>
        <p:nvSpPr>
          <p:cNvPr id="6" name="テキスト ボックス 5"/>
          <p:cNvSpPr txBox="1"/>
          <p:nvPr/>
        </p:nvSpPr>
        <p:spPr>
          <a:xfrm>
            <a:off x="527381" y="5805608"/>
            <a:ext cx="3730172" cy="369332"/>
          </a:xfrm>
          <a:prstGeom prst="rect">
            <a:avLst/>
          </a:prstGeom>
          <a:noFill/>
        </p:spPr>
        <p:txBody>
          <a:bodyPr wrap="square" rtlCol="0">
            <a:spAutoFit/>
          </a:bodyPr>
          <a:lstStyle/>
          <a:p>
            <a:r>
              <a:rPr kumimoji="1" lang="en-US" altLang="ja-JP" dirty="0">
                <a:solidFill>
                  <a:srgbClr val="FF0000"/>
                </a:solidFill>
              </a:rPr>
              <a:t>k</a:t>
            </a:r>
            <a:r>
              <a:rPr kumimoji="1" lang="ja-JP" altLang="en-US" dirty="0" smtClean="0">
                <a:solidFill>
                  <a:srgbClr val="FF0000"/>
                </a:solidFill>
              </a:rPr>
              <a:t>は試行回数を表す</a:t>
            </a:r>
            <a:endParaRPr kumimoji="1" lang="ja-JP" altLang="en-US" dirty="0">
              <a:solidFill>
                <a:srgbClr val="FF0000"/>
              </a:solidFill>
            </a:endParaRPr>
          </a:p>
        </p:txBody>
      </p:sp>
    </p:spTree>
    <p:extLst>
      <p:ext uri="{BB962C8B-B14F-4D97-AF65-F5344CB8AC3E}">
        <p14:creationId xmlns:p14="http://schemas.microsoft.com/office/powerpoint/2010/main" val="1745992372"/>
      </p:ext>
    </p:extLst>
  </p:cSld>
  <p:clrMapOvr>
    <a:masterClrMapping/>
  </p:clrMapOvr>
</p:sld>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4402</TotalTime>
  <Words>213</Words>
  <Application>Microsoft Office PowerPoint</Application>
  <PresentationFormat>ワイド画面</PresentationFormat>
  <Paragraphs>136</Paragraphs>
  <Slides>16</Slides>
  <Notes>0</Notes>
  <HiddenSlides>1</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16</vt:i4>
      </vt:variant>
    </vt:vector>
  </HeadingPairs>
  <TitlesOfParts>
    <vt:vector size="25" baseType="lpstr">
      <vt:lpstr>Meiryo UI</vt:lpstr>
      <vt:lpstr>ＭＳ Ｐゴシック</vt:lpstr>
      <vt:lpstr>游ゴシック Light</vt:lpstr>
      <vt:lpstr>Arial</vt:lpstr>
      <vt:lpstr>Calibri</vt:lpstr>
      <vt:lpstr>Cambria Math</vt:lpstr>
      <vt:lpstr>Segoe UI</vt:lpstr>
      <vt:lpstr>Blue-pleated-shape-on-the-white-background-PowerPoint-Templates-Widescreen</vt:lpstr>
      <vt:lpstr>Custom Design</vt:lpstr>
      <vt:lpstr>研究サーベイ</vt:lpstr>
      <vt:lpstr>従来BA</vt:lpstr>
      <vt:lpstr>従来BA</vt:lpstr>
      <vt:lpstr>従来BA</vt:lpstr>
      <vt:lpstr>従来BA</vt:lpstr>
      <vt:lpstr>従来BA</vt:lpstr>
      <vt:lpstr>Chaotic BA</vt:lpstr>
      <vt:lpstr>Flowchart</vt:lpstr>
      <vt:lpstr>問題設定</vt:lpstr>
      <vt:lpstr>問題設定</vt:lpstr>
      <vt:lpstr>問題設定</vt:lpstr>
      <vt:lpstr>提案手法</vt:lpstr>
      <vt:lpstr>実験結果</vt:lpstr>
      <vt:lpstr>実験結果</vt:lpstr>
      <vt:lpstr>実験結果</vt:lpstr>
      <vt:lpstr>考察とまとめ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138</cp:revision>
  <dcterms:created xsi:type="dcterms:W3CDTF">2017-10-11T10:33:32Z</dcterms:created>
  <dcterms:modified xsi:type="dcterms:W3CDTF">2017-11-06T10:19:15Z</dcterms:modified>
</cp:coreProperties>
</file>