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86" r:id="rId3"/>
    <p:sldId id="274" r:id="rId4"/>
    <p:sldId id="317" r:id="rId5"/>
    <p:sldId id="297" r:id="rId6"/>
    <p:sldId id="299" r:id="rId7"/>
    <p:sldId id="318" r:id="rId8"/>
    <p:sldId id="319" r:id="rId9"/>
    <p:sldId id="316" r:id="rId10"/>
    <p:sldId id="272" r:id="rId11"/>
    <p:sldId id="30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ln>
                <a:solidFill>
                  <a:schemeClr val="accent6"/>
                </a:solidFill>
              </a:ln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DD-4E7C-AE11-9CD2308EBA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DD-4E7C-AE11-9CD2308EBA4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DD-4E7C-AE11-9CD2308EB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iteration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Δdist</a:t>
                </a:r>
                <a:endParaRPr lang="ja-JP" alt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Sheet1!$M$18:$M$28</c:f>
              <c:numCache>
                <c:formatCode>General</c:formatCode>
                <c:ptCount val="11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</c:numCache>
            </c:numRef>
          </c:xVal>
          <c:yVal>
            <c:numRef>
              <c:f>Sheet1!$N$18:$N$28</c:f>
              <c:numCache>
                <c:formatCode>General</c:formatCode>
                <c:ptCount val="11"/>
                <c:pt idx="0">
                  <c:v>27.902630824969165</c:v>
                </c:pt>
                <c:pt idx="1">
                  <c:v>17.863453647657266</c:v>
                </c:pt>
                <c:pt idx="2">
                  <c:v>13.176252855591583</c:v>
                </c:pt>
                <c:pt idx="3">
                  <c:v>10.5250820689044</c:v>
                </c:pt>
                <c:pt idx="4">
                  <c:v>8.8388732470536144</c:v>
                </c:pt>
                <c:pt idx="5">
                  <c:v>7.6784443939689799</c:v>
                </c:pt>
                <c:pt idx="6">
                  <c:v>6.833506600932477</c:v>
                </c:pt>
                <c:pt idx="7">
                  <c:v>6.1917364223999991</c:v>
                </c:pt>
                <c:pt idx="8">
                  <c:v>3.6299108605572648</c:v>
                </c:pt>
                <c:pt idx="9">
                  <c:v>2.2600044662741507</c:v>
                </c:pt>
                <c:pt idx="10">
                  <c:v>1.7798896820672092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8F-48C6-AF90-06BE662E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49023"/>
        <c:axId val="1345051519"/>
      </c:scatterChart>
      <c:valAx>
        <c:axId val="1345049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baseline="0">
                    <a:effectLst/>
                  </a:rPr>
                  <a:t>|xi-xj|</a:t>
                </a:r>
                <a:endParaRPr lang="ja-JP" altLang="ja-JP" sz="10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51519"/>
        <c:crosses val="autoZero"/>
        <c:crossBetween val="midCat"/>
      </c:valAx>
      <c:valAx>
        <c:axId val="134505151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4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r>
              <a:rPr lang="ja-JP" altLang="en-US" dirty="0"/>
              <a:t>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291077"/>
            <a:ext cx="11329259" cy="614197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やったこと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9714" y="154901"/>
            <a:ext cx="43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高玉研究室　修士１年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lang="en-US" altLang="ja-JP" sz="2000" b="1" dirty="0" smtClean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r"/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2017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年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12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月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15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(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金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)</a:t>
            </a:r>
            <a:endParaRPr kumimoji="1" lang="ja-JP" altLang="en-US" sz="2000" b="1" dirty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104571"/>
            <a:ext cx="11622459" cy="4289742"/>
          </a:xfrm>
        </p:spPr>
        <p:txBody>
          <a:bodyPr/>
          <a:lstStyle/>
          <a:p>
            <a:r>
              <a:rPr lang="ja-JP" altLang="en-US" sz="2400" b="1" dirty="0" smtClean="0"/>
              <a:t>ノベルティサーチの分散型</a:t>
            </a:r>
            <a:r>
              <a:rPr lang="en-US" altLang="ja-JP" sz="2400" b="1" dirty="0" smtClean="0"/>
              <a:t>BA</a:t>
            </a:r>
            <a:r>
              <a:rPr lang="ja-JP" altLang="en-US" sz="2400" b="1" dirty="0" smtClean="0"/>
              <a:t>の分析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ja-JP" altLang="en-US" sz="2400" u="sng" dirty="0">
                <a:solidFill>
                  <a:srgbClr val="FF0000"/>
                </a:solidFill>
              </a:rPr>
              <a:t>局所解の位置座標から最近傍個体までの距離</a:t>
            </a:r>
            <a:r>
              <a:rPr lang="ja-JP" altLang="en-US" sz="2400" dirty="0"/>
              <a:t>を評価</a:t>
            </a:r>
            <a:r>
              <a:rPr lang="ja-JP" altLang="en-US" sz="2400" dirty="0" smtClean="0"/>
              <a:t>指標</a:t>
            </a:r>
            <a:endParaRPr lang="en-US" altLang="ja-JP" sz="2400" dirty="0" smtClean="0"/>
          </a:p>
          <a:p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sz="2400" dirty="0" smtClean="0"/>
              <a:t>➡ </a:t>
            </a:r>
            <a:r>
              <a:rPr lang="en-US" altLang="ja-JP" sz="2400" dirty="0" smtClean="0"/>
              <a:t>K</a:t>
            </a:r>
            <a:r>
              <a:rPr lang="ja-JP" altLang="en-US" sz="2400" dirty="0" smtClean="0"/>
              <a:t>近傍数の個体間移動プログラム修正</a:t>
            </a:r>
            <a:endParaRPr lang="en-US" altLang="ja-JP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27381" y="1872891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95507"/>
              </p:ext>
            </p:extLst>
          </p:nvPr>
        </p:nvGraphicFramePr>
        <p:xfrm>
          <a:off x="541173" y="1815885"/>
          <a:ext cx="7514256" cy="410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5429" y="1508787"/>
            <a:ext cx="11421211" cy="614197"/>
          </a:xfrm>
        </p:spPr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Novelty Search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0"/>
              </p:nvPr>
            </p:nvSpPr>
            <p:spPr>
              <a:xfrm>
                <a:off x="116115" y="2411015"/>
                <a:ext cx="11754318" cy="399431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2000" dirty="0" smtClean="0"/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k</a:t>
                </a:r>
                <a:r>
                  <a:rPr lang="ja-JP" altLang="en-US" sz="2000" dirty="0"/>
                  <a:t>は</a:t>
                </a:r>
                <a:r>
                  <a:rPr lang="ja-JP" altLang="en-US" sz="2000" dirty="0" smtClean="0"/>
                  <a:t>近傍数，</a:t>
                </a:r>
                <a:r>
                  <a:rPr lang="en-US" altLang="ja-JP" sz="2000" dirty="0" smtClean="0"/>
                  <a:t>x</a:t>
                </a:r>
                <a:r>
                  <a:rPr kumimoji="1" lang="ja-JP" altLang="en-US" sz="2000" dirty="0" err="1" smtClean="0"/>
                  <a:t>は評</a:t>
                </a:r>
                <a:r>
                  <a:rPr kumimoji="1" lang="ja-JP" altLang="en-US" sz="2000" dirty="0" smtClean="0"/>
                  <a:t>価される解，</a:t>
                </a:r>
                <a:r>
                  <a:rPr kumimoji="1" lang="en-US" altLang="ja-JP" sz="2000" dirty="0" smtClean="0"/>
                  <a:t>μ</a:t>
                </a:r>
                <a:r>
                  <a:rPr kumimoji="1" lang="ja-JP" altLang="en-US" sz="2000" dirty="0" smtClean="0"/>
                  <a:t>はその他の解を表し，</a:t>
                </a:r>
                <a:r>
                  <a:rPr kumimoji="1" lang="en-US" altLang="ja-JP" sz="2000" dirty="0" smtClean="0"/>
                  <a:t>x</a:t>
                </a:r>
                <a:r>
                  <a:rPr kumimoji="1" lang="ja-JP" altLang="en-US" sz="2000" dirty="0" smtClean="0"/>
                  <a:t>と</a:t>
                </a:r>
                <a:r>
                  <a:rPr lang="en-US" altLang="ja-JP" sz="2000" dirty="0" smtClean="0"/>
                  <a:t>μ</a:t>
                </a:r>
                <a:r>
                  <a:rPr lang="ja-JP" altLang="en-US" sz="2000" dirty="0" smtClean="0"/>
                  <a:t>の距離</a:t>
                </a:r>
                <a:r>
                  <a:rPr lang="en-US" altLang="ja-JP" sz="2000" dirty="0" err="1" smtClean="0"/>
                  <a:t>dist</a:t>
                </a:r>
                <a:r>
                  <a:rPr lang="ja-JP" altLang="en-US" sz="2000" dirty="0" smtClean="0"/>
                  <a:t>の和を求める評価式．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16115" y="2411015"/>
                <a:ext cx="11754318" cy="39943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{(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kumimoji="1" lang="en-US" altLang="ja-JP" sz="2800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8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8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1" lang="en-US" altLang="ja-JP" sz="28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800" b="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305699" y="2069791"/>
            <a:ext cx="788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ランダムに初期個体を生成し</a:t>
            </a:r>
            <a:r>
              <a:rPr kumimoji="1" lang="ja-JP" altLang="en-US" sz="2400" dirty="0" smtClean="0"/>
              <a:t>，個体間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距離</a:t>
            </a:r>
            <a:r>
              <a:rPr kumimoji="1" lang="ja-JP" altLang="en-US" sz="2400" dirty="0" smtClean="0"/>
              <a:t>の和</a:t>
            </a:r>
            <a:r>
              <a:rPr kumimoji="1" lang="en-US" altLang="ja-JP" sz="2400" dirty="0" smtClean="0"/>
              <a:t>(2)</a:t>
            </a:r>
            <a:r>
              <a:rPr kumimoji="1" lang="ja-JP" altLang="en-US" sz="2400" dirty="0" smtClean="0"/>
              <a:t>を求める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91169" y="2642129"/>
            <a:ext cx="18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λ=5, ε=1.2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2922160" y="4407067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60" y="4407067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7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線吹き出し 2 (枠付き) 70"/>
          <p:cNvSpPr/>
          <p:nvPr/>
        </p:nvSpPr>
        <p:spPr>
          <a:xfrm>
            <a:off x="9364609" y="4362449"/>
            <a:ext cx="2672492" cy="786447"/>
          </a:xfrm>
          <a:prstGeom prst="borderCallout2">
            <a:avLst>
              <a:gd name="adj1" fmla="val -1367"/>
              <a:gd name="adj2" fmla="val 17176"/>
              <a:gd name="adj3" fmla="val -9508"/>
              <a:gd name="adj4" fmla="val 10466"/>
              <a:gd name="adj5" fmla="val -37707"/>
              <a:gd name="adj6" fmla="val 46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b="1" dirty="0" smtClean="0">
                <a:solidFill>
                  <a:srgbClr val="FF0000"/>
                </a:solidFill>
              </a:rPr>
            </a:br>
            <a:r>
              <a:rPr kumimoji="1" lang="en-US" altLang="ja-JP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b="1" dirty="0">
                <a:solidFill>
                  <a:srgbClr val="FF0000"/>
                </a:solidFill>
              </a:rPr>
              <a:t>&gt;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731691" y="3614963"/>
            <a:ext cx="673148" cy="81673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80852" y="4911152"/>
            <a:ext cx="372013" cy="3776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677976" y="4716867"/>
            <a:ext cx="897887" cy="423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85440" y="4789176"/>
            <a:ext cx="782382" cy="55430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2 (枠付き) 29"/>
          <p:cNvSpPr/>
          <p:nvPr/>
        </p:nvSpPr>
        <p:spPr>
          <a:xfrm>
            <a:off x="4618815" y="2693405"/>
            <a:ext cx="2098194" cy="454790"/>
          </a:xfrm>
          <a:prstGeom prst="borderCallout2">
            <a:avLst>
              <a:gd name="adj1" fmla="val 34890"/>
              <a:gd name="adj2" fmla="val 99944"/>
              <a:gd name="adj3" fmla="val 36638"/>
              <a:gd name="adj4" fmla="val 115180"/>
              <a:gd name="adj5" fmla="val 189721"/>
              <a:gd name="adj6" fmla="val 1208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ノベルティサーチ式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3488121" y="4970961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{(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 flipH="1">
            <a:off x="2731691" y="3614963"/>
            <a:ext cx="673148" cy="81673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62791" y="4912097"/>
            <a:ext cx="372013" cy="3776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85440" y="4864127"/>
            <a:ext cx="88815" cy="963651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410269" y="5765181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4"/>
                <a:stretch>
                  <a:fillRect l="-1675" t="-1847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</a:t>
                </a:r>
                <a:r>
                  <a:rPr kumimoji="1" lang="ja-JP" altLang="en-US" sz="2400" dirty="0" smtClean="0"/>
                  <a:t>生成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𝒍𝒐𝒄𝒂𝒍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困</a:t>
            </a:r>
            <a:r>
              <a:rPr lang="ja-JP" altLang="en-US" dirty="0" smtClean="0"/>
              <a:t>ってい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構造体のソートが上手くいかない問題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4" y="2411015"/>
                <a:ext cx="5990256" cy="3994316"/>
              </a:xfrm>
            </p:spPr>
            <p:txBody>
              <a:bodyPr/>
              <a:lstStyle/>
              <a:p>
                <a:r>
                  <a:rPr kumimoji="1" lang="ja-JP" altLang="en-US" sz="2400" dirty="0" smtClean="0"/>
                  <a:t>個体間の距離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算出</a:t>
                </a:r>
                <a:endParaRPr kumimoji="1" lang="en-US" altLang="ja-JP" sz="2400" dirty="0" smtClean="0"/>
              </a:p>
              <a:p>
                <a:r>
                  <a:rPr lang="ja-JP" altLang="en-US" sz="2400" dirty="0" smtClean="0"/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のソート　</a:t>
                </a:r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〇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 smtClean="0"/>
                  <a:t>➡ 紐づけて反映させる　</a:t>
                </a:r>
                <a:r>
                  <a:rPr lang="en-US" altLang="ja-JP" sz="2400" dirty="0" smtClean="0">
                    <a:solidFill>
                      <a:schemeClr val="accent1"/>
                    </a:solidFill>
                  </a:rPr>
                  <a:t>×</a:t>
                </a:r>
              </a:p>
              <a:p>
                <a:endParaRPr kumimoji="1" lang="en-US" altLang="ja-JP" sz="2400" dirty="0">
                  <a:solidFill>
                    <a:schemeClr val="accent1"/>
                  </a:solidFill>
                </a:endParaRPr>
              </a:p>
              <a:p>
                <a:r>
                  <a:rPr lang="ja-JP" altLang="en-US" sz="2400" b="1" dirty="0" smtClean="0"/>
                  <a:t>対策</a:t>
                </a:r>
                <a:endParaRPr lang="en-US" altLang="ja-JP" sz="2400" b="1" dirty="0" smtClean="0"/>
              </a:p>
              <a:p>
                <a:r>
                  <a:rPr kumimoji="1" lang="ja-JP" altLang="en-US" sz="2400" dirty="0" smtClean="0"/>
                  <a:t>■ フィールドの並べ替え</a:t>
                </a:r>
                <a:endParaRPr kumimoji="1" lang="en-US" altLang="ja-JP" sz="2400" dirty="0" smtClean="0"/>
              </a:p>
              <a:p>
                <a:r>
                  <a:rPr lang="ja-JP" altLang="en-US" sz="2400" dirty="0" smtClean="0"/>
                  <a:t>■ 配列→テーブル→列の並べ替え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4" y="2411015"/>
                <a:ext cx="5990256" cy="3994316"/>
              </a:xfrm>
              <a:blipFill>
                <a:blip r:embed="rId2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0336"/>
            <a:ext cx="4285342" cy="629528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100457" y="1030514"/>
            <a:ext cx="1190171" cy="551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72485" y="3547976"/>
            <a:ext cx="164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配列のソートはできた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90628" y="4287135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ソートしたら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Position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もソートさせるのが難しい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895771" y="1059542"/>
            <a:ext cx="1054100" cy="36309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168492" y="1084658"/>
            <a:ext cx="1054100" cy="36309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6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8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GECCO</a:t>
            </a:r>
            <a:r>
              <a:rPr kumimoji="1" lang="ja-JP" altLang="en-US" dirty="0" smtClean="0"/>
              <a:t>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個体が局所解を捕捉したとしても，移動後の解の評価値が良ければ必ず更新</a:t>
            </a:r>
            <a:endParaRPr kumimoji="1" lang="en-US" altLang="ja-JP" sz="2400" dirty="0" smtClean="0"/>
          </a:p>
          <a:p>
            <a:r>
              <a:rPr lang="ja-JP" altLang="en-US" sz="2400" b="1" dirty="0" smtClean="0"/>
              <a:t>解の捕捉数</a:t>
            </a:r>
            <a:r>
              <a:rPr lang="en-US" altLang="ja-JP" sz="2400" b="1" dirty="0" smtClean="0"/>
              <a:t>(Explore) &lt; </a:t>
            </a:r>
            <a:r>
              <a:rPr lang="ja-JP" altLang="en-US" sz="2400" b="1" dirty="0" smtClean="0"/>
              <a:t>最良解の更新</a:t>
            </a:r>
            <a:r>
              <a:rPr lang="en-US" altLang="ja-JP" sz="2400" b="1" dirty="0" smtClean="0"/>
              <a:t>(Exploit)</a:t>
            </a:r>
          </a:p>
          <a:p>
            <a:endParaRPr kumimoji="1" lang="en-US" altLang="ja-JP" sz="2400" b="1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修正点１：解</a:t>
            </a:r>
            <a:r>
              <a:rPr lang="ja-JP" altLang="en-US" sz="2400" b="1" dirty="0">
                <a:solidFill>
                  <a:srgbClr val="FF0000"/>
                </a:solidFill>
              </a:rPr>
              <a:t>の捕捉数</a:t>
            </a:r>
            <a:r>
              <a:rPr lang="en-US" altLang="ja-JP" sz="2400" b="1" dirty="0">
                <a:solidFill>
                  <a:srgbClr val="FF0000"/>
                </a:solidFill>
              </a:rPr>
              <a:t>(Explore)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&gt; </a:t>
            </a:r>
            <a:r>
              <a:rPr lang="ja-JP" altLang="en-US" sz="2400" b="1" dirty="0">
                <a:solidFill>
                  <a:srgbClr val="FF0000"/>
                </a:solidFill>
              </a:rPr>
              <a:t>最良解の更新</a:t>
            </a:r>
            <a:r>
              <a:rPr lang="en-US" altLang="ja-JP" sz="2400" b="1" dirty="0">
                <a:solidFill>
                  <a:srgbClr val="FF0000"/>
                </a:solidFill>
              </a:rPr>
              <a:t>(Exploit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2400" dirty="0"/>
              <a:t>世</a:t>
            </a:r>
            <a:r>
              <a:rPr lang="ja-JP" altLang="en-US" sz="2400" dirty="0" smtClean="0"/>
              <a:t>代</a:t>
            </a:r>
            <a:r>
              <a:rPr lang="ja-JP" altLang="en-US" sz="2400" dirty="0"/>
              <a:t>数</a:t>
            </a:r>
            <a:r>
              <a:rPr lang="ja-JP" altLang="en-US" sz="2400" dirty="0" smtClean="0"/>
              <a:t>が増加する毎に</a:t>
            </a:r>
            <a:r>
              <a:rPr lang="en-US" altLang="ja-JP" sz="2400" dirty="0" smtClean="0"/>
              <a:t>exploit</a:t>
            </a:r>
            <a:r>
              <a:rPr lang="ja-JP" altLang="en-US" sz="2400" dirty="0" smtClean="0"/>
              <a:t>の頻度を上げる</a:t>
            </a:r>
            <a:endParaRPr lang="en-US" altLang="ja-JP" sz="2400" dirty="0" smtClean="0"/>
          </a:p>
          <a:p>
            <a:r>
              <a:rPr lang="ja-JP" altLang="en-US" sz="2400" dirty="0" smtClean="0"/>
              <a:t>→初めは評価値が悪かったとしても解の更新を行う</a:t>
            </a:r>
            <a:endParaRPr lang="en-US" altLang="ja-JP" sz="2400" dirty="0" smtClean="0"/>
          </a:p>
          <a:p>
            <a:endParaRPr lang="en-US" altLang="ja-JP" sz="10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修正点２：個体間の距離が等間隔になるよう調整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/>
              <a:t>→初期状態で距離</a:t>
            </a:r>
            <a:r>
              <a:rPr lang="en-US" altLang="ja-JP" sz="2400" dirty="0" smtClean="0"/>
              <a:t>0, </a:t>
            </a:r>
            <a:r>
              <a:rPr lang="ja-JP" altLang="en-US" sz="2400" dirty="0" smtClean="0"/>
              <a:t>世代数毎に距離を離していく</a:t>
            </a:r>
            <a:endParaRPr lang="en-US" altLang="ja-JP" sz="2400" dirty="0"/>
          </a:p>
          <a:p>
            <a:endParaRPr kumimoji="1" lang="ja-JP" altLang="en-US" sz="2400" b="1" dirty="0"/>
          </a:p>
        </p:txBody>
      </p:sp>
      <p:sp>
        <p:nvSpPr>
          <p:cNvPr id="5" name="下矢印 4"/>
          <p:cNvSpPr/>
          <p:nvPr/>
        </p:nvSpPr>
        <p:spPr>
          <a:xfrm>
            <a:off x="3541486" y="3311169"/>
            <a:ext cx="754743" cy="4480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7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2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世代数による比較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Griewank</a:t>
            </a:r>
            <a:r>
              <a:rPr kumimoji="1" lang="en-US" altLang="ja-JP" dirty="0" smtClean="0"/>
              <a:t> function (N=20)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87757"/>
              </p:ext>
            </p:extLst>
          </p:nvPr>
        </p:nvGraphicFramePr>
        <p:xfrm>
          <a:off x="1436914" y="2057399"/>
          <a:ext cx="9318172" cy="44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594302" y="419548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最近傍個体移動</a:t>
            </a:r>
            <a:endParaRPr kumimoji="1" lang="ja-JP" altLang="en-US" sz="1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4303" y="444863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ノベルティサーチ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67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612570"/>
            <a:ext cx="11622459" cy="3792761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今週末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K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近傍個体プログラムの完成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１週間後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実験結果まとめ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分析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１か月以内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のプログラムの改良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/>
              <a:t>8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5286</TotalTime>
  <Words>294</Words>
  <Application>Microsoft Office PowerPoint</Application>
  <PresentationFormat>ワイド画面</PresentationFormat>
  <Paragraphs>114</Paragraphs>
  <Slides>11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ＭＳ Ｐゴシック</vt:lpstr>
      <vt:lpstr>游ゴシック Light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進捗報告</vt:lpstr>
      <vt:lpstr>提案手法</vt:lpstr>
      <vt:lpstr>提案手法</vt:lpstr>
      <vt:lpstr>提案手法</vt:lpstr>
      <vt:lpstr>提案手法</vt:lpstr>
      <vt:lpstr>困っている</vt:lpstr>
      <vt:lpstr>GECCOに向けて</vt:lpstr>
      <vt:lpstr>世代数による比較</vt:lpstr>
      <vt:lpstr>今後の予定</vt:lpstr>
      <vt:lpstr>PowerPoint プレゼンテーション</vt:lpstr>
      <vt:lpstr>補足説明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188</cp:revision>
  <dcterms:created xsi:type="dcterms:W3CDTF">2017-10-11T10:33:32Z</dcterms:created>
  <dcterms:modified xsi:type="dcterms:W3CDTF">2017-12-14T20:28:49Z</dcterms:modified>
</cp:coreProperties>
</file>