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5" r:id="rId2"/>
  </p:sldMasterIdLst>
  <p:sldIdLst>
    <p:sldId id="317" r:id="rId3"/>
    <p:sldId id="297" r:id="rId4"/>
    <p:sldId id="299" r:id="rId5"/>
    <p:sldId id="319" r:id="rId6"/>
    <p:sldId id="316" r:id="rId7"/>
    <p:sldId id="304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淡色スタイル 1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67" autoAdjust="0"/>
    <p:restoredTop sz="94660"/>
  </p:normalViewPr>
  <p:slideViewPr>
    <p:cSldViewPr snapToGrid="0">
      <p:cViewPr varScale="1">
        <p:scale>
          <a:sx n="64" d="100"/>
          <a:sy n="64" d="100"/>
        </p:scale>
        <p:origin x="26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TakuyaIwase\Documents\MATLAB\bat_algorithm\griewank_renew\20171117\distance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1"/>
          <c:order val="0"/>
          <c:tx>
            <c:strRef>
              <c:f>Sheet1!$B$1</c:f>
              <c:strCache>
                <c:ptCount val="1"/>
                <c:pt idx="0">
                  <c:v>originalBA</c:v>
                </c:pt>
              </c:strCache>
            </c:strRef>
          </c:tx>
          <c:spPr>
            <a:ln>
              <a:solidFill>
                <a:schemeClr val="accent6"/>
              </a:solidFill>
            </a:ln>
          </c:spPr>
          <c:marker>
            <c:spPr>
              <a:ln>
                <a:solidFill>
                  <a:schemeClr val="accent6"/>
                </a:solidFill>
              </a:ln>
            </c:spPr>
          </c:marker>
          <c:xVal>
            <c:numRef>
              <c:f>Sheet1!$A$2:$A$14</c:f>
              <c:numCache>
                <c:formatCode>General</c:formatCode>
                <c:ptCount val="13"/>
                <c:pt idx="0">
                  <c:v>1</c:v>
                </c:pt>
                <c:pt idx="1">
                  <c:v>10</c:v>
                </c:pt>
                <c:pt idx="2">
                  <c:v>50</c:v>
                </c:pt>
                <c:pt idx="3">
                  <c:v>100</c:v>
                </c:pt>
                <c:pt idx="4">
                  <c:v>200</c:v>
                </c:pt>
                <c:pt idx="5">
                  <c:v>300</c:v>
                </c:pt>
                <c:pt idx="6">
                  <c:v>400</c:v>
                </c:pt>
                <c:pt idx="7">
                  <c:v>500</c:v>
                </c:pt>
                <c:pt idx="8">
                  <c:v>600</c:v>
                </c:pt>
                <c:pt idx="9">
                  <c:v>700</c:v>
                </c:pt>
                <c:pt idx="10">
                  <c:v>800</c:v>
                </c:pt>
                <c:pt idx="11">
                  <c:v>900</c:v>
                </c:pt>
                <c:pt idx="12">
                  <c:v>1000</c:v>
                </c:pt>
              </c:numCache>
            </c:numRef>
          </c:xVal>
          <c:yVal>
            <c:numRef>
              <c:f>Sheet1!$B$2:$B$14</c:f>
              <c:numCache>
                <c:formatCode>General</c:formatCode>
                <c:ptCount val="13"/>
                <c:pt idx="0">
                  <c:v>38.666837880072123</c:v>
                </c:pt>
                <c:pt idx="1">
                  <c:v>60.870413840301133</c:v>
                </c:pt>
                <c:pt idx="2">
                  <c:v>67.493115096415778</c:v>
                </c:pt>
                <c:pt idx="3">
                  <c:v>85.628846121405815</c:v>
                </c:pt>
                <c:pt idx="4">
                  <c:v>97.86778889574876</c:v>
                </c:pt>
                <c:pt idx="5">
                  <c:v>98.048187003895706</c:v>
                </c:pt>
                <c:pt idx="6">
                  <c:v>98.051524599077879</c:v>
                </c:pt>
                <c:pt idx="7">
                  <c:v>98.059539448144648</c:v>
                </c:pt>
                <c:pt idx="8">
                  <c:v>117.3159333207807</c:v>
                </c:pt>
                <c:pt idx="9">
                  <c:v>117.46233353630379</c:v>
                </c:pt>
                <c:pt idx="10">
                  <c:v>117.46234274324934</c:v>
                </c:pt>
                <c:pt idx="11">
                  <c:v>117.46245185644435</c:v>
                </c:pt>
                <c:pt idx="12">
                  <c:v>117.46246024687436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DADD-4E7C-AE11-9CD2308EBA47}"/>
            </c:ext>
          </c:extLst>
        </c:ser>
        <c:ser>
          <c:idx val="2"/>
          <c:order val="1"/>
          <c:tx>
            <c:strRef>
              <c:f>Sheet1!$D$1</c:f>
              <c:strCache>
                <c:ptCount val="1"/>
                <c:pt idx="0">
                  <c:v>NNBA</c:v>
                </c:pt>
              </c:strCache>
            </c:strRef>
          </c:tx>
          <c:spPr>
            <a:ln w="28575" cap="rnd">
              <a:solidFill>
                <a:schemeClr val="bg1">
                  <a:lumMod val="50000"/>
                </a:schemeClr>
              </a:solidFill>
              <a:round/>
            </a:ln>
            <a:effectLst/>
          </c:spPr>
          <c:marker>
            <c:spPr>
              <a:solidFill>
                <a:schemeClr val="bg1">
                  <a:lumMod val="50000"/>
                </a:schemeClr>
              </a:solidFill>
              <a:ln w="28575">
                <a:solidFill>
                  <a:schemeClr val="bg1">
                    <a:lumMod val="50000"/>
                  </a:schemeClr>
                </a:solidFill>
              </a:ln>
            </c:spPr>
          </c:marker>
          <c:xVal>
            <c:numRef>
              <c:f>Sheet1!$C$2:$C$14</c:f>
              <c:numCache>
                <c:formatCode>General</c:formatCode>
                <c:ptCount val="13"/>
                <c:pt idx="0">
                  <c:v>1</c:v>
                </c:pt>
                <c:pt idx="1">
                  <c:v>10</c:v>
                </c:pt>
                <c:pt idx="2">
                  <c:v>50</c:v>
                </c:pt>
                <c:pt idx="3">
                  <c:v>100</c:v>
                </c:pt>
                <c:pt idx="4">
                  <c:v>200</c:v>
                </c:pt>
                <c:pt idx="5">
                  <c:v>300</c:v>
                </c:pt>
                <c:pt idx="6">
                  <c:v>400</c:v>
                </c:pt>
                <c:pt idx="7">
                  <c:v>500</c:v>
                </c:pt>
                <c:pt idx="8">
                  <c:v>600</c:v>
                </c:pt>
                <c:pt idx="9">
                  <c:v>700</c:v>
                </c:pt>
                <c:pt idx="10">
                  <c:v>800</c:v>
                </c:pt>
                <c:pt idx="11">
                  <c:v>900</c:v>
                </c:pt>
                <c:pt idx="12">
                  <c:v>1000</c:v>
                </c:pt>
              </c:numCache>
            </c:numRef>
          </c:xVal>
          <c:yVal>
            <c:numRef>
              <c:f>Sheet1!$D$2:$D$14</c:f>
              <c:numCache>
                <c:formatCode>General</c:formatCode>
                <c:ptCount val="13"/>
                <c:pt idx="0">
                  <c:v>35.475277366277659</c:v>
                </c:pt>
                <c:pt idx="1">
                  <c:v>32.318915471130744</c:v>
                </c:pt>
                <c:pt idx="2">
                  <c:v>33.243640953682224</c:v>
                </c:pt>
                <c:pt idx="3">
                  <c:v>26.796321353789619</c:v>
                </c:pt>
                <c:pt idx="4">
                  <c:v>25.346743706373953</c:v>
                </c:pt>
                <c:pt idx="5">
                  <c:v>36.096576857475839</c:v>
                </c:pt>
                <c:pt idx="6">
                  <c:v>40.703058257989817</c:v>
                </c:pt>
                <c:pt idx="7">
                  <c:v>41.287312319947219</c:v>
                </c:pt>
                <c:pt idx="8">
                  <c:v>41.243428232681076</c:v>
                </c:pt>
                <c:pt idx="9">
                  <c:v>36.332249877402504</c:v>
                </c:pt>
                <c:pt idx="10">
                  <c:v>41.187588826318475</c:v>
                </c:pt>
                <c:pt idx="11">
                  <c:v>40.82834383266318</c:v>
                </c:pt>
                <c:pt idx="12">
                  <c:v>40.801146288031369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DADD-4E7C-AE11-9CD2308EBA47}"/>
            </c:ext>
          </c:extLst>
        </c:ser>
        <c:ser>
          <c:idx val="0"/>
          <c:order val="2"/>
          <c:tx>
            <c:strRef>
              <c:f>Sheet1!$F$1</c:f>
              <c:strCache>
                <c:ptCount val="1"/>
                <c:pt idx="0">
                  <c:v>NSBA</c:v>
                </c:pt>
              </c:strCache>
            </c:strRef>
          </c:tx>
          <c:spPr>
            <a:ln w="28575" cap="rnd">
              <a:solidFill>
                <a:srgbClr val="C0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C00000"/>
              </a:solidFill>
              <a:ln w="28575">
                <a:solidFill>
                  <a:srgbClr val="C00000"/>
                </a:solidFill>
              </a:ln>
              <a:effectLst/>
            </c:spPr>
          </c:marker>
          <c:xVal>
            <c:numRef>
              <c:f>Sheet1!$E$2:$E$14</c:f>
              <c:numCache>
                <c:formatCode>General</c:formatCode>
                <c:ptCount val="13"/>
                <c:pt idx="0">
                  <c:v>1</c:v>
                </c:pt>
                <c:pt idx="1">
                  <c:v>10</c:v>
                </c:pt>
                <c:pt idx="2">
                  <c:v>50</c:v>
                </c:pt>
                <c:pt idx="3">
                  <c:v>100</c:v>
                </c:pt>
                <c:pt idx="4">
                  <c:v>200</c:v>
                </c:pt>
                <c:pt idx="5">
                  <c:v>300</c:v>
                </c:pt>
                <c:pt idx="6">
                  <c:v>400</c:v>
                </c:pt>
                <c:pt idx="7">
                  <c:v>500</c:v>
                </c:pt>
                <c:pt idx="8">
                  <c:v>600</c:v>
                </c:pt>
                <c:pt idx="9">
                  <c:v>700</c:v>
                </c:pt>
                <c:pt idx="10">
                  <c:v>800</c:v>
                </c:pt>
                <c:pt idx="11">
                  <c:v>900</c:v>
                </c:pt>
                <c:pt idx="12">
                  <c:v>1000</c:v>
                </c:pt>
              </c:numCache>
            </c:numRef>
          </c:xVal>
          <c:yVal>
            <c:numRef>
              <c:f>Sheet1!$F$2:$F$14</c:f>
              <c:numCache>
                <c:formatCode>General</c:formatCode>
                <c:ptCount val="13"/>
                <c:pt idx="0">
                  <c:v>41.008995301600336</c:v>
                </c:pt>
                <c:pt idx="1">
                  <c:v>29.830251976705817</c:v>
                </c:pt>
                <c:pt idx="2">
                  <c:v>36.870110584743287</c:v>
                </c:pt>
                <c:pt idx="3">
                  <c:v>35.75838077162507</c:v>
                </c:pt>
                <c:pt idx="4">
                  <c:v>29.576120465807502</c:v>
                </c:pt>
                <c:pt idx="5">
                  <c:v>35.121899457089697</c:v>
                </c:pt>
                <c:pt idx="6">
                  <c:v>34.294508081745136</c:v>
                </c:pt>
                <c:pt idx="7">
                  <c:v>29.260410999706043</c:v>
                </c:pt>
                <c:pt idx="8">
                  <c:v>29.034799575226625</c:v>
                </c:pt>
                <c:pt idx="9">
                  <c:v>39.495838867767276</c:v>
                </c:pt>
                <c:pt idx="10">
                  <c:v>34.849620006312719</c:v>
                </c:pt>
                <c:pt idx="11">
                  <c:v>34.731272289219021</c:v>
                </c:pt>
                <c:pt idx="12">
                  <c:v>34.731272289219021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DADD-4E7C-AE11-9CD2308EBA4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94928447"/>
        <c:axId val="669076335"/>
      </c:scatterChart>
      <c:valAx>
        <c:axId val="594928447"/>
        <c:scaling>
          <c:orientation val="minMax"/>
          <c:max val="10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/>
        <c:title>
          <c:tx>
            <c:rich>
              <a:bodyPr/>
              <a:lstStyle/>
              <a:p>
                <a:pPr>
                  <a:defRPr sz="1600"/>
                </a:pPr>
                <a:r>
                  <a:rPr lang="en-US" altLang="ja-JP" sz="1600"/>
                  <a:t>iteration</a:t>
                </a:r>
                <a:endParaRPr lang="ja-JP" altLang="en-US" sz="160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669076335"/>
        <c:crosses val="autoZero"/>
        <c:crossBetween val="midCat"/>
      </c:valAx>
      <c:valAx>
        <c:axId val="6690763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/>
        <c:title>
          <c:tx>
            <c:rich>
              <a:bodyPr/>
              <a:lstStyle/>
              <a:p>
                <a:pPr>
                  <a:defRPr sz="1600"/>
                </a:pPr>
                <a:r>
                  <a:rPr lang="en-US" altLang="ja-JP" sz="1600"/>
                  <a:t>Δdist</a:t>
                </a:r>
                <a:endParaRPr lang="ja-JP" altLang="en-US" sz="160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594928447"/>
        <c:crosses val="autoZero"/>
        <c:crossBetween val="midCat"/>
      </c:valAx>
    </c:plotArea>
    <c:legend>
      <c:legendPos val="r"/>
      <c:layout/>
      <c:overlay val="0"/>
      <c:txPr>
        <a:bodyPr/>
        <a:lstStyle/>
        <a:p>
          <a:pPr>
            <a:defRPr sz="1200" b="1"/>
          </a:pPr>
          <a:endParaRPr lang="ja-JP"/>
        </a:p>
      </c:txPr>
    </c:legend>
    <c:plotVisOnly val="1"/>
    <c:dispBlanksAs val="gap"/>
    <c:showDLblsOverMax val="0"/>
  </c:chart>
  <c:spPr>
    <a:ln>
      <a:noFill/>
    </a:ln>
  </c:spPr>
  <c:txPr>
    <a:bodyPr/>
    <a:lstStyle/>
    <a:p>
      <a:pPr>
        <a:defRPr/>
      </a:pPr>
      <a:endParaRPr lang="ja-JP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strRef>
              <c:f>Sheet1!$N$17</c:f>
              <c:strCache>
                <c:ptCount val="1"/>
                <c:pt idx="0">
                  <c:v>f(x)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Sheet1!$M$18:$M$28</c:f>
              <c:numCache>
                <c:formatCode>General</c:formatCode>
                <c:ptCount val="11"/>
                <c:pt idx="0">
                  <c:v>0.3</c:v>
                </c:pt>
                <c:pt idx="1">
                  <c:v>0.4</c:v>
                </c:pt>
                <c:pt idx="2">
                  <c:v>0.5</c:v>
                </c:pt>
                <c:pt idx="3">
                  <c:v>0.6</c:v>
                </c:pt>
                <c:pt idx="4">
                  <c:v>0.7</c:v>
                </c:pt>
                <c:pt idx="5">
                  <c:v>0.8</c:v>
                </c:pt>
                <c:pt idx="6">
                  <c:v>0.9</c:v>
                </c:pt>
                <c:pt idx="7">
                  <c:v>1</c:v>
                </c:pt>
                <c:pt idx="8">
                  <c:v>2</c:v>
                </c:pt>
                <c:pt idx="9">
                  <c:v>5</c:v>
                </c:pt>
                <c:pt idx="10">
                  <c:v>10</c:v>
                </c:pt>
              </c:numCache>
            </c:numRef>
          </c:xVal>
          <c:yVal>
            <c:numRef>
              <c:f>Sheet1!$N$18:$N$28</c:f>
              <c:numCache>
                <c:formatCode>General</c:formatCode>
                <c:ptCount val="11"/>
                <c:pt idx="0">
                  <c:v>27.902630824969165</c:v>
                </c:pt>
                <c:pt idx="1">
                  <c:v>17.863453647657266</c:v>
                </c:pt>
                <c:pt idx="2">
                  <c:v>13.176252855591583</c:v>
                </c:pt>
                <c:pt idx="3">
                  <c:v>10.5250820689044</c:v>
                </c:pt>
                <c:pt idx="4">
                  <c:v>8.8388732470536144</c:v>
                </c:pt>
                <c:pt idx="5">
                  <c:v>7.6784443939689799</c:v>
                </c:pt>
                <c:pt idx="6">
                  <c:v>6.833506600932477</c:v>
                </c:pt>
                <c:pt idx="7">
                  <c:v>6.1917364223999991</c:v>
                </c:pt>
                <c:pt idx="8">
                  <c:v>3.6299108605572648</c:v>
                </c:pt>
                <c:pt idx="9">
                  <c:v>2.2600044662741507</c:v>
                </c:pt>
                <c:pt idx="10">
                  <c:v>1.7798896820672092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FF8F-48C6-AF90-06BE662E18C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45049023"/>
        <c:axId val="1345051519"/>
      </c:scatterChart>
      <c:valAx>
        <c:axId val="134504902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1000" b="0" i="0" baseline="0">
                    <a:effectLst/>
                  </a:rPr>
                  <a:t>|xi-xj|</a:t>
                </a:r>
                <a:endParaRPr lang="ja-JP" altLang="ja-JP" sz="100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345051519"/>
        <c:crosses val="autoZero"/>
        <c:crossBetween val="midCat"/>
      </c:valAx>
      <c:valAx>
        <c:axId val="1345051519"/>
        <c:scaling>
          <c:orientation val="minMax"/>
          <c:max val="2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/>
                  <a:t>f(x)</a:t>
                </a:r>
                <a:endParaRPr lang="ja-JP" alt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345049023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 スライド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096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12/27/2017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876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2"/>
            <a:ext cx="4011084" cy="116204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258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0"/>
            <a:ext cx="4011084" cy="469053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3115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7267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3833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ja-JP" altLang="en-US" smtClean="0"/>
              <a:t>図を追加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867"/>
            <a:ext cx="7315200" cy="80433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0502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5178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5167"/>
            <a:ext cx="2743200" cy="5850467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5167"/>
            <a:ext cx="8026400" cy="5850467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629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コンテンツ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12192000" cy="1179288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527381" y="1508787"/>
            <a:ext cx="11329259" cy="61419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667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541173" y="2411015"/>
            <a:ext cx="11329259" cy="3994316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867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2437625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159563" y="0"/>
            <a:ext cx="10032437" cy="1179288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639616" y="1316766"/>
            <a:ext cx="9217024" cy="61419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667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2653408" y="2218994"/>
            <a:ext cx="9217024" cy="3994316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867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611151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1485"/>
            <a:ext cx="10363200" cy="1468967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22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384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0"/>
            <a:ext cx="10363200" cy="1363133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185"/>
            <a:ext cx="10363200" cy="1500716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110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43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43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837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4584"/>
            <a:ext cx="5386917" cy="6413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5934"/>
            <a:ext cx="5386917" cy="3949700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4584"/>
            <a:ext cx="5389033" cy="6413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5934"/>
            <a:ext cx="5389033" cy="3949700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14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109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7338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ctr" defTabSz="1219170" rtl="0" eaLnBrk="1" latinLnBrk="1" hangingPunct="1">
        <a:spcBef>
          <a:spcPct val="0"/>
        </a:spcBef>
        <a:buNone/>
        <a:defRPr kumimoji="1" sz="48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kumimoji="1"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kumimoji="1"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516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4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12/27/2017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2873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kumimoji="1"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kumimoji="1"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kumimoji="1"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5.png"/><Relationship Id="rId7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9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13" Type="http://schemas.openxmlformats.org/officeDocument/2006/relationships/image" Target="../media/image19.png"/><Relationship Id="rId7" Type="http://schemas.openxmlformats.org/officeDocument/2006/relationships/image" Target="../media/image16.png"/><Relationship Id="rId1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110.png"/><Relationship Id="rId5" Type="http://schemas.openxmlformats.org/officeDocument/2006/relationships/image" Target="../media/image14.png"/><Relationship Id="rId10" Type="http://schemas.openxmlformats.org/officeDocument/2006/relationships/image" Target="../media/image17.png"/><Relationship Id="rId4" Type="http://schemas.openxmlformats.org/officeDocument/2006/relationships/image" Target="../media/image22.png"/><Relationship Id="rId9" Type="http://schemas.openxmlformats.org/officeDocument/2006/relationships/image" Target="../media/image9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提案</a:t>
            </a:r>
            <a:r>
              <a:rPr kumimoji="1" lang="ja-JP" altLang="en-US" dirty="0" smtClean="0"/>
              <a:t>手法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STEP 1: </a:t>
            </a:r>
            <a:r>
              <a:rPr lang="ja-JP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全</a:t>
            </a:r>
            <a:r>
              <a:rPr kumimoji="1" lang="ja-JP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個体の分散</a:t>
            </a:r>
            <a:endParaRPr kumimoji="1" lang="ja-JP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1044238" y="6015038"/>
            <a:ext cx="5572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smtClean="0"/>
              <a:t>3</a:t>
            </a:r>
            <a:endParaRPr kumimoji="1" lang="ja-JP" altLang="en-US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テキスト ボックス 34"/>
              <p:cNvSpPr txBox="1"/>
              <p:nvPr/>
            </p:nvSpPr>
            <p:spPr>
              <a:xfrm>
                <a:off x="4490348" y="3098838"/>
                <a:ext cx="8218213" cy="14759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kumimoji="1" lang="en-US" altLang="ja-JP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r>
                        <a:rPr kumimoji="1" lang="en-US" altLang="ja-JP" sz="28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ja-JP" sz="28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kumimoji="1" lang="en-US" altLang="ja-JP" sz="280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f>
                                <m:fPr>
                                  <m:ctrlPr>
                                    <a:rPr kumimoji="1" lang="en-US" altLang="ja-JP" sz="280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ja-JP" sz="2800" b="0" i="0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kumimoji="1" lang="en-US" altLang="ja-JP" sz="2800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K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ctrlPr>
                                    <a:rPr kumimoji="1" lang="en-US" altLang="ja-JP" sz="280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kumimoji="1" lang="en-US" altLang="ja-JP" sz="28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kumimoji="1" lang="en-US" altLang="ja-JP" sz="28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kumimoji="1" lang="en-US" altLang="ja-JP" sz="28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sup>
                                <m:e>
                                  <m:r>
                                    <a:rPr kumimoji="1" lang="en-US" altLang="ja-JP" sz="28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Sup>
                                    <m:sSubSupPr>
                                      <m:ctrlPr>
                                        <a:rPr kumimoji="1" lang="en-US" altLang="ja-JP" sz="2800" b="0" i="1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kumimoji="1" lang="en-US" altLang="ja-JP" sz="2800" b="0" i="1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kumimoji="1" lang="en-US" altLang="ja-JP" sz="2800" b="0" i="1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kumimoji="1" lang="en-US" altLang="ja-JP" sz="2800" b="0" i="1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kumimoji="1" lang="en-US" altLang="ja-JP" sz="2800" b="0" i="1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bSup>
                                  <m:r>
                                    <a:rPr kumimoji="1" lang="en-US" altLang="ja-JP" sz="28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kumimoji="1" lang="en-US" altLang="ja-JP" sz="2800" b="0" i="1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kumimoji="1" lang="en-US" altLang="ja-JP" sz="2800" b="0" i="1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kumimoji="1" lang="en-US" altLang="ja-JP" sz="2800" b="0" i="1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kumimoji="1" lang="en-US" altLang="ja-JP" sz="2800" b="0" i="1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kumimoji="1" lang="en-US" altLang="ja-JP" sz="2800" b="0" i="1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bSup>
                                  <m:r>
                                    <a:rPr kumimoji="1" lang="en-US" altLang="ja-JP" sz="28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  <m:r>
                                <a:rPr kumimoji="1" lang="en-US" altLang="ja-JP" sz="28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        </m:t>
                              </m:r>
                              <m:r>
                                <a:rPr kumimoji="1" lang="en-US" altLang="ja-JP" sz="2800" b="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  <m:r>
                                <a:rPr kumimoji="1" lang="en-US" altLang="ja-JP" sz="2800" b="0" i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(2)</m:t>
                              </m:r>
                            </m:e>
                            <m:sub/>
                          </m:sSub>
                        </m:e>
                        <m:sup/>
                      </m:sSup>
                    </m:oMath>
                  </m:oMathPara>
                </a14:m>
                <a:endParaRPr kumimoji="1" lang="ja-JP" alt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5" name="テキスト ボックス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0348" y="3098838"/>
                <a:ext cx="8218213" cy="147591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テキスト ボックス 62"/>
          <p:cNvSpPr txBox="1"/>
          <p:nvPr/>
        </p:nvSpPr>
        <p:spPr>
          <a:xfrm>
            <a:off x="4490348" y="2448977"/>
            <a:ext cx="63951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K</a:t>
            </a:r>
            <a:r>
              <a:rPr kumimoji="1" lang="ja-JP" altLang="en-US" sz="2400" dirty="0" smtClean="0"/>
              <a:t>番目の近傍個体までの距離を算出</a:t>
            </a:r>
            <a:r>
              <a:rPr kumimoji="1" lang="ja-JP" altLang="en-US" sz="2400" smtClean="0"/>
              <a:t>して</a:t>
            </a:r>
            <a:r>
              <a:rPr kumimoji="1" lang="ja-JP" altLang="en-US" sz="2400" smtClean="0"/>
              <a:t>分散させる</a:t>
            </a:r>
            <a:endParaRPr kumimoji="1" lang="ja-JP" altLang="en-US" sz="2400" dirty="0"/>
          </a:p>
        </p:txBody>
      </p:sp>
      <p:sp>
        <p:nvSpPr>
          <p:cNvPr id="54" name="正方形/長方形 53"/>
          <p:cNvSpPr/>
          <p:nvPr/>
        </p:nvSpPr>
        <p:spPr>
          <a:xfrm>
            <a:off x="506855" y="2452483"/>
            <a:ext cx="3562555" cy="35625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0" name="正方形/長方形 49"/>
              <p:cNvSpPr/>
              <p:nvPr/>
            </p:nvSpPr>
            <p:spPr>
              <a:xfrm>
                <a:off x="688279" y="3021769"/>
                <a:ext cx="949171" cy="47000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2400" b="1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ja-JP" sz="2400" b="1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b="1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ja-JP" sz="2400" b="1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  <m:sup>
                          <m:r>
                            <a:rPr lang="en-US" altLang="ja-JP" sz="2400" b="1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altLang="ja-JP" sz="2400" b="1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ja-JP" sz="2400" b="1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ja-JP" altLang="en-US" sz="2400" b="1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50" name="正方形/長方形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279" y="3021769"/>
                <a:ext cx="949171" cy="470000"/>
              </a:xfrm>
              <a:prstGeom prst="rect">
                <a:avLst/>
              </a:prstGeom>
              <a:blipFill>
                <a:blip r:embed="rId3"/>
                <a:stretch>
                  <a:fillRect b="-38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8" name="正方形/長方形 67"/>
              <p:cNvSpPr/>
              <p:nvPr/>
            </p:nvSpPr>
            <p:spPr>
              <a:xfrm>
                <a:off x="2887888" y="2733270"/>
                <a:ext cx="949171" cy="47000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2400" b="1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ja-JP" sz="2400" b="1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b="1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ja-JP" sz="2400" b="1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  <m:sup>
                          <m:r>
                            <a:rPr lang="en-US" altLang="ja-JP" sz="2400" b="1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altLang="ja-JP" sz="2400" b="1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ja-JP" sz="2400" b="1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ja-JP" altLang="en-US" sz="2400" b="1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68" name="正方形/長方形 6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7888" y="2733270"/>
                <a:ext cx="949171" cy="470000"/>
              </a:xfrm>
              <a:prstGeom prst="rect">
                <a:avLst/>
              </a:prstGeom>
              <a:blipFill>
                <a:blip r:embed="rId4"/>
                <a:stretch>
                  <a:fillRect b="-519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正方形/長方形 68"/>
              <p:cNvSpPr/>
              <p:nvPr/>
            </p:nvSpPr>
            <p:spPr>
              <a:xfrm>
                <a:off x="2133810" y="3751371"/>
                <a:ext cx="949171" cy="47000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24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ja-JP" sz="2400" b="1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b="1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ja-JP" sz="2400" b="1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  <m:sup>
                          <m:r>
                            <a:rPr lang="en-US" altLang="ja-JP" sz="2400" b="1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altLang="ja-JP" sz="24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ja-JP" sz="24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ja-JP" altLang="en-US" sz="2400" b="1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69" name="正方形/長方形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810" y="3751371"/>
                <a:ext cx="949171" cy="470000"/>
              </a:xfrm>
              <a:prstGeom prst="rect">
                <a:avLst/>
              </a:prstGeom>
              <a:blipFill>
                <a:blip r:embed="rId5"/>
                <a:stretch>
                  <a:fillRect b="-519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0" name="正方形/長方形 69"/>
              <p:cNvSpPr/>
              <p:nvPr/>
            </p:nvSpPr>
            <p:spPr>
              <a:xfrm>
                <a:off x="510623" y="4543167"/>
                <a:ext cx="949171" cy="47000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2400" b="1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ja-JP" sz="2400" b="1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b="1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ja-JP" sz="2400" b="1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  <m:sup>
                          <m:r>
                            <a:rPr lang="en-US" altLang="ja-JP" sz="2400" b="1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altLang="ja-JP" sz="2400" b="1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ja-JP" sz="2400" b="1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ja-JP" altLang="en-US" sz="2400" b="1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70" name="正方形/長方形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623" y="4543167"/>
                <a:ext cx="949171" cy="470000"/>
              </a:xfrm>
              <a:prstGeom prst="rect">
                <a:avLst/>
              </a:prstGeom>
              <a:blipFill>
                <a:blip r:embed="rId6"/>
                <a:stretch>
                  <a:fillRect b="-519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直線矢印コネクタ 60"/>
          <p:cNvCxnSpPr/>
          <p:nvPr/>
        </p:nvCxnSpPr>
        <p:spPr>
          <a:xfrm flipH="1">
            <a:off x="2731691" y="3614963"/>
            <a:ext cx="673148" cy="816739"/>
          </a:xfrm>
          <a:prstGeom prst="straightConnector1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矢印コネクタ 52"/>
          <p:cNvCxnSpPr/>
          <p:nvPr/>
        </p:nvCxnSpPr>
        <p:spPr>
          <a:xfrm flipV="1">
            <a:off x="1356188" y="4825128"/>
            <a:ext cx="903327" cy="593303"/>
          </a:xfrm>
          <a:prstGeom prst="straightConnector1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43"/>
          <p:cNvCxnSpPr/>
          <p:nvPr/>
        </p:nvCxnSpPr>
        <p:spPr>
          <a:xfrm flipV="1">
            <a:off x="2687138" y="4142299"/>
            <a:ext cx="735120" cy="453406"/>
          </a:xfrm>
          <a:prstGeom prst="straightConnector1">
            <a:avLst/>
          </a:prstGeom>
          <a:ln w="57150">
            <a:solidFill>
              <a:schemeClr val="accent1">
                <a:lumMod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/>
          <p:cNvCxnSpPr/>
          <p:nvPr/>
        </p:nvCxnSpPr>
        <p:spPr>
          <a:xfrm>
            <a:off x="2611987" y="4896974"/>
            <a:ext cx="474647" cy="566600"/>
          </a:xfrm>
          <a:prstGeom prst="straightConnector1">
            <a:avLst/>
          </a:prstGeom>
          <a:ln w="57150">
            <a:solidFill>
              <a:schemeClr val="accent1">
                <a:lumMod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矢印コネクタ 46"/>
          <p:cNvCxnSpPr/>
          <p:nvPr/>
        </p:nvCxnSpPr>
        <p:spPr>
          <a:xfrm flipH="1">
            <a:off x="1962791" y="4912097"/>
            <a:ext cx="372013" cy="377633"/>
          </a:xfrm>
          <a:prstGeom prst="straightConnector1">
            <a:avLst/>
          </a:prstGeom>
          <a:ln w="57150">
            <a:solidFill>
              <a:schemeClr val="accent1">
                <a:lumMod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楕円 7"/>
          <p:cNvSpPr/>
          <p:nvPr/>
        </p:nvSpPr>
        <p:spPr>
          <a:xfrm>
            <a:off x="2196419" y="4353477"/>
            <a:ext cx="551126" cy="55112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楕円 64"/>
          <p:cNvSpPr/>
          <p:nvPr/>
        </p:nvSpPr>
        <p:spPr>
          <a:xfrm>
            <a:off x="926920" y="5246525"/>
            <a:ext cx="464728" cy="46472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楕円 65"/>
          <p:cNvSpPr/>
          <p:nvPr/>
        </p:nvSpPr>
        <p:spPr>
          <a:xfrm>
            <a:off x="3367822" y="3180378"/>
            <a:ext cx="464728" cy="46472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8" name="直線矢印コネクタ 27"/>
          <p:cNvCxnSpPr/>
          <p:nvPr/>
        </p:nvCxnSpPr>
        <p:spPr>
          <a:xfrm>
            <a:off x="2585440" y="4864127"/>
            <a:ext cx="88815" cy="963651"/>
          </a:xfrm>
          <a:prstGeom prst="straightConnector1">
            <a:avLst/>
          </a:prstGeom>
          <a:ln w="57150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正方形/長方形 4"/>
          <p:cNvSpPr/>
          <p:nvPr/>
        </p:nvSpPr>
        <p:spPr>
          <a:xfrm>
            <a:off x="506855" y="2863121"/>
            <a:ext cx="2456532" cy="35212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500425" y="2469871"/>
            <a:ext cx="1462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solidFill>
                  <a:srgbClr val="FF0000"/>
                </a:solidFill>
              </a:rPr>
              <a:t>K=2</a:t>
            </a:r>
            <a:r>
              <a:rPr kumimoji="1" lang="ja-JP" altLang="en-US" dirty="0" smtClean="0">
                <a:solidFill>
                  <a:srgbClr val="FF0000"/>
                </a:solidFill>
              </a:rPr>
              <a:t>の場合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正方形/長方形 33"/>
              <p:cNvSpPr/>
              <p:nvPr/>
            </p:nvSpPr>
            <p:spPr>
              <a:xfrm>
                <a:off x="1937233" y="5317805"/>
                <a:ext cx="65742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ja-JP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altLang="ja-JP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  <m:sup>
                          <m:r>
                            <a:rPr lang="en-US" altLang="ja-JP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p>
                      </m:sSup>
                    </m:oMath>
                  </m:oMathPara>
                </a14:m>
                <a:endParaRPr lang="ja-JP" altLang="en-US" sz="2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4" name="正方形/長方形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7233" y="5317805"/>
                <a:ext cx="657424" cy="461665"/>
              </a:xfrm>
              <a:prstGeom prst="rect">
                <a:avLst/>
              </a:prstGeom>
              <a:blipFill>
                <a:blip r:embed="rId7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楕円 35"/>
          <p:cNvSpPr/>
          <p:nvPr/>
        </p:nvSpPr>
        <p:spPr>
          <a:xfrm>
            <a:off x="2410269" y="5765181"/>
            <a:ext cx="551126" cy="551126"/>
          </a:xfrm>
          <a:prstGeom prst="ellipse">
            <a:avLst/>
          </a:prstGeom>
          <a:solidFill>
            <a:schemeClr val="accent2"/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7" name="直線矢印コネクタ 36"/>
          <p:cNvCxnSpPr/>
          <p:nvPr/>
        </p:nvCxnSpPr>
        <p:spPr>
          <a:xfrm>
            <a:off x="1903750" y="4047344"/>
            <a:ext cx="367523" cy="384414"/>
          </a:xfrm>
          <a:prstGeom prst="straightConnector1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楕円 37"/>
          <p:cNvSpPr/>
          <p:nvPr/>
        </p:nvSpPr>
        <p:spPr>
          <a:xfrm>
            <a:off x="1459794" y="3594014"/>
            <a:ext cx="464728" cy="46472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テキスト ボックス 26"/>
              <p:cNvSpPr txBox="1"/>
              <p:nvPr/>
            </p:nvSpPr>
            <p:spPr>
              <a:xfrm>
                <a:off x="4473845" y="5373749"/>
                <a:ext cx="5117324" cy="5435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sz="280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kumimoji="1" lang="en-US" altLang="ja-JP" sz="280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8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sz="28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sup>
                        <m:r>
                          <a:rPr kumimoji="1" lang="en-US" altLang="ja-JP" sz="2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kumimoji="1" lang="en-US" altLang="ja-JP" sz="2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kumimoji="1" lang="en-US" altLang="ja-JP" sz="2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kumimoji="1" lang="en-US" altLang="ja-JP" sz="28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kumimoji="1" lang="en-US" altLang="ja-JP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sup>
                        <m:r>
                          <a:rPr kumimoji="1" lang="en-US" altLang="ja-JP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kumimoji="1" lang="en-US" altLang="ja-JP" sz="2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kumimoji="1" lang="en-US" altLang="ja-JP" sz="280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ja-JP" sz="2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ja-JP" sz="2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kumimoji="1" lang="en-US" altLang="ja-JP" sz="2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kumimoji="1" lang="en-US" altLang="ja-JP" sz="2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kumimoji="1" lang="en-US" altLang="ja-JP" sz="2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       …(4)</m:t>
                    </m:r>
                  </m:oMath>
                </a14:m>
                <a:r>
                  <a:rPr kumimoji="1" lang="en-US" altLang="ja-JP" sz="28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</a:t>
                </a:r>
                <a:endParaRPr kumimoji="1" lang="ja-JP" alt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7" name="テキスト ボックス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3845" y="5373749"/>
                <a:ext cx="5117324" cy="54354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テキスト ボックス 28"/>
              <p:cNvSpPr txBox="1"/>
              <p:nvPr/>
            </p:nvSpPr>
            <p:spPr>
              <a:xfrm>
                <a:off x="4457249" y="4512357"/>
                <a:ext cx="5117324" cy="5435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sz="2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kumimoji="1" lang="en-US" altLang="ja-JP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kumimoji="1" lang="en-US" altLang="ja-JP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sup>
                        <m:r>
                          <a:rPr kumimoji="1" lang="en-US" altLang="ja-JP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kumimoji="1" lang="en-US" altLang="ja-JP" sz="2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kumimoji="1" lang="en-US" altLang="ja-JP" sz="2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kumimoji="1" lang="en-US" altLang="ja-JP" sz="28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kumimoji="1" lang="en-US" altLang="ja-JP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sup>
                        <m:r>
                          <a:rPr kumimoji="1" lang="en-US" altLang="ja-JP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kumimoji="1" lang="en-US" altLang="ja-JP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kumimoji="1" lang="en-US" altLang="ja-JP" sz="2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kumimoji="1" lang="en-US" altLang="ja-JP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ja-JP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kumimoji="1" lang="en-US" altLang="ja-JP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kumimoji="1" lang="en-US" altLang="ja-JP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kumimoji="1" lang="en-US" altLang="ja-JP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kumimoji="1" lang="en-US" altLang="ja-JP" sz="2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kumimoji="1" lang="en-US" altLang="ja-JP" sz="2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kumimoji="1" lang="en-US" altLang="ja-JP" sz="2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kumimoji="1" lang="en-US" altLang="ja-JP" sz="2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    …(3)</m:t>
                    </m:r>
                  </m:oMath>
                </a14:m>
                <a:r>
                  <a:rPr kumimoji="1" lang="en-US" altLang="ja-JP" sz="28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</a:t>
                </a:r>
                <a:endParaRPr kumimoji="1" lang="ja-JP" alt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9" name="テキスト ボックス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7249" y="4512357"/>
                <a:ext cx="5117324" cy="54354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7641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5" grpId="0" animBg="1"/>
      <p:bldP spid="9" grpId="0"/>
      <p:bldP spid="34" grpId="0"/>
      <p:bldP spid="3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提案</a:t>
            </a:r>
            <a:r>
              <a:rPr kumimoji="1" lang="ja-JP" altLang="en-US" dirty="0" smtClean="0"/>
              <a:t>手法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STEP 2: </a:t>
            </a:r>
            <a:r>
              <a:rPr lang="ja-JP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局所解探索</a:t>
            </a:r>
            <a:endParaRPr kumimoji="1" lang="ja-JP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1044238" y="6015038"/>
            <a:ext cx="5572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/>
              <a:t>4</a:t>
            </a:r>
            <a:endParaRPr kumimoji="1" lang="ja-JP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テキスト ボックス 34"/>
              <p:cNvSpPr txBox="1"/>
              <p:nvPr/>
            </p:nvSpPr>
            <p:spPr>
              <a:xfrm>
                <a:off x="5094948" y="2245879"/>
                <a:ext cx="5821279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24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If rand &gt;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sz="24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kumimoji="1" lang="en-US" altLang="ja-JP" sz="2400" b="1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b="1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𝒓</m:t>
                            </m:r>
                          </m:e>
                          <m:sub>
                            <m:r>
                              <a:rPr kumimoji="1" lang="en-US" altLang="ja-JP" sz="2400" b="1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  <m:sup>
                        <m:r>
                          <a:rPr kumimoji="1" lang="en-US" altLang="ja-JP" sz="24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sup>
                    </m:sSup>
                  </m:oMath>
                </a14:m>
                <a:endParaRPr kumimoji="1" lang="en-US" altLang="ja-JP" sz="2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endParaRPr kumimoji="1" lang="en-US" altLang="ja-JP" sz="2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r>
                  <a:rPr kumimoji="1" lang="ja-JP" altLang="en-US" sz="2400" dirty="0" smtClean="0"/>
                  <a:t>個体周辺に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kumimoji="1" lang="en-US" altLang="ja-JP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𝑙𝑜𝑐𝑎𝑙</m:t>
                            </m:r>
                          </m:sub>
                        </m:sSub>
                      </m:e>
                      <m:sup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kumimoji="1" lang="ja-JP" altLang="en-US" sz="2400" i="1">
                        <a:latin typeface="Cambria Math" panose="02040503050406030204" pitchFamily="18" charset="0"/>
                      </a:rPr>
                      <m:t>を</m:t>
                    </m:r>
                  </m:oMath>
                </a14:m>
                <a:r>
                  <a:rPr kumimoji="1" lang="ja-JP" altLang="en-US" sz="2400" dirty="0" smtClean="0"/>
                  <a:t>生成する</a:t>
                </a:r>
                <a:endParaRPr kumimoji="1" lang="en-US" altLang="ja-JP" sz="2400" dirty="0" smtClean="0"/>
              </a:p>
              <a:p>
                <a:endParaRPr kumimoji="1" lang="en-US" altLang="ja-JP" sz="2400" dirty="0" smtClean="0"/>
              </a:p>
              <a:p>
                <a:endParaRPr kumimoji="1" lang="en-US" altLang="ja-JP" sz="2400" dirty="0"/>
              </a:p>
              <a:p>
                <a:r>
                  <a:rPr kumimoji="1" lang="en-US" altLang="ja-JP" sz="24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end</a:t>
                </a:r>
                <a:endParaRPr kumimoji="1" lang="ja-JP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5" name="テキスト ボックス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4948" y="2245879"/>
                <a:ext cx="5821279" cy="2308324"/>
              </a:xfrm>
              <a:prstGeom prst="rect">
                <a:avLst/>
              </a:prstGeom>
              <a:blipFill>
                <a:blip r:embed="rId4"/>
                <a:stretch>
                  <a:fillRect l="-1675" t="-1847" b="-527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テキスト ボックス 35"/>
              <p:cNvSpPr txBox="1"/>
              <p:nvPr/>
            </p:nvSpPr>
            <p:spPr>
              <a:xfrm>
                <a:off x="4627996" y="3381404"/>
                <a:ext cx="594007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𝑙𝑜𝑐𝑎𝑙</m:t>
                          </m:r>
                        </m:sub>
                      </m:sSub>
                      <m:r>
                        <a:rPr kumimoji="1" lang="en-US" altLang="ja-JP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ja-JP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kumimoji="1" lang="en-US" altLang="ja-JP" sz="28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ja-JP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sup>
                          <m:r>
                            <a:rPr kumimoji="1" lang="en-US" altLang="ja-JP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kumimoji="1" lang="en-US" altLang="ja-JP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ja-JP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kumimoji="1" lang="en-US" altLang="ja-JP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𝑟𝑎𝑛𝑑</m:t>
                      </m:r>
                      <m:r>
                        <a:rPr kumimoji="1" lang="en-US" altLang="ja-JP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[−1 1]</m:t>
                      </m:r>
                    </m:oMath>
                  </m:oMathPara>
                </a14:m>
                <a:endParaRPr kumimoji="1" lang="ja-JP" alt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6" name="テキスト ボックス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7996" y="3381404"/>
                <a:ext cx="5940072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テキスト ボックス 41"/>
              <p:cNvSpPr txBox="1"/>
              <p:nvPr/>
            </p:nvSpPr>
            <p:spPr>
              <a:xfrm>
                <a:off x="7720467" y="4775109"/>
                <a:ext cx="3323771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2000" dirty="0" smtClean="0"/>
                  <a:t>ラウドネス（初期値）：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en-US" altLang="ja-JP" sz="2000" dirty="0" smtClean="0"/>
                  <a:t>=1</a:t>
                </a:r>
              </a:p>
              <a:p>
                <a:r>
                  <a:rPr kumimoji="1" lang="ja-JP" altLang="en-US" sz="2000" dirty="0" smtClean="0"/>
                  <a:t>パルスレート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ja-JP" altLang="en-US" sz="2000" dirty="0" smtClean="0"/>
                  <a:t>：</a:t>
                </a:r>
                <a:r>
                  <a:rPr kumimoji="1" lang="en-US" altLang="ja-JP" sz="2000" dirty="0" smtClean="0"/>
                  <a:t>rand [0 1]</a:t>
                </a:r>
                <a:endParaRPr kumimoji="1" lang="ja-JP" altLang="en-US" sz="2000" dirty="0"/>
              </a:p>
            </p:txBody>
          </p:sp>
        </mc:Choice>
        <mc:Fallback xmlns="">
          <p:sp>
            <p:nvSpPr>
              <p:cNvPr id="42" name="テキスト ボックス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0467" y="4775109"/>
                <a:ext cx="3323771" cy="707886"/>
              </a:xfrm>
              <a:prstGeom prst="rect">
                <a:avLst/>
              </a:prstGeom>
              <a:blipFill>
                <a:blip r:embed="rId6"/>
                <a:stretch>
                  <a:fillRect l="-1832" t="-5172" b="-155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コンテンツ プレースホルダー 2"/>
          <p:cNvSpPr txBox="1">
            <a:spLocks/>
          </p:cNvSpPr>
          <p:nvPr/>
        </p:nvSpPr>
        <p:spPr>
          <a:xfrm>
            <a:off x="527380" y="5952823"/>
            <a:ext cx="11329259" cy="614197"/>
          </a:xfrm>
          <a:prstGeom prst="rect">
            <a:avLst/>
          </a:prstGeom>
        </p:spPr>
        <p:txBody>
          <a:bodyPr anchor="ctr"/>
          <a:lstStyle>
            <a:lvl1pPr marL="0" indent="0" algn="l" defTabSz="1219170" rtl="0" eaLnBrk="1" latinLnBrk="1" hangingPunct="1">
              <a:spcBef>
                <a:spcPct val="20000"/>
              </a:spcBef>
              <a:buFont typeface="Arial" pitchFamily="34" charset="0"/>
              <a:buNone/>
              <a:defRPr kumimoji="1" sz="2667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990575" indent="-380990" algn="l" defTabSz="121917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kumimoji="1"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kumimoji="1"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1" hangingPunct="1">
              <a:spcBef>
                <a:spcPct val="20000"/>
              </a:spcBef>
              <a:buFont typeface="Arial" pitchFamily="34" charset="0"/>
              <a:buChar char="»"/>
              <a:defRPr kumimoji="1"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kumimoji="1"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kumimoji="1"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kumimoji="1"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kumimoji="1"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STEP 3: </a:t>
            </a:r>
            <a:r>
              <a:rPr lang="ja-JP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ランダムに解生成</a:t>
            </a:r>
            <a:endParaRPr lang="ja-JP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/>
              <p:cNvSpPr txBox="1"/>
              <p:nvPr/>
            </p:nvSpPr>
            <p:spPr>
              <a:xfrm>
                <a:off x="5094948" y="6048622"/>
                <a:ext cx="547312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2400" dirty="0" smtClean="0"/>
                  <a:t>目的関数内にランダムで解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ja-JP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𝑟𝑛𝑑</m:t>
                        </m:r>
                      </m:sub>
                    </m:sSub>
                  </m:oMath>
                </a14:m>
                <a:r>
                  <a:rPr kumimoji="1" lang="ja-JP" altLang="en-US" sz="2400" dirty="0" smtClean="0"/>
                  <a:t>を生成</a:t>
                </a:r>
                <a:endParaRPr kumimoji="1" lang="ja-JP" altLang="en-US" sz="2400" dirty="0"/>
              </a:p>
            </p:txBody>
          </p:sp>
        </mc:Choice>
        <mc:Fallback xmlns="">
          <p:sp>
            <p:nvSpPr>
              <p:cNvPr id="18" name="テキスト ボックス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4948" y="6048622"/>
                <a:ext cx="5473120" cy="461665"/>
              </a:xfrm>
              <a:prstGeom prst="rect">
                <a:avLst/>
              </a:prstGeom>
              <a:blipFill>
                <a:blip r:embed="rId7"/>
                <a:stretch>
                  <a:fillRect l="-1782" t="-11842" b="-2763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正方形/長方形 20"/>
              <p:cNvSpPr/>
              <p:nvPr/>
            </p:nvSpPr>
            <p:spPr>
              <a:xfrm>
                <a:off x="688279" y="3021769"/>
                <a:ext cx="949171" cy="47000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2400" b="1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ja-JP" sz="2400" b="1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b="1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ja-JP" sz="2400" b="1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  <m:sup>
                          <m:r>
                            <a:rPr lang="en-US" altLang="ja-JP" sz="2400" b="1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altLang="ja-JP" sz="2400" b="1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ja-JP" sz="2400" b="1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ja-JP" altLang="en-US" sz="2400" b="1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1" name="正方形/長方形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279" y="3021769"/>
                <a:ext cx="949171" cy="470000"/>
              </a:xfrm>
              <a:prstGeom prst="rect">
                <a:avLst/>
              </a:prstGeom>
              <a:blipFill>
                <a:blip r:embed="rId8"/>
                <a:stretch>
                  <a:fillRect b="-38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正方形/長方形 21"/>
              <p:cNvSpPr/>
              <p:nvPr/>
            </p:nvSpPr>
            <p:spPr>
              <a:xfrm>
                <a:off x="2887888" y="2733270"/>
                <a:ext cx="949171" cy="47000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2400" b="1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ja-JP" sz="2400" b="1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b="1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ja-JP" sz="2400" b="1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  <m:sup>
                          <m:r>
                            <a:rPr lang="en-US" altLang="ja-JP" sz="2400" b="1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altLang="ja-JP" sz="2400" b="1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ja-JP" sz="2400" b="1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ja-JP" altLang="en-US" sz="2400" b="1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2" name="正方形/長方形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7888" y="2733270"/>
                <a:ext cx="949171" cy="470000"/>
              </a:xfrm>
              <a:prstGeom prst="rect">
                <a:avLst/>
              </a:prstGeom>
              <a:blipFill>
                <a:blip r:embed="rId9"/>
                <a:stretch>
                  <a:fillRect b="-519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正方形/長方形 22"/>
              <p:cNvSpPr/>
              <p:nvPr/>
            </p:nvSpPr>
            <p:spPr>
              <a:xfrm>
                <a:off x="3832550" y="4575295"/>
                <a:ext cx="65101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ja-JP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ja-JP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  <m:sup>
                          <m:r>
                            <a:rPr lang="en-US" altLang="ja-JP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p>
                      </m:sSup>
                    </m:oMath>
                  </m:oMathPara>
                </a14:m>
                <a:endParaRPr lang="ja-JP" altLang="en-US" sz="2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3" name="正方形/長方形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2550" y="4575295"/>
                <a:ext cx="651011" cy="461665"/>
              </a:xfrm>
              <a:prstGeom prst="rect">
                <a:avLst/>
              </a:prstGeom>
              <a:blipFill>
                <a:blip r:embed="rId10"/>
                <a:stretch>
                  <a:fillRect b="-5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正方形/長方形 23"/>
              <p:cNvSpPr/>
              <p:nvPr/>
            </p:nvSpPr>
            <p:spPr>
              <a:xfrm>
                <a:off x="510623" y="4543167"/>
                <a:ext cx="949171" cy="47000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2400" b="1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ja-JP" sz="2400" b="1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b="1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ja-JP" sz="2400" b="1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  <m:sup>
                          <m:r>
                            <a:rPr lang="en-US" altLang="ja-JP" sz="2400" b="1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altLang="ja-JP" sz="2400" b="1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ja-JP" sz="2400" b="1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ja-JP" altLang="en-US" sz="2400" b="1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4" name="正方形/長方形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623" y="4543167"/>
                <a:ext cx="949171" cy="470000"/>
              </a:xfrm>
              <a:prstGeom prst="rect">
                <a:avLst/>
              </a:prstGeom>
              <a:blipFill>
                <a:blip r:embed="rId11"/>
                <a:stretch>
                  <a:fillRect b="-519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楕円 38"/>
          <p:cNvSpPr/>
          <p:nvPr/>
        </p:nvSpPr>
        <p:spPr>
          <a:xfrm>
            <a:off x="3556987" y="4959861"/>
            <a:ext cx="551126" cy="551126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楕円 39"/>
          <p:cNvSpPr/>
          <p:nvPr/>
        </p:nvSpPr>
        <p:spPr>
          <a:xfrm>
            <a:off x="926920" y="5246524"/>
            <a:ext cx="464728" cy="46472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楕円 40"/>
          <p:cNvSpPr/>
          <p:nvPr/>
        </p:nvSpPr>
        <p:spPr>
          <a:xfrm>
            <a:off x="3367822" y="3180378"/>
            <a:ext cx="464728" cy="46472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楕円 42"/>
          <p:cNvSpPr/>
          <p:nvPr/>
        </p:nvSpPr>
        <p:spPr>
          <a:xfrm>
            <a:off x="1459794" y="3594014"/>
            <a:ext cx="464728" cy="46472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楕円 47"/>
          <p:cNvSpPr/>
          <p:nvPr/>
        </p:nvSpPr>
        <p:spPr>
          <a:xfrm>
            <a:off x="2953706" y="5280912"/>
            <a:ext cx="551126" cy="55112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正方形/長方形 48"/>
              <p:cNvSpPr/>
              <p:nvPr/>
            </p:nvSpPr>
            <p:spPr>
              <a:xfrm>
                <a:off x="2307189" y="4844993"/>
                <a:ext cx="101014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ja-JP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𝒍𝒐𝒄𝒂𝒍</m:t>
                          </m:r>
                        </m:sub>
                      </m:sSub>
                    </m:oMath>
                  </m:oMathPara>
                </a14:m>
                <a:endParaRPr lang="ja-JP" altLang="en-US" sz="2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9" name="正方形/長方形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7189" y="4844993"/>
                <a:ext cx="1010148" cy="461665"/>
              </a:xfrm>
              <a:prstGeom prst="rect">
                <a:avLst/>
              </a:prstGeom>
              <a:blipFill>
                <a:blip r:embed="rId12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楕円 49"/>
          <p:cNvSpPr/>
          <p:nvPr/>
        </p:nvSpPr>
        <p:spPr>
          <a:xfrm>
            <a:off x="1951510" y="2592847"/>
            <a:ext cx="551126" cy="55112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正方形/長方形 50"/>
              <p:cNvSpPr/>
              <p:nvPr/>
            </p:nvSpPr>
            <p:spPr>
              <a:xfrm>
                <a:off x="2049182" y="3124821"/>
                <a:ext cx="87068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ja-JP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𝒓𝒏𝒅</m:t>
                          </m:r>
                        </m:sub>
                      </m:sSub>
                    </m:oMath>
                  </m:oMathPara>
                </a14:m>
                <a:endParaRPr lang="ja-JP" altLang="en-US" sz="2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1" name="正方形/長方形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9182" y="3124821"/>
                <a:ext cx="870687" cy="461665"/>
              </a:xfrm>
              <a:prstGeom prst="rect">
                <a:avLst/>
              </a:prstGeom>
              <a:blipFill>
                <a:blip r:embed="rId13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0166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提案</a:t>
            </a:r>
            <a:r>
              <a:rPr kumimoji="1" lang="ja-JP" altLang="en-US" dirty="0" smtClean="0"/>
              <a:t>手法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1044238" y="6015038"/>
            <a:ext cx="5572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/>
              <a:t>5</a:t>
            </a:r>
            <a:endParaRPr kumimoji="1" lang="ja-JP" altLang="en-US" sz="2000" dirty="0"/>
          </a:p>
        </p:txBody>
      </p:sp>
      <p:sp>
        <p:nvSpPr>
          <p:cNvPr id="15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27381" y="1508787"/>
            <a:ext cx="11329259" cy="614197"/>
          </a:xfrm>
        </p:spPr>
        <p:txBody>
          <a:bodyPr/>
          <a:lstStyle/>
          <a:p>
            <a:r>
              <a:rPr lang="en-US" altLang="ja-JP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STEP </a:t>
            </a:r>
            <a:r>
              <a:rPr lang="en-US" altLang="ja-JP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4: </a:t>
            </a:r>
            <a:r>
              <a:rPr lang="ja-JP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解</a:t>
            </a:r>
            <a:r>
              <a:rPr lang="ja-JP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の</a:t>
            </a:r>
            <a:r>
              <a:rPr lang="ja-JP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評価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テキスト ボックス 18"/>
              <p:cNvSpPr txBox="1"/>
              <p:nvPr/>
            </p:nvSpPr>
            <p:spPr>
              <a:xfrm>
                <a:off x="4687054" y="2149684"/>
                <a:ext cx="7504946" cy="35471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24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</a:rPr>
                  <a:t>If rand &lt; A &amp; 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kumimoji="1" lang="en-US" altLang="ja-JP" sz="24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  <m:d>
                          <m:dPr>
                            <m:ctrlPr>
                              <a:rPr kumimoji="1" lang="en-US" altLang="ja-JP" sz="2400" b="1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kumimoji="1" lang="en-US" altLang="ja-JP" sz="2400" b="1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ja-JP" sz="2400" b="1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kumimoji="1" lang="en-US" altLang="ja-JP" sz="2400" b="1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  <m:sup>
                                <m:r>
                                  <a:rPr kumimoji="1" lang="en-US" altLang="ja-JP" sz="2400" b="1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</m:sup>
                            </m:sSubSup>
                          </m:e>
                        </m:d>
                        <m:r>
                          <a:rPr kumimoji="1" lang="en-US" altLang="ja-JP" sz="24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kumimoji="1" lang="en-US" altLang="ja-JP" sz="24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  <m:d>
                          <m:dPr>
                            <m:ctrlPr>
                              <a:rPr kumimoji="1" lang="en-US" altLang="ja-JP" sz="2400" b="1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ja-JP" sz="2400" b="1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2400" b="1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kumimoji="1" lang="en-US" altLang="ja-JP" sz="2400" b="1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𝒍𝒐𝒄𝒂𝒍</m:t>
                                </m:r>
                              </m:sub>
                            </m:sSub>
                          </m:e>
                        </m:d>
                        <m:r>
                          <a:rPr kumimoji="1" lang="en-US" altLang="ja-JP" sz="24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kumimoji="1" lang="en-US" altLang="ja-JP" sz="24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  <m:d>
                          <m:dPr>
                            <m:ctrlPr>
                              <a:rPr kumimoji="1" lang="en-US" altLang="ja-JP" sz="2400" b="1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ja-JP" sz="2400" b="1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2400" b="1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kumimoji="1" lang="en-US" altLang="ja-JP" sz="2400" b="1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𝒓𝒏𝒅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kumimoji="1" lang="en-US" altLang="ja-JP" sz="2400" b="1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kumimoji="1" lang="en-US" altLang="ja-JP" sz="24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kumimoji="1" lang="en-US" altLang="ja-JP" sz="24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sz="2400" b="1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b="1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kumimoji="1" lang="en-US" altLang="ja-JP" sz="2400" b="1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𝒑𝒃𝒆𝒔𝒕</m:t>
                            </m:r>
                          </m:sub>
                        </m:sSub>
                      </m:e>
                    </m:d>
                  </m:oMath>
                </a14:m>
                <a:endParaRPr kumimoji="1" lang="en-US" altLang="ja-JP" sz="2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endParaRPr kumimoji="1" lang="en-US" altLang="ja-JP" sz="2400" i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r>
                  <a:rPr kumimoji="1" lang="ja-JP" altLang="en-US" sz="24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</a:rPr>
                  <a:t>各個体</a:t>
                </a:r>
                <a:r>
                  <a:rPr kumimoji="1" lang="ja-JP" altLang="en-US" sz="2400" i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</a:rPr>
                  <a:t>が</a:t>
                </a:r>
                <a:r>
                  <a:rPr kumimoji="1" lang="en-US" altLang="ja-JP" sz="2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3</a:t>
                </a:r>
                <a:r>
                  <a:rPr kumimoji="1" lang="ja-JP" altLang="en-US" sz="2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つ</a:t>
                </a:r>
                <a14:m>
                  <m:oMath xmlns:m="http://schemas.openxmlformats.org/officeDocument/2006/math">
                    <m:r>
                      <a:rPr kumimoji="1" lang="ja-JP" altLang="en-US" sz="240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の解</m:t>
                    </m:r>
                    <m:sSup>
                      <m:sSupPr>
                        <m:ctrlPr>
                          <a:rPr kumimoji="1" lang="en-US" altLang="ja-JP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kumimoji="1" lang="en-US" altLang="ja-JP" sz="2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sup>
                        <m:r>
                          <a:rPr kumimoji="1" lang="en-US" altLang="ja-JP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kumimoji="1" lang="en-US" altLang="ja-JP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kumimoji="1" lang="en-US" altLang="ja-JP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ja-JP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𝑙𝑜𝑐𝑎𝑙</m:t>
                        </m:r>
                      </m:sub>
                    </m:sSub>
                    <m:r>
                      <a:rPr kumimoji="1" lang="en-US" altLang="ja-JP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kumimoji="1" lang="en-US" altLang="ja-JP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ja-JP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𝑟𝑛𝑑</m:t>
                        </m:r>
                      </m:sub>
                    </m:sSub>
                    <m:r>
                      <a:rPr kumimoji="1" lang="ja-JP" altLang="en-US" sz="24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の</m:t>
                    </m:r>
                    <m:r>
                      <a:rPr kumimoji="1" lang="ja-JP" altLang="en-US" sz="240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中</m:t>
                    </m:r>
                    <m:r>
                      <a:rPr kumimoji="1" lang="ja-JP" altLang="en-US" sz="2400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から</m:t>
                    </m:r>
                  </m:oMath>
                </a14:m>
                <a:r>
                  <a:rPr kumimoji="1" lang="ja-JP" altLang="en-US" sz="2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最良解を選択し，</a:t>
                </a:r>
                <a:r>
                  <a:rPr kumimoji="1" lang="en-US" altLang="ja-JP" sz="2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/>
                </a:r>
                <a:br>
                  <a:rPr kumimoji="1" lang="en-US" altLang="ja-JP" sz="2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</a:br>
                <a:r>
                  <a:rPr kumimoji="1" lang="ja-JP" altLang="en-US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パーソナルベスト</a:t>
                </a:r>
                <a:r>
                  <a:rPr kumimoji="1" lang="ja-JP" altLang="en-US" sz="2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より良ければ更新する．</a:t>
                </a:r>
                <a:endParaRPr kumimoji="1" lang="en-US" altLang="ja-JP" sz="2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endParaRPr kumimoji="1" lang="en-US" altLang="ja-JP" sz="2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sz="240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kumimoji="1" lang="en-US" altLang="ja-JP" sz="240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sup>
                        <m:r>
                          <a:rPr kumimoji="1" lang="en-US" altLang="ja-JP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kumimoji="1" lang="en-US" altLang="ja-JP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kumimoji="1" lang="en-US" altLang="ja-JP" sz="2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ja-JP" altLang="en-US" sz="2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𝛼</m:t>
                    </m:r>
                    <m:sSup>
                      <m:sSupPr>
                        <m:ctrlPr>
                          <a:rPr kumimoji="1" lang="en-US" altLang="ja-JP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kumimoji="1" lang="en-US" altLang="ja-JP" sz="24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sup>
                        <m:r>
                          <a:rPr kumimoji="1" lang="en-US" altLang="ja-JP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kumimoji="1" lang="en-US" altLang="ja-JP" sz="2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		(α=γ=0.9)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sz="240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kumimoji="1" lang="en-US" altLang="ja-JP" sz="240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sup>
                          <m:r>
                            <a:rPr kumimoji="1" lang="en-US" altLang="ja-JP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kumimoji="1" lang="en-US" altLang="ja-JP" sz="2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ja-JP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kumimoji="1" lang="en-US" altLang="ja-JP" sz="24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sup>
                          <m:r>
                            <a:rPr kumimoji="1" lang="en-US" altLang="ja-JP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d>
                        <m:dPr>
                          <m:ctrlPr>
                            <a:rPr kumimoji="1" lang="en-US" altLang="ja-JP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kumimoji="1" lang="en-US" altLang="ja-JP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𝑒𝑥𝑝</m:t>
                          </m:r>
                          <m:d>
                            <m:dPr>
                              <m:ctrlPr>
                                <a:rPr kumimoji="1" lang="en-US" altLang="ja-JP" sz="24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4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ja-JP" altLang="en-US" sz="24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kumimoji="1" lang="en-US" altLang="ja-JP" sz="24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kumimoji="1" lang="en-US" altLang="ja-JP" sz="2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endParaRPr kumimoji="1" lang="en-US" altLang="ja-JP" sz="24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r>
                  <a:rPr kumimoji="1" lang="en-US" altLang="ja-JP" sz="24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end</a:t>
                </a:r>
              </a:p>
            </p:txBody>
          </p:sp>
        </mc:Choice>
        <mc:Fallback xmlns="">
          <p:sp>
            <p:nvSpPr>
              <p:cNvPr id="19" name="テキスト ボックス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7054" y="2149684"/>
                <a:ext cx="7504946" cy="3547190"/>
              </a:xfrm>
              <a:prstGeom prst="rect">
                <a:avLst/>
              </a:prstGeom>
              <a:blipFill>
                <a:blip r:embed="rId2"/>
                <a:stretch>
                  <a:fillRect l="-1300" t="-859" r="-1137" b="-309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楕円 13"/>
          <p:cNvSpPr/>
          <p:nvPr/>
        </p:nvSpPr>
        <p:spPr>
          <a:xfrm>
            <a:off x="2196419" y="4353477"/>
            <a:ext cx="551126" cy="55112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正方形/長方形 15"/>
              <p:cNvSpPr/>
              <p:nvPr/>
            </p:nvSpPr>
            <p:spPr>
              <a:xfrm>
                <a:off x="3832550" y="4575295"/>
                <a:ext cx="65101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ja-JP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ja-JP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  <m:sup>
                          <m:r>
                            <a:rPr lang="en-US" altLang="ja-JP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p>
                      </m:sSup>
                    </m:oMath>
                  </m:oMathPara>
                </a14:m>
                <a:endParaRPr lang="ja-JP" altLang="en-US" sz="2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6" name="正方形/長方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2550" y="4575295"/>
                <a:ext cx="651011" cy="461665"/>
              </a:xfrm>
              <a:prstGeom prst="rect">
                <a:avLst/>
              </a:prstGeom>
              <a:blipFill>
                <a:blip r:embed="rId3"/>
                <a:stretch>
                  <a:fillRect b="-5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楕円 16"/>
          <p:cNvSpPr/>
          <p:nvPr/>
        </p:nvSpPr>
        <p:spPr>
          <a:xfrm>
            <a:off x="3556987" y="4959861"/>
            <a:ext cx="551126" cy="551126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楕円 17"/>
          <p:cNvSpPr/>
          <p:nvPr/>
        </p:nvSpPr>
        <p:spPr>
          <a:xfrm>
            <a:off x="2953706" y="5280912"/>
            <a:ext cx="551126" cy="55112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正方形/長方形 19"/>
              <p:cNvSpPr/>
              <p:nvPr/>
            </p:nvSpPr>
            <p:spPr>
              <a:xfrm>
                <a:off x="2346886" y="5671594"/>
                <a:ext cx="101014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ja-JP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𝒍𝒐𝒄𝒂𝒍</m:t>
                          </m:r>
                        </m:sub>
                      </m:sSub>
                    </m:oMath>
                  </m:oMathPara>
                </a14:m>
                <a:endParaRPr lang="ja-JP" altLang="en-US" sz="2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0" name="正方形/長方形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6886" y="5671594"/>
                <a:ext cx="1010148" cy="461665"/>
              </a:xfrm>
              <a:prstGeom prst="rect">
                <a:avLst/>
              </a:prstGeom>
              <a:blipFill>
                <a:blip r:embed="rId4"/>
                <a:stretch>
                  <a:fillRect b="-657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楕円 20"/>
          <p:cNvSpPr/>
          <p:nvPr/>
        </p:nvSpPr>
        <p:spPr>
          <a:xfrm>
            <a:off x="1951510" y="2592847"/>
            <a:ext cx="551126" cy="55112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正方形/長方形 21"/>
              <p:cNvSpPr/>
              <p:nvPr/>
            </p:nvSpPr>
            <p:spPr>
              <a:xfrm>
                <a:off x="2392391" y="2776565"/>
                <a:ext cx="87068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ja-JP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𝒓𝒏𝒅</m:t>
                          </m:r>
                        </m:sub>
                      </m:sSub>
                    </m:oMath>
                  </m:oMathPara>
                </a14:m>
                <a:endParaRPr lang="ja-JP" altLang="en-US" sz="2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2" name="正方形/長方形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2391" y="2776565"/>
                <a:ext cx="870687" cy="461665"/>
              </a:xfrm>
              <a:prstGeom prst="rect">
                <a:avLst/>
              </a:prstGeom>
              <a:blipFill>
                <a:blip r:embed="rId5"/>
                <a:stretch>
                  <a:fillRect b="-657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正方形/長方形 22"/>
              <p:cNvSpPr/>
              <p:nvPr/>
            </p:nvSpPr>
            <p:spPr>
              <a:xfrm>
                <a:off x="1243876" y="4140263"/>
                <a:ext cx="1066254" cy="49475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ja-JP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𝒑𝒃𝒆𝒔𝒕</m:t>
                          </m:r>
                        </m:sub>
                      </m:sSub>
                    </m:oMath>
                  </m:oMathPara>
                </a14:m>
                <a:endParaRPr lang="ja-JP" altLang="en-US" sz="2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3" name="正方形/長方形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3876" y="4140263"/>
                <a:ext cx="1066254" cy="494751"/>
              </a:xfrm>
              <a:prstGeom prst="rect">
                <a:avLst/>
              </a:prstGeom>
              <a:blipFill>
                <a:blip r:embed="rId6"/>
                <a:stretch>
                  <a:fillRect b="-1358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5156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GECCO</a:t>
            </a:r>
            <a:r>
              <a:rPr kumimoji="1" lang="ja-JP" altLang="en-US" dirty="0" smtClean="0"/>
              <a:t>に向けて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今</a:t>
            </a:r>
            <a:r>
              <a:rPr lang="ja-JP" altLang="en-US" dirty="0" smtClean="0"/>
              <a:t>の</a:t>
            </a:r>
            <a:r>
              <a:rPr lang="ja-JP" altLang="en-US" dirty="0"/>
              <a:t>プログラム</a:t>
            </a:r>
            <a:r>
              <a:rPr lang="ja-JP" altLang="en-US" dirty="0" smtClean="0"/>
              <a:t>の</a:t>
            </a:r>
            <a:r>
              <a:rPr lang="ja-JP" altLang="en-US" dirty="0"/>
              <a:t>問題点</a:t>
            </a:r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kumimoji="1" lang="ja-JP" altLang="en-US" sz="2400" dirty="0" smtClean="0"/>
              <a:t>個体が局所解を捕捉したとしても，移動後の解の評価値が良ければ必ず更新</a:t>
            </a:r>
            <a:endParaRPr kumimoji="1" lang="en-US" altLang="ja-JP" sz="2400" dirty="0" smtClean="0"/>
          </a:p>
          <a:p>
            <a:r>
              <a:rPr lang="ja-JP" altLang="en-US" sz="2400" b="1" dirty="0" smtClean="0"/>
              <a:t>解の捕捉数</a:t>
            </a:r>
            <a:r>
              <a:rPr lang="en-US" altLang="ja-JP" sz="2400" b="1" dirty="0" smtClean="0"/>
              <a:t>(Explore) &lt; </a:t>
            </a:r>
            <a:r>
              <a:rPr lang="ja-JP" altLang="en-US" sz="2400" b="1" dirty="0" smtClean="0"/>
              <a:t>最良解の更新</a:t>
            </a:r>
            <a:r>
              <a:rPr lang="en-US" altLang="ja-JP" sz="2400" b="1" dirty="0" smtClean="0"/>
              <a:t>(Exploit)</a:t>
            </a:r>
          </a:p>
          <a:p>
            <a:endParaRPr kumimoji="1" lang="en-US" altLang="ja-JP" sz="2400" b="1" dirty="0" smtClean="0"/>
          </a:p>
          <a:p>
            <a:r>
              <a:rPr lang="ja-JP" altLang="en-US" sz="2400" b="1" dirty="0" smtClean="0">
                <a:solidFill>
                  <a:srgbClr val="FF0000"/>
                </a:solidFill>
              </a:rPr>
              <a:t>修正点１：解</a:t>
            </a:r>
            <a:r>
              <a:rPr lang="ja-JP" altLang="en-US" sz="2400" b="1" dirty="0">
                <a:solidFill>
                  <a:srgbClr val="FF0000"/>
                </a:solidFill>
              </a:rPr>
              <a:t>の捕捉数</a:t>
            </a:r>
            <a:r>
              <a:rPr lang="en-US" altLang="ja-JP" sz="2400" b="1" dirty="0">
                <a:solidFill>
                  <a:srgbClr val="FF0000"/>
                </a:solidFill>
              </a:rPr>
              <a:t>(Explore) </a:t>
            </a:r>
            <a:r>
              <a:rPr lang="en-US" altLang="ja-JP" sz="2400" b="1" dirty="0" smtClean="0">
                <a:solidFill>
                  <a:srgbClr val="FF0000"/>
                </a:solidFill>
              </a:rPr>
              <a:t>&gt; </a:t>
            </a:r>
            <a:r>
              <a:rPr lang="ja-JP" altLang="en-US" sz="2400" b="1" dirty="0">
                <a:solidFill>
                  <a:srgbClr val="FF0000"/>
                </a:solidFill>
              </a:rPr>
              <a:t>最良解の更新</a:t>
            </a:r>
            <a:r>
              <a:rPr lang="en-US" altLang="ja-JP" sz="2400" b="1" dirty="0">
                <a:solidFill>
                  <a:srgbClr val="FF0000"/>
                </a:solidFill>
              </a:rPr>
              <a:t>(Exploit</a:t>
            </a:r>
            <a:r>
              <a:rPr lang="en-US" altLang="ja-JP" sz="2400" b="1" dirty="0" smtClean="0">
                <a:solidFill>
                  <a:srgbClr val="FF0000"/>
                </a:solidFill>
              </a:rPr>
              <a:t>)</a:t>
            </a:r>
          </a:p>
          <a:p>
            <a:r>
              <a:rPr lang="ja-JP" altLang="en-US" sz="2400" dirty="0"/>
              <a:t>世</a:t>
            </a:r>
            <a:r>
              <a:rPr lang="ja-JP" altLang="en-US" sz="2400" dirty="0" smtClean="0"/>
              <a:t>代</a:t>
            </a:r>
            <a:r>
              <a:rPr lang="ja-JP" altLang="en-US" sz="2400" dirty="0"/>
              <a:t>数</a:t>
            </a:r>
            <a:r>
              <a:rPr lang="ja-JP" altLang="en-US" sz="2400" dirty="0" smtClean="0"/>
              <a:t>が増加する毎に</a:t>
            </a:r>
            <a:r>
              <a:rPr lang="en-US" altLang="ja-JP" sz="2400" dirty="0" smtClean="0"/>
              <a:t>exploit</a:t>
            </a:r>
            <a:r>
              <a:rPr lang="ja-JP" altLang="en-US" sz="2400" dirty="0" smtClean="0"/>
              <a:t>の頻度を上げる</a:t>
            </a:r>
            <a:endParaRPr lang="en-US" altLang="ja-JP" sz="2400" dirty="0" smtClean="0"/>
          </a:p>
          <a:p>
            <a:r>
              <a:rPr lang="ja-JP" altLang="en-US" sz="2400" dirty="0" smtClean="0"/>
              <a:t>→初めは評価値が悪かったとしても解の更新を行う</a:t>
            </a:r>
            <a:endParaRPr lang="en-US" altLang="ja-JP" sz="2400" dirty="0" smtClean="0"/>
          </a:p>
          <a:p>
            <a:endParaRPr lang="en-US" altLang="ja-JP" sz="1000" dirty="0" smtClean="0"/>
          </a:p>
          <a:p>
            <a:r>
              <a:rPr lang="ja-JP" altLang="en-US" sz="2400" b="1" dirty="0" smtClean="0">
                <a:solidFill>
                  <a:srgbClr val="FF0000"/>
                </a:solidFill>
              </a:rPr>
              <a:t>修正点２：個体間の距離が等間隔になるよう調整</a:t>
            </a:r>
            <a:endParaRPr lang="en-US" altLang="ja-JP" sz="2400" b="1" dirty="0" smtClean="0">
              <a:solidFill>
                <a:srgbClr val="FF0000"/>
              </a:solidFill>
            </a:endParaRPr>
          </a:p>
          <a:p>
            <a:r>
              <a:rPr lang="ja-JP" altLang="en-US" sz="2400" dirty="0" smtClean="0"/>
              <a:t>→初期状態で距離</a:t>
            </a:r>
            <a:r>
              <a:rPr lang="en-US" altLang="ja-JP" sz="2400" dirty="0" smtClean="0"/>
              <a:t>0, </a:t>
            </a:r>
            <a:r>
              <a:rPr lang="ja-JP" altLang="en-US" sz="2400" dirty="0" smtClean="0"/>
              <a:t>世代数毎に距離を離していく</a:t>
            </a:r>
            <a:endParaRPr lang="en-US" altLang="ja-JP" sz="2400" dirty="0"/>
          </a:p>
          <a:p>
            <a:endParaRPr kumimoji="1" lang="ja-JP" altLang="en-US" sz="2400" b="1" dirty="0"/>
          </a:p>
        </p:txBody>
      </p:sp>
      <p:sp>
        <p:nvSpPr>
          <p:cNvPr id="5" name="下矢印 4"/>
          <p:cNvSpPr/>
          <p:nvPr/>
        </p:nvSpPr>
        <p:spPr>
          <a:xfrm>
            <a:off x="3541486" y="3311169"/>
            <a:ext cx="754743" cy="448034"/>
          </a:xfrm>
          <a:prstGeom prst="downArrow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1044238" y="6015038"/>
            <a:ext cx="5572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/>
              <a:t>7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036204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世代数による比較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 smtClean="0"/>
              <a:t>Griewank</a:t>
            </a:r>
            <a:r>
              <a:rPr kumimoji="1" lang="en-US" altLang="ja-JP" dirty="0" smtClean="0"/>
              <a:t> function </a:t>
            </a:r>
            <a:r>
              <a:rPr kumimoji="1" lang="en-US" altLang="ja-JP" dirty="0" smtClean="0"/>
              <a:t>(seed=1)</a:t>
            </a:r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graphicFrame>
        <p:nvGraphicFramePr>
          <p:cNvPr id="5" name="グラフ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12487757"/>
              </p:ext>
            </p:extLst>
          </p:nvPr>
        </p:nvGraphicFramePr>
        <p:xfrm>
          <a:off x="1436914" y="2057399"/>
          <a:ext cx="9318172" cy="44885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テキスト ボックス 5"/>
          <p:cNvSpPr txBox="1"/>
          <p:nvPr/>
        </p:nvSpPr>
        <p:spPr>
          <a:xfrm>
            <a:off x="10594302" y="4195482"/>
            <a:ext cx="15675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b="1" dirty="0" smtClean="0"/>
              <a:t>最近傍個体移動</a:t>
            </a:r>
            <a:endParaRPr kumimoji="1" lang="ja-JP" altLang="en-US" sz="1200" b="1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0594303" y="4448631"/>
            <a:ext cx="15675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b="1" dirty="0"/>
              <a:t>ノベルティサーチ</a:t>
            </a: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1044238" y="6015038"/>
            <a:ext cx="557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12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45672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graphicFrame>
        <p:nvGraphicFramePr>
          <p:cNvPr id="5" name="グラフ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84995507"/>
              </p:ext>
            </p:extLst>
          </p:nvPr>
        </p:nvGraphicFramePr>
        <p:xfrm>
          <a:off x="541173" y="1815885"/>
          <a:ext cx="7514256" cy="41079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/>
              <p:cNvSpPr txBox="1"/>
              <p:nvPr/>
            </p:nvSpPr>
            <p:spPr>
              <a:xfrm>
                <a:off x="2513043" y="5826715"/>
                <a:ext cx="3831771" cy="6753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sz="20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ja-JP" altLang="en-US" sz="20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𝜺</m:t>
                          </m:r>
                        </m:e>
                        <m:sup>
                          <m:f>
                            <m:fPr>
                              <m:ctrlPr>
                                <a:rPr kumimoji="1" lang="en-US" altLang="ja-JP" sz="20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ja-JP" sz="20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𝟏𝟎</m:t>
                              </m:r>
                            </m:num>
                            <m:den>
                              <m:d>
                                <m:dPr>
                                  <m:begChr m:val="|"/>
                                  <m:endChr m:val="|"/>
                                  <m:ctrlPr>
                                    <a:rPr kumimoji="1" lang="en-US" altLang="ja-JP" sz="2000" b="1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ja-JP" sz="2000" b="1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2000" b="1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kumimoji="1" lang="en-US" altLang="ja-JP" sz="2000" b="1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  <m:r>
                                    <a:rPr kumimoji="1" lang="en-US" altLang="ja-JP" sz="2000" b="1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kumimoji="1" lang="en-US" altLang="ja-JP" sz="2000" b="1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2000" b="1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kumimoji="1" lang="en-US" altLang="ja-JP" sz="2000" b="1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𝒋</m:t>
                                      </m:r>
                                    </m:sub>
                                  </m:sSub>
                                </m:e>
                              </m:d>
                            </m:den>
                          </m:f>
                        </m:sup>
                      </m:sSup>
                    </m:oMath>
                  </m:oMathPara>
                </a14:m>
                <a:endParaRPr kumimoji="1" lang="ja-JP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" name="テキスト ボックス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3043" y="5826715"/>
                <a:ext cx="3831771" cy="67531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2000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ue-pleated-shape-on-the-white-background-PowerPoint-Templates-Widescree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ユーザー定義 2">
      <a:majorFont>
        <a:latin typeface="Segoe UI"/>
        <a:ea typeface="Meiryo UI"/>
        <a:cs typeface=""/>
      </a:majorFont>
      <a:minorFont>
        <a:latin typeface="Segoe UI"/>
        <a:ea typeface="Meiryo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Blue-pleated-shape-on-the-white-background-PowerPoint-Templates-Widescreen</Template>
  <TotalTime>5588</TotalTime>
  <Words>205</Words>
  <Application>Microsoft Office PowerPoint</Application>
  <PresentationFormat>ワイド画面</PresentationFormat>
  <Paragraphs>70</Paragraphs>
  <Slides>6</Slides>
  <Notes>0</Notes>
  <HiddenSlides>2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6</vt:i4>
      </vt:variant>
    </vt:vector>
  </HeadingPairs>
  <TitlesOfParts>
    <vt:vector size="14" baseType="lpstr">
      <vt:lpstr>Meiryo UI</vt:lpstr>
      <vt:lpstr>ＭＳ Ｐゴシック</vt:lpstr>
      <vt:lpstr>Arial</vt:lpstr>
      <vt:lpstr>Calibri</vt:lpstr>
      <vt:lpstr>Cambria Math</vt:lpstr>
      <vt:lpstr>Segoe UI</vt:lpstr>
      <vt:lpstr>Blue-pleated-shape-on-the-white-background-PowerPoint-Templates-Widescreen</vt:lpstr>
      <vt:lpstr>Custom Design</vt:lpstr>
      <vt:lpstr>提案手法</vt:lpstr>
      <vt:lpstr>提案手法</vt:lpstr>
      <vt:lpstr>提案手法</vt:lpstr>
      <vt:lpstr>GECCOに向けて</vt:lpstr>
      <vt:lpstr>世代数による比較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Takuya Iwase</dc:creator>
  <cp:lastModifiedBy>Takuya Iwase</cp:lastModifiedBy>
  <cp:revision>195</cp:revision>
  <dcterms:created xsi:type="dcterms:W3CDTF">2017-10-11T10:33:32Z</dcterms:created>
  <dcterms:modified xsi:type="dcterms:W3CDTF">2017-12-27T16:25:33Z</dcterms:modified>
</cp:coreProperties>
</file>