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317" r:id="rId3"/>
    <p:sldId id="320" r:id="rId4"/>
    <p:sldId id="321" r:id="rId5"/>
    <p:sldId id="297" r:id="rId6"/>
    <p:sldId id="299" r:id="rId7"/>
    <p:sldId id="316" r:id="rId8"/>
    <p:sldId id="30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pPr>
              <a:ln>
                <a:solidFill>
                  <a:schemeClr val="accent6"/>
                </a:solidFill>
              </a:ln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DD-4E7C-AE11-9CD2308EBA4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DD-4E7C-AE11-9CD2308EBA4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2857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ADD-4E7C-AE11-9CD2308EB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iteration</a:t>
                </a:r>
                <a:endParaRPr lang="ja-JP" alt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Δdist</a:t>
                </a:r>
                <a:endParaRPr lang="ja-JP" alt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 b="1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Sheet1!$N$17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Sheet1!$M$18:$M$28</c:f>
              <c:numCache>
                <c:formatCode>General</c:formatCode>
                <c:ptCount val="11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2</c:v>
                </c:pt>
                <c:pt idx="9">
                  <c:v>5</c:v>
                </c:pt>
                <c:pt idx="10">
                  <c:v>10</c:v>
                </c:pt>
              </c:numCache>
            </c:numRef>
          </c:xVal>
          <c:yVal>
            <c:numRef>
              <c:f>Sheet1!$N$18:$N$28</c:f>
              <c:numCache>
                <c:formatCode>General</c:formatCode>
                <c:ptCount val="11"/>
                <c:pt idx="0">
                  <c:v>27.902630824969165</c:v>
                </c:pt>
                <c:pt idx="1">
                  <c:v>17.863453647657266</c:v>
                </c:pt>
                <c:pt idx="2">
                  <c:v>13.176252855591583</c:v>
                </c:pt>
                <c:pt idx="3">
                  <c:v>10.5250820689044</c:v>
                </c:pt>
                <c:pt idx="4">
                  <c:v>8.8388732470536144</c:v>
                </c:pt>
                <c:pt idx="5">
                  <c:v>7.6784443939689799</c:v>
                </c:pt>
                <c:pt idx="6">
                  <c:v>6.833506600932477</c:v>
                </c:pt>
                <c:pt idx="7">
                  <c:v>6.1917364223999991</c:v>
                </c:pt>
                <c:pt idx="8">
                  <c:v>3.6299108605572648</c:v>
                </c:pt>
                <c:pt idx="9">
                  <c:v>2.2600044662741507</c:v>
                </c:pt>
                <c:pt idx="10">
                  <c:v>1.7798896820672092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8F-48C6-AF90-06BE662E1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049023"/>
        <c:axId val="1345051519"/>
      </c:scatterChart>
      <c:valAx>
        <c:axId val="1345049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baseline="0">
                    <a:effectLst/>
                  </a:rPr>
                  <a:t>|xi-xj|</a:t>
                </a:r>
                <a:endParaRPr lang="ja-JP" altLang="ja-JP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051519"/>
        <c:crosses val="autoZero"/>
        <c:crossBetween val="midCat"/>
      </c:valAx>
      <c:valAx>
        <c:axId val="1345051519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f(x)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049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376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11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9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10.png"/><Relationship Id="rId5" Type="http://schemas.openxmlformats.org/officeDocument/2006/relationships/image" Target="../media/image140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/>
          <p:cNvSpPr txBox="1"/>
          <p:nvPr/>
        </p:nvSpPr>
        <p:spPr>
          <a:xfrm>
            <a:off x="4490348" y="2448977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K</a:t>
            </a:r>
            <a:r>
              <a:rPr kumimoji="1" lang="ja-JP" altLang="en-US" sz="2400" dirty="0" smtClean="0"/>
              <a:t>番目の近傍個体までの距離を算出</a:t>
            </a:r>
            <a:r>
              <a:rPr kumimoji="1" lang="ja-JP" altLang="en-US" sz="2400" smtClean="0"/>
              <a:t>して分散させる</a:t>
            </a:r>
            <a:endParaRPr kumimoji="1" lang="ja-JP" altLang="en-US" sz="24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/>
              <p:cNvSpPr/>
              <p:nvPr/>
            </p:nvSpPr>
            <p:spPr>
              <a:xfrm>
                <a:off x="688279" y="3021769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53979" cy="513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  <a:blipFill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510623" y="4543167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53979" cy="513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 flipV="1">
            <a:off x="1356188" y="4825128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2687138" y="4142299"/>
            <a:ext cx="735120" cy="45340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611987" y="4896974"/>
            <a:ext cx="474647" cy="5666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26920" y="5246525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641424" y="4682025"/>
            <a:ext cx="892190" cy="17104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06855" y="2863121"/>
            <a:ext cx="2456532" cy="3521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0425" y="2469871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K=3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3388743" y="4177200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743" y="4177200"/>
                <a:ext cx="657424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3460269" y="4669954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03750" y="4047344"/>
            <a:ext cx="367523" cy="38441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…(4)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0348" y="2448977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K</a:t>
            </a:r>
            <a:r>
              <a:rPr kumimoji="1" lang="ja-JP" altLang="en-US" sz="2400" dirty="0" smtClean="0"/>
              <a:t>番目の近傍個体までの距離を算出して分散させる</a:t>
            </a:r>
            <a:endParaRPr kumimoji="1" lang="ja-JP" altLang="en-US" sz="24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1672443" y="406531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43" y="4065310"/>
                <a:ext cx="949171" cy="470000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118903" y="5688981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3" y="5688981"/>
                <a:ext cx="953979" cy="513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26920" y="5246525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780396" y="4136358"/>
            <a:ext cx="730388" cy="479386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768582" y="4027572"/>
            <a:ext cx="2063744" cy="1780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053" y="3598966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2859790" y="4398207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790" y="4398207"/>
                <a:ext cx="657424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3506512" y="3806463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1356188" y="4825128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743867" y="3802416"/>
            <a:ext cx="1011787" cy="70994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0348" y="5346600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/>
                </a:solidFill>
              </a:rPr>
              <a:t>個体</a:t>
            </a:r>
            <a:r>
              <a:rPr kumimoji="1" lang="ja-JP" altLang="en-US" sz="2400" b="1" dirty="0">
                <a:solidFill>
                  <a:schemeClr val="accent6"/>
                </a:solidFill>
              </a:rPr>
              <a:t>間</a:t>
            </a:r>
            <a:r>
              <a:rPr kumimoji="1" lang="ja-JP" altLang="en-US" sz="2400" b="1" dirty="0" smtClean="0">
                <a:solidFill>
                  <a:schemeClr val="accent6"/>
                </a:solidFill>
              </a:rPr>
              <a:t>の距離（近い</a:t>
            </a:r>
            <a:r>
              <a:rPr kumimoji="1" lang="en-US" altLang="ja-JP" sz="2400" b="1" dirty="0" smtClean="0">
                <a:solidFill>
                  <a:schemeClr val="accent6"/>
                </a:solidFill>
              </a:rPr>
              <a:t>&lt;</a:t>
            </a:r>
            <a:r>
              <a:rPr kumimoji="1" lang="ja-JP" altLang="en-US" sz="2400" b="1" dirty="0" smtClean="0">
                <a:solidFill>
                  <a:schemeClr val="accent6"/>
                </a:solidFill>
              </a:rPr>
              <a:t>遠い）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1672443" y="406531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43" y="4065310"/>
                <a:ext cx="949171" cy="470000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118903" y="5688981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3" y="5688981"/>
                <a:ext cx="953979" cy="513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1527257" y="4904603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539951" y="4334503"/>
            <a:ext cx="515057" cy="34078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768582" y="4027572"/>
            <a:ext cx="2063744" cy="1780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053" y="3598966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2814798" y="4457615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98" y="4457615"/>
                <a:ext cx="657424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2978888" y="3971703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1800454" y="4825129"/>
            <a:ext cx="459061" cy="31183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522979" y="4258234"/>
            <a:ext cx="468476" cy="32886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局所解探索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ja-JP" altLang="en-US" sz="2400" dirty="0" smtClean="0"/>
                  <a:t>個体周辺に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 smtClean="0"/>
                  <a:t>生成する</a:t>
                </a:r>
                <a:endParaRPr kumimoji="1" lang="en-US" altLang="ja-JP" sz="2400" dirty="0" smtClean="0"/>
              </a:p>
              <a:p>
                <a:endParaRPr kumimoji="1" lang="en-US" altLang="ja-JP" sz="2400" dirty="0" smtClean="0"/>
              </a:p>
              <a:p>
                <a:endParaRPr kumimoji="1" lang="en-US" altLang="ja-JP" sz="2400" dirty="0"/>
              </a:p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blipFill>
                <a:blip r:embed="rId4"/>
                <a:stretch>
                  <a:fillRect l="-1675" t="-1847" b="-5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/>
                  <a:t>ラウドネス（初期値）：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dirty="0" smtClean="0"/>
                  <a:t>=1</a:t>
                </a:r>
              </a:p>
              <a:p>
                <a:r>
                  <a:rPr kumimoji="1" lang="ja-JP" altLang="en-US" sz="2000" dirty="0" smtClean="0"/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：</a:t>
                </a:r>
                <a:r>
                  <a:rPr kumimoji="1" lang="en-US" altLang="ja-JP" sz="2000" dirty="0" smtClean="0"/>
                  <a:t>rand [0 1]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blipFill>
                <a:blip r:embed="rId6"/>
                <a:stretch>
                  <a:fillRect l="-1832" t="-5172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527380" y="5952823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3: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ランダムに解生成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目的関数内にランダムで解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を生成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blipFill>
                <a:blip r:embed="rId7"/>
                <a:stretch>
                  <a:fillRect l="-1782" t="-11842" b="-27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  <a:blipFill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  <a:blipFill>
                <a:blip r:embed="rId11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楕円 38"/>
          <p:cNvSpPr/>
          <p:nvPr/>
        </p:nvSpPr>
        <p:spPr>
          <a:xfrm>
            <a:off x="3556987" y="4959861"/>
            <a:ext cx="551126" cy="5511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926920" y="524652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2953706" y="5280912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1951510" y="259284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1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5</a:t>
            </a:r>
            <a:endParaRPr kumimoji="1" lang="ja-JP" altLang="en-US" sz="2000" dirty="0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評価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𝒍𝒐𝒄𝒂𝒍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𝒓𝒏𝒅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𝒑𝒃𝒆𝒔𝒕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各個体</a:t>
                </a:r>
                <a:r>
                  <a:rPr kumimoji="1" lang="ja-JP" altLang="en-US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つ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の解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  <m:r>
                      <a:rPr kumimoji="1"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kumimoji="1" lang="ja-JP" altLang="en-US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最良解を選択し，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パーソナルベスト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より良ければ更新する．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blipFill>
                <a:blip r:embed="rId2"/>
                <a:stretch>
                  <a:fillRect l="-1300" t="-859" r="-1137" b="-30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3556987" y="4959861"/>
            <a:ext cx="551126" cy="5511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953706" y="5280912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/>
          <p:cNvSpPr/>
          <p:nvPr/>
        </p:nvSpPr>
        <p:spPr>
          <a:xfrm>
            <a:off x="1951510" y="259284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𝒑𝒃𝒆𝒔𝒕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世代数による比較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Griewank</a:t>
            </a:r>
            <a:r>
              <a:rPr kumimoji="1" lang="en-US" altLang="ja-JP" dirty="0" smtClean="0"/>
              <a:t> function (seed=1)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487757"/>
              </p:ext>
            </p:extLst>
          </p:nvPr>
        </p:nvGraphicFramePr>
        <p:xfrm>
          <a:off x="1436914" y="2057399"/>
          <a:ext cx="9318172" cy="448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0594302" y="4195482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最近傍個体移動</a:t>
            </a:r>
            <a:endParaRPr kumimoji="1" lang="ja-JP" altLang="en-US" sz="1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4303" y="4448631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ノベルティサーチ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56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995507"/>
              </p:ext>
            </p:extLst>
          </p:nvPr>
        </p:nvGraphicFramePr>
        <p:xfrm>
          <a:off x="541173" y="1815885"/>
          <a:ext cx="7514256" cy="410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513043" y="5826715"/>
                <a:ext cx="3831771" cy="67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ja-JP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ja-JP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43" y="5826715"/>
                <a:ext cx="3831771" cy="675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0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5605</TotalTime>
  <Words>136</Words>
  <Application>Microsoft Office PowerPoint</Application>
  <PresentationFormat>ワイド画面</PresentationFormat>
  <Paragraphs>80</Paragraphs>
  <Slides>7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Meiryo UI</vt:lpstr>
      <vt:lpstr>ＭＳ Ｐゴシック</vt:lpstr>
      <vt:lpstr>Arial</vt:lpstr>
      <vt:lpstr>Calibri</vt:lpstr>
      <vt:lpstr>Cambria Math</vt:lpstr>
      <vt:lpstr>Segoe UI</vt:lpstr>
      <vt:lpstr>Blue-pleated-shape-on-the-white-background-PowerPoint-Templates-Widescreen</vt:lpstr>
      <vt:lpstr>Custom Design</vt:lpstr>
      <vt:lpstr>提案手法</vt:lpstr>
      <vt:lpstr>提案手法</vt:lpstr>
      <vt:lpstr>提案手法</vt:lpstr>
      <vt:lpstr>提案手法</vt:lpstr>
      <vt:lpstr>提案手法</vt:lpstr>
      <vt:lpstr>世代数による比較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198</cp:revision>
  <dcterms:created xsi:type="dcterms:W3CDTF">2017-10-11T10:33:32Z</dcterms:created>
  <dcterms:modified xsi:type="dcterms:W3CDTF">2018-01-04T14:42:31Z</dcterms:modified>
</cp:coreProperties>
</file>