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317" r:id="rId3"/>
    <p:sldId id="323" r:id="rId4"/>
    <p:sldId id="320" r:id="rId5"/>
    <p:sldId id="321" r:id="rId6"/>
    <p:sldId id="297" r:id="rId7"/>
    <p:sldId id="299" r:id="rId8"/>
    <p:sldId id="316" r:id="rId9"/>
    <p:sldId id="30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griewank_renew\20171117\distanc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originalBA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pPr>
              <a:ln>
                <a:solidFill>
                  <a:schemeClr val="accent6"/>
                </a:solidFill>
              </a:ln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38.666837880072123</c:v>
                </c:pt>
                <c:pt idx="1">
                  <c:v>60.870413840301133</c:v>
                </c:pt>
                <c:pt idx="2">
                  <c:v>67.493115096415778</c:v>
                </c:pt>
                <c:pt idx="3">
                  <c:v>85.628846121405815</c:v>
                </c:pt>
                <c:pt idx="4">
                  <c:v>97.86778889574876</c:v>
                </c:pt>
                <c:pt idx="5">
                  <c:v>98.048187003895706</c:v>
                </c:pt>
                <c:pt idx="6">
                  <c:v>98.051524599077879</c:v>
                </c:pt>
                <c:pt idx="7">
                  <c:v>98.059539448144648</c:v>
                </c:pt>
                <c:pt idx="8">
                  <c:v>117.3159333207807</c:v>
                </c:pt>
                <c:pt idx="9">
                  <c:v>117.46233353630379</c:v>
                </c:pt>
                <c:pt idx="10">
                  <c:v>117.46234274324934</c:v>
                </c:pt>
                <c:pt idx="11">
                  <c:v>117.46245185644435</c:v>
                </c:pt>
                <c:pt idx="12">
                  <c:v>117.46246024687436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DD-4E7C-AE11-9CD2308EBA4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NNBA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Sheet1!$C$2:$C$14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35.475277366277659</c:v>
                </c:pt>
                <c:pt idx="1">
                  <c:v>32.318915471130744</c:v>
                </c:pt>
                <c:pt idx="2">
                  <c:v>33.243640953682224</c:v>
                </c:pt>
                <c:pt idx="3">
                  <c:v>26.796321353789619</c:v>
                </c:pt>
                <c:pt idx="4">
                  <c:v>25.346743706373953</c:v>
                </c:pt>
                <c:pt idx="5">
                  <c:v>36.096576857475839</c:v>
                </c:pt>
                <c:pt idx="6">
                  <c:v>40.703058257989817</c:v>
                </c:pt>
                <c:pt idx="7">
                  <c:v>41.287312319947219</c:v>
                </c:pt>
                <c:pt idx="8">
                  <c:v>41.243428232681076</c:v>
                </c:pt>
                <c:pt idx="9">
                  <c:v>36.332249877402504</c:v>
                </c:pt>
                <c:pt idx="10">
                  <c:v>41.187588826318475</c:v>
                </c:pt>
                <c:pt idx="11">
                  <c:v>40.82834383266318</c:v>
                </c:pt>
                <c:pt idx="12">
                  <c:v>40.801146288031369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DD-4E7C-AE11-9CD2308EBA47}"/>
            </c:ext>
          </c:extLst>
        </c:ser>
        <c:ser>
          <c:idx val="0"/>
          <c:order val="2"/>
          <c:tx>
            <c:strRef>
              <c:f>Sheet1!$F$1</c:f>
              <c:strCache>
                <c:ptCount val="1"/>
                <c:pt idx="0">
                  <c:v>NSBA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28575">
                <a:solidFill>
                  <a:srgbClr val="C00000"/>
                </a:solidFill>
              </a:ln>
              <a:effectLst/>
            </c:spPr>
          </c:marker>
          <c:xVal>
            <c:numRef>
              <c:f>Sheet1!$E$2:$E$14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Sheet1!$F$2:$F$14</c:f>
              <c:numCache>
                <c:formatCode>General</c:formatCode>
                <c:ptCount val="13"/>
                <c:pt idx="0">
                  <c:v>41.008995301600336</c:v>
                </c:pt>
                <c:pt idx="1">
                  <c:v>29.830251976705817</c:v>
                </c:pt>
                <c:pt idx="2">
                  <c:v>36.870110584743287</c:v>
                </c:pt>
                <c:pt idx="3">
                  <c:v>35.75838077162507</c:v>
                </c:pt>
                <c:pt idx="4">
                  <c:v>29.576120465807502</c:v>
                </c:pt>
                <c:pt idx="5">
                  <c:v>35.121899457089697</c:v>
                </c:pt>
                <c:pt idx="6">
                  <c:v>34.294508081745136</c:v>
                </c:pt>
                <c:pt idx="7">
                  <c:v>29.260410999706043</c:v>
                </c:pt>
                <c:pt idx="8">
                  <c:v>29.034799575226625</c:v>
                </c:pt>
                <c:pt idx="9">
                  <c:v>39.495838867767276</c:v>
                </c:pt>
                <c:pt idx="10">
                  <c:v>34.849620006312719</c:v>
                </c:pt>
                <c:pt idx="11">
                  <c:v>34.731272289219021</c:v>
                </c:pt>
                <c:pt idx="12">
                  <c:v>34.731272289219021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ADD-4E7C-AE11-9CD2308EB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928447"/>
        <c:axId val="669076335"/>
      </c:scatterChart>
      <c:valAx>
        <c:axId val="594928447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iteration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9076335"/>
        <c:crosses val="autoZero"/>
        <c:crossBetween val="midCat"/>
      </c:valAx>
      <c:valAx>
        <c:axId val="66907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Δdist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4928447"/>
        <c:crosses val="autoZero"/>
        <c:crossBetween val="midCat"/>
      </c:valAx>
    </c:plotArea>
    <c:legend>
      <c:legendPos val="r"/>
      <c:overlay val="0"/>
      <c:txPr>
        <a:bodyPr/>
        <a:lstStyle/>
        <a:p>
          <a:pPr>
            <a:defRPr sz="1200" b="1"/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Sheet1!$N$17</c:f>
              <c:strCache>
                <c:ptCount val="1"/>
                <c:pt idx="0">
                  <c:v>f(x)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Sheet1!$M$18:$M$28</c:f>
              <c:numCache>
                <c:formatCode>General</c:formatCode>
                <c:ptCount val="11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2</c:v>
                </c:pt>
                <c:pt idx="9">
                  <c:v>5</c:v>
                </c:pt>
                <c:pt idx="10">
                  <c:v>10</c:v>
                </c:pt>
              </c:numCache>
            </c:numRef>
          </c:xVal>
          <c:yVal>
            <c:numRef>
              <c:f>Sheet1!$N$18:$N$28</c:f>
              <c:numCache>
                <c:formatCode>General</c:formatCode>
                <c:ptCount val="11"/>
                <c:pt idx="0">
                  <c:v>27.902630824969165</c:v>
                </c:pt>
                <c:pt idx="1">
                  <c:v>17.863453647657266</c:v>
                </c:pt>
                <c:pt idx="2">
                  <c:v>13.176252855591583</c:v>
                </c:pt>
                <c:pt idx="3">
                  <c:v>10.5250820689044</c:v>
                </c:pt>
                <c:pt idx="4">
                  <c:v>8.8388732470536144</c:v>
                </c:pt>
                <c:pt idx="5">
                  <c:v>7.6784443939689799</c:v>
                </c:pt>
                <c:pt idx="6">
                  <c:v>6.833506600932477</c:v>
                </c:pt>
                <c:pt idx="7">
                  <c:v>6.1917364223999991</c:v>
                </c:pt>
                <c:pt idx="8">
                  <c:v>3.6299108605572648</c:v>
                </c:pt>
                <c:pt idx="9">
                  <c:v>2.2600044662741507</c:v>
                </c:pt>
                <c:pt idx="10">
                  <c:v>1.7798896820672092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F8F-48C6-AF90-06BE662E1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049023"/>
        <c:axId val="1345051519"/>
      </c:scatterChart>
      <c:valAx>
        <c:axId val="1345049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baseline="0">
                    <a:effectLst/>
                  </a:rPr>
                  <a:t>|xi-xj|</a:t>
                </a:r>
                <a:endParaRPr lang="ja-JP" altLang="ja-JP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051519"/>
        <c:crosses val="autoZero"/>
        <c:crossBetween val="midCat"/>
      </c:valAx>
      <c:valAx>
        <c:axId val="1345051519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f(x)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049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9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376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1115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8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3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6" Type="http://schemas.openxmlformats.org/officeDocument/2006/relationships/image" Target="../media/image8.png"/><Relationship Id="rId10" Type="http://schemas.openxmlformats.org/officeDocument/2006/relationships/image" Target="../media/image10.png"/><Relationship Id="rId9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28.png"/><Relationship Id="rId12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0" Type="http://schemas.openxmlformats.org/officeDocument/2006/relationships/image" Target="../media/image25.png"/><Relationship Id="rId9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9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10.png"/><Relationship Id="rId5" Type="http://schemas.openxmlformats.org/officeDocument/2006/relationships/image" Target="../media/image140.pn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全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個体の分散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90348" y="3098838"/>
                <a:ext cx="8218213" cy="666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kumimoji="1" lang="en-US" altLang="ja-JP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kumimoji="1" lang="en-US" altLang="ja-JP" sz="2800" b="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kumimoji="1" lang="en-US" altLang="ja-JP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b/>
                          </m:sSub>
                        </m:e>
                        <m:sup/>
                      </m:sSup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8" y="3098838"/>
                <a:ext cx="8218213" cy="6667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/>
          <p:cNvSpPr txBox="1"/>
          <p:nvPr/>
        </p:nvSpPr>
        <p:spPr>
          <a:xfrm>
            <a:off x="4490348" y="2448977"/>
            <a:ext cx="63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K</a:t>
            </a:r>
            <a:r>
              <a:rPr kumimoji="1" lang="ja-JP" altLang="en-US" sz="2400" dirty="0" smtClean="0"/>
              <a:t>番目の近傍個体までの距離を算出</a:t>
            </a:r>
            <a:r>
              <a:rPr kumimoji="1" lang="ja-JP" altLang="en-US" sz="2400" smtClean="0"/>
              <a:t>して分散させる</a:t>
            </a:r>
            <a:endParaRPr kumimoji="1" lang="ja-JP" altLang="en-US" sz="2400" dirty="0"/>
          </a:p>
        </p:txBody>
      </p:sp>
      <p:sp>
        <p:nvSpPr>
          <p:cNvPr id="54" name="正方形/長方形 53"/>
          <p:cNvSpPr/>
          <p:nvPr/>
        </p:nvSpPr>
        <p:spPr>
          <a:xfrm>
            <a:off x="506855" y="2452483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3409347" y="2773181"/>
                <a:ext cx="5693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347" y="2773181"/>
                <a:ext cx="56932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1780237" y="3977988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237" y="3977988"/>
                <a:ext cx="949171" cy="470000"/>
              </a:xfrm>
              <a:prstGeom prst="rect">
                <a:avLst/>
              </a:prstGeom>
              <a:blipFill>
                <a:blip r:embed="rId6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矢印コネクタ 52"/>
          <p:cNvCxnSpPr/>
          <p:nvPr/>
        </p:nvCxnSpPr>
        <p:spPr>
          <a:xfrm flipV="1">
            <a:off x="2653274" y="3555166"/>
            <a:ext cx="856972" cy="79928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746897" y="4167368"/>
            <a:ext cx="314393" cy="285022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2710397" y="4370297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397" y="4370297"/>
                <a:ext cx="657424" cy="461665"/>
              </a:xfrm>
              <a:prstGeom prst="rect">
                <a:avLst/>
              </a:prstGeom>
              <a:blipFill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473845" y="5373749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   …(4)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845" y="5373749"/>
                <a:ext cx="5117324" cy="543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…(3)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6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全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個体の分散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90348" y="3098838"/>
                <a:ext cx="8218213" cy="666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kumimoji="1" lang="en-US" altLang="ja-JP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kumimoji="1" lang="en-US" altLang="ja-JP" sz="2800" b="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kumimoji="1" lang="en-US" altLang="ja-JP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b/>
                          </m:sSub>
                        </m:e>
                        <m:sup/>
                      </m:sSup>
                    </m:oMath>
                  </m:oMathPara>
                </a14:m>
                <a:endParaRPr kumimoji="1" lang="ja-JP" alt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8" y="3098838"/>
                <a:ext cx="8218213" cy="6667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/>
          <p:cNvSpPr txBox="1"/>
          <p:nvPr/>
        </p:nvSpPr>
        <p:spPr>
          <a:xfrm>
            <a:off x="4490348" y="2448977"/>
            <a:ext cx="63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K</a:t>
            </a:r>
            <a:r>
              <a:rPr kumimoji="1" lang="ja-JP" altLang="en-US" sz="2400" dirty="0" smtClean="0"/>
              <a:t>番目の近傍個体までの距離を算出</a:t>
            </a:r>
            <a:r>
              <a:rPr kumimoji="1" lang="ja-JP" altLang="en-US" sz="2400" smtClean="0"/>
              <a:t>して分散させる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4473845" y="5373749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   …(4)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845" y="5373749"/>
                <a:ext cx="5117324" cy="5435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…(3)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/>
          <p:cNvGrpSpPr/>
          <p:nvPr/>
        </p:nvGrpSpPr>
        <p:grpSpPr>
          <a:xfrm>
            <a:off x="1780237" y="2773181"/>
            <a:ext cx="2198432" cy="2131422"/>
            <a:chOff x="1780237" y="2773181"/>
            <a:chExt cx="2198432" cy="21314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正方形/長方形 68"/>
                <p:cNvSpPr/>
                <p:nvPr/>
              </p:nvSpPr>
              <p:spPr>
                <a:xfrm>
                  <a:off x="3409347" y="2773181"/>
                  <a:ext cx="5693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2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ja-JP" altLang="en-US" sz="24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正方形/長方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347" y="2773181"/>
                  <a:ext cx="56932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正方形/長方形 69"/>
                <p:cNvSpPr/>
                <p:nvPr/>
              </p:nvSpPr>
              <p:spPr>
                <a:xfrm>
                  <a:off x="1780237" y="3977988"/>
                  <a:ext cx="949171" cy="4700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2400" b="1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24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正方形/長方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37" y="3977988"/>
                  <a:ext cx="949171" cy="470000"/>
                </a:xfrm>
                <a:prstGeom prst="rect">
                  <a:avLst/>
                </a:prstGeom>
                <a:blipFill>
                  <a:blip r:embed="rId11"/>
                  <a:stretch>
                    <a:fillRect b="-38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矢印コネクタ 52"/>
            <p:cNvCxnSpPr/>
            <p:nvPr/>
          </p:nvCxnSpPr>
          <p:spPr>
            <a:xfrm flipV="1">
              <a:off x="2653274" y="3555166"/>
              <a:ext cx="856972" cy="799287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楕円 7"/>
            <p:cNvSpPr/>
            <p:nvPr/>
          </p:nvSpPr>
          <p:spPr>
            <a:xfrm>
              <a:off x="2196419" y="4353477"/>
              <a:ext cx="551126" cy="551126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/>
            <p:cNvSpPr/>
            <p:nvPr/>
          </p:nvSpPr>
          <p:spPr>
            <a:xfrm>
              <a:off x="3367822" y="3180378"/>
              <a:ext cx="464728" cy="46472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/>
            <p:cNvCxnSpPr/>
            <p:nvPr/>
          </p:nvCxnSpPr>
          <p:spPr>
            <a:xfrm flipV="1">
              <a:off x="2746897" y="4167368"/>
              <a:ext cx="314393" cy="285022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正方形/長方形 33"/>
                <p:cNvSpPr/>
                <p:nvPr/>
              </p:nvSpPr>
              <p:spPr>
                <a:xfrm>
                  <a:off x="2710397" y="4370297"/>
                  <a:ext cx="6574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ja-JP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lang="ja-JP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正方形/長方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397" y="4370297"/>
                  <a:ext cx="65742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楕円 37"/>
            <p:cNvSpPr/>
            <p:nvPr/>
          </p:nvSpPr>
          <p:spPr>
            <a:xfrm>
              <a:off x="3016320" y="3828789"/>
              <a:ext cx="464728" cy="4647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/>
                <p:cNvSpPr/>
                <p:nvPr/>
              </p:nvSpPr>
              <p:spPr>
                <a:xfrm>
                  <a:off x="2608525" y="3383256"/>
                  <a:ext cx="6510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lang="ja-JP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525" y="3383256"/>
                  <a:ext cx="651011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698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全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個体の分散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490348" y="2448977"/>
            <a:ext cx="63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K</a:t>
            </a:r>
            <a:r>
              <a:rPr kumimoji="1" lang="ja-JP" altLang="en-US" sz="2400" dirty="0" smtClean="0"/>
              <a:t>番目の近傍個体までの距離を算出して分散させる</a:t>
            </a:r>
            <a:endParaRPr kumimoji="1" lang="ja-JP" altLang="en-US" sz="2400" dirty="0"/>
          </a:p>
        </p:txBody>
      </p:sp>
      <p:sp>
        <p:nvSpPr>
          <p:cNvPr id="54" name="正方形/長方形 53"/>
          <p:cNvSpPr/>
          <p:nvPr/>
        </p:nvSpPr>
        <p:spPr>
          <a:xfrm>
            <a:off x="506855" y="2452483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/>
              <p:cNvSpPr/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1672443" y="4065310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43" y="4065310"/>
                <a:ext cx="949171" cy="470000"/>
              </a:xfrm>
              <a:prstGeom prst="rect">
                <a:avLst/>
              </a:prstGeom>
              <a:blipFill>
                <a:blip r:embed="rId3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118903" y="5688981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03" y="5688981"/>
                <a:ext cx="953979" cy="513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楕円 7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/>
          <p:cNvSpPr/>
          <p:nvPr/>
        </p:nvSpPr>
        <p:spPr>
          <a:xfrm>
            <a:off x="926920" y="5246525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780396" y="4136358"/>
            <a:ext cx="730388" cy="479386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768582" y="4027572"/>
            <a:ext cx="2063744" cy="1780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4053" y="3598966"/>
            <a:ext cx="14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K=2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2859790" y="4398207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790" y="4398207"/>
                <a:ext cx="657424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3506512" y="3806463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…(3)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/>
          <p:cNvCxnSpPr/>
          <p:nvPr/>
        </p:nvCxnSpPr>
        <p:spPr>
          <a:xfrm flipV="1">
            <a:off x="1356188" y="4825128"/>
            <a:ext cx="903327" cy="593303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2743867" y="3802416"/>
            <a:ext cx="1011787" cy="70994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kumimoji="1" lang="en-US" altLang="ja-JP" sz="2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kumimoji="1" lang="en-US" altLang="ja-JP" sz="2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kumimoji="1" lang="en-US" altLang="ja-JP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kumimoji="1" lang="en-US" altLang="ja-JP" sz="2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kumimoji="1" lang="en-US" altLang="ja-JP" sz="2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b/>
                          </m:sSub>
                        </m:e>
                        <m:sup/>
                      </m:sSup>
                    </m:oMath>
                  </m:oMathPara>
                </a14:m>
                <a:endParaRPr kumimoji="1" lang="ja-JP" alt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01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/>
      <p:bldP spid="34" grpId="0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全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個体の分散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490348" y="5346600"/>
            <a:ext cx="63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chemeClr val="accent6"/>
                </a:solidFill>
              </a:rPr>
              <a:t>個体</a:t>
            </a:r>
            <a:r>
              <a:rPr kumimoji="1" lang="ja-JP" altLang="en-US" sz="2400" b="1" dirty="0">
                <a:solidFill>
                  <a:schemeClr val="accent6"/>
                </a:solidFill>
              </a:rPr>
              <a:t>間</a:t>
            </a:r>
            <a:r>
              <a:rPr kumimoji="1" lang="ja-JP" altLang="en-US" sz="2400" b="1" dirty="0" smtClean="0">
                <a:solidFill>
                  <a:schemeClr val="accent6"/>
                </a:solidFill>
              </a:rPr>
              <a:t>の距離（近い</a:t>
            </a:r>
            <a:r>
              <a:rPr kumimoji="1" lang="en-US" altLang="ja-JP" sz="2400" b="1" dirty="0" smtClean="0">
                <a:solidFill>
                  <a:schemeClr val="accent6"/>
                </a:solidFill>
              </a:rPr>
              <a:t>&lt;</a:t>
            </a:r>
            <a:r>
              <a:rPr kumimoji="1" lang="ja-JP" altLang="en-US" sz="2400" b="1" dirty="0" smtClean="0">
                <a:solidFill>
                  <a:schemeClr val="accent6"/>
                </a:solidFill>
              </a:rPr>
              <a:t>遠い）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506855" y="2452483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/>
              <p:cNvSpPr/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1672443" y="4065310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443" y="4065310"/>
                <a:ext cx="949171" cy="470000"/>
              </a:xfrm>
              <a:prstGeom prst="rect">
                <a:avLst/>
              </a:prstGeom>
              <a:blipFill>
                <a:blip r:embed="rId3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118903" y="5688981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03" y="5688981"/>
                <a:ext cx="953979" cy="513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楕円 7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/>
          <p:cNvSpPr/>
          <p:nvPr/>
        </p:nvSpPr>
        <p:spPr>
          <a:xfrm>
            <a:off x="1527257" y="4904603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2539951" y="4334503"/>
            <a:ext cx="515057" cy="34078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768582" y="4027572"/>
            <a:ext cx="2063744" cy="1780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34053" y="3598966"/>
            <a:ext cx="14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K=2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2814798" y="4457615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798" y="4457615"/>
                <a:ext cx="657424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2978888" y="3971703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…(3)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/>
          <p:cNvCxnSpPr/>
          <p:nvPr/>
        </p:nvCxnSpPr>
        <p:spPr>
          <a:xfrm flipV="1">
            <a:off x="1800454" y="4825129"/>
            <a:ext cx="459061" cy="31183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2522979" y="4258234"/>
            <a:ext cx="468476" cy="32886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kumimoji="1" lang="en-US" altLang="ja-JP" sz="2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kumimoji="1" lang="en-US" altLang="ja-JP" sz="2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kumimoji="1" lang="en-US" altLang="ja-JP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kumimoji="1" lang="en-US" altLang="ja-JP" sz="2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kumimoji="1" lang="en-US" altLang="ja-JP" sz="28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b/>
                          </m:sSub>
                        </m:e>
                        <m:sup/>
                      </m:sSup>
                    </m:oMath>
                  </m:oMathPara>
                </a14:m>
                <a:endParaRPr kumimoji="1" lang="ja-JP" alt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98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/>
      <p:bldP spid="34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2: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局所解探索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4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094948" y="2245879"/>
                <a:ext cx="582127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kumimoji="1" lang="en-US" altLang="ja-JP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ja-JP" altLang="en-US" sz="2400" dirty="0" smtClean="0"/>
                  <a:t>個体周辺に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 smtClean="0"/>
                  <a:t>生成する</a:t>
                </a:r>
                <a:endParaRPr kumimoji="1" lang="en-US" altLang="ja-JP" sz="2400" dirty="0" smtClean="0"/>
              </a:p>
              <a:p>
                <a:endParaRPr kumimoji="1" lang="en-US" altLang="ja-JP" sz="2400" dirty="0" smtClean="0"/>
              </a:p>
              <a:p>
                <a:endParaRPr kumimoji="1" lang="en-US" altLang="ja-JP" sz="2400" dirty="0"/>
              </a:p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</a:t>
                </a:r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2245879"/>
                <a:ext cx="5821279" cy="2308324"/>
              </a:xfrm>
              <a:prstGeom prst="rect">
                <a:avLst/>
              </a:prstGeom>
              <a:blipFill>
                <a:blip r:embed="rId4"/>
                <a:stretch>
                  <a:fillRect l="-1675" t="-1847" b="-5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27996" y="3381404"/>
                <a:ext cx="5940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996" y="3381404"/>
                <a:ext cx="594007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7720467" y="4775109"/>
                <a:ext cx="33237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 smtClean="0"/>
                  <a:t>ラウドネス（初期値）：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000" dirty="0" smtClean="0"/>
                  <a:t>=1</a:t>
                </a:r>
              </a:p>
              <a:p>
                <a:r>
                  <a:rPr kumimoji="1" lang="ja-JP" altLang="en-US" sz="2000" dirty="0" smtClean="0"/>
                  <a:t>パルスレート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：</a:t>
                </a:r>
                <a:r>
                  <a:rPr kumimoji="1" lang="en-US" altLang="ja-JP" sz="2000" dirty="0" smtClean="0"/>
                  <a:t>rand [0 1]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467" y="4775109"/>
                <a:ext cx="3323771" cy="707886"/>
              </a:xfrm>
              <a:prstGeom prst="rect">
                <a:avLst/>
              </a:prstGeom>
              <a:blipFill>
                <a:blip r:embed="rId6"/>
                <a:stretch>
                  <a:fillRect l="-1832" t="-5172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527380" y="5952823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3: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ランダムに解生成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5094948" y="6048622"/>
                <a:ext cx="5473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/>
                  <a:t>目的関数内にランダムで解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を生成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6048622"/>
                <a:ext cx="5473120" cy="461665"/>
              </a:xfrm>
              <a:prstGeom prst="rect">
                <a:avLst/>
              </a:prstGeom>
              <a:blipFill>
                <a:blip r:embed="rId7"/>
                <a:stretch>
                  <a:fillRect l="-1782" t="-11842" b="-27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  <a:blipFill>
                <a:blip r:embed="rId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  <a:blipFill>
                <a:blip r:embed="rId1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  <a:blipFill>
                <a:blip r:embed="rId11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楕円 38"/>
          <p:cNvSpPr/>
          <p:nvPr/>
        </p:nvSpPr>
        <p:spPr>
          <a:xfrm>
            <a:off x="3556987" y="4959861"/>
            <a:ext cx="551126" cy="5511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926920" y="524652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1459794" y="359401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2953706" y="5280912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2307189" y="4844993"/>
                <a:ext cx="1010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189" y="4844993"/>
                <a:ext cx="1010148" cy="461665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1951510" y="259284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2049182" y="3124821"/>
                <a:ext cx="870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182" y="3124821"/>
                <a:ext cx="870687" cy="461665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1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5</a:t>
            </a:r>
            <a:endParaRPr kumimoji="1" lang="ja-JP" altLang="en-US" sz="2000" dirty="0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の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評価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687054" y="2149684"/>
                <a:ext cx="7504946" cy="354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𝒍𝒐𝒄𝒂𝒍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𝒓𝒏𝒅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𝒑𝒃𝒆𝒔𝒕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各個体</a:t>
                </a:r>
                <a:r>
                  <a:rPr kumimoji="1" lang="ja-JP" altLang="en-US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が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つ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の解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  <m:r>
                      <a:rPr kumimoji="1"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の</m:t>
                    </m:r>
                    <m:r>
                      <a:rPr kumimoji="1"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kumimoji="1" lang="ja-JP" altLang="en-US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から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最良解を選択し，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kumimoji="1"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パーソナルベスト</a:t>
                </a:r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より良ければ更新する．</a:t>
                </a:r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</a:t>
                </a: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54" y="2149684"/>
                <a:ext cx="7504946" cy="3547190"/>
              </a:xfrm>
              <a:prstGeom prst="rect">
                <a:avLst/>
              </a:prstGeom>
              <a:blipFill>
                <a:blip r:embed="rId2"/>
                <a:stretch>
                  <a:fillRect l="-1300" t="-859" r="-1137" b="-30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/>
          <p:cNvSpPr/>
          <p:nvPr/>
        </p:nvSpPr>
        <p:spPr>
          <a:xfrm>
            <a:off x="3556987" y="4959861"/>
            <a:ext cx="551126" cy="5511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2953706" y="5280912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2346886" y="5671594"/>
                <a:ext cx="1010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86" y="5671594"/>
                <a:ext cx="1010148" cy="461665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楕円 20"/>
          <p:cNvSpPr/>
          <p:nvPr/>
        </p:nvSpPr>
        <p:spPr>
          <a:xfrm>
            <a:off x="1951510" y="259284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2392391" y="2776565"/>
                <a:ext cx="870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91" y="2776565"/>
                <a:ext cx="870687" cy="461665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1243876" y="4140263"/>
                <a:ext cx="1066254" cy="494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𝒑𝒃𝒆𝒔𝒕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76" y="4140263"/>
                <a:ext cx="1066254" cy="494751"/>
              </a:xfrm>
              <a:prstGeom prst="rect">
                <a:avLst/>
              </a:prstGeom>
              <a:blipFill>
                <a:blip r:embed="rId6"/>
                <a:stretch>
                  <a:fillRect b="-13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1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世代数による比較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Griewank</a:t>
            </a:r>
            <a:r>
              <a:rPr kumimoji="1" lang="en-US" altLang="ja-JP" dirty="0" smtClean="0"/>
              <a:t> function (seed=1)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487757"/>
              </p:ext>
            </p:extLst>
          </p:nvPr>
        </p:nvGraphicFramePr>
        <p:xfrm>
          <a:off x="1436914" y="2057399"/>
          <a:ext cx="9318172" cy="448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0594302" y="4195482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最近傍個体移動</a:t>
            </a:r>
            <a:endParaRPr kumimoji="1" lang="ja-JP" altLang="en-US" sz="1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94303" y="4448631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ノベルティサーチ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56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995507"/>
              </p:ext>
            </p:extLst>
          </p:nvPr>
        </p:nvGraphicFramePr>
        <p:xfrm>
          <a:off x="541173" y="1815885"/>
          <a:ext cx="7514256" cy="410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513043" y="5826715"/>
                <a:ext cx="3831771" cy="67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f>
                            <m:fPr>
                              <m:ctrlPr>
                                <a:rPr kumimoji="1" lang="en-US" altLang="ja-JP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1" lang="en-US" altLang="ja-JP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43" y="5826715"/>
                <a:ext cx="3831771" cy="675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00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5624</TotalTime>
  <Words>155</Words>
  <Application>Microsoft Office PowerPoint</Application>
  <PresentationFormat>ワイド画面</PresentationFormat>
  <Paragraphs>88</Paragraphs>
  <Slides>8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Meiryo UI</vt:lpstr>
      <vt:lpstr>ＭＳ Ｐゴシック</vt:lpstr>
      <vt:lpstr>Arial</vt:lpstr>
      <vt:lpstr>Calibri</vt:lpstr>
      <vt:lpstr>Cambria Math</vt:lpstr>
      <vt:lpstr>Segoe UI</vt:lpstr>
      <vt:lpstr>Blue-pleated-shape-on-the-white-background-PowerPoint-Templates-Widescreen</vt:lpstr>
      <vt:lpstr>Custom Design</vt:lpstr>
      <vt:lpstr>提案手法</vt:lpstr>
      <vt:lpstr>提案手法</vt:lpstr>
      <vt:lpstr>提案手法</vt:lpstr>
      <vt:lpstr>提案手法</vt:lpstr>
      <vt:lpstr>提案手法</vt:lpstr>
      <vt:lpstr>提案手法</vt:lpstr>
      <vt:lpstr>世代数による比較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200</cp:revision>
  <dcterms:created xsi:type="dcterms:W3CDTF">2017-10-11T10:33:32Z</dcterms:created>
  <dcterms:modified xsi:type="dcterms:W3CDTF">2018-01-10T07:26:32Z</dcterms:modified>
</cp:coreProperties>
</file>