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86" r:id="rId3"/>
    <p:sldId id="274" r:id="rId4"/>
    <p:sldId id="317" r:id="rId5"/>
    <p:sldId id="297" r:id="rId6"/>
    <p:sldId id="299" r:id="rId7"/>
    <p:sldId id="318" r:id="rId8"/>
    <p:sldId id="319" r:id="rId9"/>
    <p:sldId id="316" r:id="rId10"/>
    <p:sldId id="272" r:id="rId11"/>
    <p:sldId id="304" r:id="rId12"/>
    <p:sldId id="25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7" autoAdjust="0"/>
    <p:restoredTop sz="94660"/>
  </p:normalViewPr>
  <p:slideViewPr>
    <p:cSldViewPr snapToGrid="0">
      <p:cViewPr varScale="1">
        <p:scale>
          <a:sx n="64" d="100"/>
          <a:sy n="64" d="100"/>
        </p:scale>
        <p:origin x="2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akuyaIwase\Documents\MATLAB\bat_algorithm\griewank_renew\20171117\distanc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originalBA</c:v>
                </c:pt>
              </c:strCache>
            </c:strRef>
          </c:tx>
          <c:spPr>
            <a:ln>
              <a:solidFill>
                <a:schemeClr val="accent6"/>
              </a:solidFill>
            </a:ln>
          </c:spPr>
          <c:marker>
            <c:spPr>
              <a:ln>
                <a:solidFill>
                  <a:schemeClr val="accent6"/>
                </a:solidFill>
              </a:ln>
            </c:spPr>
          </c:marker>
          <c:xVal>
            <c:numRef>
              <c:f>Sheet1!$A$2:$A$14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Sheet1!$B$2:$B$14</c:f>
              <c:numCache>
                <c:formatCode>General</c:formatCode>
                <c:ptCount val="13"/>
                <c:pt idx="0">
                  <c:v>38.666837880072123</c:v>
                </c:pt>
                <c:pt idx="1">
                  <c:v>60.870413840301133</c:v>
                </c:pt>
                <c:pt idx="2">
                  <c:v>67.493115096415778</c:v>
                </c:pt>
                <c:pt idx="3">
                  <c:v>85.628846121405815</c:v>
                </c:pt>
                <c:pt idx="4">
                  <c:v>97.86778889574876</c:v>
                </c:pt>
                <c:pt idx="5">
                  <c:v>98.048187003895706</c:v>
                </c:pt>
                <c:pt idx="6">
                  <c:v>98.051524599077879</c:v>
                </c:pt>
                <c:pt idx="7">
                  <c:v>98.059539448144648</c:v>
                </c:pt>
                <c:pt idx="8">
                  <c:v>117.3159333207807</c:v>
                </c:pt>
                <c:pt idx="9">
                  <c:v>117.46233353630379</c:v>
                </c:pt>
                <c:pt idx="10">
                  <c:v>117.46234274324934</c:v>
                </c:pt>
                <c:pt idx="11">
                  <c:v>117.46245185644435</c:v>
                </c:pt>
                <c:pt idx="12">
                  <c:v>117.46246024687436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ADD-4E7C-AE11-9CD2308EBA4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NNBA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pPr>
              <a:solidFill>
                <a:schemeClr val="bg1">
                  <a:lumMod val="50000"/>
                </a:schemeClr>
              </a:solidFill>
              <a:ln w="28575"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Sheet1!$C$2:$C$14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Sheet1!$D$2:$D$14</c:f>
              <c:numCache>
                <c:formatCode>General</c:formatCode>
                <c:ptCount val="13"/>
                <c:pt idx="0">
                  <c:v>35.475277366277659</c:v>
                </c:pt>
                <c:pt idx="1">
                  <c:v>32.318915471130744</c:v>
                </c:pt>
                <c:pt idx="2">
                  <c:v>33.243640953682224</c:v>
                </c:pt>
                <c:pt idx="3">
                  <c:v>26.796321353789619</c:v>
                </c:pt>
                <c:pt idx="4">
                  <c:v>25.346743706373953</c:v>
                </c:pt>
                <c:pt idx="5">
                  <c:v>36.096576857475839</c:v>
                </c:pt>
                <c:pt idx="6">
                  <c:v>40.703058257989817</c:v>
                </c:pt>
                <c:pt idx="7">
                  <c:v>41.287312319947219</c:v>
                </c:pt>
                <c:pt idx="8">
                  <c:v>41.243428232681076</c:v>
                </c:pt>
                <c:pt idx="9">
                  <c:v>36.332249877402504</c:v>
                </c:pt>
                <c:pt idx="10">
                  <c:v>41.187588826318475</c:v>
                </c:pt>
                <c:pt idx="11">
                  <c:v>40.82834383266318</c:v>
                </c:pt>
                <c:pt idx="12">
                  <c:v>40.801146288031369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ADD-4E7C-AE11-9CD2308EBA47}"/>
            </c:ext>
          </c:extLst>
        </c:ser>
        <c:ser>
          <c:idx val="0"/>
          <c:order val="2"/>
          <c:tx>
            <c:strRef>
              <c:f>Sheet1!$F$1</c:f>
              <c:strCache>
                <c:ptCount val="1"/>
                <c:pt idx="0">
                  <c:v>NSBA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28575">
                <a:solidFill>
                  <a:srgbClr val="C00000"/>
                </a:solidFill>
              </a:ln>
              <a:effectLst/>
            </c:spPr>
          </c:marker>
          <c:xVal>
            <c:numRef>
              <c:f>Sheet1!$E$2:$E$14</c:f>
              <c:numCache>
                <c:formatCode>General</c:formatCode>
                <c:ptCount val="13"/>
                <c:pt idx="0">
                  <c:v>1</c:v>
                </c:pt>
                <c:pt idx="1">
                  <c:v>10</c:v>
                </c:pt>
                <c:pt idx="2">
                  <c:v>50</c:v>
                </c:pt>
                <c:pt idx="3">
                  <c:v>100</c:v>
                </c:pt>
                <c:pt idx="4">
                  <c:v>200</c:v>
                </c:pt>
                <c:pt idx="5">
                  <c:v>300</c:v>
                </c:pt>
                <c:pt idx="6">
                  <c:v>400</c:v>
                </c:pt>
                <c:pt idx="7">
                  <c:v>500</c:v>
                </c:pt>
                <c:pt idx="8">
                  <c:v>600</c:v>
                </c:pt>
                <c:pt idx="9">
                  <c:v>700</c:v>
                </c:pt>
                <c:pt idx="10">
                  <c:v>800</c:v>
                </c:pt>
                <c:pt idx="11">
                  <c:v>900</c:v>
                </c:pt>
                <c:pt idx="12">
                  <c:v>1000</c:v>
                </c:pt>
              </c:numCache>
            </c:numRef>
          </c:xVal>
          <c:yVal>
            <c:numRef>
              <c:f>Sheet1!$F$2:$F$14</c:f>
              <c:numCache>
                <c:formatCode>General</c:formatCode>
                <c:ptCount val="13"/>
                <c:pt idx="0">
                  <c:v>41.008995301600336</c:v>
                </c:pt>
                <c:pt idx="1">
                  <c:v>29.830251976705817</c:v>
                </c:pt>
                <c:pt idx="2">
                  <c:v>36.870110584743287</c:v>
                </c:pt>
                <c:pt idx="3">
                  <c:v>35.75838077162507</c:v>
                </c:pt>
                <c:pt idx="4">
                  <c:v>29.576120465807502</c:v>
                </c:pt>
                <c:pt idx="5">
                  <c:v>35.121899457089697</c:v>
                </c:pt>
                <c:pt idx="6">
                  <c:v>34.294508081745136</c:v>
                </c:pt>
                <c:pt idx="7">
                  <c:v>29.260410999706043</c:v>
                </c:pt>
                <c:pt idx="8">
                  <c:v>29.034799575226625</c:v>
                </c:pt>
                <c:pt idx="9">
                  <c:v>39.495838867767276</c:v>
                </c:pt>
                <c:pt idx="10">
                  <c:v>34.849620006312719</c:v>
                </c:pt>
                <c:pt idx="11">
                  <c:v>34.731272289219021</c:v>
                </c:pt>
                <c:pt idx="12">
                  <c:v>34.731272289219021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ADD-4E7C-AE11-9CD2308EBA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928447"/>
        <c:axId val="669076335"/>
      </c:scatterChart>
      <c:valAx>
        <c:axId val="594928447"/>
        <c:scaling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iteration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669076335"/>
        <c:crosses val="autoZero"/>
        <c:crossBetween val="midCat"/>
      </c:valAx>
      <c:valAx>
        <c:axId val="66907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altLang="ja-JP" sz="1600"/>
                  <a:t>Δdist</a:t>
                </a:r>
                <a:endParaRPr lang="ja-JP" altLang="en-US" sz="160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94928447"/>
        <c:crosses val="autoZero"/>
        <c:crossBetween val="midCat"/>
      </c:valAx>
    </c:plotArea>
    <c:legend>
      <c:legendPos val="r"/>
      <c:overlay val="0"/>
      <c:txPr>
        <a:bodyPr/>
        <a:lstStyle/>
        <a:p>
          <a:pPr>
            <a:defRPr sz="1200" b="1"/>
          </a:pPr>
          <a:endParaRPr lang="ja-JP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/>
      </a:pPr>
      <a:endParaRPr lang="ja-JP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Sheet1!$N$17</c:f>
              <c:strCache>
                <c:ptCount val="1"/>
                <c:pt idx="0">
                  <c:v>f(x)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Sheet1!$M$18:$M$28</c:f>
              <c:numCache>
                <c:formatCode>General</c:formatCode>
                <c:ptCount val="11"/>
                <c:pt idx="0">
                  <c:v>0.3</c:v>
                </c:pt>
                <c:pt idx="1">
                  <c:v>0.4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</c:v>
                </c:pt>
                <c:pt idx="6">
                  <c:v>0.9</c:v>
                </c:pt>
                <c:pt idx="7">
                  <c:v>1</c:v>
                </c:pt>
                <c:pt idx="8">
                  <c:v>2</c:v>
                </c:pt>
                <c:pt idx="9">
                  <c:v>5</c:v>
                </c:pt>
                <c:pt idx="10">
                  <c:v>10</c:v>
                </c:pt>
              </c:numCache>
            </c:numRef>
          </c:xVal>
          <c:yVal>
            <c:numRef>
              <c:f>Sheet1!$N$18:$N$28</c:f>
              <c:numCache>
                <c:formatCode>General</c:formatCode>
                <c:ptCount val="11"/>
                <c:pt idx="0">
                  <c:v>27.902630824969165</c:v>
                </c:pt>
                <c:pt idx="1">
                  <c:v>17.863453647657266</c:v>
                </c:pt>
                <c:pt idx="2">
                  <c:v>13.176252855591583</c:v>
                </c:pt>
                <c:pt idx="3">
                  <c:v>10.5250820689044</c:v>
                </c:pt>
                <c:pt idx="4">
                  <c:v>8.8388732470536144</c:v>
                </c:pt>
                <c:pt idx="5">
                  <c:v>7.6784443939689799</c:v>
                </c:pt>
                <c:pt idx="6">
                  <c:v>6.833506600932477</c:v>
                </c:pt>
                <c:pt idx="7">
                  <c:v>6.1917364223999991</c:v>
                </c:pt>
                <c:pt idx="8">
                  <c:v>3.6299108605572648</c:v>
                </c:pt>
                <c:pt idx="9">
                  <c:v>2.2600044662741507</c:v>
                </c:pt>
                <c:pt idx="10">
                  <c:v>1.7798896820672092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F8F-48C6-AF90-06BE662E18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45049023"/>
        <c:axId val="1345051519"/>
      </c:scatterChart>
      <c:valAx>
        <c:axId val="1345049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baseline="0">
                    <a:effectLst/>
                  </a:rPr>
                  <a:t>|xi-xj|</a:t>
                </a:r>
                <a:endParaRPr lang="ja-JP" altLang="ja-JP" sz="100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051519"/>
        <c:crosses val="autoZero"/>
        <c:crossBetween val="midCat"/>
      </c:valAx>
      <c:valAx>
        <c:axId val="1345051519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f(x)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34504902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9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2"/>
            <a:ext cx="4011084" cy="116204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258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05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11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7267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3833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 smtClean="0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867"/>
            <a:ext cx="7315200" cy="80433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50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178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5167"/>
            <a:ext cx="2743200" cy="585046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5167"/>
            <a:ext cx="8026400" cy="585046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2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541173" y="2411015"/>
            <a:ext cx="11329259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3762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61115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1485"/>
            <a:ext cx="10363200" cy="146896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8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3133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185"/>
            <a:ext cx="10363200" cy="1500716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10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43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3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4584"/>
            <a:ext cx="5386917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5934"/>
            <a:ext cx="5386917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4584"/>
            <a:ext cx="5389033" cy="6413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5934"/>
            <a:ext cx="5389033" cy="3949700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0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733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0" eaLnBrk="1" latinLnBrk="1" hangingPunct="1">
        <a:spcBef>
          <a:spcPct val="0"/>
        </a:spcBef>
        <a:buNone/>
        <a:defRPr kumimoji="1" sz="48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t>1/11/2018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7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9.png"/><Relationship Id="rId7" Type="http://schemas.openxmlformats.org/officeDocument/2006/relationships/image" Target="../media/image16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10.pn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22.png"/><Relationship Id="rId9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進捗</a:t>
            </a:r>
            <a:r>
              <a:rPr lang="ja-JP" altLang="en-US" dirty="0"/>
              <a:t>報告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291077"/>
            <a:ext cx="11329259" cy="614197"/>
          </a:xfrm>
        </p:spPr>
        <p:txBody>
          <a:bodyPr/>
          <a:lstStyle/>
          <a:p>
            <a:r>
              <a:rPr lang="ja-JP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やったこと</a:t>
            </a:r>
            <a:endParaRPr lang="en-US" altLang="ja-JP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329714" y="154901"/>
            <a:ext cx="43758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高玉研究室　修士１年</a:t>
            </a:r>
            <a:r>
              <a:rPr kumimoji="1" lang="ja-JP" altLang="en-US" sz="2000" b="1" dirty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　</a:t>
            </a:r>
            <a:r>
              <a:rPr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岩瀬 拓哉</a:t>
            </a:r>
            <a:endParaRPr lang="en-US" altLang="ja-JP" sz="2000" b="1" dirty="0" smtClean="0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  <a:p>
            <a:pPr algn="r"/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2017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年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12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月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15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日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(</a:t>
            </a:r>
            <a:r>
              <a:rPr kumimoji="1" lang="ja-JP" altLang="en-US" sz="2000" b="1" dirty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金</a:t>
            </a:r>
            <a:r>
              <a:rPr kumimoji="1" lang="en-US" altLang="ja-JP" sz="2000" b="1" dirty="0" smtClean="0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rPr>
              <a:t>)</a:t>
            </a:r>
            <a:endParaRPr kumimoji="1" lang="ja-JP" altLang="en-US" sz="2000" b="1" dirty="0">
              <a:solidFill>
                <a:schemeClr val="bg1"/>
              </a:solidFill>
              <a:latin typeface="游ゴシック Light" panose="020B0300000000000000" pitchFamily="50" charset="-128"/>
              <a:ea typeface="游ゴシック Light" panose="020B0300000000000000" pitchFamily="50" charset="-128"/>
            </a:endParaRPr>
          </a:p>
        </p:txBody>
      </p:sp>
      <p:sp>
        <p:nvSpPr>
          <p:cNvPr id="9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7973" y="2104571"/>
            <a:ext cx="11622459" cy="4289742"/>
          </a:xfrm>
        </p:spPr>
        <p:txBody>
          <a:bodyPr/>
          <a:lstStyle/>
          <a:p>
            <a:r>
              <a:rPr lang="ja-JP" altLang="en-US" sz="2400" b="1" dirty="0" smtClean="0"/>
              <a:t>ノベルティサーチの分散型</a:t>
            </a:r>
            <a:r>
              <a:rPr lang="en-US" altLang="ja-JP" sz="2400" b="1" dirty="0" smtClean="0"/>
              <a:t>BA</a:t>
            </a:r>
            <a:r>
              <a:rPr lang="ja-JP" altLang="en-US" sz="2400" b="1" dirty="0" smtClean="0"/>
              <a:t>の分析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lang="ja-JP" altLang="en-US" sz="2400" dirty="0" smtClean="0"/>
              <a:t>・</a:t>
            </a:r>
            <a:r>
              <a:rPr lang="ja-JP" altLang="en-US" sz="2400" u="sng" dirty="0">
                <a:solidFill>
                  <a:srgbClr val="FF0000"/>
                </a:solidFill>
              </a:rPr>
              <a:t>局所解の位置座標から最近傍個体までの距離</a:t>
            </a:r>
            <a:r>
              <a:rPr lang="ja-JP" altLang="en-US" sz="2400" dirty="0"/>
              <a:t>を評価</a:t>
            </a:r>
            <a:r>
              <a:rPr lang="ja-JP" altLang="en-US" sz="2400" dirty="0" smtClean="0"/>
              <a:t>指標</a:t>
            </a:r>
            <a:endParaRPr lang="en-US" altLang="ja-JP" sz="2400" dirty="0" smtClean="0"/>
          </a:p>
          <a:p>
            <a: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ja-JP" sz="24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ja-JP" altLang="en-US" sz="2400" dirty="0" smtClean="0"/>
              <a:t>➡ </a:t>
            </a:r>
            <a:r>
              <a:rPr lang="en-US" altLang="ja-JP" sz="2400" dirty="0" smtClean="0"/>
              <a:t>K</a:t>
            </a:r>
            <a:r>
              <a:rPr lang="ja-JP" altLang="en-US" sz="2400" dirty="0" smtClean="0"/>
              <a:t>近傍数の個体間移動プログラム修正</a:t>
            </a:r>
            <a:endParaRPr lang="en-US" altLang="ja-JP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1</a:t>
            </a:r>
            <a:endParaRPr kumimoji="1" lang="ja-JP" altLang="en-US" sz="2000" dirty="0"/>
          </a:p>
        </p:txBody>
      </p:sp>
      <p:cxnSp>
        <p:nvCxnSpPr>
          <p:cNvPr id="10" name="直線コネクタ 9"/>
          <p:cNvCxnSpPr/>
          <p:nvPr/>
        </p:nvCxnSpPr>
        <p:spPr>
          <a:xfrm>
            <a:off x="527381" y="1872891"/>
            <a:ext cx="999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90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995507"/>
              </p:ext>
            </p:extLst>
          </p:nvPr>
        </p:nvGraphicFramePr>
        <p:xfrm>
          <a:off x="541173" y="1815885"/>
          <a:ext cx="7514256" cy="4107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/>
              <p:cNvSpPr txBox="1"/>
              <p:nvPr/>
            </p:nvSpPr>
            <p:spPr>
              <a:xfrm>
                <a:off x="2513043" y="5826715"/>
                <a:ext cx="3831771" cy="67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𝜺</m:t>
                          </m:r>
                        </m:e>
                        <m:sup>
                          <m:f>
                            <m:fPr>
                              <m:ctrlPr>
                                <a:rPr kumimoji="1" lang="en-US" altLang="ja-JP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kumimoji="1" lang="en-US" altLang="ja-JP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kumimoji="1" lang="en-US" altLang="ja-JP" sz="20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kumimoji="1" lang="en-US" altLang="ja-JP" sz="20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sup>
                      </m:sSup>
                    </m:oMath>
                  </m:oMathPara>
                </a14:m>
                <a:endParaRPr kumimoji="1" lang="ja-JP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43" y="5826715"/>
                <a:ext cx="3831771" cy="675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00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補足説明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35429" y="1508787"/>
            <a:ext cx="11421211" cy="614197"/>
          </a:xfrm>
        </p:spPr>
        <p:txBody>
          <a:bodyPr/>
          <a:lstStyle/>
          <a:p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Novelty Search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コンテンツ プレースホルダー 5"/>
              <p:cNvSpPr>
                <a:spLocks noGrp="1"/>
              </p:cNvSpPr>
              <p:nvPr>
                <p:ph idx="10"/>
              </p:nvPr>
            </p:nvSpPr>
            <p:spPr>
              <a:xfrm>
                <a:off x="116115" y="2411015"/>
                <a:ext cx="11754318" cy="3994316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ja-JP" altLang="en-US" sz="200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ja-JP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𝑑𝑖𝑠𝑡</m:t>
                          </m:r>
                          <m:d>
                            <m:d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ja-JP" altLang="en-US" sz="20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kumimoji="1" lang="en-US" altLang="ja-JP" sz="2000" dirty="0" smtClean="0"/>
              </a:p>
              <a:p>
                <a:endParaRPr lang="en-US" altLang="ja-JP" sz="2000" dirty="0"/>
              </a:p>
              <a:p>
                <a:r>
                  <a:rPr lang="en-US" altLang="ja-JP" sz="2000" dirty="0"/>
                  <a:t>k</a:t>
                </a:r>
                <a:r>
                  <a:rPr lang="ja-JP" altLang="en-US" sz="2000" dirty="0"/>
                  <a:t>は</a:t>
                </a:r>
                <a:r>
                  <a:rPr lang="ja-JP" altLang="en-US" sz="2000" dirty="0" smtClean="0"/>
                  <a:t>近傍数，</a:t>
                </a:r>
                <a:r>
                  <a:rPr lang="en-US" altLang="ja-JP" sz="2000" dirty="0" smtClean="0"/>
                  <a:t>x</a:t>
                </a:r>
                <a:r>
                  <a:rPr kumimoji="1" lang="ja-JP" altLang="en-US" sz="2000" dirty="0" err="1" smtClean="0"/>
                  <a:t>は評</a:t>
                </a:r>
                <a:r>
                  <a:rPr kumimoji="1" lang="ja-JP" altLang="en-US" sz="2000" dirty="0" smtClean="0"/>
                  <a:t>価される解，</a:t>
                </a:r>
                <a:r>
                  <a:rPr kumimoji="1" lang="en-US" altLang="ja-JP" sz="2000" dirty="0" smtClean="0"/>
                  <a:t>μ</a:t>
                </a:r>
                <a:r>
                  <a:rPr kumimoji="1" lang="ja-JP" altLang="en-US" sz="2000" dirty="0" smtClean="0"/>
                  <a:t>はその他の解を表し，</a:t>
                </a:r>
                <a:r>
                  <a:rPr kumimoji="1" lang="en-US" altLang="ja-JP" sz="2000" dirty="0" smtClean="0"/>
                  <a:t>x</a:t>
                </a:r>
                <a:r>
                  <a:rPr kumimoji="1" lang="ja-JP" altLang="en-US" sz="2000" dirty="0" smtClean="0"/>
                  <a:t>と</a:t>
                </a:r>
                <a:r>
                  <a:rPr lang="en-US" altLang="ja-JP" sz="2000" dirty="0" smtClean="0"/>
                  <a:t>μ</a:t>
                </a:r>
                <a:r>
                  <a:rPr lang="ja-JP" altLang="en-US" sz="2000" dirty="0" smtClean="0"/>
                  <a:t>の距離</a:t>
                </a:r>
                <a:r>
                  <a:rPr lang="en-US" altLang="ja-JP" sz="2000" dirty="0" err="1" smtClean="0"/>
                  <a:t>dist</a:t>
                </a:r>
                <a:r>
                  <a:rPr lang="ja-JP" altLang="en-US" sz="2000" dirty="0" smtClean="0"/>
                  <a:t>の和を求める評価式．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6" name="コンテンツ プレースホルダー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116115" y="2411015"/>
                <a:ext cx="11754318" cy="399431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1506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全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個体の分散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2</a:t>
            </a:r>
            <a:endParaRPr kumimoji="1"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kumimoji="1" lang="en-US" altLang="ja-JP" sz="28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kumimoji="1" lang="en-US" altLang="ja-JP" sz="28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{(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kumimoji="1" lang="en-US" altLang="ja-JP" sz="2800" b="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kumimoji="1" lang="en-US" altLang="ja-JP" sz="2800" i="1" smtClean="0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ja-JP" altLang="en-US" sz="2800" b="0" i="1" smtClean="0">
                                          <a:solidFill>
                                            <a:schemeClr val="accent3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kumimoji="1" lang="en-US" altLang="ja-JP" sz="2800" i="1" smtClean="0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1" lang="en-US" altLang="ja-JP" sz="2800" i="1">
                                              <a:solidFill>
                                                <a:schemeClr val="accent3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kumimoji="1" lang="en-US" altLang="ja-JP" sz="280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800" i="1">
                                                      <a:solidFill>
                                                        <a:schemeClr val="accent3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800" b="0" i="1">
                                                      <a:solidFill>
                                                        <a:schemeClr val="accent3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800" b="0" i="1">
                                                      <a:solidFill>
                                                        <a:schemeClr val="accent3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kumimoji="1" lang="en-US" altLang="ja-JP" sz="2800" b="0" i="1">
                                                  <a:solidFill>
                                                    <a:schemeClr val="accent3">
                                                      <a:lumMod val="7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kumimoji="1" lang="en-US" altLang="ja-JP" sz="2800" i="1">
                                                      <a:solidFill>
                                                        <a:schemeClr val="accent3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1" lang="en-US" altLang="ja-JP" sz="2800" b="0" i="1">
                                                      <a:solidFill>
                                                        <a:schemeClr val="accent3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1" lang="en-US" altLang="ja-JP" sz="2800" b="0" i="1">
                                                      <a:solidFill>
                                                        <a:schemeClr val="accent3">
                                                          <a:lumMod val="7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sup>
                                  </m:sSup>
                                  <m:r>
                                    <a:rPr kumimoji="1" lang="en-US" altLang="ja-JP" sz="2800" b="0" i="1" smtClean="0">
                                      <a:solidFill>
                                        <a:schemeClr val="tx2">
                                          <a:lumMod val="20000"/>
                                          <a:lumOff val="8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nary>
                              <m:r>
                                <a:rPr kumimoji="1" lang="en-US" altLang="ja-JP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kumimoji="1" lang="en-US" altLang="ja-JP" sz="2800" b="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kumimoji="1" lang="en-US" altLang="ja-JP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b/>
                          </m:sSub>
                        </m:e>
                        <m:sup/>
                      </m:sSup>
                    </m:oMath>
                  </m:oMathPara>
                </a14:m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/>
          <p:cNvSpPr txBox="1"/>
          <p:nvPr/>
        </p:nvSpPr>
        <p:spPr>
          <a:xfrm>
            <a:off x="4305699" y="2069791"/>
            <a:ext cx="7886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ランダムに初期個体を生成し，個体間の</a:t>
            </a:r>
            <a:r>
              <a:rPr kumimoji="1" lang="ja-JP" altLang="en-US" sz="2400" dirty="0"/>
              <a:t>距離</a:t>
            </a:r>
            <a:r>
              <a:rPr kumimoji="1" lang="ja-JP" altLang="en-US" sz="2400" dirty="0" smtClean="0"/>
              <a:t>の和</a:t>
            </a:r>
            <a:r>
              <a:rPr kumimoji="1" lang="en-US" altLang="ja-JP" sz="2400" dirty="0" smtClean="0"/>
              <a:t>(2)</a:t>
            </a:r>
            <a:r>
              <a:rPr kumimoji="1" lang="ja-JP" altLang="en-US" sz="2400" dirty="0" smtClean="0"/>
              <a:t>を求める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591169" y="2642129"/>
            <a:ext cx="18192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λ=5, ε=1.2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/>
              <p:cNvSpPr txBox="1"/>
              <p:nvPr/>
            </p:nvSpPr>
            <p:spPr>
              <a:xfrm>
                <a:off x="4473845" y="5373749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   …(4)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845" y="5373749"/>
                <a:ext cx="5117324" cy="543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/>
              <p:cNvSpPr txBox="1"/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  …(3)</m:t>
                    </m:r>
                  </m:oMath>
                </a14:m>
                <a:r>
                  <a:rPr kumimoji="1" lang="en-US" altLang="ja-JP" sz="28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テキスト ボックス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249" y="4512357"/>
                <a:ext cx="5117324" cy="5435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正方形/長方形 53"/>
          <p:cNvSpPr/>
          <p:nvPr/>
        </p:nvSpPr>
        <p:spPr>
          <a:xfrm>
            <a:off x="506855" y="2452483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2922160" y="4407067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160" y="4407067"/>
                <a:ext cx="657424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688279" y="3021769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9" y="3021769"/>
                <a:ext cx="953979" cy="513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/>
              <p:cNvSpPr/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53979" cy="5135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2133810" y="3751371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10" y="3751371"/>
                <a:ext cx="949171" cy="470000"/>
              </a:xfrm>
              <a:prstGeom prst="rect">
                <a:avLst/>
              </a:prstGeom>
              <a:blipFill>
                <a:blip r:embed="rId8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510623" y="4543167"/>
                <a:ext cx="953979" cy="513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3" y="4543167"/>
                <a:ext cx="953979" cy="5135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線吹き出し 2 (枠付き) 70"/>
          <p:cNvSpPr/>
          <p:nvPr/>
        </p:nvSpPr>
        <p:spPr>
          <a:xfrm>
            <a:off x="9364609" y="4362449"/>
            <a:ext cx="2672492" cy="786447"/>
          </a:xfrm>
          <a:prstGeom prst="borderCallout2">
            <a:avLst>
              <a:gd name="adj1" fmla="val -1367"/>
              <a:gd name="adj2" fmla="val 17176"/>
              <a:gd name="adj3" fmla="val -9508"/>
              <a:gd name="adj4" fmla="val 10466"/>
              <a:gd name="adj5" fmla="val -37707"/>
              <a:gd name="adj6" fmla="val 462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0000"/>
                </a:solidFill>
              </a:rPr>
              <a:t>個体間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の移動距離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/>
            </a:r>
            <a:br>
              <a:rPr kumimoji="1" lang="en-US" altLang="ja-JP" b="1" dirty="0" smtClean="0">
                <a:solidFill>
                  <a:srgbClr val="FF0000"/>
                </a:solidFill>
              </a:rPr>
            </a:br>
            <a:r>
              <a:rPr kumimoji="1" lang="en-US" altLang="ja-JP" b="1" dirty="0" smtClean="0">
                <a:solidFill>
                  <a:srgbClr val="FF0000"/>
                </a:solidFill>
              </a:rPr>
              <a:t>(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個体同士が近い</a:t>
            </a:r>
            <a:r>
              <a:rPr kumimoji="1" lang="en-US" altLang="ja-JP" b="1" dirty="0">
                <a:solidFill>
                  <a:srgbClr val="FF0000"/>
                </a:solidFill>
              </a:rPr>
              <a:t>&gt;</a:t>
            </a:r>
            <a:r>
              <a:rPr kumimoji="1" lang="ja-JP" altLang="en-US" b="1" dirty="0" smtClean="0">
                <a:solidFill>
                  <a:srgbClr val="FF0000"/>
                </a:solidFill>
              </a:rPr>
              <a:t>遠い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)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cxnSp>
        <p:nvCxnSpPr>
          <p:cNvPr id="60" name="直線矢印コネクタ 59"/>
          <p:cNvCxnSpPr/>
          <p:nvPr/>
        </p:nvCxnSpPr>
        <p:spPr>
          <a:xfrm>
            <a:off x="1903750" y="4047344"/>
            <a:ext cx="367523" cy="38441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/>
          <p:cNvCxnSpPr/>
          <p:nvPr/>
        </p:nvCxnSpPr>
        <p:spPr>
          <a:xfrm flipH="1">
            <a:off x="2731691" y="3614963"/>
            <a:ext cx="673148" cy="81673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1356188" y="4825128"/>
            <a:ext cx="903327" cy="593303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2687138" y="4142299"/>
            <a:ext cx="735120" cy="45340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2611987" y="4896974"/>
            <a:ext cx="474647" cy="56660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1980852" y="4911152"/>
            <a:ext cx="372013" cy="37763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>
            <a:off x="2677976" y="4716867"/>
            <a:ext cx="897887" cy="4234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/>
          <p:cNvSpPr/>
          <p:nvPr/>
        </p:nvSpPr>
        <p:spPr>
          <a:xfrm>
            <a:off x="926920" y="524652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楕円 66"/>
          <p:cNvSpPr/>
          <p:nvPr/>
        </p:nvSpPr>
        <p:spPr>
          <a:xfrm>
            <a:off x="1459794" y="359401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585440" y="4789176"/>
            <a:ext cx="782382" cy="554305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線吹き出し 2 (枠付き) 29"/>
          <p:cNvSpPr/>
          <p:nvPr/>
        </p:nvSpPr>
        <p:spPr>
          <a:xfrm>
            <a:off x="4618815" y="2693405"/>
            <a:ext cx="2098194" cy="454790"/>
          </a:xfrm>
          <a:prstGeom prst="borderCallout2">
            <a:avLst>
              <a:gd name="adj1" fmla="val 34890"/>
              <a:gd name="adj2" fmla="val 99944"/>
              <a:gd name="adj3" fmla="val 36638"/>
              <a:gd name="adj4" fmla="val 115180"/>
              <a:gd name="adj5" fmla="val 189721"/>
              <a:gd name="adj6" fmla="val 12087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 smtClean="0">
                <a:solidFill>
                  <a:srgbClr val="FF0000"/>
                </a:solidFill>
              </a:rPr>
              <a:t>ノベルティサーチ式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4" name="楕円 33"/>
          <p:cNvSpPr/>
          <p:nvPr/>
        </p:nvSpPr>
        <p:spPr>
          <a:xfrm>
            <a:off x="3488121" y="4970961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0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8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1: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全</a:t>
            </a:r>
            <a:r>
              <a:rPr kumimoji="1"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個体の分散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 smtClean="0"/>
              <a:t>3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ja-JP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kumimoji="1" lang="en-US" altLang="ja-JP" sz="28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kumimoji="1" lang="en-US" altLang="ja-JP" sz="28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{(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ja-JP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kumimoji="1" lang="en-US" altLang="ja-JP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)}</m:t>
                                  </m:r>
                                </m:e>
                              </m:nary>
                              <m:r>
                                <a:rPr kumimoji="1" lang="en-US" altLang="ja-JP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kumimoji="1" lang="en-US" altLang="ja-JP" sz="2800" b="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a:rPr kumimoji="1" lang="en-US" altLang="ja-JP" sz="2800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  <m:sub/>
                          </m:sSub>
                        </m:e>
                        <m:sup/>
                      </m:sSup>
                    </m:oMath>
                  </m:oMathPara>
                </a14:m>
                <a:endParaRPr kumimoji="1" lang="ja-JP" alt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348" y="3098838"/>
                <a:ext cx="8218213" cy="14759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テキスト ボックス 62"/>
          <p:cNvSpPr txBox="1"/>
          <p:nvPr/>
        </p:nvSpPr>
        <p:spPr>
          <a:xfrm>
            <a:off x="4490348" y="2448977"/>
            <a:ext cx="6395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K</a:t>
            </a:r>
            <a:r>
              <a:rPr kumimoji="1" lang="ja-JP" altLang="en-US" sz="2400" dirty="0" smtClean="0"/>
              <a:t>番目の近傍個体までの距離を算出して分散させる</a:t>
            </a:r>
            <a:endParaRPr kumimoji="1" lang="ja-JP" altLang="en-US" sz="2400" dirty="0"/>
          </a:p>
        </p:txBody>
      </p:sp>
      <p:sp>
        <p:nvSpPr>
          <p:cNvPr id="54" name="正方形/長方形 53"/>
          <p:cNvSpPr/>
          <p:nvPr/>
        </p:nvSpPr>
        <p:spPr>
          <a:xfrm>
            <a:off x="506855" y="2452483"/>
            <a:ext cx="3562555" cy="35625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/>
              <p:cNvSpPr/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  <a:blipFill>
                <a:blip r:embed="rId3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/>
              <p:cNvSpPr/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  <a:blipFill>
                <a:blip r:embed="rId4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正方形/長方形 68"/>
              <p:cNvSpPr/>
              <p:nvPr/>
            </p:nvSpPr>
            <p:spPr>
              <a:xfrm>
                <a:off x="2133810" y="3751371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9" name="正方形/長方形 6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810" y="3751371"/>
                <a:ext cx="949171" cy="470000"/>
              </a:xfrm>
              <a:prstGeom prst="rect">
                <a:avLst/>
              </a:prstGeom>
              <a:blipFill>
                <a:blip r:embed="rId5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正方形/長方形 69"/>
              <p:cNvSpPr/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0" name="正方形/長方形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  <a:blipFill>
                <a:blip r:embed="rId6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線矢印コネクタ 60"/>
          <p:cNvCxnSpPr/>
          <p:nvPr/>
        </p:nvCxnSpPr>
        <p:spPr>
          <a:xfrm flipH="1">
            <a:off x="2731691" y="3614963"/>
            <a:ext cx="673148" cy="81673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/>
          <p:nvPr/>
        </p:nvCxnSpPr>
        <p:spPr>
          <a:xfrm flipV="1">
            <a:off x="1356188" y="4825128"/>
            <a:ext cx="903327" cy="593303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flipV="1">
            <a:off x="2687138" y="4142299"/>
            <a:ext cx="735120" cy="45340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2611987" y="4896974"/>
            <a:ext cx="474647" cy="56660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flipH="1">
            <a:off x="1962791" y="4912097"/>
            <a:ext cx="372013" cy="37763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/>
          <p:cNvSpPr/>
          <p:nvPr/>
        </p:nvSpPr>
        <p:spPr>
          <a:xfrm>
            <a:off x="926920" y="5246525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楕円 65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/>
          <p:cNvCxnSpPr/>
          <p:nvPr/>
        </p:nvCxnSpPr>
        <p:spPr>
          <a:xfrm>
            <a:off x="2585440" y="4864127"/>
            <a:ext cx="88815" cy="963651"/>
          </a:xfrm>
          <a:prstGeom prst="straightConnector1">
            <a:avLst/>
          </a:prstGeom>
          <a:ln w="571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/>
          <p:cNvSpPr/>
          <p:nvPr/>
        </p:nvSpPr>
        <p:spPr>
          <a:xfrm>
            <a:off x="506855" y="2863121"/>
            <a:ext cx="2456532" cy="35212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00425" y="2469871"/>
            <a:ext cx="1462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K=2</a:t>
            </a:r>
            <a:r>
              <a:rPr kumimoji="1" lang="ja-JP" altLang="en-US" dirty="0" smtClean="0">
                <a:solidFill>
                  <a:srgbClr val="FF0000"/>
                </a:solidFill>
              </a:rPr>
              <a:t>の場合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正方形/長方形 33"/>
              <p:cNvSpPr/>
              <p:nvPr/>
            </p:nvSpPr>
            <p:spPr>
              <a:xfrm>
                <a:off x="1937233" y="5317805"/>
                <a:ext cx="6574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正方形/長方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233" y="5317805"/>
                <a:ext cx="657424" cy="461665"/>
              </a:xfrm>
              <a:prstGeom prst="rect">
                <a:avLst/>
              </a:prstGeom>
              <a:blipFill>
                <a:blip r:embed="rId7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/>
          <p:cNvSpPr/>
          <p:nvPr/>
        </p:nvSpPr>
        <p:spPr>
          <a:xfrm>
            <a:off x="2410269" y="5765181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1903750" y="4047344"/>
            <a:ext cx="367523" cy="384414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/>
          <p:cNvSpPr/>
          <p:nvPr/>
        </p:nvSpPr>
        <p:spPr>
          <a:xfrm>
            <a:off x="1459794" y="359401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64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/>
      <p:bldP spid="34" grpId="0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2: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局所解探索</a:t>
            </a:r>
            <a:endParaRPr kumimoji="1"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4</a:t>
            </a:r>
            <a:endParaRPr kumimoji="1" lang="ja-JP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/>
              <p:cNvSpPr txBox="1"/>
              <p:nvPr/>
            </p:nvSpPr>
            <p:spPr>
              <a:xfrm>
                <a:off x="5094948" y="2245879"/>
                <a:ext cx="582127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If rand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kumimoji="1" lang="en-US" altLang="ja-JP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ja-JP" altLang="en-US" sz="2400" dirty="0" smtClean="0"/>
                  <a:t>個体周辺に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𝑙𝑜𝑐𝑎𝑙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sz="2400" dirty="0" smtClean="0"/>
                  <a:t>生成する</a:t>
                </a:r>
                <a:endParaRPr kumimoji="1" lang="en-US" altLang="ja-JP" sz="2400" dirty="0" smtClean="0"/>
              </a:p>
              <a:p>
                <a:endParaRPr kumimoji="1" lang="en-US" altLang="ja-JP" sz="2400" dirty="0" smtClean="0"/>
              </a:p>
              <a:p>
                <a:endParaRPr kumimoji="1" lang="en-US" altLang="ja-JP" sz="2400" dirty="0"/>
              </a:p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</a:t>
                </a:r>
                <a:endParaRPr kumimoji="1" lang="ja-JP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テキスト ボックス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2245879"/>
                <a:ext cx="5821279" cy="2308324"/>
              </a:xfrm>
              <a:prstGeom prst="rect">
                <a:avLst/>
              </a:prstGeom>
              <a:blipFill>
                <a:blip r:embed="rId4"/>
                <a:stretch>
                  <a:fillRect l="-1675" t="-1847" b="-52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/>
              <p:cNvSpPr txBox="1"/>
              <p:nvPr/>
            </p:nvSpPr>
            <p:spPr>
              <a:xfrm>
                <a:off x="4627996" y="3381404"/>
                <a:ext cx="5940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𝑙𝑜𝑐𝑎𝑙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𝑟𝑎𝑛𝑑</m:t>
                      </m:r>
                      <m:r>
                        <a:rPr kumimoji="1" lang="en-US" altLang="ja-JP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[−1 1]</m:t>
                      </m:r>
                    </m:oMath>
                  </m:oMathPara>
                </a14:m>
                <a:endParaRPr kumimoji="1" lang="ja-JP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テキスト ボックス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996" y="3381404"/>
                <a:ext cx="594007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/>
              <p:cNvSpPr txBox="1"/>
              <p:nvPr/>
            </p:nvSpPr>
            <p:spPr>
              <a:xfrm>
                <a:off x="7720467" y="4775109"/>
                <a:ext cx="33237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 smtClean="0"/>
                  <a:t>ラウドネス（初期値）：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ja-JP" sz="2000" dirty="0" smtClean="0"/>
                  <a:t>=1</a:t>
                </a:r>
              </a:p>
              <a:p>
                <a:r>
                  <a:rPr kumimoji="1" lang="ja-JP" altLang="en-US" sz="2000" dirty="0" smtClean="0"/>
                  <a:t>パルスレート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000" dirty="0" smtClean="0"/>
                  <a:t>：</a:t>
                </a:r>
                <a:r>
                  <a:rPr kumimoji="1" lang="en-US" altLang="ja-JP" sz="2000" dirty="0" smtClean="0"/>
                  <a:t>rand [0 1]</a:t>
                </a:r>
                <a:endParaRPr kumimoji="1" lang="ja-JP" altLang="en-US" sz="2000" dirty="0"/>
              </a:p>
            </p:txBody>
          </p:sp>
        </mc:Choice>
        <mc:Fallback xmlns="">
          <p:sp>
            <p:nvSpPr>
              <p:cNvPr id="42" name="テキスト ボックス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467" y="4775109"/>
                <a:ext cx="3323771" cy="707886"/>
              </a:xfrm>
              <a:prstGeom prst="rect">
                <a:avLst/>
              </a:prstGeom>
              <a:blipFill>
                <a:blip r:embed="rId6"/>
                <a:stretch>
                  <a:fillRect l="-1832" t="-5172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コンテンツ プレースホルダー 2"/>
          <p:cNvSpPr txBox="1">
            <a:spLocks/>
          </p:cNvSpPr>
          <p:nvPr/>
        </p:nvSpPr>
        <p:spPr>
          <a:xfrm>
            <a:off x="527380" y="5952823"/>
            <a:ext cx="11329259" cy="614197"/>
          </a:xfrm>
          <a:prstGeom prst="rect">
            <a:avLst/>
          </a:prstGeom>
        </p:spPr>
        <p:txBody>
          <a:bodyPr anchor="ctr"/>
          <a:lstStyle>
            <a:lvl1pPr marL="0" indent="0" algn="l" defTabSz="1219170" rtl="0" eaLnBrk="1" latinLnBrk="1" hangingPunct="1">
              <a:spcBef>
                <a:spcPct val="20000"/>
              </a:spcBef>
              <a:buFont typeface="Arial" pitchFamily="34" charset="0"/>
              <a:buNone/>
              <a:defRPr kumimoji="1" sz="2667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75" indent="-380990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kumimoji="1"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STEP 3: 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ランダムに解生成</a:t>
            </a:r>
            <a:endParaRPr lang="ja-JP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/>
              <p:cNvSpPr txBox="1"/>
              <p:nvPr/>
            </p:nvSpPr>
            <p:spPr>
              <a:xfrm>
                <a:off x="5094948" y="6048622"/>
                <a:ext cx="54731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 smtClean="0"/>
                  <a:t>目的関数内にランダムで解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を生成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8" name="テキスト ボックス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4948" y="6048622"/>
                <a:ext cx="5473120" cy="461665"/>
              </a:xfrm>
              <a:prstGeom prst="rect">
                <a:avLst/>
              </a:prstGeom>
              <a:blipFill>
                <a:blip r:embed="rId7"/>
                <a:stretch>
                  <a:fillRect l="-1782" t="-11842" b="-2763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/>
              <p:cNvSpPr/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9" y="3021769"/>
                <a:ext cx="949171" cy="470000"/>
              </a:xfrm>
              <a:prstGeom prst="rect">
                <a:avLst/>
              </a:prstGeom>
              <a:blipFill>
                <a:blip r:embed="rId8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888" y="2733270"/>
                <a:ext cx="949171" cy="470000"/>
              </a:xfrm>
              <a:prstGeom prst="rect">
                <a:avLst/>
              </a:prstGeom>
              <a:blipFill>
                <a:blip r:embed="rId9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  <a:blipFill>
                <a:blip r:embed="rId10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/>
              <p:cNvSpPr/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1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3" y="4543167"/>
                <a:ext cx="949171" cy="470000"/>
              </a:xfrm>
              <a:prstGeom prst="rect">
                <a:avLst/>
              </a:prstGeom>
              <a:blipFill>
                <a:blip r:embed="rId11"/>
                <a:stretch>
                  <a:fillRect b="-519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楕円 38"/>
          <p:cNvSpPr/>
          <p:nvPr/>
        </p:nvSpPr>
        <p:spPr>
          <a:xfrm>
            <a:off x="3556987" y="4959861"/>
            <a:ext cx="551126" cy="5511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/>
          <p:cNvSpPr/>
          <p:nvPr/>
        </p:nvSpPr>
        <p:spPr>
          <a:xfrm>
            <a:off x="926920" y="524652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/>
          <p:cNvSpPr/>
          <p:nvPr/>
        </p:nvSpPr>
        <p:spPr>
          <a:xfrm>
            <a:off x="3367822" y="3180378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/>
          <p:cNvSpPr/>
          <p:nvPr/>
        </p:nvSpPr>
        <p:spPr>
          <a:xfrm>
            <a:off x="1459794" y="3594014"/>
            <a:ext cx="464728" cy="46472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2953706" y="5280912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/>
              <p:cNvSpPr/>
              <p:nvPr/>
            </p:nvSpPr>
            <p:spPr>
              <a:xfrm>
                <a:off x="2307189" y="4844993"/>
                <a:ext cx="1010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189" y="4844993"/>
                <a:ext cx="1010148" cy="461665"/>
              </a:xfrm>
              <a:prstGeom prst="rect">
                <a:avLst/>
              </a:prstGeom>
              <a:blipFill>
                <a:blip r:embed="rId1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楕円 49"/>
          <p:cNvSpPr/>
          <p:nvPr/>
        </p:nvSpPr>
        <p:spPr>
          <a:xfrm>
            <a:off x="1951510" y="259284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正方形/長方形 50"/>
              <p:cNvSpPr/>
              <p:nvPr/>
            </p:nvSpPr>
            <p:spPr>
              <a:xfrm>
                <a:off x="2049182" y="3124821"/>
                <a:ext cx="870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正方形/長方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182" y="3124821"/>
                <a:ext cx="870687" cy="461665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166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提案</a:t>
            </a:r>
            <a:r>
              <a:rPr kumimoji="1" lang="ja-JP" altLang="en-US" dirty="0" smtClean="0"/>
              <a:t>手法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5</a:t>
            </a:r>
            <a:endParaRPr kumimoji="1" lang="ja-JP" altLang="en-US" sz="2000" dirty="0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27381" y="1508787"/>
            <a:ext cx="11329259" cy="614197"/>
          </a:xfrm>
        </p:spPr>
        <p:txBody>
          <a:bodyPr/>
          <a:lstStyle/>
          <a:p>
            <a:r>
              <a:rPr lang="en-US" altLang="ja-JP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</a:t>
            </a:r>
            <a:r>
              <a:rPr lang="en-US" altLang="ja-JP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4: 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解</a:t>
            </a:r>
            <a:r>
              <a:rPr lang="ja-JP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の</a:t>
            </a:r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評価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/>
              <p:cNvSpPr txBox="1"/>
              <p:nvPr/>
            </p:nvSpPr>
            <p:spPr>
              <a:xfrm>
                <a:off x="4687054" y="2149684"/>
                <a:ext cx="7504946" cy="3547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If rand &lt; A &amp;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  <m:sup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p>
                            </m:sSubSup>
                          </m:e>
                        </m:d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𝒍𝒐𝒄𝒂𝒍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kumimoji="1" lang="en-US" altLang="ja-JP" sz="2400" b="1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𝒓𝒏𝒅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1" lang="en-US" altLang="ja-JP" sz="24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ja-JP" sz="24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kumimoji="1" lang="en-US" altLang="ja-JP" sz="24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1" lang="en-US" altLang="ja-JP" sz="24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𝒑𝒃𝒆𝒔𝒕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ja-JP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endParaRPr kumimoji="1" lang="en-US" altLang="ja-JP" sz="2400" i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ja-JP" altLang="en-US" sz="24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各個体</a:t>
                </a:r>
                <a:r>
                  <a:rPr kumimoji="1" lang="ja-JP" altLang="en-US" sz="2400" i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</a:rPr>
                  <a:t>が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3</a:t>
                </a:r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つ</a:t>
                </a:r>
                <a14:m>
                  <m:oMath xmlns:m="http://schemas.openxmlformats.org/officeDocument/2006/math">
                    <m:r>
                      <a:rPr kumimoji="1"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の解</m:t>
                    </m:r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𝑙𝑜𝑐𝑎𝑙</m:t>
                        </m:r>
                      </m:sub>
                    </m:sSub>
                    <m:r>
                      <a:rPr kumimoji="1" lang="en-US" altLang="ja-JP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ja-JP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𝑟𝑛𝑑</m:t>
                        </m:r>
                      </m:sub>
                    </m:sSub>
                    <m:r>
                      <a:rPr kumimoji="1" lang="ja-JP" altLang="en-US" sz="2400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の</m:t>
                    </m:r>
                    <m:r>
                      <a:rPr kumimoji="1" lang="ja-JP" altLang="en-US" sz="240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中</m:t>
                    </m:r>
                    <m:r>
                      <a:rPr kumimoji="1" lang="ja-JP" altLang="en-US" sz="24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から</m:t>
                    </m:r>
                  </m:oMath>
                </a14:m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最良解を選択し，</a:t>
                </a:r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/>
                </a:r>
                <a:b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</a:br>
                <a:r>
                  <a:rPr kumimoji="1" lang="ja-JP" altLang="en-US" sz="2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パーソナルベスト</a:t>
                </a:r>
                <a:r>
                  <a:rPr kumimoji="1" lang="ja-JP" altLang="en-US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より良ければ更新する．</a:t>
                </a:r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40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kumimoji="1" lang="en-US" altLang="ja-JP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ja-JP" altLang="en-US" sz="24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ja-JP" sz="2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kumimoji="1" lang="en-US" altLang="ja-JP" sz="2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kumimoji="1" lang="en-US" altLang="ja-JP" sz="24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		(α=γ=0.9)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ja-JP" sz="2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ja-JP" altLang="en-US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ja-JP" sz="2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kumimoji="1" lang="en-US" altLang="ja-JP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kumimoji="1" lang="en-US" altLang="ja-JP" sz="2400" b="1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end</a:t>
                </a:r>
              </a:p>
            </p:txBody>
          </p:sp>
        </mc:Choice>
        <mc:Fallback xmlns="">
          <p:sp>
            <p:nvSpPr>
              <p:cNvPr id="19" name="テキスト ボックス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054" y="2149684"/>
                <a:ext cx="7504946" cy="3547190"/>
              </a:xfrm>
              <a:prstGeom prst="rect">
                <a:avLst/>
              </a:prstGeom>
              <a:blipFill>
                <a:blip r:embed="rId2"/>
                <a:stretch>
                  <a:fillRect l="-1300" t="-859" r="-1137" b="-30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楕円 13"/>
          <p:cNvSpPr/>
          <p:nvPr/>
        </p:nvSpPr>
        <p:spPr>
          <a:xfrm>
            <a:off x="2196419" y="4353477"/>
            <a:ext cx="551126" cy="5511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/>
              <p:cNvSpPr/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ja-JP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  <m:sup>
                          <m:r>
                            <a:rPr lang="en-US" altLang="ja-JP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550" y="4575295"/>
                <a:ext cx="651011" cy="461665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楕円 16"/>
          <p:cNvSpPr/>
          <p:nvPr/>
        </p:nvSpPr>
        <p:spPr>
          <a:xfrm>
            <a:off x="3556987" y="4959861"/>
            <a:ext cx="551126" cy="551126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/>
          <p:cNvSpPr/>
          <p:nvPr/>
        </p:nvSpPr>
        <p:spPr>
          <a:xfrm>
            <a:off x="2953706" y="5280912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/>
              <p:cNvSpPr/>
              <p:nvPr/>
            </p:nvSpPr>
            <p:spPr>
              <a:xfrm>
                <a:off x="2346886" y="5671594"/>
                <a:ext cx="10101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𝒍𝒐𝒄𝒂𝒍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886" y="5671594"/>
                <a:ext cx="1010148" cy="461665"/>
              </a:xfrm>
              <a:prstGeom prst="rect">
                <a:avLst/>
              </a:prstGeom>
              <a:blipFill>
                <a:blip r:embed="rId4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楕円 20"/>
          <p:cNvSpPr/>
          <p:nvPr/>
        </p:nvSpPr>
        <p:spPr>
          <a:xfrm>
            <a:off x="1951510" y="2592847"/>
            <a:ext cx="551126" cy="5511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/>
              <p:cNvSpPr/>
              <p:nvPr/>
            </p:nvSpPr>
            <p:spPr>
              <a:xfrm>
                <a:off x="2392391" y="2776565"/>
                <a:ext cx="870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𝒓𝒏𝒅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391" y="2776565"/>
                <a:ext cx="870687" cy="461665"/>
              </a:xfrm>
              <a:prstGeom prst="rect">
                <a:avLst/>
              </a:prstGeom>
              <a:blipFill>
                <a:blip r:embed="rId5"/>
                <a:stretch>
                  <a:fillRect b="-65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/>
              <p:cNvSpPr/>
              <p:nvPr/>
            </p:nvSpPr>
            <p:spPr>
              <a:xfrm>
                <a:off x="1243876" y="4140263"/>
                <a:ext cx="1066254" cy="4947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ja-JP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𝒑𝒃𝒆𝒔𝒕</m:t>
                          </m:r>
                        </m:sub>
                      </m:sSub>
                    </m:oMath>
                  </m:oMathPara>
                </a14:m>
                <a:endParaRPr lang="ja-JP" alt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876" y="4140263"/>
                <a:ext cx="1066254" cy="494751"/>
              </a:xfrm>
              <a:prstGeom prst="rect">
                <a:avLst/>
              </a:prstGeom>
              <a:blipFill>
                <a:blip r:embed="rId6"/>
                <a:stretch>
                  <a:fillRect b="-1358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1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困</a:t>
            </a:r>
            <a:r>
              <a:rPr lang="ja-JP" altLang="en-US" dirty="0" smtClean="0"/>
              <a:t>ってい</a:t>
            </a:r>
            <a:r>
              <a:rPr lang="ja-JP" altLang="en-US" dirty="0"/>
              <a:t>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構造体のソートが上手くいかない問題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コンテンツ プレースホルダー 3"/>
              <p:cNvSpPr>
                <a:spLocks noGrp="1"/>
              </p:cNvSpPr>
              <p:nvPr>
                <p:ph idx="10"/>
              </p:nvPr>
            </p:nvSpPr>
            <p:spPr>
              <a:xfrm>
                <a:off x="541174" y="2411015"/>
                <a:ext cx="5990256" cy="3994316"/>
              </a:xfrm>
            </p:spPr>
            <p:txBody>
              <a:bodyPr/>
              <a:lstStyle/>
              <a:p>
                <a:r>
                  <a:rPr kumimoji="1" lang="ja-JP" altLang="en-US" sz="2400" dirty="0" smtClean="0"/>
                  <a:t>個体間の距離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算出</a:t>
                </a:r>
                <a:endParaRPr kumimoji="1" lang="en-US" altLang="ja-JP" sz="2400" dirty="0" smtClean="0"/>
              </a:p>
              <a:p>
                <a:r>
                  <a:rPr lang="ja-JP" altLang="en-US" sz="2400" dirty="0" smtClean="0"/>
                  <a:t>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2400" dirty="0" smtClean="0"/>
                  <a:t>のソート　</a:t>
                </a:r>
                <a:r>
                  <a:rPr kumimoji="1" lang="ja-JP" altLang="en-US" sz="2400" dirty="0" smtClean="0">
                    <a:solidFill>
                      <a:srgbClr val="FF0000"/>
                    </a:solidFill>
                  </a:rPr>
                  <a:t>〇</a:t>
                </a:r>
                <a:endParaRPr kumimoji="1" lang="en-US" altLang="ja-JP" sz="2400" dirty="0" smtClean="0">
                  <a:solidFill>
                    <a:srgbClr val="FF0000"/>
                  </a:solidFill>
                </a:endParaRPr>
              </a:p>
              <a:p>
                <a:r>
                  <a:rPr lang="ja-JP" altLang="en-US" sz="2400" dirty="0" smtClean="0"/>
                  <a:t>➡ 紐づけて反映させる　</a:t>
                </a:r>
                <a:r>
                  <a:rPr lang="en-US" altLang="ja-JP" sz="2400" dirty="0" smtClean="0">
                    <a:solidFill>
                      <a:schemeClr val="accent1"/>
                    </a:solidFill>
                  </a:rPr>
                  <a:t>×</a:t>
                </a:r>
              </a:p>
              <a:p>
                <a:endParaRPr kumimoji="1" lang="en-US" altLang="ja-JP" sz="2400" dirty="0">
                  <a:solidFill>
                    <a:schemeClr val="accent1"/>
                  </a:solidFill>
                </a:endParaRPr>
              </a:p>
              <a:p>
                <a:r>
                  <a:rPr lang="ja-JP" altLang="en-US" sz="2400" b="1" dirty="0" smtClean="0"/>
                  <a:t>対策</a:t>
                </a:r>
                <a:endParaRPr lang="en-US" altLang="ja-JP" sz="2400" b="1" dirty="0" smtClean="0"/>
              </a:p>
              <a:p>
                <a:r>
                  <a:rPr kumimoji="1" lang="ja-JP" altLang="en-US" sz="2400" dirty="0" smtClean="0"/>
                  <a:t>■ フィールドの並べ替え</a:t>
                </a:r>
                <a:endParaRPr kumimoji="1" lang="en-US" altLang="ja-JP" sz="2400" dirty="0" smtClean="0"/>
              </a:p>
              <a:p>
                <a:r>
                  <a:rPr lang="ja-JP" altLang="en-US" sz="2400" dirty="0" smtClean="0"/>
                  <a:t>■ 配列→テーブル→列の並べ替え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コンテンツ プレースホルダー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0"/>
              </p:nvPr>
            </p:nvSpPr>
            <p:spPr>
              <a:xfrm>
                <a:off x="541174" y="2411015"/>
                <a:ext cx="5990256" cy="3994316"/>
              </a:xfrm>
              <a:blipFill>
                <a:blip r:embed="rId2"/>
                <a:stretch>
                  <a:fillRect t="-13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00" y="400336"/>
            <a:ext cx="4285342" cy="629528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9100457" y="1030514"/>
            <a:ext cx="1190171" cy="55154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272485" y="3547976"/>
            <a:ext cx="1640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配列のソートはできた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0290628" y="4287135"/>
            <a:ext cx="16401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solidFill>
                  <a:srgbClr val="FF0000"/>
                </a:solidFill>
              </a:rPr>
              <a:t>ソートしたら</a:t>
            </a:r>
            <a:r>
              <a:rPr kumimoji="1" lang="en-US" altLang="ja-JP" dirty="0" smtClean="0">
                <a:solidFill>
                  <a:srgbClr val="FF0000"/>
                </a:solidFill>
              </a:rPr>
              <a:t>Position</a:t>
            </a:r>
            <a:r>
              <a:rPr kumimoji="1" lang="ja-JP" altLang="en-US" dirty="0" smtClean="0">
                <a:solidFill>
                  <a:srgbClr val="FF0000"/>
                </a:solidFill>
              </a:rPr>
              <a:t>もソートさせるのが難しい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7895771" y="1059542"/>
            <a:ext cx="1054100" cy="36309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/>
          <p:cNvSpPr/>
          <p:nvPr/>
        </p:nvSpPr>
        <p:spPr>
          <a:xfrm>
            <a:off x="9168492" y="1084658"/>
            <a:ext cx="1054100" cy="36309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6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1087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GECCO</a:t>
            </a:r>
            <a:r>
              <a:rPr kumimoji="1" lang="ja-JP" altLang="en-US" dirty="0" smtClean="0"/>
              <a:t>に向けて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今</a:t>
            </a:r>
            <a:r>
              <a:rPr lang="ja-JP" altLang="en-US" dirty="0" smtClean="0"/>
              <a:t>の</a:t>
            </a:r>
            <a:r>
              <a:rPr lang="ja-JP" altLang="en-US" dirty="0"/>
              <a:t>プログラム</a:t>
            </a:r>
            <a:r>
              <a:rPr lang="ja-JP" altLang="en-US" dirty="0" smtClean="0"/>
              <a:t>の</a:t>
            </a:r>
            <a:r>
              <a:rPr lang="ja-JP" altLang="en-US" dirty="0"/>
              <a:t>問題点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kumimoji="1" lang="ja-JP" altLang="en-US" sz="2400" dirty="0" smtClean="0"/>
              <a:t>個体が局所解を捕捉したとしても，移動後の解の評価値が良ければ必ず更新</a:t>
            </a:r>
            <a:endParaRPr kumimoji="1" lang="en-US" altLang="ja-JP" sz="2400" dirty="0" smtClean="0"/>
          </a:p>
          <a:p>
            <a:r>
              <a:rPr lang="ja-JP" altLang="en-US" sz="2400" b="1" dirty="0" smtClean="0"/>
              <a:t>解の捕捉数</a:t>
            </a:r>
            <a:r>
              <a:rPr lang="en-US" altLang="ja-JP" sz="2400" b="1" dirty="0" smtClean="0"/>
              <a:t>(Explore) &lt; </a:t>
            </a:r>
            <a:r>
              <a:rPr lang="ja-JP" altLang="en-US" sz="2400" b="1" dirty="0" smtClean="0"/>
              <a:t>最良解の更新</a:t>
            </a:r>
            <a:r>
              <a:rPr lang="en-US" altLang="ja-JP" sz="2400" b="1" dirty="0" smtClean="0"/>
              <a:t>(Exploit)</a:t>
            </a:r>
          </a:p>
          <a:p>
            <a:endParaRPr kumimoji="1" lang="en-US" altLang="ja-JP" sz="2400" b="1" dirty="0" smtClean="0"/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修正点１：解</a:t>
            </a:r>
            <a:r>
              <a:rPr lang="ja-JP" altLang="en-US" sz="2400" b="1" dirty="0">
                <a:solidFill>
                  <a:srgbClr val="FF0000"/>
                </a:solidFill>
              </a:rPr>
              <a:t>の捕捉数</a:t>
            </a:r>
            <a:r>
              <a:rPr lang="en-US" altLang="ja-JP" sz="2400" b="1" dirty="0">
                <a:solidFill>
                  <a:srgbClr val="FF0000"/>
                </a:solidFill>
              </a:rPr>
              <a:t>(Explore) 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&gt; </a:t>
            </a:r>
            <a:r>
              <a:rPr lang="ja-JP" altLang="en-US" sz="2400" b="1" dirty="0">
                <a:solidFill>
                  <a:srgbClr val="FF0000"/>
                </a:solidFill>
              </a:rPr>
              <a:t>最良解の更新</a:t>
            </a:r>
            <a:r>
              <a:rPr lang="en-US" altLang="ja-JP" sz="2400" b="1" dirty="0">
                <a:solidFill>
                  <a:srgbClr val="FF0000"/>
                </a:solidFill>
              </a:rPr>
              <a:t>(Exploit</a:t>
            </a:r>
            <a:r>
              <a:rPr lang="en-US" altLang="ja-JP" sz="2400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ja-JP" altLang="en-US" sz="2400" dirty="0"/>
              <a:t>世</a:t>
            </a:r>
            <a:r>
              <a:rPr lang="ja-JP" altLang="en-US" sz="2400" dirty="0" smtClean="0"/>
              <a:t>代</a:t>
            </a:r>
            <a:r>
              <a:rPr lang="ja-JP" altLang="en-US" sz="2400" dirty="0"/>
              <a:t>数</a:t>
            </a:r>
            <a:r>
              <a:rPr lang="ja-JP" altLang="en-US" sz="2400" dirty="0" smtClean="0"/>
              <a:t>が増加する毎に</a:t>
            </a:r>
            <a:r>
              <a:rPr lang="en-US" altLang="ja-JP" sz="2400" dirty="0" smtClean="0"/>
              <a:t>exploit</a:t>
            </a:r>
            <a:r>
              <a:rPr lang="ja-JP" altLang="en-US" sz="2400" dirty="0" smtClean="0"/>
              <a:t>の頻度を上げる</a:t>
            </a:r>
            <a:endParaRPr lang="en-US" altLang="ja-JP" sz="2400" dirty="0" smtClean="0"/>
          </a:p>
          <a:p>
            <a:r>
              <a:rPr lang="ja-JP" altLang="en-US" sz="2400" dirty="0" smtClean="0"/>
              <a:t>→初めは評価値が悪かったとしても解の更新を行う</a:t>
            </a:r>
            <a:endParaRPr lang="en-US" altLang="ja-JP" sz="2400" dirty="0" smtClean="0"/>
          </a:p>
          <a:p>
            <a:endParaRPr lang="en-US" altLang="ja-JP" sz="1000" dirty="0" smtClean="0"/>
          </a:p>
          <a:p>
            <a:r>
              <a:rPr lang="ja-JP" altLang="en-US" sz="2400" b="1" dirty="0" smtClean="0">
                <a:solidFill>
                  <a:srgbClr val="FF0000"/>
                </a:solidFill>
              </a:rPr>
              <a:t>修正点２：個体間の距離が等間隔になるよう調整</a:t>
            </a:r>
            <a:endParaRPr lang="en-US" altLang="ja-JP" sz="2400" b="1" dirty="0" smtClean="0">
              <a:solidFill>
                <a:srgbClr val="FF0000"/>
              </a:solidFill>
            </a:endParaRPr>
          </a:p>
          <a:p>
            <a:r>
              <a:rPr lang="ja-JP" altLang="en-US" sz="2400" dirty="0" smtClean="0"/>
              <a:t>→初期状態で距離</a:t>
            </a:r>
            <a:r>
              <a:rPr lang="en-US" altLang="ja-JP" sz="2400" dirty="0" smtClean="0"/>
              <a:t>0, </a:t>
            </a:r>
            <a:r>
              <a:rPr lang="ja-JP" altLang="en-US" sz="2400" dirty="0" smtClean="0"/>
              <a:t>世代数毎に距離を離していく</a:t>
            </a:r>
            <a:endParaRPr lang="en-US" altLang="ja-JP" sz="2400" dirty="0"/>
          </a:p>
          <a:p>
            <a:endParaRPr kumimoji="1" lang="ja-JP" altLang="en-US" sz="2400" b="1" dirty="0"/>
          </a:p>
        </p:txBody>
      </p:sp>
      <p:sp>
        <p:nvSpPr>
          <p:cNvPr id="5" name="下矢印 4"/>
          <p:cNvSpPr/>
          <p:nvPr/>
        </p:nvSpPr>
        <p:spPr>
          <a:xfrm>
            <a:off x="3541486" y="3311169"/>
            <a:ext cx="754743" cy="448034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7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3620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世代数による比較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Griewank</a:t>
            </a:r>
            <a:r>
              <a:rPr kumimoji="1" lang="en-US" altLang="ja-JP" dirty="0" smtClean="0"/>
              <a:t> function (N=20)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5" name="グラフ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2487757"/>
              </p:ext>
            </p:extLst>
          </p:nvPr>
        </p:nvGraphicFramePr>
        <p:xfrm>
          <a:off x="1436914" y="2057399"/>
          <a:ext cx="9318172" cy="4488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10594302" y="4195482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 smtClean="0"/>
              <a:t>最近傍個体移動</a:t>
            </a:r>
            <a:endParaRPr kumimoji="1" lang="ja-JP" altLang="en-US" sz="12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594303" y="4448631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/>
              <a:t>ノベルティサーチ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044238" y="6015038"/>
            <a:ext cx="557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56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今後の</a:t>
            </a:r>
            <a:r>
              <a:rPr lang="ja-JP" altLang="en-US" dirty="0"/>
              <a:t>予定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idx="10"/>
          </p:nvPr>
        </p:nvSpPr>
        <p:spPr>
          <a:xfrm>
            <a:off x="247973" y="2612570"/>
            <a:ext cx="11622459" cy="3792761"/>
          </a:xfrm>
        </p:spPr>
        <p:txBody>
          <a:bodyPr/>
          <a:lstStyle/>
          <a:p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今週末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K</a:t>
            </a:r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近傍個体プログラムの完成</a:t>
            </a:r>
            <a:endParaRPr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１週間後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実験結果まとめ 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&amp; </a:t>
            </a:r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分析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		</a:t>
            </a:r>
            <a:r>
              <a:rPr lang="en-US" altLang="ja-JP" sz="2400" dirty="0">
                <a:solidFill>
                  <a:srgbClr val="FF0000"/>
                </a:solidFill>
              </a:rPr>
              <a:t>	</a:t>
            </a:r>
            <a:endParaRPr lang="en-US" altLang="ja-JP" sz="2400" dirty="0" smtClean="0">
              <a:solidFill>
                <a:srgbClr val="FF0000"/>
              </a:solidFill>
            </a:endParaRPr>
          </a:p>
          <a:p>
            <a:endParaRPr lang="en-US" altLang="ja-JP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１か月以内</a:t>
            </a:r>
            <a:r>
              <a:rPr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</a:t>
            </a:r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のプログラムの改良</a:t>
            </a:r>
            <a:r>
              <a:rPr kumimoji="1" lang="en-US" altLang="ja-JP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044238" y="6015038"/>
            <a:ext cx="557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smtClean="0"/>
              <a:t>8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0442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-pleated-shape-on-the-white-background-PowerPoint-Templates-Widescree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Segoe UI"/>
        <a:ea typeface="Meiryo UI"/>
        <a:cs typeface=""/>
      </a:majorFont>
      <a:minorFont>
        <a:latin typeface="Segoe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Blue-pleated-shape-on-the-white-background-PowerPoint-Templates-Widescreen</Template>
  <TotalTime>5427</TotalTime>
  <Words>294</Words>
  <Application>Microsoft Office PowerPoint</Application>
  <PresentationFormat>ワイド画面</PresentationFormat>
  <Paragraphs>114</Paragraphs>
  <Slides>11</Slides>
  <Notes>0</Notes>
  <HiddenSlides>3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Meiryo UI</vt:lpstr>
      <vt:lpstr>ＭＳ Ｐゴシック</vt:lpstr>
      <vt:lpstr>游ゴシック Light</vt:lpstr>
      <vt:lpstr>Arial</vt:lpstr>
      <vt:lpstr>Calibri</vt:lpstr>
      <vt:lpstr>Cambria Math</vt:lpstr>
      <vt:lpstr>Segoe UI</vt:lpstr>
      <vt:lpstr>Blue-pleated-shape-on-the-white-background-PowerPoint-Templates-Widescreen</vt:lpstr>
      <vt:lpstr>Custom Design</vt:lpstr>
      <vt:lpstr>進捗報告</vt:lpstr>
      <vt:lpstr>提案手法</vt:lpstr>
      <vt:lpstr>提案手法</vt:lpstr>
      <vt:lpstr>提案手法</vt:lpstr>
      <vt:lpstr>提案手法</vt:lpstr>
      <vt:lpstr>困っている</vt:lpstr>
      <vt:lpstr>GECCOに向けて</vt:lpstr>
      <vt:lpstr>世代数による比較</vt:lpstr>
      <vt:lpstr>今後の予定</vt:lpstr>
      <vt:lpstr>PowerPoint プレゼンテーション</vt:lpstr>
      <vt:lpstr>補足説明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192</cp:revision>
  <dcterms:created xsi:type="dcterms:W3CDTF">2017-10-11T10:33:32Z</dcterms:created>
  <dcterms:modified xsi:type="dcterms:W3CDTF">2018-01-11T02:34:55Z</dcterms:modified>
</cp:coreProperties>
</file>