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323" r:id="rId3"/>
    <p:sldId id="328" r:id="rId4"/>
    <p:sldId id="335" r:id="rId5"/>
    <p:sldId id="321" r:id="rId6"/>
    <p:sldId id="317" r:id="rId7"/>
    <p:sldId id="329" r:id="rId8"/>
    <p:sldId id="330" r:id="rId9"/>
    <p:sldId id="333" r:id="rId10"/>
    <p:sldId id="332" r:id="rId11"/>
    <p:sldId id="331" r:id="rId12"/>
    <p:sldId id="334" r:id="rId13"/>
    <p:sldId id="336" r:id="rId14"/>
    <p:sldId id="327" r:id="rId15"/>
    <p:sldId id="337" r:id="rId16"/>
    <p:sldId id="338" r:id="rId17"/>
  </p:sldIdLst>
  <p:sldSz cx="12192000" cy="6858000"/>
  <p:notesSz cx="6813550" cy="99552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202_pbest_withrn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20180126_pbest_nor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28.910676906990123</c:v>
                </c:pt>
                <c:pt idx="2">
                  <c:v>23.828007769040934</c:v>
                </c:pt>
                <c:pt idx="3">
                  <c:v>24.02886182193421</c:v>
                </c:pt>
                <c:pt idx="4">
                  <c:v>35.17979725548593</c:v>
                </c:pt>
                <c:pt idx="5">
                  <c:v>29.657313139210888</c:v>
                </c:pt>
                <c:pt idx="6">
                  <c:v>18.0590863131006</c:v>
                </c:pt>
                <c:pt idx="7">
                  <c:v>24.169811094703622</c:v>
                </c:pt>
                <c:pt idx="8">
                  <c:v>29.291587886938682</c:v>
                </c:pt>
                <c:pt idx="9">
                  <c:v>34.085068768688515</c:v>
                </c:pt>
                <c:pt idx="10">
                  <c:v>34.041349377361755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5C-4B40-A18B-A0C2E627DC58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24.604532516980093</c:v>
                </c:pt>
                <c:pt idx="2">
                  <c:v>23.812354651337309</c:v>
                </c:pt>
                <c:pt idx="3">
                  <c:v>33.230243151903309</c:v>
                </c:pt>
                <c:pt idx="4">
                  <c:v>40.018276451868729</c:v>
                </c:pt>
                <c:pt idx="5">
                  <c:v>40.216589332825208</c:v>
                </c:pt>
                <c:pt idx="6">
                  <c:v>33.654222755542548</c:v>
                </c:pt>
                <c:pt idx="7">
                  <c:v>33.653488006211504</c:v>
                </c:pt>
                <c:pt idx="8">
                  <c:v>38.849331357857771</c:v>
                </c:pt>
                <c:pt idx="9">
                  <c:v>38.849331357857771</c:v>
                </c:pt>
                <c:pt idx="10">
                  <c:v>33.855998693442992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5C-4B40-A18B-A0C2E627DC58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39.311969371290644</c:v>
                </c:pt>
                <c:pt idx="2">
                  <c:v>29.449737287384043</c:v>
                </c:pt>
                <c:pt idx="3">
                  <c:v>29.059377969325578</c:v>
                </c:pt>
                <c:pt idx="4">
                  <c:v>29.234862251288757</c:v>
                </c:pt>
                <c:pt idx="5">
                  <c:v>34.191974995860058</c:v>
                </c:pt>
                <c:pt idx="6">
                  <c:v>28.046057035855593</c:v>
                </c:pt>
                <c:pt idx="7">
                  <c:v>27.95974288764101</c:v>
                </c:pt>
                <c:pt idx="8">
                  <c:v>27.965492678120864</c:v>
                </c:pt>
                <c:pt idx="9">
                  <c:v>34.086835034588397</c:v>
                </c:pt>
                <c:pt idx="10">
                  <c:v>38.523565632904251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35C-4B40-A18B-A0C2E627DC58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34.745892308384271</c:v>
                </c:pt>
                <c:pt idx="2">
                  <c:v>34.786814426617241</c:v>
                </c:pt>
                <c:pt idx="3">
                  <c:v>24.527401414260076</c:v>
                </c:pt>
                <c:pt idx="4">
                  <c:v>28.418531300999923</c:v>
                </c:pt>
                <c:pt idx="5">
                  <c:v>28.418531300999923</c:v>
                </c:pt>
                <c:pt idx="6">
                  <c:v>23.292447722521505</c:v>
                </c:pt>
                <c:pt idx="7">
                  <c:v>28.256469224205528</c:v>
                </c:pt>
                <c:pt idx="8">
                  <c:v>28.550686844217626</c:v>
                </c:pt>
                <c:pt idx="9">
                  <c:v>28.550686844217626</c:v>
                </c:pt>
                <c:pt idx="10">
                  <c:v>28.453378846540286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35C-4B40-A18B-A0C2E627DC58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43.931397914105148</c:v>
                </c:pt>
                <c:pt idx="3">
                  <c:v>34.614990971756463</c:v>
                </c:pt>
                <c:pt idx="4">
                  <c:v>24.236030034601747</c:v>
                </c:pt>
                <c:pt idx="5">
                  <c:v>29.741269886062351</c:v>
                </c:pt>
                <c:pt idx="6">
                  <c:v>29.536324049574045</c:v>
                </c:pt>
                <c:pt idx="7">
                  <c:v>29.37044580370582</c:v>
                </c:pt>
                <c:pt idx="8">
                  <c:v>38.218686482238297</c:v>
                </c:pt>
                <c:pt idx="9">
                  <c:v>38.896361116710509</c:v>
                </c:pt>
                <c:pt idx="10">
                  <c:v>38.989015688252692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35C-4B40-A18B-A0C2E627DC58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29.320498989180752</c:v>
                </c:pt>
                <c:pt idx="6">
                  <c:v>34.274226243695871</c:v>
                </c:pt>
                <c:pt idx="7">
                  <c:v>29.491703812084925</c:v>
                </c:pt>
                <c:pt idx="8">
                  <c:v>24.394375701907471</c:v>
                </c:pt>
                <c:pt idx="9">
                  <c:v>24.057639343749525</c:v>
                </c:pt>
                <c:pt idx="10">
                  <c:v>31.730121278122191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35C-4B40-A18B-A0C2E627D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820672"/>
        <c:axId val="1499813600"/>
      </c:scatterChart>
      <c:valAx>
        <c:axId val="149982067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13600"/>
        <c:crosses val="autoZero"/>
        <c:crossBetween val="midCat"/>
      </c:valAx>
      <c:valAx>
        <c:axId val="149981360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98206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73-4F2D-8157-CCE04B74D725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235.1493202223447</c:v>
                </c:pt>
                <c:pt idx="2">
                  <c:v>252.57989239929029</c:v>
                </c:pt>
                <c:pt idx="3">
                  <c:v>258.67340130486809</c:v>
                </c:pt>
                <c:pt idx="4">
                  <c:v>257.58085490674171</c:v>
                </c:pt>
                <c:pt idx="5">
                  <c:v>258.67443287620722</c:v>
                </c:pt>
                <c:pt idx="6">
                  <c:v>283.68912903016911</c:v>
                </c:pt>
                <c:pt idx="7">
                  <c:v>285.21503741473799</c:v>
                </c:pt>
                <c:pt idx="8">
                  <c:v>312.8327262042738</c:v>
                </c:pt>
                <c:pt idx="9">
                  <c:v>314.14934279184939</c:v>
                </c:pt>
                <c:pt idx="10">
                  <c:v>314.06353707784359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73-4F2D-8157-CCE04B74D725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257.94151159624664</c:v>
                </c:pt>
                <c:pt idx="2">
                  <c:v>275.83601765144181</c:v>
                </c:pt>
                <c:pt idx="3">
                  <c:v>283.0893993916352</c:v>
                </c:pt>
                <c:pt idx="4">
                  <c:v>294.8031281759757</c:v>
                </c:pt>
                <c:pt idx="5">
                  <c:v>309.65130811754381</c:v>
                </c:pt>
                <c:pt idx="6">
                  <c:v>302.7135759043486</c:v>
                </c:pt>
                <c:pt idx="7">
                  <c:v>315.62238325176827</c:v>
                </c:pt>
                <c:pt idx="8">
                  <c:v>298.63477465683297</c:v>
                </c:pt>
                <c:pt idx="9">
                  <c:v>307.40143554176728</c:v>
                </c:pt>
                <c:pt idx="10">
                  <c:v>307.40143554176728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73-4F2D-8157-CCE04B74D725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257.88246860565408</c:v>
                </c:pt>
                <c:pt idx="2">
                  <c:v>269.05819710102497</c:v>
                </c:pt>
                <c:pt idx="3">
                  <c:v>269.05935366363212</c:v>
                </c:pt>
                <c:pt idx="4">
                  <c:v>290.0705458404658</c:v>
                </c:pt>
                <c:pt idx="5">
                  <c:v>303.4943493189329</c:v>
                </c:pt>
                <c:pt idx="6">
                  <c:v>319.38861826472834</c:v>
                </c:pt>
                <c:pt idx="7">
                  <c:v>323.7932004360128</c:v>
                </c:pt>
                <c:pt idx="8">
                  <c:v>333.5933279459519</c:v>
                </c:pt>
                <c:pt idx="9">
                  <c:v>333.5933279459519</c:v>
                </c:pt>
                <c:pt idx="10">
                  <c:v>333.5933279459519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73-4F2D-8157-CCE04B74D725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293.37414182204776</c:v>
                </c:pt>
                <c:pt idx="6">
                  <c:v>317.2612618851249</c:v>
                </c:pt>
                <c:pt idx="7">
                  <c:v>317.2612618851249</c:v>
                </c:pt>
                <c:pt idx="8">
                  <c:v>326.6355178083133</c:v>
                </c:pt>
                <c:pt idx="9">
                  <c:v>326.61597818309514</c:v>
                </c:pt>
                <c:pt idx="10">
                  <c:v>332.65445927363157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73-4F2D-8157-CCE04B74D725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248.44819021640907</c:v>
                </c:pt>
                <c:pt idx="2">
                  <c:v>298.1594286311194</c:v>
                </c:pt>
                <c:pt idx="3">
                  <c:v>299.94229399563949</c:v>
                </c:pt>
                <c:pt idx="4">
                  <c:v>300.195574964824</c:v>
                </c:pt>
                <c:pt idx="5">
                  <c:v>301.65658880654803</c:v>
                </c:pt>
                <c:pt idx="6">
                  <c:v>293.04749922593896</c:v>
                </c:pt>
                <c:pt idx="7">
                  <c:v>292.22575231302676</c:v>
                </c:pt>
                <c:pt idx="8">
                  <c:v>292.45639556104078</c:v>
                </c:pt>
                <c:pt idx="9">
                  <c:v>305.5620643522206</c:v>
                </c:pt>
                <c:pt idx="10">
                  <c:v>306.96478742324626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73-4F2D-8157-CCE04B74D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6021632"/>
        <c:axId val="1216025376"/>
      </c:scatterChart>
      <c:valAx>
        <c:axId val="12160216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5376"/>
        <c:crosses val="autoZero"/>
        <c:crossBetween val="midCat"/>
      </c:valAx>
      <c:valAx>
        <c:axId val="1216025376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160216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'k-NNBA(seed01)'!$B$3:$B$13</c:f>
              <c:numCache>
                <c:formatCode>General</c:formatCode>
                <c:ptCount val="11"/>
                <c:pt idx="0">
                  <c:v>33.217870168618035</c:v>
                </c:pt>
                <c:pt idx="1">
                  <c:v>21.464791790764615</c:v>
                </c:pt>
                <c:pt idx="2">
                  <c:v>19.366454644560239</c:v>
                </c:pt>
                <c:pt idx="3">
                  <c:v>19.530060797523195</c:v>
                </c:pt>
                <c:pt idx="4">
                  <c:v>19.491084360969172</c:v>
                </c:pt>
                <c:pt idx="5">
                  <c:v>19.486276992052215</c:v>
                </c:pt>
                <c:pt idx="6">
                  <c:v>19.544843576952051</c:v>
                </c:pt>
                <c:pt idx="7">
                  <c:v>19.299111944195118</c:v>
                </c:pt>
                <c:pt idx="8">
                  <c:v>19.062008341143745</c:v>
                </c:pt>
                <c:pt idx="9">
                  <c:v>19.171883587024489</c:v>
                </c:pt>
                <c:pt idx="10">
                  <c:v>18.82380572666284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69-4DB4-96AD-4932C1251A7D}"/>
            </c:ext>
          </c:extLst>
        </c:ser>
        <c:ser>
          <c:idx val="2"/>
          <c:order val="1"/>
          <c:tx>
            <c:strRef>
              <c:f>'k-NNBA(seed01)'!$B$15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'k-NNBA(seed01)'!$A$16:$A$26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'k-NNBA(seed01)'!$B$16:$B$26</c:f>
              <c:numCache>
                <c:formatCode>General</c:formatCode>
                <c:ptCount val="11"/>
                <c:pt idx="0">
                  <c:v>30.577622071208221</c:v>
                </c:pt>
                <c:pt idx="1">
                  <c:v>13.200068884542123</c:v>
                </c:pt>
                <c:pt idx="2">
                  <c:v>9.2202726366265324</c:v>
                </c:pt>
                <c:pt idx="3">
                  <c:v>8.7661887596029189</c:v>
                </c:pt>
                <c:pt idx="4">
                  <c:v>8.5872830586255642</c:v>
                </c:pt>
                <c:pt idx="5">
                  <c:v>8.3537023098973791</c:v>
                </c:pt>
                <c:pt idx="6">
                  <c:v>8.1909749429057985</c:v>
                </c:pt>
                <c:pt idx="7">
                  <c:v>8.0573499222346321</c:v>
                </c:pt>
                <c:pt idx="8">
                  <c:v>8.0579124096636914</c:v>
                </c:pt>
                <c:pt idx="9">
                  <c:v>8.0579124096636914</c:v>
                </c:pt>
                <c:pt idx="10">
                  <c:v>7.7902607467124314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69-4DB4-96AD-4932C1251A7D}"/>
            </c:ext>
          </c:extLst>
        </c:ser>
        <c:ser>
          <c:idx val="3"/>
          <c:order val="2"/>
          <c:tx>
            <c:strRef>
              <c:f>'k-NNBA(seed01)'!$B$28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'k-NNBA(seed01)'!$B$29:$B$39</c:f>
              <c:numCache>
                <c:formatCode>General</c:formatCode>
                <c:ptCount val="11"/>
                <c:pt idx="0">
                  <c:v>31.3800562560989</c:v>
                </c:pt>
                <c:pt idx="1">
                  <c:v>16.791851858961834</c:v>
                </c:pt>
                <c:pt idx="2">
                  <c:v>15.596973059337408</c:v>
                </c:pt>
                <c:pt idx="3">
                  <c:v>14.544773578791178</c:v>
                </c:pt>
                <c:pt idx="4">
                  <c:v>13.852557410341523</c:v>
                </c:pt>
                <c:pt idx="5">
                  <c:v>13.893009706702873</c:v>
                </c:pt>
                <c:pt idx="6">
                  <c:v>13.817984458134184</c:v>
                </c:pt>
                <c:pt idx="7">
                  <c:v>13.817984458134184</c:v>
                </c:pt>
                <c:pt idx="8">
                  <c:v>13.640296626899776</c:v>
                </c:pt>
                <c:pt idx="9">
                  <c:v>13.24973273632669</c:v>
                </c:pt>
                <c:pt idx="10">
                  <c:v>13.007346333064639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69-4DB4-96AD-4932C1251A7D}"/>
            </c:ext>
          </c:extLst>
        </c:ser>
        <c:ser>
          <c:idx val="4"/>
          <c:order val="3"/>
          <c:tx>
            <c:strRef>
              <c:f>'k-NNBA(seed01)'!$J$2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'k-NNBA(seed01)'!$I$3:$I$13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'k-NNBA(seed01)'!$J$3:$J$13</c:f>
              <c:numCache>
                <c:formatCode>General</c:formatCode>
                <c:ptCount val="11"/>
                <c:pt idx="0">
                  <c:v>34.186592142440297</c:v>
                </c:pt>
                <c:pt idx="1">
                  <c:v>26.206469239622763</c:v>
                </c:pt>
                <c:pt idx="2">
                  <c:v>24.700383198632796</c:v>
                </c:pt>
                <c:pt idx="3">
                  <c:v>24.202580750584907</c:v>
                </c:pt>
                <c:pt idx="4">
                  <c:v>24.176571001093393</c:v>
                </c:pt>
                <c:pt idx="5">
                  <c:v>24.176571001093393</c:v>
                </c:pt>
                <c:pt idx="6">
                  <c:v>24.008075732452067</c:v>
                </c:pt>
                <c:pt idx="7">
                  <c:v>24.100153196117855</c:v>
                </c:pt>
                <c:pt idx="8">
                  <c:v>24.100153196117855</c:v>
                </c:pt>
                <c:pt idx="9">
                  <c:v>24.025112953529479</c:v>
                </c:pt>
                <c:pt idx="10">
                  <c:v>23.903760949088753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A69-4DB4-96AD-4932C1251A7D}"/>
            </c:ext>
          </c:extLst>
        </c:ser>
        <c:ser>
          <c:idx val="5"/>
          <c:order val="4"/>
          <c:tx>
            <c:strRef>
              <c:f>'k-NNBA(seed01)'!$J$15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'k-NNBA(seed01)'!$I$16:$I$26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'k-NNBA(seed01)'!$J$16:$J$26</c:f>
              <c:numCache>
                <c:formatCode>General</c:formatCode>
                <c:ptCount val="11"/>
                <c:pt idx="0">
                  <c:v>37.77224568291016</c:v>
                </c:pt>
                <c:pt idx="1">
                  <c:v>23.854439134503888</c:v>
                </c:pt>
                <c:pt idx="2">
                  <c:v>21.905918219954128</c:v>
                </c:pt>
                <c:pt idx="3">
                  <c:v>20.778170031046471</c:v>
                </c:pt>
                <c:pt idx="4">
                  <c:v>20.254781042986771</c:v>
                </c:pt>
                <c:pt idx="5">
                  <c:v>19.891836045029756</c:v>
                </c:pt>
                <c:pt idx="6">
                  <c:v>19.7471246300484</c:v>
                </c:pt>
                <c:pt idx="7">
                  <c:v>19.153172250216414</c:v>
                </c:pt>
                <c:pt idx="8">
                  <c:v>18.984733908073814</c:v>
                </c:pt>
                <c:pt idx="9">
                  <c:v>18.729731085216066</c:v>
                </c:pt>
                <c:pt idx="10">
                  <c:v>18.809600221436543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A69-4DB4-96AD-4932C1251A7D}"/>
            </c:ext>
          </c:extLst>
        </c:ser>
        <c:ser>
          <c:idx val="0"/>
          <c:order val="5"/>
          <c:tx>
            <c:strRef>
              <c:f>'k-NNBA(seed01)'!$J$28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'k-NNBA(seed01)'!$I$29:$I$39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'k-NNBA(seed01)'!$J$29:$J$39</c:f>
              <c:numCache>
                <c:formatCode>General</c:formatCode>
                <c:ptCount val="11"/>
                <c:pt idx="0">
                  <c:v>38.737669921473355</c:v>
                </c:pt>
                <c:pt idx="1">
                  <c:v>26.99312223937514</c:v>
                </c:pt>
                <c:pt idx="2">
                  <c:v>27.020677514940008</c:v>
                </c:pt>
                <c:pt idx="3">
                  <c:v>26.419799144467152</c:v>
                </c:pt>
                <c:pt idx="4">
                  <c:v>26.147120290473985</c:v>
                </c:pt>
                <c:pt idx="5">
                  <c:v>25.918584839288069</c:v>
                </c:pt>
                <c:pt idx="6">
                  <c:v>25.574426655679293</c:v>
                </c:pt>
                <c:pt idx="7">
                  <c:v>25.308436919412635</c:v>
                </c:pt>
                <c:pt idx="8">
                  <c:v>25.207212837330111</c:v>
                </c:pt>
                <c:pt idx="9">
                  <c:v>24.718584138952924</c:v>
                </c:pt>
                <c:pt idx="10">
                  <c:v>24.499590022377554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A69-4DB4-96AD-4932C1251A7D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[1]Griewank_iter!$B$3:$B$13</c:f>
              <c:numCache>
                <c:formatCode>General</c:formatCode>
                <c:ptCount val="11"/>
                <c:pt idx="0">
                  <c:v>58.147845415717995</c:v>
                </c:pt>
                <c:pt idx="1">
                  <c:v>48.722392811166905</c:v>
                </c:pt>
                <c:pt idx="2">
                  <c:v>63.785697324925167</c:v>
                </c:pt>
                <c:pt idx="3">
                  <c:v>69.977221874520851</c:v>
                </c:pt>
                <c:pt idx="4">
                  <c:v>75.153980957936454</c:v>
                </c:pt>
                <c:pt idx="5">
                  <c:v>68.686262669882879</c:v>
                </c:pt>
                <c:pt idx="6">
                  <c:v>69.114381656617255</c:v>
                </c:pt>
                <c:pt idx="7">
                  <c:v>101.05138626685503</c:v>
                </c:pt>
                <c:pt idx="8">
                  <c:v>135.22230868280951</c:v>
                </c:pt>
                <c:pt idx="9">
                  <c:v>134.65858706304437</c:v>
                </c:pt>
                <c:pt idx="10">
                  <c:v>134.89346359726599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A69-4DB4-96AD-4932C1251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0238528"/>
        <c:axId val="1480233536"/>
      </c:scatterChart>
      <c:valAx>
        <c:axId val="14802385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3536"/>
        <c:crosses val="autoZero"/>
        <c:crossBetween val="midCat"/>
      </c:valAx>
      <c:valAx>
        <c:axId val="1480233536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802385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'k-NNBA(seed01)'!$B$57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'k-NNBA(seed01)'!$A$58:$A$68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'k-NNBA(seed01)'!$B$58:$B$68</c:f>
              <c:numCache>
                <c:formatCode>General</c:formatCode>
                <c:ptCount val="11"/>
                <c:pt idx="0">
                  <c:v>140.09594804905322</c:v>
                </c:pt>
                <c:pt idx="1">
                  <c:v>138.26851884831535</c:v>
                </c:pt>
                <c:pt idx="2">
                  <c:v>140.28770607557692</c:v>
                </c:pt>
                <c:pt idx="3">
                  <c:v>139.54419976629836</c:v>
                </c:pt>
                <c:pt idx="4">
                  <c:v>140.31198146075664</c:v>
                </c:pt>
                <c:pt idx="5">
                  <c:v>140.90762108882794</c:v>
                </c:pt>
                <c:pt idx="6">
                  <c:v>140.66253886326342</c:v>
                </c:pt>
                <c:pt idx="7">
                  <c:v>140.60305460240281</c:v>
                </c:pt>
                <c:pt idx="8">
                  <c:v>140.60305460240281</c:v>
                </c:pt>
                <c:pt idx="9">
                  <c:v>140.89316768728898</c:v>
                </c:pt>
                <c:pt idx="10">
                  <c:v>140.88448130032074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51-4E2D-ADC5-2209221A3194}"/>
            </c:ext>
          </c:extLst>
        </c:ser>
        <c:ser>
          <c:idx val="2"/>
          <c:order val="1"/>
          <c:tx>
            <c:strRef>
              <c:f>'k-NNBA(seed01)'!$B$70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c:spPr>
          </c:marker>
          <c:xVal>
            <c:numRef>
              <c:f>'k-NNBA(seed01)'!$A$71:$A$81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'k-NNBA(seed01)'!$B$71:$B$81</c:f>
              <c:numCache>
                <c:formatCode>General</c:formatCode>
                <c:ptCount val="11"/>
                <c:pt idx="0">
                  <c:v>145.02180955220226</c:v>
                </c:pt>
                <c:pt idx="1">
                  <c:v>135.99253502107518</c:v>
                </c:pt>
                <c:pt idx="2">
                  <c:v>133.71847979838353</c:v>
                </c:pt>
                <c:pt idx="3">
                  <c:v>136.18199283566543</c:v>
                </c:pt>
                <c:pt idx="4">
                  <c:v>134.78013290309127</c:v>
                </c:pt>
                <c:pt idx="5">
                  <c:v>134.65351218180021</c:v>
                </c:pt>
                <c:pt idx="6">
                  <c:v>134.66628679047628</c:v>
                </c:pt>
                <c:pt idx="7">
                  <c:v>134.14264196271907</c:v>
                </c:pt>
                <c:pt idx="8">
                  <c:v>134.23995923600125</c:v>
                </c:pt>
                <c:pt idx="9">
                  <c:v>134.21786514271054</c:v>
                </c:pt>
                <c:pt idx="10">
                  <c:v>134.21786514271054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51-4E2D-ADC5-2209221A3194}"/>
            </c:ext>
          </c:extLst>
        </c:ser>
        <c:ser>
          <c:idx val="3"/>
          <c:order val="2"/>
          <c:tx>
            <c:strRef>
              <c:f>'k-NNBA(seed01)'!$B$83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'k-NNBA(seed01)'!$A$84:$A$94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'k-NNBA(seed01)'!$B$84:$B$94</c:f>
              <c:numCache>
                <c:formatCode>General</c:formatCode>
                <c:ptCount val="11"/>
                <c:pt idx="0">
                  <c:v>150.71827112987827</c:v>
                </c:pt>
                <c:pt idx="1">
                  <c:v>145.04455131622828</c:v>
                </c:pt>
                <c:pt idx="2">
                  <c:v>145.67567181152785</c:v>
                </c:pt>
                <c:pt idx="3">
                  <c:v>144.83087576596157</c:v>
                </c:pt>
                <c:pt idx="4">
                  <c:v>145.15965173655258</c:v>
                </c:pt>
                <c:pt idx="5">
                  <c:v>145.0025662535177</c:v>
                </c:pt>
                <c:pt idx="6">
                  <c:v>144.98856270369004</c:v>
                </c:pt>
                <c:pt idx="7">
                  <c:v>145.0199553572842</c:v>
                </c:pt>
                <c:pt idx="8">
                  <c:v>145.03757950981114</c:v>
                </c:pt>
                <c:pt idx="9">
                  <c:v>145.06366110521506</c:v>
                </c:pt>
                <c:pt idx="10">
                  <c:v>145.68371255353088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C51-4E2D-ADC5-2209221A3194}"/>
            </c:ext>
          </c:extLst>
        </c:ser>
        <c:ser>
          <c:idx val="4"/>
          <c:order val="3"/>
          <c:tx>
            <c:strRef>
              <c:f>'k-NNBA(seed01)'!$J$57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'k-NNBA(seed01)'!$I$58:$I$68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'k-NNBA(seed01)'!$J$58:$J$68</c:f>
              <c:numCache>
                <c:formatCode>General</c:formatCode>
                <c:ptCount val="11"/>
                <c:pt idx="0">
                  <c:v>143.9101819146702</c:v>
                </c:pt>
                <c:pt idx="1">
                  <c:v>144.69418006797989</c:v>
                </c:pt>
                <c:pt idx="2">
                  <c:v>147.26815894781816</c:v>
                </c:pt>
                <c:pt idx="3">
                  <c:v>147.57492452500514</c:v>
                </c:pt>
                <c:pt idx="4">
                  <c:v>147.60277680198911</c:v>
                </c:pt>
                <c:pt idx="5">
                  <c:v>147.16620626203263</c:v>
                </c:pt>
                <c:pt idx="6">
                  <c:v>147.3935119059453</c:v>
                </c:pt>
                <c:pt idx="7">
                  <c:v>147.16735265489353</c:v>
                </c:pt>
                <c:pt idx="8">
                  <c:v>146.682751443895</c:v>
                </c:pt>
                <c:pt idx="9">
                  <c:v>146.91537139272887</c:v>
                </c:pt>
                <c:pt idx="10">
                  <c:v>147.03965753809572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C51-4E2D-ADC5-2209221A3194}"/>
            </c:ext>
          </c:extLst>
        </c:ser>
        <c:ser>
          <c:idx val="5"/>
          <c:order val="4"/>
          <c:tx>
            <c:strRef>
              <c:f>'k-NNBA(seed01)'!$J$70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'k-NNBA(seed01)'!$I$71:$I$81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'k-NNBA(seed01)'!$J$71:$J$81</c:f>
              <c:numCache>
                <c:formatCode>General</c:formatCode>
                <c:ptCount val="11"/>
                <c:pt idx="0">
                  <c:v>147.07959895721811</c:v>
                </c:pt>
                <c:pt idx="1">
                  <c:v>149.13607839907542</c:v>
                </c:pt>
                <c:pt idx="2">
                  <c:v>147.83246105749325</c:v>
                </c:pt>
                <c:pt idx="3">
                  <c:v>148.14898547610062</c:v>
                </c:pt>
                <c:pt idx="4">
                  <c:v>148.17728148031671</c:v>
                </c:pt>
                <c:pt idx="5">
                  <c:v>148.28151228836217</c:v>
                </c:pt>
                <c:pt idx="6">
                  <c:v>148.13864051720464</c:v>
                </c:pt>
                <c:pt idx="7">
                  <c:v>148.15404230861117</c:v>
                </c:pt>
                <c:pt idx="8">
                  <c:v>148.18835479203486</c:v>
                </c:pt>
                <c:pt idx="9">
                  <c:v>148.12378570460115</c:v>
                </c:pt>
                <c:pt idx="10">
                  <c:v>148.06927909758082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C51-4E2D-ADC5-2209221A3194}"/>
            </c:ext>
          </c:extLst>
        </c:ser>
        <c:ser>
          <c:idx val="0"/>
          <c:order val="5"/>
          <c:tx>
            <c:strRef>
              <c:f>'k-NNBA(seed01)'!$J$83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'k-NNBA(seed01)'!$I$84:$I$94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'k-NNBA(seed01)'!$J$84:$J$94</c:f>
              <c:numCache>
                <c:formatCode>General</c:formatCode>
                <c:ptCount val="11"/>
                <c:pt idx="0">
                  <c:v>144.80371915127864</c:v>
                </c:pt>
                <c:pt idx="1">
                  <c:v>144.39326252761413</c:v>
                </c:pt>
                <c:pt idx="2">
                  <c:v>147.795717727403</c:v>
                </c:pt>
                <c:pt idx="3">
                  <c:v>141.40158215049254</c:v>
                </c:pt>
                <c:pt idx="4">
                  <c:v>141.80136320166685</c:v>
                </c:pt>
                <c:pt idx="5">
                  <c:v>141.43879594086727</c:v>
                </c:pt>
                <c:pt idx="6">
                  <c:v>141.44261727402295</c:v>
                </c:pt>
                <c:pt idx="7">
                  <c:v>141.44186159536758</c:v>
                </c:pt>
                <c:pt idx="8">
                  <c:v>141.44186159536758</c:v>
                </c:pt>
                <c:pt idx="9">
                  <c:v>144.06739854115494</c:v>
                </c:pt>
                <c:pt idx="10">
                  <c:v>143.98951495084339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C51-4E2D-ADC5-2209221A3194}"/>
            </c:ext>
          </c:extLst>
        </c:ser>
        <c:ser>
          <c:idx val="6"/>
          <c:order val="6"/>
          <c:tx>
            <c:v>BA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pPr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c:spPr>
          </c:marker>
          <c:xVal>
            <c:numRef>
              <c:f>[1]Griewank_iter!$A$3:$A$13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[1]Rastrigin_iter!$B$3:$B$13</c:f>
              <c:numCache>
                <c:formatCode>General</c:formatCode>
                <c:ptCount val="11"/>
                <c:pt idx="0">
                  <c:v>212.85808615165627</c:v>
                </c:pt>
                <c:pt idx="1">
                  <c:v>317.21989221634465</c:v>
                </c:pt>
                <c:pt idx="2">
                  <c:v>333.79497568670479</c:v>
                </c:pt>
                <c:pt idx="3">
                  <c:v>346.43751811888592</c:v>
                </c:pt>
                <c:pt idx="4">
                  <c:v>359.02409993399237</c:v>
                </c:pt>
                <c:pt idx="5">
                  <c:v>408.66494839081906</c:v>
                </c:pt>
                <c:pt idx="6">
                  <c:v>410.82506668899151</c:v>
                </c:pt>
                <c:pt idx="7">
                  <c:v>390.18030548103104</c:v>
                </c:pt>
                <c:pt idx="8">
                  <c:v>409.42190315269573</c:v>
                </c:pt>
                <c:pt idx="9">
                  <c:v>390.43347368566975</c:v>
                </c:pt>
                <c:pt idx="10">
                  <c:v>390.43347368566975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C51-4E2D-ADC5-2209221A3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683055"/>
        <c:axId val="300675567"/>
      </c:scatterChart>
      <c:valAx>
        <c:axId val="300683055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75567"/>
        <c:crosses val="autoZero"/>
        <c:crossBetween val="midCat"/>
      </c:valAx>
      <c:valAx>
        <c:axId val="300675567"/>
        <c:scaling>
          <c:orientation val="minMax"/>
          <c:max val="45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683055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39.600885303626356</c:v>
                </c:pt>
                <c:pt idx="1">
                  <c:v>33.140699320111267</c:v>
                </c:pt>
                <c:pt idx="2">
                  <c:v>28.805402922666747</c:v>
                </c:pt>
                <c:pt idx="3">
                  <c:v>18.761120173544576</c:v>
                </c:pt>
                <c:pt idx="4">
                  <c:v>28.134042882232407</c:v>
                </c:pt>
                <c:pt idx="5">
                  <c:v>23.642105542839623</c:v>
                </c:pt>
                <c:pt idx="6">
                  <c:v>23.590644211624756</c:v>
                </c:pt>
                <c:pt idx="7">
                  <c:v>28.544666106638857</c:v>
                </c:pt>
                <c:pt idx="8">
                  <c:v>28.354223199952955</c:v>
                </c:pt>
                <c:pt idx="9">
                  <c:v>28.310330680341501</c:v>
                </c:pt>
                <c:pt idx="10">
                  <c:v>27.99569962251665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EE-4534-B102-B85E0C971A61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39.792774229039857</c:v>
                </c:pt>
                <c:pt idx="1">
                  <c:v>34.420619962937501</c:v>
                </c:pt>
                <c:pt idx="2">
                  <c:v>24.50055408253629</c:v>
                </c:pt>
                <c:pt idx="3">
                  <c:v>28.874898826356265</c:v>
                </c:pt>
                <c:pt idx="4">
                  <c:v>28.261836448153964</c:v>
                </c:pt>
                <c:pt idx="5">
                  <c:v>33.059500212021774</c:v>
                </c:pt>
                <c:pt idx="6">
                  <c:v>39.268898841142686</c:v>
                </c:pt>
                <c:pt idx="7">
                  <c:v>39.861772296253484</c:v>
                </c:pt>
                <c:pt idx="8">
                  <c:v>40.769426590897211</c:v>
                </c:pt>
                <c:pt idx="9">
                  <c:v>40.502491482862389</c:v>
                </c:pt>
                <c:pt idx="10">
                  <c:v>44.207063865169246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EE-4534-B102-B85E0C971A61}"/>
            </c:ext>
          </c:extLst>
        </c:ser>
        <c:ser>
          <c:idx val="3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40.575496723833361</c:v>
                </c:pt>
                <c:pt idx="1">
                  <c:v>20.347900883869837</c:v>
                </c:pt>
                <c:pt idx="2">
                  <c:v>23.948937356593476</c:v>
                </c:pt>
                <c:pt idx="3">
                  <c:v>27.924411698489688</c:v>
                </c:pt>
                <c:pt idx="4">
                  <c:v>25.136085284048708</c:v>
                </c:pt>
                <c:pt idx="5">
                  <c:v>29.65996166519351</c:v>
                </c:pt>
                <c:pt idx="6">
                  <c:v>24.190993699928072</c:v>
                </c:pt>
                <c:pt idx="7">
                  <c:v>28.849902744348</c:v>
                </c:pt>
                <c:pt idx="8">
                  <c:v>34.607961128144453</c:v>
                </c:pt>
                <c:pt idx="9">
                  <c:v>39.552432318784966</c:v>
                </c:pt>
                <c:pt idx="10">
                  <c:v>33.704606483487467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CEE-4534-B102-B85E0C971A61}"/>
            </c:ext>
          </c:extLst>
        </c:ser>
        <c:ser>
          <c:idx val="4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40.610306786870538</c:v>
                </c:pt>
                <c:pt idx="1">
                  <c:v>25.175010981262773</c:v>
                </c:pt>
                <c:pt idx="2">
                  <c:v>24.82821088080723</c:v>
                </c:pt>
                <c:pt idx="3">
                  <c:v>29.160027160287783</c:v>
                </c:pt>
                <c:pt idx="4">
                  <c:v>29.076587661616983</c:v>
                </c:pt>
                <c:pt idx="5">
                  <c:v>38.97649728160404</c:v>
                </c:pt>
                <c:pt idx="6">
                  <c:v>44.725091992690011</c:v>
                </c:pt>
                <c:pt idx="7">
                  <c:v>39.410630463790937</c:v>
                </c:pt>
                <c:pt idx="8">
                  <c:v>34.569783652626285</c:v>
                </c:pt>
                <c:pt idx="9">
                  <c:v>39.488172406892183</c:v>
                </c:pt>
                <c:pt idx="10">
                  <c:v>39.488172406892183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CEE-4534-B102-B85E0C971A61}"/>
            </c:ext>
          </c:extLst>
        </c:ser>
        <c:ser>
          <c:idx val="5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40.619339193095762</c:v>
                </c:pt>
                <c:pt idx="1">
                  <c:v>33.69358447013925</c:v>
                </c:pt>
                <c:pt idx="2">
                  <c:v>43.964245744891542</c:v>
                </c:pt>
                <c:pt idx="3">
                  <c:v>39.231447784603084</c:v>
                </c:pt>
                <c:pt idx="4">
                  <c:v>43.428187517791528</c:v>
                </c:pt>
                <c:pt idx="5">
                  <c:v>43.485153676282096</c:v>
                </c:pt>
                <c:pt idx="6">
                  <c:v>39.120363744050891</c:v>
                </c:pt>
                <c:pt idx="7">
                  <c:v>39.385283726388053</c:v>
                </c:pt>
                <c:pt idx="8">
                  <c:v>44.332379152084471</c:v>
                </c:pt>
                <c:pt idx="9">
                  <c:v>43.578943058880178</c:v>
                </c:pt>
                <c:pt idx="10">
                  <c:v>38.459625129820289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CEE-4534-B102-B85E0C971A61}"/>
            </c:ext>
          </c:extLst>
        </c:ser>
        <c:ser>
          <c:idx val="0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40.622184874855364</c:v>
                </c:pt>
                <c:pt idx="1">
                  <c:v>20.22317014279087</c:v>
                </c:pt>
                <c:pt idx="2">
                  <c:v>24.13846981428474</c:v>
                </c:pt>
                <c:pt idx="3">
                  <c:v>18.852722188620724</c:v>
                </c:pt>
                <c:pt idx="4">
                  <c:v>18.822617609289725</c:v>
                </c:pt>
                <c:pt idx="5">
                  <c:v>29.33765058082626</c:v>
                </c:pt>
                <c:pt idx="6">
                  <c:v>34.291377835341386</c:v>
                </c:pt>
                <c:pt idx="7">
                  <c:v>28.727192309809549</c:v>
                </c:pt>
                <c:pt idx="8">
                  <c:v>28.742465268316941</c:v>
                </c:pt>
                <c:pt idx="9">
                  <c:v>34.246420594616168</c:v>
                </c:pt>
                <c:pt idx="10">
                  <c:v>34.246420594616168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CEE-4534-B102-B85E0C971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554944"/>
        <c:axId val="1680554528"/>
      </c:scatterChart>
      <c:valAx>
        <c:axId val="16805549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528"/>
        <c:crosses val="autoZero"/>
        <c:crossBetween val="midCat"/>
      </c:valAx>
      <c:valAx>
        <c:axId val="1680554528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ja-JP" altLang="en-US" sz="1400"/>
                  <a:t> </a:t>
                </a: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5549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148.01249435162407</c:v>
                </c:pt>
                <c:pt idx="1">
                  <c:v>279.53721871194921</c:v>
                </c:pt>
                <c:pt idx="2">
                  <c:v>279.08564721052159</c:v>
                </c:pt>
                <c:pt idx="3">
                  <c:v>302.23762681247462</c:v>
                </c:pt>
                <c:pt idx="4">
                  <c:v>326.4094112475463</c:v>
                </c:pt>
                <c:pt idx="5">
                  <c:v>335.88445738404624</c:v>
                </c:pt>
                <c:pt idx="6">
                  <c:v>335.88445738404624</c:v>
                </c:pt>
                <c:pt idx="7">
                  <c:v>335.83231613081546</c:v>
                </c:pt>
                <c:pt idx="8">
                  <c:v>335.83231613081546</c:v>
                </c:pt>
                <c:pt idx="9">
                  <c:v>345.94521852224972</c:v>
                </c:pt>
                <c:pt idx="10">
                  <c:v>345.94521852224972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F1-4F52-A03D-5C88C45455A6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145.33836525794345</c:v>
                </c:pt>
                <c:pt idx="1">
                  <c:v>231.54629682832007</c:v>
                </c:pt>
                <c:pt idx="2">
                  <c:v>270.60882336522712</c:v>
                </c:pt>
                <c:pt idx="3">
                  <c:v>298.34594311412496</c:v>
                </c:pt>
                <c:pt idx="4">
                  <c:v>298.51382753686812</c:v>
                </c:pt>
                <c:pt idx="5">
                  <c:v>298.43418280910362</c:v>
                </c:pt>
                <c:pt idx="6">
                  <c:v>346.83213073177734</c:v>
                </c:pt>
                <c:pt idx="7">
                  <c:v>362.0648623960239</c:v>
                </c:pt>
                <c:pt idx="8">
                  <c:v>386.85398912851878</c:v>
                </c:pt>
                <c:pt idx="9">
                  <c:v>378.7045507858806</c:v>
                </c:pt>
                <c:pt idx="10">
                  <c:v>389.09085114594649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F1-4F52-A03D-5C88C45455A6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145.28881365840638</c:v>
                </c:pt>
                <c:pt idx="1">
                  <c:v>257.32710478018265</c:v>
                </c:pt>
                <c:pt idx="2">
                  <c:v>277.46051431141598</c:v>
                </c:pt>
                <c:pt idx="3">
                  <c:v>285.73749715225205</c:v>
                </c:pt>
                <c:pt idx="4">
                  <c:v>288.97937772487012</c:v>
                </c:pt>
                <c:pt idx="5">
                  <c:v>298.83767815654949</c:v>
                </c:pt>
                <c:pt idx="6">
                  <c:v>321.54649268089929</c:v>
                </c:pt>
                <c:pt idx="7">
                  <c:v>344.02195326787944</c:v>
                </c:pt>
                <c:pt idx="8">
                  <c:v>357.51039454115136</c:v>
                </c:pt>
                <c:pt idx="9">
                  <c:v>357.84688551355094</c:v>
                </c:pt>
                <c:pt idx="10">
                  <c:v>357.84688551355094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F1-4F52-A03D-5C88C45455A6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149.51965714682626</c:v>
                </c:pt>
                <c:pt idx="1">
                  <c:v>279.89054585533063</c:v>
                </c:pt>
                <c:pt idx="2">
                  <c:v>298.48968476768744</c:v>
                </c:pt>
                <c:pt idx="3">
                  <c:v>284.03037128295597</c:v>
                </c:pt>
                <c:pt idx="4">
                  <c:v>300.25962107606205</c:v>
                </c:pt>
                <c:pt idx="5">
                  <c:v>318.67831102192309</c:v>
                </c:pt>
                <c:pt idx="6">
                  <c:v>332.59720792044379</c:v>
                </c:pt>
                <c:pt idx="7">
                  <c:v>331.57394935070192</c:v>
                </c:pt>
                <c:pt idx="8">
                  <c:v>355.73635528328833</c:v>
                </c:pt>
                <c:pt idx="9">
                  <c:v>362.65794139920979</c:v>
                </c:pt>
                <c:pt idx="10">
                  <c:v>362.8002865754159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F1-4F52-A03D-5C88C45455A6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145.64957183788863</c:v>
                </c:pt>
                <c:pt idx="1">
                  <c:v>258.63727118704901</c:v>
                </c:pt>
                <c:pt idx="2">
                  <c:v>274.83686050860894</c:v>
                </c:pt>
                <c:pt idx="3">
                  <c:v>290.63082107065384</c:v>
                </c:pt>
                <c:pt idx="4">
                  <c:v>294.01467392733815</c:v>
                </c:pt>
                <c:pt idx="5">
                  <c:v>293.84182490242171</c:v>
                </c:pt>
                <c:pt idx="6">
                  <c:v>314.86031964633878</c:v>
                </c:pt>
                <c:pt idx="7">
                  <c:v>314.86031964633878</c:v>
                </c:pt>
                <c:pt idx="8">
                  <c:v>333.7908238289466</c:v>
                </c:pt>
                <c:pt idx="9">
                  <c:v>333.85427633963081</c:v>
                </c:pt>
                <c:pt idx="10">
                  <c:v>336.23826041639757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2F1-4F52-A03D-5C88C45455A6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148.86839628253833</c:v>
                </c:pt>
                <c:pt idx="1">
                  <c:v>253.32607595663828</c:v>
                </c:pt>
                <c:pt idx="2">
                  <c:v>284.90187950818978</c:v>
                </c:pt>
                <c:pt idx="3">
                  <c:v>286.65224688028906</c:v>
                </c:pt>
                <c:pt idx="4">
                  <c:v>307.78723929263998</c:v>
                </c:pt>
                <c:pt idx="5">
                  <c:v>308.59261964571215</c:v>
                </c:pt>
                <c:pt idx="6">
                  <c:v>316.66468802803507</c:v>
                </c:pt>
                <c:pt idx="7">
                  <c:v>315.80873274547685</c:v>
                </c:pt>
                <c:pt idx="8">
                  <c:v>352.87202012180222</c:v>
                </c:pt>
                <c:pt idx="9">
                  <c:v>352.52357544725891</c:v>
                </c:pt>
                <c:pt idx="10">
                  <c:v>352.52357544725891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2F1-4F52-A03D-5C88C4545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45744"/>
        <c:axId val="1787546160"/>
      </c:scatterChart>
      <c:valAx>
        <c:axId val="178754574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6160"/>
        <c:crosses val="autoZero"/>
        <c:crossBetween val="midCat"/>
      </c:valAx>
      <c:valAx>
        <c:axId val="1787546160"/>
        <c:scaling>
          <c:orientation val="minMax"/>
          <c:max val="4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75457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'NSBA(seed01)'!$B$2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'NSBA(seed01)'!$A$3:$A$13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'NSBA(seed01)'!$B$3:$B$13</c:f>
              <c:numCache>
                <c:formatCode>General</c:formatCode>
                <c:ptCount val="11"/>
                <c:pt idx="0">
                  <c:v>36.688737786454439</c:v>
                </c:pt>
                <c:pt idx="1">
                  <c:v>24.274040094395417</c:v>
                </c:pt>
                <c:pt idx="2">
                  <c:v>21.823428489103001</c:v>
                </c:pt>
                <c:pt idx="3">
                  <c:v>20.018926184683028</c:v>
                </c:pt>
                <c:pt idx="4">
                  <c:v>19.465279826300598</c:v>
                </c:pt>
                <c:pt idx="5">
                  <c:v>19.070504950985221</c:v>
                </c:pt>
                <c:pt idx="6">
                  <c:v>18.88311711317926</c:v>
                </c:pt>
                <c:pt idx="7">
                  <c:v>18.51121033476441</c:v>
                </c:pt>
                <c:pt idx="8">
                  <c:v>18.389327299990356</c:v>
                </c:pt>
                <c:pt idx="9">
                  <c:v>18.399326882042192</c:v>
                </c:pt>
                <c:pt idx="10">
                  <c:v>18.397701332879226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03-48CE-A3D2-4F89CD4F7B83}"/>
            </c:ext>
          </c:extLst>
        </c:ser>
        <c:ser>
          <c:idx val="2"/>
          <c:order val="1"/>
          <c:tx>
            <c:strRef>
              <c:f>'NSBA(seed01)'!$B$15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'NSBA(seed01)'!$A$16:$A$26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'NSBA(seed01)'!$B$16:$B$26</c:f>
              <c:numCache>
                <c:formatCode>General</c:formatCode>
                <c:ptCount val="11"/>
                <c:pt idx="0">
                  <c:v>36.726575608999575</c:v>
                </c:pt>
                <c:pt idx="1">
                  <c:v>21.591730432002034</c:v>
                </c:pt>
                <c:pt idx="2">
                  <c:v>21.455028907200358</c:v>
                </c:pt>
                <c:pt idx="3">
                  <c:v>20.578127821354574</c:v>
                </c:pt>
                <c:pt idx="4">
                  <c:v>20.438997072111199</c:v>
                </c:pt>
                <c:pt idx="5">
                  <c:v>20.354941712395465</c:v>
                </c:pt>
                <c:pt idx="6">
                  <c:v>20.242584293873623</c:v>
                </c:pt>
                <c:pt idx="7">
                  <c:v>20.116626815255817</c:v>
                </c:pt>
                <c:pt idx="8">
                  <c:v>20.03689692238995</c:v>
                </c:pt>
                <c:pt idx="9">
                  <c:v>19.946692278934147</c:v>
                </c:pt>
                <c:pt idx="10">
                  <c:v>19.926025759327814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303-48CE-A3D2-4F89CD4F7B83}"/>
            </c:ext>
          </c:extLst>
        </c:ser>
        <c:ser>
          <c:idx val="4"/>
          <c:order val="2"/>
          <c:tx>
            <c:strRef>
              <c:f>'NSBA(seed01)'!$B$28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'NSBA(seed01)'!$A$29:$A$39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'NSBA(seed01)'!$B$29:$B$39</c:f>
              <c:numCache>
                <c:formatCode>General</c:formatCode>
                <c:ptCount val="11"/>
                <c:pt idx="0">
                  <c:v>36.921479177188075</c:v>
                </c:pt>
                <c:pt idx="1">
                  <c:v>26.038142754898495</c:v>
                </c:pt>
                <c:pt idx="2">
                  <c:v>25.216673150068004</c:v>
                </c:pt>
                <c:pt idx="3">
                  <c:v>23.747188581268045</c:v>
                </c:pt>
                <c:pt idx="4">
                  <c:v>23.573544533779451</c:v>
                </c:pt>
                <c:pt idx="5">
                  <c:v>23.473161392361508</c:v>
                </c:pt>
                <c:pt idx="6">
                  <c:v>23.361842884897055</c:v>
                </c:pt>
                <c:pt idx="7">
                  <c:v>23.319713510945771</c:v>
                </c:pt>
                <c:pt idx="8">
                  <c:v>23.228792164934742</c:v>
                </c:pt>
                <c:pt idx="9">
                  <c:v>23.123521805858157</c:v>
                </c:pt>
                <c:pt idx="10">
                  <c:v>22.929029074868996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303-48CE-A3D2-4F89CD4F7B83}"/>
            </c:ext>
          </c:extLst>
        </c:ser>
        <c:ser>
          <c:idx val="5"/>
          <c:order val="3"/>
          <c:tx>
            <c:strRef>
              <c:f>'NSBA(seed01)'!$K$2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'NSBA(seed01)'!$J$3:$J$13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'NSBA(seed01)'!$K$3:$K$13</c:f>
              <c:numCache>
                <c:formatCode>General</c:formatCode>
                <c:ptCount val="11"/>
                <c:pt idx="0">
                  <c:v>37.017534192257948</c:v>
                </c:pt>
                <c:pt idx="1">
                  <c:v>25.77631670455952</c:v>
                </c:pt>
                <c:pt idx="2">
                  <c:v>24.663384565029006</c:v>
                </c:pt>
                <c:pt idx="3">
                  <c:v>23.231940281492367</c:v>
                </c:pt>
                <c:pt idx="4">
                  <c:v>23.693976607784979</c:v>
                </c:pt>
                <c:pt idx="5">
                  <c:v>23.566564848562965</c:v>
                </c:pt>
                <c:pt idx="6">
                  <c:v>23.342153750494955</c:v>
                </c:pt>
                <c:pt idx="7">
                  <c:v>23.333305548638489</c:v>
                </c:pt>
                <c:pt idx="8">
                  <c:v>23.156497245821267</c:v>
                </c:pt>
                <c:pt idx="9">
                  <c:v>23.074809748411898</c:v>
                </c:pt>
                <c:pt idx="10">
                  <c:v>22.376315389912921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303-48CE-A3D2-4F89CD4F7B83}"/>
            </c:ext>
          </c:extLst>
        </c:ser>
        <c:ser>
          <c:idx val="0"/>
          <c:order val="4"/>
          <c:tx>
            <c:strRef>
              <c:f>'NSBA(seed01)'!$K$15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xVal>
            <c:numRef>
              <c:f>'NSBA(seed01)'!$J$16:$J$26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'NSBA(seed01)'!$K$16:$K$26</c:f>
              <c:numCache>
                <c:formatCode>General</c:formatCode>
                <c:ptCount val="11"/>
                <c:pt idx="0">
                  <c:v>37.067608278255804</c:v>
                </c:pt>
                <c:pt idx="1">
                  <c:v>25.903011451192292</c:v>
                </c:pt>
                <c:pt idx="2">
                  <c:v>24.9835273614305</c:v>
                </c:pt>
                <c:pt idx="3">
                  <c:v>23.609045670173305</c:v>
                </c:pt>
                <c:pt idx="4">
                  <c:v>23.983178612869512</c:v>
                </c:pt>
                <c:pt idx="5">
                  <c:v>23.918185645284222</c:v>
                </c:pt>
                <c:pt idx="6">
                  <c:v>23.729177065053104</c:v>
                </c:pt>
                <c:pt idx="7">
                  <c:v>23.682704207050747</c:v>
                </c:pt>
                <c:pt idx="8">
                  <c:v>23.510056672421289</c:v>
                </c:pt>
                <c:pt idx="9">
                  <c:v>23.28995663293108</c:v>
                </c:pt>
                <c:pt idx="10">
                  <c:v>22.553689383091466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303-48CE-A3D2-4F89CD4F7B83}"/>
            </c:ext>
          </c:extLst>
        </c:ser>
        <c:ser>
          <c:idx val="3"/>
          <c:order val="5"/>
          <c:tx>
            <c:strRef>
              <c:f>'NSBA(seed01)'!$K$28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'NSBA(seed01)'!$J$29:$J$39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'NSBA(seed01)'!$K$29:$K$39</c:f>
              <c:numCache>
                <c:formatCode>General</c:formatCode>
                <c:ptCount val="11"/>
                <c:pt idx="0">
                  <c:v>37.105499768611786</c:v>
                </c:pt>
                <c:pt idx="1">
                  <c:v>23.889407800982777</c:v>
                </c:pt>
                <c:pt idx="2">
                  <c:v>22.899958351079878</c:v>
                </c:pt>
                <c:pt idx="3">
                  <c:v>22.430215792445679</c:v>
                </c:pt>
                <c:pt idx="4">
                  <c:v>21.417823371888275</c:v>
                </c:pt>
                <c:pt idx="5">
                  <c:v>21.240152852454205</c:v>
                </c:pt>
                <c:pt idx="6">
                  <c:v>20.983570967525086</c:v>
                </c:pt>
                <c:pt idx="7">
                  <c:v>20.979225754222998</c:v>
                </c:pt>
                <c:pt idx="8">
                  <c:v>20.903916482670933</c:v>
                </c:pt>
                <c:pt idx="9">
                  <c:v>20.570796916223895</c:v>
                </c:pt>
                <c:pt idx="10">
                  <c:v>20.311655016970153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303-48CE-A3D2-4F89CD4F7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558704"/>
        <c:axId val="1495557040"/>
      </c:scatterChart>
      <c:valAx>
        <c:axId val="149555870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7040"/>
        <c:crosses val="autoZero"/>
        <c:crossBetween val="midCat"/>
      </c:valAx>
      <c:valAx>
        <c:axId val="1495557040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955587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'NSBA(seed01)'!$B$56</c:f>
              <c:strCache>
                <c:ptCount val="1"/>
                <c:pt idx="0">
                  <c:v>K=2</c:v>
                </c:pt>
              </c:strCache>
            </c:strRef>
          </c:tx>
          <c:xVal>
            <c:numRef>
              <c:f>'NSBA(seed01)'!$A$57:$A$67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'NSBA(seed01)'!$B$57:$B$67</c:f>
              <c:numCache>
                <c:formatCode>General</c:formatCode>
                <c:ptCount val="11"/>
                <c:pt idx="0">
                  <c:v>139.84380672625389</c:v>
                </c:pt>
                <c:pt idx="1">
                  <c:v>135.10735313733778</c:v>
                </c:pt>
                <c:pt idx="2">
                  <c:v>134.45954674371973</c:v>
                </c:pt>
                <c:pt idx="3">
                  <c:v>134.88390424154005</c:v>
                </c:pt>
                <c:pt idx="4">
                  <c:v>134.98368075129346</c:v>
                </c:pt>
                <c:pt idx="5">
                  <c:v>135.00079499655823</c:v>
                </c:pt>
                <c:pt idx="6">
                  <c:v>134.99998846337903</c:v>
                </c:pt>
                <c:pt idx="7">
                  <c:v>134.90300313649377</c:v>
                </c:pt>
                <c:pt idx="8">
                  <c:v>134.69381467231182</c:v>
                </c:pt>
                <c:pt idx="9">
                  <c:v>134.75905774864171</c:v>
                </c:pt>
                <c:pt idx="10">
                  <c:v>133.57673714940142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C7-43ED-9CFA-8701CB19C7B1}"/>
            </c:ext>
          </c:extLst>
        </c:ser>
        <c:ser>
          <c:idx val="2"/>
          <c:order val="1"/>
          <c:tx>
            <c:strRef>
              <c:f>'NSBA(seed01)'!$B$69</c:f>
              <c:strCache>
                <c:ptCount val="1"/>
                <c:pt idx="0">
                  <c:v>K=4</c:v>
                </c:pt>
              </c:strCache>
            </c:strRef>
          </c:tx>
          <c:spPr>
            <a:ln w="190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c:spPr>
          </c:marker>
          <c:xVal>
            <c:numRef>
              <c:f>'NSBA(seed01)'!$A$70:$A$80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'NSBA(seed01)'!$B$70:$B$80</c:f>
              <c:numCache>
                <c:formatCode>General</c:formatCode>
                <c:ptCount val="11"/>
                <c:pt idx="0">
                  <c:v>142.76501437845874</c:v>
                </c:pt>
                <c:pt idx="1">
                  <c:v>136.56225198020977</c:v>
                </c:pt>
                <c:pt idx="2">
                  <c:v>136.44955534853497</c:v>
                </c:pt>
                <c:pt idx="3">
                  <c:v>135.82962705094414</c:v>
                </c:pt>
                <c:pt idx="4">
                  <c:v>136.05972104889267</c:v>
                </c:pt>
                <c:pt idx="5">
                  <c:v>136.03993278476412</c:v>
                </c:pt>
                <c:pt idx="6">
                  <c:v>136.03144882618056</c:v>
                </c:pt>
                <c:pt idx="7">
                  <c:v>135.96832665898762</c:v>
                </c:pt>
                <c:pt idx="8">
                  <c:v>135.66318479323289</c:v>
                </c:pt>
                <c:pt idx="9">
                  <c:v>135.23650363185507</c:v>
                </c:pt>
                <c:pt idx="10">
                  <c:v>135.20923832546814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C7-43ED-9CFA-8701CB19C7B1}"/>
            </c:ext>
          </c:extLst>
        </c:ser>
        <c:ser>
          <c:idx val="3"/>
          <c:order val="2"/>
          <c:tx>
            <c:strRef>
              <c:f>'NSBA(seed01)'!$B$82</c:f>
              <c:strCache>
                <c:ptCount val="1"/>
                <c:pt idx="0">
                  <c:v>K=8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'NSBA(seed01)'!$A$83:$A$93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'NSBA(seed01)'!$B$83:$B$93</c:f>
              <c:numCache>
                <c:formatCode>General</c:formatCode>
                <c:ptCount val="11"/>
                <c:pt idx="0">
                  <c:v>143.47180597286265</c:v>
                </c:pt>
                <c:pt idx="1">
                  <c:v>140.47973157836796</c:v>
                </c:pt>
                <c:pt idx="2">
                  <c:v>138.35129105714813</c:v>
                </c:pt>
                <c:pt idx="3">
                  <c:v>138.07028587950427</c:v>
                </c:pt>
                <c:pt idx="4">
                  <c:v>138.28947335789886</c:v>
                </c:pt>
                <c:pt idx="5">
                  <c:v>138.2035250970591</c:v>
                </c:pt>
                <c:pt idx="6">
                  <c:v>135.53385876402413</c:v>
                </c:pt>
                <c:pt idx="7">
                  <c:v>135.76645673943588</c:v>
                </c:pt>
                <c:pt idx="8">
                  <c:v>135.78825106329992</c:v>
                </c:pt>
                <c:pt idx="9">
                  <c:v>136.11258669268892</c:v>
                </c:pt>
                <c:pt idx="10">
                  <c:v>136.10299796349508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C7-43ED-9CFA-8701CB19C7B1}"/>
            </c:ext>
          </c:extLst>
        </c:ser>
        <c:ser>
          <c:idx val="4"/>
          <c:order val="3"/>
          <c:tx>
            <c:strRef>
              <c:f>'NSBA(seed01)'!$K$56</c:f>
              <c:strCache>
                <c:ptCount val="1"/>
                <c:pt idx="0">
                  <c:v>K=12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'NSBA(seed01)'!$J$57:$J$67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'NSBA(seed01)'!$K$57:$K$67</c:f>
              <c:numCache>
                <c:formatCode>General</c:formatCode>
                <c:ptCount val="11"/>
                <c:pt idx="0">
                  <c:v>143.75993031547222</c:v>
                </c:pt>
                <c:pt idx="1">
                  <c:v>140.02243598363006</c:v>
                </c:pt>
                <c:pt idx="2">
                  <c:v>141.69095012707359</c:v>
                </c:pt>
                <c:pt idx="3">
                  <c:v>141.32995593794996</c:v>
                </c:pt>
                <c:pt idx="4">
                  <c:v>141.25512713786344</c:v>
                </c:pt>
                <c:pt idx="5">
                  <c:v>141.30809490613677</c:v>
                </c:pt>
                <c:pt idx="6">
                  <c:v>141.34049756220827</c:v>
                </c:pt>
                <c:pt idx="7">
                  <c:v>141.34049756220827</c:v>
                </c:pt>
                <c:pt idx="8">
                  <c:v>141.54498029174405</c:v>
                </c:pt>
                <c:pt idx="9">
                  <c:v>141.54498029174405</c:v>
                </c:pt>
                <c:pt idx="10">
                  <c:v>141.4979752810427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C7-43ED-9CFA-8701CB19C7B1}"/>
            </c:ext>
          </c:extLst>
        </c:ser>
        <c:ser>
          <c:idx val="5"/>
          <c:order val="4"/>
          <c:tx>
            <c:strRef>
              <c:f>'NSBA(seed01)'!$K$69</c:f>
              <c:strCache>
                <c:ptCount val="1"/>
                <c:pt idx="0">
                  <c:v>K=16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'NSBA(seed01)'!$J$70:$J$80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'NSBA(seed01)'!$K$70:$K$80</c:f>
              <c:numCache>
                <c:formatCode>General</c:formatCode>
                <c:ptCount val="11"/>
                <c:pt idx="0">
                  <c:v>144.02265190569111</c:v>
                </c:pt>
                <c:pt idx="1">
                  <c:v>139.82059782306155</c:v>
                </c:pt>
                <c:pt idx="2">
                  <c:v>137.62376091419603</c:v>
                </c:pt>
                <c:pt idx="3">
                  <c:v>136.9512267630638</c:v>
                </c:pt>
                <c:pt idx="4">
                  <c:v>136.8981779433928</c:v>
                </c:pt>
                <c:pt idx="5">
                  <c:v>136.02850078830733</c:v>
                </c:pt>
                <c:pt idx="6">
                  <c:v>135.9707250237351</c:v>
                </c:pt>
                <c:pt idx="7">
                  <c:v>136.05591071983733</c:v>
                </c:pt>
                <c:pt idx="8">
                  <c:v>134.20533799048405</c:v>
                </c:pt>
                <c:pt idx="9">
                  <c:v>134.21684627620007</c:v>
                </c:pt>
                <c:pt idx="10">
                  <c:v>134.24828371649434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C7-43ED-9CFA-8701CB19C7B1}"/>
            </c:ext>
          </c:extLst>
        </c:ser>
        <c:ser>
          <c:idx val="0"/>
          <c:order val="5"/>
          <c:tx>
            <c:strRef>
              <c:f>'NSBA(seed01)'!$K$82</c:f>
              <c:strCache>
                <c:ptCount val="1"/>
                <c:pt idx="0">
                  <c:v>K=20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'NSBA(seed01)'!$J$83:$J$93</c:f>
              <c:numCache>
                <c:formatCode>General</c:formatCode>
                <c:ptCount val="11"/>
                <c:pt idx="0">
                  <c:v>1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</c:numCache>
            </c:numRef>
          </c:xVal>
          <c:yVal>
            <c:numRef>
              <c:f>'NSBA(seed01)'!$K$83:$K$93</c:f>
              <c:numCache>
                <c:formatCode>General</c:formatCode>
                <c:ptCount val="11"/>
                <c:pt idx="0">
                  <c:v>144.27889921779891</c:v>
                </c:pt>
                <c:pt idx="1">
                  <c:v>141.44159705060522</c:v>
                </c:pt>
                <c:pt idx="2">
                  <c:v>141.23266029523498</c:v>
                </c:pt>
                <c:pt idx="3">
                  <c:v>141.24107881206061</c:v>
                </c:pt>
                <c:pt idx="4">
                  <c:v>140.69312761129012</c:v>
                </c:pt>
                <c:pt idx="5">
                  <c:v>141.09076384262838</c:v>
                </c:pt>
                <c:pt idx="6">
                  <c:v>141.27070252467729</c:v>
                </c:pt>
                <c:pt idx="7">
                  <c:v>141.29886011016973</c:v>
                </c:pt>
                <c:pt idx="8">
                  <c:v>138.96485214535716</c:v>
                </c:pt>
                <c:pt idx="9">
                  <c:v>138.09528025017184</c:v>
                </c:pt>
                <c:pt idx="10">
                  <c:v>138.36134813021124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1C7-43ED-9CFA-8701CB19C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17343"/>
        <c:axId val="181617759"/>
      </c:scatterChart>
      <c:valAx>
        <c:axId val="181617343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iteration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759"/>
        <c:crosses val="autoZero"/>
        <c:crossBetween val="midCat"/>
      </c:valAx>
      <c:valAx>
        <c:axId val="181617759"/>
        <c:scaling>
          <c:orientation val="minMax"/>
          <c:max val="165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altLang="ja-JP" sz="1400"/>
                  <a:t>dist</a:t>
                </a:r>
                <a:endParaRPr lang="ja-JP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1617343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3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0.png"/><Relationship Id="rId7" Type="http://schemas.openxmlformats.org/officeDocument/2006/relationships/image" Target="../media/image8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8.png"/><Relationship Id="rId4" Type="http://schemas.openxmlformats.org/officeDocument/2006/relationships/image" Target="../media/image60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90.png"/><Relationship Id="rId7" Type="http://schemas.openxmlformats.org/officeDocument/2006/relationships/image" Target="../media/image160.png"/><Relationship Id="rId12" Type="http://schemas.openxmlformats.org/officeDocument/2006/relationships/image" Target="../media/image1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10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今までやってきたこと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/>
              <a:t>提案</a:t>
            </a:r>
            <a:r>
              <a:rPr lang="ja-JP" altLang="en-US" sz="2800" b="1" dirty="0" smtClean="0"/>
              <a:t>手法</a:t>
            </a:r>
            <a:endParaRPr lang="en-US" altLang="ja-JP" sz="2800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ja-JP" sz="2400" dirty="0" smtClean="0"/>
              <a:t>k-NNBA</a:t>
            </a:r>
            <a:br>
              <a:rPr lang="en-US" altLang="ja-JP" sz="2400" dirty="0" smtClean="0"/>
            </a:br>
            <a:r>
              <a:rPr lang="ja-JP" altLang="en-US" sz="2400" dirty="0" smtClean="0"/>
              <a:t>近傍個体</a:t>
            </a:r>
            <a:r>
              <a:rPr lang="ja-JP" altLang="en-US" sz="2400" dirty="0"/>
              <a:t>同士</a:t>
            </a:r>
            <a:r>
              <a:rPr lang="ja-JP" altLang="en-US" sz="2400" dirty="0" smtClean="0"/>
              <a:t>のベクトルを足して分散させる</a:t>
            </a:r>
            <a:r>
              <a:rPr lang="en-US" altLang="ja-JP" sz="2400" dirty="0" smtClean="0"/>
              <a:t>BA</a:t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en-US" altLang="ja-JP" sz="2400" dirty="0" smtClean="0"/>
              <a:t>NSBA</a:t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ノベルティサーチを活用した個体間距離を考慮した</a:t>
            </a:r>
            <a:r>
              <a:rPr kumimoji="1" lang="en-US" altLang="ja-JP" sz="2400" dirty="0" smtClean="0"/>
              <a:t>BA</a:t>
            </a:r>
            <a:br>
              <a:rPr kumimoji="1" lang="en-US" altLang="ja-JP" sz="2400" dirty="0" smtClean="0"/>
            </a:br>
            <a:r>
              <a:rPr lang="ja-JP" altLang="en-US" sz="2400" dirty="0"/>
              <a:t>個体間の距離（近い </a:t>
            </a:r>
            <a:r>
              <a:rPr lang="en-US" altLang="ja-JP" sz="2400" dirty="0" smtClean="0"/>
              <a:t>&gt; </a:t>
            </a:r>
            <a:r>
              <a:rPr lang="ja-JP" altLang="en-US" sz="2400" dirty="0"/>
              <a:t>遠い）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94548" y="320849"/>
            <a:ext cx="437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高玉研究室　修士２年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　</a:t>
            </a:r>
            <a:r>
              <a:rPr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岩瀬 拓哉</a:t>
            </a:r>
            <a:endParaRPr lang="en-US" altLang="ja-JP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r"/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2018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年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5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月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</a:t>
            </a:r>
            <a:r>
              <a:rPr kumimoji="1" lang="ja-JP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(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火</a:t>
            </a:r>
            <a:r>
              <a:rPr kumimoji="1" lang="en-US" altLang="ja-JP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)</a:t>
            </a:r>
            <a:endParaRPr kumimoji="1"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7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4762711"/>
            <a:ext cx="12192000" cy="2095289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3"/>
              <p:cNvSpPr txBox="1">
                <a:spLocks/>
              </p:cNvSpPr>
              <p:nvPr/>
            </p:nvSpPr>
            <p:spPr>
              <a:xfrm>
                <a:off x="174545" y="1554393"/>
                <a:ext cx="4921164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670" b="1" dirty="0" smtClean="0"/>
                  <a:t>使用するパラメータ</a:t>
                </a:r>
                <a:endParaRPr lang="en-US" altLang="ja-JP" sz="2670" b="1" dirty="0" smtClean="0"/>
              </a:p>
              <a:p>
                <a:r>
                  <a:rPr lang="en-US" altLang="ja-JP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altLang="ja-JP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個体数：</a:t>
                </a:r>
                <a:r>
                  <a:rPr lang="en-US" altLang="ja-JP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世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代数：</a:t>
                </a:r>
                <a:r>
                  <a:rPr lang="en-US" altLang="ja-JP" sz="2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iter</a:t>
                </a:r>
                <a:r>
                  <a:rPr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ja-JP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" y="1554393"/>
                <a:ext cx="4921164" cy="3994316"/>
              </a:xfrm>
              <a:prstGeom prst="rect">
                <a:avLst/>
              </a:prstGeom>
              <a:blipFill>
                <a:blip r:embed="rId2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評価尺度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341" y="4762711"/>
            <a:ext cx="4778910" cy="614197"/>
          </a:xfrm>
        </p:spPr>
        <p:txBody>
          <a:bodyPr/>
          <a:lstStyle/>
          <a:p>
            <a:r>
              <a:rPr kumimoji="1" lang="ja-JP" altLang="en-US" b="1" dirty="0" smtClean="0"/>
              <a:t>局所解と個体の差の総和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4015086" y="5580958"/>
                <a:ext cx="2409846" cy="672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局所解</m:t>
                    </m:r>
                  </m:oMath>
                </a14:m>
                <a:r>
                  <a:rPr kumimoji="1" lang="ja-JP" altLang="en-US" dirty="0" smtClean="0"/>
                  <a:t>数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個体の総数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015086" y="5580958"/>
                <a:ext cx="2409846" cy="672619"/>
              </a:xfrm>
              <a:blipFill>
                <a:blip r:embed="rId3"/>
                <a:stretch>
                  <a:fillRect t="-5455"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7" y="5299271"/>
                <a:ext cx="3532909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局所</m:t>
                    </m:r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解</m:t>
                    </m:r>
                  </m:oMath>
                </a14:m>
                <a:r>
                  <a:rPr kumimoji="1" lang="ja-JP" altLang="en-US" dirty="0"/>
                  <a:t>の位置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個体の位置</m:t>
                      </m:r>
                    </m:oMath>
                  </m:oMathPara>
                </a14:m>
                <a:endParaRPr kumimoji="1"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32" y="5578037"/>
                <a:ext cx="2770909" cy="923779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7973028"/>
                  </p:ext>
                </p:extLst>
              </p:nvPr>
            </p:nvGraphicFramePr>
            <p:xfrm>
              <a:off x="6428512" y="2114118"/>
              <a:ext cx="453136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680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1132840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1132840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𝒓𝒏𝒅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K-NNBA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×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9986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NSBA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×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7973028"/>
                  </p:ext>
                </p:extLst>
              </p:nvPr>
            </p:nvGraphicFramePr>
            <p:xfrm>
              <a:off x="6428512" y="2114118"/>
              <a:ext cx="453136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5680">
                      <a:extLst>
                        <a:ext uri="{9D8B030D-6E8A-4147-A177-3AD203B41FA5}">
                          <a16:colId xmlns:a16="http://schemas.microsoft.com/office/drawing/2014/main" val="1566641659"/>
                        </a:ext>
                      </a:extLst>
                    </a:gridCol>
                    <a:gridCol w="1132840">
                      <a:extLst>
                        <a:ext uri="{9D8B030D-6E8A-4147-A177-3AD203B41FA5}">
                          <a16:colId xmlns:a16="http://schemas.microsoft.com/office/drawing/2014/main" val="3312998726"/>
                        </a:ext>
                      </a:extLst>
                    </a:gridCol>
                    <a:gridCol w="1132840">
                      <a:extLst>
                        <a:ext uri="{9D8B030D-6E8A-4147-A177-3AD203B41FA5}">
                          <a16:colId xmlns:a16="http://schemas.microsoft.com/office/drawing/2014/main" val="40385859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6"/>
                          <a:stretch>
                            <a:fillRect l="-100269" t="-1333" r="-1344" b="-2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5498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K-NNBA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×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99863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NSBA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dirty="0" smtClean="0"/>
                            <a:t>〇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 smtClean="0"/>
                            <a:t>×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204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6428512" y="3551551"/>
            <a:ext cx="520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計</a:t>
            </a:r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通りの提案手法で実験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90874" y="1434088"/>
            <a:ext cx="5471635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/>
              <a:t>提案手法の比較</a:t>
            </a:r>
            <a:endParaRPr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68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424054" y="1235424"/>
            <a:ext cx="4994564" cy="5622576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K-NNBA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74731"/>
              </p:ext>
            </p:extLst>
          </p:nvPr>
        </p:nvGraphicFramePr>
        <p:xfrm>
          <a:off x="852054" y="14200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86703"/>
              </p:ext>
            </p:extLst>
          </p:nvPr>
        </p:nvGraphicFramePr>
        <p:xfrm>
          <a:off x="852054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123542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303860"/>
              </p:ext>
            </p:extLst>
          </p:nvPr>
        </p:nvGraphicFramePr>
        <p:xfrm>
          <a:off x="5605751" y="1422016"/>
          <a:ext cx="4355668" cy="269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4876"/>
              </p:ext>
            </p:extLst>
          </p:nvPr>
        </p:nvGraphicFramePr>
        <p:xfrm>
          <a:off x="5605751" y="4114799"/>
          <a:ext cx="4569740" cy="2698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253627" y="1173677"/>
                <a:ext cx="1260763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27" y="1173677"/>
                <a:ext cx="1260763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253627" y="3850570"/>
                <a:ext cx="1260763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27" y="3850570"/>
                <a:ext cx="1260763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5424054" y="1235424"/>
            <a:ext cx="4994564" cy="5622576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NSBA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470531"/>
              </p:ext>
            </p:extLst>
          </p:nvPr>
        </p:nvGraphicFramePr>
        <p:xfrm>
          <a:off x="817418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895699"/>
              </p:ext>
            </p:extLst>
          </p:nvPr>
        </p:nvGraphicFramePr>
        <p:xfrm>
          <a:off x="817418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123542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Griewank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3761065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Rastrigin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563394"/>
              </p:ext>
            </p:extLst>
          </p:nvPr>
        </p:nvGraphicFramePr>
        <p:xfrm>
          <a:off x="5735782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851066"/>
              </p:ext>
            </p:extLst>
          </p:nvPr>
        </p:nvGraphicFramePr>
        <p:xfrm>
          <a:off x="5735782" y="410831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389418" y="1179288"/>
                <a:ext cx="1260763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8" y="1179288"/>
                <a:ext cx="1260763" cy="308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389418" y="3850095"/>
                <a:ext cx="1260763" cy="3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kumimoji="1" lang="ja-JP" altLang="en-US" sz="1400" b="1" i="1">
                          <a:latin typeface="Cambria Math" panose="02040503050406030204" pitchFamily="18" charset="0"/>
                        </a:rPr>
                        <m:t>無し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8" y="3850095"/>
                <a:ext cx="1260763" cy="3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結果と考察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プログラム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400" dirty="0" smtClean="0"/>
              <a:t>個体が局所解を捕捉したとしても，移動後の解の評価値が良ければ必ず更新</a:t>
            </a:r>
            <a:endParaRPr kumimoji="1" lang="en-US" altLang="ja-JP" sz="2400" dirty="0" smtClean="0"/>
          </a:p>
          <a:p>
            <a:r>
              <a:rPr kumimoji="1" lang="ja-JP" altLang="en-US" sz="2400" b="1" dirty="0" smtClean="0"/>
              <a:t>➡ </a:t>
            </a:r>
            <a:r>
              <a:rPr kumimoji="1" lang="en-US" altLang="ja-JP" sz="2400" b="1" dirty="0" smtClean="0"/>
              <a:t>STEP3</a:t>
            </a:r>
            <a:r>
              <a:rPr kumimoji="1" lang="ja-JP" altLang="en-US" sz="2400" b="1" dirty="0" smtClean="0"/>
              <a:t>のランダム解生成が要因</a:t>
            </a:r>
            <a:r>
              <a:rPr kumimoji="1" lang="en-US" altLang="ja-JP" sz="2400" b="1" dirty="0" smtClean="0"/>
              <a:t/>
            </a:r>
            <a:br>
              <a:rPr kumimoji="1" lang="en-US" altLang="ja-JP" sz="2400" b="1" dirty="0" smtClean="0"/>
            </a:br>
            <a:endParaRPr kumimoji="1" lang="en-US" altLang="ja-JP" sz="2400" b="1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修正案：探索前に個体</a:t>
            </a:r>
            <a:r>
              <a:rPr lang="ja-JP" altLang="en-US" sz="2400" b="1" dirty="0">
                <a:solidFill>
                  <a:srgbClr val="FF0000"/>
                </a:solidFill>
              </a:rPr>
              <a:t>をあらかじめ等間隔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に分散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en-US" altLang="ja-JP" sz="2400" dirty="0" smtClean="0"/>
              <a:t>GSA</a:t>
            </a:r>
            <a:r>
              <a:rPr lang="ja-JP" altLang="en-US" sz="2400" dirty="0" smtClean="0"/>
              <a:t>を利用するか検討</a:t>
            </a:r>
            <a:endParaRPr lang="en-US" altLang="ja-JP" sz="2400" dirty="0" smtClean="0"/>
          </a:p>
          <a:p>
            <a:endParaRPr lang="en-US" altLang="ja-JP" sz="1000" dirty="0" smtClean="0"/>
          </a:p>
          <a:p>
            <a:endParaRPr kumimoji="1" lang="ja-JP" altLang="en-US" sz="2400" b="1" dirty="0"/>
          </a:p>
        </p:txBody>
      </p:sp>
      <p:sp>
        <p:nvSpPr>
          <p:cNvPr id="5" name="下矢印 4"/>
          <p:cNvSpPr/>
          <p:nvPr/>
        </p:nvSpPr>
        <p:spPr>
          <a:xfrm>
            <a:off x="3541486" y="3311169"/>
            <a:ext cx="754743" cy="33257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79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541173" y="1870364"/>
            <a:ext cx="11329259" cy="4534967"/>
          </a:xfrm>
        </p:spPr>
        <p:txBody>
          <a:bodyPr/>
          <a:lstStyle/>
          <a:p>
            <a:r>
              <a:rPr kumimoji="1" lang="en-US" altLang="ja-JP" sz="2800" dirty="0" smtClean="0"/>
              <a:t>2</a:t>
            </a:r>
            <a:r>
              <a:rPr kumimoji="1" lang="ja-JP" altLang="en-US" sz="2400" dirty="0" smtClean="0"/>
              <a:t>週間後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同じ局所解に収束させない機構を持つ</a:t>
            </a:r>
            <a:r>
              <a:rPr kumimoji="1" lang="en-US" altLang="ja-JP" sz="2400" dirty="0" smtClean="0"/>
              <a:t>BA</a:t>
            </a:r>
            <a:r>
              <a:rPr kumimoji="1" lang="ja-JP" altLang="en-US" sz="2400" dirty="0" smtClean="0"/>
              <a:t>に改良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	CEC</a:t>
            </a:r>
            <a:r>
              <a:rPr lang="ja-JP" altLang="en-US" sz="2400" dirty="0" smtClean="0"/>
              <a:t>の多峰性最適化コンペで使用されている関数の実装とコードの解読</a:t>
            </a:r>
            <a:endParaRPr lang="en-US" altLang="ja-JP" sz="2400" dirty="0" smtClean="0"/>
          </a:p>
          <a:p>
            <a:r>
              <a:rPr kumimoji="1" lang="en-US" altLang="ja-JP" sz="2800" dirty="0" smtClean="0"/>
              <a:t>1</a:t>
            </a:r>
            <a:r>
              <a:rPr kumimoji="1" lang="ja-JP" altLang="en-US" sz="2400" dirty="0" smtClean="0"/>
              <a:t>か月後</a:t>
            </a:r>
            <a:endParaRPr kumimoji="1" lang="en-US" altLang="ja-JP" sz="2400" dirty="0" smtClean="0"/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SSCI</a:t>
            </a:r>
            <a:r>
              <a:rPr lang="ja-JP" altLang="en-US" sz="2400" dirty="0" smtClean="0"/>
              <a:t>着手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17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付録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Gravity Search Algorithm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𝑤𝑜𝑟𝑠𝑡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1,…,</m:t>
                                </m:r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en-US" altLang="ja-JP" sz="24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kumimoji="1" lang="en-US" altLang="ja-JP" sz="2400" b="0" dirty="0" smtClean="0">
                    <a:latin typeface="Cambria Math" panose="02040503050406030204" pitchFamily="18" charset="0"/>
                  </a:rPr>
                  <a:t>…(1)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best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1,…,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kumimoji="1" lang="en-US" altLang="ja-JP" sz="24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kumimoji="1" lang="en-US" altLang="ja-JP" sz="24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kumimoji="1" lang="en-US" altLang="ja-JP" sz="2400" b="0" dirty="0" smtClean="0">
                    <a:latin typeface="Cambria Math" panose="02040503050406030204" pitchFamily="18" charset="0"/>
                  </a:rPr>
                  <a:t>…(</a:t>
                </a:r>
                <a:r>
                  <a:rPr kumimoji="1" lang="en-US" altLang="ja-JP" sz="2400" b="0" dirty="0" smtClean="0">
                    <a:latin typeface="Cambria Math" panose="02040503050406030204" pitchFamily="18" charset="0"/>
                  </a:rPr>
                  <a:t>2)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𝑤𝑜𝑟𝑠𝑡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𝑤𝑜𝑟𝑠𝑡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sz="2400" b="0" dirty="0" smtClean="0"/>
                  <a:t>		</a:t>
                </a:r>
                <a:r>
                  <a:rPr kumimoji="1"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4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kumimoji="1" lang="en-US" altLang="ja-JP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// fitness</a:t>
                </a:r>
                <a:r>
                  <a:rPr kumimoji="1" lang="ja-JP" altLang="en-US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が</a:t>
                </a:r>
                <a:r>
                  <a:rPr kumimoji="1" lang="en-US" altLang="ja-JP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worst</a:t>
                </a:r>
                <a:r>
                  <a:rPr kumimoji="1" lang="ja-JP" altLang="en-US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に近づくと</a:t>
                </a:r>
                <a:r>
                  <a:rPr kumimoji="1" lang="en-US" altLang="ja-JP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0</a:t>
                </a:r>
                <a:r>
                  <a:rPr kumimoji="1" lang="ja-JP" altLang="en-US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に，</a:t>
                </a:r>
                <a:r>
                  <a:rPr kumimoji="1" lang="en-US" altLang="ja-JP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best</a:t>
                </a:r>
                <a:r>
                  <a:rPr kumimoji="1" lang="ja-JP" altLang="en-US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に近づくと</a:t>
                </a:r>
                <a:r>
                  <a:rPr kumimoji="1" lang="en-US" altLang="ja-JP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1</a:t>
                </a:r>
                <a:r>
                  <a:rPr kumimoji="1" lang="ja-JP" altLang="en-US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になる</a:t>
                </a:r>
                <a:endParaRPr kumimoji="1" lang="en-US" altLang="ja-JP" sz="2000" b="1" dirty="0" smtClean="0">
                  <a:solidFill>
                    <a:schemeClr val="bg1">
                      <a:lumMod val="50000"/>
                    </a:schemeClr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altLang="ja-JP" sz="200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			</a:t>
                </a:r>
                <a:r>
                  <a:rPr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ja-JP" sz="200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			</a:t>
                </a:r>
                <a:r>
                  <a:rPr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…(5)</a:t>
                </a:r>
              </a:p>
            </p:txBody>
          </p:sp>
        </mc:Choice>
        <mc:Fallback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3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従来</a:t>
            </a:r>
            <a:r>
              <a:rPr lang="ja-JP" altLang="en-US" b="1" dirty="0" smtClean="0"/>
              <a:t>の</a:t>
            </a:r>
            <a:r>
              <a:rPr lang="ja-JP" altLang="en-US" b="1" dirty="0"/>
              <a:t>アルゴリズム</a:t>
            </a:r>
            <a:endParaRPr kumimoji="1" lang="ja-JP" altLang="en-US" b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64084" y="2334544"/>
            <a:ext cx="6774026" cy="39943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400" dirty="0" smtClean="0"/>
              <a:t>初期個体 生成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12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 smtClean="0"/>
              <a:t>探索開始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/>
              <a:t>STEP1</a:t>
            </a:r>
            <a:r>
              <a:rPr lang="en-US" altLang="ja-JP" sz="2400" dirty="0" smtClean="0"/>
              <a:t>:  </a:t>
            </a:r>
            <a:r>
              <a:rPr lang="ja-JP" altLang="en-US" sz="2400" dirty="0" smtClean="0"/>
              <a:t>グローバルベスト</a:t>
            </a:r>
            <a:r>
              <a:rPr lang="ja-JP" altLang="en-US" sz="2400" dirty="0"/>
              <a:t>に向かって個体を</a:t>
            </a:r>
            <a:r>
              <a:rPr lang="ja-JP" altLang="en-US" sz="2400" dirty="0" smtClean="0"/>
              <a:t>生成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STEP2:  STEP1</a:t>
            </a:r>
            <a:r>
              <a:rPr lang="ja-JP" altLang="en-US" sz="2400" dirty="0"/>
              <a:t>の近辺に個体を</a:t>
            </a:r>
            <a:r>
              <a:rPr lang="ja-JP" altLang="en-US" sz="2400" dirty="0" smtClean="0"/>
              <a:t>生成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STEP3:  </a:t>
            </a:r>
            <a:r>
              <a:rPr lang="ja-JP" altLang="en-US" sz="2400" dirty="0" smtClean="0"/>
              <a:t>ランダム</a:t>
            </a:r>
            <a:r>
              <a:rPr lang="ja-JP" altLang="en-US" sz="2400" dirty="0"/>
              <a:t>に個体を</a:t>
            </a:r>
            <a:r>
              <a:rPr lang="ja-JP" altLang="en-US" sz="2400" dirty="0" smtClean="0"/>
              <a:t>生成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US" altLang="ja-JP" sz="12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en-US" altLang="ja-JP" sz="2400" dirty="0" smtClean="0"/>
              <a:t>STEP1~3</a:t>
            </a:r>
            <a:r>
              <a:rPr kumimoji="1" lang="ja-JP" altLang="en-US" sz="2400" dirty="0" smtClean="0"/>
              <a:t>で生成した個体を評価して更新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532" y="1297227"/>
            <a:ext cx="3009468" cy="5463791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148945" y="2937164"/>
            <a:ext cx="2951019" cy="1773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92133" y="2469669"/>
            <a:ext cx="16348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提案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手法ではここを改良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188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/>
          <p:cNvSpPr/>
          <p:nvPr/>
        </p:nvSpPr>
        <p:spPr>
          <a:xfrm>
            <a:off x="3015086" y="3996808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Original</a:t>
            </a:r>
            <a:r>
              <a:rPr kumimoji="1" lang="en-US" altLang="ja-JP" dirty="0" smtClean="0"/>
              <a:t> 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STEP1: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グローバルベストの方向へ個体生成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3440490" y="3785773"/>
                <a:ext cx="788870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90" y="3785773"/>
                <a:ext cx="788870" cy="493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010087" y="5310753"/>
                <a:ext cx="94917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87" y="5310753"/>
                <a:ext cx="949170" cy="470000"/>
              </a:xfrm>
              <a:prstGeom prst="rect">
                <a:avLst/>
              </a:prstGeom>
              <a:blipFill>
                <a:blip r:embed="rId3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楕円 64"/>
          <p:cNvSpPr/>
          <p:nvPr/>
        </p:nvSpPr>
        <p:spPr>
          <a:xfrm>
            <a:off x="1527257" y="4904603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2251745" y="443987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698679" y="4324156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79" y="4324156"/>
                <a:ext cx="657424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3683677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…(2)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3683677"/>
                <a:ext cx="5117324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902870" y="4377071"/>
            <a:ext cx="1214632" cy="73060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cxnSpLocks noChangeAspect="1"/>
          </p:cNvCxnSpPr>
          <p:nvPr/>
        </p:nvCxnSpPr>
        <p:spPr>
          <a:xfrm flipV="1">
            <a:off x="1907956" y="4731978"/>
            <a:ext cx="432000" cy="26925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490349" y="3079800"/>
                <a:ext cx="6395156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9" y="3079800"/>
                <a:ext cx="6395156" cy="558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2628419" y="5866950"/>
            <a:ext cx="163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世代数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9" y="4373630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9" y="4373630"/>
                <a:ext cx="5117324" cy="5435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/>
          <p:cNvSpPr/>
          <p:nvPr/>
        </p:nvSpPr>
        <p:spPr>
          <a:xfrm>
            <a:off x="2705985" y="5286840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620179" y="4832157"/>
            <a:ext cx="313879" cy="62595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K-NNBA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STEP1:	K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近傍数で個体の分散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442191" y="4244410"/>
                <a:ext cx="872226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191" y="4244410"/>
                <a:ext cx="872226" cy="493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805642" y="5257424"/>
                <a:ext cx="1088631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2" y="5257424"/>
                <a:ext cx="1088631" cy="513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/>
          <p:cNvSpPr/>
          <p:nvPr/>
        </p:nvSpPr>
        <p:spPr>
          <a:xfrm>
            <a:off x="2196419" y="4505594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1527257" y="4904603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2208278" y="3370309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stCxn id="8" idx="5"/>
          </p:cNvCxnSpPr>
          <p:nvPr/>
        </p:nvCxnSpPr>
        <p:spPr>
          <a:xfrm>
            <a:off x="2565154" y="4874329"/>
            <a:ext cx="230227" cy="462274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68581" y="2646218"/>
            <a:ext cx="3333929" cy="316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0053" y="2808053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K=3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2620510" y="4543873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10" y="4543873"/>
                <a:ext cx="657424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3683677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…(2)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3683677"/>
                <a:ext cx="5117324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800454" y="4825129"/>
            <a:ext cx="459061" cy="31183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616195" y="4284731"/>
            <a:ext cx="468476" cy="328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490349" y="2270158"/>
                <a:ext cx="6395156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  <m:sup/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9" y="2270158"/>
                <a:ext cx="6395156" cy="1475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382119" y="2920615"/>
                <a:ext cx="1088631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119" y="2920615"/>
                <a:ext cx="1088631" cy="513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2628419" y="5866950"/>
            <a:ext cx="163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i,j</a:t>
            </a: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世代数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66" idx="4"/>
            <a:endCxn id="8" idx="0"/>
          </p:cNvCxnSpPr>
          <p:nvPr/>
        </p:nvCxnSpPr>
        <p:spPr>
          <a:xfrm flipH="1">
            <a:off x="2412419" y="3802309"/>
            <a:ext cx="11859" cy="70328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>
            <a:off x="2355624" y="4931814"/>
            <a:ext cx="28223" cy="670557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9" y="4373630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9" y="4373630"/>
                <a:ext cx="5117324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2926511" y="4857253"/>
                <a:ext cx="970009" cy="503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11" y="4857253"/>
                <a:ext cx="970009" cy="5033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" grpId="0" animBg="1"/>
      <p:bldP spid="5" grpId="0" animBg="1"/>
      <p:bldP spid="9" grpId="0"/>
      <p:bldP spid="34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NSBA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STEP1:	K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近傍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ja-JP" altLang="en-US" b="1" dirty="0" smtClean="0">
                <a:solidFill>
                  <a:srgbClr val="FF0000"/>
                </a:solidFill>
              </a:rPr>
              <a:t>個体間の距離を考慮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37262" y="2109518"/>
                <a:ext cx="6921301" cy="153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8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kumimoji="1" lang="en-US" altLang="ja-JP" sz="2800" b="0" i="1" smtClean="0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62" y="2109518"/>
                <a:ext cx="6921301" cy="15337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2020933" y="3805568"/>
                <a:ext cx="105817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ja-JP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33" y="3805568"/>
                <a:ext cx="1058175" cy="470000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712439" y="4809598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641424" y="4682025"/>
            <a:ext cx="892190" cy="17104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06855" y="2863121"/>
            <a:ext cx="2456532" cy="352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25" y="2469871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K=3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3388743" y="4177200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43" y="4177200"/>
                <a:ext cx="657424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3460269" y="4669954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459794" y="359401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473845" y="4545063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4545063"/>
                <a:ext cx="5117324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368367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…(2)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3683671"/>
                <a:ext cx="5117324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1562979" y="5835334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5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4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400" b="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 smtClean="0"/>
                  <a:t>生成する</a:t>
                </a:r>
                <a:endParaRPr kumimoji="1" lang="en-US" altLang="ja-JP" sz="2400" dirty="0" smtClean="0"/>
              </a:p>
              <a:p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blipFill>
                <a:blip r:embed="rId2"/>
                <a:stretch>
                  <a:fillRect l="-1675" t="-2111" b="-50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ラウドネス（初期値）：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=1</a:t>
                </a:r>
              </a:p>
              <a:p>
                <a:r>
                  <a:rPr kumimoji="1" lang="ja-JP" altLang="en-US" sz="2000" dirty="0" smtClean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：</a:t>
                </a:r>
                <a:r>
                  <a:rPr kumimoji="1" lang="en-US" altLang="ja-JP" sz="2000" dirty="0" smtClean="0"/>
                  <a:t>rand [0 1]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blipFill>
                <a:blip r:embed="rId6"/>
                <a:stretch>
                  <a:fillRect l="-1832" t="-5172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527380" y="5952823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3: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ランダムに解生成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目的関数内にランダムで解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を生成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blipFill>
                <a:blip r:embed="rId7"/>
                <a:stretch>
                  <a:fillRect l="-17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/>
          <p:cNvSpPr/>
          <p:nvPr/>
        </p:nvSpPr>
        <p:spPr>
          <a:xfrm>
            <a:off x="3556987" y="4959861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926920" y="524652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3367822" y="3180378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1459794" y="3594014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2953706" y="5280912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951510" y="2592847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6</a:t>
            </a:r>
            <a:endParaRPr kumimoji="1" lang="ja-JP" altLang="en-US" sz="2000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𝑝𝑏𝑒𝑠𝑡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つ</a:t>
                </a:r>
                <a14:m>
                  <m:oMath xmlns:m="http://schemas.openxmlformats.org/officeDocument/2006/math"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の解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2400" b="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4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パーソナルベスト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より良ければ更新する．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blipFill>
                <a:blip r:embed="rId2"/>
                <a:stretch>
                  <a:fillRect l="-1300" t="-859" r="-1137" b="-27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2196419" y="4353477"/>
            <a:ext cx="432000" cy="43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3556987" y="4959861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953706" y="5280912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1951510" y="2592847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𝒑𝒃𝒆𝒔𝒕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2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4" y="3303266"/>
            <a:ext cx="4576970" cy="337789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Griewank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Function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</p:spPr>
            <p:txBody>
              <a:bodyPr/>
              <a:lstStyle/>
              <a:p>
                <a:r>
                  <a:rPr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Global Minimum</a:t>
                </a:r>
                <a:r>
                  <a:rPr lang="ja-JP" alt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ja-JP" sz="2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𝒈𝒃𝒆𝒔𝒕</m:t>
                            </m:r>
                          </m:sub>
                        </m:sSub>
                      </m:sub>
                    </m:sSub>
                    <m:r>
                      <a:rPr lang="en-US" altLang="ja-JP" sz="2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kumimoji="1" lang="ja-JP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  <a:blipFill>
                <a:blip r:embed="rId3"/>
                <a:stretch>
                  <a:fillRect t="-15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2683123"/>
            <a:ext cx="4068055" cy="109916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44" y="220781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8" y="1706921"/>
            <a:ext cx="6773220" cy="482984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31" y="1837284"/>
            <a:ext cx="5327507" cy="399563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8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9408</TotalTime>
  <Words>261</Words>
  <Application>Microsoft Office PowerPoint</Application>
  <PresentationFormat>ワイド画面</PresentationFormat>
  <Paragraphs>167</Paragraphs>
  <Slides>15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Meiryo UI</vt:lpstr>
      <vt:lpstr>ＭＳ Ｐゴシック</vt:lpstr>
      <vt:lpstr>游ゴシック Light</vt:lpstr>
      <vt:lpstr>Arial</vt:lpstr>
      <vt:lpstr>Calibri</vt:lpstr>
      <vt:lpstr>Cambria Math</vt:lpstr>
      <vt:lpstr>Segoe UI</vt:lpstr>
      <vt:lpstr>Wingdings</vt:lpstr>
      <vt:lpstr>Blue-pleated-shape-on-the-white-background-PowerPoint-Templates-Widescreen</vt:lpstr>
      <vt:lpstr>Custom Design</vt:lpstr>
      <vt:lpstr>今までやってきたこと</vt:lpstr>
      <vt:lpstr>Bat Algorithm</vt:lpstr>
      <vt:lpstr>Original BA</vt:lpstr>
      <vt:lpstr>K-NNBA</vt:lpstr>
      <vt:lpstr>NSBA</vt:lpstr>
      <vt:lpstr>提案手法</vt:lpstr>
      <vt:lpstr>提案手法</vt:lpstr>
      <vt:lpstr>問題設定</vt:lpstr>
      <vt:lpstr>問題設定</vt:lpstr>
      <vt:lpstr>評価尺度</vt:lpstr>
      <vt:lpstr>K-NNBA</vt:lpstr>
      <vt:lpstr>NSBA</vt:lpstr>
      <vt:lpstr>結果と考察</vt:lpstr>
      <vt:lpstr>今後の予定</vt:lpstr>
      <vt:lpstr>付録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Iwase Takuya</cp:lastModifiedBy>
  <cp:revision>239</cp:revision>
  <dcterms:created xsi:type="dcterms:W3CDTF">2017-10-11T10:33:32Z</dcterms:created>
  <dcterms:modified xsi:type="dcterms:W3CDTF">2018-05-01T05:34:30Z</dcterms:modified>
</cp:coreProperties>
</file>