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1"/>
  </p:notesMasterIdLst>
  <p:handoutMasterIdLst>
    <p:handoutMasterId r:id="rId22"/>
  </p:handoutMasterIdLst>
  <p:sldIdLst>
    <p:sldId id="289" r:id="rId5"/>
    <p:sldId id="297" r:id="rId6"/>
    <p:sldId id="299" r:id="rId7"/>
    <p:sldId id="302" r:id="rId8"/>
    <p:sldId id="300" r:id="rId9"/>
    <p:sldId id="301" r:id="rId10"/>
    <p:sldId id="303" r:id="rId11"/>
    <p:sldId id="266" r:id="rId12"/>
    <p:sldId id="295" r:id="rId13"/>
    <p:sldId id="272" r:id="rId14"/>
    <p:sldId id="262" r:id="rId15"/>
    <p:sldId id="270" r:id="rId16"/>
    <p:sldId id="271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85687" autoAdjust="0"/>
  </p:normalViewPr>
  <p:slideViewPr>
    <p:cSldViewPr snapToGrid="0">
      <p:cViewPr varScale="1">
        <p:scale>
          <a:sx n="76" d="100"/>
          <a:sy n="7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ランダム生成</a:t>
          </a:r>
          <a:endParaRPr kumimoji="1" lang="ja-JP" altLang="en-US" sz="1400" b="1" dirty="0"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ランダム生成</a:t>
          </a:r>
          <a:endParaRPr kumimoji="1" lang="ja-JP" altLang="en-US" sz="1400" b="1" dirty="0"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局所探索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400" b="1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chemeClr val="bg1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400" b="1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rgbClr val="FF0000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400" b="1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rgbClr val="FF0000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400" b="1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chemeClr val="bg1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個体評価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ランダム生成</a:t>
          </a:r>
          <a:endParaRPr kumimoji="1" lang="ja-JP" altLang="en-US" sz="1400" b="1" kern="1200" dirty="0"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ランダム生成</a:t>
          </a:r>
          <a:endParaRPr kumimoji="1" lang="ja-JP" altLang="en-US" sz="1400" b="1" kern="1200" dirty="0"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局所探索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chemeClr val="bg1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rgbClr val="FF0000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rgbClr val="FF0000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chemeClr val="bg1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個体評価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2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68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マハラノビス距離を２乗したもの．値が大きいほど平均から離れている</a:t>
            </a:r>
            <a:r>
              <a:rPr kumimoji="1" lang="ja-JP" altLang="en-US" dirty="0" smtClean="0"/>
              <a:t>（データの密度が低い）</a:t>
            </a:r>
            <a:r>
              <a:rPr kumimoji="1" lang="ja-JP" altLang="en-US" dirty="0" smtClean="0"/>
              <a:t>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4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2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06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2018/5/28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20.png"/><Relationship Id="rId3" Type="http://schemas.openxmlformats.org/officeDocument/2006/relationships/image" Target="../media/image80.png"/><Relationship Id="rId7" Type="http://schemas.openxmlformats.org/officeDocument/2006/relationships/image" Target="../media/image190.png"/><Relationship Id="rId12" Type="http://schemas.openxmlformats.org/officeDocument/2006/relationships/image" Target="../media/image2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40.png"/><Relationship Id="rId5" Type="http://schemas.openxmlformats.org/officeDocument/2006/relationships/image" Target="../media/image170.png"/><Relationship Id="rId10" Type="http://schemas.openxmlformats.org/officeDocument/2006/relationships/image" Target="../media/image130.png"/><Relationship Id="rId4" Type="http://schemas.openxmlformats.org/officeDocument/2006/relationships/image" Target="../media/image90.png"/><Relationship Id="rId9" Type="http://schemas.openxmlformats.org/officeDocument/2006/relationships/image" Target="../media/image100.png"/><Relationship Id="rId1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diagramData" Target="../diagrams/data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9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28.png"/><Relationship Id="rId4" Type="http://schemas.openxmlformats.org/officeDocument/2006/relationships/diagramData" Target="../diagrams/data4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2018/5/29(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ja-JP" sz="2800" dirty="0" smtClean="0"/>
              <a:t>&lt;</a:t>
            </a:r>
            <a:r>
              <a:rPr lang="ja-JP" altLang="en-US" sz="2800" dirty="0"/>
              <a:t>前回</a:t>
            </a:r>
            <a:r>
              <a:rPr lang="ja-JP" altLang="en-US" sz="2800" dirty="0" smtClean="0"/>
              <a:t>の問題点</a:t>
            </a:r>
            <a:r>
              <a:rPr lang="en-US" altLang="ja-JP" sz="2800" dirty="0" smtClean="0"/>
              <a:t>&gt;</a:t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 smtClean="0"/>
              <a:t>複数個体が同じ局所解に収束する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ja-JP" sz="24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800" dirty="0"/>
              <a:t>&lt;</a:t>
            </a:r>
            <a:r>
              <a:rPr lang="ja-JP" altLang="en-US" sz="2800" dirty="0" smtClean="0"/>
              <a:t>やったこと</a:t>
            </a:r>
            <a:r>
              <a:rPr lang="en-US" altLang="ja-JP" sz="2800" dirty="0" smtClean="0"/>
              <a:t>&gt;</a:t>
            </a:r>
            <a:endParaRPr lang="en-US" altLang="ja-JP" sz="2800" dirty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dirty="0" smtClean="0"/>
              <a:t>新しい分散機構の考案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 smtClean="0"/>
              <a:t>個体の等分散</a:t>
            </a: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 smtClean="0"/>
              <a:t>個体分布密度が最も高いものを削除して新しくランダム生成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7473" y="1426016"/>
            <a:ext cx="5460601" cy="3910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800" b="1" dirty="0" smtClean="0"/>
              <a:t>BA</a:t>
            </a:r>
            <a:r>
              <a:rPr kumimoji="1" lang="ja-JP" altLang="en-US" sz="2800" b="1" dirty="0" smtClean="0"/>
              <a:t>のフローチャート</a:t>
            </a:r>
            <a:endParaRPr kumimoji="1" lang="en-US" altLang="ja-JP" sz="2800" b="1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初期</a:t>
            </a:r>
            <a:r>
              <a:rPr lang="ja-JP" altLang="en-US" sz="2400" dirty="0" smtClean="0"/>
              <a:t>個体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生成と評価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12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探索開始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STEP1:  </a:t>
            </a:r>
            <a:r>
              <a:rPr lang="ja-JP" altLang="en-US" sz="2400" dirty="0" smtClean="0"/>
              <a:t>大域探索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STEP2:  </a:t>
            </a:r>
            <a:r>
              <a:rPr lang="ja-JP" altLang="en-US" sz="2400" dirty="0" smtClean="0"/>
              <a:t>局所</a:t>
            </a:r>
            <a:r>
              <a:rPr lang="ja-JP" altLang="en-US" sz="2400" dirty="0"/>
              <a:t>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STEP3:  </a:t>
            </a:r>
            <a:r>
              <a:rPr lang="ja-JP" altLang="en-US" sz="2400" dirty="0" smtClean="0"/>
              <a:t>ランダム</a:t>
            </a:r>
            <a:r>
              <a:rPr lang="ja-JP" altLang="en-US" sz="2400" dirty="0"/>
              <a:t>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12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ja-JP" sz="2400" dirty="0"/>
              <a:t>STEP1~3</a:t>
            </a:r>
            <a:r>
              <a:rPr lang="ja-JP" altLang="en-US" sz="2400" dirty="0"/>
              <a:t>で生成した個体を</a:t>
            </a:r>
            <a:r>
              <a:rPr lang="ja-JP" altLang="en-US" sz="2400" dirty="0" smtClean="0"/>
              <a:t>評価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して更新</a:t>
            </a:r>
            <a:endParaRPr lang="en-US" altLang="ja-JP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探索</a:t>
            </a:r>
            <a:r>
              <a:rPr lang="ja-JP" altLang="en-US" sz="2400" dirty="0" smtClean="0"/>
              <a:t>終了（あるいは</a:t>
            </a:r>
            <a:r>
              <a:rPr lang="en-US" altLang="ja-JP" sz="2400" dirty="0" smtClean="0"/>
              <a:t>STEP1</a:t>
            </a:r>
            <a:r>
              <a:rPr lang="ja-JP" altLang="en-US" sz="2400" dirty="0" smtClean="0"/>
              <a:t>に戻る）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5" y="546601"/>
            <a:ext cx="3009468" cy="546379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326779" y="2186538"/>
            <a:ext cx="2788522" cy="1773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77868" y="1656274"/>
            <a:ext cx="16348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提案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手法ではここを改良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STEP1: </a:t>
            </a:r>
            <a:r>
              <a:rPr kumimoji="1" lang="ja-JP" altLang="en-US" dirty="0" smtClean="0"/>
              <a:t>大域探索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970232" y="3146174"/>
                <a:ext cx="48985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32" y="3146174"/>
                <a:ext cx="489858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1649623" y="3455606"/>
            <a:ext cx="589864" cy="22960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3286352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286352"/>
                <a:ext cx="5117324" cy="556434"/>
              </a:xfrm>
              <a:prstGeom prst="rect">
                <a:avLst/>
              </a:prstGeom>
              <a:blipFill>
                <a:blip r:embed="rId6"/>
                <a:stretch>
                  <a:fillRect t="-6593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2638924"/>
                <a:ext cx="5519508" cy="569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…(2)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2638924"/>
                <a:ext cx="5519508" cy="569643"/>
              </a:xfrm>
              <a:prstGeom prst="rect">
                <a:avLst/>
              </a:prstGeom>
              <a:blipFill>
                <a:blip r:embed="rId7"/>
                <a:stretch>
                  <a:fillRect t="-5376" b="-27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57249" y="3932754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932754"/>
                <a:ext cx="5117324" cy="556434"/>
              </a:xfrm>
              <a:prstGeom prst="rect">
                <a:avLst/>
              </a:prstGeom>
              <a:blipFill>
                <a:blip r:embed="rId8"/>
                <a:stretch>
                  <a:fillRect t="-6593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9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10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1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030072" y="3748271"/>
                <a:ext cx="379273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72" y="3748271"/>
                <a:ext cx="379273" cy="390556"/>
              </a:xfrm>
              <a:prstGeom prst="rect">
                <a:avLst/>
              </a:prstGeom>
              <a:blipFill>
                <a:blip r:embed="rId12"/>
                <a:stretch>
                  <a:fillRect r="-58065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1599751" y="3489608"/>
            <a:ext cx="399268" cy="146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978700" y="3234511"/>
                <a:ext cx="379273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00" y="3234511"/>
                <a:ext cx="379273" cy="3905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524677" y="3626199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77" y="3626199"/>
                <a:ext cx="489858" cy="3884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0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/>
      <p:bldP spid="46" grpId="0"/>
      <p:bldP spid="47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14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16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収束</a:t>
            </a:r>
            <a:r>
              <a:rPr lang="ja-JP" altLang="en-US" dirty="0" smtClean="0"/>
              <a:t>の</a:t>
            </a:r>
            <a:r>
              <a:rPr lang="ja-JP" altLang="en-US" dirty="0"/>
              <a:t>コントロール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19547959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1879600" y="1782826"/>
            <a:ext cx="3060000" cy="30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2747437" y="2341626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3071437" y="2237627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298691" y="3362701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88082" y="2921227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3357336" y="2557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065236" y="2621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271736" y="32306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582636" y="36624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12" idx="2"/>
            <a:endCxn id="11" idx="1"/>
          </p:cNvCxnSpPr>
          <p:nvPr/>
        </p:nvCxnSpPr>
        <p:spPr>
          <a:xfrm flipV="1">
            <a:off x="3065236" y="2568070"/>
            <a:ext cx="302644" cy="8895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834988" y="2352269"/>
                <a:ext cx="248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88" y="2352269"/>
                <a:ext cx="248145" cy="276999"/>
              </a:xfrm>
              <a:prstGeom prst="rect">
                <a:avLst/>
              </a:prstGeom>
              <a:blipFill>
                <a:blip r:embed="rId7"/>
                <a:stretch>
                  <a:fillRect l="-12195" r="-731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654636" y="2825126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36" y="2825126"/>
                <a:ext cx="285463" cy="276999"/>
              </a:xfrm>
              <a:prstGeom prst="rect">
                <a:avLst/>
              </a:prstGeom>
              <a:blipFill>
                <a:blip r:embed="rId8"/>
                <a:stretch>
                  <a:fillRect l="-19149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461041" y="2283644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41" y="2283644"/>
                <a:ext cx="290785" cy="276999"/>
              </a:xfrm>
              <a:prstGeom prst="rect">
                <a:avLst/>
              </a:prstGeom>
              <a:blipFill>
                <a:blip r:embed="rId9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654636" y="3979478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36" y="3979478"/>
                <a:ext cx="290785" cy="276999"/>
              </a:xfrm>
              <a:prstGeom prst="rect">
                <a:avLst/>
              </a:prstGeom>
              <a:blipFill>
                <a:blip r:embed="rId10"/>
                <a:stretch>
                  <a:fillRect l="-18750" r="-6250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267305" y="3559926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305" y="3559926"/>
                <a:ext cx="289053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/>
          <p:cNvSpPr/>
          <p:nvPr/>
        </p:nvSpPr>
        <p:spPr>
          <a:xfrm>
            <a:off x="2453235" y="2019952"/>
            <a:ext cx="1296000" cy="12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V="1">
            <a:off x="2467525" y="2670214"/>
            <a:ext cx="648000" cy="8895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083995" y="2527126"/>
                <a:ext cx="376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95" y="2527126"/>
                <a:ext cx="376385" cy="276999"/>
              </a:xfrm>
              <a:prstGeom prst="rect">
                <a:avLst/>
              </a:prstGeom>
              <a:blipFill>
                <a:blip r:embed="rId12"/>
                <a:stretch>
                  <a:fillRect l="-14516" r="-3226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453235" y="4487926"/>
                <a:ext cx="1890501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 smtClean="0"/>
                  <a:t>の時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35" y="4487926"/>
                <a:ext cx="1890501" cy="369397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>
            <a:stCxn id="14" idx="7"/>
          </p:cNvCxnSpPr>
          <p:nvPr/>
        </p:nvCxnSpPr>
        <p:spPr>
          <a:xfrm flipV="1">
            <a:off x="2644092" y="3302626"/>
            <a:ext cx="215154" cy="3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3685856" y="2962928"/>
            <a:ext cx="645221" cy="2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339140" y="3441454"/>
                <a:ext cx="248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40" y="3441454"/>
                <a:ext cx="248145" cy="276999"/>
              </a:xfrm>
              <a:prstGeom prst="rect">
                <a:avLst/>
              </a:prstGeom>
              <a:blipFill>
                <a:blip r:embed="rId14"/>
                <a:stretch>
                  <a:fillRect l="-12500" r="-75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316128" y="2937427"/>
                <a:ext cx="248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128" y="2937427"/>
                <a:ext cx="248145" cy="276999"/>
              </a:xfrm>
              <a:prstGeom prst="rect">
                <a:avLst/>
              </a:prstGeom>
              <a:blipFill>
                <a:blip r:embed="rId15"/>
                <a:stretch>
                  <a:fillRect l="-12195" r="-731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2836636" y="3256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662136" y="2938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339792" y="1782826"/>
            <a:ext cx="3060000" cy="30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6207629" y="2341626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6531629" y="2237627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6003777" y="2967198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6" name="楕円 45"/>
          <p:cNvSpPr/>
          <p:nvPr/>
        </p:nvSpPr>
        <p:spPr>
          <a:xfrm>
            <a:off x="6835217" y="2628609"/>
            <a:ext cx="648000" cy="648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6817528" y="2557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6525428" y="2621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stCxn id="48" idx="2"/>
            <a:endCxn id="47" idx="1"/>
          </p:cNvCxnSpPr>
          <p:nvPr/>
        </p:nvCxnSpPr>
        <p:spPr>
          <a:xfrm flipV="1">
            <a:off x="6525428" y="2568070"/>
            <a:ext cx="302644" cy="8895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531629" y="1997486"/>
                <a:ext cx="253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29" y="1997486"/>
                <a:ext cx="253466" cy="276999"/>
              </a:xfrm>
              <a:prstGeom prst="rect">
                <a:avLst/>
              </a:prstGeom>
              <a:blipFill>
                <a:blip r:embed="rId16"/>
                <a:stretch>
                  <a:fillRect l="-11905" r="-714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304001" y="2303241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01" y="2303241"/>
                <a:ext cx="285463" cy="276999"/>
              </a:xfrm>
              <a:prstGeom prst="rect">
                <a:avLst/>
              </a:prstGeom>
              <a:blipFill>
                <a:blip r:embed="rId17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894788" y="2294619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88" y="2294619"/>
                <a:ext cx="290785" cy="276999"/>
              </a:xfrm>
              <a:prstGeom prst="rect">
                <a:avLst/>
              </a:prstGeom>
              <a:blipFill>
                <a:blip r:embed="rId18"/>
                <a:stretch>
                  <a:fillRect l="-18750" r="-6250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130647" y="3244759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7" y="3244759"/>
                <a:ext cx="290785" cy="276999"/>
              </a:xfrm>
              <a:prstGeom prst="rect">
                <a:avLst/>
              </a:prstGeom>
              <a:blipFill>
                <a:blip r:embed="rId19"/>
                <a:stretch>
                  <a:fillRect l="-19149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7144778" y="2646097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78" y="2646097"/>
                <a:ext cx="289053" cy="276999"/>
              </a:xfrm>
              <a:prstGeom prst="rect">
                <a:avLst/>
              </a:prstGeom>
              <a:blipFill>
                <a:blip r:embed="rId20"/>
                <a:stretch>
                  <a:fillRect l="-19149" r="-8511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/>
          <p:cNvSpPr/>
          <p:nvPr/>
        </p:nvSpPr>
        <p:spPr>
          <a:xfrm>
            <a:off x="6214774" y="1906601"/>
            <a:ext cx="1296000" cy="12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 flipV="1">
            <a:off x="6196291" y="2529109"/>
            <a:ext cx="648000" cy="8895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772898" y="2397674"/>
                <a:ext cx="381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98" y="2397674"/>
                <a:ext cx="381708" cy="276999"/>
              </a:xfrm>
              <a:prstGeom prst="rect">
                <a:avLst/>
              </a:prstGeom>
              <a:blipFill>
                <a:blip r:embed="rId21"/>
                <a:stretch>
                  <a:fillRect l="-14286" r="-3175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5913427" y="4487926"/>
                <a:ext cx="1890501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 smtClean="0"/>
                  <a:t>の時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27" y="4487926"/>
                <a:ext cx="1890501" cy="369397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860778" y="3428318"/>
                <a:ext cx="253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78" y="3428318"/>
                <a:ext cx="253466" cy="276999"/>
              </a:xfrm>
              <a:prstGeom prst="rect">
                <a:avLst/>
              </a:prstGeom>
              <a:blipFill>
                <a:blip r:embed="rId23"/>
                <a:stretch>
                  <a:fillRect l="-11905" r="-7143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544504" y="2937427"/>
                <a:ext cx="253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504" y="2937427"/>
                <a:ext cx="253466" cy="276999"/>
              </a:xfrm>
              <a:prstGeom prst="rect">
                <a:avLst/>
              </a:prstGeom>
              <a:blipFill>
                <a:blip r:embed="rId24"/>
                <a:stretch>
                  <a:fillRect l="-12195" r="-731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楕円 64"/>
          <p:cNvSpPr/>
          <p:nvPr/>
        </p:nvSpPr>
        <p:spPr>
          <a:xfrm>
            <a:off x="6296828" y="3256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7122328" y="2938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083995" y="1354165"/>
                <a:ext cx="30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最近傍個体距離を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とする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95" y="1354165"/>
                <a:ext cx="3060000" cy="369332"/>
              </a:xfrm>
              <a:prstGeom prst="rect">
                <a:avLst/>
              </a:prstGeom>
              <a:blipFill>
                <a:blip r:embed="rId25"/>
                <a:stretch>
                  <a:fillRect l="-179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698173" y="5124729"/>
                <a:ext cx="450873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3" y="5124729"/>
                <a:ext cx="4508735" cy="39113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790848" y="5605376"/>
                <a:ext cx="1923091" cy="3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48" y="5605376"/>
                <a:ext cx="1923091" cy="349326"/>
              </a:xfrm>
              <a:prstGeom prst="rect">
                <a:avLst/>
              </a:prstGeom>
              <a:blipFill>
                <a:blip r:embed="rId27"/>
                <a:stretch>
                  <a:fillRect l="-2540" r="-2540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790848" y="6014800"/>
                <a:ext cx="1886222" cy="3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48" y="6014800"/>
                <a:ext cx="1886222" cy="349326"/>
              </a:xfrm>
              <a:prstGeom prst="rect">
                <a:avLst/>
              </a:prstGeom>
              <a:blipFill>
                <a:blip r:embed="rId28"/>
                <a:stretch>
                  <a:fillRect l="-2589" r="-258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4055836" y="5564318"/>
            <a:ext cx="14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方向ベクトル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079556" y="5984450"/>
            <a:ext cx="14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 smtClean="0"/>
              <a:t>方向ベクトル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62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3" grpId="0" animBg="1"/>
      <p:bldP spid="14" grpId="0" animBg="1"/>
      <p:bldP spid="17" grpId="0"/>
      <p:bldP spid="23" grpId="0" animBg="1"/>
      <p:bldP spid="25" grpId="0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/>
      <p:bldP spid="52" grpId="1"/>
      <p:bldP spid="57" grpId="0" animBg="1"/>
      <p:bldP spid="59" grpId="0"/>
      <p:bldP spid="63" grpId="0"/>
      <p:bldP spid="64" grpId="0"/>
      <p:bldP spid="65" grpId="0" animBg="1"/>
      <p:bldP spid="66" grpId="0" animBg="1"/>
      <p:bldP spid="72" grpId="0"/>
      <p:bldP spid="73" grpId="0"/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図表 5"/>
          <p:cNvGraphicFramePr/>
          <p:nvPr>
            <p:extLst/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1879600" y="1782826"/>
            <a:ext cx="3060000" cy="3074497"/>
            <a:chOff x="1879600" y="1782826"/>
            <a:chExt cx="3060000" cy="3074497"/>
          </a:xfrm>
        </p:grpSpPr>
        <p:sp>
          <p:nvSpPr>
            <p:cNvPr id="22" name="正方形/長方形 21"/>
            <p:cNvSpPr/>
            <p:nvPr/>
          </p:nvSpPr>
          <p:spPr>
            <a:xfrm>
              <a:off x="1879600" y="1782826"/>
              <a:ext cx="3060000" cy="30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2747437" y="2341626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3071437" y="2237627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2298691" y="3362701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988082" y="2921227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3357336" y="25575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3065236" y="26210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4271736" y="32306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2582636" y="36624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>
              <a:stCxn id="12" idx="2"/>
              <a:endCxn id="11" idx="1"/>
            </p:cNvCxnSpPr>
            <p:nvPr/>
          </p:nvCxnSpPr>
          <p:spPr>
            <a:xfrm flipV="1">
              <a:off x="3065236" y="2568070"/>
              <a:ext cx="302644" cy="88956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834988" y="2352269"/>
                  <a:ext cx="248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988" y="2352269"/>
                  <a:ext cx="24814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195" r="-731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2654636" y="2825126"/>
                  <a:ext cx="2854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6" y="2825126"/>
                  <a:ext cx="28546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149" r="-6383" b="-282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3461041" y="2283644"/>
                  <a:ext cx="290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41" y="2283644"/>
                  <a:ext cx="2907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149" r="-6383" b="-3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654636" y="3979478"/>
                  <a:ext cx="290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6" y="3979478"/>
                  <a:ext cx="29078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6250" b="-3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4267305" y="3559926"/>
                  <a:ext cx="2890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305" y="3559926"/>
                  <a:ext cx="2890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149" r="-8511" b="-3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楕円 22"/>
            <p:cNvSpPr/>
            <p:nvPr/>
          </p:nvSpPr>
          <p:spPr>
            <a:xfrm>
              <a:off x="2453235" y="2019952"/>
              <a:ext cx="1296000" cy="129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 flipV="1">
              <a:off x="2467525" y="2670214"/>
              <a:ext cx="648000" cy="88956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083995" y="2527126"/>
                  <a:ext cx="3763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995" y="2527126"/>
                  <a:ext cx="3763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516" r="-322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453235" y="4487926"/>
                  <a:ext cx="1890501" cy="369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ja-JP" altLang="en-US" dirty="0" smtClean="0"/>
                    <a:t>の時</a:t>
                  </a:r>
                  <a:endParaRPr kumimoji="1" lang="ja-JP" altLang="en-US" dirty="0"/>
                </a:p>
              </p:txBody>
            </p:sp>
          </mc:Choice>
          <mc:Fallback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235" y="4487926"/>
                  <a:ext cx="1890501" cy="369397"/>
                </a:xfrm>
                <a:prstGeom prst="rect">
                  <a:avLst/>
                </a:prstGeom>
                <a:blipFill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/>
            <p:cNvCxnSpPr>
              <a:stCxn id="14" idx="7"/>
            </p:cNvCxnSpPr>
            <p:nvPr/>
          </p:nvCxnSpPr>
          <p:spPr>
            <a:xfrm flipV="1">
              <a:off x="2644092" y="3302626"/>
              <a:ext cx="215154" cy="370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H="1" flipV="1">
              <a:off x="3685856" y="2962928"/>
              <a:ext cx="645221" cy="29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2339140" y="3441454"/>
                  <a:ext cx="248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テキスト ボックス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140" y="3441454"/>
                  <a:ext cx="24814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750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316128" y="2937427"/>
                  <a:ext cx="248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28" y="2937427"/>
                  <a:ext cx="24814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195" r="-731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37"/>
            <p:cNvSpPr/>
            <p:nvPr/>
          </p:nvSpPr>
          <p:spPr>
            <a:xfrm>
              <a:off x="2836636" y="32560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3662136" y="29385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39792" y="1782826"/>
            <a:ext cx="3060000" cy="3074497"/>
            <a:chOff x="5339792" y="1782826"/>
            <a:chExt cx="3060000" cy="3074497"/>
          </a:xfrm>
        </p:grpSpPr>
        <p:sp>
          <p:nvSpPr>
            <p:cNvPr id="42" name="正方形/長方形 41"/>
            <p:cNvSpPr/>
            <p:nvPr/>
          </p:nvSpPr>
          <p:spPr>
            <a:xfrm>
              <a:off x="5339792" y="1782826"/>
              <a:ext cx="3060000" cy="30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/>
            <p:cNvSpPr/>
            <p:nvPr/>
          </p:nvSpPr>
          <p:spPr>
            <a:xfrm>
              <a:off x="6207629" y="2341626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楕円 43"/>
            <p:cNvSpPr/>
            <p:nvPr/>
          </p:nvSpPr>
          <p:spPr>
            <a:xfrm>
              <a:off x="6531629" y="2237627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6003777" y="2967198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6835217" y="2628609"/>
              <a:ext cx="648000" cy="648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6817528" y="25575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6525428" y="26210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/>
            <p:cNvCxnSpPr>
              <a:stCxn id="48" idx="2"/>
              <a:endCxn id="47" idx="1"/>
            </p:cNvCxnSpPr>
            <p:nvPr/>
          </p:nvCxnSpPr>
          <p:spPr>
            <a:xfrm flipV="1">
              <a:off x="6525428" y="2568070"/>
              <a:ext cx="302644" cy="88956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6531629" y="1997486"/>
                  <a:ext cx="253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629" y="1997486"/>
                  <a:ext cx="25346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714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304001" y="2303241"/>
                  <a:ext cx="2854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001" y="2303241"/>
                  <a:ext cx="28546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3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6894788" y="2294619"/>
                  <a:ext cx="290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788" y="2294619"/>
                  <a:ext cx="29078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6250" b="-282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130647" y="3244759"/>
                  <a:ext cx="290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647" y="3244759"/>
                  <a:ext cx="29078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149" r="-6383" b="-282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7144778" y="2646097"/>
                  <a:ext cx="2890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778" y="2646097"/>
                  <a:ext cx="28905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9149" r="-8511" b="-282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楕円 56"/>
            <p:cNvSpPr/>
            <p:nvPr/>
          </p:nvSpPr>
          <p:spPr>
            <a:xfrm>
              <a:off x="6214774" y="1906601"/>
              <a:ext cx="1296000" cy="129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 flipV="1">
              <a:off x="6196291" y="2529109"/>
              <a:ext cx="648000" cy="88956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772898" y="2397674"/>
                  <a:ext cx="3817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898" y="2397674"/>
                  <a:ext cx="3817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4286" r="-3175" b="-195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5913427" y="4487926"/>
                  <a:ext cx="1890501" cy="369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kumimoji="1" lang="ja-JP" altLang="en-US" dirty="0" smtClean="0"/>
                    <a:t>の時</a:t>
                  </a:r>
                  <a:endParaRPr kumimoji="1" lang="ja-JP" altLang="en-US" dirty="0"/>
                </a:p>
              </p:txBody>
            </p:sp>
          </mc:Choice>
          <mc:Fallback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427" y="4487926"/>
                  <a:ext cx="1890501" cy="369397"/>
                </a:xfrm>
                <a:prstGeom prst="rect">
                  <a:avLst/>
                </a:prstGeom>
                <a:blipFill>
                  <a:blip r:embed="rId2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5860778" y="3428318"/>
                  <a:ext cx="253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778" y="3428318"/>
                  <a:ext cx="253466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1905" r="-7143" b="-195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44504" y="2937427"/>
                  <a:ext cx="253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504" y="2937427"/>
                  <a:ext cx="253466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2195" r="-731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楕円 64"/>
            <p:cNvSpPr/>
            <p:nvPr/>
          </p:nvSpPr>
          <p:spPr>
            <a:xfrm>
              <a:off x="6296828" y="32560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7122328" y="2938526"/>
              <a:ext cx="72000" cy="7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083995" y="1354165"/>
                <a:ext cx="30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最近傍個体距離を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とする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95" y="1354165"/>
                <a:ext cx="3060000" cy="369332"/>
              </a:xfrm>
              <a:prstGeom prst="rect">
                <a:avLst/>
              </a:prstGeom>
              <a:blipFill>
                <a:blip r:embed="rId25"/>
                <a:stretch>
                  <a:fillRect l="-179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879600" y="5128723"/>
                <a:ext cx="5117324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128723"/>
                <a:ext cx="5117324" cy="4900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879600" y="5775125"/>
                <a:ext cx="5117324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775125"/>
                <a:ext cx="5117324" cy="4900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4</a:t>
            </a:fld>
            <a:endParaRPr kumimoji="1" lang="ja-JP" altLang="en-US" sz="1400"/>
          </a:p>
        </p:txBody>
      </p:sp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2620925063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035433" y="15994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3" y="1599457"/>
                <a:ext cx="5821279" cy="1829988"/>
              </a:xfrm>
              <a:prstGeom prst="rect">
                <a:avLst/>
              </a:prstGeom>
              <a:blipFill>
                <a:blip r:embed="rId8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共分散行列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5</a:t>
            </a:fld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841500" y="1365071"/>
                <a:ext cx="5753100" cy="329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i="1" dirty="0" smtClean="0">
                    <a:latin typeface="Cambria Math" panose="02040503050406030204" pitchFamily="18" charset="0"/>
                  </a:rPr>
                  <a:t>データの散らばり具合を行列で表したもの．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400" dirty="0" err="1"/>
                  <a:t>の共</a:t>
                </a:r>
                <a:r>
                  <a:rPr lang="ja-JP" altLang="en-US" sz="2400" dirty="0"/>
                  <a:t>分散は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分散の組み合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わせ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/>
                  <a:t>の行列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ja-JP" altLang="en-US" sz="2400" dirty="0"/>
                  <a:t>とおくと，以下のように表せる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0" y="1365071"/>
                <a:ext cx="5753100" cy="3291029"/>
              </a:xfrm>
              <a:prstGeom prst="rect">
                <a:avLst/>
              </a:prstGeom>
              <a:blipFill>
                <a:blip r:embed="rId3"/>
                <a:stretch>
                  <a:fillRect l="-1589" t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424753802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0" y="4588386"/>
            <a:ext cx="3717471" cy="15709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558971" y="5130717"/>
            <a:ext cx="140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N=3</a:t>
            </a:r>
            <a:r>
              <a:rPr kumimoji="1" lang="ja-JP" altLang="en-US" sz="2000" dirty="0" smtClean="0"/>
              <a:t>のとき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1500" y="6068735"/>
                <a:ext cx="604520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0" dirty="0" smtClean="0"/>
                  <a:t>ベクトル</a:t>
                </a:r>
                <a14:m>
                  <m:oMath xmlns:m="http://schemas.openxmlformats.org/officeDocument/2006/math">
                    <m:r>
                      <a:rPr kumimoji="1" lang="ja-JP" altLang="en-US" sz="2000" b="0" i="1" smtClean="0">
                        <a:latin typeface="Cambria Math" panose="02040503050406030204" pitchFamily="18" charset="0"/>
                      </a:rPr>
                      <m:t>表記で表すと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，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JP" alt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sSup>
                          <m:sSup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0" y="6068735"/>
                <a:ext cx="6045200" cy="439736"/>
              </a:xfrm>
              <a:prstGeom prst="rect">
                <a:avLst/>
              </a:prstGeom>
              <a:blipFill>
                <a:blip r:embed="rId10"/>
                <a:stretch>
                  <a:fillRect l="-1008" t="-106944" b="-16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463145" y="1983759"/>
                <a:ext cx="1355161" cy="64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N: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個体数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: 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平均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45" y="1983759"/>
                <a:ext cx="1355161" cy="646395"/>
              </a:xfrm>
              <a:prstGeom prst="rect">
                <a:avLst/>
              </a:prstGeom>
              <a:blipFill>
                <a:blip r:embed="rId11"/>
                <a:stretch>
                  <a:fillRect l="-3587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4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00754" y="191482"/>
            <a:ext cx="6043246" cy="1101969"/>
          </a:xfrm>
        </p:spPr>
        <p:txBody>
          <a:bodyPr/>
          <a:lstStyle/>
          <a:p>
            <a:r>
              <a:rPr lang="ja-JP" altLang="en-US" sz="3600" dirty="0" smtClean="0"/>
              <a:t>ホテリング</a:t>
            </a:r>
            <a:r>
              <a:rPr lang="ja-JP" altLang="en-US" sz="3600" dirty="0"/>
              <a:t>法</a:t>
            </a:r>
            <a:r>
              <a:rPr lang="ja-JP" altLang="en-US" sz="3600" dirty="0" smtClean="0"/>
              <a:t>に基づく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全個体分散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/>
          </a:p>
        </p:txBody>
      </p:sp>
      <p:graphicFrame>
        <p:nvGraphicFramePr>
          <p:cNvPr id="6" name="図表 5"/>
          <p:cNvGraphicFramePr/>
          <p:nvPr>
            <p:extLst/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1892300" y="2010939"/>
                <a:ext cx="5352106" cy="832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異常度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altLang="ja-JP" sz="2400" dirty="0" smtClean="0"/>
              </a:p>
              <a:p>
                <a:endParaRPr lang="ja-JP" altLang="en-US" sz="24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00" y="2010939"/>
                <a:ext cx="5352106" cy="832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910210" y="2584967"/>
                <a:ext cx="22443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ja-JP" alt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10" y="2584967"/>
                <a:ext cx="2244396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993900" y="3136900"/>
            <a:ext cx="5867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993900" y="4147111"/>
                <a:ext cx="6019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 smtClean="0"/>
                  <a:t>のとき，</a:t>
                </a:r>
                <a:endParaRPr kumimoji="1" lang="en-US" altLang="ja-JP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はデータの平均近くに分布しているから</a:t>
                </a:r>
                <a:endParaRPr kumimoji="1" lang="en-US" altLang="ja-JP" sz="2400" dirty="0" smtClean="0"/>
              </a:p>
              <a:p>
                <a:r>
                  <a:rPr lang="ja-JP" altLang="en-US" sz="2400" dirty="0" smtClean="0"/>
                  <a:t>その個体</a:t>
                </a:r>
                <a:r>
                  <a:rPr lang="ja-JP" altLang="en-US" sz="2400" dirty="0"/>
                  <a:t>情報</a:t>
                </a:r>
                <a:r>
                  <a:rPr lang="ja-JP" altLang="en-US" sz="2400" dirty="0" smtClean="0"/>
                  <a:t>を消して新たにランダム生成する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00" y="4147111"/>
                <a:ext cx="6019800" cy="1200329"/>
              </a:xfrm>
              <a:prstGeom prst="rect">
                <a:avLst/>
              </a:prstGeom>
              <a:blipFill>
                <a:blip r:embed="rId10"/>
                <a:stretch>
                  <a:fillRect l="-1518" t="-4569" b="-10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618125045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11111" y="15918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11" y="1591859"/>
                <a:ext cx="4932168" cy="3957237"/>
              </a:xfrm>
              <a:prstGeom prst="rect">
                <a:avLst/>
              </a:prstGeom>
              <a:blipFill>
                <a:blip r:embed="rId7"/>
                <a:stretch>
                  <a:fillRect l="-1854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6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289539"/>
            <a:ext cx="8138015" cy="48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dirty="0"/>
              <a:t>考案した手法のフィードバックが</a:t>
            </a:r>
            <a:r>
              <a:rPr lang="ja-JP" altLang="en-US" sz="2800" dirty="0" smtClean="0"/>
              <a:t>欲しい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None/>
            </a:pPr>
            <a:r>
              <a:rPr lang="en-US" altLang="ja-JP" sz="2800" b="1" dirty="0" smtClean="0"/>
              <a:t>2</a:t>
            </a:r>
            <a:r>
              <a:rPr lang="ja-JP" altLang="en-US" sz="2800" b="1" dirty="0"/>
              <a:t>週間後：</a:t>
            </a:r>
            <a:endParaRPr lang="en-US" altLang="ja-JP" sz="2800" b="1" dirty="0"/>
          </a:p>
          <a:p>
            <a:pPr lvl="1"/>
            <a:r>
              <a:rPr lang="en-US" altLang="ja-JP" sz="2400" dirty="0" smtClean="0"/>
              <a:t>IEEE CEC(Congress on Evolutionary Computation) </a:t>
            </a:r>
            <a:r>
              <a:rPr lang="ja-JP" altLang="en-US" sz="2400" dirty="0" smtClean="0"/>
              <a:t>の多峰性最適化コンペティションで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使用されている関数の実装と他の最先端手法との比較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lvl="1"/>
            <a:r>
              <a:rPr lang="ja-JP" altLang="en-US" sz="2400" dirty="0" smtClean="0"/>
              <a:t>手法の実装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lvl="1"/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SSCI(Symposium Series on Computational Intelligence)</a:t>
            </a: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着手</a:t>
            </a: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ja-JP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1" indent="0">
              <a:buNone/>
            </a:pPr>
            <a:endParaRPr lang="ja-JP" altLang="en-US" sz="2400" dirty="0" smtClean="0"/>
          </a:p>
          <a:p>
            <a:pPr marL="0" indent="0">
              <a:buNone/>
            </a:pPr>
            <a:r>
              <a:rPr lang="en-US" altLang="ja-JP" sz="2800" b="1" dirty="0" smtClean="0"/>
              <a:t>1</a:t>
            </a:r>
            <a:r>
              <a:rPr lang="ja-JP" altLang="en-US" sz="2800" b="1" dirty="0"/>
              <a:t>カ月後</a:t>
            </a:r>
            <a:r>
              <a:rPr lang="ja-JP" altLang="en-US" sz="2800" b="1" dirty="0" smtClean="0"/>
              <a:t>：</a:t>
            </a:r>
          </a:p>
          <a:p>
            <a:pPr lvl="1"/>
            <a:r>
              <a:rPr lang="en-US" altLang="ja-JP" sz="2400" dirty="0" smtClean="0"/>
              <a:t>SCIS&amp;ISIS2018</a:t>
            </a:r>
            <a:r>
              <a:rPr lang="ja-JP" altLang="en-US" sz="2400" dirty="0" smtClean="0"/>
              <a:t>着手</a:t>
            </a:r>
            <a:endParaRPr lang="ja-JP" altLang="en-US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困っている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今後</a:t>
            </a:r>
            <a:r>
              <a:rPr kumimoji="1" lang="ja-JP" altLang="en-US" dirty="0" smtClean="0"/>
              <a:t>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6780</TotalTime>
  <Words>418</Words>
  <Application>Microsoft Office PowerPoint</Application>
  <PresentationFormat>画面に合わせる (4:3)</PresentationFormat>
  <Paragraphs>254</Paragraphs>
  <Slides>16</Slides>
  <Notes>6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16</vt:i4>
      </vt:variant>
    </vt:vector>
  </HeadingPairs>
  <TitlesOfParts>
    <vt:vector size="30" baseType="lpstr">
      <vt:lpstr>Meiryo UI</vt:lpstr>
      <vt:lpstr>ＭＳ Ｐゴシック</vt:lpstr>
      <vt:lpstr>メイリオ</vt:lpstr>
      <vt:lpstr>游ゴシック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収束のコントロール</vt:lpstr>
      <vt:lpstr>PowerPoint プレゼンテーション</vt:lpstr>
      <vt:lpstr>PowerPoint プレゼンテーション</vt:lpstr>
      <vt:lpstr>共分散行列</vt:lpstr>
      <vt:lpstr>ホテリング法に基づく 全個体分散</vt:lpstr>
      <vt:lpstr>PowerPoint プレゼンテーション</vt:lpstr>
      <vt:lpstr>困っている&amp;今後の展望</vt:lpstr>
      <vt:lpstr>ここから付録</vt:lpstr>
      <vt:lpstr>Bat Algorithm (BA)</vt:lpstr>
      <vt:lpstr>PowerPoint プレゼンテーション</vt:lpstr>
      <vt:lpstr>初期個体の生成と評価</vt:lpstr>
      <vt:lpstr>STEP1: 大域探索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129</cp:revision>
  <dcterms:created xsi:type="dcterms:W3CDTF">2015-04-22T12:10:45Z</dcterms:created>
  <dcterms:modified xsi:type="dcterms:W3CDTF">2018-05-29T05:31:51Z</dcterms:modified>
</cp:coreProperties>
</file>