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744" r:id="rId3"/>
    <p:sldMasterId id="2147483756" r:id="rId4"/>
  </p:sldMasterIdLst>
  <p:notesMasterIdLst>
    <p:notesMasterId r:id="rId34"/>
  </p:notesMasterIdLst>
  <p:handoutMasterIdLst>
    <p:handoutMasterId r:id="rId35"/>
  </p:handoutMasterIdLst>
  <p:sldIdLst>
    <p:sldId id="289" r:id="rId5"/>
    <p:sldId id="305" r:id="rId6"/>
    <p:sldId id="306" r:id="rId7"/>
    <p:sldId id="321" r:id="rId8"/>
    <p:sldId id="322" r:id="rId9"/>
    <p:sldId id="323" r:id="rId10"/>
    <p:sldId id="324" r:id="rId11"/>
    <p:sldId id="325" r:id="rId12"/>
    <p:sldId id="326" r:id="rId13"/>
    <p:sldId id="314" r:id="rId14"/>
    <p:sldId id="315" r:id="rId15"/>
    <p:sldId id="316" r:id="rId16"/>
    <p:sldId id="317" r:id="rId17"/>
    <p:sldId id="318" r:id="rId18"/>
    <p:sldId id="319" r:id="rId19"/>
    <p:sldId id="266" r:id="rId20"/>
    <p:sldId id="320" r:id="rId21"/>
    <p:sldId id="295" r:id="rId22"/>
    <p:sldId id="272" r:id="rId23"/>
    <p:sldId id="270" r:id="rId24"/>
    <p:sldId id="274" r:id="rId25"/>
    <p:sldId id="275" r:id="rId26"/>
    <p:sldId id="276" r:id="rId27"/>
    <p:sldId id="308" r:id="rId28"/>
    <p:sldId id="309" r:id="rId29"/>
    <p:sldId id="310" r:id="rId30"/>
    <p:sldId id="311" r:id="rId31"/>
    <p:sldId id="313" r:id="rId32"/>
    <p:sldId id="312" r:id="rId3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E1"/>
    <a:srgbClr val="FF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81" autoAdjust="0"/>
    <p:restoredTop sz="85687" autoAdjust="0"/>
  </p:normalViewPr>
  <p:slideViewPr>
    <p:cSldViewPr snapToGrid="0">
      <p:cViewPr varScale="1">
        <p:scale>
          <a:sx n="59" d="100"/>
          <a:sy n="59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28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7CC76-6DEC-420F-9D52-039E5176D3BC}" type="datetimeFigureOut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7E9D3-F88F-4434-94A0-F5925BE9A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528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15564-A848-4273-B4FB-3963DEC3837D}" type="datetimeFigureOut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1E597-8CB9-43D5-908D-17CFD8549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25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525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複数解探索手法を一般に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ニッチング法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として知られている．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393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22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840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110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417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103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962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74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716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9144002" cy="1101969"/>
          </a:xfrm>
          <a:prstGeom prst="homePlate">
            <a:avLst/>
          </a:prstGeom>
          <a:solidFill>
            <a:srgbClr val="00B05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9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82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016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5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55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28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336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11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361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07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0" y="0"/>
            <a:ext cx="3028950" cy="1101969"/>
          </a:xfrm>
          <a:prstGeom prst="homePlate">
            <a:avLst/>
          </a:prstGeom>
          <a:solidFill>
            <a:srgbClr val="0070C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875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585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24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2190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2035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73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7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3311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1155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8130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85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0" y="0"/>
            <a:ext cx="3028950" cy="1101969"/>
          </a:xfrm>
          <a:prstGeom prst="homePlate">
            <a:avLst/>
          </a:prstGeom>
          <a:solidFill>
            <a:srgbClr val="C0000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056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1094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7518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5011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6843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9993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938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290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4010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5416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9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0" y="0"/>
            <a:ext cx="3028950" cy="1101969"/>
          </a:xfrm>
          <a:prstGeom prst="homePlate">
            <a:avLst/>
          </a:prstGeom>
          <a:solidFill>
            <a:srgbClr val="00B05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461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209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7922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8247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8079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3735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8894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426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14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0132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32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6330463" cy="1101969"/>
          </a:xfrm>
          <a:prstGeom prst="homePlate">
            <a:avLst/>
          </a:prstGeom>
          <a:solidFill>
            <a:srgbClr val="0070C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70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2926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9152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60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6330463" cy="1101969"/>
          </a:xfrm>
          <a:prstGeom prst="homePlate">
            <a:avLst/>
          </a:prstGeom>
          <a:solidFill>
            <a:srgbClr val="C0000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6330463" cy="1101969"/>
          </a:xfrm>
          <a:prstGeom prst="homePlate">
            <a:avLst/>
          </a:prstGeom>
          <a:solidFill>
            <a:srgbClr val="00B05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7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9144002" cy="1101969"/>
          </a:xfrm>
          <a:prstGeom prst="homePlate">
            <a:avLst/>
          </a:prstGeom>
          <a:solidFill>
            <a:srgbClr val="0070C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74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9144002" cy="1101969"/>
          </a:xfrm>
          <a:prstGeom prst="homePlate">
            <a:avLst/>
          </a:prstGeom>
          <a:solidFill>
            <a:srgbClr val="C0000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1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BD211E14-6482-45AE-9634-D1C3A314DC68}" type="datetime1">
              <a:rPr lang="ja-JP" altLang="en-US" smtClean="0"/>
              <a:pPr/>
              <a:t>2018/7/3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E2CF13C1-FE9C-4094-ADF4-C8AE6999A6F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2841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84" r:id="rId3"/>
    <p:sldLayoutId id="2147483785" r:id="rId4"/>
    <p:sldLayoutId id="2147483783" r:id="rId5"/>
    <p:sldLayoutId id="2147483780" r:id="rId6"/>
    <p:sldLayoutId id="2147483782" r:id="rId7"/>
    <p:sldLayoutId id="2147483786" r:id="rId8"/>
    <p:sldLayoutId id="2147483787" r:id="rId9"/>
    <p:sldLayoutId id="2147483788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b="1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211E14-6482-45AE-9634-D1C3A314DC68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59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211E14-6482-45AE-9634-D1C3A314DC68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50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211E14-6482-45AE-9634-D1C3A314DC68}" type="datetime1">
              <a:rPr kumimoji="1" lang="ja-JP" altLang="en-US" smtClean="0"/>
              <a:t>2018/7/3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21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gif"/><Relationship Id="rId4" Type="http://schemas.openxmlformats.org/officeDocument/2006/relationships/image" Target="../media/image26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26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80.png"/><Relationship Id="rId7" Type="http://schemas.openxmlformats.org/officeDocument/2006/relationships/image" Target="../media/image27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80.png"/><Relationship Id="rId7" Type="http://schemas.openxmlformats.org/officeDocument/2006/relationships/image" Target="../media/image28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90.png"/><Relationship Id="rId9" Type="http://schemas.openxmlformats.org/officeDocument/2006/relationships/image" Target="../media/image30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0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7.png"/><Relationship Id="rId10" Type="http://schemas.openxmlformats.org/officeDocument/2006/relationships/image" Target="../media/image43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6.png"/><Relationship Id="rId12" Type="http://schemas.openxmlformats.org/officeDocument/2006/relationships/image" Target="../media/image52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45.png"/><Relationship Id="rId11" Type="http://schemas.openxmlformats.org/officeDocument/2006/relationships/image" Target="../media/image51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54.png"/><Relationship Id="rId12" Type="http://schemas.openxmlformats.org/officeDocument/2006/relationships/image" Target="../media/image60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53.png"/><Relationship Id="rId11" Type="http://schemas.openxmlformats.org/officeDocument/2006/relationships/image" Target="../media/image59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62.png"/><Relationship Id="rId12" Type="http://schemas.openxmlformats.org/officeDocument/2006/relationships/image" Target="../media/image68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61.png"/><Relationship Id="rId11" Type="http://schemas.openxmlformats.org/officeDocument/2006/relationships/image" Target="../media/image67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5" Type="http://schemas.openxmlformats.org/officeDocument/2006/relationships/image" Target="../media/image71.png"/><Relationship Id="rId4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72.png"/><Relationship Id="rId11" Type="http://schemas.openxmlformats.org/officeDocument/2006/relationships/image" Target="../media/image76.png"/><Relationship Id="rId5" Type="http://schemas.openxmlformats.org/officeDocument/2006/relationships/image" Target="../media/image69.png"/><Relationship Id="rId10" Type="http://schemas.openxmlformats.org/officeDocument/2006/relationships/image" Target="../media/image77.png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</a:t>
            </a:fld>
            <a:endParaRPr kumimoji="1" lang="ja-JP" alt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90314" y="64477"/>
            <a:ext cx="383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進捗報告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岩瀬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拓哉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2018/7/3(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火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  <p:sp>
        <p:nvSpPr>
          <p:cNvPr id="8" name="コンテンツ プレースホルダー 3"/>
          <p:cNvSpPr txBox="1">
            <a:spLocks/>
          </p:cNvSpPr>
          <p:nvPr/>
        </p:nvSpPr>
        <p:spPr>
          <a:xfrm>
            <a:off x="786245" y="1441939"/>
            <a:ext cx="7886700" cy="48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kumimoji="1" sz="21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5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ja-JP" altLang="en-US" sz="2800" b="1" u="sng" dirty="0" smtClean="0"/>
              <a:t>前回の問題点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endParaRPr lang="en-US" altLang="ja-JP" sz="1200" dirty="0" smtClean="0"/>
          </a:p>
          <a:p>
            <a:pPr marL="0" indent="0">
              <a:buNone/>
            </a:pPr>
            <a:r>
              <a:rPr lang="ja-JP" altLang="en-US" sz="2400" dirty="0" smtClean="0"/>
              <a:t>複数個体が同じ局所解に収束してしま</a:t>
            </a:r>
            <a:r>
              <a:rPr lang="ja-JP" altLang="en-US" sz="2400" dirty="0"/>
              <a:t>う</a:t>
            </a:r>
            <a:endParaRPr lang="en-US" altLang="ja-JP" sz="24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ja-JP" sz="2400" b="1" dirty="0" smtClean="0"/>
          </a:p>
          <a:p>
            <a:pPr marL="0" indent="0">
              <a:buFont typeface="Wingdings 2" pitchFamily="18" charset="2"/>
              <a:buNone/>
            </a:pPr>
            <a:r>
              <a:rPr lang="ja-JP" altLang="en-US" sz="2800" b="1" u="sng" dirty="0" smtClean="0"/>
              <a:t>やったこと</a:t>
            </a:r>
            <a:endParaRPr lang="en-US" altLang="ja-JP" sz="2800" b="1" u="sng" dirty="0"/>
          </a:p>
          <a:p>
            <a:pPr marL="0" indent="0">
              <a:buFont typeface="Wingdings 2" pitchFamily="18" charset="2"/>
              <a:buNone/>
            </a:pPr>
            <a:r>
              <a:rPr lang="en-US" altLang="ja-JP" sz="2400" dirty="0" smtClean="0"/>
              <a:t>CEC</a:t>
            </a:r>
            <a:r>
              <a:rPr lang="ja-JP" altLang="en-US" sz="2400" dirty="0" smtClean="0"/>
              <a:t>コンペ</a:t>
            </a:r>
            <a:r>
              <a:rPr lang="en-US" altLang="ja-JP" sz="2400" dirty="0" smtClean="0"/>
              <a:t>2013/2015</a:t>
            </a:r>
            <a:r>
              <a:rPr lang="ja-JP" altLang="en-US" sz="2400" dirty="0" smtClean="0"/>
              <a:t>の調査</a:t>
            </a:r>
            <a:endParaRPr lang="en-US" altLang="ja-JP" sz="2400" dirty="0" smtClean="0"/>
          </a:p>
          <a:p>
            <a:pPr marL="0" indent="0">
              <a:buFont typeface="Wingdings 2" pitchFamily="18" charset="2"/>
              <a:buNone/>
            </a:pPr>
            <a:r>
              <a:rPr lang="ja-JP" altLang="en-US" sz="2400" dirty="0"/>
              <a:t>自分</a:t>
            </a:r>
            <a:r>
              <a:rPr lang="ja-JP" altLang="en-US" sz="2400" dirty="0" smtClean="0"/>
              <a:t>の提案アルゴリズムをコンペ仕様に変更</a:t>
            </a:r>
            <a:r>
              <a:rPr lang="en-US" altLang="ja-JP" sz="2100" b="1" dirty="0" smtClean="0"/>
              <a:t/>
            </a:r>
            <a:br>
              <a:rPr lang="en-US" altLang="ja-JP" sz="2100" b="1" dirty="0" smtClean="0"/>
            </a:br>
            <a:endParaRPr lang="en-US" altLang="ja-JP" sz="900" b="1" dirty="0" smtClean="0"/>
          </a:p>
          <a:p>
            <a:endParaRPr lang="en-US" altLang="ja-JP" sz="1000" dirty="0" smtClean="0"/>
          </a:p>
          <a:p>
            <a:endParaRPr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13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 smtClean="0"/>
              <a:t>Novelty Search-based Bat Algorithm(NSBA) 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10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提案手法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4248702" y="2322266"/>
                <a:ext cx="4989095" cy="2414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  <m:r>
                      <a:rPr lang="en-US" altLang="ja-JP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altLang="ja-JP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altLang="ja-JP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</a:t>
                </a:r>
                <a: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</a:t>
                </a:r>
                <a:r>
                  <a:rPr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b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kumimoji="1" lang="en-US" altLang="ja-JP" sz="11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kumimoji="1" lang="en-US" altLang="ja-JP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kumimoji="1" lang="en-US" altLang="ja-JP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ja-JP" sz="28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…(2)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702" y="2322266"/>
                <a:ext cx="4989095" cy="2414059"/>
              </a:xfrm>
              <a:prstGeom prst="rect">
                <a:avLst/>
              </a:prstGeom>
              <a:blipFill>
                <a:blip r:embed="rId2"/>
                <a:stretch>
                  <a:fillRect l="-733" t="-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4457249" y="4757931"/>
                <a:ext cx="5117324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…(3)</a:t>
                </a:r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49" y="4757931"/>
                <a:ext cx="5117324" cy="556434"/>
              </a:xfrm>
              <a:prstGeom prst="rect">
                <a:avLst/>
              </a:prstGeom>
              <a:blipFill>
                <a:blip r:embed="rId3"/>
                <a:stretch>
                  <a:fillRect t="-7692" b="-274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457249" y="5404333"/>
                <a:ext cx="5117324" cy="556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</a:t>
                </a:r>
                <a:r>
                  <a:rPr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…(4)</a:t>
                </a:r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49" y="5404333"/>
                <a:ext cx="5117324" cy="556434"/>
              </a:xfrm>
              <a:prstGeom prst="rect">
                <a:avLst/>
              </a:prstGeom>
              <a:blipFill>
                <a:blip r:embed="rId4"/>
                <a:stretch>
                  <a:fillRect t="-7692" b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/>
          <p:cNvSpPr/>
          <p:nvPr/>
        </p:nvSpPr>
        <p:spPr>
          <a:xfrm>
            <a:off x="294293" y="1891009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248702" y="1750851"/>
            <a:ext cx="4271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STEP1: 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大域探索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65579" y="5667380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,j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pic>
        <p:nvPicPr>
          <p:cNvPr id="34" name="図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1" y="2582459"/>
            <a:ext cx="3910767" cy="2836484"/>
          </a:xfrm>
          <a:prstGeom prst="rect">
            <a:avLst/>
          </a:prstGeom>
        </p:spPr>
      </p:pic>
      <p:sp>
        <p:nvSpPr>
          <p:cNvPr id="35" name="楕円 34"/>
          <p:cNvSpPr/>
          <p:nvPr/>
        </p:nvSpPr>
        <p:spPr>
          <a:xfrm>
            <a:off x="1244334" y="339191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/>
          <p:cNvSpPr/>
          <p:nvPr/>
        </p:nvSpPr>
        <p:spPr>
          <a:xfrm>
            <a:off x="3118630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/>
          <p:cNvSpPr/>
          <p:nvPr/>
        </p:nvSpPr>
        <p:spPr>
          <a:xfrm>
            <a:off x="3953423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/>
        </p:nvSpPr>
        <p:spPr>
          <a:xfrm>
            <a:off x="2010883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64845" y="3183075"/>
            <a:ext cx="3694596" cy="5661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/>
          <p:cNvCxnSpPr/>
          <p:nvPr/>
        </p:nvCxnSpPr>
        <p:spPr>
          <a:xfrm flipV="1">
            <a:off x="885060" y="3178094"/>
            <a:ext cx="0" cy="56612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/>
              <p:cNvSpPr txBox="1"/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テキスト ボックス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blipFill>
                <a:blip r:embed="rId7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blipFill>
                <a:blip r:embed="rId8"/>
                <a:stretch>
                  <a:fillRect r="-18750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blipFill>
                <a:blip r:embed="rId9"/>
                <a:stretch>
                  <a:fillRect r="-17284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/>
              <p:cNvSpPr txBox="1"/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各々の最良解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（パーソナルベスト）</a:t>
                </a:r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blipFill>
                <a:blip r:embed="rId10"/>
                <a:stretch>
                  <a:fillRect t="-893" b="-13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テキスト ボックス 50"/>
          <p:cNvSpPr txBox="1"/>
          <p:nvPr/>
        </p:nvSpPr>
        <p:spPr>
          <a:xfrm>
            <a:off x="1162683" y="4212896"/>
            <a:ext cx="229891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solidFill>
                  <a:srgbClr val="FF0000"/>
                </a:solidFill>
              </a:rPr>
              <a:t>個体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間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の距離</a:t>
            </a:r>
            <a:endParaRPr kumimoji="1" lang="en-US" altLang="ja-JP" sz="2400" b="1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2400" b="1" dirty="0" smtClean="0">
                <a:solidFill>
                  <a:srgbClr val="FF0000"/>
                </a:solidFill>
              </a:rPr>
              <a:t>（近い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&gt;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遠い）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0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11</a:t>
            </a:fld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273818" y="2943846"/>
                <a:ext cx="5821279" cy="1829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rand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1"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ja-JP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[−1 1]</m:t>
                      </m:r>
                    </m:oMath>
                  </m:oMathPara>
                </a14:m>
                <a:endPara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818" y="2943846"/>
                <a:ext cx="5821279" cy="1829988"/>
              </a:xfrm>
              <a:prstGeom prst="rect">
                <a:avLst/>
              </a:prstGeom>
              <a:blipFill>
                <a:blip r:embed="rId2"/>
                <a:stretch>
                  <a:fillRect l="-2094" t="-3667" b="-8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4268442" y="5076582"/>
            <a:ext cx="396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STEP3: 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ランダム探索無し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68442" y="2359082"/>
            <a:ext cx="396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</a:rPr>
              <a:t>STEP2: </a:t>
            </a:r>
            <a:r>
              <a:rPr lang="ja-JP" altLang="en-US" sz="2800" b="1" dirty="0">
                <a:solidFill>
                  <a:srgbClr val="FF0000"/>
                </a:solidFill>
              </a:rPr>
              <a:t>局所探索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94293" y="1891009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5579" y="5667380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,j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1" y="2582459"/>
            <a:ext cx="3910767" cy="2836484"/>
          </a:xfrm>
          <a:prstGeom prst="rect">
            <a:avLst/>
          </a:prstGeom>
        </p:spPr>
      </p:pic>
      <p:sp>
        <p:nvSpPr>
          <p:cNvPr id="26" name="楕円 25"/>
          <p:cNvSpPr/>
          <p:nvPr/>
        </p:nvSpPr>
        <p:spPr>
          <a:xfrm>
            <a:off x="1244334" y="339191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/>
        </p:nvSpPr>
        <p:spPr>
          <a:xfrm>
            <a:off x="3118630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/>
        </p:nvSpPr>
        <p:spPr>
          <a:xfrm>
            <a:off x="3953423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2010883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464845" y="3183075"/>
            <a:ext cx="3694596" cy="5661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885060" y="3178094"/>
            <a:ext cx="0" cy="56612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blipFill>
                <a:blip r:embed="rId4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blipFill>
                <a:blip r:embed="rId5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blipFill>
                <a:blip r:embed="rId6"/>
                <a:stretch>
                  <a:fillRect r="-18750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blipFill>
                <a:blip r:embed="rId7"/>
                <a:stretch>
                  <a:fillRect r="-17284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各々の最良解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（パーソナルベスト）</a:t>
                </a:r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blipFill>
                <a:blip r:embed="rId8"/>
                <a:stretch>
                  <a:fillRect t="-893" b="-13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タイトル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sz="3600" dirty="0" smtClean="0"/>
              <a:t>Novelty Search-based Bat Algorithm(NSBA) </a:t>
            </a:r>
            <a:endParaRPr kumimoji="1" lang="ja-JP" altLang="en-US" sz="3600" dirty="0"/>
          </a:p>
        </p:txBody>
      </p:sp>
      <p:sp>
        <p:nvSpPr>
          <p:cNvPr id="40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提案手法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4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12</a:t>
            </a:fld>
            <a:endParaRPr kumimoji="1" lang="ja-JP" altLang="en-US" sz="1400"/>
          </a:p>
        </p:txBody>
      </p:sp>
      <p:sp>
        <p:nvSpPr>
          <p:cNvPr id="23" name="正方形/長方形 22"/>
          <p:cNvSpPr/>
          <p:nvPr/>
        </p:nvSpPr>
        <p:spPr>
          <a:xfrm>
            <a:off x="294293" y="1891009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65579" y="5667380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</a:t>
            </a:r>
            <a:r>
              <a:rPr kumimoji="1"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,j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1" y="2582459"/>
            <a:ext cx="3910767" cy="2836484"/>
          </a:xfrm>
          <a:prstGeom prst="rect">
            <a:avLst/>
          </a:prstGeom>
        </p:spPr>
      </p:pic>
      <p:sp>
        <p:nvSpPr>
          <p:cNvPr id="26" name="楕円 25"/>
          <p:cNvSpPr/>
          <p:nvPr/>
        </p:nvSpPr>
        <p:spPr>
          <a:xfrm>
            <a:off x="1244334" y="339191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/>
        </p:nvSpPr>
        <p:spPr>
          <a:xfrm>
            <a:off x="3118630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/>
        </p:nvSpPr>
        <p:spPr>
          <a:xfrm>
            <a:off x="3953423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2010883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464845" y="3183075"/>
            <a:ext cx="3694596" cy="5661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885060" y="3178094"/>
            <a:ext cx="0" cy="56612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95" y="2921095"/>
                <a:ext cx="489858" cy="388440"/>
              </a:xfrm>
              <a:prstGeom prst="rect">
                <a:avLst/>
              </a:prstGeom>
              <a:blipFill>
                <a:blip r:embed="rId3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70" y="3072996"/>
                <a:ext cx="489858" cy="388440"/>
              </a:xfrm>
              <a:prstGeom prst="rect">
                <a:avLst/>
              </a:prstGeom>
              <a:blipFill>
                <a:blip r:embed="rId4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204" y="3509931"/>
                <a:ext cx="489858" cy="389787"/>
              </a:xfrm>
              <a:prstGeom prst="rect">
                <a:avLst/>
              </a:prstGeom>
              <a:blipFill>
                <a:blip r:embed="rId5"/>
                <a:stretch>
                  <a:fillRect r="-18750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996" y="2846776"/>
                <a:ext cx="489858" cy="387735"/>
              </a:xfrm>
              <a:prstGeom prst="rect">
                <a:avLst/>
              </a:prstGeom>
              <a:blipFill>
                <a:blip r:embed="rId6"/>
                <a:stretch>
                  <a:fillRect r="-17284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各々の最良解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（パーソナルベスト）</a:t>
                </a:r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74" y="2259433"/>
                <a:ext cx="2487688" cy="683713"/>
              </a:xfrm>
              <a:prstGeom prst="rect">
                <a:avLst/>
              </a:prstGeom>
              <a:blipFill>
                <a:blip r:embed="rId7"/>
                <a:stretch>
                  <a:fillRect t="-893" b="-13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タイトル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sz="3600" dirty="0" smtClean="0"/>
              <a:t>Novelty Search-based Bat Algorithm(NSBA) </a:t>
            </a:r>
            <a:endParaRPr kumimoji="1" lang="ja-JP" altLang="en-US" sz="3600" dirty="0"/>
          </a:p>
        </p:txBody>
      </p:sp>
      <p:sp>
        <p:nvSpPr>
          <p:cNvPr id="40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提案手法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4274525" y="2413527"/>
                <a:ext cx="4869475" cy="395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If rand &lt; A &amp;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𝑙𝑜𝑐𝑎𝑙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𝑟𝑛𝑑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kumimoji="1" lang="en-US" altLang="ja-JP" sz="24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>		(α=γ=0.9)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1" lang="en-US" altLang="ja-JP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ja-JP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  <m:r>
                      <a:rPr lang="ja-JP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ja-JP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パーソナルベスト</m:t>
                    </m:r>
                    <m:r>
                      <a:rPr lang="ja-JP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）に</m:t>
                    </m:r>
                  </m:oMath>
                </a14:m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上書き</a:t>
                </a:r>
                <a:r>
                  <a:rPr kumimoji="1" lang="en-US" altLang="ja-JP" sz="2400" dirty="0" smtClean="0">
                    <a:solidFill>
                      <a:schemeClr val="tx1"/>
                    </a:solidFill>
                  </a:rPr>
                  <a:t/>
                </a:r>
                <a:br>
                  <a:rPr kumimoji="1" lang="en-US" altLang="ja-JP" sz="2400" dirty="0" smtClean="0">
                    <a:solidFill>
                      <a:schemeClr val="tx1"/>
                    </a:solidFill>
                  </a:rPr>
                </a:br>
                <a:endParaRPr kumimoji="1" lang="en-US" altLang="ja-JP" sz="2400" dirty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en-US" altLang="ja-JP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ja-JP" altLang="en-US" sz="2400" dirty="0" smtClean="0">
                    <a:solidFill>
                      <a:schemeClr val="tx1"/>
                    </a:solidFill>
                    <a:latin typeface="+mn-ea"/>
                  </a:rPr>
                  <a:t>探索終了（</a:t>
                </a:r>
                <a:r>
                  <a:rPr lang="en-US" altLang="ja-JP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STEP1</a:t>
                </a:r>
                <a:r>
                  <a:rPr lang="ja-JP" altLang="en-US" sz="2400" dirty="0" smtClean="0">
                    <a:solidFill>
                      <a:schemeClr val="tx1"/>
                    </a:solidFill>
                    <a:latin typeface="+mn-ea"/>
                  </a:rPr>
                  <a:t>へ戻る）</a:t>
                </a:r>
                <a:endParaRPr kumimoji="1" lang="en-US" altLang="ja-JP" sz="2400" dirty="0" smtClean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525" y="2413527"/>
                <a:ext cx="4869475" cy="3957237"/>
              </a:xfrm>
              <a:prstGeom prst="rect">
                <a:avLst/>
              </a:prstGeom>
              <a:blipFill>
                <a:blip r:embed="rId9"/>
                <a:stretch>
                  <a:fillRect l="-1877" t="-1233" b="-26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/>
          <p:cNvSpPr txBox="1"/>
          <p:nvPr/>
        </p:nvSpPr>
        <p:spPr>
          <a:xfrm>
            <a:off x="4268442" y="1827192"/>
            <a:ext cx="396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0000"/>
                </a:solidFill>
              </a:rPr>
              <a:t>個体の評価</a:t>
            </a:r>
            <a:r>
              <a:rPr kumimoji="1" lang="en-US" altLang="ja-JP" sz="2800" b="1" dirty="0" smtClean="0">
                <a:solidFill>
                  <a:srgbClr val="FF0000"/>
                </a:solidFill>
              </a:rPr>
              <a:t>&amp;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更新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8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33845" y="1975757"/>
                <a:ext cx="7886700" cy="42043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400" dirty="0" smtClean="0">
                    <a:solidFill>
                      <a:schemeClr val="tx1"/>
                    </a:solidFill>
                  </a:rPr>
                  <a:t>個体数：</a:t>
                </a:r>
                <a:r>
                  <a:rPr kumimoji="1" lang="en-US" altLang="ja-JP" sz="28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</a:t>
                </a:r>
              </a:p>
              <a:p>
                <a:pPr marL="0" indent="0">
                  <a:buNone/>
                </a:pPr>
                <a:r>
                  <a:rPr lang="ja-JP" altLang="en-US" sz="2400" dirty="0" smtClean="0">
                    <a:solidFill>
                      <a:schemeClr val="tx1"/>
                    </a:solidFill>
                  </a:rPr>
                  <a:t>ベンチマーク関数：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altLang="ja-JP" sz="2400" b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solidFill>
                      <a:schemeClr val="tx1"/>
                    </a:solidFill>
                  </a:rPr>
                  <a:t>世代数</a:t>
                </a:r>
                <a:r>
                  <a:rPr lang="ja-JP" altLang="en-US" sz="2400" dirty="0" smtClean="0">
                    <a:solidFill>
                      <a:schemeClr val="tx1"/>
                    </a:solidFill>
                  </a:rPr>
                  <a:t>：</a:t>
                </a:r>
                <a:r>
                  <a:rPr lang="en-US" altLang="ja-JP" sz="28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1000</a:t>
                </a:r>
              </a:p>
              <a:p>
                <a:pPr marL="0" indent="0">
                  <a:buNone/>
                </a:pPr>
                <a:r>
                  <a:rPr lang="ja-JP" altLang="en-US" sz="2800" dirty="0"/>
                  <a:t>実験</a:t>
                </a:r>
                <a:r>
                  <a:rPr lang="ja-JP" altLang="en-US" sz="2800" dirty="0" smtClean="0"/>
                  <a:t>回数：</a:t>
                </a:r>
                <a:r>
                  <a:rPr lang="en-US" altLang="ja-JP" sz="28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seed=1</a:t>
                </a:r>
                <a:endParaRPr lang="en-US" altLang="ja-JP" sz="28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solidFill>
                      <a:schemeClr val="tx1"/>
                    </a:solidFill>
                  </a:rPr>
                  <a:t>周波数</a:t>
                </a:r>
                <a14:m>
                  <m:oMath xmlns:m="http://schemas.openxmlformats.org/officeDocument/2006/math">
                    <m:r>
                      <a:rPr lang="ja-JP" alt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帯：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4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solidFill>
                      <a:schemeClr val="tx1"/>
                    </a:solidFill>
                  </a:rPr>
                  <a:t>ラウドネス：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4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sz="2400" dirty="0">
                    <a:solidFill>
                      <a:schemeClr val="tx1"/>
                    </a:solidFill>
                  </a:rPr>
                  <a:t>パルスレート：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𝒓𝒂𝒏𝒅</m:t>
                    </m:r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kumimoji="1" lang="ja-JP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845" y="1975757"/>
                <a:ext cx="7886700" cy="4204382"/>
              </a:xfrm>
              <a:blipFill>
                <a:blip r:embed="rId2"/>
                <a:stretch>
                  <a:fillRect l="-1623" t="-28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13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実験設定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604" y="3529980"/>
            <a:ext cx="4077193" cy="305673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8" y="3529980"/>
            <a:ext cx="4082737" cy="306088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 smtClean="0"/>
              <a:t>(</a:t>
            </a:r>
            <a:r>
              <a:rPr lang="ja-JP" altLang="en-US" sz="3600" dirty="0"/>
              <a:t>上</a:t>
            </a:r>
            <a:r>
              <a:rPr lang="en-US" altLang="ja-JP" sz="3600" dirty="0"/>
              <a:t>)100</a:t>
            </a:r>
            <a:r>
              <a:rPr lang="ja-JP" altLang="en-US" sz="3600" dirty="0"/>
              <a:t>世代</a:t>
            </a:r>
            <a:r>
              <a:rPr lang="ja-JP" altLang="en-US" sz="3600" dirty="0" smtClean="0"/>
              <a:t>毎の</a:t>
            </a:r>
            <a:r>
              <a:rPr lang="ja-JP" altLang="en-US" sz="3600" dirty="0" smtClean="0"/>
              <a:t>推移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en-US" altLang="ja-JP" sz="3600" dirty="0" smtClean="0"/>
              <a:t>(</a:t>
            </a:r>
            <a:r>
              <a:rPr lang="ja-JP" altLang="en-US" sz="3600" dirty="0"/>
              <a:t>下</a:t>
            </a:r>
            <a:r>
              <a:rPr lang="en-US" altLang="ja-JP" sz="3600" dirty="0"/>
              <a:t>)1000</a:t>
            </a:r>
            <a:r>
              <a:rPr lang="ja-JP" altLang="en-US" sz="3600" dirty="0" smtClean="0"/>
              <a:t>世代目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14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実験結果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69" y="1150279"/>
            <a:ext cx="3132292" cy="2475521"/>
          </a:xfr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335" y="1150279"/>
            <a:ext cx="3132292" cy="24755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5131335" y="6402044"/>
                <a:ext cx="3007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Equal Maxima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335" y="6402044"/>
                <a:ext cx="3007195" cy="369332"/>
              </a:xfrm>
              <a:prstGeom prst="rect">
                <a:avLst/>
              </a:prstGeom>
              <a:blipFill>
                <a:blip r:embed="rId6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838917" y="6402044"/>
                <a:ext cx="3007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Five-Uneven-Peak Trap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17" y="6402044"/>
                <a:ext cx="3007196" cy="369332"/>
              </a:xfrm>
              <a:prstGeom prst="rect">
                <a:avLst/>
              </a:prstGeom>
              <a:blipFill>
                <a:blip r:embed="rId7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24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 smtClean="0"/>
              <a:t>(</a:t>
            </a:r>
            <a:r>
              <a:rPr lang="ja-JP" altLang="en-US" sz="3600" dirty="0"/>
              <a:t>上</a:t>
            </a:r>
            <a:r>
              <a:rPr lang="en-US" altLang="ja-JP" sz="3600" dirty="0"/>
              <a:t>)100</a:t>
            </a:r>
            <a:r>
              <a:rPr lang="ja-JP" altLang="en-US" sz="3600" dirty="0"/>
              <a:t>世代</a:t>
            </a:r>
            <a:r>
              <a:rPr lang="ja-JP" altLang="en-US" sz="3600" dirty="0" smtClean="0"/>
              <a:t>毎の推移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en-US" altLang="ja-JP" sz="3600" dirty="0" smtClean="0"/>
              <a:t>(</a:t>
            </a:r>
            <a:r>
              <a:rPr lang="ja-JP" altLang="en-US" sz="3600" dirty="0"/>
              <a:t>下</a:t>
            </a:r>
            <a:r>
              <a:rPr lang="en-US" altLang="ja-JP" sz="3600" dirty="0"/>
              <a:t>)1000</a:t>
            </a:r>
            <a:r>
              <a:rPr lang="ja-JP" altLang="en-US" sz="3600" dirty="0" smtClean="0"/>
              <a:t>世代目</a:t>
            </a:r>
            <a:endParaRPr kumimoji="1" lang="ja-JP" altLang="en-US" sz="36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実験結果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78" y="3544192"/>
            <a:ext cx="3846051" cy="2883439"/>
          </a:xfr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53" y="1166452"/>
            <a:ext cx="2663658" cy="2423434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335" y="1117488"/>
            <a:ext cx="2693685" cy="243140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548" y="3544192"/>
            <a:ext cx="3972767" cy="2978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37381" y="6356351"/>
                <a:ext cx="3312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Uneven Decreasing Maxima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81" y="6356351"/>
                <a:ext cx="3312844" cy="369332"/>
              </a:xfrm>
              <a:prstGeom prst="rect">
                <a:avLst/>
              </a:prstGeom>
              <a:blipFill>
                <a:blip r:embed="rId6"/>
                <a:stretch>
                  <a:fillRect t="-8333" r="-147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4806723" y="6337966"/>
                <a:ext cx="3312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</a:t>
                </a:r>
                <a:r>
                  <a:rPr kumimoji="1" lang="en-US" altLang="ja-JP" dirty="0" err="1" smtClean="0"/>
                  <a:t>Himmelblau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723" y="6337966"/>
                <a:ext cx="3312843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15</a:t>
            </a:fld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46153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633844" y="1926771"/>
            <a:ext cx="8138015" cy="4253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800" dirty="0" smtClean="0"/>
              <a:t>- </a:t>
            </a:r>
            <a:r>
              <a:rPr lang="ja-JP" altLang="en-US" sz="2800" dirty="0" smtClean="0"/>
              <a:t>他の手法より精度が低そう</a:t>
            </a:r>
            <a:endParaRPr lang="en-US" altLang="ja-JP" sz="2800" dirty="0" smtClean="0"/>
          </a:p>
          <a:p>
            <a:pPr>
              <a:buFontTx/>
              <a:buChar char="-"/>
            </a:pPr>
            <a:r>
              <a:rPr lang="ja-JP" altLang="en-US" sz="2800" dirty="0" smtClean="0"/>
              <a:t>分析が不十分</a:t>
            </a:r>
            <a:endParaRPr lang="en-US" altLang="ja-JP" sz="28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16</a:t>
            </a:fld>
            <a:endParaRPr kumimoji="1" lang="ja-JP" altLang="en-US" sz="140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困っている</a:t>
            </a:r>
            <a:r>
              <a:rPr lang="ja-JP" altLang="en-US" dirty="0" smtClean="0"/>
              <a:t>こ</a:t>
            </a:r>
            <a:r>
              <a:rPr lang="ja-JP" altLang="en-US" dirty="0"/>
              <a:t>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82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633844" y="1453243"/>
            <a:ext cx="8138015" cy="4726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b="1" dirty="0" smtClean="0"/>
              <a:t>１週間以内：</a:t>
            </a:r>
            <a:endParaRPr lang="en-US" altLang="ja-JP" sz="2800" b="1" dirty="0" smtClean="0"/>
          </a:p>
          <a:p>
            <a:pPr marL="0" indent="0">
              <a:buNone/>
            </a:pPr>
            <a:r>
              <a:rPr lang="en-US" altLang="ja-JP" sz="2800" dirty="0" smtClean="0"/>
              <a:t>CEC</a:t>
            </a:r>
            <a:r>
              <a:rPr lang="ja-JP" altLang="en-US" sz="2800" dirty="0" smtClean="0"/>
              <a:t>コンペと同じ評価尺度での結果を出す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他の手法の分析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b="1" dirty="0" smtClean="0"/>
              <a:t>2</a:t>
            </a:r>
            <a:r>
              <a:rPr lang="ja-JP" altLang="en-US" sz="2800" b="1" dirty="0" smtClean="0"/>
              <a:t>週間後</a:t>
            </a:r>
            <a:r>
              <a:rPr lang="ja-JP" altLang="en-US" sz="2800" b="1" dirty="0"/>
              <a:t>：</a:t>
            </a:r>
            <a:endParaRPr lang="en-US" altLang="ja-JP" sz="2800" b="1" dirty="0"/>
          </a:p>
          <a:p>
            <a:pPr marL="0" indent="0">
              <a:buNone/>
            </a:pPr>
            <a:r>
              <a:rPr lang="ja-JP" altLang="en-US" sz="2800" dirty="0" smtClean="0"/>
              <a:t>自分の手法の改良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endParaRPr lang="en-US" altLang="ja-JP" sz="2800" dirty="0"/>
          </a:p>
          <a:p>
            <a:pPr marL="0" indent="0">
              <a:buNone/>
            </a:pPr>
            <a:r>
              <a:rPr lang="en-US" altLang="ja-JP" sz="2800" b="1" dirty="0"/>
              <a:t>3</a:t>
            </a:r>
            <a:r>
              <a:rPr lang="ja-JP" altLang="en-US" sz="2800" b="1" dirty="0" smtClean="0"/>
              <a:t>週間後：</a:t>
            </a:r>
            <a:endParaRPr lang="en-US" altLang="ja-JP" sz="2800" b="1" dirty="0" smtClean="0"/>
          </a:p>
          <a:p>
            <a:pPr marL="0" indent="0">
              <a:buNone/>
            </a:pPr>
            <a:r>
              <a:rPr lang="en-US" altLang="ja-JP" sz="2800" dirty="0" smtClean="0"/>
              <a:t>7/23(</a:t>
            </a:r>
            <a:r>
              <a:rPr lang="ja-JP" altLang="en-US" sz="2800" dirty="0" smtClean="0"/>
              <a:t>月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>IEEE-SSCI</a:t>
            </a:r>
            <a:r>
              <a:rPr lang="ja-JP" altLang="en-US" sz="2800" dirty="0" smtClean="0"/>
              <a:t>投稿</a:t>
            </a:r>
            <a:r>
              <a:rPr lang="en-US" altLang="ja-JP" sz="2800" dirty="0" smtClean="0">
                <a:solidFill>
                  <a:srgbClr val="FF0000"/>
                </a:solidFill>
              </a:rPr>
              <a:t>(Final Deadline)</a:t>
            </a:r>
            <a:endParaRPr lang="ja-JP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17</a:t>
            </a:fld>
            <a:endParaRPr kumimoji="1" lang="ja-JP" altLang="en-US" sz="140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今後の展望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23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 dirty="0" smtClean="0"/>
              <a:t>ここから付録</a:t>
            </a:r>
            <a:endParaRPr kumimoji="1" lang="ja-JP" altLang="en-US" sz="8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23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Bat Algorithm (BA)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6868" y="2088285"/>
            <a:ext cx="2930492" cy="3907065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400" b="1" dirty="0" smtClean="0"/>
              <a:t>エコロケーション</a:t>
            </a:r>
            <a:endParaRPr kumimoji="1" lang="en-US" altLang="ja-JP" sz="2400" b="1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餌や獲物を発見するために使用する音波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→ </a:t>
            </a:r>
            <a:r>
              <a:rPr lang="en-US" altLang="ja-JP" sz="2400" dirty="0" smtClean="0"/>
              <a:t>Frequency</a:t>
            </a:r>
            <a:br>
              <a:rPr lang="en-US" altLang="ja-JP" sz="2400" dirty="0" smtClean="0"/>
            </a:br>
            <a:r>
              <a:rPr lang="ja-JP" altLang="en-US" sz="2400" dirty="0" smtClean="0"/>
              <a:t>ターゲットに向かう速度の調整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→ </a:t>
            </a:r>
            <a:r>
              <a:rPr lang="en-US" altLang="ja-JP" sz="2400" dirty="0" smtClean="0"/>
              <a:t>Loudness</a:t>
            </a:r>
            <a:br>
              <a:rPr lang="en-US" altLang="ja-JP" sz="2400" dirty="0" smtClean="0"/>
            </a:br>
            <a:r>
              <a:rPr lang="ja-JP" altLang="en-US" sz="2400" dirty="0" smtClean="0"/>
              <a:t>ターゲットまでの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距離を把握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→ </a:t>
            </a:r>
            <a:r>
              <a:rPr lang="en-US" altLang="ja-JP" sz="2400" dirty="0"/>
              <a:t>Parse </a:t>
            </a:r>
            <a:r>
              <a:rPr lang="en-US" altLang="ja-JP" sz="2400" dirty="0" smtClean="0"/>
              <a:t>rate</a:t>
            </a:r>
            <a:br>
              <a:rPr lang="en-US" altLang="ja-JP" sz="2400" dirty="0" smtClean="0"/>
            </a:br>
            <a:r>
              <a:rPr lang="en-US" altLang="ja-JP" sz="2400" dirty="0" smtClean="0"/>
              <a:t>Loudness</a:t>
            </a:r>
            <a:r>
              <a:rPr lang="ja-JP" altLang="en-US" sz="2400" dirty="0" smtClean="0"/>
              <a:t>の反射波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19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従来手法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383" y="2088285"/>
            <a:ext cx="5502446" cy="326295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997138" y="1573495"/>
            <a:ext cx="165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kumimoji="1" lang="en-US" altLang="ja-JP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oudness</a:t>
            </a:r>
            <a:endParaRPr kumimoji="1" lang="ja-JP" alt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31326" y="1575577"/>
            <a:ext cx="165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Parse rate</a:t>
            </a:r>
            <a:endParaRPr kumimoji="1" lang="ja-JP" altLang="en-US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87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Benchmark Functions for CEC ‘2013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53072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多峰性</a:t>
            </a:r>
            <a:r>
              <a:rPr lang="ja-JP" altLang="en-US" sz="2400" dirty="0" smtClean="0"/>
              <a:t>関数の</a:t>
            </a:r>
            <a:r>
              <a:rPr lang="ja-JP" altLang="en-US" sz="2400" dirty="0" smtClean="0">
                <a:solidFill>
                  <a:srgbClr val="FF0000"/>
                </a:solidFill>
              </a:rPr>
              <a:t>最大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化問題</a:t>
            </a:r>
            <a:r>
              <a:rPr kumimoji="1" lang="ja-JP" altLang="en-US" sz="2400" dirty="0" smtClean="0"/>
              <a:t>における，全最適解を</a:t>
            </a:r>
            <a:r>
              <a:rPr lang="ja-JP" altLang="en-US" sz="2400" dirty="0" smtClean="0"/>
              <a:t>探索す</a:t>
            </a:r>
            <a:r>
              <a:rPr lang="ja-JP" altLang="en-US" sz="2400" dirty="0"/>
              <a:t>る</a:t>
            </a:r>
            <a:r>
              <a:rPr kumimoji="1" lang="ja-JP" altLang="en-US" sz="2400" dirty="0" smtClean="0"/>
              <a:t>アルゴリズムの</a:t>
            </a:r>
            <a:r>
              <a:rPr lang="ja-JP" altLang="en-US" sz="2400" dirty="0"/>
              <a:t>性能</a:t>
            </a:r>
            <a:r>
              <a:rPr lang="ja-JP" altLang="en-US" sz="2400" dirty="0" smtClean="0"/>
              <a:t>比較</a:t>
            </a:r>
            <a:endParaRPr lang="en-US" altLang="ja-JP" sz="2400" dirty="0" smtClean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4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Peak Ratio </a:t>
            </a:r>
            <a:r>
              <a:rPr lang="en-US" altLang="ja-JP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= </a:t>
            </a:r>
            <a:r>
              <a:rPr lang="en-US" altLang="ja-JP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ja-JP" altLang="en-US" sz="2000" dirty="0" smtClean="0">
                <a:solidFill>
                  <a:srgbClr val="FF0000"/>
                </a:solidFill>
              </a:rPr>
              <a:t>最適解の数</a:t>
            </a:r>
            <a:r>
              <a:rPr lang="en-US" altLang="ja-JP" sz="2000" dirty="0" smtClean="0">
                <a:solidFill>
                  <a:srgbClr val="FF0000"/>
                </a:solidFill>
              </a:rPr>
              <a:t>) / (</a:t>
            </a:r>
            <a:r>
              <a:rPr lang="ja-JP" altLang="en-US" sz="2000" dirty="0" smtClean="0">
                <a:solidFill>
                  <a:srgbClr val="FF0000"/>
                </a:solidFill>
              </a:rPr>
              <a:t>発見した最適解数</a:t>
            </a:r>
            <a:r>
              <a:rPr lang="en-US" altLang="ja-JP" sz="2000" dirty="0" smtClean="0">
                <a:solidFill>
                  <a:srgbClr val="FF0000"/>
                </a:solidFill>
              </a:rPr>
              <a:t>) * (</a:t>
            </a:r>
            <a:r>
              <a:rPr lang="ja-JP" altLang="en-US" sz="2000" dirty="0" smtClean="0">
                <a:solidFill>
                  <a:srgbClr val="FF0000"/>
                </a:solidFill>
              </a:rPr>
              <a:t>シード数</a:t>
            </a:r>
            <a:r>
              <a:rPr lang="en-US" altLang="ja-JP" sz="20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kumimoji="1" lang="en-US" altLang="ja-JP" sz="2000" dirty="0"/>
          </a:p>
          <a:p>
            <a:pPr marL="514350" indent="-514350">
              <a:buFont typeface="+mj-lt"/>
              <a:buAutoNum type="romanLcPeriod"/>
            </a:pPr>
            <a:r>
              <a:rPr lang="en-US" altLang="ja-JP" sz="2000" b="1" dirty="0" smtClean="0"/>
              <a:t>Crowding DE</a:t>
            </a:r>
            <a:r>
              <a:rPr lang="en-US" altLang="ja-JP" sz="2000" dirty="0" smtClean="0"/>
              <a:t>: Crowding Differential Evolution [</a:t>
            </a:r>
            <a:r>
              <a:rPr lang="en-US" altLang="ja-JP" sz="2000" dirty="0" err="1" smtClean="0"/>
              <a:t>R.Thomsen</a:t>
            </a:r>
            <a:r>
              <a:rPr lang="en-US" altLang="ja-JP" sz="2000" dirty="0" smtClean="0"/>
              <a:t>, 2004]</a:t>
            </a:r>
          </a:p>
          <a:p>
            <a:pPr marL="514350" indent="-514350">
              <a:buFont typeface="+mj-lt"/>
              <a:buAutoNum type="romanLcPeriod"/>
            </a:pPr>
            <a:r>
              <a:rPr kumimoji="1" lang="en-US" altLang="ja-JP" sz="2000" b="1" dirty="0" smtClean="0"/>
              <a:t>DE/</a:t>
            </a:r>
            <a:r>
              <a:rPr kumimoji="1" lang="en-US" altLang="ja-JP" sz="2000" b="1" dirty="0" err="1" smtClean="0"/>
              <a:t>nrand</a:t>
            </a:r>
            <a:r>
              <a:rPr kumimoji="1" lang="en-US" altLang="ja-JP" sz="2000" b="1" dirty="0" smtClean="0"/>
              <a:t>/1</a:t>
            </a:r>
            <a:r>
              <a:rPr kumimoji="1" lang="en-US" altLang="ja-JP" sz="2000" dirty="0" smtClean="0"/>
              <a:t>: Niching DE with neighborhood mutation strategies [M.G. </a:t>
            </a:r>
            <a:r>
              <a:rPr kumimoji="1" lang="en-US" altLang="ja-JP" sz="2000" dirty="0" err="1" smtClean="0"/>
              <a:t>Epitropakis</a:t>
            </a:r>
            <a:r>
              <a:rPr kumimoji="1" lang="en-US" altLang="ja-JP" sz="2000" dirty="0" smtClean="0"/>
              <a:t>, et al., 2011]</a:t>
            </a:r>
          </a:p>
          <a:p>
            <a:pPr marL="514350" indent="-514350">
              <a:buFont typeface="+mj-lt"/>
              <a:buAutoNum type="romanLcPeriod"/>
            </a:pPr>
            <a:r>
              <a:rPr kumimoji="1" lang="en-US" altLang="ja-JP" sz="2000" b="1" dirty="0" err="1" smtClean="0"/>
              <a:t>dADE</a:t>
            </a:r>
            <a:r>
              <a:rPr kumimoji="1" lang="en-US" altLang="ja-JP" sz="2000" b="1" dirty="0" smtClean="0"/>
              <a:t>/</a:t>
            </a:r>
            <a:r>
              <a:rPr kumimoji="1" lang="en-US" altLang="ja-JP" sz="2000" b="1" dirty="0" err="1" smtClean="0"/>
              <a:t>nrand</a:t>
            </a:r>
            <a:r>
              <a:rPr kumimoji="1" lang="en-US" altLang="ja-JP" sz="2000" b="1" dirty="0" smtClean="0"/>
              <a:t>/1</a:t>
            </a:r>
            <a:r>
              <a:rPr kumimoji="1" lang="en-US" altLang="ja-JP" sz="2000" dirty="0" smtClean="0"/>
              <a:t>: A Dynamic Archive Niching DE 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[M.G. </a:t>
            </a:r>
            <a:r>
              <a:rPr kumimoji="1" lang="en-US" altLang="ja-JP" sz="2000" dirty="0" err="1" smtClean="0"/>
              <a:t>Epitropakis</a:t>
            </a:r>
            <a:r>
              <a:rPr kumimoji="1" lang="en-US" altLang="ja-JP" sz="2000" dirty="0" smtClean="0"/>
              <a:t>, 2013]</a:t>
            </a:r>
          </a:p>
          <a:p>
            <a:pPr marL="514350" indent="-514350">
              <a:buFont typeface="+mj-lt"/>
              <a:buAutoNum type="romanLcPeriod"/>
            </a:pPr>
            <a:r>
              <a:rPr lang="en-US" altLang="ja-JP" sz="2000" b="1" dirty="0" smtClean="0"/>
              <a:t>NEA2</a:t>
            </a:r>
            <a:r>
              <a:rPr lang="en-US" altLang="ja-JP" sz="2000" dirty="0" smtClean="0"/>
              <a:t>: Niching the CMA-ES via Nearest-Better Clustering [</a:t>
            </a:r>
            <a:r>
              <a:rPr lang="en-US" altLang="ja-JP" sz="2000" dirty="0" err="1" smtClean="0"/>
              <a:t>M.Preuss</a:t>
            </a:r>
            <a:r>
              <a:rPr lang="en-US" altLang="ja-JP" sz="2000" dirty="0" smtClean="0"/>
              <a:t>, 2010]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45" y="2244150"/>
            <a:ext cx="7699636" cy="64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3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初期個体の生成と評価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20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582459"/>
            <a:ext cx="3910767" cy="2836484"/>
          </a:xfrm>
          <a:prstGeom prst="rect">
            <a:avLst/>
          </a:prstGeom>
        </p:spPr>
      </p:pic>
      <p:sp>
        <p:nvSpPr>
          <p:cNvPr id="7" name="楕円 6"/>
          <p:cNvSpPr/>
          <p:nvPr/>
        </p:nvSpPr>
        <p:spPr>
          <a:xfrm>
            <a:off x="1472938" y="3391910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3347234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4182027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812360" y="3854848"/>
                <a:ext cx="2487688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rgbClr val="FF0000"/>
                    </a:solidFill>
                  </a:rPr>
                  <a:t>全体の最良解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rgbClr val="FF0000"/>
                    </a:solidFill>
                  </a:rPr>
                  <a:t>（グローバルベスト）</a:t>
                </a:r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360" y="3854848"/>
                <a:ext cx="2487688" cy="669992"/>
              </a:xfrm>
              <a:prstGeom prst="rect">
                <a:avLst/>
              </a:prstGeom>
              <a:blipFill>
                <a:blip r:embed="rId3"/>
                <a:stretch>
                  <a:fillRect t="-1818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楕円 10"/>
          <p:cNvSpPr/>
          <p:nvPr/>
        </p:nvSpPr>
        <p:spPr>
          <a:xfrm>
            <a:off x="2020208" y="3449869"/>
            <a:ext cx="520539" cy="506898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239487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正方形/長方形 17"/>
          <p:cNvSpPr/>
          <p:nvPr/>
        </p:nvSpPr>
        <p:spPr>
          <a:xfrm>
            <a:off x="693449" y="3183075"/>
            <a:ext cx="3694596" cy="5661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1113664" y="3178094"/>
            <a:ext cx="0" cy="56612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1288499" y="2921095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499" y="2921095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 r="-17284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角丸四角形吹き出し 22"/>
              <p:cNvSpPr/>
              <p:nvPr/>
            </p:nvSpPr>
            <p:spPr>
              <a:xfrm>
                <a:off x="263445" y="4419754"/>
                <a:ext cx="1804086" cy="506185"/>
              </a:xfrm>
              <a:prstGeom prst="wedgeRoundRectCallout">
                <a:avLst>
                  <a:gd name="adj1" fmla="val 49103"/>
                  <a:gd name="adj2" fmla="val -163307"/>
                  <a:gd name="adj3" fmla="val 16667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/>
                      </m:sSubSup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角丸四角形吹き出し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45" y="4419754"/>
                <a:ext cx="1804086" cy="506185"/>
              </a:xfrm>
              <a:prstGeom prst="wedgeRoundRectCallout">
                <a:avLst>
                  <a:gd name="adj1" fmla="val 49103"/>
                  <a:gd name="adj2" fmla="val -163307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2027674" y="3072996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674" y="3072996"/>
                <a:ext cx="489858" cy="388440"/>
              </a:xfrm>
              <a:prstGeom prst="rect">
                <a:avLst/>
              </a:prstGeom>
              <a:blipFill>
                <a:blip r:embed="rId8"/>
                <a:stretch>
                  <a:fillRect r="-18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2940808" y="3509931"/>
                <a:ext cx="489858" cy="389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808" y="3509931"/>
                <a:ext cx="489858" cy="389787"/>
              </a:xfrm>
              <a:prstGeom prst="rect">
                <a:avLst/>
              </a:prstGeom>
              <a:blipFill>
                <a:blip r:embed="rId9"/>
                <a:stretch>
                  <a:fillRect r="-17284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3808600" y="2846776"/>
                <a:ext cx="489858" cy="38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600" y="2846776"/>
                <a:ext cx="489858" cy="387735"/>
              </a:xfrm>
              <a:prstGeom prst="rect">
                <a:avLst/>
              </a:prstGeom>
              <a:blipFill>
                <a:blip r:embed="rId10"/>
                <a:stretch>
                  <a:fillRect r="-18750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/>
          <p:cNvSpPr txBox="1"/>
          <p:nvPr/>
        </p:nvSpPr>
        <p:spPr>
          <a:xfrm>
            <a:off x="622398" y="5829912"/>
            <a:ext cx="355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833257" y="2692532"/>
            <a:ext cx="368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個体数 </a:t>
            </a:r>
            <a:r>
              <a:rPr lang="en-US" altLang="ja-JP" sz="2400" dirty="0" smtClean="0"/>
              <a:t>= </a:t>
            </a:r>
            <a:r>
              <a:rPr kumimoji="1" lang="en-US" altLang="ja-JP" sz="2400" dirty="0" smtClean="0"/>
              <a:t>4</a:t>
            </a:r>
            <a:r>
              <a:rPr kumimoji="1" lang="ja-JP" altLang="en-US" sz="2400" dirty="0" smtClean="0"/>
              <a:t>とした場合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4436848" y="3214535"/>
                <a:ext cx="5519508" cy="582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kumimoji="1" lang="en-US" altLang="ja-JP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8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</a:t>
                </a:r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…(1)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48" y="3214535"/>
                <a:ext cx="5519508" cy="582532"/>
              </a:xfrm>
              <a:prstGeom prst="rect">
                <a:avLst/>
              </a:prstGeom>
              <a:blipFill>
                <a:blip r:embed="rId11"/>
                <a:stretch>
                  <a:fillRect t="-2083" b="-26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839778" y="2259433"/>
                <a:ext cx="2487688" cy="68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各々の最良解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</m:oMath>
                </a14:m>
                <a:endParaRPr kumimoji="1" lang="en-US" altLang="ja-JP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r>
                  <a:rPr lang="ja-JP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（パーソナルベスト）</a:t>
                </a:r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78" y="2259433"/>
                <a:ext cx="2487688" cy="683713"/>
              </a:xfrm>
              <a:prstGeom prst="rect">
                <a:avLst/>
              </a:prstGeom>
              <a:blipFill>
                <a:blip r:embed="rId12"/>
                <a:stretch>
                  <a:fillRect t="-893" b="-13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8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STEP2: </a:t>
            </a:r>
            <a:r>
              <a:rPr lang="ja-JP" altLang="en-US" dirty="0"/>
              <a:t>局所</a:t>
            </a:r>
            <a:r>
              <a:rPr kumimoji="1" lang="ja-JP" altLang="en-US" dirty="0" smtClean="0"/>
              <a:t>探索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21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58245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3347234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4182027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239487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blipFill>
                <a:blip r:embed="rId5"/>
                <a:stretch>
                  <a:fillRect r="-43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622398" y="5829912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sp>
        <p:nvSpPr>
          <p:cNvPr id="47" name="楕円 46"/>
          <p:cNvSpPr/>
          <p:nvPr/>
        </p:nvSpPr>
        <p:spPr>
          <a:xfrm>
            <a:off x="1981082" y="357542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4486093" y="2666257"/>
                <a:ext cx="5821279" cy="1829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rand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kumimoji="1"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lang="en-US" altLang="ja-JP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ja-JP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lang="en-US" altLang="ja-JP" sz="28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[−1 1]</m:t>
                      </m:r>
                    </m:oMath>
                  </m:oMathPara>
                </a14:m>
                <a:endPara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en-US" altLang="ja-JP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093" y="2666257"/>
                <a:ext cx="5821279" cy="1829988"/>
              </a:xfrm>
              <a:prstGeom prst="rect">
                <a:avLst/>
              </a:prstGeom>
              <a:blipFill>
                <a:blip r:embed="rId7"/>
                <a:stretch>
                  <a:fillRect l="-2199" t="-3322" b="-83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/>
          <p:cNvSpPr/>
          <p:nvPr/>
        </p:nvSpPr>
        <p:spPr>
          <a:xfrm>
            <a:off x="1839561" y="343390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64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STEP3: </a:t>
            </a:r>
            <a:r>
              <a:rPr lang="ja-JP" altLang="en-US" dirty="0" smtClean="0"/>
              <a:t>ランダム</a:t>
            </a:r>
            <a:r>
              <a:rPr lang="ja-JP" altLang="en-US" dirty="0"/>
              <a:t>探索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22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58245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3347234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4182027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239487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blipFill>
                <a:blip r:embed="rId5"/>
                <a:stretch>
                  <a:fillRect r="-43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622398" y="5829912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sp>
        <p:nvSpPr>
          <p:cNvPr id="47" name="楕円 46"/>
          <p:cNvSpPr/>
          <p:nvPr/>
        </p:nvSpPr>
        <p:spPr>
          <a:xfrm>
            <a:off x="1981082" y="357542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/>
          <p:cNvSpPr/>
          <p:nvPr/>
        </p:nvSpPr>
        <p:spPr>
          <a:xfrm>
            <a:off x="1839561" y="343390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4713386" y="2680329"/>
                <a:ext cx="4153028" cy="968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 smtClean="0"/>
                  <a:t>目的関数内にランダムで</a:t>
                </a:r>
                <a:r>
                  <a:rPr kumimoji="1" lang="en-US" altLang="ja-JP" sz="2800" dirty="0" smtClean="0"/>
                  <a:t/>
                </a:r>
                <a:br>
                  <a:rPr kumimoji="1" lang="en-US" altLang="ja-JP" sz="2800" dirty="0" smtClean="0"/>
                </a:br>
                <a:r>
                  <a:rPr kumimoji="1" lang="ja-JP" altLang="en-US" sz="2800" dirty="0" smtClean="0"/>
                  <a:t>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  <m:sup>
                        <m:r>
                          <a:rPr kumimoji="1"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kumimoji="1" lang="ja-JP" altLang="en-US" sz="2800" dirty="0" smtClean="0"/>
                  <a:t>を生成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386" y="2680329"/>
                <a:ext cx="4153028" cy="968214"/>
              </a:xfrm>
              <a:prstGeom prst="rect">
                <a:avLst/>
              </a:prstGeom>
              <a:blipFill>
                <a:blip r:embed="rId7"/>
                <a:stretch>
                  <a:fillRect l="-2937" t="-7547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楕円 17"/>
          <p:cNvSpPr/>
          <p:nvPr/>
        </p:nvSpPr>
        <p:spPr>
          <a:xfrm>
            <a:off x="3763484" y="3990868"/>
            <a:ext cx="118021" cy="11802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3332636" y="4049878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636" y="4049878"/>
                <a:ext cx="489858" cy="388440"/>
              </a:xfrm>
              <a:prstGeom prst="rect">
                <a:avLst/>
              </a:prstGeom>
              <a:blipFill>
                <a:blip r:embed="rId8"/>
                <a:stretch>
                  <a:fillRect r="-23750"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63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解の評価と更新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23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従来手法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5" y="2582459"/>
            <a:ext cx="3910767" cy="2836484"/>
          </a:xfrm>
          <a:prstGeom prst="rect">
            <a:avLst/>
          </a:prstGeom>
        </p:spPr>
      </p:pic>
      <p:sp>
        <p:nvSpPr>
          <p:cNvPr id="9" name="楕円 8"/>
          <p:cNvSpPr/>
          <p:nvPr/>
        </p:nvSpPr>
        <p:spPr>
          <a:xfrm>
            <a:off x="3347234" y="3178094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4182027" y="3289551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239487" y="3626199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9" y="2125671"/>
                <a:ext cx="1212214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75" y="5418943"/>
                <a:ext cx="10099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245" y="3015774"/>
                <a:ext cx="489858" cy="393954"/>
              </a:xfrm>
              <a:prstGeom prst="rect">
                <a:avLst/>
              </a:prstGeom>
              <a:blipFill>
                <a:blip r:embed="rId5"/>
                <a:stretch>
                  <a:fillRect r="-43750"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/>
          <p:cNvSpPr txBox="1"/>
          <p:nvPr/>
        </p:nvSpPr>
        <p:spPr>
          <a:xfrm>
            <a:off x="622398" y="5829912"/>
            <a:ext cx="3559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, </a:t>
            </a:r>
            <a:r>
              <a:rPr kumimoji="1" lang="en-US" altLang="ja-JP" i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kumimoji="1" lang="en-US" altLang="ja-JP" dirty="0" smtClean="0"/>
              <a:t> : </a:t>
            </a:r>
            <a:r>
              <a:rPr kumimoji="1" lang="ja-JP" altLang="en-US" dirty="0" smtClean="0"/>
              <a:t>個体番号</a:t>
            </a:r>
            <a:endParaRPr kumimoji="1" lang="en-US" altLang="ja-JP" dirty="0" smtClean="0"/>
          </a:p>
          <a:p>
            <a:r>
              <a:rPr lang="en-US" altLang="ja-JP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ja-JP" dirty="0" smtClean="0"/>
              <a:t> : </a:t>
            </a:r>
            <a:r>
              <a:rPr lang="ja-JP" altLang="en-US" dirty="0" smtClean="0"/>
              <a:t>周波数</a:t>
            </a:r>
            <a:endParaRPr kumimoji="1" lang="ja-JP" altLang="en-US" dirty="0"/>
          </a:p>
        </p:txBody>
      </p:sp>
      <p:sp>
        <p:nvSpPr>
          <p:cNvPr id="47" name="楕円 46"/>
          <p:cNvSpPr/>
          <p:nvPr/>
        </p:nvSpPr>
        <p:spPr>
          <a:xfrm>
            <a:off x="1981082" y="357542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629" y="3744220"/>
                <a:ext cx="489858" cy="3884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/>
          <p:cNvSpPr/>
          <p:nvPr/>
        </p:nvSpPr>
        <p:spPr>
          <a:xfrm>
            <a:off x="1839561" y="3433906"/>
            <a:ext cx="118021" cy="1180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3763484" y="3990868"/>
            <a:ext cx="118021" cy="11802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3332636" y="4049878"/>
                <a:ext cx="489858" cy="388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636" y="4049878"/>
                <a:ext cx="489858" cy="388440"/>
              </a:xfrm>
              <a:prstGeom prst="rect">
                <a:avLst/>
              </a:prstGeom>
              <a:blipFill>
                <a:blip r:embed="rId7"/>
                <a:stretch>
                  <a:fillRect r="-23750" b="-46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440432" y="2582459"/>
                <a:ext cx="4932168" cy="395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If rand &lt; A &amp;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𝑙𝑜𝑐𝑎𝑙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𝑟𝑛𝑑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sz="24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(α=γ=0.9)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1" lang="en-US" altLang="ja-JP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ja-JP" alt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/>
                    </m:sSubSup>
                    <m:r>
                      <a:rPr lang="ja-JP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ja-JP" altLang="en-US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パーソナルベスト</m:t>
                    </m:r>
                    <m:r>
                      <a:rPr lang="ja-JP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）に</m:t>
                    </m:r>
                  </m:oMath>
                </a14:m>
                <a:r>
                  <a:rPr kumimoji="1"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上書き</a:t>
                </a:r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/>
                </a:r>
                <a:b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endParaRPr kumimoji="1"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探索終了（</a:t>
                </a:r>
                <a:r>
                  <a:rPr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STEP1</a:t>
                </a:r>
                <a:r>
                  <a:rPr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へ戻る）</a:t>
                </a:r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432" y="2582459"/>
                <a:ext cx="4932168" cy="3957237"/>
              </a:xfrm>
              <a:prstGeom prst="rect">
                <a:avLst/>
              </a:prstGeom>
              <a:blipFill>
                <a:blip r:embed="rId8"/>
                <a:stretch>
                  <a:fillRect l="-1852" t="-1233" b="-26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角丸四角形吹き出し 21"/>
              <p:cNvSpPr/>
              <p:nvPr/>
            </p:nvSpPr>
            <p:spPr>
              <a:xfrm>
                <a:off x="1425725" y="4467152"/>
                <a:ext cx="1804086" cy="506185"/>
              </a:xfrm>
              <a:prstGeom prst="wedgeRoundRectCallout">
                <a:avLst>
                  <a:gd name="adj1" fmla="val 49103"/>
                  <a:gd name="adj2" fmla="val -95565"/>
                  <a:gd name="adj3" fmla="val 16667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/>
                      </m:sSubSup>
                      <m:r>
                        <a:rPr kumimoji="1" lang="en-US" altLang="ja-JP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角丸四角形吹き出し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25" y="4467152"/>
                <a:ext cx="1804086" cy="506185"/>
              </a:xfrm>
              <a:prstGeom prst="wedgeRoundRectCallout">
                <a:avLst>
                  <a:gd name="adj1" fmla="val 49103"/>
                  <a:gd name="adj2" fmla="val -95565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/>
          <p:cNvSpPr txBox="1"/>
          <p:nvPr/>
        </p:nvSpPr>
        <p:spPr>
          <a:xfrm>
            <a:off x="3370195" y="2985038"/>
            <a:ext cx="5474463" cy="203132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2800" dirty="0" smtClean="0"/>
              <a:t>大域的かつ局所的探索を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r>
              <a:rPr kumimoji="1" lang="ja-JP" altLang="en-US" sz="2800" dirty="0" smtClean="0"/>
              <a:t>自動的に切り替えることが可能</a:t>
            </a:r>
            <a:r>
              <a:rPr kumimoji="1" lang="en-US" altLang="ja-JP" sz="2800" dirty="0" smtClean="0"/>
              <a:t/>
            </a:r>
            <a:br>
              <a:rPr kumimoji="1" lang="en-US" altLang="ja-JP" sz="2800" dirty="0" smtClean="0"/>
            </a:br>
            <a:endParaRPr kumimoji="1" lang="en-US" altLang="ja-JP" sz="1050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sz="2800" dirty="0" smtClean="0"/>
              <a:t>評価</a:t>
            </a:r>
            <a:r>
              <a:rPr lang="ja-JP" altLang="en-US" sz="2800" dirty="0"/>
              <a:t>回数</a:t>
            </a:r>
            <a:r>
              <a:rPr lang="ja-JP" altLang="en-US" sz="2800" dirty="0" smtClean="0"/>
              <a:t>が増加するにつれ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探索頻度を下げる</a:t>
            </a:r>
            <a:r>
              <a:rPr lang="ja-JP" altLang="en-US" sz="2800" dirty="0" smtClean="0">
                <a:solidFill>
                  <a:srgbClr val="FF0000"/>
                </a:solidFill>
              </a:rPr>
              <a:t>（解の保持）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60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Benchmark functions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24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付録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コンテンツ プレースホルダ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6" y="1096998"/>
            <a:ext cx="3778796" cy="283301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5" y="3897357"/>
            <a:ext cx="3778797" cy="2833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522514" y="6486824"/>
                <a:ext cx="3007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Equal Maxima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6486824"/>
                <a:ext cx="3007195" cy="369332"/>
              </a:xfrm>
              <a:prstGeom prst="rect">
                <a:avLst/>
              </a:prstGeom>
              <a:blipFill>
                <a:blip r:embed="rId6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22514" y="3670136"/>
                <a:ext cx="3007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Five-Uneven-Peak Trap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3670136"/>
                <a:ext cx="3007196" cy="369332"/>
              </a:xfrm>
              <a:prstGeom prst="rect">
                <a:avLst/>
              </a:prstGeom>
              <a:blipFill>
                <a:blip r:embed="rId7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図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2" y="1298269"/>
            <a:ext cx="5451002" cy="2430476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2" y="4612834"/>
            <a:ext cx="2087619" cy="286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529711" y="3692501"/>
                <a:ext cx="6312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smtClean="0"/>
                  <a:t>Range: </a:t>
                </a:r>
                <a:r>
                  <a:rPr kumimoji="1" lang="en-US" altLang="ja-JP" i="1" dirty="0" smtClean="0"/>
                  <a:t>x</a:t>
                </a:r>
                <a:r>
                  <a:rPr kumimoji="1"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dirty="0" smtClean="0"/>
                  <a:t>[0,30]    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2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3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711" y="3692501"/>
                <a:ext cx="6312265" cy="369332"/>
              </a:xfrm>
              <a:prstGeom prst="rect">
                <a:avLst/>
              </a:prstGeom>
              <a:blipFill>
                <a:blip r:embed="rId10"/>
                <a:stretch>
                  <a:fillRect l="-773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3529712" y="4941865"/>
                <a:ext cx="5451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Range: </a:t>
                </a:r>
                <a:r>
                  <a:rPr lang="en-US" altLang="ja-JP" i="1" dirty="0"/>
                  <a:t>x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[</a:t>
                </a:r>
                <a:r>
                  <a:rPr lang="en-US" altLang="ja-JP" dirty="0" smtClean="0"/>
                  <a:t>0, 1]   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5 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0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712" y="4941865"/>
                <a:ext cx="5451002" cy="369332"/>
              </a:xfrm>
              <a:prstGeom prst="rect">
                <a:avLst/>
              </a:prstGeom>
              <a:blipFill>
                <a:blip r:embed="rId11"/>
                <a:stretch>
                  <a:fillRect l="-895" t="-8333" r="-895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/>
          <p:cNvSpPr txBox="1"/>
          <p:nvPr/>
        </p:nvSpPr>
        <p:spPr>
          <a:xfrm>
            <a:off x="7004957" y="5780314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#: </a:t>
            </a:r>
            <a:r>
              <a:rPr kumimoji="1" lang="ja-JP" altLang="en-US" dirty="0" smtClean="0"/>
              <a:t>解の数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0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8551"/>
            <a:ext cx="3802456" cy="28507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Benchmark functions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25</a:t>
            </a:fld>
            <a:endParaRPr kumimoji="1" lang="ja-JP" altLang="en-US" sz="1400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付録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2" y="4612834"/>
            <a:ext cx="5255617" cy="286476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451"/>
            <a:ext cx="3778797" cy="2833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16868" y="3761647"/>
                <a:ext cx="3312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Uneven Decreasing Maxima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3761647"/>
                <a:ext cx="3312844" cy="369332"/>
              </a:xfrm>
              <a:prstGeom prst="rect">
                <a:avLst/>
              </a:prstGeom>
              <a:blipFill>
                <a:blip r:embed="rId8"/>
                <a:stretch>
                  <a:fillRect t="-6557" r="-147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</a:t>
                </a:r>
                <a:r>
                  <a:rPr kumimoji="1" lang="en-US" altLang="ja-JP" dirty="0" err="1" smtClean="0"/>
                  <a:t>Himmelblau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blipFill>
                <a:blip r:embed="rId9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図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2" y="1836468"/>
            <a:ext cx="5385688" cy="519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3486747" y="2359985"/>
                <a:ext cx="5614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Range: </a:t>
                </a:r>
                <a:r>
                  <a:rPr lang="en-US" altLang="ja-JP" i="1" dirty="0"/>
                  <a:t>x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[0, 1] </a:t>
                </a:r>
                <a:r>
                  <a:rPr lang="en-US" altLang="ja-JP" dirty="0" smtClean="0"/>
                  <a:t>   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1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4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7" y="2359985"/>
                <a:ext cx="5614289" cy="369332"/>
              </a:xfrm>
              <a:prstGeom prst="rect">
                <a:avLst/>
              </a:prstGeom>
              <a:blipFill>
                <a:blip r:embed="rId11"/>
                <a:stretch>
                  <a:fillRect l="-977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486748" y="4899310"/>
                <a:ext cx="5614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Range: </a:t>
                </a:r>
                <a:r>
                  <a:rPr lang="en-US" altLang="ja-JP" i="1" dirty="0"/>
                  <a:t>x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 smtClean="0"/>
                  <a:t>[6-, 6]    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4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0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8" y="4899310"/>
                <a:ext cx="5614288" cy="369332"/>
              </a:xfrm>
              <a:prstGeom prst="rect">
                <a:avLst/>
              </a:prstGeom>
              <a:blipFill>
                <a:blip r:embed="rId12"/>
                <a:stretch>
                  <a:fillRect l="-977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8911"/>
            <a:ext cx="3802456" cy="285075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4816"/>
            <a:ext cx="3529711" cy="26462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Benchmark functions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26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付録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1" y="4224759"/>
            <a:ext cx="4324332" cy="769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16868" y="3761647"/>
                <a:ext cx="3312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Six-Hump </a:t>
                </a:r>
                <a:r>
                  <a:rPr kumimoji="1" lang="en-US" altLang="ja-JP" dirty="0" err="1" smtClean="0"/>
                  <a:t>Canel</a:t>
                </a:r>
                <a:r>
                  <a:rPr kumimoji="1" lang="en-US" altLang="ja-JP" dirty="0" smtClean="0"/>
                  <a:t> Back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3761647"/>
                <a:ext cx="3312844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Shubert 2D function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blipFill>
                <a:blip r:embed="rId9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0" y="1826305"/>
            <a:ext cx="5451003" cy="5638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3486747" y="2359985"/>
                <a:ext cx="56142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Range: </a:t>
                </a:r>
                <a:r>
                  <a:rPr lang="en-US" altLang="ja-JP" i="1" dirty="0"/>
                  <a:t>x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 smtClean="0"/>
                  <a:t>[-1.9, 1.9] </a:t>
                </a:r>
                <a:r>
                  <a:rPr lang="en-US" altLang="ja-JP" i="1" dirty="0" smtClean="0"/>
                  <a:t>y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/>
                  <a:t>[-</a:t>
                </a:r>
                <a:r>
                  <a:rPr lang="en-US" altLang="ja-JP" dirty="0" smtClean="0"/>
                  <a:t>1.1, 1.1]   </a:t>
                </a:r>
                <a:br>
                  <a:rPr lang="en-US" altLang="ja-JP" dirty="0" smtClean="0"/>
                </a:b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2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2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7" y="2359985"/>
                <a:ext cx="5614289" cy="646331"/>
              </a:xfrm>
              <a:prstGeom prst="rect">
                <a:avLst/>
              </a:prstGeom>
              <a:blipFill>
                <a:blip r:embed="rId11"/>
                <a:stretch>
                  <a:fillRect l="-977" t="-3774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486747" y="4899310"/>
                <a:ext cx="5614288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Range: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−10, 10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 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ja-JP" dirty="0" smtClean="0"/>
                  <a:t>   </a:t>
                </a:r>
                <a:br>
                  <a:rPr lang="en-US" altLang="ja-JP" dirty="0" smtClean="0"/>
                </a:br>
                <a:r>
                  <a:rPr lang="en-US" altLang="ja-JP" dirty="0" smtClean="0"/>
                  <a:t>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kumimoji="1" lang="en-US" altLang="ja-JP" dirty="0" smtClean="0"/>
                  <a:t>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uncountable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7" y="4899310"/>
                <a:ext cx="5614288" cy="669992"/>
              </a:xfrm>
              <a:prstGeom prst="rect">
                <a:avLst/>
              </a:prstGeom>
              <a:blipFill>
                <a:blip r:embed="rId12"/>
                <a:stretch>
                  <a:fillRect l="-977" t="-4545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7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3328"/>
            <a:ext cx="3532439" cy="264832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" y="3806051"/>
            <a:ext cx="3529710" cy="264627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Benchmark functions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27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付録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12" name="図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2" y="4175773"/>
            <a:ext cx="3882373" cy="737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16868" y="3532693"/>
                <a:ext cx="3312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Vincent 2D function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3532693"/>
                <a:ext cx="3312844" cy="369332"/>
              </a:xfrm>
              <a:prstGeom prst="rect">
                <a:avLst/>
              </a:prstGeom>
              <a:blipFill>
                <a:blip r:embed="rId8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Modified </a:t>
                </a:r>
                <a:r>
                  <a:rPr kumimoji="1" lang="en-US" altLang="ja-JP" dirty="0" err="1" smtClean="0"/>
                  <a:t>Rastrigin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blipFill>
                <a:blip r:embed="rId9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図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0" y="1646688"/>
            <a:ext cx="3095937" cy="737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3486747" y="4899310"/>
                <a:ext cx="5614288" cy="661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Range: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 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ja-JP" dirty="0" smtClean="0"/>
                  <a:t>   </a:t>
                </a:r>
                <a:br>
                  <a:rPr lang="en-US" altLang="ja-JP" dirty="0" smtClean="0"/>
                </a:br>
                <a:r>
                  <a:rPr lang="en-US" altLang="ja-JP" dirty="0" smtClean="0"/>
                  <a:t>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1" lang="en-US" altLang="ja-JP" dirty="0" smtClean="0"/>
                  <a:t>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0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7" y="4899310"/>
                <a:ext cx="5614288" cy="661463"/>
              </a:xfrm>
              <a:prstGeom prst="rect">
                <a:avLst/>
              </a:prstGeom>
              <a:blipFill>
                <a:blip r:embed="rId11"/>
                <a:stretch>
                  <a:fillRect l="-977" t="-23148" b="-1046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3486747" y="2425139"/>
                <a:ext cx="5614288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Range: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0.25, 10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 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ja-JP" dirty="0" smtClean="0"/>
                  <a:t>   </a:t>
                </a:r>
                <a:br>
                  <a:rPr lang="en-US" altLang="ja-JP" dirty="0" smtClean="0"/>
                </a:br>
                <a:r>
                  <a:rPr lang="en-US" altLang="ja-JP" dirty="0" smtClean="0"/>
                  <a:t>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kumimoji="1" lang="en-US" altLang="ja-JP" dirty="0" smtClean="0"/>
                  <a:t>     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0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7" y="2425139"/>
                <a:ext cx="5614288" cy="669992"/>
              </a:xfrm>
              <a:prstGeom prst="rect">
                <a:avLst/>
              </a:prstGeom>
              <a:blipFill>
                <a:blip r:embed="rId12"/>
                <a:stretch>
                  <a:fillRect l="-977" t="-4545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6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Benchmark functions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28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付録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pic>
        <p:nvPicPr>
          <p:cNvPr id="24" name="図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70" y="1916970"/>
            <a:ext cx="6906649" cy="1635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216868" y="1284316"/>
                <a:ext cx="54654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/>
                  <a:t>Composition functions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)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1284316"/>
                <a:ext cx="5465475" cy="461665"/>
              </a:xfrm>
              <a:prstGeom prst="rect">
                <a:avLst/>
              </a:prstGeom>
              <a:blipFill>
                <a:blip r:embed="rId5"/>
                <a:stretch>
                  <a:fillRect l="-1786" t="-9333" b="-3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25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3328"/>
            <a:ext cx="3486747" cy="26140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3" y="3822156"/>
            <a:ext cx="3486747" cy="261406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Benchmark functions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29</a:t>
            </a:fld>
            <a:endParaRPr kumimoji="1" lang="ja-JP" altLang="en-US" sz="1400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>
                <a:solidFill>
                  <a:schemeClr val="bg1"/>
                </a:solidFill>
              </a:rPr>
              <a:t>付録</a:t>
            </a:r>
            <a:r>
              <a:rPr lang="en-US" altLang="ja-JP" sz="4000" b="1" dirty="0" smtClean="0">
                <a:solidFill>
                  <a:schemeClr val="bg1"/>
                </a:solidFill>
              </a:rPr>
              <a:t>	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16868" y="3532693"/>
                <a:ext cx="3312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Composition function 1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3532693"/>
                <a:ext cx="3312844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: Composition function 2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68" y="6356351"/>
                <a:ext cx="3312843" cy="369332"/>
              </a:xfrm>
              <a:prstGeom prst="rect">
                <a:avLst/>
              </a:prstGeom>
              <a:blipFill>
                <a:blip r:embed="rId8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図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0" y="1468959"/>
            <a:ext cx="2184767" cy="836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3486747" y="2425139"/>
                <a:ext cx="5614288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Range: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−5, 5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 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ja-JP" dirty="0" smtClean="0"/>
                  <a:t>   </a:t>
                </a:r>
                <a:br>
                  <a:rPr lang="en-US" altLang="ja-JP" dirty="0" smtClean="0"/>
                </a:br>
                <a:r>
                  <a:rPr lang="en-US" altLang="ja-JP" dirty="0" smtClean="0"/>
                  <a:t>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1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uncountable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7" y="2425139"/>
                <a:ext cx="5614288" cy="669992"/>
              </a:xfrm>
              <a:prstGeom prst="rect">
                <a:avLst/>
              </a:prstGeom>
              <a:blipFill>
                <a:blip r:embed="rId10"/>
                <a:stretch>
                  <a:fillRect l="-977" t="-4545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図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1" y="4145673"/>
            <a:ext cx="2184767" cy="11382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3486747" y="5322052"/>
                <a:ext cx="5614288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smtClean="0"/>
                  <a:t>Range: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−5, 5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 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ja-JP" dirty="0" smtClean="0"/>
                  <a:t>   </a:t>
                </a:r>
                <a:br>
                  <a:rPr lang="en-US" altLang="ja-JP" dirty="0" smtClean="0"/>
                </a:br>
                <a:r>
                  <a:rPr lang="en-US" altLang="ja-JP" dirty="0" smtClean="0"/>
                  <a:t> </a:t>
                </a:r>
                <a:r>
                  <a:rPr kumimoji="1" lang="en-US" altLang="ja-JP" dirty="0" smtClean="0"/>
                  <a:t># of </a:t>
                </a:r>
                <a:r>
                  <a:rPr kumimoji="1" lang="en-US" altLang="ja-JP" dirty="0" err="1" smtClean="0"/>
                  <a:t>goptima</a:t>
                </a:r>
                <a:r>
                  <a:rPr kumimoji="1" lang="en-US" altLang="ja-JP" dirty="0" smtClean="0"/>
                  <a:t>: 1 # of </a:t>
                </a:r>
                <a:r>
                  <a:rPr kumimoji="1" lang="en-US" altLang="ja-JP" dirty="0" err="1" smtClean="0"/>
                  <a:t>loptima</a:t>
                </a:r>
                <a:r>
                  <a:rPr kumimoji="1" lang="en-US" altLang="ja-JP" dirty="0" smtClean="0"/>
                  <a:t>: uncountable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47" y="5322052"/>
                <a:ext cx="5614288" cy="669992"/>
              </a:xfrm>
              <a:prstGeom prst="rect">
                <a:avLst/>
              </a:prstGeom>
              <a:blipFill>
                <a:blip r:embed="rId12"/>
                <a:stretch>
                  <a:fillRect l="-977" t="-3636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86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3845" y="3916264"/>
            <a:ext cx="3256499" cy="1542549"/>
          </a:xfrm>
        </p:spPr>
        <p:txBody>
          <a:bodyPr>
            <a:noAutofit/>
          </a:bodyPr>
          <a:lstStyle/>
          <a:p>
            <a:r>
              <a:rPr lang="ja-JP" altLang="en-US" sz="2400" b="1" dirty="0" smtClean="0"/>
              <a:t>事前知識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最適解の個数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ピークの</a:t>
            </a:r>
            <a:r>
              <a:rPr lang="en-US" altLang="ja-JP" sz="2400" dirty="0" smtClean="0"/>
              <a:t>fitness</a:t>
            </a:r>
            <a:br>
              <a:rPr lang="en-US" altLang="ja-JP" sz="2400" dirty="0" smtClean="0"/>
            </a:br>
            <a:r>
              <a:rPr lang="ja-JP" altLang="en-US" sz="2400" dirty="0"/>
              <a:t>個体</a:t>
            </a:r>
            <a:r>
              <a:rPr lang="ja-JP" altLang="en-US" sz="2400" dirty="0" smtClean="0"/>
              <a:t>同士の距離</a:t>
            </a:r>
            <a:endParaRPr lang="en-US" altLang="ja-JP" sz="2400" dirty="0" smtClean="0"/>
          </a:p>
          <a:p>
            <a:endParaRPr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3</a:t>
            </a:fld>
            <a:endParaRPr kumimoji="1" lang="ja-JP" altLang="en-US" sz="1400"/>
          </a:p>
        </p:txBody>
      </p:sp>
      <p:sp>
        <p:nvSpPr>
          <p:cNvPr id="5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Benchmark Functions for CEC ‘2013</a:t>
            </a:r>
            <a:endParaRPr kumimoji="1" lang="ja-JP" altLang="en-US" dirty="0"/>
          </a:p>
        </p:txBody>
      </p:sp>
      <p:sp>
        <p:nvSpPr>
          <p:cNvPr id="6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  <p:pic>
        <p:nvPicPr>
          <p:cNvPr id="25" name="図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9" y="1919517"/>
            <a:ext cx="5802058" cy="30354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9" y="2370137"/>
            <a:ext cx="6011427" cy="265397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9" y="2815305"/>
            <a:ext cx="3064685" cy="720458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3890344" y="3916264"/>
            <a:ext cx="31514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実験設定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個体数：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	</a:t>
            </a:r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評価関数：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b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実験回数：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50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33845" y="1371600"/>
            <a:ext cx="3534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評価基準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274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6" y="1342663"/>
            <a:ext cx="9098644" cy="4617266"/>
          </a:xfrm>
          <a:prstGeom prst="rect">
            <a:avLst/>
          </a:prstGeom>
        </p:spPr>
      </p:pic>
      <p:sp>
        <p:nvSpPr>
          <p:cNvPr id="8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3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7979"/>
            <a:ext cx="9162999" cy="4649923"/>
          </a:xfrm>
          <a:prstGeom prst="rect">
            <a:avLst/>
          </a:prstGeom>
        </p:spPr>
      </p:pic>
      <p:sp>
        <p:nvSpPr>
          <p:cNvPr id="6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  <p:sp>
        <p:nvSpPr>
          <p:cNvPr id="10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624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3957"/>
            <a:ext cx="9144000" cy="4690280"/>
          </a:xfrm>
          <a:prstGeom prst="rect">
            <a:avLst/>
          </a:prstGeom>
        </p:spPr>
      </p:pic>
      <p:sp>
        <p:nvSpPr>
          <p:cNvPr id="9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265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7</a:t>
            </a:fld>
            <a:endParaRPr kumimoji="1" lang="ja-JP" altLang="en-US" sz="1400"/>
          </a:p>
        </p:txBody>
      </p:sp>
      <p:sp>
        <p:nvSpPr>
          <p:cNvPr id="6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985"/>
            <a:ext cx="9144822" cy="4763153"/>
          </a:xfrm>
          <a:prstGeom prst="rect">
            <a:avLst/>
          </a:prstGeom>
        </p:spPr>
      </p:pic>
      <p:sp>
        <p:nvSpPr>
          <p:cNvPr id="9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685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8</a:t>
            </a:fld>
            <a:endParaRPr kumimoji="1" lang="ja-JP" altLang="en-US" sz="1400"/>
          </a:p>
        </p:txBody>
      </p:sp>
      <p:sp>
        <p:nvSpPr>
          <p:cNvPr id="6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8405"/>
            <a:ext cx="9144000" cy="4645980"/>
          </a:xfrm>
          <a:prstGeom prst="rect">
            <a:avLst/>
          </a:prstGeom>
        </p:spPr>
      </p:pic>
      <p:sp>
        <p:nvSpPr>
          <p:cNvPr id="9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262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z="1400" smtClean="0"/>
              <a:t>9</a:t>
            </a:fld>
            <a:endParaRPr kumimoji="1" lang="ja-JP" altLang="en-US" sz="140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" y="1758077"/>
            <a:ext cx="9140792" cy="4422062"/>
          </a:xfrm>
          <a:prstGeom prst="rect">
            <a:avLst/>
          </a:prstGeom>
        </p:spPr>
      </p:pic>
      <p:sp>
        <p:nvSpPr>
          <p:cNvPr id="9" name="タイトル 1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/>
          <a:lstStyle/>
          <a:p>
            <a:r>
              <a:rPr kumimoji="1" lang="en-US" altLang="ja-JP" dirty="0" smtClean="0"/>
              <a:t>Result of CEC ‘2015 on Niching Methods</a:t>
            </a:r>
            <a:endParaRPr kumimoji="1" lang="ja-JP" altLang="en-US" dirty="0"/>
          </a:p>
        </p:txBody>
      </p:sp>
      <p:sp>
        <p:nvSpPr>
          <p:cNvPr id="10" name="タイトル 1 2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</a:t>
            </a:r>
            <a:r>
              <a:rPr lang="ja-JP" altLang="en-US" sz="4000" b="1" dirty="0">
                <a:solidFill>
                  <a:schemeClr val="bg1"/>
                </a:solidFill>
              </a:rPr>
              <a:t>と</a:t>
            </a:r>
          </a:p>
        </p:txBody>
      </p:sp>
    </p:spTree>
    <p:extLst>
      <p:ext uri="{BB962C8B-B14F-4D97-AF65-F5344CB8AC3E}">
        <p14:creationId xmlns:p14="http://schemas.microsoft.com/office/powerpoint/2010/main" val="172564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2.2235"/>
  <p:tag name="ORIGINALWIDTH" val="2529.434"/>
  <p:tag name="LATEXADDIN" val="\documentclass{article}&#10;\usepackage{amsmath}&#10;\pagestyle{empty}&#10;\begin{document}&#10;&#10;$PR=\frac{\sum_{run=1}^{NR}num \;of \;Global \;Optima}{(num \;of \;known \;Global \;Optima) * (num \;of \;runs)}$&#10;\end{document}"/>
  <p:tag name="IGUANATEXSIZE" val="20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7.4653"/>
  <p:tag name="ORIGINALWIDTH" val="2808.399"/>
  <p:tag name="LATEXADDIN" val="\documentclass{article}&#10;\usepackage{amsmath}&#10;\pagestyle{empty}&#10;\begin{document}&#10;&#10;\[&#10;F_5(x)=-4[(4-2.1x^2+\frac{x^4}{3})x^2+xy+(4y^2-4)y^2].&#10;\]&#10;&#10;&#10;\end{document}"/>
  <p:tag name="IGUANATEXSIZE" val="20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1864.267"/>
  <p:tag name="LATEXADDIN" val="\documentclass{article}&#10;\usepackage{amsmath}&#10;\pagestyle{empty}&#10;\begin{document}&#10;&#10;\[ &#10;F_8(x)=-\sum_{i=1}^D(10+9 \cos(2 \pi k_i x_i)).&#10;\]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1595.051"/>
  <p:tag name="LATEXADDIN" val="\documentclass{article}&#10;\usepackage{amsmath}&#10;\pagestyle{empty}&#10;\begin{document}&#10;&#10;\[&#10;F_7(x)=\frac{1}{D}\sum_{i=1}^D\sin(10log(x_i)).&#10;\]&#10;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9.4038"/>
  <p:tag name="ORIGINALWIDTH" val="3401.575"/>
  <p:tag name="LATEXADDIN" val="\documentclass{article}&#10;\usepackage{amsmath}&#10;\pagestyle{empty}&#10;\begin{document}&#10;&#10;\begin{equation}&#10;F_j(x)=\sum_{i=1}^n w_i(\hat{f_i}\frac{(x-o_i)*M_i}{\lambda_i}+bias_i)+f_{bias}^j&#10;\end{equation}&#10;\begin{equation}&#10;w_i=exp(-\frac{\sum_{k=1}^D(x_k-o_{ik})^2}{2D \sigma_i^2})&#10;\end{equation}&#10;\end{document}"/>
  <p:tag name="IGUANATEXSIZE" val="20"/>
  <p:tag name="IGUANATEXCURSOR" val="2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1.6985"/>
  <p:tag name="ORIGINALWIDTH" val="1125.609"/>
  <p:tag name="LATEXADDIN" val="\documentclass{article}&#10;\usepackage{amsmath}&#10;\pagestyle{empty}&#10;\begin{document}&#10;&#10;\begin{flushleft}&#10;${f_1-f_2}$ : Griewank \\&#10;${f_3-f_4}$ : Weierstrass \\&#10;${f_5-f_6}$ : Sphere&#10;\end{flushleft}&#10;&#10;\end{document}"/>
  <p:tag name="IGUANATEXSIZE" val="20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0.18"/>
  <p:tag name="ORIGINALWIDTH" val="1125.609"/>
  <p:tag name="LATEXADDIN" val="\documentclass{article}&#10;\usepackage{amsmath}&#10;\pagestyle{empty}&#10;\begin{document}&#10;&#10;\begin{flushleft}&#10;${f_1-f_2}$ : Rastrigin \\&#10;${f_3-f_4}$ : Weierstrass \\&#10;${f_5-f_6}$ : Griewank \\&#10;${f_7-f_8}$ : Sphere&#10;\end{flushleft}&#10;&#10;\end{document}"/>
  <p:tag name="IGUANATEXSIZE" val="20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379.453"/>
  <p:tag name="LATEXADDIN" val="\documentclass{article}&#10;\usepackage{amsmath}&#10;\pagestyle{empty}&#10;\begin{document}&#10;&#10;\[&#10;peak \; accuracy = |(fit \; goptima)-(fit \; pop)|&#10;\]&#10;&#10;&#10;\end{document}"/>
  <p:tag name="IGUANATEXSIZE" val="24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958.38"/>
  <p:tag name="LATEXADDIN" val="\documentclass{article}&#10;\usepackage{amsmath}&#10;\pagestyle{empty}&#10;\begin{document}&#10;&#10;\[&#10;accuracy \; level \; \epsilon: \{1.0E-01, 1.0E-02,..., 1.0E-05\}&#10;\]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5.4631"/>
  <p:tag name="ORIGINALWIDTH" val="1256.843"/>
  <p:tag name="LATEXADDIN" val="\documentclass{article}&#10;\usepackage{amsmath}&#10;\pagestyle{empty}&#10;\begin{document}&#10;&#10;&#10;{\bf IF} peak \; accuracy $&lt;$ $\epsilon$&#10;\par \; found \;global \;optima  &#10;&#10;&#10;&#10;\end{document}"/>
  <p:tag name="IGUANATEXSIZE" val="24"/>
  <p:tag name="IGUANATEXCURSOR" val="131"/>
  <p:tag name="TRANSPARENCY" val="True"/>
  <p:tag name="FILENAME" val=""/>
  <p:tag name="LATEXENGINEID" val="0"/>
  <p:tag name="TEMPFOLDER" val="c:\temp\"/>
  <p:tag name="LATEXFORMHEIGHT" val="302.25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6.1"/>
  <p:tag name="ORIGINALWIDTH" val="2689.914"/>
  <p:tag name="LATEXADDIN" val="\documentclass{article}&#10;\usepackage{amsmath}&#10;\pagestyle{empty}&#10;\begin{document}&#10;&#10;\[&#10;F_1(x)=\left\{&#10;\begin{array}{rrrrrrrr}&#10;80(2.5-x) &amp; for \; 0 \leq x &lt; 2.5, \\&#10;64(x-2.5) &amp; for \; 2.5 \leq x &lt; 5.0, \\&#10;64(7.5-x) &amp; for \; 5.0 \leq x &lt; 7.5, \\&#10;28(x-7.5) &amp; for \; 7.5 \leq x &lt; 12.5, \\&#10;28(17.5-x) &amp; for \; 12.5 \leq x &lt; 17.5, \\&#10;32(x-17.5) &amp; for \; 17.5 \leq x &lt; 22.5, \\&#10;32(27.5-x) &amp; for \; 22.5 \leq x &lt; 27.5, \\&#10;80(x-27.5) &amp; for \; 27.5 \leq x \leq 30.&#10;\end{array}&#10;\right\}&#10;\]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027.372"/>
  <p:tag name="LATEXADDIN" val="\documentclass{article}&#10;\usepackage{amsmath}&#10;\pagestyle{empty}&#10;\begin{document}&#10;&#10;\[ &#10;F_2(x)=sin^2(5 \pi x).&#10;\]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586.427"/>
  <p:tag name="LATEXADDIN" val="\documentclass{article}&#10;\usepackage{amsmath}&#10;\pagestyle{empty}&#10;\begin{document}&#10;&#10;\[ &#10;F_4(x,y)=200-(x^2+y-11)^2-(x+y^2-7)^2.&#10;\]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718"/>
  <p:tag name="ORIGINALWIDTH" val="3052.118"/>
  <p:tag name="LATEXADDIN" val="\documentclass{article}&#10;\usepackage{amsmath}&#10;\pagestyle{empty}&#10;\begin{document}&#10;&#10;\[&#10;F_3(x)=exp(-2log(2)(\frac{x-0.08}{0.854})^2)sin^6(5 \pi (x^{3/4}-0.05)).&#10;\]&#10;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8.7027"/>
  <p:tag name="ORIGINALWIDTH" val="2076.49"/>
  <p:tag name="LATEXADDIN" val="\documentclass{article}&#10;\usepackage{amsmath}&#10;\pagestyle{empty}&#10;\begin{document}&#10;&#10;\[ &#10;F_6(x)=-\Pi_{i=1}^D\sum_{j=1}^5j\cos [(j+1)x_i+j].&#10;\]&#10;&#10;\end{document}"/>
  <p:tag name="IGUANATEXSIZE" val="20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TM02900722[[fn=イオン ボードルーム]]</Template>
  <TotalTime>9905</TotalTime>
  <Words>653</Words>
  <Application>Microsoft Office PowerPoint</Application>
  <PresentationFormat>画面に合わせる (4:3)</PresentationFormat>
  <Paragraphs>259</Paragraphs>
  <Slides>29</Slides>
  <Notes>9</Notes>
  <HiddenSlides>11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29</vt:i4>
      </vt:variant>
    </vt:vector>
  </HeadingPairs>
  <TitlesOfParts>
    <vt:vector size="44" baseType="lpstr">
      <vt:lpstr>Meiryo UI</vt:lpstr>
      <vt:lpstr>ＭＳ Ｐゴシック</vt:lpstr>
      <vt:lpstr>メイリオ</vt:lpstr>
      <vt:lpstr>游ゴシック</vt:lpstr>
      <vt:lpstr>Arial</vt:lpstr>
      <vt:lpstr>Calibri</vt:lpstr>
      <vt:lpstr>Calibri Light</vt:lpstr>
      <vt:lpstr>Cambria Math</vt:lpstr>
      <vt:lpstr>Segoe UI</vt:lpstr>
      <vt:lpstr>Wingdings</vt:lpstr>
      <vt:lpstr>Wingdings 2</vt:lpstr>
      <vt:lpstr>HDOfficeLightV0</vt:lpstr>
      <vt:lpstr>1_HDOfficeLightV0</vt:lpstr>
      <vt:lpstr>2_HDOfficeLightV0</vt:lpstr>
      <vt:lpstr>3_HDOfficeLightV0</vt:lpstr>
      <vt:lpstr>PowerPoint プレゼンテーション</vt:lpstr>
      <vt:lpstr>Benchmark Functions for CEC ‘2013</vt:lpstr>
      <vt:lpstr>Benchmark Functions for CEC ‘2013</vt:lpstr>
      <vt:lpstr>Result of CEC ‘2015 on Niching Methods</vt:lpstr>
      <vt:lpstr>Result of CEC ‘2015 on Niching Methods</vt:lpstr>
      <vt:lpstr>Result of CEC ‘2015 on Niching Methods</vt:lpstr>
      <vt:lpstr>Result of CEC ‘2015 on Niching Methods</vt:lpstr>
      <vt:lpstr>Result of CEC ‘2015 on Niching Methods</vt:lpstr>
      <vt:lpstr>Result of CEC ‘2015 on Niching Methods</vt:lpstr>
      <vt:lpstr>Novelty Search-based Bat Algorithm(NSBA) </vt:lpstr>
      <vt:lpstr>Novelty Search-based Bat Algorithm(NSBA) </vt:lpstr>
      <vt:lpstr>Novelty Search-based Bat Algorithm(NSBA) </vt:lpstr>
      <vt:lpstr>PowerPoint プレゼンテーション</vt:lpstr>
      <vt:lpstr>(上)100世代毎の推移 (下)1000世代目</vt:lpstr>
      <vt:lpstr>(上)100世代毎の推移 (下)1000世代目</vt:lpstr>
      <vt:lpstr>困っていること</vt:lpstr>
      <vt:lpstr>今後の展望</vt:lpstr>
      <vt:lpstr>ここから付録</vt:lpstr>
      <vt:lpstr>Bat Algorithm (BA)</vt:lpstr>
      <vt:lpstr>初期個体の生成と評価</vt:lpstr>
      <vt:lpstr>STEP2: 局所探索</vt:lpstr>
      <vt:lpstr>STEP3: ランダム探索</vt:lpstr>
      <vt:lpstr>解の評価と更新</vt:lpstr>
      <vt:lpstr>Benchmark functions</vt:lpstr>
      <vt:lpstr>Benchmark functions</vt:lpstr>
      <vt:lpstr>Benchmark functions</vt:lpstr>
      <vt:lpstr>Benchmark functions</vt:lpstr>
      <vt:lpstr>Benchmark functions</vt:lpstr>
      <vt:lpstr>Benchmark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Hiroyuki Sato</dc:creator>
  <cp:lastModifiedBy>Iwase Takuya</cp:lastModifiedBy>
  <cp:revision>193</cp:revision>
  <dcterms:created xsi:type="dcterms:W3CDTF">2015-04-22T12:10:45Z</dcterms:created>
  <dcterms:modified xsi:type="dcterms:W3CDTF">2018-07-03T04:58:00Z</dcterms:modified>
</cp:coreProperties>
</file>