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66-427D-A1DE-797353E7CFD5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66-427D-A1DE-797353E7CFD5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66-427D-A1DE-797353E7CFD5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66-427D-A1DE-797353E7CFD5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266-427D-A1DE-797353E7CFD5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66-427D-A1DE-797353E7C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9F-479B-8F57-655F8290F144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9F-479B-8F57-655F8290F144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D9F-479B-8F57-655F8290F144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D9F-479B-8F57-655F8290F144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D9F-479B-8F57-655F8290F144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D9F-479B-8F57-655F8290F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723" cy="49845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3142" y="0"/>
            <a:ext cx="2947723" cy="49845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E9C208A-1F42-4F3C-B420-F4C6943663B9}" type="datetimeFigureOut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5" y="4781015"/>
            <a:ext cx="5441950" cy="3911739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36124"/>
            <a:ext cx="2947723" cy="49845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3142" y="9436124"/>
            <a:ext cx="2947723" cy="49845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C00E199-320C-436F-A0A6-058654DBED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30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Because of global selection scheme used.</a:t>
            </a:r>
          </a:p>
          <a:p>
            <a:r>
              <a:rPr kumimoji="1" lang="en-US" altLang="ja-JP" dirty="0" smtClean="0"/>
              <a:t>If changed search</a:t>
            </a:r>
            <a:r>
              <a:rPr kumimoji="1" lang="en-US" altLang="ja-JP" baseline="0" dirty="0" smtClean="0"/>
              <a:t> domain.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E199-320C-436F-A0A6-058654DBED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5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is quite hard to prepare many</a:t>
            </a:r>
            <a:r>
              <a:rPr kumimoji="1" lang="en-US" altLang="ja-JP" baseline="0" dirty="0" smtClean="0"/>
              <a:t> individuals like 100 or more. This is not practical.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E199-320C-436F-A0A6-058654DBED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6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They are able to see the distance between their own position and the target</a:t>
            </a:r>
            <a:r>
              <a:rPr kumimoji="1" lang="en-US" altLang="ja-JP" baseline="0" dirty="0" smtClean="0"/>
              <a:t> by reflected large or small emission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E199-320C-436F-A0A6-058654DBEDB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61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Beta is parameter of uniform random distribution.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E199-320C-436F-A0A6-058654DBEDB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6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663258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DDC-D892-4EDC-A6F9-3BC7D8344F52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597408" y="3267456"/>
            <a:ext cx="10881804" cy="230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>
          <a:xfrm flipV="1">
            <a:off x="11778252" y="123258"/>
            <a:ext cx="252000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flipV="1">
            <a:off x="11479212" y="422298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 flipV="1">
            <a:off x="11778252" y="422298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flipV="1">
            <a:off x="11486952" y="123258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 flipV="1">
            <a:off x="428040" y="6170435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 flipV="1">
            <a:off x="129000" y="6469475"/>
            <a:ext cx="252000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 flipV="1">
            <a:off x="428040" y="6469475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136740" y="6170435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2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96F8-D3F6-40BF-8CC1-C6CC8637C616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0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7E30-C9A3-4401-A9EC-E57907220862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2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740" y="218821"/>
            <a:ext cx="11217060" cy="92722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740" y="1389888"/>
            <a:ext cx="11217060" cy="4787075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6AEB-ACE7-4BB3-886B-C419305D8FC4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46918A5C-1FA3-4196-B231-33C121547F6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0" y="1072896"/>
            <a:ext cx="12168000" cy="230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 userDrawn="1"/>
        </p:nvSpPr>
        <p:spPr>
          <a:xfrm flipV="1">
            <a:off x="11778252" y="123258"/>
            <a:ext cx="252000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 flipV="1">
            <a:off x="11479212" y="422298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flipV="1">
            <a:off x="11778252" y="422298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 flipV="1">
            <a:off x="11486952" y="123258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 flipV="1">
            <a:off x="428040" y="6170435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 flipV="1">
            <a:off x="136740" y="6457283"/>
            <a:ext cx="252000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428040" y="6457283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 flipV="1">
            <a:off x="136740" y="6170435"/>
            <a:ext cx="25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84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95DB-BBC2-48D5-9746-EB16BF556FB3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4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30AC-6041-4A4A-8335-E70FBB4DBC9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305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DE8A-DDD9-483D-83B5-5D2677902B56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283F-1691-4826-A353-BCD4815B0AE3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63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C94-21C7-4C05-9431-545D9110041D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B70-D0F4-4669-8727-C0F3C0E1F1BB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5FD-2AC1-4C57-A654-F85E873605F1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1902-5036-425D-B502-5F4ACB0434D7}" type="datetime1">
              <a:rPr kumimoji="1" lang="ja-JP" altLang="en-US" smtClean="0"/>
              <a:t>2018/8/2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8A5C-1FA3-4196-B231-33C121547F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jp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3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tags" Target="../tags/tag6.xm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73024" y="663258"/>
            <a:ext cx="10924032" cy="23876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Novelty Search-based Bat Algorithm for Multimodal Optimization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767328"/>
            <a:ext cx="9144000" cy="1950720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Century" panose="02040604050505020304" pitchFamily="18" charset="0"/>
              </a:rPr>
              <a:t>Takuya </a:t>
            </a:r>
            <a:r>
              <a:rPr lang="en-US" altLang="ja-JP" dirty="0" smtClean="0">
                <a:latin typeface="Century" panose="02040604050505020304" pitchFamily="18" charset="0"/>
              </a:rPr>
              <a:t>Iwase</a:t>
            </a:r>
          </a:p>
          <a:p>
            <a:endParaRPr lang="en-US" altLang="ja-JP" sz="1200" dirty="0">
              <a:latin typeface="Century" panose="02040604050505020304" pitchFamily="18" charset="0"/>
            </a:endParaRPr>
          </a:p>
          <a:p>
            <a:r>
              <a:rPr lang="en-US" altLang="ja-JP" dirty="0" smtClean="0">
                <a:latin typeface="Century" panose="02040604050505020304" pitchFamily="18" charset="0"/>
              </a:rPr>
              <a:t>The </a:t>
            </a:r>
            <a:r>
              <a:rPr lang="en-US" altLang="ja-JP" dirty="0">
                <a:latin typeface="Century" panose="02040604050505020304" pitchFamily="18" charset="0"/>
              </a:rPr>
              <a:t>University of </a:t>
            </a:r>
            <a:r>
              <a:rPr lang="en-US" altLang="ja-JP" dirty="0" smtClean="0">
                <a:latin typeface="Century" panose="02040604050505020304" pitchFamily="18" charset="0"/>
              </a:rPr>
              <a:t>Electro-Communications</a:t>
            </a:r>
          </a:p>
          <a:p>
            <a:r>
              <a:rPr lang="en-US" altLang="ja-JP" dirty="0" smtClean="0">
                <a:latin typeface="Century" panose="02040604050505020304" pitchFamily="18" charset="0"/>
              </a:rPr>
              <a:t>2</a:t>
            </a:r>
            <a:r>
              <a:rPr lang="en-US" altLang="ja-JP" baseline="30000" dirty="0" smtClean="0">
                <a:latin typeface="Century" panose="02040604050505020304" pitchFamily="18" charset="0"/>
              </a:rPr>
              <a:t>nd</a:t>
            </a:r>
            <a:r>
              <a:rPr lang="en-US" altLang="ja-JP" dirty="0" smtClean="0">
                <a:latin typeface="Century" panose="02040604050505020304" pitchFamily="18" charset="0"/>
              </a:rPr>
              <a:t> Aug, 2018</a:t>
            </a:r>
            <a:endParaRPr lang="ja-JP" altLang="en-US" dirty="0">
              <a:latin typeface="Century" panose="020406040505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88" y="5718048"/>
            <a:ext cx="2832823" cy="11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Novelty search-based bat algorithm(NSBA)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10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704321" y="2460295"/>
                <a:ext cx="100046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1" y="2460295"/>
                <a:ext cx="1000466" cy="470000"/>
              </a:xfrm>
              <a:prstGeom prst="rect">
                <a:avLst/>
              </a:prstGeom>
              <a:blipFill>
                <a:blip r:embed="rId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2903930" y="2171796"/>
                <a:ext cx="100046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30" y="2171796"/>
                <a:ext cx="1000466" cy="470000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2036975" y="3244094"/>
                <a:ext cx="872226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75" y="3244094"/>
                <a:ext cx="872226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526665" y="3981693"/>
                <a:ext cx="100046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5" y="3981693"/>
                <a:ext cx="1000467" cy="470000"/>
              </a:xfrm>
              <a:prstGeom prst="rect">
                <a:avLst/>
              </a:prstGeom>
              <a:blipFill>
                <a:blip r:embed="rId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/>
          <p:nvPr/>
        </p:nvCxnSpPr>
        <p:spPr>
          <a:xfrm flipV="1">
            <a:off x="1372230" y="4263654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2703180" y="3580825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728481" y="424812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2212461" y="3792003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942962" y="4685051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383864" y="261890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657466" y="4120551"/>
            <a:ext cx="892190" cy="17104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2897" y="2301647"/>
            <a:ext cx="2456532" cy="3521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3404785" y="3615726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85" y="3615726"/>
                <a:ext cx="657424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/>
          <p:cNvSpPr/>
          <p:nvPr/>
        </p:nvSpPr>
        <p:spPr>
          <a:xfrm>
            <a:off x="3476311" y="4108480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919792" y="3485870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1475836" y="3032540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73" y="2171796"/>
            <a:ext cx="4048459" cy="927086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73" y="3397696"/>
            <a:ext cx="3709585" cy="3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72" y="3424404"/>
            <a:ext cx="4239150" cy="30228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xperiment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248"/>
            <a:ext cx="3011208" cy="2257546"/>
          </a:xfr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74" y="3762248"/>
            <a:ext cx="3145536" cy="235915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83" y="3750262"/>
            <a:ext cx="3161518" cy="2371138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5541"/>
              </p:ext>
            </p:extLst>
          </p:nvPr>
        </p:nvGraphicFramePr>
        <p:xfrm>
          <a:off x="1701796" y="2167122"/>
          <a:ext cx="903618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93">
                  <a:extLst>
                    <a:ext uri="{9D8B030D-6E8A-4147-A177-3AD203B41FA5}">
                      <a16:colId xmlns:a16="http://schemas.microsoft.com/office/drawing/2014/main" val="1793026708"/>
                    </a:ext>
                  </a:extLst>
                </a:gridCol>
                <a:gridCol w="1845988">
                  <a:extLst>
                    <a:ext uri="{9D8B030D-6E8A-4147-A177-3AD203B41FA5}">
                      <a16:colId xmlns:a16="http://schemas.microsoft.com/office/drawing/2014/main" val="1228491632"/>
                    </a:ext>
                  </a:extLst>
                </a:gridCol>
                <a:gridCol w="1315060">
                  <a:extLst>
                    <a:ext uri="{9D8B030D-6E8A-4147-A177-3AD203B41FA5}">
                      <a16:colId xmlns:a16="http://schemas.microsoft.com/office/drawing/2014/main" val="536303149"/>
                    </a:ext>
                  </a:extLst>
                </a:gridCol>
                <a:gridCol w="1375519">
                  <a:extLst>
                    <a:ext uri="{9D8B030D-6E8A-4147-A177-3AD203B41FA5}">
                      <a16:colId xmlns:a16="http://schemas.microsoft.com/office/drawing/2014/main" val="4106262048"/>
                    </a:ext>
                  </a:extLst>
                </a:gridCol>
                <a:gridCol w="1732625">
                  <a:extLst>
                    <a:ext uri="{9D8B030D-6E8A-4147-A177-3AD203B41FA5}">
                      <a16:colId xmlns:a16="http://schemas.microsoft.com/office/drawing/2014/main" val="1210896315"/>
                    </a:ext>
                  </a:extLst>
                </a:gridCol>
                <a:gridCol w="1544301">
                  <a:extLst>
                    <a:ext uri="{9D8B030D-6E8A-4147-A177-3AD203B41FA5}">
                      <a16:colId xmlns:a16="http://schemas.microsoft.com/office/drawing/2014/main" val="2305508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Function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Range of search domain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Peak fitness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Peak location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No. of global</a:t>
                      </a:r>
                      <a:r>
                        <a:rPr kumimoji="1" lang="en-US" altLang="ja-JP" sz="2000" baseline="0" dirty="0" smtClean="0"/>
                        <a:t> optimum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No. of local optimum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Griewank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[-10</a:t>
                      </a:r>
                      <a:r>
                        <a:rPr kumimoji="1" lang="en-US" altLang="ja-JP" sz="2000" baseline="0" dirty="0" smtClean="0"/>
                        <a:t> 10</a:t>
                      </a:r>
                      <a:r>
                        <a:rPr kumimoji="1" lang="en-US" altLang="ja-JP" sz="2000" dirty="0" smtClean="0"/>
                        <a:t>]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[0 0]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16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Rastrigin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[-5 5]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[0 0]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120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87554"/>
                  </a:ext>
                </a:extLst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559435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6740" y="1247654"/>
            <a:ext cx="46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Benchmark test functions</a:t>
            </a:r>
            <a:endParaRPr kumimoji="1" lang="ja-JP" altLang="en-US" sz="2800" b="1" dirty="0"/>
          </a:p>
        </p:txBody>
      </p:sp>
      <p:pic>
        <p:nvPicPr>
          <p:cNvPr id="17" name="図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35" y="5953667"/>
            <a:ext cx="3983238" cy="737524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861" y="5953667"/>
            <a:ext cx="3894857" cy="7375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924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Evaluation criteria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b="1" dirty="0" smtClean="0"/>
              <a:t>Parameters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57401"/>
            <a:ext cx="3015985" cy="88899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0" y="3994334"/>
            <a:ext cx="2217143" cy="20556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53400" y="2057401"/>
                <a:ext cx="199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 smtClean="0"/>
                  <a:t>: location of peak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057401"/>
                <a:ext cx="1993900" cy="369332"/>
              </a:xfrm>
              <a:prstGeom prst="rect">
                <a:avLst/>
              </a:prstGeom>
              <a:blipFill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153400" y="2425383"/>
                <a:ext cx="300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: location of individuals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425383"/>
                <a:ext cx="3009900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749542" y="2057401"/>
                <a:ext cx="3009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ja-JP" dirty="0" smtClean="0"/>
                  <a:t>: No. of peak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42" y="2057401"/>
                <a:ext cx="3009900" cy="369332"/>
              </a:xfrm>
              <a:prstGeom prst="rect">
                <a:avLst/>
              </a:prstGeom>
              <a:blipFill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749542" y="2425383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ja-JP" dirty="0" smtClean="0"/>
                  <a:t>: maximum number of individual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42" y="2425383"/>
                <a:ext cx="4114800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5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81367"/>
              </p:ext>
            </p:extLst>
          </p:nvPr>
        </p:nvGraphicFramePr>
        <p:xfrm>
          <a:off x="1689605" y="1430126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53106"/>
              </p:ext>
            </p:extLst>
          </p:nvPr>
        </p:nvGraphicFramePr>
        <p:xfrm>
          <a:off x="1689605" y="4166843"/>
          <a:ext cx="4257720" cy="25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右矢印 9"/>
          <p:cNvSpPr/>
          <p:nvPr/>
        </p:nvSpPr>
        <p:spPr>
          <a:xfrm rot="5400000">
            <a:off x="1025069" y="2433236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 rot="5400000">
            <a:off x="1031006" y="5055857"/>
            <a:ext cx="1286544" cy="276446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33000">
                <a:schemeClr val="accent4"/>
              </a:gs>
              <a:gs pos="66000">
                <a:schemeClr val="accent2"/>
              </a:gs>
              <a:gs pos="100000">
                <a:srgbClr val="FF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06500" y="111259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0650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82" y="1187049"/>
            <a:ext cx="3756002" cy="2819233"/>
          </a:xfrm>
          <a:prstGeom prst="rect">
            <a:avLst/>
          </a:prstGeom>
        </p:spPr>
      </p:pic>
      <p:pic>
        <p:nvPicPr>
          <p:cNvPr id="21" name="コンテンツ プレースホルダ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69" y="4003876"/>
            <a:ext cx="3749634" cy="2814453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658100" y="1063556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</a:t>
            </a:r>
            <a:r>
              <a:rPr kumimoji="1" lang="en-US" altLang="ja-JP" dirty="0" smtClean="0"/>
              <a:t>=4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623183" y="3846594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</a:t>
            </a:r>
            <a:r>
              <a:rPr kumimoji="1" lang="en-US" altLang="ja-JP" dirty="0" smtClean="0"/>
              <a:t>=4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78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Problems</a:t>
            </a:r>
          </a:p>
          <a:p>
            <a:pPr marL="0" indent="0">
              <a:buNone/>
            </a:pPr>
            <a:r>
              <a:rPr lang="en-US" altLang="ja-JP" dirty="0" smtClean="0"/>
              <a:t>- This algorithm definitely evaluates better solution than current one even if found local optima</a:t>
            </a:r>
          </a:p>
          <a:p>
            <a:pPr marL="0" indent="0">
              <a:buNone/>
            </a:pPr>
            <a:r>
              <a:rPr kumimoji="1" lang="en-US" altLang="ja-JP" dirty="0" smtClean="0"/>
              <a:t>- Depending on parameter k-nearest individual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42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6032" y="218821"/>
            <a:ext cx="11097768" cy="927227"/>
          </a:xfrm>
        </p:spPr>
        <p:txBody>
          <a:bodyPr/>
          <a:lstStyle/>
          <a:p>
            <a:r>
              <a:rPr lang="en-US" altLang="ja-JP" dirty="0"/>
              <a:t>O</a:t>
            </a:r>
            <a:r>
              <a:rPr kumimoji="1" lang="en-US" altLang="ja-JP" dirty="0" smtClean="0"/>
              <a:t>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6032" y="1409700"/>
            <a:ext cx="11097768" cy="47672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I</a:t>
            </a:r>
            <a:r>
              <a:rPr kumimoji="1" lang="en-US" altLang="ja-JP" dirty="0" smtClean="0"/>
              <a:t>ntroduction</a:t>
            </a:r>
          </a:p>
          <a:p>
            <a:pPr marL="457200" lvl="1" indent="0">
              <a:buNone/>
            </a:pPr>
            <a:r>
              <a:rPr kumimoji="1" lang="en-US" altLang="ja-JP" dirty="0" smtClean="0"/>
              <a:t>- About Evolutionary Algorithms </a:t>
            </a:r>
          </a:p>
          <a:p>
            <a:pPr lvl="1">
              <a:buFontTx/>
              <a:buChar char="-"/>
            </a:pPr>
            <a:r>
              <a:rPr lang="en-US" altLang="ja-JP" dirty="0" smtClean="0"/>
              <a:t>W</a:t>
            </a:r>
            <a:r>
              <a:rPr kumimoji="1" lang="en-US" altLang="ja-JP" dirty="0" smtClean="0"/>
              <a:t>hy multimodal optimization ?</a:t>
            </a:r>
          </a:p>
          <a:p>
            <a:pPr marL="0" indent="0">
              <a:buNone/>
            </a:pPr>
            <a:r>
              <a:rPr lang="en-US" altLang="ja-JP" dirty="0" smtClean="0"/>
              <a:t>Motivation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The algorithm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- Bat algorithm</a:t>
            </a:r>
            <a:endParaRPr kumimoji="1" lang="en-US" altLang="ja-JP" dirty="0" smtClean="0"/>
          </a:p>
          <a:p>
            <a:pPr lvl="1">
              <a:buFontTx/>
              <a:buChar char="-"/>
            </a:pPr>
            <a:r>
              <a:rPr kumimoji="1" lang="en-US" altLang="ja-JP" dirty="0" smtClean="0"/>
              <a:t>Novelty search</a:t>
            </a:r>
          </a:p>
          <a:p>
            <a:pPr lvl="1">
              <a:buFontTx/>
              <a:buChar char="-"/>
            </a:pPr>
            <a:r>
              <a:rPr lang="en-US" altLang="ja-JP" dirty="0" smtClean="0"/>
              <a:t>Novelty search-based bat algorithm</a:t>
            </a:r>
          </a:p>
          <a:p>
            <a:pPr marL="0" indent="0">
              <a:buNone/>
            </a:pPr>
            <a:r>
              <a:rPr kumimoji="1" lang="en-US" altLang="ja-JP" dirty="0" smtClean="0"/>
              <a:t>Experiment</a:t>
            </a:r>
          </a:p>
          <a:p>
            <a:pPr marL="0" indent="0">
              <a:buNone/>
            </a:pPr>
            <a:r>
              <a:rPr lang="en-US" altLang="ja-JP" dirty="0" smtClean="0"/>
              <a:t>Conclusion</a:t>
            </a:r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 smtClean="0"/>
          </a:p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03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740" y="1353312"/>
            <a:ext cx="11826660" cy="48236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About Evolutionary </a:t>
            </a:r>
            <a:r>
              <a:rPr lang="en-US" altLang="ja-JP" b="1" dirty="0" smtClean="0"/>
              <a:t>A</a:t>
            </a:r>
            <a:r>
              <a:rPr kumimoji="1" lang="en-US" altLang="ja-JP" b="1" dirty="0" smtClean="0"/>
              <a:t>lgorithms (EAs)</a:t>
            </a:r>
          </a:p>
          <a:p>
            <a:pPr>
              <a:buFontTx/>
              <a:buChar char="-"/>
            </a:pPr>
            <a:r>
              <a:rPr lang="en-US" altLang="ja-JP" sz="2400" dirty="0" smtClean="0"/>
              <a:t>EAs were designed to find the single best solution in optimization problems</a:t>
            </a:r>
          </a:p>
          <a:p>
            <a:pPr marL="0" indent="0">
              <a:buNone/>
            </a:pPr>
            <a:r>
              <a:rPr lang="en-US" altLang="ja-JP" sz="2400" dirty="0"/>
              <a:t>	</a:t>
            </a:r>
            <a:r>
              <a:rPr lang="en-US" altLang="ja-JP" sz="2400" dirty="0" smtClean="0"/>
              <a:t>ex.) genetic algorithm(GA), evolution strategies(ES), swarm intelligence, etc.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kumimoji="1" lang="en-US" altLang="ja-JP" b="1" dirty="0" smtClean="0"/>
              <a:t>Why multimodal optimization ?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- Most of the real world problems is “multimodal” and complicated</a:t>
            </a:r>
          </a:p>
          <a:p>
            <a:pPr marL="0" indent="0">
              <a:buNone/>
            </a:pPr>
            <a:r>
              <a:rPr lang="en-US" altLang="ja-JP" sz="2400" dirty="0" smtClean="0"/>
              <a:t>- Multimodal optimization has multiple optimal solutions (global and local)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740" y="5020161"/>
            <a:ext cx="111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It is desirable to find local optima if they become proper solutions alternative global optima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67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 smtClean="0"/>
              <a:t>otivation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740" y="1460500"/>
            <a:ext cx="11217060" cy="47164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- For adapting real world problems</a:t>
            </a:r>
          </a:p>
          <a:p>
            <a:pPr marL="0" indent="0">
              <a:buNone/>
            </a:pPr>
            <a:r>
              <a:rPr lang="en-US" altLang="ja-JP" dirty="0" smtClean="0"/>
              <a:t>- P</a:t>
            </a:r>
            <a:r>
              <a:rPr kumimoji="1" lang="en-US" altLang="ja-JP" dirty="0" smtClean="0"/>
              <a:t>roposed the algorithm using nearly the same number of individuals or more as global and local solutions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31" name="グループ化 30"/>
          <p:cNvGrpSpPr/>
          <p:nvPr/>
        </p:nvGrpSpPr>
        <p:grpSpPr>
          <a:xfrm>
            <a:off x="924815" y="3028081"/>
            <a:ext cx="4390679" cy="3013439"/>
            <a:chOff x="949006" y="3087066"/>
            <a:chExt cx="3186456" cy="2186951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949006" y="3087066"/>
              <a:ext cx="3186456" cy="2186951"/>
              <a:chOff x="383484" y="1242856"/>
              <a:chExt cx="1943937" cy="1334177"/>
            </a:xfrm>
          </p:grpSpPr>
          <p:pic>
            <p:nvPicPr>
              <p:cNvPr id="34" name="図 3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484" y="1242856"/>
                <a:ext cx="1943937" cy="1334177"/>
              </a:xfrm>
              <a:prstGeom prst="rect">
                <a:avLst/>
              </a:prstGeom>
            </p:spPr>
          </p:pic>
          <p:sp>
            <p:nvSpPr>
              <p:cNvPr id="35" name="楕円 34"/>
              <p:cNvSpPr/>
              <p:nvPr/>
            </p:nvSpPr>
            <p:spPr>
              <a:xfrm>
                <a:off x="611560" y="2348880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647560" y="2099065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1187632" y="2060848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/>
              <p:cNvSpPr/>
              <p:nvPr/>
            </p:nvSpPr>
            <p:spPr>
              <a:xfrm>
                <a:off x="971608" y="2060848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/>
              <p:cNvSpPr/>
              <p:nvPr/>
            </p:nvSpPr>
            <p:spPr>
              <a:xfrm>
                <a:off x="1475664" y="1628800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/>
              <p:cNvSpPr/>
              <p:nvPr/>
            </p:nvSpPr>
            <p:spPr>
              <a:xfrm>
                <a:off x="1691688" y="1700808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/>
              <p:cNvSpPr/>
              <p:nvPr/>
            </p:nvSpPr>
            <p:spPr>
              <a:xfrm>
                <a:off x="1952930" y="1988848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/>
              <p:cNvSpPr/>
              <p:nvPr/>
            </p:nvSpPr>
            <p:spPr>
              <a:xfrm>
                <a:off x="2051028" y="2344806"/>
                <a:ext cx="72000" cy="720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42166" y="1282998"/>
                <a:ext cx="604914" cy="14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b="1" dirty="0" smtClean="0"/>
                  <a:t>: </a:t>
                </a:r>
                <a:r>
                  <a:rPr lang="en-US" altLang="ja-JP" sz="1600" b="1" dirty="0" smtClean="0"/>
                  <a:t>Individuals</a:t>
                </a:r>
                <a:endParaRPr kumimoji="1" lang="ja-JP" altLang="en-US" sz="1600" b="1" dirty="0"/>
              </a:p>
            </p:txBody>
          </p:sp>
        </p:grpSp>
        <p:sp>
          <p:nvSpPr>
            <p:cNvPr id="33" name="楕円 32"/>
            <p:cNvSpPr/>
            <p:nvPr/>
          </p:nvSpPr>
          <p:spPr>
            <a:xfrm>
              <a:off x="1100308" y="3219425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右矢印 43"/>
          <p:cNvSpPr/>
          <p:nvPr/>
        </p:nvSpPr>
        <p:spPr>
          <a:xfrm>
            <a:off x="5499845" y="4006224"/>
            <a:ext cx="654011" cy="1057157"/>
          </a:xfrm>
          <a:prstGeom prst="rightArrow">
            <a:avLst>
              <a:gd name="adj1" fmla="val 50000"/>
              <a:gd name="adj2" fmla="val 6914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6372398" y="3028083"/>
            <a:ext cx="4390677" cy="3013442"/>
            <a:chOff x="4869917" y="2625358"/>
            <a:chExt cx="3186456" cy="2186952"/>
          </a:xfrm>
        </p:grpSpPr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917" y="2625358"/>
              <a:ext cx="3186456" cy="2186952"/>
            </a:xfrm>
            <a:prstGeom prst="rect">
              <a:avLst/>
            </a:prstGeom>
          </p:spPr>
        </p:pic>
        <p:sp>
          <p:nvSpPr>
            <p:cNvPr id="47" name="楕円 46"/>
            <p:cNvSpPr/>
            <p:nvPr/>
          </p:nvSpPr>
          <p:spPr>
            <a:xfrm>
              <a:off x="5173821" y="4625025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5510422" y="4215534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6085448" y="4463136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5780333" y="4185548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/>
            <p:cNvSpPr/>
            <p:nvPr/>
          </p:nvSpPr>
          <p:spPr>
            <a:xfrm>
              <a:off x="6394298" y="4065173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/>
            <p:cNvSpPr/>
            <p:nvPr/>
          </p:nvSpPr>
          <p:spPr>
            <a:xfrm>
              <a:off x="6732068" y="3758669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/>
            <p:cNvSpPr/>
            <p:nvPr/>
          </p:nvSpPr>
          <p:spPr>
            <a:xfrm>
              <a:off x="7372567" y="4018540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/>
            <p:cNvSpPr/>
            <p:nvPr/>
          </p:nvSpPr>
          <p:spPr>
            <a:xfrm>
              <a:off x="7663996" y="4602018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/>
            <p:cNvSpPr/>
            <p:nvPr/>
          </p:nvSpPr>
          <p:spPr>
            <a:xfrm>
              <a:off x="7064085" y="3633482"/>
              <a:ext cx="118021" cy="11802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6" name="楕円 55"/>
          <p:cNvSpPr/>
          <p:nvPr/>
        </p:nvSpPr>
        <p:spPr>
          <a:xfrm>
            <a:off x="1966368" y="4335884"/>
            <a:ext cx="162623" cy="16262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9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6740" y="1341120"/>
            <a:ext cx="11217060" cy="483584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Bat algorithm [Xin. S., 2010]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Echolocation</a:t>
            </a:r>
            <a:endParaRPr lang="en-US" altLang="ja-JP" dirty="0"/>
          </a:p>
          <a:p>
            <a:pPr lvl="1">
              <a:buFontTx/>
              <a:buChar char="-"/>
            </a:pPr>
            <a:r>
              <a:rPr lang="en-US" altLang="ja-JP" dirty="0" smtClean="0"/>
              <a:t>Loudness: the sound waves bats emitted to prey/ food</a:t>
            </a:r>
          </a:p>
          <a:p>
            <a:pPr lvl="1">
              <a:buFontTx/>
              <a:buChar char="-"/>
            </a:pPr>
            <a:r>
              <a:rPr kumimoji="1" lang="en-US" altLang="ja-JP" dirty="0" smtClean="0"/>
              <a:t>Pulse rate: the reflected waves of loudness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34" y="3003705"/>
            <a:ext cx="5502446" cy="326295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603438" y="6247618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39103" y="6247619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algorithm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36740" y="1333500"/>
                <a:ext cx="11217060" cy="48434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 smtClean="0"/>
                  <a:t>Bat algorithm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ja-JP" dirty="0" smtClean="0"/>
                  <a:t>Bat behavior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All bats fly randomly with</a:t>
                </a:r>
              </a:p>
              <a:p>
                <a:pPr lvl="1">
                  <a:buFontTx/>
                  <a:buChar char="-"/>
                </a:pPr>
                <a:r>
                  <a:rPr lang="en-US" altLang="ja-JP" dirty="0" smtClean="0"/>
                  <a:t>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 smtClean="0"/>
                  <a:t> to </a:t>
                </a:r>
                <a:r>
                  <a:rPr lang="en-US" altLang="ja-JP" dirty="0" smtClean="0"/>
                  <a:t>adjust</a:t>
                </a:r>
                <a:r>
                  <a:rPr lang="en-US" altLang="ja-JP" dirty="0" smtClean="0"/>
                  <a:t> </a:t>
                </a:r>
                <a:r>
                  <a:rPr lang="en-US" altLang="ja-JP" dirty="0" smtClean="0"/>
                  <a:t>bats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lvl="1">
                  <a:buFontTx/>
                  <a:buChar char="-"/>
                </a:pPr>
                <a:r>
                  <a:rPr lang="en-US" altLang="ja-JP" dirty="0" smtClean="0"/>
                  <a:t>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lvl="1">
                  <a:buFontTx/>
                  <a:buChar char="-"/>
                </a:pPr>
                <a:r>
                  <a:rPr lang="en-US" altLang="ja-JP" dirty="0" smtClean="0"/>
                  <a:t>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lvl="1">
                  <a:buFontTx/>
                  <a:buChar char="-"/>
                </a:pPr>
                <a:r>
                  <a:rPr lang="en-US" altLang="ja-JP" dirty="0"/>
                  <a:t>l</a:t>
                </a:r>
                <a:r>
                  <a:rPr lang="en-US" altLang="ja-JP" dirty="0" smtClean="0"/>
                  <a:t>oudness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ja-JP" dirty="0" smtClean="0"/>
                  <a:t> to approach prey </a:t>
                </a:r>
                <a:r>
                  <a:rPr lang="en-US" altLang="ja-JP" dirty="0"/>
                  <a:t>	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40" y="1333500"/>
                <a:ext cx="11217060" cy="4843463"/>
              </a:xfrm>
              <a:blipFill>
                <a:blip r:embed="rId6"/>
                <a:stretch>
                  <a:fillRect l="-1086" t="-22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" y="4604683"/>
            <a:ext cx="5868190" cy="117181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30" y="4604683"/>
            <a:ext cx="884006" cy="21770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58" y="4604682"/>
            <a:ext cx="1924142" cy="213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222030" y="4991100"/>
                <a:ext cx="4334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the current best solution (global best)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30" y="4991100"/>
                <a:ext cx="4334970" cy="369332"/>
              </a:xfrm>
              <a:prstGeom prst="rect">
                <a:avLst/>
              </a:prstGeom>
              <a:blipFill>
                <a:blip r:embed="rId10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222030" y="5399365"/>
                <a:ext cx="4334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 smtClean="0"/>
                  <a:t>:   the number of iteration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30" y="5399365"/>
                <a:ext cx="4334970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222030" y="5807631"/>
                <a:ext cx="4334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/>
                  <a:t>:   </a:t>
                </a:r>
                <a:r>
                  <a:rPr lang="en-US" altLang="ja-JP" dirty="0" smtClean="0"/>
                  <a:t>id number of individual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30" y="5807631"/>
                <a:ext cx="4334970" cy="369332"/>
              </a:xfrm>
              <a:prstGeom prst="rect">
                <a:avLst/>
              </a:prstGeom>
              <a:blipFill>
                <a:blip r:embed="rId1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81" y="1580746"/>
            <a:ext cx="3910767" cy="2836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942575" y="1174758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75" y="1174758"/>
                <a:ext cx="1212214" cy="369397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0718941" y="4366430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941" y="4366430"/>
                <a:ext cx="1009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/>
          <p:cNvSpPr/>
          <p:nvPr/>
        </p:nvSpPr>
        <p:spPr>
          <a:xfrm>
            <a:off x="8326856" y="2397477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0201152" y="218366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1035945" y="2295118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9093405" y="263176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824150" y="2151741"/>
                <a:ext cx="48985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50" y="2151741"/>
                <a:ext cx="489858" cy="3929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8503541" y="2461173"/>
            <a:ext cx="589864" cy="229604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142417" y="1926662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417" y="1926662"/>
                <a:ext cx="489858" cy="388440"/>
              </a:xfrm>
              <a:prstGeom prst="rect">
                <a:avLst/>
              </a:prstGeom>
              <a:blipFill>
                <a:blip r:embed="rId17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794726" y="2515498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26" y="2515498"/>
                <a:ext cx="489858" cy="389787"/>
              </a:xfrm>
              <a:prstGeom prst="rect">
                <a:avLst/>
              </a:prstGeom>
              <a:blipFill>
                <a:blip r:embed="rId18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0662518" y="1852343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518" y="1852343"/>
                <a:ext cx="489858" cy="387735"/>
              </a:xfrm>
              <a:prstGeom prst="rect">
                <a:avLst/>
              </a:prstGeom>
              <a:blipFill>
                <a:blip r:embed="rId19"/>
                <a:stretch>
                  <a:fillRect r="-18750" b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/>
          <p:cNvCxnSpPr/>
          <p:nvPr/>
        </p:nvCxnSpPr>
        <p:spPr>
          <a:xfrm>
            <a:off x="8453669" y="2495175"/>
            <a:ext cx="399268" cy="146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832618" y="2240078"/>
                <a:ext cx="379273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18" y="2240078"/>
                <a:ext cx="379273" cy="3905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8835000" y="2580993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8378595" y="263176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31766"/>
                <a:ext cx="489858" cy="3884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2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algorithm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 smtClean="0"/>
                  <a:t>Bat algorithm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ja-JP" dirty="0" smtClean="0"/>
                  <a:t>Random walk</a:t>
                </a:r>
                <a:br>
                  <a:rPr lang="en-US" altLang="ja-JP" dirty="0" smtClean="0"/>
                </a:br>
                <a:endParaRPr lang="en-US" altLang="ja-JP" dirty="0" smtClean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ja-JP" dirty="0" smtClean="0"/>
                  <a:t>Evaluate loudness and pulse emission</a:t>
                </a:r>
                <a:br>
                  <a:rPr lang="en-US" altLang="ja-JP" dirty="0" smtClean="0"/>
                </a:b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sz="1800" dirty="0" smtClean="0"/>
                  <a:t/>
                </a:r>
                <a:br>
                  <a:rPr lang="en-US" altLang="ja-JP" sz="1800" dirty="0" smtClean="0"/>
                </a:br>
                <a:r>
                  <a:rPr lang="en-US" altLang="ja-JP" sz="2400" dirty="0" smtClean="0"/>
                  <a:t>where 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ja-JP" sz="2400" dirty="0" smtClean="0"/>
                  <a:t> are constants parameter (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ja-JP" sz="2400" dirty="0" smtClean="0"/>
                  <a:t> as default 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3" y="2411297"/>
            <a:ext cx="2803179" cy="28231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31" y="2430921"/>
            <a:ext cx="1004072" cy="217703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2" y="3410853"/>
            <a:ext cx="3206089" cy="74514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58" y="1593232"/>
            <a:ext cx="3910767" cy="2836484"/>
          </a:xfrm>
          <a:prstGeom prst="rect">
            <a:avLst/>
          </a:prstGeom>
        </p:spPr>
      </p:pic>
      <p:sp>
        <p:nvSpPr>
          <p:cNvPr id="24" name="楕円 23"/>
          <p:cNvSpPr/>
          <p:nvPr/>
        </p:nvSpPr>
        <p:spPr>
          <a:xfrm>
            <a:off x="10274177" y="2188867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1108970" y="230032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9166430" y="2636972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7011952" y="1136444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52" y="1136444"/>
                <a:ext cx="1212214" cy="369397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0801018" y="4429716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018" y="4429716"/>
                <a:ext cx="10099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8536188" y="2026547"/>
                <a:ext cx="48985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88" y="2026547"/>
                <a:ext cx="489858" cy="392993"/>
              </a:xfrm>
              <a:prstGeom prst="rect">
                <a:avLst/>
              </a:prstGeom>
              <a:blipFill>
                <a:blip r:embed="rId12"/>
                <a:stretch>
                  <a:fillRect r="-234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8908025" y="258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8676572" y="2754993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72" y="2754993"/>
                <a:ext cx="489858" cy="3884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8766504" y="244467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240" y="1389888"/>
            <a:ext cx="11217060" cy="47870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Bat algorithm</a:t>
            </a:r>
          </a:p>
          <a:p>
            <a:pPr marL="514350" indent="-514350">
              <a:buFont typeface="+mj-lt"/>
              <a:buAutoNum type="arabicPeriod" startAt="3"/>
            </a:pPr>
            <a:r>
              <a:rPr kumimoji="1" lang="en-US" altLang="ja-JP" dirty="0" smtClean="0"/>
              <a:t>Pseudo code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417267"/>
                  </p:ext>
                </p:extLst>
              </p:nvPr>
            </p:nvGraphicFramePr>
            <p:xfrm>
              <a:off x="3035300" y="1235075"/>
              <a:ext cx="73533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67421099"/>
                        </a:ext>
                      </a:extLst>
                    </a:gridCol>
                    <a:gridCol w="6667500">
                      <a:extLst>
                        <a:ext uri="{9D8B030D-6E8A-4147-A177-3AD203B41FA5}">
                          <a16:colId xmlns:a16="http://schemas.microsoft.com/office/drawing/2014/main" val="1946088023"/>
                        </a:ext>
                      </a:extLst>
                    </a:gridCol>
                  </a:tblGrid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0" dirty="0" smtClean="0">
                              <a:solidFill>
                                <a:schemeClr val="tx1"/>
                              </a:solidFill>
                            </a:rPr>
                            <a:t>1:</a:t>
                          </a:r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0" dirty="0" smtClean="0">
                              <a:solidFill>
                                <a:schemeClr val="tx1"/>
                              </a:solidFill>
                            </a:rPr>
                            <a:t>Initialize</a:t>
                          </a:r>
                          <a:r>
                            <a:rPr kumimoji="1" lang="en-US" altLang="ja-JP" sz="1400" b="0" baseline="0" dirty="0" smtClean="0">
                              <a:solidFill>
                                <a:schemeClr val="tx1"/>
                              </a:solidFill>
                            </a:rPr>
                            <a:t> individuals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=1,2,…,</m:t>
                                  </m:r>
                                  <m:r>
                                    <a:rPr kumimoji="1" lang="en-US" altLang="ja-JP" sz="1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4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1400" b="0" dirty="0" smtClean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822670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2: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Define frequency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at location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400" dirty="0" smtClean="0"/>
                            <a:t>, </a:t>
                          </a:r>
                          <a:r>
                            <a:rPr kumimoji="1" lang="en-US" altLang="ja-JP" sz="1400" dirty="0" smtClean="0"/>
                            <a:t>Initialize pulse rate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400" dirty="0" smtClean="0"/>
                            <a:t>, and loudness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81224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3: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1" dirty="0" smtClean="0"/>
                            <a:t>while</a:t>
                          </a:r>
                          <a:r>
                            <a:rPr kumimoji="1" lang="en-US" altLang="ja-JP" sz="1400" dirty="0" smtClean="0"/>
                            <a:t> (t &lt; Max iteration) do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2412664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4: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</a:t>
                          </a:r>
                          <a:r>
                            <a:rPr kumimoji="1" lang="en-US" altLang="ja-JP" sz="1400" b="1" dirty="0" smtClean="0"/>
                            <a:t>for</a:t>
                          </a:r>
                          <a:r>
                            <a:rPr kumimoji="1" lang="en-US" altLang="ja-JP" sz="1400" dirty="0" smtClean="0"/>
                            <a:t> </a:t>
                          </a:r>
                          <a:r>
                            <a:rPr kumimoji="1" lang="en-US" altLang="ja-JP" sz="1400" dirty="0" err="1" smtClean="0"/>
                            <a:t>i</a:t>
                          </a:r>
                          <a:r>
                            <a:rPr kumimoji="1" lang="en-US" altLang="ja-JP" sz="1400" dirty="0" smtClean="0"/>
                            <a:t>=1 to n </a:t>
                          </a:r>
                          <a:r>
                            <a:rPr kumimoji="1" lang="en-US" altLang="ja-JP" sz="1400" b="1" dirty="0" smtClean="0"/>
                            <a:t>do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543419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5: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Generate new solutions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by tuning frequency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698838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6: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 smtClean="0"/>
                            <a:t>    </a:t>
                          </a:r>
                          <a:r>
                            <a:rPr kumimoji="1" lang="en-US" altLang="ja-JP" sz="1400" baseline="0" dirty="0" smtClean="0"/>
                            <a:t>    Update location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and velocity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b="0" dirty="0" smtClean="0"/>
                            <a:t> [eqs.(1) to (3)]</a:t>
                          </a:r>
                          <a:endParaRPr kumimoji="1" lang="ja-JP" altLang="en-US" sz="1400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242081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7: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aseline="0" dirty="0" smtClean="0"/>
                            <a:t>        </a:t>
                          </a:r>
                          <a:r>
                            <a:rPr kumimoji="1" lang="en-US" altLang="ja-JP" sz="1400" b="1" baseline="0" dirty="0" smtClean="0"/>
                            <a:t>if</a:t>
                          </a:r>
                          <a:r>
                            <a:rPr kumimoji="1" lang="en-US" altLang="ja-JP" sz="1400" baseline="0" dirty="0" smtClean="0"/>
                            <a:t> (rand &gt;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400" baseline="0" dirty="0" smtClean="0"/>
                            <a:t>) </a:t>
                          </a:r>
                          <a:r>
                            <a:rPr kumimoji="1" lang="en-US" altLang="ja-JP" sz="1400" b="1" baseline="0" dirty="0" smtClean="0"/>
                            <a:t>then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474063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8: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    Generate</a:t>
                          </a:r>
                          <a:r>
                            <a:rPr kumimoji="1" lang="en-US" altLang="ja-JP" sz="1400" baseline="0" dirty="0" smtClean="0"/>
                            <a:t> a new solution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around global best solution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[eq.(4)]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5264679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9: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else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939545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10: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    continue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4254850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11: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end if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719140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12: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Generate</a:t>
                          </a:r>
                          <a:r>
                            <a:rPr kumimoji="1" lang="en-US" altLang="ja-JP" sz="1400" baseline="0" dirty="0" smtClean="0"/>
                            <a:t> a new solution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𝑟𝑛𝑑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randomly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96380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13: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if</a:t>
                          </a:r>
                          <a:r>
                            <a:rPr kumimoji="1" lang="en-US" altLang="ja-JP" sz="1400" dirty="0" smtClean="0"/>
                            <a:t> (rand &lt;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400" dirty="0" smtClean="0"/>
                            <a:t> &amp;</a:t>
                          </a:r>
                          <a:r>
                            <a:rPr kumimoji="1" lang="en-US" altLang="ja-JP" sz="1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𝑟𝑛𝑑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ja-JP" sz="1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1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1400" b="0" i="1" baseline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kumimoji="1" lang="en-US" altLang="ja-JP" sz="1400" dirty="0" smtClean="0"/>
                            <a:t>) </a:t>
                          </a:r>
                          <a:r>
                            <a:rPr kumimoji="1" lang="en-US" altLang="ja-JP" sz="1400" b="1" dirty="0" smtClean="0"/>
                            <a:t>then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05033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14: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 smtClean="0"/>
                            <a:t>            Accept the</a:t>
                          </a:r>
                          <a:r>
                            <a:rPr kumimoji="1" lang="en-US" altLang="ja-JP" sz="1400" baseline="0" dirty="0" smtClean="0"/>
                            <a:t> new solution, and update pulse rate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&amp; loudness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[</a:t>
                          </a:r>
                          <a:r>
                            <a:rPr kumimoji="1" lang="en-US" altLang="ja-JP" sz="1400" dirty="0" err="1" smtClean="0"/>
                            <a:t>eqs</a:t>
                          </a:r>
                          <a:r>
                            <a:rPr kumimoji="1" lang="en-US" altLang="ja-JP" sz="1400" dirty="0" smtClean="0"/>
                            <a:t>.(6)(7)]</a:t>
                          </a:r>
                          <a:endParaRPr kumimoji="1" lang="ja-JP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6773120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15: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end if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29468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16: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Evaluate all individuals and select global</a:t>
                          </a:r>
                          <a:r>
                            <a:rPr kumimoji="1" lang="en-US" altLang="ja-JP" sz="1400" baseline="0" dirty="0" smtClean="0"/>
                            <a:t> best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1400" dirty="0" smtClean="0"/>
                            <a:t> </a:t>
                          </a:r>
                          <a:r>
                            <a:rPr kumimoji="1" lang="en-US" altLang="ja-JP" sz="1400" dirty="0" smtClean="0"/>
                            <a:t>in the current</a:t>
                          </a:r>
                          <a:r>
                            <a:rPr kumimoji="1" lang="en-US" altLang="ja-JP" sz="1400" baseline="0" dirty="0" smtClean="0"/>
                            <a:t> solutions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00523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17: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</a:t>
                          </a:r>
                          <a:r>
                            <a:rPr kumimoji="1" lang="en-US" altLang="ja-JP" sz="1400" b="1" dirty="0" smtClean="0"/>
                            <a:t>end for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147508"/>
                      </a:ext>
                    </a:extLst>
                  </a:tr>
                  <a:tr h="293444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18: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1" dirty="0" smtClean="0"/>
                            <a:t>end while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8195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417267"/>
                  </p:ext>
                </p:extLst>
              </p:nvPr>
            </p:nvGraphicFramePr>
            <p:xfrm>
              <a:off x="3035300" y="1235075"/>
              <a:ext cx="73533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67421099"/>
                        </a:ext>
                      </a:extLst>
                    </a:gridCol>
                    <a:gridCol w="6667500">
                      <a:extLst>
                        <a:ext uri="{9D8B030D-6E8A-4147-A177-3AD203B41FA5}">
                          <a16:colId xmlns:a16="http://schemas.microsoft.com/office/drawing/2014/main" val="194608802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0" dirty="0" smtClean="0">
                              <a:solidFill>
                                <a:schemeClr val="tx1"/>
                              </a:solidFill>
                            </a:rPr>
                            <a:t>1:</a:t>
                          </a:r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2000" r="-365" b="-1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8226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2: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102000" r="-365" b="-16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0812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3: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1" dirty="0" smtClean="0"/>
                            <a:t>while</a:t>
                          </a:r>
                          <a:r>
                            <a:rPr kumimoji="1" lang="en-US" altLang="ja-JP" sz="1400" dirty="0" smtClean="0"/>
                            <a:t> (t &lt; Max iteration) do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24126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4: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</a:t>
                          </a:r>
                          <a:r>
                            <a:rPr kumimoji="1" lang="en-US" altLang="ja-JP" sz="1400" b="1" dirty="0" smtClean="0"/>
                            <a:t>for</a:t>
                          </a:r>
                          <a:r>
                            <a:rPr kumimoji="1" lang="en-US" altLang="ja-JP" sz="1400" dirty="0" smtClean="0"/>
                            <a:t> </a:t>
                          </a:r>
                          <a:r>
                            <a:rPr kumimoji="1" lang="en-US" altLang="ja-JP" sz="1400" dirty="0" err="1" smtClean="0"/>
                            <a:t>i</a:t>
                          </a:r>
                          <a:r>
                            <a:rPr kumimoji="1" lang="en-US" altLang="ja-JP" sz="1400" dirty="0" smtClean="0"/>
                            <a:t>=1 to n </a:t>
                          </a:r>
                          <a:r>
                            <a:rPr kumimoji="1" lang="en-US" altLang="ja-JP" sz="1400" b="1" dirty="0" smtClean="0"/>
                            <a:t>do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5434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5: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402000" r="-365" b="-1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6988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6: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502000" r="-365" b="-1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24208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7: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602000" r="-365" b="-1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4740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8: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702000" r="-365" b="-10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2646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9: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else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9395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10: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    continue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42548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11: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end if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7191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12: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1104000" r="-365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963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13: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1204000" r="-365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70503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14: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1304000" r="-36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67731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15: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    </a:t>
                          </a:r>
                          <a:r>
                            <a:rPr kumimoji="1" lang="en-US" altLang="ja-JP" sz="1400" b="1" dirty="0" smtClean="0"/>
                            <a:t>end if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99294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16: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411" t="-1504000" r="-36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0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17: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    </a:t>
                          </a:r>
                          <a:r>
                            <a:rPr kumimoji="1" lang="en-US" altLang="ja-JP" sz="1400" b="1" dirty="0" smtClean="0"/>
                            <a:t>end for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1475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 smtClean="0"/>
                            <a:t>18:</a:t>
                          </a:r>
                          <a:endParaRPr kumimoji="1" lang="ja-JP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b="1" dirty="0" smtClean="0"/>
                            <a:t>end while</a:t>
                          </a:r>
                          <a:endParaRPr kumimoji="1" lang="ja-JP" alt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819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04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Novelty Search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[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Joel L, et al, 2008</a:t>
                </a:r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kumimoji="1" lang="en-US" altLang="ja-JP" sz="6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2400" b="1" i="1" smtClean="0">
                          <a:solidFill>
                            <a:schemeClr val="tx1"/>
                          </a:solidFill>
                        </a:rPr>
                        <m:t>𝝆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𝑲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𝒊</m:t>
                          </m:r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=</m:t>
                          </m:r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𝑲</m:t>
                          </m:r>
                        </m:sup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</a:rPr>
                            <m:t>𝒅𝒊𝒔𝒕𝒂𝒏𝒄𝒆</m:t>
                          </m:r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</a:rPr>
                                <m:t>𝒙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1" i="1" smtClean="0">
                                      <a:solidFill>
                                        <a:schemeClr val="tx1"/>
                                      </a:solidFill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algorithm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A5C-1FA3-4196-B231-33C121547F6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310244" y="3088984"/>
            <a:ext cx="2724347" cy="2724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28452" y="3078479"/>
            <a:ext cx="2724347" cy="2724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565694" y="3241594"/>
            <a:ext cx="2345924" cy="2185518"/>
            <a:chOff x="6816217" y="2254205"/>
            <a:chExt cx="574247" cy="534982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6816217" y="2254205"/>
              <a:ext cx="574247" cy="534982"/>
              <a:chOff x="6365413" y="1975205"/>
              <a:chExt cx="491431" cy="434693"/>
            </a:xfrm>
          </p:grpSpPr>
          <p:sp>
            <p:nvSpPr>
              <p:cNvPr id="12" name="楕円 11"/>
              <p:cNvSpPr/>
              <p:nvPr/>
            </p:nvSpPr>
            <p:spPr>
              <a:xfrm>
                <a:off x="6418353" y="197520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/>
              <p:cNvSpPr/>
              <p:nvPr/>
            </p:nvSpPr>
            <p:spPr>
              <a:xfrm>
                <a:off x="6365413" y="2257294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6586127" y="2243708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/>
              <p:cNvSpPr/>
              <p:nvPr/>
            </p:nvSpPr>
            <p:spPr>
              <a:xfrm>
                <a:off x="6470901" y="2337898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/>
              <p:cNvSpPr/>
              <p:nvPr/>
            </p:nvSpPr>
            <p:spPr>
              <a:xfrm>
                <a:off x="6691293" y="1986017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" name="直線コネクタ 8"/>
            <p:cNvCxnSpPr/>
            <p:nvPr/>
          </p:nvCxnSpPr>
          <p:spPr>
            <a:xfrm flipV="1">
              <a:off x="6859797" y="2356123"/>
              <a:ext cx="44052" cy="269011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 flipV="1">
              <a:off x="6932052" y="2356123"/>
              <a:ext cx="37565" cy="361944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endCxn id="12" idx="5"/>
            </p:cNvCxnSpPr>
            <p:nvPr/>
          </p:nvCxnSpPr>
          <p:spPr>
            <a:xfrm flipH="1" flipV="1">
              <a:off x="6949888" y="2329838"/>
              <a:ext cx="166104" cy="26039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>
            <a:off x="2467709" y="3223946"/>
            <a:ext cx="2345922" cy="2131154"/>
            <a:chOff x="5905973" y="2261089"/>
            <a:chExt cx="574247" cy="521675"/>
          </a:xfrm>
        </p:grpSpPr>
        <p:cxnSp>
          <p:nvCxnSpPr>
            <p:cNvPr id="19" name="直線コネクタ 18"/>
            <p:cNvCxnSpPr/>
            <p:nvPr/>
          </p:nvCxnSpPr>
          <p:spPr>
            <a:xfrm flipV="1">
              <a:off x="5956549" y="2510906"/>
              <a:ext cx="42960" cy="11823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H="1" flipV="1">
              <a:off x="6033331" y="2508821"/>
              <a:ext cx="45648" cy="21350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 flipV="1">
              <a:off x="6059373" y="2498930"/>
              <a:ext cx="116998" cy="12547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グループ化 21"/>
            <p:cNvGrpSpPr/>
            <p:nvPr/>
          </p:nvGrpSpPr>
          <p:grpSpPr>
            <a:xfrm>
              <a:off x="5905973" y="2261089"/>
              <a:ext cx="574247" cy="521675"/>
              <a:chOff x="6365413" y="1986017"/>
              <a:chExt cx="491431" cy="423881"/>
            </a:xfrm>
          </p:grpSpPr>
          <p:sp>
            <p:nvSpPr>
              <p:cNvPr id="23" name="楕円 22"/>
              <p:cNvSpPr/>
              <p:nvPr/>
            </p:nvSpPr>
            <p:spPr>
              <a:xfrm>
                <a:off x="6430098" y="2111518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/>
              <p:cNvSpPr/>
              <p:nvPr/>
            </p:nvSpPr>
            <p:spPr>
              <a:xfrm>
                <a:off x="6365413" y="2257294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/>
              <p:cNvSpPr/>
              <p:nvPr/>
            </p:nvSpPr>
            <p:spPr>
              <a:xfrm>
                <a:off x="6586127" y="2243708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/>
              <p:cNvSpPr/>
              <p:nvPr/>
            </p:nvSpPr>
            <p:spPr>
              <a:xfrm>
                <a:off x="6470901" y="2337898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/>
              <p:cNvSpPr/>
              <p:nvPr/>
            </p:nvSpPr>
            <p:spPr>
              <a:xfrm>
                <a:off x="6691293" y="1986017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9" name="右矢印 28"/>
          <p:cNvSpPr/>
          <p:nvPr/>
        </p:nvSpPr>
        <p:spPr>
          <a:xfrm>
            <a:off x="5406712" y="3960440"/>
            <a:ext cx="564697" cy="912787"/>
          </a:xfrm>
          <a:prstGeom prst="rightArrow">
            <a:avLst>
              <a:gd name="adj1" fmla="val 50000"/>
              <a:gd name="adj2" fmla="val 6914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6465324" y="4949217"/>
                <a:ext cx="509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324" y="4949217"/>
                <a:ext cx="509947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7350706" y="5379543"/>
                <a:ext cx="5159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706" y="5379543"/>
                <a:ext cx="515910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7883827" y="4872379"/>
                <a:ext cx="5159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27" y="4872379"/>
                <a:ext cx="515910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537713" y="3769230"/>
                <a:ext cx="12036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713" y="3769230"/>
                <a:ext cx="1203663" cy="307777"/>
              </a:xfrm>
              <a:prstGeom prst="rect">
                <a:avLst/>
              </a:prstGeom>
              <a:blipFill>
                <a:blip r:embed="rId6"/>
                <a:stretch>
                  <a:fillRect l="-4061" b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398697" y="3854930"/>
                <a:ext cx="406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697" y="3854930"/>
                <a:ext cx="40678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2279401" y="4844656"/>
                <a:ext cx="5099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01" y="4844656"/>
                <a:ext cx="509947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3164783" y="5274982"/>
                <a:ext cx="5159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783" y="5274982"/>
                <a:ext cx="51591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3697904" y="4767818"/>
                <a:ext cx="5159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04" y="4767818"/>
                <a:ext cx="515910" cy="400110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6449523" y="3266497"/>
                <a:ext cx="406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23" y="3266497"/>
                <a:ext cx="40678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/>
          <p:cNvSpPr/>
          <p:nvPr/>
        </p:nvSpPr>
        <p:spPr>
          <a:xfrm>
            <a:off x="2137574" y="3762154"/>
            <a:ext cx="2207571" cy="2051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326647" y="3178368"/>
                <a:ext cx="2416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ja-JP" sz="2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47" y="3178368"/>
                <a:ext cx="2416590" cy="461665"/>
              </a:xfrm>
              <a:prstGeom prst="rect">
                <a:avLst/>
              </a:prstGeom>
              <a:blipFill>
                <a:blip r:embed="rId12"/>
                <a:stretch>
                  <a:fillRect l="-4040" t="-921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6277697" y="2152979"/>
            <a:ext cx="372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kumimoji="1" lang="en-US" altLang="ja-JP" sz="2000" dirty="0" smtClean="0"/>
              <a:t>: the number of nearest individual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40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/>
      <p:bldP spid="31" grpId="0"/>
      <p:bldP spid="32" grpId="0"/>
      <p:bldP spid="33" grpId="0"/>
      <p:bldP spid="38" grpId="0"/>
      <p:bldP spid="39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6.6779"/>
  <p:tag name="ORIGINALWIDTH" val="2887.889"/>
  <p:tag name="LATEXADDIN" val="\documentclass{article}&#10;\usepackage{amsmath}&#10;\pagestyle{empty}&#10;\begin{document}&#10;&#10;\begin{equation}&#10;f_i = f_{min}+(f_{max}-f_{min}) \beta&#10;\end{equation}&#10;\begin{equation}&#10;v_i^{t+1} = v_i^t+(x_i^t-x_*)f_i&#10;\end{equation}&#10;\begin{equation}&#10;x_i^{t+1} = x_i^t +v_i^{t+1}&#10;\end{equation}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16.76"/>
  <p:tag name="LATEXADDIN" val="\documentclass{article}&#10;\usepackage{amsmath}&#10;\pagestyle{empty}&#10;\begin{document}&#10;&#10;\[&#10;f(x)=10d+ \sum_{i=1}^d[x_i^2-10 \cos(2 \pi x_i)]&#10;\]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231.346"/>
  <p:tag name="LATEXADDIN" val="\documentclass{article}&#10;\usepackage{amsmath}&#10;\pagestyle{empty}&#10;\begin{document}&#10;&#10;\[&#10;dist=\sum_{i=1}^M \min_{j \in N}|s_i-x_j|&#10;\]&#10;&#10;&#10;\end{document}"/>
  <p:tag name="IGUANATEXSIZE" val="28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1.624"/>
  <p:tag name="ORIGINALWIDTH" val="1091.114"/>
  <p:tag name="LATEXADDIN" val="\documentclass{article}&#10;\usepackage{amsmath}&#10;\pagestyle{empty}&#10;\begin{document}&#10;&#10;\[&#10;N=20,\]\[ iter=1000, \]\[f_{min}&#10;=0, \ f_{max}=1,\]\[ A_0=1,\]\[ r = rand[0 \ 1]\]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2.4372"/>
  <p:tag name="LATEXADDIN" val="\documentclass{article}&#10;\usepackage{amsmath}&#10;\pagestyle{empty}&#10;\begin{document}&#10;&#10;\[&#10;\beta \in [0, \ 1]&#10;\]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13.873"/>
  <p:tag name="LATEXADDIN" val="\documentclass{article}&#10;\usepackage{amsmath}&#10;\pagestyle{empty}&#10;\begin{document}&#10;&#10;\[&#10;f_{min} = 0, f_{max}=1&#10;\]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70.079"/>
  <p:tag name="LATEXADDIN" val="\documentclass{article}&#10;\usepackage{amsmath}&#10;\pagestyle{empty}&#10;\begin{document}&#10;&#10;\[&#10;x_{new} = x_{old}+ \epsilon A_i^t \ \ \ \ \ \ (4)&#10;\]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0.6786"/>
  <p:tag name="LATEXADDIN" val="\documentclass{article}&#10;\usepackage{amsmath}&#10;\pagestyle{empty}&#10;\begin{document}&#10;&#10;\[&#10;\epsilon \in [-1, \ 1]&#10;\]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1577.803"/>
  <p:tag name="LATEXADDIN" val="\documentclass{article}&#10;\usepackage{amsmath}&#10;\pagestyle{empty}&#10;\begin{document}&#10;&#10;\[&#10;A_i^{t+1}= \alpha A_i^t \ \ \ \ \ \ \ \ \ \ \ \ \ \ \ \ \ \ \ (5)&#10;\]&#10;\[&#10;r_i^t=r_i^0 [1-exp(- \gamma t)] \ \ \ \ \ \ (6)&#10;\]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2025"/>
  <p:tag name="ORIGINALWIDTH" val="1660.292"/>
  <p:tag name="LATEXADDIN" val="\documentclass{article}&#10;\usepackage{amsmath}&#10;\pagestyle{empty}&#10;\begin{document}&#10;&#10;\[&#10;d_i^{t}= \frac{1}{K} \sum_{j=1}^K \frac{x_{i*}-x_j^{t}}{|x_{i*}-x_j^{t}|^2} \ \ ...(2.1)&#10;\]&#10;&#10;&#10;\end{document}"/>
  <p:tag name="IGUANATEXSIZE" val="24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500.563"/>
  <p:tag name="LATEXADDIN" val="\documentclass{article}&#10;\usepackage{amsmath}&#10;\pagestyle{empty}&#10;\begin{document}&#10;&#10;\[&#10;v_i^{t+1}=v_i^t + d_i^t*f_i \ \ \ \ ...(2.2)&#10;\]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960.255"/>
  <p:tag name="LATEXADDIN" val="\documentclass{article}&#10;\usepackage{amsmath}&#10;\pagestyle{empty}&#10;\begin{document}&#10;&#10;\[&#10;f(x)= \sum_{i=1}^d \frac{x_i^2}{4000}- \Pi_{i=1}^d \cos(\frac{xi}{\sqrt{i}})+1&#10;\]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Garamond"/>
        <a:ea typeface="Meiryo UI"/>
        <a:cs typeface=""/>
      </a:majorFont>
      <a:minorFont>
        <a:latin typeface="Garamond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505</Words>
  <Application>Microsoft Office PowerPoint</Application>
  <PresentationFormat>ワイド画面</PresentationFormat>
  <Paragraphs>189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Meiryo UI</vt:lpstr>
      <vt:lpstr>游ゴシック</vt:lpstr>
      <vt:lpstr>Arial</vt:lpstr>
      <vt:lpstr>Cambria Math</vt:lpstr>
      <vt:lpstr>Century</vt:lpstr>
      <vt:lpstr>Garamond</vt:lpstr>
      <vt:lpstr>Wingdings</vt:lpstr>
      <vt:lpstr>Office テーマ</vt:lpstr>
      <vt:lpstr>Novelty Search-based Bat Algorithm for Multimodal Optimization</vt:lpstr>
      <vt:lpstr>Outline</vt:lpstr>
      <vt:lpstr>Introduction</vt:lpstr>
      <vt:lpstr>Motivation</vt:lpstr>
      <vt:lpstr>The algorithm</vt:lpstr>
      <vt:lpstr>The algorithm</vt:lpstr>
      <vt:lpstr>The algorithm</vt:lpstr>
      <vt:lpstr>The algorithm</vt:lpstr>
      <vt:lpstr>The algorithm</vt:lpstr>
      <vt:lpstr>The algorithm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51</cp:revision>
  <cp:lastPrinted>2018-08-02T07:28:29Z</cp:lastPrinted>
  <dcterms:created xsi:type="dcterms:W3CDTF">2018-07-31T13:20:04Z</dcterms:created>
  <dcterms:modified xsi:type="dcterms:W3CDTF">2018-08-02T08:40:48Z</dcterms:modified>
</cp:coreProperties>
</file>