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38"/>
  </p:notesMasterIdLst>
  <p:handoutMasterIdLst>
    <p:handoutMasterId r:id="rId39"/>
  </p:handoutMasterIdLst>
  <p:sldIdLst>
    <p:sldId id="289" r:id="rId5"/>
    <p:sldId id="321" r:id="rId6"/>
    <p:sldId id="333" r:id="rId7"/>
    <p:sldId id="350" r:id="rId8"/>
    <p:sldId id="335" r:id="rId9"/>
    <p:sldId id="351" r:id="rId10"/>
    <p:sldId id="348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14" r:id="rId24"/>
    <p:sldId id="315" r:id="rId25"/>
    <p:sldId id="316" r:id="rId26"/>
    <p:sldId id="327" r:id="rId27"/>
    <p:sldId id="331" r:id="rId28"/>
    <p:sldId id="330" r:id="rId29"/>
    <p:sldId id="325" r:id="rId30"/>
    <p:sldId id="326" r:id="rId31"/>
    <p:sldId id="295" r:id="rId32"/>
    <p:sldId id="272" r:id="rId33"/>
    <p:sldId id="270" r:id="rId34"/>
    <p:sldId id="274" r:id="rId35"/>
    <p:sldId id="275" r:id="rId36"/>
    <p:sldId id="276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85687" autoAdjust="0"/>
  </p:normalViewPr>
  <p:slideViewPr>
    <p:cSldViewPr snapToGrid="0">
      <p:cViewPr varScale="1">
        <p:scale>
          <a:sx n="80" d="100"/>
          <a:sy n="8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28.910676906990123</c:v>
                </c:pt>
                <c:pt idx="2">
                  <c:v>23.828007769040934</c:v>
                </c:pt>
                <c:pt idx="3">
                  <c:v>24.02886182193421</c:v>
                </c:pt>
                <c:pt idx="4">
                  <c:v>35.17979725548593</c:v>
                </c:pt>
                <c:pt idx="5">
                  <c:v>29.657313139210888</c:v>
                </c:pt>
                <c:pt idx="6">
                  <c:v>18.0590863131006</c:v>
                </c:pt>
                <c:pt idx="7">
                  <c:v>24.169811094703622</c:v>
                </c:pt>
                <c:pt idx="8">
                  <c:v>29.291587886938682</c:v>
                </c:pt>
                <c:pt idx="9">
                  <c:v>34.085068768688515</c:v>
                </c:pt>
                <c:pt idx="10">
                  <c:v>34.041349377361755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E5-469C-9872-72486740F061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24.604532516980093</c:v>
                </c:pt>
                <c:pt idx="2">
                  <c:v>23.812354651337309</c:v>
                </c:pt>
                <c:pt idx="3">
                  <c:v>33.230243151903309</c:v>
                </c:pt>
                <c:pt idx="4">
                  <c:v>40.018276451868729</c:v>
                </c:pt>
                <c:pt idx="5">
                  <c:v>40.216589332825208</c:v>
                </c:pt>
                <c:pt idx="6">
                  <c:v>33.654222755542548</c:v>
                </c:pt>
                <c:pt idx="7">
                  <c:v>33.653488006211504</c:v>
                </c:pt>
                <c:pt idx="8">
                  <c:v>38.849331357857771</c:v>
                </c:pt>
                <c:pt idx="9">
                  <c:v>38.849331357857771</c:v>
                </c:pt>
                <c:pt idx="10">
                  <c:v>33.855998693442992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E5-469C-9872-72486740F061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39.311969371290644</c:v>
                </c:pt>
                <c:pt idx="2">
                  <c:v>29.449737287384043</c:v>
                </c:pt>
                <c:pt idx="3">
                  <c:v>29.059377969325578</c:v>
                </c:pt>
                <c:pt idx="4">
                  <c:v>29.234862251288757</c:v>
                </c:pt>
                <c:pt idx="5">
                  <c:v>34.191974995860058</c:v>
                </c:pt>
                <c:pt idx="6">
                  <c:v>28.046057035855593</c:v>
                </c:pt>
                <c:pt idx="7">
                  <c:v>27.95974288764101</c:v>
                </c:pt>
                <c:pt idx="8">
                  <c:v>27.965492678120864</c:v>
                </c:pt>
                <c:pt idx="9">
                  <c:v>34.086835034588397</c:v>
                </c:pt>
                <c:pt idx="10">
                  <c:v>38.523565632904251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E5-469C-9872-72486740F061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34.745892308384271</c:v>
                </c:pt>
                <c:pt idx="2">
                  <c:v>34.786814426617241</c:v>
                </c:pt>
                <c:pt idx="3">
                  <c:v>24.527401414260076</c:v>
                </c:pt>
                <c:pt idx="4">
                  <c:v>28.418531300999923</c:v>
                </c:pt>
                <c:pt idx="5">
                  <c:v>28.418531300999923</c:v>
                </c:pt>
                <c:pt idx="6">
                  <c:v>23.292447722521505</c:v>
                </c:pt>
                <c:pt idx="7">
                  <c:v>28.256469224205528</c:v>
                </c:pt>
                <c:pt idx="8">
                  <c:v>28.550686844217626</c:v>
                </c:pt>
                <c:pt idx="9">
                  <c:v>28.550686844217626</c:v>
                </c:pt>
                <c:pt idx="10">
                  <c:v>28.453378846540286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E5-469C-9872-72486740F061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43.931397914105148</c:v>
                </c:pt>
                <c:pt idx="3">
                  <c:v>34.614990971756463</c:v>
                </c:pt>
                <c:pt idx="4">
                  <c:v>24.236030034601747</c:v>
                </c:pt>
                <c:pt idx="5">
                  <c:v>29.741269886062351</c:v>
                </c:pt>
                <c:pt idx="6">
                  <c:v>29.536324049574045</c:v>
                </c:pt>
                <c:pt idx="7">
                  <c:v>29.37044580370582</c:v>
                </c:pt>
                <c:pt idx="8">
                  <c:v>38.218686482238297</c:v>
                </c:pt>
                <c:pt idx="9">
                  <c:v>38.896361116710509</c:v>
                </c:pt>
                <c:pt idx="10">
                  <c:v>38.989015688252692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E5-469C-9872-72486740F061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29.320498989180752</c:v>
                </c:pt>
                <c:pt idx="6">
                  <c:v>34.274226243695871</c:v>
                </c:pt>
                <c:pt idx="7">
                  <c:v>29.491703812084925</c:v>
                </c:pt>
                <c:pt idx="8">
                  <c:v>24.394375701907471</c:v>
                </c:pt>
                <c:pt idx="9">
                  <c:v>24.057639343749525</c:v>
                </c:pt>
                <c:pt idx="10">
                  <c:v>31.730121278122191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E5-469C-9872-72486740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820672"/>
        <c:axId val="1499813600"/>
      </c:scatterChart>
      <c:valAx>
        <c:axId val="149982067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13600"/>
        <c:crosses val="autoZero"/>
        <c:crossBetween val="midCat"/>
      </c:valAx>
      <c:valAx>
        <c:axId val="149981360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206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9B-468A-AF39-2DE569C8B5AE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235.1493202223447</c:v>
                </c:pt>
                <c:pt idx="2">
                  <c:v>252.57989239929029</c:v>
                </c:pt>
                <c:pt idx="3">
                  <c:v>258.67340130486809</c:v>
                </c:pt>
                <c:pt idx="4">
                  <c:v>257.58085490674171</c:v>
                </c:pt>
                <c:pt idx="5">
                  <c:v>258.67443287620722</c:v>
                </c:pt>
                <c:pt idx="6">
                  <c:v>283.68912903016911</c:v>
                </c:pt>
                <c:pt idx="7">
                  <c:v>285.21503741473799</c:v>
                </c:pt>
                <c:pt idx="8">
                  <c:v>312.8327262042738</c:v>
                </c:pt>
                <c:pt idx="9">
                  <c:v>314.14934279184939</c:v>
                </c:pt>
                <c:pt idx="10">
                  <c:v>314.06353707784359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9B-468A-AF39-2DE569C8B5AE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257.94151159624664</c:v>
                </c:pt>
                <c:pt idx="2">
                  <c:v>275.83601765144181</c:v>
                </c:pt>
                <c:pt idx="3">
                  <c:v>283.0893993916352</c:v>
                </c:pt>
                <c:pt idx="4">
                  <c:v>294.8031281759757</c:v>
                </c:pt>
                <c:pt idx="5">
                  <c:v>309.65130811754381</c:v>
                </c:pt>
                <c:pt idx="6">
                  <c:v>302.7135759043486</c:v>
                </c:pt>
                <c:pt idx="7">
                  <c:v>315.62238325176827</c:v>
                </c:pt>
                <c:pt idx="8">
                  <c:v>298.63477465683297</c:v>
                </c:pt>
                <c:pt idx="9">
                  <c:v>307.40143554176728</c:v>
                </c:pt>
                <c:pt idx="10">
                  <c:v>307.40143554176728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9B-468A-AF39-2DE569C8B5AE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257.88246860565408</c:v>
                </c:pt>
                <c:pt idx="2">
                  <c:v>269.05819710102497</c:v>
                </c:pt>
                <c:pt idx="3">
                  <c:v>269.05935366363212</c:v>
                </c:pt>
                <c:pt idx="4">
                  <c:v>290.0705458404658</c:v>
                </c:pt>
                <c:pt idx="5">
                  <c:v>303.4943493189329</c:v>
                </c:pt>
                <c:pt idx="6">
                  <c:v>319.38861826472834</c:v>
                </c:pt>
                <c:pt idx="7">
                  <c:v>323.7932004360128</c:v>
                </c:pt>
                <c:pt idx="8">
                  <c:v>333.5933279459519</c:v>
                </c:pt>
                <c:pt idx="9">
                  <c:v>333.5933279459519</c:v>
                </c:pt>
                <c:pt idx="10">
                  <c:v>333.5933279459519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C9B-468A-AF39-2DE569C8B5AE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293.37414182204776</c:v>
                </c:pt>
                <c:pt idx="6">
                  <c:v>317.2612618851249</c:v>
                </c:pt>
                <c:pt idx="7">
                  <c:v>317.2612618851249</c:v>
                </c:pt>
                <c:pt idx="8">
                  <c:v>326.6355178083133</c:v>
                </c:pt>
                <c:pt idx="9">
                  <c:v>326.61597818309514</c:v>
                </c:pt>
                <c:pt idx="10">
                  <c:v>332.65445927363157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C9B-468A-AF39-2DE569C8B5AE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248.44819021640907</c:v>
                </c:pt>
                <c:pt idx="2">
                  <c:v>298.1594286311194</c:v>
                </c:pt>
                <c:pt idx="3">
                  <c:v>299.94229399563949</c:v>
                </c:pt>
                <c:pt idx="4">
                  <c:v>300.195574964824</c:v>
                </c:pt>
                <c:pt idx="5">
                  <c:v>301.65658880654803</c:v>
                </c:pt>
                <c:pt idx="6">
                  <c:v>293.04749922593896</c:v>
                </c:pt>
                <c:pt idx="7">
                  <c:v>292.22575231302676</c:v>
                </c:pt>
                <c:pt idx="8">
                  <c:v>292.45639556104078</c:v>
                </c:pt>
                <c:pt idx="9">
                  <c:v>305.5620643522206</c:v>
                </c:pt>
                <c:pt idx="10">
                  <c:v>306.96478742324626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C9B-468A-AF39-2DE569C8B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6021632"/>
        <c:axId val="1216025376"/>
      </c:scatterChart>
      <c:valAx>
        <c:axId val="12160216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5376"/>
        <c:crosses val="autoZero"/>
        <c:crossBetween val="midCat"/>
      </c:valAx>
      <c:valAx>
        <c:axId val="1216025376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163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33.217870168618035</c:v>
                </c:pt>
                <c:pt idx="1">
                  <c:v>21.464791790764615</c:v>
                </c:pt>
                <c:pt idx="2">
                  <c:v>19.366454644560239</c:v>
                </c:pt>
                <c:pt idx="3">
                  <c:v>19.530060797523195</c:v>
                </c:pt>
                <c:pt idx="4">
                  <c:v>19.491084360969172</c:v>
                </c:pt>
                <c:pt idx="5">
                  <c:v>19.486276992052215</c:v>
                </c:pt>
                <c:pt idx="6">
                  <c:v>19.544843576952051</c:v>
                </c:pt>
                <c:pt idx="7">
                  <c:v>19.299111944195118</c:v>
                </c:pt>
                <c:pt idx="8">
                  <c:v>19.062008341143745</c:v>
                </c:pt>
                <c:pt idx="9">
                  <c:v>19.171883587024489</c:v>
                </c:pt>
                <c:pt idx="10">
                  <c:v>18.82380572666284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16-4F35-8874-41C261A99663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30.577622071208221</c:v>
                </c:pt>
                <c:pt idx="1">
                  <c:v>13.200068884542123</c:v>
                </c:pt>
                <c:pt idx="2">
                  <c:v>9.2202726366265324</c:v>
                </c:pt>
                <c:pt idx="3">
                  <c:v>8.7661887596029189</c:v>
                </c:pt>
                <c:pt idx="4">
                  <c:v>8.5872830586255642</c:v>
                </c:pt>
                <c:pt idx="5">
                  <c:v>8.3537023098973791</c:v>
                </c:pt>
                <c:pt idx="6">
                  <c:v>8.1909749429057985</c:v>
                </c:pt>
                <c:pt idx="7">
                  <c:v>8.0573499222346321</c:v>
                </c:pt>
                <c:pt idx="8">
                  <c:v>8.0579124096636914</c:v>
                </c:pt>
                <c:pt idx="9">
                  <c:v>8.0579124096636914</c:v>
                </c:pt>
                <c:pt idx="10">
                  <c:v>7.7902607467124314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16-4F35-8874-41C261A99663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31.3800562560989</c:v>
                </c:pt>
                <c:pt idx="1">
                  <c:v>16.791851858961834</c:v>
                </c:pt>
                <c:pt idx="2">
                  <c:v>15.596973059337408</c:v>
                </c:pt>
                <c:pt idx="3">
                  <c:v>14.544773578791178</c:v>
                </c:pt>
                <c:pt idx="4">
                  <c:v>13.852557410341523</c:v>
                </c:pt>
                <c:pt idx="5">
                  <c:v>13.893009706702873</c:v>
                </c:pt>
                <c:pt idx="6">
                  <c:v>13.817984458134184</c:v>
                </c:pt>
                <c:pt idx="7">
                  <c:v>13.817984458134184</c:v>
                </c:pt>
                <c:pt idx="8">
                  <c:v>13.640296626899776</c:v>
                </c:pt>
                <c:pt idx="9">
                  <c:v>13.24973273632669</c:v>
                </c:pt>
                <c:pt idx="10">
                  <c:v>13.007346333064639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16-4F35-8874-41C261A99663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34.186592142440297</c:v>
                </c:pt>
                <c:pt idx="1">
                  <c:v>26.206469239622763</c:v>
                </c:pt>
                <c:pt idx="2">
                  <c:v>24.700383198632796</c:v>
                </c:pt>
                <c:pt idx="3">
                  <c:v>24.202580750584907</c:v>
                </c:pt>
                <c:pt idx="4">
                  <c:v>24.176571001093393</c:v>
                </c:pt>
                <c:pt idx="5">
                  <c:v>24.176571001093393</c:v>
                </c:pt>
                <c:pt idx="6">
                  <c:v>24.008075732452067</c:v>
                </c:pt>
                <c:pt idx="7">
                  <c:v>24.100153196117855</c:v>
                </c:pt>
                <c:pt idx="8">
                  <c:v>24.100153196117855</c:v>
                </c:pt>
                <c:pt idx="9">
                  <c:v>24.025112953529479</c:v>
                </c:pt>
                <c:pt idx="10">
                  <c:v>23.903760949088753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16-4F35-8874-41C261A99663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37.77224568291016</c:v>
                </c:pt>
                <c:pt idx="1">
                  <c:v>23.854439134503888</c:v>
                </c:pt>
                <c:pt idx="2">
                  <c:v>21.905918219954128</c:v>
                </c:pt>
                <c:pt idx="3">
                  <c:v>20.778170031046471</c:v>
                </c:pt>
                <c:pt idx="4">
                  <c:v>20.254781042986771</c:v>
                </c:pt>
                <c:pt idx="5">
                  <c:v>19.891836045029756</c:v>
                </c:pt>
                <c:pt idx="6">
                  <c:v>19.7471246300484</c:v>
                </c:pt>
                <c:pt idx="7">
                  <c:v>19.153172250216414</c:v>
                </c:pt>
                <c:pt idx="8">
                  <c:v>18.984733908073814</c:v>
                </c:pt>
                <c:pt idx="9">
                  <c:v>18.729731085216066</c:v>
                </c:pt>
                <c:pt idx="10">
                  <c:v>18.809600221436543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C16-4F35-8874-41C261A99663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38.737669921473355</c:v>
                </c:pt>
                <c:pt idx="1">
                  <c:v>26.99312223937514</c:v>
                </c:pt>
                <c:pt idx="2">
                  <c:v>27.020677514940008</c:v>
                </c:pt>
                <c:pt idx="3">
                  <c:v>26.419799144467152</c:v>
                </c:pt>
                <c:pt idx="4">
                  <c:v>26.147120290473985</c:v>
                </c:pt>
                <c:pt idx="5">
                  <c:v>25.918584839288069</c:v>
                </c:pt>
                <c:pt idx="6">
                  <c:v>25.574426655679293</c:v>
                </c:pt>
                <c:pt idx="7">
                  <c:v>25.308436919412635</c:v>
                </c:pt>
                <c:pt idx="8">
                  <c:v>25.207212837330111</c:v>
                </c:pt>
                <c:pt idx="9">
                  <c:v>24.718584138952924</c:v>
                </c:pt>
                <c:pt idx="10">
                  <c:v>24.499590022377554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C16-4F35-8874-41C261A99663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[1]Griewank_iter!$B$3:$B$13</c:f>
              <c:numCache>
                <c:formatCode>General</c:formatCode>
                <c:ptCount val="11"/>
                <c:pt idx="0">
                  <c:v>58.147845415717995</c:v>
                </c:pt>
                <c:pt idx="1">
                  <c:v>48.722392811166905</c:v>
                </c:pt>
                <c:pt idx="2">
                  <c:v>63.785697324925167</c:v>
                </c:pt>
                <c:pt idx="3">
                  <c:v>69.977221874520851</c:v>
                </c:pt>
                <c:pt idx="4">
                  <c:v>75.153980957936454</c:v>
                </c:pt>
                <c:pt idx="5">
                  <c:v>68.686262669882879</c:v>
                </c:pt>
                <c:pt idx="6">
                  <c:v>69.114381656617255</c:v>
                </c:pt>
                <c:pt idx="7">
                  <c:v>101.05138626685503</c:v>
                </c:pt>
                <c:pt idx="8">
                  <c:v>135.22230868280951</c:v>
                </c:pt>
                <c:pt idx="9">
                  <c:v>134.65858706304437</c:v>
                </c:pt>
                <c:pt idx="10">
                  <c:v>134.89346359726599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C16-4F35-8874-41C261A99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238528"/>
        <c:axId val="1480233536"/>
      </c:scatterChart>
      <c:valAx>
        <c:axId val="148023852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3536"/>
        <c:crosses val="autoZero"/>
        <c:crossBetween val="midCat"/>
      </c:valAx>
      <c:valAx>
        <c:axId val="148023353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852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140.09594804905322</c:v>
                </c:pt>
                <c:pt idx="1">
                  <c:v>138.26851884831535</c:v>
                </c:pt>
                <c:pt idx="2">
                  <c:v>140.28770607557692</c:v>
                </c:pt>
                <c:pt idx="3">
                  <c:v>139.54419976629836</c:v>
                </c:pt>
                <c:pt idx="4">
                  <c:v>140.31198146075664</c:v>
                </c:pt>
                <c:pt idx="5">
                  <c:v>140.90762108882794</c:v>
                </c:pt>
                <c:pt idx="6">
                  <c:v>140.66253886326342</c:v>
                </c:pt>
                <c:pt idx="7">
                  <c:v>140.60305460240281</c:v>
                </c:pt>
                <c:pt idx="8">
                  <c:v>140.60305460240281</c:v>
                </c:pt>
                <c:pt idx="9">
                  <c:v>140.89316768728898</c:v>
                </c:pt>
                <c:pt idx="10">
                  <c:v>140.88448130032074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F8-4429-BC3D-54603E7615A0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145.02180955220226</c:v>
                </c:pt>
                <c:pt idx="1">
                  <c:v>135.99253502107518</c:v>
                </c:pt>
                <c:pt idx="2">
                  <c:v>133.71847979838353</c:v>
                </c:pt>
                <c:pt idx="3">
                  <c:v>136.18199283566543</c:v>
                </c:pt>
                <c:pt idx="4">
                  <c:v>134.78013290309127</c:v>
                </c:pt>
                <c:pt idx="5">
                  <c:v>134.65351218180021</c:v>
                </c:pt>
                <c:pt idx="6">
                  <c:v>134.66628679047628</c:v>
                </c:pt>
                <c:pt idx="7">
                  <c:v>134.14264196271907</c:v>
                </c:pt>
                <c:pt idx="8">
                  <c:v>134.23995923600125</c:v>
                </c:pt>
                <c:pt idx="9">
                  <c:v>134.21786514271054</c:v>
                </c:pt>
                <c:pt idx="10">
                  <c:v>134.21786514271054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F8-4429-BC3D-54603E7615A0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150.71827112987827</c:v>
                </c:pt>
                <c:pt idx="1">
                  <c:v>145.04455131622828</c:v>
                </c:pt>
                <c:pt idx="2">
                  <c:v>145.67567181152785</c:v>
                </c:pt>
                <c:pt idx="3">
                  <c:v>144.83087576596157</c:v>
                </c:pt>
                <c:pt idx="4">
                  <c:v>145.15965173655258</c:v>
                </c:pt>
                <c:pt idx="5">
                  <c:v>145.0025662535177</c:v>
                </c:pt>
                <c:pt idx="6">
                  <c:v>144.98856270369004</c:v>
                </c:pt>
                <c:pt idx="7">
                  <c:v>145.0199553572842</c:v>
                </c:pt>
                <c:pt idx="8">
                  <c:v>145.03757950981114</c:v>
                </c:pt>
                <c:pt idx="9">
                  <c:v>145.06366110521506</c:v>
                </c:pt>
                <c:pt idx="10">
                  <c:v>145.68371255353088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F8-4429-BC3D-54603E7615A0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143.9101819146702</c:v>
                </c:pt>
                <c:pt idx="1">
                  <c:v>144.69418006797989</c:v>
                </c:pt>
                <c:pt idx="2">
                  <c:v>147.26815894781816</c:v>
                </c:pt>
                <c:pt idx="3">
                  <c:v>147.57492452500514</c:v>
                </c:pt>
                <c:pt idx="4">
                  <c:v>147.60277680198911</c:v>
                </c:pt>
                <c:pt idx="5">
                  <c:v>147.16620626203263</c:v>
                </c:pt>
                <c:pt idx="6">
                  <c:v>147.3935119059453</c:v>
                </c:pt>
                <c:pt idx="7">
                  <c:v>147.16735265489353</c:v>
                </c:pt>
                <c:pt idx="8">
                  <c:v>146.682751443895</c:v>
                </c:pt>
                <c:pt idx="9">
                  <c:v>146.91537139272887</c:v>
                </c:pt>
                <c:pt idx="10">
                  <c:v>147.03965753809572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7F8-4429-BC3D-54603E7615A0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147.07959895721811</c:v>
                </c:pt>
                <c:pt idx="1">
                  <c:v>149.13607839907542</c:v>
                </c:pt>
                <c:pt idx="2">
                  <c:v>147.83246105749325</c:v>
                </c:pt>
                <c:pt idx="3">
                  <c:v>148.14898547610062</c:v>
                </c:pt>
                <c:pt idx="4">
                  <c:v>148.17728148031671</c:v>
                </c:pt>
                <c:pt idx="5">
                  <c:v>148.28151228836217</c:v>
                </c:pt>
                <c:pt idx="6">
                  <c:v>148.13864051720464</c:v>
                </c:pt>
                <c:pt idx="7">
                  <c:v>148.15404230861117</c:v>
                </c:pt>
                <c:pt idx="8">
                  <c:v>148.18835479203486</c:v>
                </c:pt>
                <c:pt idx="9">
                  <c:v>148.12378570460115</c:v>
                </c:pt>
                <c:pt idx="10">
                  <c:v>148.06927909758082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7F8-4429-BC3D-54603E7615A0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144.80371915127864</c:v>
                </c:pt>
                <c:pt idx="1">
                  <c:v>144.39326252761413</c:v>
                </c:pt>
                <c:pt idx="2">
                  <c:v>147.795717727403</c:v>
                </c:pt>
                <c:pt idx="3">
                  <c:v>141.40158215049254</c:v>
                </c:pt>
                <c:pt idx="4">
                  <c:v>141.80136320166685</c:v>
                </c:pt>
                <c:pt idx="5">
                  <c:v>141.43879594086727</c:v>
                </c:pt>
                <c:pt idx="6">
                  <c:v>141.44261727402295</c:v>
                </c:pt>
                <c:pt idx="7">
                  <c:v>141.44186159536758</c:v>
                </c:pt>
                <c:pt idx="8">
                  <c:v>141.44186159536758</c:v>
                </c:pt>
                <c:pt idx="9">
                  <c:v>144.06739854115494</c:v>
                </c:pt>
                <c:pt idx="10">
                  <c:v>143.98951495084339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7F8-4429-BC3D-54603E7615A0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[1]Rastrigin_iter!$B$3:$B$13</c:f>
              <c:numCache>
                <c:formatCode>General</c:formatCode>
                <c:ptCount val="11"/>
                <c:pt idx="0">
                  <c:v>212.85808615165627</c:v>
                </c:pt>
                <c:pt idx="1">
                  <c:v>317.21989221634465</c:v>
                </c:pt>
                <c:pt idx="2">
                  <c:v>333.79497568670479</c:v>
                </c:pt>
                <c:pt idx="3">
                  <c:v>346.43751811888592</c:v>
                </c:pt>
                <c:pt idx="4">
                  <c:v>359.02409993399237</c:v>
                </c:pt>
                <c:pt idx="5">
                  <c:v>408.66494839081906</c:v>
                </c:pt>
                <c:pt idx="6">
                  <c:v>410.82506668899151</c:v>
                </c:pt>
                <c:pt idx="7">
                  <c:v>390.18030548103104</c:v>
                </c:pt>
                <c:pt idx="8">
                  <c:v>409.42190315269573</c:v>
                </c:pt>
                <c:pt idx="9">
                  <c:v>390.43347368566975</c:v>
                </c:pt>
                <c:pt idx="10">
                  <c:v>390.43347368566975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7F8-4429-BC3D-54603E761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683055"/>
        <c:axId val="300675567"/>
      </c:scatterChart>
      <c:valAx>
        <c:axId val="300683055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75567"/>
        <c:crosses val="autoZero"/>
        <c:crossBetween val="midCat"/>
      </c:valAx>
      <c:valAx>
        <c:axId val="300675567"/>
        <c:scaling>
          <c:orientation val="minMax"/>
          <c:max val="45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83055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33.140699320111267</c:v>
                </c:pt>
                <c:pt idx="2">
                  <c:v>28.805402922666747</c:v>
                </c:pt>
                <c:pt idx="3">
                  <c:v>18.761120173544576</c:v>
                </c:pt>
                <c:pt idx="4">
                  <c:v>28.134042882232407</c:v>
                </c:pt>
                <c:pt idx="5">
                  <c:v>23.642105542839623</c:v>
                </c:pt>
                <c:pt idx="6">
                  <c:v>23.590644211624756</c:v>
                </c:pt>
                <c:pt idx="7">
                  <c:v>28.544666106638857</c:v>
                </c:pt>
                <c:pt idx="8">
                  <c:v>28.354223199952955</c:v>
                </c:pt>
                <c:pt idx="9">
                  <c:v>28.310330680341501</c:v>
                </c:pt>
                <c:pt idx="10">
                  <c:v>27.99569962251665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8-4F4B-8603-619DC6A331EC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34.420619962937501</c:v>
                </c:pt>
                <c:pt idx="2">
                  <c:v>24.50055408253629</c:v>
                </c:pt>
                <c:pt idx="3">
                  <c:v>28.874898826356265</c:v>
                </c:pt>
                <c:pt idx="4">
                  <c:v>28.261836448153964</c:v>
                </c:pt>
                <c:pt idx="5">
                  <c:v>33.059500212021774</c:v>
                </c:pt>
                <c:pt idx="6">
                  <c:v>39.268898841142686</c:v>
                </c:pt>
                <c:pt idx="7">
                  <c:v>39.861772296253484</c:v>
                </c:pt>
                <c:pt idx="8">
                  <c:v>40.769426590897211</c:v>
                </c:pt>
                <c:pt idx="9">
                  <c:v>40.502491482862389</c:v>
                </c:pt>
                <c:pt idx="10">
                  <c:v>44.207063865169246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58-4F4B-8603-619DC6A331EC}"/>
            </c:ext>
          </c:extLst>
        </c:ser>
        <c:ser>
          <c:idx val="3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20.347900883869837</c:v>
                </c:pt>
                <c:pt idx="2">
                  <c:v>23.948937356593476</c:v>
                </c:pt>
                <c:pt idx="3">
                  <c:v>27.924411698489688</c:v>
                </c:pt>
                <c:pt idx="4">
                  <c:v>25.136085284048708</c:v>
                </c:pt>
                <c:pt idx="5">
                  <c:v>29.65996166519351</c:v>
                </c:pt>
                <c:pt idx="6">
                  <c:v>24.190993699928072</c:v>
                </c:pt>
                <c:pt idx="7">
                  <c:v>28.849902744348</c:v>
                </c:pt>
                <c:pt idx="8">
                  <c:v>34.607961128144453</c:v>
                </c:pt>
                <c:pt idx="9">
                  <c:v>39.552432318784966</c:v>
                </c:pt>
                <c:pt idx="10">
                  <c:v>33.704606483487467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58-4F4B-8603-619DC6A331EC}"/>
            </c:ext>
          </c:extLst>
        </c:ser>
        <c:ser>
          <c:idx val="4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25.175010981262773</c:v>
                </c:pt>
                <c:pt idx="2">
                  <c:v>24.82821088080723</c:v>
                </c:pt>
                <c:pt idx="3">
                  <c:v>29.160027160287783</c:v>
                </c:pt>
                <c:pt idx="4">
                  <c:v>29.076587661616983</c:v>
                </c:pt>
                <c:pt idx="5">
                  <c:v>38.97649728160404</c:v>
                </c:pt>
                <c:pt idx="6">
                  <c:v>44.725091992690011</c:v>
                </c:pt>
                <c:pt idx="7">
                  <c:v>39.410630463790937</c:v>
                </c:pt>
                <c:pt idx="8">
                  <c:v>34.569783652626285</c:v>
                </c:pt>
                <c:pt idx="9">
                  <c:v>39.488172406892183</c:v>
                </c:pt>
                <c:pt idx="10">
                  <c:v>39.488172406892183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58-4F4B-8603-619DC6A331EC}"/>
            </c:ext>
          </c:extLst>
        </c:ser>
        <c:ser>
          <c:idx val="5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43.964245744891542</c:v>
                </c:pt>
                <c:pt idx="3">
                  <c:v>39.231447784603084</c:v>
                </c:pt>
                <c:pt idx="4">
                  <c:v>43.428187517791528</c:v>
                </c:pt>
                <c:pt idx="5">
                  <c:v>43.485153676282096</c:v>
                </c:pt>
                <c:pt idx="6">
                  <c:v>39.120363744050891</c:v>
                </c:pt>
                <c:pt idx="7">
                  <c:v>39.385283726388053</c:v>
                </c:pt>
                <c:pt idx="8">
                  <c:v>44.332379152084471</c:v>
                </c:pt>
                <c:pt idx="9">
                  <c:v>43.578943058880178</c:v>
                </c:pt>
                <c:pt idx="10">
                  <c:v>38.459625129820289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B58-4F4B-8603-619DC6A331EC}"/>
            </c:ext>
          </c:extLst>
        </c:ser>
        <c:ser>
          <c:idx val="0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29.33765058082626</c:v>
                </c:pt>
                <c:pt idx="6">
                  <c:v>34.291377835341386</c:v>
                </c:pt>
                <c:pt idx="7">
                  <c:v>28.727192309809549</c:v>
                </c:pt>
                <c:pt idx="8">
                  <c:v>28.742465268316941</c:v>
                </c:pt>
                <c:pt idx="9">
                  <c:v>34.246420594616168</c:v>
                </c:pt>
                <c:pt idx="10">
                  <c:v>34.246420594616168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B58-4F4B-8603-619DC6A33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554944"/>
        <c:axId val="1680554528"/>
      </c:scatterChart>
      <c:valAx>
        <c:axId val="16805549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528"/>
        <c:crosses val="autoZero"/>
        <c:crossBetween val="midCat"/>
      </c:valAx>
      <c:valAx>
        <c:axId val="1680554528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ja-JP" altLang="en-US" sz="1400"/>
                  <a:t> </a:t>
                </a: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9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2D-48EB-B89D-808CDFF5DC5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231.54629682832007</c:v>
                </c:pt>
                <c:pt idx="2">
                  <c:v>270.60882336522712</c:v>
                </c:pt>
                <c:pt idx="3">
                  <c:v>298.34594311412496</c:v>
                </c:pt>
                <c:pt idx="4">
                  <c:v>298.51382753686812</c:v>
                </c:pt>
                <c:pt idx="5">
                  <c:v>298.43418280910362</c:v>
                </c:pt>
                <c:pt idx="6">
                  <c:v>346.83213073177734</c:v>
                </c:pt>
                <c:pt idx="7">
                  <c:v>362.0648623960239</c:v>
                </c:pt>
                <c:pt idx="8">
                  <c:v>386.85398912851878</c:v>
                </c:pt>
                <c:pt idx="9">
                  <c:v>378.7045507858806</c:v>
                </c:pt>
                <c:pt idx="10">
                  <c:v>389.09085114594649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2D-48EB-B89D-808CDFF5DC5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257.32710478018265</c:v>
                </c:pt>
                <c:pt idx="2">
                  <c:v>277.46051431141598</c:v>
                </c:pt>
                <c:pt idx="3">
                  <c:v>285.73749715225205</c:v>
                </c:pt>
                <c:pt idx="4">
                  <c:v>288.97937772487012</c:v>
                </c:pt>
                <c:pt idx="5">
                  <c:v>298.83767815654949</c:v>
                </c:pt>
                <c:pt idx="6">
                  <c:v>321.54649268089929</c:v>
                </c:pt>
                <c:pt idx="7">
                  <c:v>344.02195326787944</c:v>
                </c:pt>
                <c:pt idx="8">
                  <c:v>357.51039454115136</c:v>
                </c:pt>
                <c:pt idx="9">
                  <c:v>357.84688551355094</c:v>
                </c:pt>
                <c:pt idx="10">
                  <c:v>357.84688551355094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12D-48EB-B89D-808CDFF5DC5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279.89054585533063</c:v>
                </c:pt>
                <c:pt idx="2">
                  <c:v>298.48968476768744</c:v>
                </c:pt>
                <c:pt idx="3">
                  <c:v>284.03037128295597</c:v>
                </c:pt>
                <c:pt idx="4">
                  <c:v>300.25962107606205</c:v>
                </c:pt>
                <c:pt idx="5">
                  <c:v>318.67831102192309</c:v>
                </c:pt>
                <c:pt idx="6">
                  <c:v>332.59720792044379</c:v>
                </c:pt>
                <c:pt idx="7">
                  <c:v>331.57394935070192</c:v>
                </c:pt>
                <c:pt idx="8">
                  <c:v>355.73635528328833</c:v>
                </c:pt>
                <c:pt idx="9">
                  <c:v>362.65794139920979</c:v>
                </c:pt>
                <c:pt idx="10">
                  <c:v>362.8002865754159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12D-48EB-B89D-808CDFF5DC5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293.84182490242171</c:v>
                </c:pt>
                <c:pt idx="6">
                  <c:v>314.86031964633878</c:v>
                </c:pt>
                <c:pt idx="7">
                  <c:v>314.86031964633878</c:v>
                </c:pt>
                <c:pt idx="8">
                  <c:v>333.7908238289466</c:v>
                </c:pt>
                <c:pt idx="9">
                  <c:v>333.85427633963081</c:v>
                </c:pt>
                <c:pt idx="10">
                  <c:v>336.23826041639757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12D-48EB-B89D-808CDFF5DC5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253.32607595663828</c:v>
                </c:pt>
                <c:pt idx="2">
                  <c:v>284.90187950818978</c:v>
                </c:pt>
                <c:pt idx="3">
                  <c:v>286.65224688028906</c:v>
                </c:pt>
                <c:pt idx="4">
                  <c:v>307.78723929263998</c:v>
                </c:pt>
                <c:pt idx="5">
                  <c:v>308.59261964571215</c:v>
                </c:pt>
                <c:pt idx="6">
                  <c:v>316.66468802803507</c:v>
                </c:pt>
                <c:pt idx="7">
                  <c:v>315.80873274547685</c:v>
                </c:pt>
                <c:pt idx="8">
                  <c:v>352.87202012180222</c:v>
                </c:pt>
                <c:pt idx="9">
                  <c:v>352.52357544725891</c:v>
                </c:pt>
                <c:pt idx="10">
                  <c:v>352.52357544725891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12D-48EB-B89D-808CDFF5D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45744"/>
        <c:axId val="1787546160"/>
      </c:scatterChart>
      <c:valAx>
        <c:axId val="17875457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6160"/>
        <c:crosses val="autoZero"/>
        <c:crossBetween val="midCat"/>
      </c:valAx>
      <c:valAx>
        <c:axId val="1787546160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57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36.688737786454439</c:v>
                </c:pt>
                <c:pt idx="1">
                  <c:v>24.274040094395417</c:v>
                </c:pt>
                <c:pt idx="2">
                  <c:v>21.823428489103001</c:v>
                </c:pt>
                <c:pt idx="3">
                  <c:v>20.018926184683028</c:v>
                </c:pt>
                <c:pt idx="4">
                  <c:v>19.465279826300598</c:v>
                </c:pt>
                <c:pt idx="5">
                  <c:v>19.070504950985221</c:v>
                </c:pt>
                <c:pt idx="6">
                  <c:v>18.88311711317926</c:v>
                </c:pt>
                <c:pt idx="7">
                  <c:v>18.51121033476441</c:v>
                </c:pt>
                <c:pt idx="8">
                  <c:v>18.389327299990356</c:v>
                </c:pt>
                <c:pt idx="9">
                  <c:v>18.399326882042192</c:v>
                </c:pt>
                <c:pt idx="10">
                  <c:v>18.397701332879226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1A-4337-B7A3-9E2523D241D0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36.726575608999575</c:v>
                </c:pt>
                <c:pt idx="1">
                  <c:v>21.591730432002034</c:v>
                </c:pt>
                <c:pt idx="2">
                  <c:v>21.455028907200358</c:v>
                </c:pt>
                <c:pt idx="3">
                  <c:v>20.578127821354574</c:v>
                </c:pt>
                <c:pt idx="4">
                  <c:v>20.438997072111199</c:v>
                </c:pt>
                <c:pt idx="5">
                  <c:v>20.354941712395465</c:v>
                </c:pt>
                <c:pt idx="6">
                  <c:v>20.242584293873623</c:v>
                </c:pt>
                <c:pt idx="7">
                  <c:v>20.116626815255817</c:v>
                </c:pt>
                <c:pt idx="8">
                  <c:v>20.03689692238995</c:v>
                </c:pt>
                <c:pt idx="9">
                  <c:v>19.946692278934147</c:v>
                </c:pt>
                <c:pt idx="10">
                  <c:v>19.926025759327814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1A-4337-B7A3-9E2523D241D0}"/>
            </c:ext>
          </c:extLst>
        </c:ser>
        <c:ser>
          <c:idx val="4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36.921479177188075</c:v>
                </c:pt>
                <c:pt idx="1">
                  <c:v>26.038142754898495</c:v>
                </c:pt>
                <c:pt idx="2">
                  <c:v>25.216673150068004</c:v>
                </c:pt>
                <c:pt idx="3">
                  <c:v>23.747188581268045</c:v>
                </c:pt>
                <c:pt idx="4">
                  <c:v>23.573544533779451</c:v>
                </c:pt>
                <c:pt idx="5">
                  <c:v>23.473161392361508</c:v>
                </c:pt>
                <c:pt idx="6">
                  <c:v>23.361842884897055</c:v>
                </c:pt>
                <c:pt idx="7">
                  <c:v>23.319713510945771</c:v>
                </c:pt>
                <c:pt idx="8">
                  <c:v>23.228792164934742</c:v>
                </c:pt>
                <c:pt idx="9">
                  <c:v>23.123521805858157</c:v>
                </c:pt>
                <c:pt idx="10">
                  <c:v>22.929029074868996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1A-4337-B7A3-9E2523D241D0}"/>
            </c:ext>
          </c:extLst>
        </c:ser>
        <c:ser>
          <c:idx val="5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37.017534192257948</c:v>
                </c:pt>
                <c:pt idx="1">
                  <c:v>25.77631670455952</c:v>
                </c:pt>
                <c:pt idx="2">
                  <c:v>24.663384565029006</c:v>
                </c:pt>
                <c:pt idx="3">
                  <c:v>23.231940281492367</c:v>
                </c:pt>
                <c:pt idx="4">
                  <c:v>23.693976607784979</c:v>
                </c:pt>
                <c:pt idx="5">
                  <c:v>23.566564848562965</c:v>
                </c:pt>
                <c:pt idx="6">
                  <c:v>23.342153750494955</c:v>
                </c:pt>
                <c:pt idx="7">
                  <c:v>23.333305548638489</c:v>
                </c:pt>
                <c:pt idx="8">
                  <c:v>23.156497245821267</c:v>
                </c:pt>
                <c:pt idx="9">
                  <c:v>23.074809748411898</c:v>
                </c:pt>
                <c:pt idx="10">
                  <c:v>22.376315389912921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1A-4337-B7A3-9E2523D241D0}"/>
            </c:ext>
          </c:extLst>
        </c:ser>
        <c:ser>
          <c:idx val="0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37.067608278255804</c:v>
                </c:pt>
                <c:pt idx="1">
                  <c:v>25.903011451192292</c:v>
                </c:pt>
                <c:pt idx="2">
                  <c:v>24.9835273614305</c:v>
                </c:pt>
                <c:pt idx="3">
                  <c:v>23.609045670173305</c:v>
                </c:pt>
                <c:pt idx="4">
                  <c:v>23.983178612869512</c:v>
                </c:pt>
                <c:pt idx="5">
                  <c:v>23.918185645284222</c:v>
                </c:pt>
                <c:pt idx="6">
                  <c:v>23.729177065053104</c:v>
                </c:pt>
                <c:pt idx="7">
                  <c:v>23.682704207050747</c:v>
                </c:pt>
                <c:pt idx="8">
                  <c:v>23.510056672421289</c:v>
                </c:pt>
                <c:pt idx="9">
                  <c:v>23.28995663293108</c:v>
                </c:pt>
                <c:pt idx="10">
                  <c:v>22.553689383091466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1A-4337-B7A3-9E2523D241D0}"/>
            </c:ext>
          </c:extLst>
        </c:ser>
        <c:ser>
          <c:idx val="3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37.105499768611786</c:v>
                </c:pt>
                <c:pt idx="1">
                  <c:v>23.889407800982777</c:v>
                </c:pt>
                <c:pt idx="2">
                  <c:v>22.899958351079878</c:v>
                </c:pt>
                <c:pt idx="3">
                  <c:v>22.430215792445679</c:v>
                </c:pt>
                <c:pt idx="4">
                  <c:v>21.417823371888275</c:v>
                </c:pt>
                <c:pt idx="5">
                  <c:v>21.240152852454205</c:v>
                </c:pt>
                <c:pt idx="6">
                  <c:v>20.983570967525086</c:v>
                </c:pt>
                <c:pt idx="7">
                  <c:v>20.979225754222998</c:v>
                </c:pt>
                <c:pt idx="8">
                  <c:v>20.903916482670933</c:v>
                </c:pt>
                <c:pt idx="9">
                  <c:v>20.570796916223895</c:v>
                </c:pt>
                <c:pt idx="10">
                  <c:v>20.311655016970153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1A-4337-B7A3-9E2523D24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558704"/>
        <c:axId val="1495557040"/>
      </c:scatterChart>
      <c:valAx>
        <c:axId val="149555870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7040"/>
        <c:crosses val="autoZero"/>
        <c:crossBetween val="midCat"/>
      </c:valAx>
      <c:valAx>
        <c:axId val="149555704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87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139.84380672625389</c:v>
                </c:pt>
                <c:pt idx="1">
                  <c:v>135.10735313733778</c:v>
                </c:pt>
                <c:pt idx="2">
                  <c:v>134.45954674371973</c:v>
                </c:pt>
                <c:pt idx="3">
                  <c:v>134.88390424154005</c:v>
                </c:pt>
                <c:pt idx="4">
                  <c:v>134.98368075129346</c:v>
                </c:pt>
                <c:pt idx="5">
                  <c:v>135.00079499655823</c:v>
                </c:pt>
                <c:pt idx="6">
                  <c:v>134.99998846337903</c:v>
                </c:pt>
                <c:pt idx="7">
                  <c:v>134.90300313649377</c:v>
                </c:pt>
                <c:pt idx="8">
                  <c:v>134.69381467231182</c:v>
                </c:pt>
                <c:pt idx="9">
                  <c:v>134.75905774864171</c:v>
                </c:pt>
                <c:pt idx="10">
                  <c:v>133.57673714940142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02-45F8-903A-BB438065C9D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142.76501437845874</c:v>
                </c:pt>
                <c:pt idx="1">
                  <c:v>136.56225198020977</c:v>
                </c:pt>
                <c:pt idx="2">
                  <c:v>136.44955534853497</c:v>
                </c:pt>
                <c:pt idx="3">
                  <c:v>135.82962705094414</c:v>
                </c:pt>
                <c:pt idx="4">
                  <c:v>136.05972104889267</c:v>
                </c:pt>
                <c:pt idx="5">
                  <c:v>136.03993278476412</c:v>
                </c:pt>
                <c:pt idx="6">
                  <c:v>136.03144882618056</c:v>
                </c:pt>
                <c:pt idx="7">
                  <c:v>135.96832665898762</c:v>
                </c:pt>
                <c:pt idx="8">
                  <c:v>135.66318479323289</c:v>
                </c:pt>
                <c:pt idx="9">
                  <c:v>135.23650363185507</c:v>
                </c:pt>
                <c:pt idx="10">
                  <c:v>135.20923832546814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02-45F8-903A-BB438065C9D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143.47180597286265</c:v>
                </c:pt>
                <c:pt idx="1">
                  <c:v>140.47973157836796</c:v>
                </c:pt>
                <c:pt idx="2">
                  <c:v>138.35129105714813</c:v>
                </c:pt>
                <c:pt idx="3">
                  <c:v>138.07028587950427</c:v>
                </c:pt>
                <c:pt idx="4">
                  <c:v>138.28947335789886</c:v>
                </c:pt>
                <c:pt idx="5">
                  <c:v>138.2035250970591</c:v>
                </c:pt>
                <c:pt idx="6">
                  <c:v>135.53385876402413</c:v>
                </c:pt>
                <c:pt idx="7">
                  <c:v>135.76645673943588</c:v>
                </c:pt>
                <c:pt idx="8">
                  <c:v>135.78825106329992</c:v>
                </c:pt>
                <c:pt idx="9">
                  <c:v>136.11258669268892</c:v>
                </c:pt>
                <c:pt idx="10">
                  <c:v>136.10299796349508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02-45F8-903A-BB438065C9D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143.75993031547222</c:v>
                </c:pt>
                <c:pt idx="1">
                  <c:v>140.02243598363006</c:v>
                </c:pt>
                <c:pt idx="2">
                  <c:v>141.69095012707359</c:v>
                </c:pt>
                <c:pt idx="3">
                  <c:v>141.32995593794996</c:v>
                </c:pt>
                <c:pt idx="4">
                  <c:v>141.25512713786344</c:v>
                </c:pt>
                <c:pt idx="5">
                  <c:v>141.30809490613677</c:v>
                </c:pt>
                <c:pt idx="6">
                  <c:v>141.34049756220827</c:v>
                </c:pt>
                <c:pt idx="7">
                  <c:v>141.34049756220827</c:v>
                </c:pt>
                <c:pt idx="8">
                  <c:v>141.54498029174405</c:v>
                </c:pt>
                <c:pt idx="9">
                  <c:v>141.54498029174405</c:v>
                </c:pt>
                <c:pt idx="10">
                  <c:v>141.4979752810427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02-45F8-903A-BB438065C9D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144.02265190569111</c:v>
                </c:pt>
                <c:pt idx="1">
                  <c:v>139.82059782306155</c:v>
                </c:pt>
                <c:pt idx="2">
                  <c:v>137.62376091419603</c:v>
                </c:pt>
                <c:pt idx="3">
                  <c:v>136.9512267630638</c:v>
                </c:pt>
                <c:pt idx="4">
                  <c:v>136.8981779433928</c:v>
                </c:pt>
                <c:pt idx="5">
                  <c:v>136.02850078830733</c:v>
                </c:pt>
                <c:pt idx="6">
                  <c:v>135.9707250237351</c:v>
                </c:pt>
                <c:pt idx="7">
                  <c:v>136.05591071983733</c:v>
                </c:pt>
                <c:pt idx="8">
                  <c:v>134.20533799048405</c:v>
                </c:pt>
                <c:pt idx="9">
                  <c:v>134.21684627620007</c:v>
                </c:pt>
                <c:pt idx="10">
                  <c:v>134.24828371649434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02-45F8-903A-BB438065C9D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144.27889921779891</c:v>
                </c:pt>
                <c:pt idx="1">
                  <c:v>141.44159705060522</c:v>
                </c:pt>
                <c:pt idx="2">
                  <c:v>141.23266029523498</c:v>
                </c:pt>
                <c:pt idx="3">
                  <c:v>141.24107881206061</c:v>
                </c:pt>
                <c:pt idx="4">
                  <c:v>140.69312761129012</c:v>
                </c:pt>
                <c:pt idx="5">
                  <c:v>141.09076384262838</c:v>
                </c:pt>
                <c:pt idx="6">
                  <c:v>141.27070252467729</c:v>
                </c:pt>
                <c:pt idx="7">
                  <c:v>141.29886011016973</c:v>
                </c:pt>
                <c:pt idx="8">
                  <c:v>138.96485214535716</c:v>
                </c:pt>
                <c:pt idx="9">
                  <c:v>138.09528025017184</c:v>
                </c:pt>
                <c:pt idx="10">
                  <c:v>138.36134813021124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02-45F8-903A-BB438065C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17343"/>
        <c:axId val="181617759"/>
      </c:scatterChart>
      <c:valAx>
        <c:axId val="18161734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759"/>
        <c:crosses val="autoZero"/>
        <c:crossBetween val="midCat"/>
      </c:valAx>
      <c:valAx>
        <c:axId val="181617759"/>
        <c:scaling>
          <c:orientation val="minMax"/>
          <c:max val="165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343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3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複数解探索手法を一般に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ニッチング法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として知られている．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7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2018/8/24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6.png"/><Relationship Id="rId12" Type="http://schemas.openxmlformats.org/officeDocument/2006/relationships/image" Target="../media/image6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5.png"/><Relationship Id="rId11" Type="http://schemas.openxmlformats.org/officeDocument/2006/relationships/image" Target="../media/image59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1.png"/><Relationship Id="rId7" Type="http://schemas.openxmlformats.org/officeDocument/2006/relationships/image" Target="../media/image1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11" Type="http://schemas.openxmlformats.org/officeDocument/2006/relationships/image" Target="../media/image200.png"/><Relationship Id="rId5" Type="http://schemas.openxmlformats.org/officeDocument/2006/relationships/image" Target="../media/image1.png"/><Relationship Id="rId10" Type="http://schemas.openxmlformats.org/officeDocument/2006/relationships/image" Target="../media/image19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.png"/><Relationship Id="rId7" Type="http://schemas.openxmlformats.org/officeDocument/2006/relationships/image" Target="../media/image1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Relationship Id="rId9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1.png"/><Relationship Id="rId7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Relationship Id="rId9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6.jp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9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6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0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80.png"/><Relationship Id="rId7" Type="http://schemas.openxmlformats.org/officeDocument/2006/relationships/image" Target="../media/image2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80.png"/><Relationship Id="rId7" Type="http://schemas.openxmlformats.org/officeDocument/2006/relationships/image" Target="../media/image2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6.xml"/><Relationship Id="rId16" Type="http://schemas.openxmlformats.org/officeDocument/2006/relationships/image" Target="../media/image1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4.png"/><Relationship Id="rId5" Type="http://schemas.openxmlformats.org/officeDocument/2006/relationships/tags" Target="../tags/tag9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3.png"/><Relationship Id="rId10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8.png"/><Relationship Id="rId12" Type="http://schemas.openxmlformats.org/officeDocument/2006/relationships/image" Target="../media/image5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7.png"/><Relationship Id="rId11" Type="http://schemas.openxmlformats.org/officeDocument/2006/relationships/image" Target="../media/image51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2018/8/10(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金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786245" y="1441939"/>
            <a:ext cx="7886700" cy="48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 smtClean="0"/>
              <a:t>目的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dirty="0" smtClean="0"/>
              <a:t>解の数に対して同等の個体数で複数解探索可能な</a:t>
            </a:r>
            <a:r>
              <a:rPr lang="en-US" altLang="ja-JP" sz="2000" dirty="0" smtClean="0"/>
              <a:t>BA</a:t>
            </a:r>
          </a:p>
          <a:p>
            <a:pPr marL="0" indent="0">
              <a:buNone/>
            </a:pPr>
            <a:endParaRPr lang="en-US" altLang="ja-JP" sz="1200" b="1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/>
              <a:t>今</a:t>
            </a:r>
            <a:r>
              <a:rPr lang="ja-JP" altLang="en-US" sz="2400" b="1" u="sng" dirty="0" smtClean="0"/>
              <a:t>までやってきたこと</a:t>
            </a:r>
            <a:endParaRPr lang="en-US" altLang="ja-JP" sz="2400" b="1" u="sng" dirty="0" smtClean="0"/>
          </a:p>
          <a:p>
            <a:pPr marL="0" indent="0">
              <a:buNone/>
            </a:pPr>
            <a:r>
              <a:rPr lang="en-US" altLang="ja-JP" sz="2000" dirty="0"/>
              <a:t>- </a:t>
            </a:r>
            <a:r>
              <a:rPr lang="ja-JP" altLang="en-US" sz="2000" dirty="0"/>
              <a:t>個体</a:t>
            </a:r>
            <a:r>
              <a:rPr lang="ja-JP" altLang="en-US" sz="2000" dirty="0" smtClean="0"/>
              <a:t>を局所</a:t>
            </a:r>
            <a:r>
              <a:rPr lang="ja-JP" altLang="en-US" sz="2000" dirty="0"/>
              <a:t>解に留まらせる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 smtClean="0"/>
              <a:t>疎</a:t>
            </a:r>
            <a:r>
              <a:rPr lang="ja-JP" altLang="en-US" sz="2000" dirty="0"/>
              <a:t>な空間へ個体を移動</a:t>
            </a:r>
            <a:r>
              <a:rPr lang="ja-JP" altLang="en-US" sz="2000" dirty="0" smtClean="0"/>
              <a:t>させる</a:t>
            </a:r>
            <a:endParaRPr lang="en-US" altLang="ja-JP" sz="2000" dirty="0" smtClean="0"/>
          </a:p>
          <a:p>
            <a:pPr>
              <a:buFontTx/>
              <a:buChar char="-"/>
            </a:pPr>
            <a:endParaRPr lang="en-US" altLang="ja-JP" sz="1200" b="1" u="sng" dirty="0"/>
          </a:p>
          <a:p>
            <a:pPr marL="0" indent="0">
              <a:buNone/>
            </a:pPr>
            <a:r>
              <a:rPr lang="en-US" altLang="ja-JP" sz="2000" b="1" dirty="0" err="1" smtClean="0"/>
              <a:t>kNNBA</a:t>
            </a:r>
            <a:endParaRPr lang="en-US" altLang="ja-JP" sz="2000" b="1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400" dirty="0" smtClean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近傍数</a:t>
            </a:r>
            <a:r>
              <a:rPr lang="en-US" altLang="ja-JP" sz="2000" dirty="0" smtClean="0"/>
              <a:t>k</a:t>
            </a:r>
            <a:r>
              <a:rPr lang="ja-JP" altLang="en-US" sz="2000" dirty="0" smtClean="0"/>
              <a:t>によって性能に差がある（パラメータ依存）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b="1" dirty="0" smtClean="0"/>
              <a:t>NSBA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 smtClean="0"/>
              <a:t>	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en-US" altLang="ja-JP" sz="2000" dirty="0" err="1" smtClean="0"/>
              <a:t>kNNBA</a:t>
            </a:r>
            <a:r>
              <a:rPr lang="ja-JP" altLang="en-US" sz="2000" dirty="0" smtClean="0"/>
              <a:t>より性能が落ちる</a:t>
            </a:r>
            <a:r>
              <a:rPr lang="en-US" altLang="ja-JP" sz="2100" b="1" dirty="0" smtClean="0"/>
              <a:t/>
            </a:r>
            <a:br>
              <a:rPr lang="en-US" altLang="ja-JP" sz="2100" b="1" dirty="0" smtClean="0"/>
            </a:br>
            <a:endParaRPr lang="en-US" altLang="ja-JP" sz="900" b="1" dirty="0" smtClean="0"/>
          </a:p>
          <a:p>
            <a:pPr marL="0" indent="0">
              <a:buNone/>
            </a:pPr>
            <a:endParaRPr lang="en-US" altLang="ja-JP" sz="1000" dirty="0" smtClean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11"/>
            <a:ext cx="3802456" cy="28507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816"/>
            <a:ext cx="3529711" cy="264627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224759"/>
            <a:ext cx="4324332" cy="76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Six-Hump </a:t>
                </a:r>
                <a:r>
                  <a:rPr kumimoji="1" lang="en-US" altLang="ja-JP" dirty="0" err="1" smtClean="0"/>
                  <a:t>Canel</a:t>
                </a:r>
                <a:r>
                  <a:rPr kumimoji="1" lang="en-US" altLang="ja-JP" dirty="0" smtClean="0"/>
                  <a:t> Back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Shubert 2D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826305"/>
            <a:ext cx="5451003" cy="56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[-1.9, 1.9] </a:t>
                </a:r>
                <a:r>
                  <a:rPr lang="en-US" altLang="ja-JP" i="1" dirty="0" smtClean="0"/>
                  <a:t>y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[-</a:t>
                </a:r>
                <a:r>
                  <a:rPr lang="en-US" altLang="ja-JP" dirty="0" smtClean="0"/>
                  <a:t>1.1, 1.1]   </a:t>
                </a:r>
                <a:br>
                  <a:rPr lang="en-US" altLang="ja-JP" dirty="0" smtClean="0"/>
                </a:b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2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blipFill>
                <a:blip r:embed="rId11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−10, 10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7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評価関数：</a:t>
                </a:r>
                <a:r>
                  <a:rPr lang="en-US" altLang="ja-JP" sz="2400" dirty="0" smtClean="0"/>
                  <a:t>F1~F6</a:t>
                </a:r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/>
                  <a:t>個体数：</a:t>
                </a:r>
                <a:r>
                  <a:rPr lang="en-US" altLang="ja-JP" sz="2400" dirty="0"/>
                  <a:t>100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世代数：</a:t>
                </a:r>
                <a:r>
                  <a:rPr lang="en-US" altLang="ja-JP" sz="2400" dirty="0" smtClean="0"/>
                  <a:t>1000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帯：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ラウドネス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シード：</a:t>
                </a:r>
                <a:r>
                  <a:rPr kumimoji="1" lang="en-US" altLang="ja-JP" sz="2400" dirty="0" smtClean="0"/>
                  <a:t>1</a:t>
                </a:r>
                <a:r>
                  <a:rPr kumimoji="1" lang="ja-JP" altLang="en-US" sz="2400" dirty="0" smtClean="0"/>
                  <a:t>回のみ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5307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多峰性</a:t>
            </a:r>
            <a:r>
              <a:rPr lang="ja-JP" altLang="en-US" sz="2400" dirty="0" smtClean="0"/>
              <a:t>関数の</a:t>
            </a:r>
            <a:r>
              <a:rPr lang="ja-JP" altLang="en-US" sz="2400" dirty="0" smtClean="0">
                <a:solidFill>
                  <a:srgbClr val="FF0000"/>
                </a:solidFill>
              </a:rPr>
              <a:t>最大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化問題</a:t>
            </a:r>
            <a:r>
              <a:rPr kumimoji="1" lang="ja-JP" altLang="en-US" sz="2400" dirty="0" smtClean="0"/>
              <a:t>における，全最適解を</a:t>
            </a:r>
            <a:r>
              <a:rPr lang="ja-JP" altLang="en-US" sz="2400" dirty="0" smtClean="0"/>
              <a:t>探索す</a:t>
            </a:r>
            <a:r>
              <a:rPr lang="ja-JP" altLang="en-US" sz="2400" dirty="0"/>
              <a:t>る</a:t>
            </a:r>
            <a:r>
              <a:rPr kumimoji="1" lang="ja-JP" altLang="en-US" sz="2400" dirty="0" smtClean="0"/>
              <a:t>アルゴリズムの</a:t>
            </a:r>
            <a:r>
              <a:rPr lang="ja-JP" altLang="en-US" sz="2400" dirty="0"/>
              <a:t>性能</a:t>
            </a:r>
            <a:r>
              <a:rPr lang="ja-JP" altLang="en-US" sz="2400" dirty="0" smtClean="0"/>
              <a:t>比較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Peak Ratio </a:t>
            </a:r>
            <a:r>
              <a:rPr lang="en-US" altLang="ja-JP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= </a:t>
            </a:r>
            <a:r>
              <a:rPr lang="en-US" altLang="ja-JP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ja-JP" altLang="en-US" sz="2000" dirty="0" smtClean="0">
                <a:solidFill>
                  <a:srgbClr val="FF0000"/>
                </a:solidFill>
              </a:rPr>
              <a:t>最適解の数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/ (</a:t>
            </a:r>
            <a:r>
              <a:rPr lang="ja-JP" altLang="en-US" sz="2000" dirty="0" smtClean="0">
                <a:solidFill>
                  <a:srgbClr val="FF0000"/>
                </a:solidFill>
              </a:rPr>
              <a:t>発見した最適解数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* (</a:t>
            </a:r>
            <a:r>
              <a:rPr lang="ja-JP" altLang="en-US" sz="2000" dirty="0" smtClean="0">
                <a:solidFill>
                  <a:srgbClr val="FF0000"/>
                </a:solidFill>
              </a:rPr>
              <a:t>シード数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Crowding DE</a:t>
            </a:r>
            <a:r>
              <a:rPr lang="en-US" altLang="ja-JP" sz="2000" dirty="0" smtClean="0"/>
              <a:t>: Crowding Differential Evolution [</a:t>
            </a:r>
            <a:r>
              <a:rPr lang="en-US" altLang="ja-JP" sz="2000" dirty="0" err="1" smtClean="0"/>
              <a:t>R.Thomsen</a:t>
            </a:r>
            <a:r>
              <a:rPr lang="en-US" altLang="ja-JP" sz="2000" dirty="0" smtClean="0"/>
              <a:t>, 2004]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smtClean="0"/>
              <a:t>DE/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Niching DE with neighborhood mutation strategies 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et al., 2011]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err="1" smtClean="0"/>
              <a:t>dADE</a:t>
            </a:r>
            <a:r>
              <a:rPr kumimoji="1" lang="en-US" altLang="ja-JP" sz="2000" b="1" dirty="0" smtClean="0"/>
              <a:t>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A Dynamic Archive Niching DE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2013]</a:t>
            </a:r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NEA2</a:t>
            </a:r>
            <a:r>
              <a:rPr lang="en-US" altLang="ja-JP" sz="2000" dirty="0" smtClean="0"/>
              <a:t>: Niching the CMA-ES via Nearest-Better Clustering [</a:t>
            </a:r>
            <a:r>
              <a:rPr lang="en-US" altLang="ja-JP" sz="2000" dirty="0" err="1" smtClean="0"/>
              <a:t>M.Preuss</a:t>
            </a:r>
            <a:r>
              <a:rPr lang="en-US" altLang="ja-JP" sz="2000" dirty="0" smtClean="0"/>
              <a:t>, 2010]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12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2244150"/>
            <a:ext cx="7699636" cy="6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3916264"/>
            <a:ext cx="3256499" cy="1542549"/>
          </a:xfrm>
        </p:spPr>
        <p:txBody>
          <a:bodyPr>
            <a:noAutofit/>
          </a:bodyPr>
          <a:lstStyle/>
          <a:p>
            <a:r>
              <a:rPr lang="ja-JP" altLang="en-US" sz="2400" b="1" dirty="0" smtClean="0"/>
              <a:t>事前知識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最適解の個数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ピークの</a:t>
            </a:r>
            <a:r>
              <a:rPr lang="en-US" altLang="ja-JP" sz="2400" dirty="0" smtClean="0"/>
              <a:t>fitness</a:t>
            </a:r>
            <a:br>
              <a:rPr lang="en-US" altLang="ja-JP" sz="2400" dirty="0" smtClean="0"/>
            </a:br>
            <a:r>
              <a:rPr lang="ja-JP" altLang="en-US" sz="2400" dirty="0"/>
              <a:t>個体</a:t>
            </a:r>
            <a:r>
              <a:rPr lang="ja-JP" altLang="en-US" sz="2400" dirty="0" smtClean="0"/>
              <a:t>同士の距離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13</a:t>
            </a:fld>
            <a:endParaRPr kumimoji="1" lang="ja-JP" altLang="en-US" sz="1400"/>
          </a:p>
        </p:txBody>
      </p:sp>
      <p:sp>
        <p:nvSpPr>
          <p:cNvPr id="5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1919517"/>
            <a:ext cx="5802058" cy="30354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370137"/>
            <a:ext cx="6011427" cy="26539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815305"/>
            <a:ext cx="3064685" cy="720458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890344" y="3916264"/>
            <a:ext cx="3151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実験設定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個体数：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	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評価関数：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実験回数：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3845" y="1371600"/>
            <a:ext cx="353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評価基準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6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6" y="1342663"/>
            <a:ext cx="9098644" cy="4617266"/>
          </a:xfrm>
          <a:prstGeom prst="rect">
            <a:avLst/>
          </a:prstGeom>
        </p:spPr>
      </p:pic>
      <p:sp>
        <p:nvSpPr>
          <p:cNvPr id="8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90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979"/>
            <a:ext cx="9162999" cy="4649923"/>
          </a:xfrm>
          <a:prstGeom prst="rect">
            <a:avLst/>
          </a:prstGeom>
        </p:spPr>
      </p:pic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3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57"/>
            <a:ext cx="9144000" cy="46902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9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17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985"/>
            <a:ext cx="9144822" cy="4763153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8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18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405"/>
            <a:ext cx="9144000" cy="46459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2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19</a:t>
            </a:fld>
            <a:endParaRPr kumimoji="1" lang="ja-JP" altLang="en-US" sz="1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" y="1758077"/>
            <a:ext cx="9140792" cy="4422062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  <p:sp>
        <p:nvSpPr>
          <p:cNvPr id="10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2400" b="1" u="sng" dirty="0" smtClean="0">
                <a:solidFill>
                  <a:srgbClr val="FF0000"/>
                </a:solidFill>
              </a:rPr>
              <a:t>今取り組んでいること</a:t>
            </a:r>
            <a:endParaRPr kumimoji="1" lang="en-US" altLang="ja-JP" sz="2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000" b="1" dirty="0" smtClean="0"/>
              <a:t>Niche Radius with Bat Algorithm (NRBA)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同じ局所解に収束させない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- </a:t>
            </a:r>
            <a:r>
              <a:rPr kumimoji="1" lang="ja-JP" altLang="en-US" sz="2000" dirty="0" smtClean="0"/>
              <a:t>少ない個体数で探索可能</a:t>
            </a: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他の提案手法の実装が上手く出来なかったので，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問題設定を</a:t>
            </a:r>
            <a:r>
              <a:rPr kumimoji="1"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CEC</a:t>
            </a:r>
            <a:r>
              <a:rPr kumimoji="1"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コンペに合わせて結果の比較を行う</a:t>
            </a:r>
            <a:endParaRPr kumimoji="1" lang="ja-JP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</p:spTree>
    <p:extLst>
      <p:ext uri="{BB962C8B-B14F-4D97-AF65-F5344CB8AC3E}">
        <p14:creationId xmlns:p14="http://schemas.microsoft.com/office/powerpoint/2010/main" val="6123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</a:t>
                </a:r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b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en-US" altLang="ja-JP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ja-JP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blipFill>
                <a:blip r:embed="rId2"/>
                <a:stretch>
                  <a:fillRect l="-733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blipFill>
                <a:blip r:embed="rId3"/>
                <a:stretch>
                  <a:fillRect t="-7692" b="-27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blipFill>
                <a:blip r:embed="rId4"/>
                <a:stretch>
                  <a:fillRect t="-7692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48702" y="1750851"/>
            <a:ext cx="427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STEP1: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大域探索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35" name="楕円 34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8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10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1162683" y="4212896"/>
            <a:ext cx="229891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個体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間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の距離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（近い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遠い）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21</a:t>
            </a:fld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blipFill>
                <a:blip r:embed="rId2"/>
                <a:stretch>
                  <a:fillRect l="-2094" t="-3667" b="-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268442" y="50765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STEP3: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ランダム探索無し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8442" y="23590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STEP2: </a:t>
            </a:r>
            <a:r>
              <a:rPr lang="ja-JP" altLang="en-US" sz="2800" b="1" dirty="0">
                <a:solidFill>
                  <a:srgbClr val="FF0000"/>
                </a:solidFill>
              </a:rPr>
              <a:t>局所探索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6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7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8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22</a:t>
            </a:fld>
            <a:endParaRPr kumimoji="1" lang="ja-JP" altLang="en-US" sz="1400"/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7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/>
                    </a:solidFill>
                  </a:rPr>
                </a:b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blipFill>
                <a:blip r:embed="rId9"/>
                <a:stretch>
                  <a:fillRect l="-1877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4268442" y="182719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個体の評価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&amp;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更新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23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ja-JP" altLang="en-US" dirty="0" smtClean="0"/>
              <a:t>評価尺度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</p:spPr>
            <p:txBody>
              <a:bodyPr lIns="396000" anchor="t"/>
              <a:lstStyle>
                <a:lvl1pPr marL="0" indent="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kumimoji="1" sz="186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990575" indent="-38099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37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使用するパラメータ</a:t>
                </a:r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個体数：</a:t>
                </a:r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世</a:t>
                </a: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代数：</a:t>
                </a:r>
                <a:r>
                  <a:rPr lang="en-US" altLang="ja-JP" sz="28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iter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  <a:blipFill>
                <a:blip r:embed="rId2"/>
                <a:stretch>
                  <a:fillRect t="-18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0" y="4780547"/>
            <a:ext cx="9144000" cy="207745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31341" y="4939174"/>
            <a:ext cx="4778910" cy="360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局所解と個体の差の総和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3"/>
              <p:cNvSpPr txBox="1">
                <a:spLocks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825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局所解</m:t>
                    </m:r>
                  </m:oMath>
                </a14:m>
                <a:r>
                  <a:rPr lang="ja-JP" alt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</a:t>
                </a:r>
                <a:endParaRPr lang="en-US" altLang="ja-JP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1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個体の総数</m:t>
                      </m:r>
                    </m:oMath>
                  </m:oMathPara>
                </a14:m>
                <a:endParaRPr lang="en-US" altLang="ja-JP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  <a:blipFill>
                <a:blip r:embed="rId3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</m:t>
                    </m:r>
                    <m:r>
                      <a:rPr kumimoji="1"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kumimoji="1"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の位置</a:t>
                </a:r>
                <a:endPara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個体の位置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blipFill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𝒓𝒏𝒅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6892941"/>
                  </p:ext>
                </p:extLst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67355" t="-1316" r="-1653" b="-130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5682428" y="1528472"/>
            <a:ext cx="2981454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/>
              <a:t>提案手法の比較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24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78" y="3634607"/>
            <a:ext cx="2517152" cy="188786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3100754" y="64482"/>
            <a:ext cx="6043246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mtClean="0"/>
              <a:t>評価関数</a:t>
            </a:r>
            <a:endParaRPr lang="ja-JP" altLang="en-US" dirty="0"/>
          </a:p>
        </p:txBody>
      </p:sp>
      <p:pic>
        <p:nvPicPr>
          <p:cNvPr id="7" name="コンテンツ プレースホルダ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936"/>
            <a:ext cx="2258406" cy="16931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56" y="3678936"/>
            <a:ext cx="2359152" cy="17693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62" y="3669946"/>
            <a:ext cx="2371139" cy="1778354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0137"/>
              </p:ext>
            </p:extLst>
          </p:nvPr>
        </p:nvGraphicFramePr>
        <p:xfrm>
          <a:off x="769782" y="2054999"/>
          <a:ext cx="705468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74">
                  <a:extLst>
                    <a:ext uri="{9D8B030D-6E8A-4147-A177-3AD203B41FA5}">
                      <a16:colId xmlns:a16="http://schemas.microsoft.com/office/drawing/2014/main" val="1793026708"/>
                    </a:ext>
                  </a:extLst>
                </a:gridCol>
                <a:gridCol w="1441189">
                  <a:extLst>
                    <a:ext uri="{9D8B030D-6E8A-4147-A177-3AD203B41FA5}">
                      <a16:colId xmlns:a16="http://schemas.microsoft.com/office/drawing/2014/main" val="1228491632"/>
                    </a:ext>
                  </a:extLst>
                </a:gridCol>
                <a:gridCol w="1026686">
                  <a:extLst>
                    <a:ext uri="{9D8B030D-6E8A-4147-A177-3AD203B41FA5}">
                      <a16:colId xmlns:a16="http://schemas.microsoft.com/office/drawing/2014/main" val="536303149"/>
                    </a:ext>
                  </a:extLst>
                </a:gridCol>
                <a:gridCol w="1073887">
                  <a:extLst>
                    <a:ext uri="{9D8B030D-6E8A-4147-A177-3AD203B41FA5}">
                      <a16:colId xmlns:a16="http://schemas.microsoft.com/office/drawing/2014/main" val="4106262048"/>
                    </a:ext>
                  </a:extLst>
                </a:gridCol>
                <a:gridCol w="1352686">
                  <a:extLst>
                    <a:ext uri="{9D8B030D-6E8A-4147-A177-3AD203B41FA5}">
                      <a16:colId xmlns:a16="http://schemas.microsoft.com/office/drawing/2014/main" val="1210896315"/>
                    </a:ext>
                  </a:extLst>
                </a:gridCol>
                <a:gridCol w="1205658">
                  <a:extLst>
                    <a:ext uri="{9D8B030D-6E8A-4147-A177-3AD203B41FA5}">
                      <a16:colId xmlns:a16="http://schemas.microsoft.com/office/drawing/2014/main" val="2305508340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Function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Range of search domain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fitness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location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global</a:t>
                      </a:r>
                      <a:r>
                        <a:rPr kumimoji="1" lang="en-US" altLang="ja-JP" sz="1500" baseline="0" dirty="0" smtClean="0"/>
                        <a:t>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local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171569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Griewank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[-10</a:t>
                      </a:r>
                      <a:r>
                        <a:rPr kumimoji="1" lang="en-US" altLang="ja-JP" sz="1500" baseline="0" dirty="0" smtClean="0"/>
                        <a:t> 10</a:t>
                      </a:r>
                      <a:r>
                        <a:rPr kumimoji="1" lang="en-US" altLang="ja-JP" sz="1500" dirty="0" smtClean="0"/>
                        <a:t>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16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69209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Rastrigin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[-5 5]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120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887554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6" y="5603855"/>
            <a:ext cx="3024000" cy="5531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6" y="5603855"/>
            <a:ext cx="2958858" cy="553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問題設定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kNNBA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18830"/>
              </p:ext>
            </p:extLst>
          </p:nvPr>
        </p:nvGraphicFramePr>
        <p:xfrm>
          <a:off x="216868" y="1626032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845845"/>
              </p:ext>
            </p:extLst>
          </p:nvPr>
        </p:nvGraphicFramePr>
        <p:xfrm>
          <a:off x="216868" y="4266050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0" y="1223199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889067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317358"/>
              </p:ext>
            </p:extLst>
          </p:nvPr>
        </p:nvGraphicFramePr>
        <p:xfrm>
          <a:off x="4935831" y="1632923"/>
          <a:ext cx="3920871" cy="2310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99664"/>
              </p:ext>
            </p:extLst>
          </p:nvPr>
        </p:nvGraphicFramePr>
        <p:xfrm>
          <a:off x="4935832" y="4270845"/>
          <a:ext cx="3920871" cy="231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5400000">
            <a:off x="-375115" y="2463568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967" y="168731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035" y="322762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-375115" y="5029095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967" y="4252843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8035" y="579315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 rot="5400000">
            <a:off x="4270042" y="2497212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29124" y="172096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43192" y="3261272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4269815" y="505454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28897" y="427828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42965" y="581860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26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/>
          </p:nvPr>
        </p:nvGraphicFramePr>
        <p:xfrm>
          <a:off x="106142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/>
          </p:nvPr>
        </p:nvGraphicFramePr>
        <p:xfrm>
          <a:off x="106142" y="41148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/>
          </p:nvPr>
        </p:nvGraphicFramePr>
        <p:xfrm>
          <a:off x="4886281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/>
          </p:nvPr>
        </p:nvGraphicFramePr>
        <p:xfrm>
          <a:off x="4886281" y="4108317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矢印 14"/>
          <p:cNvSpPr/>
          <p:nvPr/>
        </p:nvSpPr>
        <p:spPr>
          <a:xfrm rot="5400000">
            <a:off x="-445455" y="2280686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695" y="1504434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95" y="304474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右矢印 17"/>
          <p:cNvSpPr/>
          <p:nvPr/>
        </p:nvSpPr>
        <p:spPr>
          <a:xfrm rot="5400000">
            <a:off x="-439703" y="4960757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447" y="418450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447" y="5724817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5400000">
            <a:off x="4221745" y="2374710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94895" y="159845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94895" y="313877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5400000">
            <a:off x="4227682" y="499733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00832" y="422107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00832" y="576139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>
            <a:spLocks noChangeAspect="1"/>
          </p:cNvSpPr>
          <p:nvPr/>
        </p:nvSpPr>
        <p:spPr>
          <a:xfrm>
            <a:off x="1199158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上下に変動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>
            <a:spLocks noChangeAspect="1"/>
          </p:cNvSpPr>
          <p:nvPr/>
        </p:nvSpPr>
        <p:spPr>
          <a:xfrm>
            <a:off x="1199158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悪化傾向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>
            <a:spLocks noChangeAspect="1"/>
          </p:cNvSpPr>
          <p:nvPr/>
        </p:nvSpPr>
        <p:spPr>
          <a:xfrm>
            <a:off x="5867563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>
            <a:spLocks noChangeAspect="1"/>
          </p:cNvSpPr>
          <p:nvPr/>
        </p:nvSpPr>
        <p:spPr>
          <a:xfrm>
            <a:off x="5867563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1" y="1112597"/>
            <a:ext cx="3711586" cy="27858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NSBA(</a:t>
            </a:r>
            <a:r>
              <a:rPr kumimoji="1" lang="ja-JP" altLang="en-US" dirty="0" smtClean="0"/>
              <a:t>探索終了時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7" y="3885843"/>
            <a:ext cx="3596627" cy="26996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2" y="1060049"/>
            <a:ext cx="3756002" cy="2819233"/>
          </a:xfrm>
          <a:prstGeom prst="rect">
            <a:avLst/>
          </a:prstGeom>
        </p:spPr>
      </p:pic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69" y="3826076"/>
            <a:ext cx="3749634" cy="281445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885819" y="3775608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92374" y="6511726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5912072" y="3703979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85819" y="6492793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K=16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>
            <a:spLocks noChangeAspect="1"/>
          </p:cNvSpPr>
          <p:nvPr/>
        </p:nvSpPr>
        <p:spPr>
          <a:xfrm>
            <a:off x="1350336" y="3675890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>
            <a:spLocks noChangeAspect="1"/>
          </p:cNvSpPr>
          <p:nvPr/>
        </p:nvSpPr>
        <p:spPr>
          <a:xfrm>
            <a:off x="1353146" y="641696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>
            <a:spLocks noChangeAspect="1"/>
          </p:cNvSpPr>
          <p:nvPr/>
        </p:nvSpPr>
        <p:spPr>
          <a:xfrm>
            <a:off x="5475541" y="3681069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全体に分散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>
            <a:spLocks noChangeAspect="1"/>
          </p:cNvSpPr>
          <p:nvPr/>
        </p:nvSpPr>
        <p:spPr>
          <a:xfrm>
            <a:off x="5572364" y="640685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局所解を保持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+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ここから付録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 (BA)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2088285"/>
            <a:ext cx="2930492" cy="390706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b="1" dirty="0" smtClean="0"/>
              <a:t>エコロケーション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餌や獲物を発見するために使用する音波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→ </a:t>
            </a:r>
            <a:r>
              <a:rPr lang="en-US" altLang="ja-JP" sz="2400" dirty="0" smtClean="0"/>
              <a:t>Frequency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ターゲットに向かう速度の調整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 smtClean="0"/>
              <a:t>Loudness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ターゲットまでの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距離を把握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/>
              <a:t>Parse </a:t>
            </a:r>
            <a:r>
              <a:rPr lang="en-US" altLang="ja-JP" sz="2400" dirty="0" smtClean="0"/>
              <a:t>rate</a:t>
            </a:r>
            <a:br>
              <a:rPr lang="en-US" altLang="ja-JP" sz="2400" dirty="0" smtClean="0"/>
            </a:br>
            <a:r>
              <a:rPr lang="en-US" altLang="ja-JP" sz="2400" dirty="0" smtClean="0"/>
              <a:t>Loudness</a:t>
            </a:r>
            <a:r>
              <a:rPr lang="ja-JP" altLang="en-US" sz="2400" dirty="0" smtClean="0"/>
              <a:t>の反射波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29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従来手法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83" y="2088285"/>
            <a:ext cx="5502446" cy="32629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97138" y="1573495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1326" y="1575577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327606" y="226176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2913135" y="1963730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624916" y="2447921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STEP1: </a:t>
            </a:r>
            <a:r>
              <a:rPr kumimoji="1" lang="ja-JP" altLang="en-US" sz="2000" dirty="0" smtClean="0"/>
              <a:t>大域探索</a:t>
            </a:r>
            <a:endParaRPr kumimoji="1" lang="ja-JP" altLang="en-US" sz="2000" dirty="0"/>
          </a:p>
        </p:txBody>
      </p:sp>
      <p:sp>
        <p:nvSpPr>
          <p:cNvPr id="35" name="楕円 34"/>
          <p:cNvSpPr/>
          <p:nvPr/>
        </p:nvSpPr>
        <p:spPr>
          <a:xfrm>
            <a:off x="3122283" y="17262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20" y="2003006"/>
            <a:ext cx="4787510" cy="23713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blipFill>
                <a:blip r:embed="rId5"/>
                <a:stretch>
                  <a:fillRect l="-90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blipFill>
                <a:blip r:embed="rId6"/>
                <a:stretch>
                  <a:fillRect l="-15625" r="-9375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楕円 50"/>
          <p:cNvSpPr/>
          <p:nvPr/>
        </p:nvSpPr>
        <p:spPr>
          <a:xfrm>
            <a:off x="1861540" y="260032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楕円 51"/>
          <p:cNvSpPr/>
          <p:nvPr/>
        </p:nvSpPr>
        <p:spPr>
          <a:xfrm>
            <a:off x="2114197" y="2311558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楕円 52"/>
          <p:cNvSpPr/>
          <p:nvPr/>
        </p:nvSpPr>
        <p:spPr>
          <a:xfrm>
            <a:off x="2306706" y="199873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2439048" y="2179215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547337" y="232359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/>
          <p:cNvSpPr/>
          <p:nvPr/>
        </p:nvSpPr>
        <p:spPr>
          <a:xfrm>
            <a:off x="2703748" y="1950614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2787963" y="1565602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2969279" y="234473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3073551" y="2063996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初期個体の生成と評価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rgbClr val="FF0000"/>
                    </a:solidFill>
                  </a:rPr>
                  <a:t>全体の最良解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rgbClr val="FF0000"/>
                    </a:solidFill>
                  </a:rPr>
                  <a:t>（グローバルベスト）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blipFill>
                <a:blip r:embed="rId3"/>
                <a:stretch>
                  <a:fillRect t="-1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/>
          <p:cNvSpPr/>
          <p:nvPr/>
        </p:nvSpPr>
        <p:spPr>
          <a:xfrm>
            <a:off x="2020208" y="3449869"/>
            <a:ext cx="520539" cy="506898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/>
          <p:cNvSpPr/>
          <p:nvPr/>
        </p:nvSpPr>
        <p:spPr>
          <a:xfrm>
            <a:off x="693449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113664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0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22398" y="5829912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3257" y="2692532"/>
            <a:ext cx="36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個体数 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とした場合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…(1)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blipFill>
                <a:blip r:embed="rId11"/>
                <a:stretch>
                  <a:fillRect t="-2083" b="-26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blipFill>
                <a:blip r:embed="rId12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STEP2: </a:t>
            </a:r>
            <a:r>
              <a:rPr lang="ja-JP" altLang="en-US" dirty="0"/>
              <a:t>局所</a:t>
            </a:r>
            <a:r>
              <a:rPr kumimoji="1" lang="ja-JP" altLang="en-US" dirty="0" smtClean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31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blipFill>
                <a:blip r:embed="rId7"/>
                <a:stretch>
                  <a:fillRect l="-2199" t="-3322" b="-8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STEP3: </a:t>
            </a:r>
            <a:r>
              <a:rPr lang="ja-JP" altLang="en-US" dirty="0" smtClean="0"/>
              <a:t>ランダム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32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目的関数内にランダムで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kumimoji="1" lang="ja-JP" altLang="en-US" sz="2800" dirty="0" smtClean="0"/>
                  <a:t>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kumimoji="1" lang="ja-JP" altLang="en-US" sz="2800" dirty="0" smtClean="0"/>
                  <a:t>を生成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blipFill>
                <a:blip r:embed="rId7"/>
                <a:stretch>
                  <a:fillRect l="-2937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解の評価と更新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33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blipFill>
                <a:blip r:embed="rId8"/>
                <a:stretch>
                  <a:fillRect l="-1852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370195" y="2985038"/>
            <a:ext cx="5474463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800" dirty="0" smtClean="0"/>
              <a:t>大域的かつ局所的探索を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自動的に切り替えることが可能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105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800" dirty="0" smtClean="0"/>
              <a:t>評価</a:t>
            </a:r>
            <a:r>
              <a:rPr lang="ja-JP" altLang="en-US" sz="2800" dirty="0"/>
              <a:t>回数</a:t>
            </a:r>
            <a:r>
              <a:rPr lang="ja-JP" altLang="en-US" sz="2800" dirty="0" smtClean="0"/>
              <a:t>が増加するにつれ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探索頻度を下げる</a:t>
            </a:r>
            <a:r>
              <a:rPr lang="ja-JP" altLang="en-US" sz="2800" dirty="0" smtClean="0">
                <a:solidFill>
                  <a:srgbClr val="FF0000"/>
                </a:solidFill>
              </a:rPr>
              <a:t>（解の保持）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283572" y="1500584"/>
            <a:ext cx="1594604" cy="159460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09391" y="2276552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34661" y="1861010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61" y="1861010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4445390" y="1512469"/>
            <a:ext cx="4698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STEP1: </a:t>
            </a:r>
            <a:r>
              <a:rPr kumimoji="1" lang="ja-JP" altLang="en-US" sz="2000" dirty="0" smtClean="0"/>
              <a:t>大域</a:t>
            </a:r>
            <a:r>
              <a:rPr kumimoji="1" lang="ja-JP" altLang="en-US" sz="2000" dirty="0" smtClean="0"/>
              <a:t>探索 </a:t>
            </a:r>
            <a:r>
              <a:rPr kumimoji="1" lang="en-US" altLang="ja-JP" sz="2000" smtClean="0"/>
              <a:t>(</a:t>
            </a:r>
            <a:r>
              <a:rPr kumimoji="1" lang="ja-JP" altLang="en-US" sz="2000" dirty="0" smtClean="0"/>
              <a:t>候補解</a:t>
            </a:r>
            <a:r>
              <a:rPr kumimoji="1" lang="en-US" altLang="ja-JP" sz="2000" dirty="0" smtClean="0"/>
              <a:t>10</a:t>
            </a:r>
            <a:r>
              <a:rPr kumimoji="1" lang="ja-JP" altLang="en-US" sz="2000" dirty="0" smtClean="0"/>
              <a:t>個生成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5" name="楕円 34"/>
          <p:cNvSpPr/>
          <p:nvPr/>
        </p:nvSpPr>
        <p:spPr>
          <a:xfrm>
            <a:off x="3326822" y="218346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3098096" y="2239546"/>
            <a:ext cx="275704" cy="11367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123371" y="1728360"/>
                <a:ext cx="489858" cy="38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71" y="1728360"/>
                <a:ext cx="489858" cy="387863"/>
              </a:xfrm>
              <a:prstGeom prst="rect">
                <a:avLst/>
              </a:prstGeom>
              <a:blipFill>
                <a:blip r:embed="rId7"/>
                <a:stretch>
                  <a:fillRect r="-18519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>
            <a:cxnSpLocks noChangeAspect="1"/>
          </p:cNvCxnSpPr>
          <p:nvPr/>
        </p:nvCxnSpPr>
        <p:spPr>
          <a:xfrm flipV="1">
            <a:off x="3129648" y="2161591"/>
            <a:ext cx="720000" cy="296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図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2648" y="2707747"/>
            <a:ext cx="3609975" cy="3305175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4409331" y="2143358"/>
            <a:ext cx="254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(1)~(4)</a:t>
            </a:r>
            <a:r>
              <a:rPr kumimoji="1" lang="ja-JP" altLang="en-US" dirty="0" smtClean="0"/>
              <a:t>式より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7" y="1182346"/>
                <a:ext cx="534634" cy="276999"/>
              </a:xfrm>
              <a:prstGeom prst="rect">
                <a:avLst/>
              </a:prstGeom>
              <a:blipFill>
                <a:blip r:embed="rId9"/>
                <a:stretch>
                  <a:fillRect l="-90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65" y="4374313"/>
                <a:ext cx="192938" cy="276999"/>
              </a:xfrm>
              <a:prstGeom prst="rect">
                <a:avLst/>
              </a:prstGeom>
              <a:blipFill>
                <a:blip r:embed="rId10"/>
                <a:stretch>
                  <a:fillRect l="-15625" r="-9375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6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45487" y="210810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880280" y="22195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blipFill>
                <a:blip r:embed="rId8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/>
          <p:cNvSpPr/>
          <p:nvPr/>
        </p:nvSpPr>
        <p:spPr>
          <a:xfrm>
            <a:off x="1026544" y="2196209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783857" y="2404881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909269" y="1954712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3725198" y="2067254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64" y="2303969"/>
            <a:ext cx="3504765" cy="303238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STEP2: </a:t>
            </a:r>
            <a:r>
              <a:rPr lang="ja-JP" altLang="en-US" sz="2400" dirty="0"/>
              <a:t>局所</a:t>
            </a:r>
            <a:r>
              <a:rPr kumimoji="1" lang="ja-JP" altLang="en-US" sz="2400" dirty="0" smtClean="0"/>
              <a:t>探索</a:t>
            </a:r>
            <a:endParaRPr kumimoji="1"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06" y="2988796"/>
            <a:ext cx="1935238" cy="251429"/>
          </a:xfrm>
          <a:prstGeom prst="rect">
            <a:avLst/>
          </a:prstGeom>
        </p:spPr>
      </p:pic>
      <p:cxnSp>
        <p:nvCxnSpPr>
          <p:cNvPr id="23" name="直線コネクタ 22"/>
          <p:cNvCxnSpPr/>
          <p:nvPr/>
        </p:nvCxnSpPr>
        <p:spPr>
          <a:xfrm>
            <a:off x="1234192" y="2379794"/>
            <a:ext cx="0" cy="25200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81989" y="2721080"/>
            <a:ext cx="1189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6"/>
                </a:solidFill>
              </a:rPr>
              <a:t>Niche radius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4" y="3623865"/>
            <a:ext cx="8207799" cy="29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99154" y="1407608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k</a:t>
            </a:r>
            <a:r>
              <a:rPr kumimoji="1" lang="en-US" altLang="ja-JP" dirty="0" smtClean="0"/>
              <a:t>-NNBA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25390" y="1407607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NS</a:t>
            </a:r>
            <a:r>
              <a:rPr kumimoji="1" lang="en-US" altLang="ja-JP" dirty="0" smtClean="0"/>
              <a:t>BA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06251"/>
                  </p:ext>
                </p:extLst>
              </p:nvPr>
            </p:nvGraphicFramePr>
            <p:xfrm>
              <a:off x="3200168" y="193961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6688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9695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06251"/>
                  </p:ext>
                </p:extLst>
              </p:nvPr>
            </p:nvGraphicFramePr>
            <p:xfrm>
              <a:off x="3200168" y="193961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6688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9695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735" r="-440244" b="-2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101481" r="-440244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200000" r="-440244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図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1952699"/>
            <a:ext cx="1825522" cy="73752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3038462"/>
            <a:ext cx="1429333" cy="2803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6" y="3876992"/>
            <a:ext cx="1243428" cy="29714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72919" y="1405211"/>
            <a:ext cx="16603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BA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310922"/>
                  </p:ext>
                </p:extLst>
              </p:nvPr>
            </p:nvGraphicFramePr>
            <p:xfrm>
              <a:off x="6164796" y="192653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36793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29590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310922"/>
                  </p:ext>
                </p:extLst>
              </p:nvPr>
            </p:nvGraphicFramePr>
            <p:xfrm>
              <a:off x="6164796" y="1926539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36793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29590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1471" r="-402273" b="-2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102222" r="-402273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36" t="-200735" r="-402273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図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03" y="2224423"/>
            <a:ext cx="1362284" cy="28190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3025382"/>
            <a:ext cx="1429333" cy="28038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3863912"/>
            <a:ext cx="1243428" cy="29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895098"/>
                  </p:ext>
                </p:extLst>
              </p:nvPr>
            </p:nvGraphicFramePr>
            <p:xfrm>
              <a:off x="235541" y="1913457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8385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7998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ja-JP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895098"/>
                  </p:ext>
                </p:extLst>
              </p:nvPr>
            </p:nvGraphicFramePr>
            <p:xfrm>
              <a:off x="235541" y="1913457"/>
              <a:ext cx="2666383" cy="247806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98385">
                      <a:extLst>
                        <a:ext uri="{9D8B030D-6E8A-4147-A177-3AD203B41FA5}">
                          <a16:colId xmlns:a16="http://schemas.microsoft.com/office/drawing/2014/main" val="1463314568"/>
                        </a:ext>
                      </a:extLst>
                    </a:gridCol>
                    <a:gridCol w="2167998">
                      <a:extLst>
                        <a:ext uri="{9D8B030D-6E8A-4147-A177-3AD203B41FA5}">
                          <a16:colId xmlns:a16="http://schemas.microsoft.com/office/drawing/2014/main" val="3949850367"/>
                        </a:ext>
                      </a:extLst>
                    </a:gridCol>
                  </a:tblGrid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t="-735" r="-440244" b="-2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33876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t="-100735" r="-440244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583868"/>
                      </a:ext>
                    </a:extLst>
                  </a:tr>
                  <a:tr h="82602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t="-200735" r="-440244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79737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図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3025382"/>
            <a:ext cx="1429333" cy="28038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4" y="2189038"/>
            <a:ext cx="1037714" cy="2803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3850831"/>
            <a:ext cx="1243428" cy="2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コンテンツ プレースホルダ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" y="1096998"/>
            <a:ext cx="3778796" cy="283301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" y="3897357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Equal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Five-Uneven-Peak Trap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298269"/>
            <a:ext cx="5451002" cy="243047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2087619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Range: </a:t>
                </a:r>
                <a:r>
                  <a:rPr kumimoji="1" lang="en-US" altLang="ja-JP" i="1" dirty="0" smtClean="0"/>
                  <a:t>x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[0,30]    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3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blipFill>
                <a:blip r:embed="rId10"/>
                <a:stretch>
                  <a:fillRect l="-77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</a:t>
                </a:r>
                <a:r>
                  <a:rPr lang="en-US" altLang="ja-JP" dirty="0" smtClean="0"/>
                  <a:t>0, 1]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5 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blipFill>
                <a:blip r:embed="rId11"/>
                <a:stretch>
                  <a:fillRect l="-895" t="-8333" r="-89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7004957" y="578031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#: </a:t>
            </a:r>
            <a:r>
              <a:rPr kumimoji="1" lang="ja-JP" altLang="en-US" dirty="0" smtClean="0"/>
              <a:t>解の数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551"/>
            <a:ext cx="3802456" cy="285075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9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5255617" cy="2864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451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Uneven Decreasing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r="-147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836468"/>
            <a:ext cx="5385688" cy="519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[0, 1] </a:t>
                </a:r>
                <a:r>
                  <a:rPr lang="en-US" altLang="ja-JP" dirty="0" smtClean="0"/>
                  <a:t>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4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blipFill>
                <a:blip r:embed="rId11"/>
                <a:stretch>
                  <a:fillRect l="-97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[6-, 6] 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4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blipFill>
                <a:blip r:embed="rId12"/>
                <a:stretch>
                  <a:fillRect l="-97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94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5.062"/>
  <p:tag name="ORIGINALWIDTH" val="3038.62"/>
  <p:tag name="LATEXADDIN" val="\documentclass{article}&#10;\usepackage{amsmath}&#10;\pagestyle{empty}&#10;\begin{document}&#10;\begin{equation}&#10;f_i=rand \ [0 \ 1]&#10;\end{equation}&#10;\begin{equation}&#10;r=\frac{1}{2}\sqrt{(x_{ub}-x_{lb})^2}&#10;\end{equation}&#10;\begin{equation}&#10;niche \ radius=\frac{r}{\sqrt[n]{q}}&#10;\end{equation}&#10;\begin{equation}&#10;v_i^{t+1} = v_i^t + (x_i^t-x_{NR*}^t)*f_i&#10;\end{equation}&#10;\begin{equation}&#10;x_i^{t+1} = \begin{cases}&#10; &#10;x_i^{t} + v_i^{t+1} &amp; (if \ d_i^t &lt; nr) \\&#10;x_i^t &amp; (else) &#10;\end{cases}&#10;\end{equation}&#10;\end{document}"/>
  <p:tag name="IGUANATEXSIZE" val="20"/>
  <p:tag name="IGUANATEXCURSOR" val="4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510.6861"/>
  <p:tag name="LATEXADDIN" val="\documentclass{article}&#10;\usepackage{amsmath}&#10;\pagestyle{empty}&#10;\begin{document}&#10;\[&#10;= x_*-x_i^t&#10;\]&#10;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6.1"/>
  <p:tag name="ORIGINALWIDTH" val="2689.914"/>
  <p:tag name="LATEXADDIN" val="\documentclass{article}&#10;\usepackage{amsmath}&#10;\pagestyle{empty}&#10;\begin{document}&#10;&#10;\[&#10;F_1(x)=\left\{&#10;\begin{array}{rrrrrrrr}&#10;80(2.5-x) &amp; for \; 0 \leq x &lt; 2.5, \\&#10;64(x-2.5) &amp; for \; 2.5 \leq x &lt; 5.0, \\&#10;64(7.5-x) &amp; for \; 5.0 \leq x &lt; 7.5, \\&#10;28(x-7.5) &amp; for \; 7.5 \leq x &lt; 12.5, \\&#10;28(17.5-x) &amp; for \; 12.5 \leq x &lt; 17.5, \\&#10;32(x-17.5) &amp; for \; 17.5 \leq x &lt; 22.5, \\&#10;32(27.5-x) &amp; for \; 22.5 \leq x &lt; 27.5, \\&#10;80(x-27.5) &amp; for \; 27.5 \leq x \leq 30.&#10;\end{array}&#10;\right\}&#10;\]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27.372"/>
  <p:tag name="LATEXADDIN" val="\documentclass{article}&#10;\usepackage{amsmath}&#10;\pagestyle{empty}&#10;\begin{document}&#10;&#10;\[ &#10;F_2(x)=sin^2(5 \pi x).&#10;\]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586.427"/>
  <p:tag name="LATEXADDIN" val="\documentclass{article}&#10;\usepackage{amsmath}&#10;\pagestyle{empty}&#10;\begin{document}&#10;&#10;\[ &#10;F_4(x,y)=200-(x^2+y-11)^2-(x+y^2-7)^2.&#10;\]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3052.118"/>
  <p:tag name="LATEXADDIN" val="\documentclass{article}&#10;\usepackage{amsmath}&#10;\pagestyle{empty}&#10;\begin{document}&#10;&#10;\[&#10;F_3(x)=exp(-2log(2)(\frac{x-0.08}{0.854})^2)sin^6(5 \pi (x^{3/4}-0.05)).&#10;\]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7027"/>
  <p:tag name="ORIGINALWIDTH" val="2076.49"/>
  <p:tag name="LATEXADDIN" val="\documentclass{article}&#10;\usepackage{amsmath}&#10;\pagestyle{empty}&#10;\begin{document}&#10;&#10;\[ &#10;F_6(x)=-\Pi_{i=1}^D\sum_{j=1}^5j\cos [(j+1)x_i+j].&#10;\]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808.399"/>
  <p:tag name="LATEXADDIN" val="\documentclass{article}&#10;\usepackage{amsmath}&#10;\pagestyle{empty}&#10;\begin{document}&#10;&#10;\[&#10;F_5(x)=-4[(4-2.1x^2+\frac{x^4}{3})x^2+xy+(4y^2-4)y^2].&#10;\]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724.784"/>
  <p:tag name="LATEXADDIN" val="\documentclass{article}&#10;\usepackage{amsmath}&#10;\pagestyle{empty}&#10;\begin{document}&#10;&#10;\[&#10;x_{local}^{t+1} = x_i^{t+1}+A(i)*rand(1,2) \]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2235"/>
  <p:tag name="ORIGINALWIDTH" val="2529.434"/>
  <p:tag name="LATEXADDIN" val="\documentclass{article}&#10;\usepackage{amsmath}&#10;\pagestyle{empty}&#10;\begin{document}&#10;&#10;$PR=\frac{\sum_{run=1}^{NR}num \;of \;Global \;Optima}{(num \;of \;known \;Global \;Optima) * (num \;of \;runs)}$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79.453"/>
  <p:tag name="LATEXADDIN" val="\documentclass{article}&#10;\usepackage{amsmath}&#10;\pagestyle{empty}&#10;\begin{document}&#10;&#10;\[&#10;peak \; accuracy = |(fit \; goptima)-(fit \; pop)|&#10;\]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58.38"/>
  <p:tag name="LATEXADDIN" val="\documentclass{article}&#10;\usepackage{amsmath}&#10;\pagestyle{empty}&#10;\begin{document}&#10;&#10;\[&#10;accuracy \; level \; \epsilon: \{1.0E-01, 1.0E-02,..., 1.0E-05\}&#10;\]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1256.843"/>
  <p:tag name="LATEXADDIN" val="\documentclass{article}&#10;\usepackage{amsmath}&#10;\pagestyle{empty}&#10;\begin{document}&#10;&#10;&#10;{\bf IF} peak \; accuracy $&lt;$ $\epsilon$&#10;\par \; found \;global \;optima  &#10;&#10;&#10;&#10;\end{document}"/>
  <p:tag name="IGUANATEXSIZE" val="24"/>
  <p:tag name="IGUANATEXCURSOR" val="131"/>
  <p:tag name="TRANSPARENCY" val="True"/>
  <p:tag name="FILENAME" val=""/>
  <p:tag name="LATEXENGINEID" val="0"/>
  <p:tag name="TEMPFOLDER" val="c:\temp\"/>
  <p:tag name="LATEXFORMHEIGHT" val="302.25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84.252"/>
  <p:tag name="LATEXADDIN" val="\documentclass{article}&#10;\usepackage{amsmath}&#10;\pagestyle{empty}&#10;\begin{document}&#10;&#10;\[&#10;F(x)= \sum_{i=1}^d \frac{x_i^2}{4000}- \Pi_{i=1}^d \cos(\frac{xi}{\sqrt{i}})+1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41.507"/>
  <p:tag name="LATEXADDIN" val="\documentclass{article}&#10;\usepackage{amsmath}&#10;\pagestyle{empty}&#10;\begin{document}&#10;&#10;\[&#10;F(x)=10d+ \sum_{i=1}^d[x_i^2-10 \cos(2 \pi x_i)]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52.3809"/>
  <p:tag name="LATEXADDIN" val="\documentclass{article}&#10;\usepackage{amsmath}&#10;\pagestyle{empty}&#10;\begin{document}&#10;\[&#10;rand = [-nr:nr]&#10;\]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.571"/>
  <p:tag name="ORIGINALWIDTH" val="4294.713"/>
  <p:tag name="LATEXADDIN" val="\documentclass{article}&#10;\usepackage{amsmath}&#10;\usepackage{algorithm}&#10;\usepackage{algorithmic}&#10;\pagestyle{empty}&#10;\begin{document}&#10;\begin{algorithm}&#10;\caption{Bat Algorithm}&#10;\label{code:ba}&#10;\begin{algorithmic}[1]&#10;&#10;\FOR{k=1 to 10}&#10;\STATE $x_{cand_k}^{t+1}=\frac{x_i^t+v_i^{t+1}}{k}$&#10;\IF{$F(x_{cand_k}^{t+1})&lt;F(x_i^t)$}&#10;\STATE $x_i^t=x_{cand_k}^{t+1}$&#10;\ELSE&#10;\STATE continue&#10;\ENDIF&#10;\ENDFOR&#10;&#10;\end{algorithmic}&#10;\end{algorithm}&#10;&#10;&#10;&#10;\end{document}"/>
  <p:tag name="IGUANATEXSIZE" val="20"/>
  <p:tag name="IGUANATEXCURSOR" val="2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898.3877"/>
  <p:tag name="LATEXADDIN" val="\documentclass{article}&#10;\usepackage{amsmath}&#10;\pagestyle{empty}&#10;\begin{document}&#10;&#10;\[&#10;= \frac{1}{k}\sum_{i=1}^k (x_i^t-x_j^t)&#10;\]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11.9235"/>
  <p:tag name="LATEXADDIN" val="\documentclass{article}&#10;\usepackage{amsmath}&#10;\pagestyle{empty}&#10;\begin{document}&#10;\[&#10;=x_i^t+v_i^{t+1}&#10;\]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670.4162"/>
  <p:tag name="LATEXADDIN" val="\documentclass{article}&#10;\usepackage{amsmath}&#10;\pagestyle{empty}&#10;\begin{document}&#10;&#10;\[&#10;= x_i^t-x_{NR*}^t&#10;\]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703.412"/>
  <p:tag name="LATEXADDIN" val="\documentclass{article}&#10;\usepackage{amsmath}&#10;\pagestyle{empty}&#10;\begin{document}&#10;\[&#10;= v_i^t+d_i^t*f_i&#10;\]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23339</TotalTime>
  <Words>847</Words>
  <Application>Microsoft Office PowerPoint</Application>
  <PresentationFormat>画面に合わせる (4:3)</PresentationFormat>
  <Paragraphs>377</Paragraphs>
  <Slides>33</Slides>
  <Notes>4</Notes>
  <HiddenSlides>19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33</vt:i4>
      </vt:variant>
    </vt:vector>
  </HeadingPairs>
  <TitlesOfParts>
    <vt:vector size="48" baseType="lpstr">
      <vt:lpstr>Meiryo UI</vt:lpstr>
      <vt:lpstr>ＭＳ Ｐゴシック</vt:lpstr>
      <vt:lpstr>メイリオ</vt:lpstr>
      <vt:lpstr>游ゴシック</vt:lpstr>
      <vt:lpstr>Arial</vt:lpstr>
      <vt:lpstr>Calibri</vt:lpstr>
      <vt:lpstr>Calibri Light</vt:lpstr>
      <vt:lpstr>Cambria Math</vt:lpstr>
      <vt:lpstr>Segoe UI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PowerPoint プレゼンテーション</vt:lpstr>
      <vt:lpstr>Niche Radius</vt:lpstr>
      <vt:lpstr>Niche Radius</vt:lpstr>
      <vt:lpstr>Niche Radius</vt:lpstr>
      <vt:lpstr>PowerPoint プレゼンテーション</vt:lpstr>
      <vt:lpstr>提案手法</vt:lpstr>
      <vt:lpstr>Benchmark functions in CEC 2013</vt:lpstr>
      <vt:lpstr>Benchmark functions in CEC 2013</vt:lpstr>
      <vt:lpstr>Benchmark functions in CEC 2013</vt:lpstr>
      <vt:lpstr>問題設定</vt:lpstr>
      <vt:lpstr>Benchmark Functions for CEC ‘2013</vt:lpstr>
      <vt:lpstr>Benchmark Functions for CEC ‘2013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Novelty Search-based Bat Algorithm(NSBA) </vt:lpstr>
      <vt:lpstr>Novelty Search-based Bat Algorithm(NSBA) </vt:lpstr>
      <vt:lpstr>Novelty Search-based Bat Algorithm(NSBA) </vt:lpstr>
      <vt:lpstr>評価尺度</vt:lpstr>
      <vt:lpstr>PowerPoint プレゼンテーション</vt:lpstr>
      <vt:lpstr>kNNBA</vt:lpstr>
      <vt:lpstr>NSBA</vt:lpstr>
      <vt:lpstr>NSBA(探索終了時)</vt:lpstr>
      <vt:lpstr>ここから付録</vt:lpstr>
      <vt:lpstr>Bat Algorithm (BA)</vt:lpstr>
      <vt:lpstr>初期個体の生成と評価</vt:lpstr>
      <vt:lpstr>STEP2: 局所探索</vt:lpstr>
      <vt:lpstr>STEP3: ランダム探索</vt:lpstr>
      <vt:lpstr>解の評価と更新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231</cp:revision>
  <dcterms:created xsi:type="dcterms:W3CDTF">2015-04-22T12:10:45Z</dcterms:created>
  <dcterms:modified xsi:type="dcterms:W3CDTF">2018-08-31T12:33:30Z</dcterms:modified>
</cp:coreProperties>
</file>