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28"/>
  </p:notesMasterIdLst>
  <p:handoutMasterIdLst>
    <p:handoutMasterId r:id="rId29"/>
  </p:handoutMasterIdLst>
  <p:sldIdLst>
    <p:sldId id="289" r:id="rId5"/>
    <p:sldId id="340" r:id="rId6"/>
    <p:sldId id="359" r:id="rId7"/>
    <p:sldId id="360" r:id="rId8"/>
    <p:sldId id="362" r:id="rId9"/>
    <p:sldId id="363" r:id="rId10"/>
    <p:sldId id="354" r:id="rId11"/>
    <p:sldId id="355" r:id="rId12"/>
    <p:sldId id="356" r:id="rId13"/>
    <p:sldId id="357" r:id="rId14"/>
    <p:sldId id="358" r:id="rId15"/>
    <p:sldId id="361" r:id="rId16"/>
    <p:sldId id="351" r:id="rId17"/>
    <p:sldId id="352" r:id="rId18"/>
    <p:sldId id="336" r:id="rId19"/>
    <p:sldId id="337" r:id="rId20"/>
    <p:sldId id="338" r:id="rId21"/>
    <p:sldId id="295" r:id="rId22"/>
    <p:sldId id="272" r:id="rId23"/>
    <p:sldId id="364" r:id="rId24"/>
    <p:sldId id="365" r:id="rId25"/>
    <p:sldId id="366" r:id="rId26"/>
    <p:sldId id="367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85687" autoAdjust="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52389-283D-4692-AC6A-F0B6D2DB957F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CC84A6A0-56AD-433A-82FB-97EF9E5DDFEC}">
      <dgm:prSet phldrT="[テキスト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大域探索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5B0AE0A2-ED26-4C80-B82D-B07E328CDBA3}" type="par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198B9549-27E5-4E47-8ADA-D11A3FE08B44}" type="sib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5406F654-8E20-4B14-BBCB-1DC73A68145B}">
      <dgm:prSet phldrT="[テキスト]" custT="1"/>
      <dgm:spPr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/>
            <a:t>局所探索</a:t>
          </a:r>
          <a:endParaRPr kumimoji="1" lang="ja-JP" altLang="en-US" sz="2400" b="1" dirty="0"/>
        </a:p>
      </dgm:t>
    </dgm:pt>
    <dgm:pt modelId="{3618AF97-DAF9-49D9-8FE9-DA3AB76D8E8E}" type="par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CF3419C5-5067-4D64-A93B-082C6351C119}" type="sib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479D386C-CD72-4A27-89F6-9AD8509884CC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/>
            <a:t>ランダム</a:t>
          </a:r>
          <a:r>
            <a:rPr kumimoji="1" lang="en-US" altLang="ja-JP" sz="2400" b="1" dirty="0" smtClean="0"/>
            <a:t/>
          </a:r>
          <a:br>
            <a:rPr kumimoji="1" lang="en-US" altLang="ja-JP" sz="2400" b="1" dirty="0" smtClean="0"/>
          </a:br>
          <a:r>
            <a:rPr kumimoji="1" lang="ja-JP" altLang="en-US" sz="2400" b="1" dirty="0" smtClean="0"/>
            <a:t>探索</a:t>
          </a:r>
          <a:endParaRPr kumimoji="1" lang="ja-JP" altLang="en-US" sz="2400" b="1" dirty="0"/>
        </a:p>
      </dgm:t>
    </dgm:pt>
    <dgm:pt modelId="{3329782F-6A52-4376-AEB9-E17EBCEF1E11}" type="par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3919DA45-676B-48E3-8706-22E4D9F5E013}" type="sib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2493BC49-8157-469F-B621-BF44F6E1D466}">
      <dgm:prSet custT="1"/>
      <dgm:spPr/>
      <dgm:t>
        <a:bodyPr/>
        <a:lstStyle/>
        <a:p>
          <a:r>
            <a:rPr kumimoji="1" lang="ja-JP" altLang="en-US" sz="2400" b="1" dirty="0" smtClean="0"/>
            <a:t>評価</a:t>
          </a:r>
          <a:r>
            <a:rPr kumimoji="1" lang="en-US" altLang="ja-JP" sz="2400" b="1" dirty="0" smtClean="0"/>
            <a:t/>
          </a:r>
          <a:br>
            <a:rPr kumimoji="1" lang="en-US" altLang="ja-JP" sz="2400" b="1" dirty="0" smtClean="0"/>
          </a:br>
          <a:r>
            <a:rPr kumimoji="1" lang="ja-JP" altLang="en-US" sz="2400" b="1" dirty="0" smtClean="0"/>
            <a:t>と更新</a:t>
          </a:r>
          <a:endParaRPr kumimoji="1" lang="ja-JP" altLang="en-US" sz="2400" b="1" dirty="0"/>
        </a:p>
      </dgm:t>
    </dgm:pt>
    <dgm:pt modelId="{4F618A0B-34AE-4EA4-9969-1287AD83EE7C}" type="par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6360996A-3051-4E53-98D9-883182C52594}" type="sib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4106300A-70CC-495F-881C-B587021682D0}" type="pres">
      <dgm:prSet presAssocID="{22452389-283D-4692-AC6A-F0B6D2DB957F}" presName="Name0" presStyleCnt="0">
        <dgm:presLayoutVars>
          <dgm:dir/>
          <dgm:animLvl val="lvl"/>
          <dgm:resizeHandles val="exact"/>
        </dgm:presLayoutVars>
      </dgm:prSet>
      <dgm:spPr/>
    </dgm:pt>
    <dgm:pt modelId="{8D6B31DF-2713-47AD-AB13-01C323D42D15}" type="pres">
      <dgm:prSet presAssocID="{CC84A6A0-56AD-433A-82FB-97EF9E5DDF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824730-1819-41A0-953D-DFAD77615B7C}" type="pres">
      <dgm:prSet presAssocID="{198B9549-27E5-4E47-8ADA-D11A3FE08B44}" presName="parTxOnlySpace" presStyleCnt="0"/>
      <dgm:spPr/>
    </dgm:pt>
    <dgm:pt modelId="{5EDD29CA-6C60-40C5-B9F8-DC1A2C28B94C}" type="pres">
      <dgm:prSet presAssocID="{5406F654-8E20-4B14-BBCB-1DC73A6814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1A9C4B-2CBC-42CD-B9C3-0A8416E2242F}" type="pres">
      <dgm:prSet presAssocID="{CF3419C5-5067-4D64-A93B-082C6351C119}" presName="parTxOnlySpace" presStyleCnt="0"/>
      <dgm:spPr/>
    </dgm:pt>
    <dgm:pt modelId="{6A1FD2D0-DE9F-4431-9EB4-E2CB3ACBD2CB}" type="pres">
      <dgm:prSet presAssocID="{479D386C-CD72-4A27-89F6-9AD8509884C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2F556E-4C33-4D85-A1A8-408E6018B90E}" type="pres">
      <dgm:prSet presAssocID="{3919DA45-676B-48E3-8706-22E4D9F5E013}" presName="parTxOnlySpace" presStyleCnt="0"/>
      <dgm:spPr/>
    </dgm:pt>
    <dgm:pt modelId="{BFD7EC7E-A1CA-43C4-BE65-CAB2546B8C70}" type="pres">
      <dgm:prSet presAssocID="{2493BC49-8157-469F-B621-BF44F6E1D46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B00217B-3475-445A-BB6D-826141E904AE}" srcId="{22452389-283D-4692-AC6A-F0B6D2DB957F}" destId="{479D386C-CD72-4A27-89F6-9AD8509884CC}" srcOrd="2" destOrd="0" parTransId="{3329782F-6A52-4376-AEB9-E17EBCEF1E11}" sibTransId="{3919DA45-676B-48E3-8706-22E4D9F5E013}"/>
    <dgm:cxn modelId="{B27515CE-BF92-463B-BFC0-960ADDEE5772}" srcId="{22452389-283D-4692-AC6A-F0B6D2DB957F}" destId="{CC84A6A0-56AD-433A-82FB-97EF9E5DDFEC}" srcOrd="0" destOrd="0" parTransId="{5B0AE0A2-ED26-4C80-B82D-B07E328CDBA3}" sibTransId="{198B9549-27E5-4E47-8ADA-D11A3FE08B44}"/>
    <dgm:cxn modelId="{11917B55-259D-4D69-85FC-8844CBC0B806}" type="presOf" srcId="{CC84A6A0-56AD-433A-82FB-97EF9E5DDFEC}" destId="{8D6B31DF-2713-47AD-AB13-01C323D42D15}" srcOrd="0" destOrd="0" presId="urn:microsoft.com/office/officeart/2005/8/layout/chevron1"/>
    <dgm:cxn modelId="{0C063E5D-F891-463D-997B-A1EC5EFF71C0}" srcId="{22452389-283D-4692-AC6A-F0B6D2DB957F}" destId="{2493BC49-8157-469F-B621-BF44F6E1D466}" srcOrd="3" destOrd="0" parTransId="{4F618A0B-34AE-4EA4-9969-1287AD83EE7C}" sibTransId="{6360996A-3051-4E53-98D9-883182C52594}"/>
    <dgm:cxn modelId="{1D047EED-0FCC-4616-9698-7A0A5617D2A6}" type="presOf" srcId="{2493BC49-8157-469F-B621-BF44F6E1D466}" destId="{BFD7EC7E-A1CA-43C4-BE65-CAB2546B8C70}" srcOrd="0" destOrd="0" presId="urn:microsoft.com/office/officeart/2005/8/layout/chevron1"/>
    <dgm:cxn modelId="{F1805C24-152D-4171-99F3-5D5A78862B1C}" type="presOf" srcId="{22452389-283D-4692-AC6A-F0B6D2DB957F}" destId="{4106300A-70CC-495F-881C-B587021682D0}" srcOrd="0" destOrd="0" presId="urn:microsoft.com/office/officeart/2005/8/layout/chevron1"/>
    <dgm:cxn modelId="{711D7192-4080-48AF-AB0A-7B0DC6ED813E}" type="presOf" srcId="{479D386C-CD72-4A27-89F6-9AD8509884CC}" destId="{6A1FD2D0-DE9F-4431-9EB4-E2CB3ACBD2CB}" srcOrd="0" destOrd="0" presId="urn:microsoft.com/office/officeart/2005/8/layout/chevron1"/>
    <dgm:cxn modelId="{8CC14762-16E5-4B56-A947-185639A48C41}" srcId="{22452389-283D-4692-AC6A-F0B6D2DB957F}" destId="{5406F654-8E20-4B14-BBCB-1DC73A68145B}" srcOrd="1" destOrd="0" parTransId="{3618AF97-DAF9-49D9-8FE9-DA3AB76D8E8E}" sibTransId="{CF3419C5-5067-4D64-A93B-082C6351C119}"/>
    <dgm:cxn modelId="{F9A6C704-CA41-4E72-A9BC-9F9E5BB27475}" type="presOf" srcId="{5406F654-8E20-4B14-BBCB-1DC73A68145B}" destId="{5EDD29CA-6C60-40C5-B9F8-DC1A2C28B94C}" srcOrd="0" destOrd="0" presId="urn:microsoft.com/office/officeart/2005/8/layout/chevron1"/>
    <dgm:cxn modelId="{2989377B-817D-4240-9F3B-462B99006026}" type="presParOf" srcId="{4106300A-70CC-495F-881C-B587021682D0}" destId="{8D6B31DF-2713-47AD-AB13-01C323D42D15}" srcOrd="0" destOrd="0" presId="urn:microsoft.com/office/officeart/2005/8/layout/chevron1"/>
    <dgm:cxn modelId="{28BFFAE5-4D6C-4396-9AC2-E616BC81888F}" type="presParOf" srcId="{4106300A-70CC-495F-881C-B587021682D0}" destId="{24824730-1819-41A0-953D-DFAD77615B7C}" srcOrd="1" destOrd="0" presId="urn:microsoft.com/office/officeart/2005/8/layout/chevron1"/>
    <dgm:cxn modelId="{1CFD2439-D724-41CA-8F79-03F05B66E8AB}" type="presParOf" srcId="{4106300A-70CC-495F-881C-B587021682D0}" destId="{5EDD29CA-6C60-40C5-B9F8-DC1A2C28B94C}" srcOrd="2" destOrd="0" presId="urn:microsoft.com/office/officeart/2005/8/layout/chevron1"/>
    <dgm:cxn modelId="{B82327EC-C8CE-4218-B870-93136094A415}" type="presParOf" srcId="{4106300A-70CC-495F-881C-B587021682D0}" destId="{2B1A9C4B-2CBC-42CD-B9C3-0A8416E2242F}" srcOrd="3" destOrd="0" presId="urn:microsoft.com/office/officeart/2005/8/layout/chevron1"/>
    <dgm:cxn modelId="{859179CF-6ECB-42F0-9DB2-E926B8C1DAA6}" type="presParOf" srcId="{4106300A-70CC-495F-881C-B587021682D0}" destId="{6A1FD2D0-DE9F-4431-9EB4-E2CB3ACBD2CB}" srcOrd="4" destOrd="0" presId="urn:microsoft.com/office/officeart/2005/8/layout/chevron1"/>
    <dgm:cxn modelId="{56DC5BC8-D039-46BB-971B-CA3E5601EBE6}" type="presParOf" srcId="{4106300A-70CC-495F-881C-B587021682D0}" destId="{212F556E-4C33-4D85-A1A8-408E6018B90E}" srcOrd="5" destOrd="0" presId="urn:microsoft.com/office/officeart/2005/8/layout/chevron1"/>
    <dgm:cxn modelId="{3AA9600F-58A7-4B03-9FE3-B90B56D67008}" type="presParOf" srcId="{4106300A-70CC-495F-881C-B587021682D0}" destId="{BFD7EC7E-A1CA-43C4-BE65-CAB2546B8C70}" srcOrd="6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52389-283D-4692-AC6A-F0B6D2DB957F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CC84A6A0-56AD-433A-82FB-97EF9E5DDFEC}">
      <dgm:prSet phldrT="[テキスト]" custT="1"/>
      <dgm:spPr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/>
            <a:t>大域探索</a:t>
          </a:r>
          <a:endParaRPr kumimoji="1" lang="ja-JP" altLang="en-US" sz="2400" b="1" dirty="0"/>
        </a:p>
      </dgm:t>
    </dgm:pt>
    <dgm:pt modelId="{5B0AE0A2-ED26-4C80-B82D-B07E328CDBA3}" type="par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198B9549-27E5-4E47-8ADA-D11A3FE08B44}" type="sib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5406F654-8E20-4B14-BBCB-1DC73A68145B}">
      <dgm:prSet phldrT="[テキスト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局所探索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3618AF97-DAF9-49D9-8FE9-DA3AB76D8E8E}" type="par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CF3419C5-5067-4D64-A93B-082C6351C119}" type="sib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479D386C-CD72-4A27-89F6-9AD8509884CC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/>
            <a:t>ランダム</a:t>
          </a:r>
          <a:r>
            <a:rPr kumimoji="1" lang="en-US" altLang="ja-JP" sz="2400" b="1" dirty="0" smtClean="0"/>
            <a:t/>
          </a:r>
          <a:br>
            <a:rPr kumimoji="1" lang="en-US" altLang="ja-JP" sz="2400" b="1" dirty="0" smtClean="0"/>
          </a:br>
          <a:r>
            <a:rPr kumimoji="1" lang="ja-JP" altLang="en-US" sz="2400" b="1" dirty="0" smtClean="0"/>
            <a:t>探索</a:t>
          </a:r>
          <a:endParaRPr kumimoji="1" lang="ja-JP" altLang="en-US" sz="2400" b="1" dirty="0"/>
        </a:p>
      </dgm:t>
    </dgm:pt>
    <dgm:pt modelId="{3329782F-6A52-4376-AEB9-E17EBCEF1E11}" type="par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3919DA45-676B-48E3-8706-22E4D9F5E013}" type="sib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2493BC49-8157-469F-B621-BF44F6E1D466}">
      <dgm:prSet custT="1"/>
      <dgm:spPr/>
      <dgm:t>
        <a:bodyPr/>
        <a:lstStyle/>
        <a:p>
          <a:r>
            <a:rPr kumimoji="1" lang="ja-JP" altLang="en-US" sz="2400" b="1" dirty="0" smtClean="0"/>
            <a:t>評価</a:t>
          </a:r>
          <a:r>
            <a:rPr kumimoji="1" lang="en-US" altLang="ja-JP" sz="2400" b="1" dirty="0" smtClean="0"/>
            <a:t/>
          </a:r>
          <a:br>
            <a:rPr kumimoji="1" lang="en-US" altLang="ja-JP" sz="2400" b="1" dirty="0" smtClean="0"/>
          </a:br>
          <a:r>
            <a:rPr kumimoji="1" lang="ja-JP" altLang="en-US" sz="2400" b="1" dirty="0" smtClean="0"/>
            <a:t>と更新</a:t>
          </a:r>
          <a:endParaRPr kumimoji="1" lang="ja-JP" altLang="en-US" sz="2400" b="1" dirty="0"/>
        </a:p>
      </dgm:t>
    </dgm:pt>
    <dgm:pt modelId="{4F618A0B-34AE-4EA4-9969-1287AD83EE7C}" type="par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6360996A-3051-4E53-98D9-883182C52594}" type="sib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4106300A-70CC-495F-881C-B587021682D0}" type="pres">
      <dgm:prSet presAssocID="{22452389-283D-4692-AC6A-F0B6D2DB957F}" presName="Name0" presStyleCnt="0">
        <dgm:presLayoutVars>
          <dgm:dir/>
          <dgm:animLvl val="lvl"/>
          <dgm:resizeHandles val="exact"/>
        </dgm:presLayoutVars>
      </dgm:prSet>
      <dgm:spPr/>
    </dgm:pt>
    <dgm:pt modelId="{8D6B31DF-2713-47AD-AB13-01C323D42D15}" type="pres">
      <dgm:prSet presAssocID="{CC84A6A0-56AD-433A-82FB-97EF9E5DDF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824730-1819-41A0-953D-DFAD77615B7C}" type="pres">
      <dgm:prSet presAssocID="{198B9549-27E5-4E47-8ADA-D11A3FE08B44}" presName="parTxOnlySpace" presStyleCnt="0"/>
      <dgm:spPr/>
    </dgm:pt>
    <dgm:pt modelId="{5EDD29CA-6C60-40C5-B9F8-DC1A2C28B94C}" type="pres">
      <dgm:prSet presAssocID="{5406F654-8E20-4B14-BBCB-1DC73A6814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1A9C4B-2CBC-42CD-B9C3-0A8416E2242F}" type="pres">
      <dgm:prSet presAssocID="{CF3419C5-5067-4D64-A93B-082C6351C119}" presName="parTxOnlySpace" presStyleCnt="0"/>
      <dgm:spPr/>
    </dgm:pt>
    <dgm:pt modelId="{6A1FD2D0-DE9F-4431-9EB4-E2CB3ACBD2CB}" type="pres">
      <dgm:prSet presAssocID="{479D386C-CD72-4A27-89F6-9AD8509884C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2F556E-4C33-4D85-A1A8-408E6018B90E}" type="pres">
      <dgm:prSet presAssocID="{3919DA45-676B-48E3-8706-22E4D9F5E013}" presName="parTxOnlySpace" presStyleCnt="0"/>
      <dgm:spPr/>
    </dgm:pt>
    <dgm:pt modelId="{BFD7EC7E-A1CA-43C4-BE65-CAB2546B8C70}" type="pres">
      <dgm:prSet presAssocID="{2493BC49-8157-469F-B621-BF44F6E1D46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B00217B-3475-445A-BB6D-826141E904AE}" srcId="{22452389-283D-4692-AC6A-F0B6D2DB957F}" destId="{479D386C-CD72-4A27-89F6-9AD8509884CC}" srcOrd="2" destOrd="0" parTransId="{3329782F-6A52-4376-AEB9-E17EBCEF1E11}" sibTransId="{3919DA45-676B-48E3-8706-22E4D9F5E013}"/>
    <dgm:cxn modelId="{B27515CE-BF92-463B-BFC0-960ADDEE5772}" srcId="{22452389-283D-4692-AC6A-F0B6D2DB957F}" destId="{CC84A6A0-56AD-433A-82FB-97EF9E5DDFEC}" srcOrd="0" destOrd="0" parTransId="{5B0AE0A2-ED26-4C80-B82D-B07E328CDBA3}" sibTransId="{198B9549-27E5-4E47-8ADA-D11A3FE08B44}"/>
    <dgm:cxn modelId="{11917B55-259D-4D69-85FC-8844CBC0B806}" type="presOf" srcId="{CC84A6A0-56AD-433A-82FB-97EF9E5DDFEC}" destId="{8D6B31DF-2713-47AD-AB13-01C323D42D15}" srcOrd="0" destOrd="0" presId="urn:microsoft.com/office/officeart/2005/8/layout/chevron1"/>
    <dgm:cxn modelId="{0C063E5D-F891-463D-997B-A1EC5EFF71C0}" srcId="{22452389-283D-4692-AC6A-F0B6D2DB957F}" destId="{2493BC49-8157-469F-B621-BF44F6E1D466}" srcOrd="3" destOrd="0" parTransId="{4F618A0B-34AE-4EA4-9969-1287AD83EE7C}" sibTransId="{6360996A-3051-4E53-98D9-883182C52594}"/>
    <dgm:cxn modelId="{1D047EED-0FCC-4616-9698-7A0A5617D2A6}" type="presOf" srcId="{2493BC49-8157-469F-B621-BF44F6E1D466}" destId="{BFD7EC7E-A1CA-43C4-BE65-CAB2546B8C70}" srcOrd="0" destOrd="0" presId="urn:microsoft.com/office/officeart/2005/8/layout/chevron1"/>
    <dgm:cxn modelId="{F1805C24-152D-4171-99F3-5D5A78862B1C}" type="presOf" srcId="{22452389-283D-4692-AC6A-F0B6D2DB957F}" destId="{4106300A-70CC-495F-881C-B587021682D0}" srcOrd="0" destOrd="0" presId="urn:microsoft.com/office/officeart/2005/8/layout/chevron1"/>
    <dgm:cxn modelId="{711D7192-4080-48AF-AB0A-7B0DC6ED813E}" type="presOf" srcId="{479D386C-CD72-4A27-89F6-9AD8509884CC}" destId="{6A1FD2D0-DE9F-4431-9EB4-E2CB3ACBD2CB}" srcOrd="0" destOrd="0" presId="urn:microsoft.com/office/officeart/2005/8/layout/chevron1"/>
    <dgm:cxn modelId="{8CC14762-16E5-4B56-A947-185639A48C41}" srcId="{22452389-283D-4692-AC6A-F0B6D2DB957F}" destId="{5406F654-8E20-4B14-BBCB-1DC73A68145B}" srcOrd="1" destOrd="0" parTransId="{3618AF97-DAF9-49D9-8FE9-DA3AB76D8E8E}" sibTransId="{CF3419C5-5067-4D64-A93B-082C6351C119}"/>
    <dgm:cxn modelId="{F9A6C704-CA41-4E72-A9BC-9F9E5BB27475}" type="presOf" srcId="{5406F654-8E20-4B14-BBCB-1DC73A68145B}" destId="{5EDD29CA-6C60-40C5-B9F8-DC1A2C28B94C}" srcOrd="0" destOrd="0" presId="urn:microsoft.com/office/officeart/2005/8/layout/chevron1"/>
    <dgm:cxn modelId="{2989377B-817D-4240-9F3B-462B99006026}" type="presParOf" srcId="{4106300A-70CC-495F-881C-B587021682D0}" destId="{8D6B31DF-2713-47AD-AB13-01C323D42D15}" srcOrd="0" destOrd="0" presId="urn:microsoft.com/office/officeart/2005/8/layout/chevron1"/>
    <dgm:cxn modelId="{28BFFAE5-4D6C-4396-9AC2-E616BC81888F}" type="presParOf" srcId="{4106300A-70CC-495F-881C-B587021682D0}" destId="{24824730-1819-41A0-953D-DFAD77615B7C}" srcOrd="1" destOrd="0" presId="urn:microsoft.com/office/officeart/2005/8/layout/chevron1"/>
    <dgm:cxn modelId="{1CFD2439-D724-41CA-8F79-03F05B66E8AB}" type="presParOf" srcId="{4106300A-70CC-495F-881C-B587021682D0}" destId="{5EDD29CA-6C60-40C5-B9F8-DC1A2C28B94C}" srcOrd="2" destOrd="0" presId="urn:microsoft.com/office/officeart/2005/8/layout/chevron1"/>
    <dgm:cxn modelId="{B82327EC-C8CE-4218-B870-93136094A415}" type="presParOf" srcId="{4106300A-70CC-495F-881C-B587021682D0}" destId="{2B1A9C4B-2CBC-42CD-B9C3-0A8416E2242F}" srcOrd="3" destOrd="0" presId="urn:microsoft.com/office/officeart/2005/8/layout/chevron1"/>
    <dgm:cxn modelId="{859179CF-6ECB-42F0-9DB2-E926B8C1DAA6}" type="presParOf" srcId="{4106300A-70CC-495F-881C-B587021682D0}" destId="{6A1FD2D0-DE9F-4431-9EB4-E2CB3ACBD2CB}" srcOrd="4" destOrd="0" presId="urn:microsoft.com/office/officeart/2005/8/layout/chevron1"/>
    <dgm:cxn modelId="{56DC5BC8-D039-46BB-971B-CA3E5601EBE6}" type="presParOf" srcId="{4106300A-70CC-495F-881C-B587021682D0}" destId="{212F556E-4C33-4D85-A1A8-408E6018B90E}" srcOrd="5" destOrd="0" presId="urn:microsoft.com/office/officeart/2005/8/layout/chevron1"/>
    <dgm:cxn modelId="{3AA9600F-58A7-4B03-9FE3-B90B56D67008}" type="presParOf" srcId="{4106300A-70CC-495F-881C-B587021682D0}" destId="{BFD7EC7E-A1CA-43C4-BE65-CAB2546B8C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52389-283D-4692-AC6A-F0B6D2DB957F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CC84A6A0-56AD-433A-82FB-97EF9E5DDFEC}">
      <dgm:prSet phldrT="[テキスト]" custT="1"/>
      <dgm:spPr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/>
            <a:t>大域探索</a:t>
          </a:r>
          <a:endParaRPr kumimoji="1" lang="ja-JP" altLang="en-US" sz="2400" b="1" dirty="0"/>
        </a:p>
      </dgm:t>
    </dgm:pt>
    <dgm:pt modelId="{5B0AE0A2-ED26-4C80-B82D-B07E328CDBA3}" type="par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198B9549-27E5-4E47-8ADA-D11A3FE08B44}" type="sib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5406F654-8E20-4B14-BBCB-1DC73A68145B}">
      <dgm:prSet phldrT="[テキスト]" custT="1"/>
      <dgm:spPr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/>
            <a:t>局所探索</a:t>
          </a:r>
          <a:endParaRPr kumimoji="1" lang="ja-JP" altLang="en-US" sz="2400" b="1" dirty="0"/>
        </a:p>
      </dgm:t>
    </dgm:pt>
    <dgm:pt modelId="{3618AF97-DAF9-49D9-8FE9-DA3AB76D8E8E}" type="par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CF3419C5-5067-4D64-A93B-082C6351C119}" type="sib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479D386C-CD72-4A27-89F6-9AD8509884CC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ランダム</a:t>
          </a:r>
          <a:r>
            <a:rPr kumimoji="1" lang="en-US" altLang="ja-JP" sz="2400" b="1" dirty="0" smtClean="0">
              <a:solidFill>
                <a:schemeClr val="bg1"/>
              </a:solidFill>
            </a:rPr>
            <a:t/>
          </a:r>
          <a:br>
            <a:rPr kumimoji="1" lang="en-US" altLang="ja-JP" sz="2400" b="1" dirty="0" smtClean="0">
              <a:solidFill>
                <a:schemeClr val="bg1"/>
              </a:solidFill>
            </a:rPr>
          </a:br>
          <a:r>
            <a:rPr kumimoji="1" lang="ja-JP" altLang="en-US" sz="2400" b="1" dirty="0" smtClean="0">
              <a:solidFill>
                <a:schemeClr val="bg1"/>
              </a:solidFill>
            </a:rPr>
            <a:t>探索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3329782F-6A52-4376-AEB9-E17EBCEF1E11}" type="par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3919DA45-676B-48E3-8706-22E4D9F5E013}" type="sib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2493BC49-8157-469F-B621-BF44F6E1D466}">
      <dgm:prSet custT="1"/>
      <dgm:spPr/>
      <dgm:t>
        <a:bodyPr/>
        <a:lstStyle/>
        <a:p>
          <a:r>
            <a:rPr kumimoji="1" lang="ja-JP" altLang="en-US" sz="2400" b="1" dirty="0" smtClean="0"/>
            <a:t>評価</a:t>
          </a:r>
          <a:r>
            <a:rPr kumimoji="1" lang="en-US" altLang="ja-JP" sz="2400" b="1" dirty="0" smtClean="0"/>
            <a:t/>
          </a:r>
          <a:br>
            <a:rPr kumimoji="1" lang="en-US" altLang="ja-JP" sz="2400" b="1" dirty="0" smtClean="0"/>
          </a:br>
          <a:r>
            <a:rPr kumimoji="1" lang="ja-JP" altLang="en-US" sz="2400" b="1" dirty="0" smtClean="0"/>
            <a:t>と更新</a:t>
          </a:r>
          <a:endParaRPr kumimoji="1" lang="ja-JP" altLang="en-US" sz="2400" b="1" dirty="0"/>
        </a:p>
      </dgm:t>
    </dgm:pt>
    <dgm:pt modelId="{4F618A0B-34AE-4EA4-9969-1287AD83EE7C}" type="par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6360996A-3051-4E53-98D9-883182C52594}" type="sib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4106300A-70CC-495F-881C-B587021682D0}" type="pres">
      <dgm:prSet presAssocID="{22452389-283D-4692-AC6A-F0B6D2DB957F}" presName="Name0" presStyleCnt="0">
        <dgm:presLayoutVars>
          <dgm:dir/>
          <dgm:animLvl val="lvl"/>
          <dgm:resizeHandles val="exact"/>
        </dgm:presLayoutVars>
      </dgm:prSet>
      <dgm:spPr/>
    </dgm:pt>
    <dgm:pt modelId="{8D6B31DF-2713-47AD-AB13-01C323D42D15}" type="pres">
      <dgm:prSet presAssocID="{CC84A6A0-56AD-433A-82FB-97EF9E5DDF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824730-1819-41A0-953D-DFAD77615B7C}" type="pres">
      <dgm:prSet presAssocID="{198B9549-27E5-4E47-8ADA-D11A3FE08B44}" presName="parTxOnlySpace" presStyleCnt="0"/>
      <dgm:spPr/>
    </dgm:pt>
    <dgm:pt modelId="{5EDD29CA-6C60-40C5-B9F8-DC1A2C28B94C}" type="pres">
      <dgm:prSet presAssocID="{5406F654-8E20-4B14-BBCB-1DC73A6814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1A9C4B-2CBC-42CD-B9C3-0A8416E2242F}" type="pres">
      <dgm:prSet presAssocID="{CF3419C5-5067-4D64-A93B-082C6351C119}" presName="parTxOnlySpace" presStyleCnt="0"/>
      <dgm:spPr/>
    </dgm:pt>
    <dgm:pt modelId="{6A1FD2D0-DE9F-4431-9EB4-E2CB3ACBD2CB}" type="pres">
      <dgm:prSet presAssocID="{479D386C-CD72-4A27-89F6-9AD8509884C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2F556E-4C33-4D85-A1A8-408E6018B90E}" type="pres">
      <dgm:prSet presAssocID="{3919DA45-676B-48E3-8706-22E4D9F5E013}" presName="parTxOnlySpace" presStyleCnt="0"/>
      <dgm:spPr/>
    </dgm:pt>
    <dgm:pt modelId="{BFD7EC7E-A1CA-43C4-BE65-CAB2546B8C70}" type="pres">
      <dgm:prSet presAssocID="{2493BC49-8157-469F-B621-BF44F6E1D46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B00217B-3475-445A-BB6D-826141E904AE}" srcId="{22452389-283D-4692-AC6A-F0B6D2DB957F}" destId="{479D386C-CD72-4A27-89F6-9AD8509884CC}" srcOrd="2" destOrd="0" parTransId="{3329782F-6A52-4376-AEB9-E17EBCEF1E11}" sibTransId="{3919DA45-676B-48E3-8706-22E4D9F5E013}"/>
    <dgm:cxn modelId="{B27515CE-BF92-463B-BFC0-960ADDEE5772}" srcId="{22452389-283D-4692-AC6A-F0B6D2DB957F}" destId="{CC84A6A0-56AD-433A-82FB-97EF9E5DDFEC}" srcOrd="0" destOrd="0" parTransId="{5B0AE0A2-ED26-4C80-B82D-B07E328CDBA3}" sibTransId="{198B9549-27E5-4E47-8ADA-D11A3FE08B44}"/>
    <dgm:cxn modelId="{11917B55-259D-4D69-85FC-8844CBC0B806}" type="presOf" srcId="{CC84A6A0-56AD-433A-82FB-97EF9E5DDFEC}" destId="{8D6B31DF-2713-47AD-AB13-01C323D42D15}" srcOrd="0" destOrd="0" presId="urn:microsoft.com/office/officeart/2005/8/layout/chevron1"/>
    <dgm:cxn modelId="{0C063E5D-F891-463D-997B-A1EC5EFF71C0}" srcId="{22452389-283D-4692-AC6A-F0B6D2DB957F}" destId="{2493BC49-8157-469F-B621-BF44F6E1D466}" srcOrd="3" destOrd="0" parTransId="{4F618A0B-34AE-4EA4-9969-1287AD83EE7C}" sibTransId="{6360996A-3051-4E53-98D9-883182C52594}"/>
    <dgm:cxn modelId="{1D047EED-0FCC-4616-9698-7A0A5617D2A6}" type="presOf" srcId="{2493BC49-8157-469F-B621-BF44F6E1D466}" destId="{BFD7EC7E-A1CA-43C4-BE65-CAB2546B8C70}" srcOrd="0" destOrd="0" presId="urn:microsoft.com/office/officeart/2005/8/layout/chevron1"/>
    <dgm:cxn modelId="{F1805C24-152D-4171-99F3-5D5A78862B1C}" type="presOf" srcId="{22452389-283D-4692-AC6A-F0B6D2DB957F}" destId="{4106300A-70CC-495F-881C-B587021682D0}" srcOrd="0" destOrd="0" presId="urn:microsoft.com/office/officeart/2005/8/layout/chevron1"/>
    <dgm:cxn modelId="{711D7192-4080-48AF-AB0A-7B0DC6ED813E}" type="presOf" srcId="{479D386C-CD72-4A27-89F6-9AD8509884CC}" destId="{6A1FD2D0-DE9F-4431-9EB4-E2CB3ACBD2CB}" srcOrd="0" destOrd="0" presId="urn:microsoft.com/office/officeart/2005/8/layout/chevron1"/>
    <dgm:cxn modelId="{8CC14762-16E5-4B56-A947-185639A48C41}" srcId="{22452389-283D-4692-AC6A-F0B6D2DB957F}" destId="{5406F654-8E20-4B14-BBCB-1DC73A68145B}" srcOrd="1" destOrd="0" parTransId="{3618AF97-DAF9-49D9-8FE9-DA3AB76D8E8E}" sibTransId="{CF3419C5-5067-4D64-A93B-082C6351C119}"/>
    <dgm:cxn modelId="{F9A6C704-CA41-4E72-A9BC-9F9E5BB27475}" type="presOf" srcId="{5406F654-8E20-4B14-BBCB-1DC73A68145B}" destId="{5EDD29CA-6C60-40C5-B9F8-DC1A2C28B94C}" srcOrd="0" destOrd="0" presId="urn:microsoft.com/office/officeart/2005/8/layout/chevron1"/>
    <dgm:cxn modelId="{2989377B-817D-4240-9F3B-462B99006026}" type="presParOf" srcId="{4106300A-70CC-495F-881C-B587021682D0}" destId="{8D6B31DF-2713-47AD-AB13-01C323D42D15}" srcOrd="0" destOrd="0" presId="urn:microsoft.com/office/officeart/2005/8/layout/chevron1"/>
    <dgm:cxn modelId="{28BFFAE5-4D6C-4396-9AC2-E616BC81888F}" type="presParOf" srcId="{4106300A-70CC-495F-881C-B587021682D0}" destId="{24824730-1819-41A0-953D-DFAD77615B7C}" srcOrd="1" destOrd="0" presId="urn:microsoft.com/office/officeart/2005/8/layout/chevron1"/>
    <dgm:cxn modelId="{1CFD2439-D724-41CA-8F79-03F05B66E8AB}" type="presParOf" srcId="{4106300A-70CC-495F-881C-B587021682D0}" destId="{5EDD29CA-6C60-40C5-B9F8-DC1A2C28B94C}" srcOrd="2" destOrd="0" presId="urn:microsoft.com/office/officeart/2005/8/layout/chevron1"/>
    <dgm:cxn modelId="{B82327EC-C8CE-4218-B870-93136094A415}" type="presParOf" srcId="{4106300A-70CC-495F-881C-B587021682D0}" destId="{2B1A9C4B-2CBC-42CD-B9C3-0A8416E2242F}" srcOrd="3" destOrd="0" presId="urn:microsoft.com/office/officeart/2005/8/layout/chevron1"/>
    <dgm:cxn modelId="{859179CF-6ECB-42F0-9DB2-E926B8C1DAA6}" type="presParOf" srcId="{4106300A-70CC-495F-881C-B587021682D0}" destId="{6A1FD2D0-DE9F-4431-9EB4-E2CB3ACBD2CB}" srcOrd="4" destOrd="0" presId="urn:microsoft.com/office/officeart/2005/8/layout/chevron1"/>
    <dgm:cxn modelId="{56DC5BC8-D039-46BB-971B-CA3E5601EBE6}" type="presParOf" srcId="{4106300A-70CC-495F-881C-B587021682D0}" destId="{212F556E-4C33-4D85-A1A8-408E6018B90E}" srcOrd="5" destOrd="0" presId="urn:microsoft.com/office/officeart/2005/8/layout/chevron1"/>
    <dgm:cxn modelId="{3AA9600F-58A7-4B03-9FE3-B90B56D67008}" type="presParOf" srcId="{4106300A-70CC-495F-881C-B587021682D0}" destId="{BFD7EC7E-A1CA-43C4-BE65-CAB2546B8C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452389-283D-4692-AC6A-F0B6D2DB957F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CC84A6A0-56AD-433A-82FB-97EF9E5DDFEC}">
      <dgm:prSet phldrT="[テキスト]" custT="1"/>
      <dgm:spPr/>
      <dgm:t>
        <a:bodyPr/>
        <a:lstStyle/>
        <a:p>
          <a:r>
            <a:rPr kumimoji="1" lang="ja-JP" altLang="en-US" sz="2400" b="1" dirty="0" smtClean="0"/>
            <a:t>大域探索</a:t>
          </a:r>
          <a:endParaRPr kumimoji="1" lang="ja-JP" altLang="en-US" sz="2400" b="1" dirty="0"/>
        </a:p>
      </dgm:t>
    </dgm:pt>
    <dgm:pt modelId="{5B0AE0A2-ED26-4C80-B82D-B07E328CDBA3}" type="par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198B9549-27E5-4E47-8ADA-D11A3FE08B44}" type="sibTrans" cxnId="{B27515CE-BF92-463B-BFC0-960ADDEE5772}">
      <dgm:prSet/>
      <dgm:spPr/>
      <dgm:t>
        <a:bodyPr/>
        <a:lstStyle/>
        <a:p>
          <a:endParaRPr kumimoji="1" lang="ja-JP" altLang="en-US" sz="2000" b="1"/>
        </a:p>
      </dgm:t>
    </dgm:pt>
    <dgm:pt modelId="{5406F654-8E20-4B14-BBCB-1DC73A68145B}">
      <dgm:prSet phldrT="[テキスト]" custT="1"/>
      <dgm:spPr/>
      <dgm:t>
        <a:bodyPr/>
        <a:lstStyle/>
        <a:p>
          <a:r>
            <a:rPr kumimoji="1" lang="ja-JP" altLang="en-US" sz="2400" b="1" dirty="0" smtClean="0"/>
            <a:t>局所探索</a:t>
          </a:r>
          <a:endParaRPr kumimoji="1" lang="ja-JP" altLang="en-US" sz="2400" b="1" dirty="0"/>
        </a:p>
      </dgm:t>
    </dgm:pt>
    <dgm:pt modelId="{3618AF97-DAF9-49D9-8FE9-DA3AB76D8E8E}" type="par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CF3419C5-5067-4D64-A93B-082C6351C119}" type="sibTrans" cxnId="{8CC14762-16E5-4B56-A947-185639A48C41}">
      <dgm:prSet/>
      <dgm:spPr/>
      <dgm:t>
        <a:bodyPr/>
        <a:lstStyle/>
        <a:p>
          <a:endParaRPr kumimoji="1" lang="ja-JP" altLang="en-US" sz="2000" b="1"/>
        </a:p>
      </dgm:t>
    </dgm:pt>
    <dgm:pt modelId="{479D386C-CD72-4A27-89F6-9AD8509884CC}">
      <dgm:prSet custT="1"/>
      <dgm:spPr/>
      <dgm:t>
        <a:bodyPr/>
        <a:lstStyle/>
        <a:p>
          <a:r>
            <a:rPr kumimoji="1" lang="ja-JP" altLang="en-US" sz="2400" b="1" dirty="0" smtClean="0"/>
            <a:t>ランダム</a:t>
          </a:r>
          <a:r>
            <a:rPr kumimoji="1" lang="en-US" altLang="ja-JP" sz="2400" b="1" dirty="0" smtClean="0"/>
            <a:t/>
          </a:r>
          <a:br>
            <a:rPr kumimoji="1" lang="en-US" altLang="ja-JP" sz="2400" b="1" dirty="0" smtClean="0"/>
          </a:br>
          <a:r>
            <a:rPr kumimoji="1" lang="ja-JP" altLang="en-US" sz="2400" b="1" dirty="0" smtClean="0"/>
            <a:t>探索</a:t>
          </a:r>
          <a:endParaRPr kumimoji="1" lang="ja-JP" altLang="en-US" sz="2400" b="1" dirty="0"/>
        </a:p>
      </dgm:t>
    </dgm:pt>
    <dgm:pt modelId="{3329782F-6A52-4376-AEB9-E17EBCEF1E11}" type="par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3919DA45-676B-48E3-8706-22E4D9F5E013}" type="sibTrans" cxnId="{AB00217B-3475-445A-BB6D-826141E904AE}">
      <dgm:prSet/>
      <dgm:spPr/>
      <dgm:t>
        <a:bodyPr/>
        <a:lstStyle/>
        <a:p>
          <a:endParaRPr kumimoji="1" lang="ja-JP" altLang="en-US" sz="2000" b="1"/>
        </a:p>
      </dgm:t>
    </dgm:pt>
    <dgm:pt modelId="{2493BC49-8157-469F-B621-BF44F6E1D466}">
      <dgm:prSet custT="1"/>
      <dgm:spPr>
        <a:solidFill>
          <a:schemeClr val="accent5"/>
        </a:solidFill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評価</a:t>
          </a:r>
          <a:r>
            <a:rPr kumimoji="1" lang="en-US" altLang="ja-JP" sz="2400" b="1" dirty="0" smtClean="0">
              <a:solidFill>
                <a:schemeClr val="bg1"/>
              </a:solidFill>
            </a:rPr>
            <a:t/>
          </a:r>
          <a:br>
            <a:rPr kumimoji="1" lang="en-US" altLang="ja-JP" sz="2400" b="1" dirty="0" smtClean="0">
              <a:solidFill>
                <a:schemeClr val="bg1"/>
              </a:solidFill>
            </a:rPr>
          </a:br>
          <a:r>
            <a:rPr kumimoji="1" lang="ja-JP" altLang="en-US" sz="2400" b="1" dirty="0" smtClean="0">
              <a:solidFill>
                <a:schemeClr val="bg1"/>
              </a:solidFill>
            </a:rPr>
            <a:t>と更新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4F618A0B-34AE-4EA4-9969-1287AD83EE7C}" type="par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6360996A-3051-4E53-98D9-883182C52594}" type="sibTrans" cxnId="{0C063E5D-F891-463D-997B-A1EC5EFF71C0}">
      <dgm:prSet/>
      <dgm:spPr/>
      <dgm:t>
        <a:bodyPr/>
        <a:lstStyle/>
        <a:p>
          <a:endParaRPr kumimoji="1" lang="ja-JP" altLang="en-US" sz="2000" b="1"/>
        </a:p>
      </dgm:t>
    </dgm:pt>
    <dgm:pt modelId="{4106300A-70CC-495F-881C-B587021682D0}" type="pres">
      <dgm:prSet presAssocID="{22452389-283D-4692-AC6A-F0B6D2DB957F}" presName="Name0" presStyleCnt="0">
        <dgm:presLayoutVars>
          <dgm:dir/>
          <dgm:animLvl val="lvl"/>
          <dgm:resizeHandles val="exact"/>
        </dgm:presLayoutVars>
      </dgm:prSet>
      <dgm:spPr/>
    </dgm:pt>
    <dgm:pt modelId="{8D6B31DF-2713-47AD-AB13-01C323D42D15}" type="pres">
      <dgm:prSet presAssocID="{CC84A6A0-56AD-433A-82FB-97EF9E5DDF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824730-1819-41A0-953D-DFAD77615B7C}" type="pres">
      <dgm:prSet presAssocID="{198B9549-27E5-4E47-8ADA-D11A3FE08B44}" presName="parTxOnlySpace" presStyleCnt="0"/>
      <dgm:spPr/>
    </dgm:pt>
    <dgm:pt modelId="{5EDD29CA-6C60-40C5-B9F8-DC1A2C28B94C}" type="pres">
      <dgm:prSet presAssocID="{5406F654-8E20-4B14-BBCB-1DC73A6814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1A9C4B-2CBC-42CD-B9C3-0A8416E2242F}" type="pres">
      <dgm:prSet presAssocID="{CF3419C5-5067-4D64-A93B-082C6351C119}" presName="parTxOnlySpace" presStyleCnt="0"/>
      <dgm:spPr/>
    </dgm:pt>
    <dgm:pt modelId="{6A1FD2D0-DE9F-4431-9EB4-E2CB3ACBD2CB}" type="pres">
      <dgm:prSet presAssocID="{479D386C-CD72-4A27-89F6-9AD8509884C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2F556E-4C33-4D85-A1A8-408E6018B90E}" type="pres">
      <dgm:prSet presAssocID="{3919DA45-676B-48E3-8706-22E4D9F5E013}" presName="parTxOnlySpace" presStyleCnt="0"/>
      <dgm:spPr/>
    </dgm:pt>
    <dgm:pt modelId="{BFD7EC7E-A1CA-43C4-BE65-CAB2546B8C70}" type="pres">
      <dgm:prSet presAssocID="{2493BC49-8157-469F-B621-BF44F6E1D46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B00217B-3475-445A-BB6D-826141E904AE}" srcId="{22452389-283D-4692-AC6A-F0B6D2DB957F}" destId="{479D386C-CD72-4A27-89F6-9AD8509884CC}" srcOrd="2" destOrd="0" parTransId="{3329782F-6A52-4376-AEB9-E17EBCEF1E11}" sibTransId="{3919DA45-676B-48E3-8706-22E4D9F5E013}"/>
    <dgm:cxn modelId="{B27515CE-BF92-463B-BFC0-960ADDEE5772}" srcId="{22452389-283D-4692-AC6A-F0B6D2DB957F}" destId="{CC84A6A0-56AD-433A-82FB-97EF9E5DDFEC}" srcOrd="0" destOrd="0" parTransId="{5B0AE0A2-ED26-4C80-B82D-B07E328CDBA3}" sibTransId="{198B9549-27E5-4E47-8ADA-D11A3FE08B44}"/>
    <dgm:cxn modelId="{11917B55-259D-4D69-85FC-8844CBC0B806}" type="presOf" srcId="{CC84A6A0-56AD-433A-82FB-97EF9E5DDFEC}" destId="{8D6B31DF-2713-47AD-AB13-01C323D42D15}" srcOrd="0" destOrd="0" presId="urn:microsoft.com/office/officeart/2005/8/layout/chevron1"/>
    <dgm:cxn modelId="{0C063E5D-F891-463D-997B-A1EC5EFF71C0}" srcId="{22452389-283D-4692-AC6A-F0B6D2DB957F}" destId="{2493BC49-8157-469F-B621-BF44F6E1D466}" srcOrd="3" destOrd="0" parTransId="{4F618A0B-34AE-4EA4-9969-1287AD83EE7C}" sibTransId="{6360996A-3051-4E53-98D9-883182C52594}"/>
    <dgm:cxn modelId="{1D047EED-0FCC-4616-9698-7A0A5617D2A6}" type="presOf" srcId="{2493BC49-8157-469F-B621-BF44F6E1D466}" destId="{BFD7EC7E-A1CA-43C4-BE65-CAB2546B8C70}" srcOrd="0" destOrd="0" presId="urn:microsoft.com/office/officeart/2005/8/layout/chevron1"/>
    <dgm:cxn modelId="{F1805C24-152D-4171-99F3-5D5A78862B1C}" type="presOf" srcId="{22452389-283D-4692-AC6A-F0B6D2DB957F}" destId="{4106300A-70CC-495F-881C-B587021682D0}" srcOrd="0" destOrd="0" presId="urn:microsoft.com/office/officeart/2005/8/layout/chevron1"/>
    <dgm:cxn modelId="{711D7192-4080-48AF-AB0A-7B0DC6ED813E}" type="presOf" srcId="{479D386C-CD72-4A27-89F6-9AD8509884CC}" destId="{6A1FD2D0-DE9F-4431-9EB4-E2CB3ACBD2CB}" srcOrd="0" destOrd="0" presId="urn:microsoft.com/office/officeart/2005/8/layout/chevron1"/>
    <dgm:cxn modelId="{8CC14762-16E5-4B56-A947-185639A48C41}" srcId="{22452389-283D-4692-AC6A-F0B6D2DB957F}" destId="{5406F654-8E20-4B14-BBCB-1DC73A68145B}" srcOrd="1" destOrd="0" parTransId="{3618AF97-DAF9-49D9-8FE9-DA3AB76D8E8E}" sibTransId="{CF3419C5-5067-4D64-A93B-082C6351C119}"/>
    <dgm:cxn modelId="{F9A6C704-CA41-4E72-A9BC-9F9E5BB27475}" type="presOf" srcId="{5406F654-8E20-4B14-BBCB-1DC73A68145B}" destId="{5EDD29CA-6C60-40C5-B9F8-DC1A2C28B94C}" srcOrd="0" destOrd="0" presId="urn:microsoft.com/office/officeart/2005/8/layout/chevron1"/>
    <dgm:cxn modelId="{2989377B-817D-4240-9F3B-462B99006026}" type="presParOf" srcId="{4106300A-70CC-495F-881C-B587021682D0}" destId="{8D6B31DF-2713-47AD-AB13-01C323D42D15}" srcOrd="0" destOrd="0" presId="urn:microsoft.com/office/officeart/2005/8/layout/chevron1"/>
    <dgm:cxn modelId="{28BFFAE5-4D6C-4396-9AC2-E616BC81888F}" type="presParOf" srcId="{4106300A-70CC-495F-881C-B587021682D0}" destId="{24824730-1819-41A0-953D-DFAD77615B7C}" srcOrd="1" destOrd="0" presId="urn:microsoft.com/office/officeart/2005/8/layout/chevron1"/>
    <dgm:cxn modelId="{1CFD2439-D724-41CA-8F79-03F05B66E8AB}" type="presParOf" srcId="{4106300A-70CC-495F-881C-B587021682D0}" destId="{5EDD29CA-6C60-40C5-B9F8-DC1A2C28B94C}" srcOrd="2" destOrd="0" presId="urn:microsoft.com/office/officeart/2005/8/layout/chevron1"/>
    <dgm:cxn modelId="{B82327EC-C8CE-4218-B870-93136094A415}" type="presParOf" srcId="{4106300A-70CC-495F-881C-B587021682D0}" destId="{2B1A9C4B-2CBC-42CD-B9C3-0A8416E2242F}" srcOrd="3" destOrd="0" presId="urn:microsoft.com/office/officeart/2005/8/layout/chevron1"/>
    <dgm:cxn modelId="{859179CF-6ECB-42F0-9DB2-E926B8C1DAA6}" type="presParOf" srcId="{4106300A-70CC-495F-881C-B587021682D0}" destId="{6A1FD2D0-DE9F-4431-9EB4-E2CB3ACBD2CB}" srcOrd="4" destOrd="0" presId="urn:microsoft.com/office/officeart/2005/8/layout/chevron1"/>
    <dgm:cxn modelId="{56DC5BC8-D039-46BB-971B-CA3E5601EBE6}" type="presParOf" srcId="{4106300A-70CC-495F-881C-B587021682D0}" destId="{212F556E-4C33-4D85-A1A8-408E6018B90E}" srcOrd="5" destOrd="0" presId="urn:microsoft.com/office/officeart/2005/8/layout/chevron1"/>
    <dgm:cxn modelId="{3AA9600F-58A7-4B03-9FE3-B90B56D67008}" type="presParOf" srcId="{4106300A-70CC-495F-881C-B587021682D0}" destId="{BFD7EC7E-A1CA-43C4-BE65-CAB2546B8C70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B31DF-2713-47AD-AB13-01C323D42D15}">
      <dsp:nvSpPr>
        <dsp:cNvPr id="0" name=""/>
        <dsp:cNvSpPr/>
      </dsp:nvSpPr>
      <dsp:spPr>
        <a:xfrm>
          <a:off x="3562" y="0"/>
          <a:ext cx="2073654" cy="641415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大域探索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324270" y="0"/>
        <a:ext cx="1432239" cy="641415"/>
      </dsp:txXfrm>
    </dsp:sp>
    <dsp:sp modelId="{5EDD29CA-6C60-40C5-B9F8-DC1A2C28B94C}">
      <dsp:nvSpPr>
        <dsp:cNvPr id="0" name=""/>
        <dsp:cNvSpPr/>
      </dsp:nvSpPr>
      <dsp:spPr>
        <a:xfrm>
          <a:off x="1869851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局所探索</a:t>
          </a:r>
          <a:endParaRPr kumimoji="1" lang="ja-JP" altLang="en-US" sz="2400" b="1" kern="1200" dirty="0"/>
        </a:p>
      </dsp:txBody>
      <dsp:txXfrm>
        <a:off x="2190559" y="0"/>
        <a:ext cx="1432239" cy="641415"/>
      </dsp:txXfrm>
    </dsp:sp>
    <dsp:sp modelId="{6A1FD2D0-DE9F-4431-9EB4-E2CB3ACBD2CB}">
      <dsp:nvSpPr>
        <dsp:cNvPr id="0" name=""/>
        <dsp:cNvSpPr/>
      </dsp:nvSpPr>
      <dsp:spPr>
        <a:xfrm>
          <a:off x="3736141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ランダム</a:t>
          </a:r>
          <a:r>
            <a:rPr kumimoji="1" lang="en-US" altLang="ja-JP" sz="2400" b="1" kern="1200" dirty="0" smtClean="0"/>
            <a:t/>
          </a:r>
          <a:br>
            <a:rPr kumimoji="1" lang="en-US" altLang="ja-JP" sz="2400" b="1" kern="1200" dirty="0" smtClean="0"/>
          </a:br>
          <a:r>
            <a:rPr kumimoji="1" lang="ja-JP" altLang="en-US" sz="2400" b="1" kern="1200" dirty="0" smtClean="0"/>
            <a:t>探索</a:t>
          </a:r>
          <a:endParaRPr kumimoji="1" lang="ja-JP" altLang="en-US" sz="2400" b="1" kern="1200" dirty="0"/>
        </a:p>
      </dsp:txBody>
      <dsp:txXfrm>
        <a:off x="4056849" y="0"/>
        <a:ext cx="1432239" cy="641415"/>
      </dsp:txXfrm>
    </dsp:sp>
    <dsp:sp modelId="{BFD7EC7E-A1CA-43C4-BE65-CAB2546B8C70}">
      <dsp:nvSpPr>
        <dsp:cNvPr id="0" name=""/>
        <dsp:cNvSpPr/>
      </dsp:nvSpPr>
      <dsp:spPr>
        <a:xfrm>
          <a:off x="5602430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評価</a:t>
          </a:r>
          <a:r>
            <a:rPr kumimoji="1" lang="en-US" altLang="ja-JP" sz="2400" b="1" kern="1200" dirty="0" smtClean="0"/>
            <a:t/>
          </a:r>
          <a:br>
            <a:rPr kumimoji="1" lang="en-US" altLang="ja-JP" sz="2400" b="1" kern="1200" dirty="0" smtClean="0"/>
          </a:br>
          <a:r>
            <a:rPr kumimoji="1" lang="ja-JP" altLang="en-US" sz="2400" b="1" kern="1200" dirty="0" smtClean="0"/>
            <a:t>と更新</a:t>
          </a:r>
          <a:endParaRPr kumimoji="1" lang="ja-JP" altLang="en-US" sz="2400" b="1" kern="1200" dirty="0"/>
        </a:p>
      </dsp:txBody>
      <dsp:txXfrm>
        <a:off x="5923138" y="0"/>
        <a:ext cx="1432239" cy="641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B31DF-2713-47AD-AB13-01C323D42D15}">
      <dsp:nvSpPr>
        <dsp:cNvPr id="0" name=""/>
        <dsp:cNvSpPr/>
      </dsp:nvSpPr>
      <dsp:spPr>
        <a:xfrm>
          <a:off x="3562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大域探索</a:t>
          </a:r>
          <a:endParaRPr kumimoji="1" lang="ja-JP" altLang="en-US" sz="2400" b="1" kern="1200" dirty="0"/>
        </a:p>
      </dsp:txBody>
      <dsp:txXfrm>
        <a:off x="324270" y="0"/>
        <a:ext cx="1432239" cy="641415"/>
      </dsp:txXfrm>
    </dsp:sp>
    <dsp:sp modelId="{5EDD29CA-6C60-40C5-B9F8-DC1A2C28B94C}">
      <dsp:nvSpPr>
        <dsp:cNvPr id="0" name=""/>
        <dsp:cNvSpPr/>
      </dsp:nvSpPr>
      <dsp:spPr>
        <a:xfrm>
          <a:off x="1869851" y="0"/>
          <a:ext cx="2073654" cy="641415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局所探索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2190559" y="0"/>
        <a:ext cx="1432239" cy="641415"/>
      </dsp:txXfrm>
    </dsp:sp>
    <dsp:sp modelId="{6A1FD2D0-DE9F-4431-9EB4-E2CB3ACBD2CB}">
      <dsp:nvSpPr>
        <dsp:cNvPr id="0" name=""/>
        <dsp:cNvSpPr/>
      </dsp:nvSpPr>
      <dsp:spPr>
        <a:xfrm>
          <a:off x="3736141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ランダム</a:t>
          </a:r>
          <a:r>
            <a:rPr kumimoji="1" lang="en-US" altLang="ja-JP" sz="2400" b="1" kern="1200" dirty="0" smtClean="0"/>
            <a:t/>
          </a:r>
          <a:br>
            <a:rPr kumimoji="1" lang="en-US" altLang="ja-JP" sz="2400" b="1" kern="1200" dirty="0" smtClean="0"/>
          </a:br>
          <a:r>
            <a:rPr kumimoji="1" lang="ja-JP" altLang="en-US" sz="2400" b="1" kern="1200" dirty="0" smtClean="0"/>
            <a:t>探索</a:t>
          </a:r>
          <a:endParaRPr kumimoji="1" lang="ja-JP" altLang="en-US" sz="2400" b="1" kern="1200" dirty="0"/>
        </a:p>
      </dsp:txBody>
      <dsp:txXfrm>
        <a:off x="4056849" y="0"/>
        <a:ext cx="1432239" cy="641415"/>
      </dsp:txXfrm>
    </dsp:sp>
    <dsp:sp modelId="{BFD7EC7E-A1CA-43C4-BE65-CAB2546B8C70}">
      <dsp:nvSpPr>
        <dsp:cNvPr id="0" name=""/>
        <dsp:cNvSpPr/>
      </dsp:nvSpPr>
      <dsp:spPr>
        <a:xfrm>
          <a:off x="5602430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評価</a:t>
          </a:r>
          <a:r>
            <a:rPr kumimoji="1" lang="en-US" altLang="ja-JP" sz="2400" b="1" kern="1200" dirty="0" smtClean="0"/>
            <a:t/>
          </a:r>
          <a:br>
            <a:rPr kumimoji="1" lang="en-US" altLang="ja-JP" sz="2400" b="1" kern="1200" dirty="0" smtClean="0"/>
          </a:br>
          <a:r>
            <a:rPr kumimoji="1" lang="ja-JP" altLang="en-US" sz="2400" b="1" kern="1200" dirty="0" smtClean="0"/>
            <a:t>と更新</a:t>
          </a:r>
          <a:endParaRPr kumimoji="1" lang="ja-JP" altLang="en-US" sz="2400" b="1" kern="1200" dirty="0"/>
        </a:p>
      </dsp:txBody>
      <dsp:txXfrm>
        <a:off x="5923138" y="0"/>
        <a:ext cx="1432239" cy="641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B31DF-2713-47AD-AB13-01C323D42D15}">
      <dsp:nvSpPr>
        <dsp:cNvPr id="0" name=""/>
        <dsp:cNvSpPr/>
      </dsp:nvSpPr>
      <dsp:spPr>
        <a:xfrm>
          <a:off x="3562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大域探索</a:t>
          </a:r>
          <a:endParaRPr kumimoji="1" lang="ja-JP" altLang="en-US" sz="2400" b="1" kern="1200" dirty="0"/>
        </a:p>
      </dsp:txBody>
      <dsp:txXfrm>
        <a:off x="324270" y="0"/>
        <a:ext cx="1432239" cy="641415"/>
      </dsp:txXfrm>
    </dsp:sp>
    <dsp:sp modelId="{5EDD29CA-6C60-40C5-B9F8-DC1A2C28B94C}">
      <dsp:nvSpPr>
        <dsp:cNvPr id="0" name=""/>
        <dsp:cNvSpPr/>
      </dsp:nvSpPr>
      <dsp:spPr>
        <a:xfrm>
          <a:off x="1869851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局所探索</a:t>
          </a:r>
          <a:endParaRPr kumimoji="1" lang="ja-JP" altLang="en-US" sz="2400" b="1" kern="1200" dirty="0"/>
        </a:p>
      </dsp:txBody>
      <dsp:txXfrm>
        <a:off x="2190559" y="0"/>
        <a:ext cx="1432239" cy="641415"/>
      </dsp:txXfrm>
    </dsp:sp>
    <dsp:sp modelId="{6A1FD2D0-DE9F-4431-9EB4-E2CB3ACBD2CB}">
      <dsp:nvSpPr>
        <dsp:cNvPr id="0" name=""/>
        <dsp:cNvSpPr/>
      </dsp:nvSpPr>
      <dsp:spPr>
        <a:xfrm>
          <a:off x="3736141" y="0"/>
          <a:ext cx="2073654" cy="641415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ランダム</a:t>
          </a:r>
          <a:r>
            <a:rPr kumimoji="1" lang="en-US" altLang="ja-JP" sz="2400" b="1" kern="1200" dirty="0" smtClean="0">
              <a:solidFill>
                <a:schemeClr val="bg1"/>
              </a:solidFill>
            </a:rPr>
            <a:t/>
          </a:r>
          <a:br>
            <a:rPr kumimoji="1" lang="en-US" altLang="ja-JP" sz="2400" b="1" kern="1200" dirty="0" smtClean="0">
              <a:solidFill>
                <a:schemeClr val="bg1"/>
              </a:solidFill>
            </a:rPr>
          </a:br>
          <a:r>
            <a:rPr kumimoji="1" lang="ja-JP" altLang="en-US" sz="2400" b="1" kern="1200" dirty="0" smtClean="0">
              <a:solidFill>
                <a:schemeClr val="bg1"/>
              </a:solidFill>
            </a:rPr>
            <a:t>探索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4056849" y="0"/>
        <a:ext cx="1432239" cy="641415"/>
      </dsp:txXfrm>
    </dsp:sp>
    <dsp:sp modelId="{BFD7EC7E-A1CA-43C4-BE65-CAB2546B8C70}">
      <dsp:nvSpPr>
        <dsp:cNvPr id="0" name=""/>
        <dsp:cNvSpPr/>
      </dsp:nvSpPr>
      <dsp:spPr>
        <a:xfrm>
          <a:off x="5602430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評価</a:t>
          </a:r>
          <a:r>
            <a:rPr kumimoji="1" lang="en-US" altLang="ja-JP" sz="2400" b="1" kern="1200" dirty="0" smtClean="0"/>
            <a:t/>
          </a:r>
          <a:br>
            <a:rPr kumimoji="1" lang="en-US" altLang="ja-JP" sz="2400" b="1" kern="1200" dirty="0" smtClean="0"/>
          </a:br>
          <a:r>
            <a:rPr kumimoji="1" lang="ja-JP" altLang="en-US" sz="2400" b="1" kern="1200" dirty="0" smtClean="0"/>
            <a:t>と更新</a:t>
          </a:r>
          <a:endParaRPr kumimoji="1" lang="ja-JP" altLang="en-US" sz="2400" b="1" kern="1200" dirty="0"/>
        </a:p>
      </dsp:txBody>
      <dsp:txXfrm>
        <a:off x="5923138" y="0"/>
        <a:ext cx="1432239" cy="641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B31DF-2713-47AD-AB13-01C323D42D15}">
      <dsp:nvSpPr>
        <dsp:cNvPr id="0" name=""/>
        <dsp:cNvSpPr/>
      </dsp:nvSpPr>
      <dsp:spPr>
        <a:xfrm>
          <a:off x="3562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大域探索</a:t>
          </a:r>
          <a:endParaRPr kumimoji="1" lang="ja-JP" altLang="en-US" sz="2400" b="1" kern="1200" dirty="0"/>
        </a:p>
      </dsp:txBody>
      <dsp:txXfrm>
        <a:off x="324270" y="0"/>
        <a:ext cx="1432239" cy="641415"/>
      </dsp:txXfrm>
    </dsp:sp>
    <dsp:sp modelId="{5EDD29CA-6C60-40C5-B9F8-DC1A2C28B94C}">
      <dsp:nvSpPr>
        <dsp:cNvPr id="0" name=""/>
        <dsp:cNvSpPr/>
      </dsp:nvSpPr>
      <dsp:spPr>
        <a:xfrm>
          <a:off x="1869851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局所探索</a:t>
          </a:r>
          <a:endParaRPr kumimoji="1" lang="ja-JP" altLang="en-US" sz="2400" b="1" kern="1200" dirty="0"/>
        </a:p>
      </dsp:txBody>
      <dsp:txXfrm>
        <a:off x="2190559" y="0"/>
        <a:ext cx="1432239" cy="641415"/>
      </dsp:txXfrm>
    </dsp:sp>
    <dsp:sp modelId="{6A1FD2D0-DE9F-4431-9EB4-E2CB3ACBD2CB}">
      <dsp:nvSpPr>
        <dsp:cNvPr id="0" name=""/>
        <dsp:cNvSpPr/>
      </dsp:nvSpPr>
      <dsp:spPr>
        <a:xfrm>
          <a:off x="3736141" y="0"/>
          <a:ext cx="2073654" cy="6414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ランダム</a:t>
          </a:r>
          <a:r>
            <a:rPr kumimoji="1" lang="en-US" altLang="ja-JP" sz="2400" b="1" kern="1200" dirty="0" smtClean="0"/>
            <a:t/>
          </a:r>
          <a:br>
            <a:rPr kumimoji="1" lang="en-US" altLang="ja-JP" sz="2400" b="1" kern="1200" dirty="0" smtClean="0"/>
          </a:br>
          <a:r>
            <a:rPr kumimoji="1" lang="ja-JP" altLang="en-US" sz="2400" b="1" kern="1200" dirty="0" smtClean="0"/>
            <a:t>探索</a:t>
          </a:r>
          <a:endParaRPr kumimoji="1" lang="ja-JP" altLang="en-US" sz="2400" b="1" kern="1200" dirty="0"/>
        </a:p>
      </dsp:txBody>
      <dsp:txXfrm>
        <a:off x="4056849" y="0"/>
        <a:ext cx="1432239" cy="641415"/>
      </dsp:txXfrm>
    </dsp:sp>
    <dsp:sp modelId="{BFD7EC7E-A1CA-43C4-BE65-CAB2546B8C70}">
      <dsp:nvSpPr>
        <dsp:cNvPr id="0" name=""/>
        <dsp:cNvSpPr/>
      </dsp:nvSpPr>
      <dsp:spPr>
        <a:xfrm>
          <a:off x="5602430" y="0"/>
          <a:ext cx="2073654" cy="641415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評価</a:t>
          </a:r>
          <a:r>
            <a:rPr kumimoji="1" lang="en-US" altLang="ja-JP" sz="2400" b="1" kern="1200" dirty="0" smtClean="0">
              <a:solidFill>
                <a:schemeClr val="bg1"/>
              </a:solidFill>
            </a:rPr>
            <a:t/>
          </a:r>
          <a:br>
            <a:rPr kumimoji="1" lang="en-US" altLang="ja-JP" sz="2400" b="1" kern="1200" dirty="0" smtClean="0">
              <a:solidFill>
                <a:schemeClr val="bg1"/>
              </a:solidFill>
            </a:rPr>
          </a:br>
          <a:r>
            <a:rPr kumimoji="1" lang="ja-JP" altLang="en-US" sz="2400" b="1" kern="1200" dirty="0" smtClean="0">
              <a:solidFill>
                <a:schemeClr val="bg1"/>
              </a:solidFill>
            </a:rPr>
            <a:t>と更新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5923138" y="0"/>
        <a:ext cx="1432239" cy="641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ここでアニメーション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7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の値より，評価回数は</a:t>
            </a:r>
            <a:r>
              <a:rPr kumimoji="1" lang="en-US" altLang="ja-JP" dirty="0" smtClean="0"/>
              <a:t>1~15</a:t>
            </a:r>
            <a:r>
              <a:rPr kumimoji="1" lang="ja-JP" altLang="en-US" dirty="0" smtClean="0"/>
              <a:t>回更新している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08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3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9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解探索空間に個体を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個生成し，最良個体が</a:t>
            </a:r>
            <a:r>
              <a:rPr kumimoji="1" lang="en-US" altLang="ja-JP" dirty="0" smtClean="0"/>
              <a:t>x5</a:t>
            </a:r>
            <a:r>
              <a:rPr kumimoji="1" lang="ja-JP" altLang="en-US" dirty="0" smtClean="0"/>
              <a:t>であったとき，</a:t>
            </a:r>
            <a:r>
              <a:rPr kumimoji="1" lang="en-US" altLang="ja-JP" dirty="0" smtClean="0"/>
              <a:t>x5=x*</a:t>
            </a:r>
            <a:r>
              <a:rPr kumimoji="1" lang="ja-JP" altLang="en-US" dirty="0" smtClean="0"/>
              <a:t>とする（アニメ）．個体の初期速度を制限するためにパラメータ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で調整され，次の式で速度が更新されます（アニメ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２）．現在の位置</a:t>
            </a:r>
            <a:r>
              <a:rPr kumimoji="1" lang="en-US" altLang="ja-JP" dirty="0" smtClean="0"/>
              <a:t>x1</a:t>
            </a:r>
            <a:r>
              <a:rPr kumimoji="1" lang="ja-JP" altLang="en-US" dirty="0" smtClean="0"/>
              <a:t>に対し，速度</a:t>
            </a:r>
            <a:r>
              <a:rPr kumimoji="1" lang="en-US" altLang="ja-JP" dirty="0" smtClean="0"/>
              <a:t>v</a:t>
            </a:r>
            <a:r>
              <a:rPr kumimoji="1" lang="ja-JP" altLang="en-US" dirty="0" smtClean="0"/>
              <a:t>で新たな個体候補を生成する（アニメ）．次に局所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DDE72-7366-48BB-8870-F53D65A784F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50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最良個体付近に個体候補を生成する（アニメ）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パルスレート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01</a:t>
            </a:r>
            <a:r>
              <a:rPr kumimoji="1" lang="ja-JP" altLang="en-US" dirty="0" smtClean="0"/>
              <a:t>の乱数による条件式を満たす場合のみ、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ε</a:t>
            </a:r>
            <a:r>
              <a:rPr kumimoji="1" lang="ja-JP" altLang="en-US" dirty="0" smtClean="0"/>
              <a:t>は最良個体付近の</a:t>
            </a:r>
            <a:r>
              <a:rPr kumimoji="1" lang="en-US" altLang="ja-JP" dirty="0" smtClean="0"/>
              <a:t>[-1,1]</a:t>
            </a:r>
            <a:r>
              <a:rPr kumimoji="1" lang="ja-JP" altLang="en-US" dirty="0" smtClean="0"/>
              <a:t>の範囲内のランダムな値とパラメータ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より、個体候補を生成する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DDE72-7366-48BB-8870-F53D65A784F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75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解探索空間内にランダムで個体候補を生成する．（アニメ）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解空間の上限を</a:t>
            </a:r>
            <a:r>
              <a:rPr kumimoji="1" lang="en-US" altLang="ja-JP" smtClean="0"/>
              <a:t>ub,</a:t>
            </a:r>
            <a:r>
              <a:rPr kumimoji="1" lang="ja-JP" altLang="en-US" dirty="0" smtClean="0"/>
              <a:t>下限を</a:t>
            </a:r>
            <a:r>
              <a:rPr kumimoji="1" lang="en-US" altLang="ja-JP" dirty="0" err="1" smtClean="0"/>
              <a:t>lb</a:t>
            </a:r>
            <a:r>
              <a:rPr kumimoji="1" lang="ja-JP" altLang="en-US" dirty="0" smtClean="0"/>
              <a:t>として，探索空間内にランダムに個体を生成します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DDE72-7366-48BB-8870-F53D65A784F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51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生成した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候補の中より現在の個体より評価値が高ければ更新する。ここでは（アニメ）．また同時に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が減衰係数によって更新され、徐々に</a:t>
            </a:r>
            <a:r>
              <a:rPr kumimoji="1" lang="en-US" altLang="ja-JP" dirty="0" smtClean="0"/>
              <a:t>…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DDE72-7366-48BB-8870-F53D65A784F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7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2018/10/18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9.png"/><Relationship Id="rId12" Type="http://schemas.openxmlformats.org/officeDocument/2006/relationships/image" Target="../media/image36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8.png"/><Relationship Id="rId11" Type="http://schemas.openxmlformats.org/officeDocument/2006/relationships/image" Target="../media/image350.png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3.png"/><Relationship Id="rId12" Type="http://schemas.openxmlformats.org/officeDocument/2006/relationships/image" Target="../media/image6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47.png"/><Relationship Id="rId18" Type="http://schemas.openxmlformats.org/officeDocument/2006/relationships/image" Target="../media/image54.png"/><Relationship Id="rId26" Type="http://schemas.openxmlformats.org/officeDocument/2006/relationships/image" Target="../media/image66.png"/><Relationship Id="rId3" Type="http://schemas.openxmlformats.org/officeDocument/2006/relationships/tags" Target="../tags/tag12.xml"/><Relationship Id="rId21" Type="http://schemas.openxmlformats.org/officeDocument/2006/relationships/image" Target="../media/image61.png"/><Relationship Id="rId7" Type="http://schemas.openxmlformats.org/officeDocument/2006/relationships/diagramData" Target="../diagrams/data1.xml"/><Relationship Id="rId12" Type="http://schemas.openxmlformats.org/officeDocument/2006/relationships/image" Target="../media/image46.png"/><Relationship Id="rId17" Type="http://schemas.openxmlformats.org/officeDocument/2006/relationships/image" Target="../media/image53.png"/><Relationship Id="rId25" Type="http://schemas.openxmlformats.org/officeDocument/2006/relationships/image" Target="../media/image65.png"/><Relationship Id="rId2" Type="http://schemas.openxmlformats.org/officeDocument/2006/relationships/tags" Target="../tags/tag11.xml"/><Relationship Id="rId16" Type="http://schemas.openxmlformats.org/officeDocument/2006/relationships/image" Target="../media/image52.png"/><Relationship Id="rId20" Type="http://schemas.openxmlformats.org/officeDocument/2006/relationships/image" Target="../media/image58.png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11" Type="http://schemas.microsoft.com/office/2007/relationships/diagramDrawing" Target="../diagrams/drawing1.xml"/><Relationship Id="rId24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1.png"/><Relationship Id="rId23" Type="http://schemas.openxmlformats.org/officeDocument/2006/relationships/image" Target="../media/image63.png"/><Relationship Id="rId28" Type="http://schemas.openxmlformats.org/officeDocument/2006/relationships/image" Target="../media/image49.png"/><Relationship Id="rId10" Type="http://schemas.openxmlformats.org/officeDocument/2006/relationships/diagramColors" Target="../diagrams/colors1.xml"/><Relationship Id="rId19" Type="http://schemas.openxmlformats.org/officeDocument/2006/relationships/image" Target="../media/image55.png"/><Relationship Id="rId4" Type="http://schemas.openxmlformats.org/officeDocument/2006/relationships/tags" Target="../tags/tag13.xml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50.png"/><Relationship Id="rId22" Type="http://schemas.openxmlformats.org/officeDocument/2006/relationships/image" Target="../media/image62.png"/><Relationship Id="rId27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" Type="http://schemas.openxmlformats.org/officeDocument/2006/relationships/tags" Target="../tags/tag16.xml"/><Relationship Id="rId21" Type="http://schemas.openxmlformats.org/officeDocument/2006/relationships/image" Target="../media/image75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tags" Target="../tags/tag15.xml"/><Relationship Id="rId16" Type="http://schemas.openxmlformats.org/officeDocument/2006/relationships/image" Target="../media/image72.png"/><Relationship Id="rId20" Type="http://schemas.openxmlformats.org/officeDocument/2006/relationships/image" Target="../media/image58.png"/><Relationship Id="rId1" Type="http://schemas.openxmlformats.org/officeDocument/2006/relationships/tags" Target="../tags/tag14.xml"/><Relationship Id="rId6" Type="http://schemas.openxmlformats.org/officeDocument/2006/relationships/diagramData" Target="../diagrams/data2.xml"/><Relationship Id="rId11" Type="http://schemas.openxmlformats.org/officeDocument/2006/relationships/image" Target="../media/image67.png"/><Relationship Id="rId24" Type="http://schemas.openxmlformats.org/officeDocument/2006/relationships/image" Target="../media/image65.png"/><Relationship Id="rId5" Type="http://schemas.openxmlformats.org/officeDocument/2006/relationships/notesSlide" Target="../notesSlides/notesSlide7.xml"/><Relationship Id="rId15" Type="http://schemas.openxmlformats.org/officeDocument/2006/relationships/image" Target="../media/image71.png"/><Relationship Id="rId23" Type="http://schemas.openxmlformats.org/officeDocument/2006/relationships/image" Target="../media/image62.png"/><Relationship Id="rId10" Type="http://schemas.microsoft.com/office/2007/relationships/diagramDrawing" Target="../diagrams/drawing2.xml"/><Relationship Id="rId19" Type="http://schemas.openxmlformats.org/officeDocument/2006/relationships/image" Target="../media/image55.png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2.xml"/><Relationship Id="rId14" Type="http://schemas.openxmlformats.org/officeDocument/2006/relationships/image" Target="../media/image70.png"/><Relationship Id="rId22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55.png"/><Relationship Id="rId18" Type="http://schemas.openxmlformats.org/officeDocument/2006/relationships/image" Target="../media/image81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84.pn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74.png"/><Relationship Id="rId17" Type="http://schemas.openxmlformats.org/officeDocument/2006/relationships/image" Target="../media/image80.png"/><Relationship Id="rId2" Type="http://schemas.openxmlformats.org/officeDocument/2006/relationships/tags" Target="../tags/tag18.xml"/><Relationship Id="rId16" Type="http://schemas.openxmlformats.org/officeDocument/2006/relationships/image" Target="../media/image71.png"/><Relationship Id="rId20" Type="http://schemas.openxmlformats.org/officeDocument/2006/relationships/image" Target="../media/image83.png"/><Relationship Id="rId1" Type="http://schemas.openxmlformats.org/officeDocument/2006/relationships/tags" Target="../tags/tag17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73.png"/><Relationship Id="rId5" Type="http://schemas.openxmlformats.org/officeDocument/2006/relationships/diagramData" Target="../diagrams/data3.xml"/><Relationship Id="rId15" Type="http://schemas.openxmlformats.org/officeDocument/2006/relationships/image" Target="../media/image790.png"/><Relationship Id="rId23" Type="http://schemas.openxmlformats.org/officeDocument/2006/relationships/image" Target="../media/image85.png"/><Relationship Id="rId10" Type="http://schemas.openxmlformats.org/officeDocument/2006/relationships/image" Target="../media/image79.png"/><Relationship Id="rId19" Type="http://schemas.openxmlformats.org/officeDocument/2006/relationships/image" Target="../media/image82.png"/><Relationship Id="rId4" Type="http://schemas.openxmlformats.org/officeDocument/2006/relationships/notesSlide" Target="../notesSlides/notesSlide8.xml"/><Relationship Id="rId9" Type="http://schemas.microsoft.com/office/2007/relationships/diagramDrawing" Target="../diagrams/drawing3.xml"/><Relationship Id="rId14" Type="http://schemas.openxmlformats.org/officeDocument/2006/relationships/image" Target="../media/image58.png"/><Relationship Id="rId22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microsoft.com/office/2007/relationships/diagramDrawing" Target="../diagrams/drawing4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tags" Target="../tags/tag21.xml"/><Relationship Id="rId21" Type="http://schemas.openxmlformats.org/officeDocument/2006/relationships/image" Target="../media/image55.png"/><Relationship Id="rId7" Type="http://schemas.openxmlformats.org/officeDocument/2006/relationships/slideLayout" Target="../slideLayouts/slideLayout2.xml"/><Relationship Id="rId12" Type="http://schemas.openxmlformats.org/officeDocument/2006/relationships/diagramColors" Target="../diagrams/colors4.xml"/><Relationship Id="rId17" Type="http://schemas.openxmlformats.org/officeDocument/2006/relationships/image" Target="../media/image65.png"/><Relationship Id="rId25" Type="http://schemas.openxmlformats.org/officeDocument/2006/relationships/image" Target="../media/image81.png"/><Relationship Id="rId2" Type="http://schemas.openxmlformats.org/officeDocument/2006/relationships/tags" Target="../tags/tag20.xml"/><Relationship Id="rId16" Type="http://schemas.openxmlformats.org/officeDocument/2006/relationships/image" Target="../media/image68.png"/><Relationship Id="rId20" Type="http://schemas.openxmlformats.org/officeDocument/2006/relationships/image" Target="../media/image74.png"/><Relationship Id="rId29" Type="http://schemas.openxmlformats.org/officeDocument/2006/relationships/image" Target="../media/image90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diagramQuickStyle" Target="../diagrams/quickStyle4.xml"/><Relationship Id="rId24" Type="http://schemas.openxmlformats.org/officeDocument/2006/relationships/image" Target="../media/image64.png"/><Relationship Id="rId32" Type="http://schemas.openxmlformats.org/officeDocument/2006/relationships/image" Target="../media/image93.png"/><Relationship Id="rId5" Type="http://schemas.openxmlformats.org/officeDocument/2006/relationships/tags" Target="../tags/tag23.xml"/><Relationship Id="rId15" Type="http://schemas.openxmlformats.org/officeDocument/2006/relationships/image" Target="../media/image87.png"/><Relationship Id="rId23" Type="http://schemas.openxmlformats.org/officeDocument/2006/relationships/image" Target="../media/image870.png"/><Relationship Id="rId28" Type="http://schemas.openxmlformats.org/officeDocument/2006/relationships/image" Target="../media/image89.png"/><Relationship Id="rId10" Type="http://schemas.openxmlformats.org/officeDocument/2006/relationships/diagramLayout" Target="../diagrams/layout4.xml"/><Relationship Id="rId19" Type="http://schemas.openxmlformats.org/officeDocument/2006/relationships/image" Target="../media/image73.png"/><Relationship Id="rId31" Type="http://schemas.openxmlformats.org/officeDocument/2006/relationships/image" Target="../media/image92.png"/><Relationship Id="rId4" Type="http://schemas.openxmlformats.org/officeDocument/2006/relationships/tags" Target="../tags/tag22.xml"/><Relationship Id="rId9" Type="http://schemas.openxmlformats.org/officeDocument/2006/relationships/diagramData" Target="../diagrams/data4.xml"/><Relationship Id="rId14" Type="http://schemas.openxmlformats.org/officeDocument/2006/relationships/image" Target="../media/image86.png"/><Relationship Id="rId22" Type="http://schemas.openxmlformats.org/officeDocument/2006/relationships/image" Target="../media/image58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180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703782" y="6260096"/>
            <a:ext cx="2057400" cy="365125"/>
          </a:xfrm>
        </p:spPr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2018/10/15(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216868" y="1441939"/>
            <a:ext cx="8590248" cy="48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 smtClean="0"/>
              <a:t>目的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000" dirty="0" smtClean="0"/>
              <a:t>複数解探索可能な多点探索アルゴリズムの構築 </a:t>
            </a:r>
            <a:r>
              <a:rPr lang="en-US" altLang="ja-JP" sz="2000" dirty="0" smtClean="0"/>
              <a:t>(</a:t>
            </a:r>
            <a:r>
              <a:rPr lang="en-US" altLang="ja-JP" sz="2000" dirty="0" smtClean="0">
                <a:latin typeface="Segoe UI" panose="020B0502040204020203" pitchFamily="34" charset="0"/>
              </a:rPr>
              <a:t>Niching</a:t>
            </a:r>
            <a:r>
              <a:rPr lang="en-US" altLang="ja-JP" sz="2000" dirty="0" smtClean="0"/>
              <a:t> method)</a:t>
            </a:r>
            <a:endParaRPr lang="en-US" altLang="ja-JP" sz="12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 smtClean="0"/>
              <a:t>やったこと</a:t>
            </a:r>
            <a:endParaRPr lang="en-US" altLang="ja-JP" sz="2400" b="1" u="sng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NRBA</a:t>
            </a:r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と他の最先端手法との性能比較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（</a:t>
            </a:r>
            <a:r>
              <a:rPr lang="en-US" altLang="ja-JP" sz="2000" dirty="0" smtClean="0"/>
              <a:t>CEC</a:t>
            </a:r>
            <a:r>
              <a:rPr lang="ja-JP" altLang="en-US" sz="2000" dirty="0" smtClean="0"/>
              <a:t>コンペ</a:t>
            </a:r>
            <a:r>
              <a:rPr lang="en-US" altLang="ja-JP" sz="2000" dirty="0" smtClean="0"/>
              <a:t>2013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評価関数を用いた実験）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lang="en-US" altLang="ja-JP" sz="300" b="1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endParaRPr lang="ja-JP" altLang="en-US" sz="2400" b="1" dirty="0"/>
          </a:p>
        </p:txBody>
      </p:sp>
      <p:sp>
        <p:nvSpPr>
          <p:cNvPr id="32" name="楕円 31"/>
          <p:cNvSpPr/>
          <p:nvPr/>
        </p:nvSpPr>
        <p:spPr>
          <a:xfrm>
            <a:off x="6952676" y="3109295"/>
            <a:ext cx="1512000" cy="1512000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826626" y="3537470"/>
            <a:ext cx="580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5"/>
                </a:solidFill>
              </a:rPr>
              <a:t>NR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21182" y="2556693"/>
            <a:ext cx="3240000" cy="324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7023607" y="3694498"/>
            <a:ext cx="676357" cy="210713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6940199" y="3147453"/>
            <a:ext cx="720000" cy="720000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5763832" y="4115198"/>
            <a:ext cx="1512000" cy="1512000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7607186" y="3218767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7218558" y="3679845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7149018" y="3328546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7691329" y="2988783"/>
            <a:ext cx="16272" cy="787782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7694181" y="3893932"/>
            <a:ext cx="79200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6443947" y="5856060"/>
                <a:ext cx="740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947" y="5856060"/>
                <a:ext cx="740203" cy="369332"/>
              </a:xfrm>
              <a:prstGeom prst="rect">
                <a:avLst/>
              </a:prstGeom>
              <a:blipFill>
                <a:blip r:embed="rId3"/>
                <a:stretch>
                  <a:fillRect l="-655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/>
          <p:cNvSpPr/>
          <p:nvPr/>
        </p:nvSpPr>
        <p:spPr>
          <a:xfrm>
            <a:off x="6284960" y="6230674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6443947" y="6142440"/>
                <a:ext cx="2032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/>
                  <a:t>: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947" y="6142440"/>
                <a:ext cx="2032544" cy="369332"/>
              </a:xfrm>
              <a:prstGeom prst="rect">
                <a:avLst/>
              </a:prstGeom>
              <a:blipFill>
                <a:blip r:embed="rId4"/>
                <a:stretch>
                  <a:fillRect l="-2395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7359851" y="3875919"/>
                <a:ext cx="701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NR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1" y="3875919"/>
                <a:ext cx="70173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6168966" y="4862947"/>
                <a:ext cx="701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NR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966" y="4862947"/>
                <a:ext cx="70173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6650147" y="4571515"/>
            <a:ext cx="580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5"/>
                </a:solidFill>
              </a:rPr>
              <a:t>NR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6517702" y="4927977"/>
            <a:ext cx="79200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7689224" y="3170725"/>
                <a:ext cx="47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170725"/>
                <a:ext cx="47038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7253304" y="3260836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304" y="3260836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7007987" y="3709906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7" y="3709906"/>
                <a:ext cx="47570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楕円 55"/>
          <p:cNvSpPr/>
          <p:nvPr/>
        </p:nvSpPr>
        <p:spPr>
          <a:xfrm>
            <a:off x="7591141" y="2829743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6829142" y="3030271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6801068" y="3567680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星 5 2"/>
          <p:cNvSpPr/>
          <p:nvPr/>
        </p:nvSpPr>
        <p:spPr>
          <a:xfrm>
            <a:off x="7556018" y="3767153"/>
            <a:ext cx="216000" cy="216000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星 5 58"/>
          <p:cNvSpPr/>
          <p:nvPr/>
        </p:nvSpPr>
        <p:spPr>
          <a:xfrm>
            <a:off x="6384946" y="4809888"/>
            <a:ext cx="216000" cy="216000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星 5 59"/>
          <p:cNvSpPr/>
          <p:nvPr/>
        </p:nvSpPr>
        <p:spPr>
          <a:xfrm>
            <a:off x="6248585" y="5924816"/>
            <a:ext cx="216000" cy="216000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4058559"/>
                  </p:ext>
                </p:extLst>
              </p:nvPr>
            </p:nvGraphicFramePr>
            <p:xfrm>
              <a:off x="233638" y="3420537"/>
              <a:ext cx="5079385" cy="28041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41620">
                      <a:extLst>
                        <a:ext uri="{9D8B030D-6E8A-4147-A177-3AD203B41FA5}">
                          <a16:colId xmlns:a16="http://schemas.microsoft.com/office/drawing/2014/main" val="234293965"/>
                        </a:ext>
                      </a:extLst>
                    </a:gridCol>
                    <a:gridCol w="1003610">
                      <a:extLst>
                        <a:ext uri="{9D8B030D-6E8A-4147-A177-3AD203B41FA5}">
                          <a16:colId xmlns:a16="http://schemas.microsoft.com/office/drawing/2014/main" val="1888647110"/>
                        </a:ext>
                      </a:extLst>
                    </a:gridCol>
                    <a:gridCol w="1222242">
                      <a:extLst>
                        <a:ext uri="{9D8B030D-6E8A-4147-A177-3AD203B41FA5}">
                          <a16:colId xmlns:a16="http://schemas.microsoft.com/office/drawing/2014/main" val="795190192"/>
                        </a:ext>
                      </a:extLst>
                    </a:gridCol>
                    <a:gridCol w="1811913">
                      <a:extLst>
                        <a:ext uri="{9D8B030D-6E8A-4147-A177-3AD203B41FA5}">
                          <a16:colId xmlns:a16="http://schemas.microsoft.com/office/drawing/2014/main" val="15254722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従来手法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提案手法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53346623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b="1" dirty="0" smtClean="0">
                              <a:solidFill>
                                <a:schemeClr val="bg1"/>
                              </a:solidFill>
                            </a:rPr>
                            <a:t>Niche</a:t>
                          </a:r>
                          <a:r>
                            <a:rPr kumimoji="1" lang="en-US" altLang="ja-JP" sz="2000" b="1" baseline="0" dirty="0" smtClean="0">
                              <a:solidFill>
                                <a:schemeClr val="bg1"/>
                              </a:solidFill>
                            </a:rPr>
                            <a:t> Radius</a:t>
                          </a:r>
                          <a:br>
                            <a:rPr kumimoji="1" lang="en-US" altLang="ja-JP" sz="2000" b="1" baseline="0" dirty="0" smtClean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kumimoji="1" lang="ja-JP" altLang="en-US" sz="2000" b="1" baseline="0" dirty="0" smtClean="0">
                              <a:solidFill>
                                <a:schemeClr val="bg1"/>
                              </a:solidFill>
                            </a:rPr>
                            <a:t>の導入</a:t>
                          </a:r>
                          <a:endParaRPr kumimoji="1" lang="ja-JP" altLang="en-US" sz="20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大域</a:t>
                          </a:r>
                          <a:r>
                            <a:rPr kumimoji="1" lang="en-US" altLang="ja-JP" sz="2000" dirty="0" smtClean="0"/>
                            <a:t/>
                          </a:r>
                          <a:br>
                            <a:rPr kumimoji="1" lang="en-US" altLang="ja-JP" sz="2000" dirty="0" smtClean="0"/>
                          </a:br>
                          <a:r>
                            <a:rPr kumimoji="1" lang="ja-JP" altLang="en-US" sz="2000" dirty="0" smtClean="0"/>
                            <a:t>探索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000" dirty="0" smtClean="0"/>
                            <a:t>へ</a:t>
                          </a:r>
                          <a:r>
                            <a:rPr kumimoji="1" lang="en-US" altLang="ja-JP" sz="2000" dirty="0" smtClean="0"/>
                            <a:t/>
                          </a:r>
                          <a:br>
                            <a:rPr kumimoji="1" lang="en-US" altLang="ja-JP" sz="2000" dirty="0" smtClean="0"/>
                          </a:br>
                          <a:r>
                            <a:rPr kumimoji="1" lang="ja-JP" altLang="en-US" sz="2000" dirty="0" smtClean="0">
                              <a:solidFill>
                                <a:schemeClr val="tx1"/>
                              </a:solidFill>
                            </a:rPr>
                            <a:t>向かって</a:t>
                          </a:r>
                          <a:r>
                            <a:rPr kumimoji="1" lang="ja-JP" altLang="en-US" sz="2000" dirty="0" smtClean="0"/>
                            <a:t>移動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分割空間内の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NR</m:t>
                                  </m:r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000" dirty="0" smtClean="0"/>
                            <a:t>から</a:t>
                          </a:r>
                          <a:r>
                            <a:rPr kumimoji="1" lang="ja-JP" altLang="en-US" sz="2000" dirty="0" smtClean="0">
                              <a:solidFill>
                                <a:schemeClr val="tx1"/>
                              </a:solidFill>
                            </a:rPr>
                            <a:t>遠ざかる方向へ</a:t>
                          </a:r>
                          <a:r>
                            <a:rPr kumimoji="1" lang="ja-JP" altLang="en-US" sz="2000" dirty="0" smtClean="0"/>
                            <a:t>移動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62246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局所</a:t>
                          </a:r>
                          <a:r>
                            <a:rPr kumimoji="1" lang="en-US" altLang="ja-JP" sz="2000" dirty="0" smtClean="0"/>
                            <a:t/>
                          </a:r>
                          <a:br>
                            <a:rPr kumimoji="1" lang="en-US" altLang="ja-JP" sz="2000" dirty="0" smtClean="0"/>
                          </a:br>
                          <a:r>
                            <a:rPr kumimoji="1" lang="ja-JP" altLang="en-US" sz="2000" dirty="0" smtClean="0"/>
                            <a:t>探索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000" dirty="0" smtClean="0"/>
                            <a:t>付近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分割空間内の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NR</m:t>
                                  </m:r>
                                  <m:r>
                                    <a:rPr kumimoji="1" lang="en-US" altLang="ja-JP" sz="200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000" dirty="0" smtClean="0"/>
                            <a:t>付近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1386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ランダム探索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全探索</a:t>
                          </a:r>
                          <a:r>
                            <a:rPr kumimoji="1" lang="en-US" altLang="ja-JP" sz="2000" dirty="0" smtClean="0"/>
                            <a:t/>
                          </a:r>
                          <a:br>
                            <a:rPr kumimoji="1" lang="en-US" altLang="ja-JP" sz="2000" dirty="0" smtClean="0"/>
                          </a:br>
                          <a:r>
                            <a:rPr kumimoji="1" lang="ja-JP" altLang="en-US" sz="2000" dirty="0" smtClean="0"/>
                            <a:t>領域内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 b="1" dirty="0" smtClean="0">
                              <a:solidFill>
                                <a:srgbClr val="FF0000"/>
                              </a:solidFill>
                            </a:rPr>
                            <a:t>NR</a:t>
                          </a:r>
                          <a:r>
                            <a:rPr kumimoji="1" lang="ja-JP" altLang="en-US" sz="2000" b="1" dirty="0" smtClean="0">
                              <a:solidFill>
                                <a:srgbClr val="FF0000"/>
                              </a:solidFill>
                            </a:rPr>
                            <a:t>内に</a:t>
                          </a:r>
                          <a:r>
                            <a:rPr kumimoji="1" lang="en-US" altLang="ja-JP" sz="2000" b="1" dirty="0" smtClean="0">
                              <a:solidFill>
                                <a:srgbClr val="FF0000"/>
                              </a:solidFill>
                            </a:rPr>
                            <a:t/>
                          </a:r>
                          <a:br>
                            <a:rPr kumimoji="1" lang="en-US" altLang="ja-JP" sz="2000" b="1" dirty="0" smtClean="0">
                              <a:solidFill>
                                <a:srgbClr val="FF0000"/>
                              </a:solidFill>
                            </a:rPr>
                          </a:br>
                          <a:r>
                            <a:rPr kumimoji="1" lang="ja-JP" altLang="en-US" sz="2000" b="1" dirty="0" smtClean="0">
                              <a:solidFill>
                                <a:srgbClr val="FF0000"/>
                              </a:solidFill>
                            </a:rPr>
                            <a:t>ランダム生成</a:t>
                          </a:r>
                          <a:endParaRPr kumimoji="1" lang="ja-JP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445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4058559"/>
                  </p:ext>
                </p:extLst>
              </p:nvPr>
            </p:nvGraphicFramePr>
            <p:xfrm>
              <a:off x="233638" y="3420537"/>
              <a:ext cx="5079385" cy="28041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41620">
                      <a:extLst>
                        <a:ext uri="{9D8B030D-6E8A-4147-A177-3AD203B41FA5}">
                          <a16:colId xmlns:a16="http://schemas.microsoft.com/office/drawing/2014/main" val="234293965"/>
                        </a:ext>
                      </a:extLst>
                    </a:gridCol>
                    <a:gridCol w="1003610">
                      <a:extLst>
                        <a:ext uri="{9D8B030D-6E8A-4147-A177-3AD203B41FA5}">
                          <a16:colId xmlns:a16="http://schemas.microsoft.com/office/drawing/2014/main" val="1888647110"/>
                        </a:ext>
                      </a:extLst>
                    </a:gridCol>
                    <a:gridCol w="1222242">
                      <a:extLst>
                        <a:ext uri="{9D8B030D-6E8A-4147-A177-3AD203B41FA5}">
                          <a16:colId xmlns:a16="http://schemas.microsoft.com/office/drawing/2014/main" val="795190192"/>
                        </a:ext>
                      </a:extLst>
                    </a:gridCol>
                    <a:gridCol w="1811913">
                      <a:extLst>
                        <a:ext uri="{9D8B030D-6E8A-4147-A177-3AD203B41FA5}">
                          <a16:colId xmlns:a16="http://schemas.microsoft.com/office/drawing/2014/main" val="152547224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従来手法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提案手法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53346623"/>
                      </a:ext>
                    </a:extLst>
                  </a:tr>
                  <a:tr h="1005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b="1" dirty="0" smtClean="0">
                              <a:solidFill>
                                <a:schemeClr val="bg1"/>
                              </a:solidFill>
                            </a:rPr>
                            <a:t>Niche</a:t>
                          </a:r>
                          <a:r>
                            <a:rPr kumimoji="1" lang="en-US" altLang="ja-JP" sz="2000" b="1" baseline="0" dirty="0" smtClean="0">
                              <a:solidFill>
                                <a:schemeClr val="bg1"/>
                              </a:solidFill>
                            </a:rPr>
                            <a:t> Radius</a:t>
                          </a:r>
                          <a:br>
                            <a:rPr kumimoji="1" lang="en-US" altLang="ja-JP" sz="2000" b="1" baseline="0" dirty="0" smtClean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kumimoji="1" lang="ja-JP" altLang="en-US" sz="2000" b="1" baseline="0" dirty="0" smtClean="0">
                              <a:solidFill>
                                <a:schemeClr val="bg1"/>
                              </a:solidFill>
                            </a:rPr>
                            <a:t>の</a:t>
                          </a:r>
                          <a:r>
                            <a:rPr kumimoji="1" lang="ja-JP" altLang="en-US" sz="2000" b="1" baseline="0" dirty="0" smtClean="0">
                              <a:solidFill>
                                <a:schemeClr val="bg1"/>
                              </a:solidFill>
                            </a:rPr>
                            <a:t>導入</a:t>
                          </a:r>
                          <a:endParaRPr kumimoji="1" lang="ja-JP" altLang="en-US" sz="20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大域</a:t>
                          </a:r>
                          <a:r>
                            <a:rPr kumimoji="1" lang="en-US" altLang="ja-JP" sz="2000" dirty="0" smtClean="0"/>
                            <a:t/>
                          </a:r>
                          <a:br>
                            <a:rPr kumimoji="1" lang="en-US" altLang="ja-JP" sz="2000" dirty="0" smtClean="0"/>
                          </a:br>
                          <a:r>
                            <a:rPr kumimoji="1" lang="ja-JP" altLang="en-US" sz="2000" dirty="0" smtClean="0"/>
                            <a:t>探索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0"/>
                          <a:stretch>
                            <a:fillRect l="-168500" t="-42771" r="-149500" b="-1481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0"/>
                          <a:stretch>
                            <a:fillRect l="-180201" t="-42771" r="-336" b="-1481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6224647"/>
                      </a:ext>
                    </a:extLst>
                  </a:tr>
                  <a:tr h="7010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局所</a:t>
                          </a:r>
                          <a:r>
                            <a:rPr kumimoji="1" lang="en-US" altLang="ja-JP" sz="2000" dirty="0" smtClean="0"/>
                            <a:t/>
                          </a:r>
                          <a:br>
                            <a:rPr kumimoji="1" lang="en-US" altLang="ja-JP" sz="2000" dirty="0" smtClean="0"/>
                          </a:br>
                          <a:r>
                            <a:rPr kumimoji="1" lang="ja-JP" altLang="en-US" sz="2000" dirty="0" smtClean="0"/>
                            <a:t>探索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0"/>
                          <a:stretch>
                            <a:fillRect l="-168500" t="-206087" r="-149500" b="-11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0"/>
                          <a:stretch>
                            <a:fillRect l="-180201" t="-206087" r="-336" b="-11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138635"/>
                      </a:ext>
                    </a:extLst>
                  </a:tr>
                  <a:tr h="7010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ランダム探索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全探索</a:t>
                          </a:r>
                          <a:r>
                            <a:rPr kumimoji="1" lang="en-US" altLang="ja-JP" sz="2000" dirty="0" smtClean="0"/>
                            <a:t/>
                          </a:r>
                          <a:br>
                            <a:rPr kumimoji="1" lang="en-US" altLang="ja-JP" sz="2000" dirty="0" smtClean="0"/>
                          </a:br>
                          <a:r>
                            <a:rPr kumimoji="1" lang="ja-JP" altLang="en-US" sz="2000" dirty="0" smtClean="0"/>
                            <a:t>領</a:t>
                          </a:r>
                          <a:r>
                            <a:rPr kumimoji="1" lang="ja-JP" altLang="en-US" sz="2000" dirty="0" smtClean="0"/>
                            <a:t>域内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 b="1" dirty="0" smtClean="0">
                              <a:solidFill>
                                <a:srgbClr val="FF0000"/>
                              </a:solidFill>
                            </a:rPr>
                            <a:t>NR</a:t>
                          </a:r>
                          <a:r>
                            <a:rPr kumimoji="1" lang="ja-JP" altLang="en-US" sz="2000" b="1" dirty="0" smtClean="0">
                              <a:solidFill>
                                <a:srgbClr val="FF0000"/>
                              </a:solidFill>
                            </a:rPr>
                            <a:t>内に</a:t>
                          </a:r>
                          <a:r>
                            <a:rPr kumimoji="1" lang="en-US" altLang="ja-JP" sz="2000" b="1" dirty="0" smtClean="0">
                              <a:solidFill>
                                <a:srgbClr val="FF0000"/>
                              </a:solidFill>
                            </a:rPr>
                            <a:t/>
                          </a:r>
                          <a:br>
                            <a:rPr kumimoji="1" lang="en-US" altLang="ja-JP" sz="2000" b="1" dirty="0" smtClean="0">
                              <a:solidFill>
                                <a:srgbClr val="FF0000"/>
                              </a:solidFill>
                            </a:rPr>
                          </a:br>
                          <a:r>
                            <a:rPr kumimoji="1" lang="ja-JP" altLang="en-US" sz="2000" b="1" dirty="0" smtClean="0">
                              <a:solidFill>
                                <a:srgbClr val="FF0000"/>
                              </a:solidFill>
                            </a:rPr>
                            <a:t>ランダム生成</a:t>
                          </a:r>
                          <a:endParaRPr kumimoji="1" lang="ja-JP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445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985"/>
            <a:ext cx="9144822" cy="4763153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7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11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5"/>
            <a:ext cx="9144000" cy="46459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08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" y="1758077"/>
            <a:ext cx="9140792" cy="4422062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  <p:sp>
        <p:nvSpPr>
          <p:cNvPr id="10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33845" y="1615857"/>
                <a:ext cx="7886700" cy="456428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 smtClean="0"/>
                  <a:t>CEC</a:t>
                </a:r>
                <a:r>
                  <a:rPr kumimoji="1" lang="ja-JP" altLang="en-US" sz="2400" dirty="0" smtClean="0"/>
                  <a:t>のコンペ</a:t>
                </a:r>
                <a:r>
                  <a:rPr lang="ja-JP" altLang="en-US" sz="2400" dirty="0" smtClean="0"/>
                  <a:t>で戦うには</a:t>
                </a:r>
                <a:r>
                  <a:rPr kumimoji="1" lang="ja-JP" altLang="en-US" sz="2400" dirty="0" smtClean="0"/>
                  <a:t>，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もっと局所探索性能を上げる必要あり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endParaRPr kumimoji="1" lang="en-US" altLang="ja-JP" sz="16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➡ パラメータ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 smtClean="0"/>
                  <a:t>の値を変える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➡ 局所探索にてアルゴリズムを改良する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➡ ランダム探索のアルゴリズムを改良する？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5" y="1615857"/>
                <a:ext cx="7886700" cy="4564281"/>
              </a:xfrm>
              <a:blipFill>
                <a:blip r:embed="rId3"/>
                <a:stretch>
                  <a:fillRect l="-1236" t="-16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考察</a:t>
            </a:r>
          </a:p>
        </p:txBody>
      </p:sp>
    </p:spTree>
    <p:extLst>
      <p:ext uri="{BB962C8B-B14F-4D97-AF65-F5344CB8AC3E}">
        <p14:creationId xmlns:p14="http://schemas.microsoft.com/office/powerpoint/2010/main" val="9115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1452377"/>
            <a:ext cx="8576403" cy="4890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NRBA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と従来手法の比較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		(10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月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日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:SICE SSI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論文投稿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endParaRPr kumimoji="1" lang="en-US" altLang="ja-JP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NSBA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と従来手法の比較</a:t>
            </a: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(10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月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12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日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:IES2018</a:t>
            </a:r>
            <a:r>
              <a:rPr kumimoji="1" lang="ja-JP" altLang="en-US" sz="2000" dirty="0" smtClean="0">
                <a:solidFill>
                  <a:schemeClr val="bg1">
                    <a:lumMod val="85000"/>
                  </a:schemeClr>
                </a:solidFill>
              </a:rPr>
              <a:t>論文投稿</a:t>
            </a:r>
            <a:r>
              <a:rPr kumimoji="1" lang="en-US" altLang="ja-JP" sz="20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endParaRPr kumimoji="1" lang="en-US" altLang="ja-JP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en-US" altLang="ja-JP" sz="2000" dirty="0" smtClean="0"/>
              <a:t>NRBA</a:t>
            </a:r>
            <a:r>
              <a:rPr kumimoji="1" lang="ja-JP" altLang="en-US" sz="2000" dirty="0" smtClean="0"/>
              <a:t>と最先端手法の比較 </a:t>
            </a:r>
            <a:r>
              <a:rPr kumimoji="1" lang="en-US" altLang="ja-JP" sz="2000" dirty="0" smtClean="0"/>
              <a:t>&amp;</a:t>
            </a:r>
            <a:r>
              <a:rPr kumimoji="1" lang="ja-JP" altLang="en-US" sz="2000" dirty="0" smtClean="0"/>
              <a:t> 改良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	</a:t>
            </a:r>
            <a:r>
              <a:rPr kumimoji="1" lang="en-US" altLang="ja-JP" sz="2000" dirty="0" smtClean="0"/>
              <a:t>(11</a:t>
            </a:r>
            <a:r>
              <a:rPr kumimoji="1" lang="ja-JP" altLang="en-US" sz="2000" dirty="0" smtClean="0"/>
              <a:t>月上旬</a:t>
            </a:r>
            <a:r>
              <a:rPr kumimoji="1" lang="en-US" altLang="ja-JP" sz="2000" dirty="0" smtClean="0"/>
              <a:t>:ISMSI</a:t>
            </a:r>
            <a:r>
              <a:rPr kumimoji="1" lang="ja-JP" altLang="en-US" sz="2000" dirty="0" smtClean="0"/>
              <a:t>論文投稿</a:t>
            </a:r>
            <a:r>
              <a:rPr kumimoji="1" lang="en-US" altLang="ja-JP" sz="2000" dirty="0" smtClean="0"/>
              <a:t>)</a:t>
            </a:r>
          </a:p>
          <a:p>
            <a:pPr>
              <a:buFontTx/>
              <a:buChar char="-"/>
            </a:pPr>
            <a:endParaRPr kumimoji="1" lang="en-US" altLang="ja-JP" sz="2000" dirty="0" smtClean="0"/>
          </a:p>
          <a:p>
            <a:pPr>
              <a:buFontTx/>
              <a:buChar char="-"/>
            </a:pPr>
            <a:r>
              <a:rPr lang="en-US" altLang="ja-JP" sz="2000" dirty="0" smtClean="0"/>
              <a:t>NRBA</a:t>
            </a:r>
            <a:r>
              <a:rPr lang="ja-JP" altLang="en-US" sz="2000" dirty="0" smtClean="0"/>
              <a:t>改良</a:t>
            </a:r>
            <a:r>
              <a:rPr lang="en-US" altLang="ja-JP" sz="2000" dirty="0" err="1" smtClean="0"/>
              <a:t>ver</a:t>
            </a:r>
            <a:r>
              <a:rPr lang="ja-JP" altLang="en-US" sz="2000" dirty="0" smtClean="0"/>
              <a:t>の単目的での性能評価</a:t>
            </a:r>
            <a:r>
              <a:rPr lang="en-US" altLang="ja-JP" sz="2000" dirty="0" smtClean="0"/>
              <a:t>(11</a:t>
            </a:r>
            <a:r>
              <a:rPr lang="ja-JP" altLang="en-US" sz="2000" dirty="0" smtClean="0"/>
              <a:t>月下旬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進化計算シンポコンペ</a:t>
            </a:r>
            <a:r>
              <a:rPr lang="en-US" altLang="ja-JP" sz="2000" dirty="0" smtClean="0"/>
              <a:t>)</a:t>
            </a:r>
          </a:p>
          <a:p>
            <a:pPr>
              <a:buFontTx/>
              <a:buChar char="-"/>
            </a:pPr>
            <a:endParaRPr lang="en-US" altLang="ja-JP" sz="2000" dirty="0" smtClean="0"/>
          </a:p>
          <a:p>
            <a:pPr>
              <a:buFontTx/>
              <a:buChar char="-"/>
            </a:pPr>
            <a:r>
              <a:rPr kumimoji="1" lang="ja-JP" altLang="en-US" sz="2000" dirty="0" smtClean="0"/>
              <a:t>動的環境での実装と手法の改良</a:t>
            </a:r>
            <a:r>
              <a:rPr kumimoji="1" lang="en-US" altLang="ja-JP" sz="2000" dirty="0" smtClean="0"/>
              <a:t>	(12</a:t>
            </a:r>
            <a:r>
              <a:rPr kumimoji="1" lang="ja-JP" altLang="en-US" sz="2000" dirty="0" smtClean="0"/>
              <a:t>月中</a:t>
            </a:r>
            <a:r>
              <a:rPr kumimoji="1" lang="en-US" altLang="ja-JP" sz="2000" dirty="0" smtClean="0"/>
              <a:t>)</a:t>
            </a:r>
          </a:p>
          <a:p>
            <a:pPr>
              <a:buFontTx/>
              <a:buChar char="-"/>
            </a:pPr>
            <a:endParaRPr kumimoji="1" lang="en-US" altLang="ja-JP" sz="2000" dirty="0" smtClean="0"/>
          </a:p>
          <a:p>
            <a:pPr>
              <a:buFontTx/>
              <a:buChar char="-"/>
            </a:pPr>
            <a:r>
              <a:rPr lang="ja-JP" altLang="en-US" sz="2000" dirty="0"/>
              <a:t>最先端</a:t>
            </a:r>
            <a:r>
              <a:rPr lang="ja-JP" altLang="en-US" sz="2000" dirty="0" smtClean="0"/>
              <a:t>手法との性能比較</a:t>
            </a:r>
            <a:r>
              <a:rPr lang="en-US" altLang="ja-JP" sz="2000" dirty="0" smtClean="0"/>
              <a:t>		(2019</a:t>
            </a:r>
            <a:r>
              <a:rPr lang="ja-JP" altLang="en-US" sz="2000" dirty="0" smtClean="0"/>
              <a:t>年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月初旬</a:t>
            </a:r>
            <a:r>
              <a:rPr lang="en-US" altLang="ja-JP" sz="2000" dirty="0" smtClean="0"/>
              <a:t>:CEC2019</a:t>
            </a:r>
            <a:r>
              <a:rPr lang="ja-JP" altLang="en-US" sz="2000" dirty="0" smtClean="0"/>
              <a:t>コンペ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 smtClean="0">
                <a:solidFill>
                  <a:schemeClr val="bg1"/>
                </a:solidFill>
              </a:rPr>
              <a:t>今後の課題</a:t>
            </a:r>
            <a:r>
              <a:rPr lang="en-US" altLang="ja-JP" sz="3600" b="1" dirty="0" smtClean="0">
                <a:solidFill>
                  <a:schemeClr val="bg1"/>
                </a:solidFill>
              </a:rPr>
              <a:t>	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7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9" y="4061833"/>
            <a:ext cx="3276600" cy="2457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問題設定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15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lang="en-US" altLang="ja-JP" dirty="0" smtClean="0"/>
                  <a:t>Six-Hump Camel </a:t>
                </a:r>
                <a:r>
                  <a:rPr lang="en-US" altLang="ja-JP" dirty="0" err="1" smtClean="0"/>
                  <a:t>Fuction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5"/>
                <a:stretch>
                  <a:fillRect t="-6557" r="-162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lang="en-US" altLang="ja-JP" dirty="0" err="1" smtClean="0"/>
                  <a:t>Griewank</a:t>
                </a:r>
                <a:r>
                  <a:rPr lang="en-US" altLang="ja-JP" dirty="0" smtClean="0"/>
                  <a:t>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82" y="4365011"/>
            <a:ext cx="6185141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099080" y="366641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[-10, 10]    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16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80" y="3666411"/>
                <a:ext cx="6312265" cy="369332"/>
              </a:xfrm>
              <a:prstGeom prst="rect">
                <a:avLst/>
              </a:prstGeom>
              <a:blipFill>
                <a:blip r:embed="rId8"/>
                <a:stretch>
                  <a:fillRect l="-77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[-2, 2],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[−1, 1]</m:t>
                    </m:r>
                  </m:oMath>
                </a14:m>
                <a:r>
                  <a:rPr lang="en-US" altLang="ja-JP" dirty="0" smtClean="0"/>
                  <a:t>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646331"/>
              </a:xfrm>
              <a:prstGeom prst="rect">
                <a:avLst/>
              </a:prstGeom>
              <a:blipFill>
                <a:blip r:embed="rId9"/>
                <a:stretch>
                  <a:fillRect l="-895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9" y="1163006"/>
            <a:ext cx="3276600" cy="24574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99" y="1950260"/>
            <a:ext cx="4060953" cy="7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" y="1219575"/>
            <a:ext cx="3276600" cy="2457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" y="4169171"/>
            <a:ext cx="3276600" cy="245745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16</a:t>
            </a:fld>
            <a:endParaRPr kumimoji="1" lang="ja-JP" altLang="en-US" sz="1400" dirty="0"/>
          </a:p>
        </p:txBody>
      </p:sp>
      <p:sp>
        <p:nvSpPr>
          <p:cNvPr id="5" name="タイトル 1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lang="en-US" altLang="ja-JP" dirty="0" err="1" smtClean="0"/>
                  <a:t>Michalewicz</a:t>
                </a:r>
                <a:r>
                  <a:rPr lang="en-US" altLang="ja-JP" dirty="0" smtClean="0"/>
                  <a:t>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r>
                  <a:rPr kumimoji="1" lang="en-US" altLang="ja-JP" dirty="0" smtClean="0"/>
                  <a:t>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3" y="1836468"/>
            <a:ext cx="3222151" cy="737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685661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[0, </a:t>
                </a:r>
                <a:r>
                  <a:rPr lang="en-US" altLang="ja-JP" dirty="0" smtClean="0"/>
                  <a:t>4]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1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685661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311383" y="4899310"/>
                <a:ext cx="5789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[-5, </a:t>
                </a:r>
                <a:r>
                  <a:rPr lang="en-US" altLang="ja-JP" dirty="0"/>
                  <a:t>5</a:t>
                </a:r>
                <a:r>
                  <a:rPr lang="en-US" altLang="ja-JP" dirty="0" smtClean="0"/>
                  <a:t>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383" y="4899310"/>
                <a:ext cx="5789653" cy="369332"/>
              </a:xfrm>
              <a:prstGeom prst="rect">
                <a:avLst/>
              </a:prstGeom>
              <a:blipFill>
                <a:blip r:embed="rId12"/>
                <a:stretch>
                  <a:fillRect l="-842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タイトル 1 2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ja-JP" altLang="en-US" dirty="0" smtClean="0"/>
              <a:t>問題設定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4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17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7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CEC</a:t>
            </a:r>
            <a:r>
              <a:rPr kumimoji="1" lang="ja-JP" altLang="en-US" sz="3200" dirty="0" smtClean="0"/>
              <a:t>コンペ </a:t>
            </a:r>
            <a:r>
              <a:rPr kumimoji="1" lang="en-US" altLang="ja-JP" sz="2800" dirty="0" smtClean="0"/>
              <a:t>[</a:t>
            </a:r>
            <a:r>
              <a:rPr kumimoji="1" lang="en-US" altLang="ja-JP" sz="2800" dirty="0" err="1" smtClean="0"/>
              <a:t>X.Li</a:t>
            </a:r>
            <a:r>
              <a:rPr kumimoji="1" lang="en-US" altLang="ja-JP" sz="2800" dirty="0" smtClean="0"/>
              <a:t>, et al., 2013]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5070" y="1344016"/>
            <a:ext cx="7886700" cy="346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評価尺度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多峰性</a:t>
            </a:r>
            <a:r>
              <a:rPr lang="ja-JP" altLang="en-US" sz="2400" dirty="0" smtClean="0"/>
              <a:t>関数の</a:t>
            </a:r>
            <a:r>
              <a:rPr lang="ja-JP" altLang="en-US" sz="2400" dirty="0" smtClean="0">
                <a:solidFill>
                  <a:srgbClr val="FF0000"/>
                </a:solidFill>
              </a:rPr>
              <a:t>最大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化問題</a:t>
            </a:r>
            <a:r>
              <a:rPr kumimoji="1" lang="ja-JP" altLang="en-US" sz="2400" dirty="0" smtClean="0"/>
              <a:t>における，全最適解を</a:t>
            </a:r>
            <a:r>
              <a:rPr lang="ja-JP" altLang="en-US" sz="2400" dirty="0" smtClean="0"/>
              <a:t>探索す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アルゴリズムの</a:t>
            </a:r>
            <a:r>
              <a:rPr lang="ja-JP" altLang="en-US" sz="2400" dirty="0"/>
              <a:t>性能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2645248"/>
            <a:ext cx="6453266" cy="643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55071" y="4712464"/>
                <a:ext cx="314010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パラメータ設定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/>
                </a:r>
                <a:b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個体数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𝑁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=100</m:t>
                    </m:r>
                  </m:oMath>
                </a14:m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	</a:t>
                </a:r>
                <a:b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評価関数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𝐹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/>
                </a:r>
                <a:b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実験回数：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MR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1</m:t>
                    </m:r>
                  </m:oMath>
                </a14:m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1" y="4712464"/>
                <a:ext cx="3140108" cy="1569660"/>
              </a:xfrm>
              <a:prstGeom prst="rect">
                <a:avLst/>
              </a:prstGeom>
              <a:blipFill>
                <a:blip r:embed="rId6"/>
                <a:stretch>
                  <a:fillRect l="-2913" t="-3101" b="-85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334005" y="5043175"/>
                <a:ext cx="41865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世代数：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0000</m:t>
                    </m:r>
                  </m:oMath>
                </a14:m>
                <a:endParaRPr kumimoji="1" lang="en-US" altLang="ja-JP" sz="2400" dirty="0" smtClean="0"/>
              </a:p>
              <a:p>
                <a:r>
                  <a:rPr kumimoji="1" lang="ja-JP" altLang="en-US" sz="2400" dirty="0" smtClean="0"/>
                  <a:t>次元数：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=1.0, 0.1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05" y="5043175"/>
                <a:ext cx="4186540" cy="1200329"/>
              </a:xfrm>
              <a:prstGeom prst="rect">
                <a:avLst/>
              </a:prstGeom>
              <a:blipFill>
                <a:blip r:embed="rId7"/>
                <a:stretch>
                  <a:fillRect l="-2329" t="-4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タイトル 1 1"/>
          <p:cNvSpPr txBox="1">
            <a:spLocks/>
          </p:cNvSpPr>
          <p:nvPr/>
        </p:nvSpPr>
        <p:spPr>
          <a:xfrm>
            <a:off x="381794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6" y="3590323"/>
            <a:ext cx="3300812" cy="3357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087111" y="4503582"/>
                <a:ext cx="1248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/>
                  <a:t> </a:t>
                </a:r>
                <a:r>
                  <a:rPr lang="en-US" altLang="ja-JP" dirty="0" smtClean="0"/>
                  <a:t>   </a:t>
                </a:r>
                <a:r>
                  <a:rPr lang="ja-JP" altLang="en-US" dirty="0" smtClean="0"/>
                  <a:t>解発見</a:t>
                </a:r>
                <a:endParaRPr lang="en-US" altLang="ja-JP" dirty="0" smtClean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nd</a:t>
                </a:r>
                <a:endParaRPr kumimoji="1" lang="ja-JP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11" y="4503582"/>
                <a:ext cx="1248398" cy="923330"/>
              </a:xfrm>
              <a:prstGeom prst="rect">
                <a:avLst/>
              </a:prstGeom>
              <a:blipFill>
                <a:blip r:embed="rId9"/>
                <a:stretch>
                  <a:fillRect l="-4412" t="-4636" b="-92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27788" y="6237215"/>
                <a:ext cx="2445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ラウドネス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88" y="6237215"/>
                <a:ext cx="2445734" cy="369332"/>
              </a:xfrm>
              <a:prstGeom prst="rect">
                <a:avLst/>
              </a:prstGeom>
              <a:blipFill>
                <a:blip r:embed="rId10"/>
                <a:stretch>
                  <a:fillRect l="-3242" t="-3279" r="-2244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4360725" y="6124736"/>
                <a:ext cx="18612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725" y="6124736"/>
                <a:ext cx="1861215" cy="461665"/>
              </a:xfrm>
              <a:prstGeom prst="rect">
                <a:avLst/>
              </a:prstGeom>
              <a:blipFill>
                <a:blip r:embed="rId11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503155" y="4078143"/>
                <a:ext cx="1669111" cy="3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最適解の</m:t>
                    </m:r>
                  </m:oMath>
                </a14:m>
                <a:r>
                  <a:rPr kumimoji="1" lang="ja-JP" altLang="en-US" dirty="0" smtClean="0"/>
                  <a:t>座標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55" y="4078143"/>
                <a:ext cx="1669111" cy="305725"/>
              </a:xfrm>
              <a:prstGeom prst="rect">
                <a:avLst/>
              </a:prstGeom>
              <a:blipFill>
                <a:blip r:embed="rId12"/>
                <a:stretch>
                  <a:fillRect l="-3663" t="-26000" r="-8059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5528" y="4057650"/>
                <a:ext cx="3157788" cy="340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最適解の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最近傍個体</m:t>
                    </m:r>
                  </m:oMath>
                </a14:m>
                <a:r>
                  <a:rPr kumimoji="1" lang="ja-JP" altLang="en-US" dirty="0" smtClean="0"/>
                  <a:t>座標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28" y="4057650"/>
                <a:ext cx="3157788" cy="340286"/>
              </a:xfrm>
              <a:prstGeom prst="rect">
                <a:avLst/>
              </a:prstGeom>
              <a:blipFill>
                <a:blip r:embed="rId13"/>
                <a:stretch>
                  <a:fillRect l="-1931" t="-23636" r="-2317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6905116" y="4036529"/>
                <a:ext cx="1542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dirty="0" smtClean="0"/>
                  <a:t>最適解の番号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16" y="4036529"/>
                <a:ext cx="1542858" cy="276999"/>
              </a:xfrm>
              <a:prstGeom prst="rect">
                <a:avLst/>
              </a:prstGeom>
              <a:blipFill>
                <a:blip r:embed="rId14"/>
                <a:stretch>
                  <a:fillRect l="-7115" t="-28261" r="-909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848861" y="4836289"/>
            <a:ext cx="4652138" cy="16871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E2-19D9-40EE-AC9E-1CF63AA179A3}" type="slidenum">
              <a:rPr lang="ja-JP" altLang="en-US" sz="1400" smtClean="0"/>
              <a:pPr/>
              <a:t>20</a:t>
            </a:fld>
            <a:endParaRPr lang="ja-JP" altLang="en-US" sz="1400" dirty="0"/>
          </a:p>
        </p:txBody>
      </p:sp>
      <p:graphicFrame>
        <p:nvGraphicFramePr>
          <p:cNvPr id="5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55456"/>
              </p:ext>
            </p:extLst>
          </p:nvPr>
        </p:nvGraphicFramePr>
        <p:xfrm>
          <a:off x="257644" y="1894003"/>
          <a:ext cx="7679648" cy="64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48667" y="144881"/>
            <a:ext cx="5874668" cy="946811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Bat Algorithm</a:t>
            </a:r>
            <a:r>
              <a:rPr lang="en-US" altLang="ja-JP" sz="2400" b="0" dirty="0"/>
              <a:t>[Yang. X.S, 2010]</a:t>
            </a:r>
            <a:endParaRPr lang="ja-JP" altLang="en-US" sz="2400" b="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56243" y="3987855"/>
            <a:ext cx="867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dirty="0">
                <a:latin typeface="+mn-ea"/>
              </a:rPr>
              <a:t>時間</a:t>
            </a:r>
            <a:r>
              <a:rPr lang="en-US" altLang="ja-JP" sz="1500" dirty="0">
                <a:latin typeface="+mn-ea"/>
              </a:rPr>
              <a:t>: </a:t>
            </a:r>
            <a:r>
              <a:rPr lang="en-US" altLang="ja-JP" sz="15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sz="1500" dirty="0"/>
              <a:t> </a:t>
            </a:r>
            <a:endParaRPr lang="ja-JP" altLang="en-US" sz="15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01993" y="3021465"/>
            <a:ext cx="1595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dirty="0"/>
              <a:t>個体番号</a:t>
            </a:r>
            <a:r>
              <a:rPr lang="en-US" altLang="ja-JP" sz="1500" dirty="0"/>
              <a:t>: 	</a:t>
            </a:r>
            <a:endParaRPr lang="ja-JP" altLang="en-US" sz="1500" dirty="0"/>
          </a:p>
        </p:txBody>
      </p:sp>
      <p:pic>
        <p:nvPicPr>
          <p:cNvPr id="88" name="図 8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60" y="3351356"/>
            <a:ext cx="2508048" cy="270000"/>
          </a:xfrm>
          <a:prstGeom prst="rect">
            <a:avLst/>
          </a:prstGeom>
        </p:spPr>
      </p:pic>
      <p:pic>
        <p:nvPicPr>
          <p:cNvPr id="89" name="図 8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60" y="4152308"/>
            <a:ext cx="1741561" cy="27000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971357" y="3816035"/>
            <a:ext cx="28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新しい個体候補の生成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71357" y="2998293"/>
            <a:ext cx="28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速度の更新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7710113" y="3059460"/>
                <a:ext cx="112332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113" y="3059460"/>
                <a:ext cx="1123321" cy="207749"/>
              </a:xfrm>
              <a:prstGeom prst="rect">
                <a:avLst/>
              </a:prstGeom>
              <a:blipFill>
                <a:blip r:embed="rId14"/>
                <a:stretch>
                  <a:fillRect l="-2717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楕円 41"/>
          <p:cNvSpPr/>
          <p:nvPr/>
        </p:nvSpPr>
        <p:spPr>
          <a:xfrm>
            <a:off x="932482" y="287337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3" name="楕円 42"/>
          <p:cNvSpPr/>
          <p:nvPr/>
        </p:nvSpPr>
        <p:spPr>
          <a:xfrm>
            <a:off x="2176279" y="3444265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4" name="楕円 43"/>
          <p:cNvSpPr/>
          <p:nvPr/>
        </p:nvSpPr>
        <p:spPr>
          <a:xfrm>
            <a:off x="679298" y="443825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5" name="楕円 44"/>
          <p:cNvSpPr/>
          <p:nvPr/>
        </p:nvSpPr>
        <p:spPr>
          <a:xfrm>
            <a:off x="2025894" y="4556693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1002768" y="3029458"/>
            <a:ext cx="434176" cy="733526"/>
          </a:xfrm>
          <a:prstGeom prst="straightConnector1">
            <a:avLst/>
          </a:prstGeom>
          <a:ln w="285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494644" y="4922449"/>
                <a:ext cx="17154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：最良個体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44" y="4922449"/>
                <a:ext cx="1715483" cy="300082"/>
              </a:xfrm>
              <a:prstGeom prst="rect">
                <a:avLst/>
              </a:prstGeom>
              <a:blipFill>
                <a:blip r:embed="rId15"/>
                <a:stretch>
                  <a:fillRect l="-709" t="-2000" b="-1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/>
          <p:cNvSpPr/>
          <p:nvPr/>
        </p:nvSpPr>
        <p:spPr>
          <a:xfrm>
            <a:off x="1114883" y="3162622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54" name="直線矢印コネクタ 53"/>
          <p:cNvCxnSpPr/>
          <p:nvPr/>
        </p:nvCxnSpPr>
        <p:spPr>
          <a:xfrm rot="480000">
            <a:off x="1011436" y="3003673"/>
            <a:ext cx="134671" cy="1740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/>
          <p:cNvSpPr/>
          <p:nvPr/>
        </p:nvSpPr>
        <p:spPr>
          <a:xfrm>
            <a:off x="1362147" y="5252363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497679" y="5183280"/>
                <a:ext cx="2174209" cy="31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：生成した個体候補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79" y="5183280"/>
                <a:ext cx="2174209" cy="312073"/>
              </a:xfrm>
              <a:prstGeom prst="rect">
                <a:avLst/>
              </a:prstGeom>
              <a:blipFill>
                <a:blip r:embed="rId16"/>
                <a:stretch>
                  <a:fillRect l="-843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20797" y="2877002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7" y="2877002"/>
                <a:ext cx="367394" cy="3059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79297" y="4153158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7" y="4153158"/>
                <a:ext cx="367394" cy="3059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1687724" y="4417343"/>
                <a:ext cx="367394" cy="30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4417343"/>
                <a:ext cx="367394" cy="3069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257964" y="3192707"/>
                <a:ext cx="367394" cy="30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64" y="3192707"/>
                <a:ext cx="367394" cy="3054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1436943" y="3579942"/>
                <a:ext cx="367394" cy="310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43" y="3579942"/>
                <a:ext cx="367394" cy="3100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455488" y="3573249"/>
                <a:ext cx="367394" cy="3000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88" y="3573249"/>
                <a:ext cx="367394" cy="3000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057738" y="2815056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8" y="2815056"/>
                <a:ext cx="367394" cy="3059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253246" y="3062044"/>
                <a:ext cx="367394" cy="31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46" y="3062044"/>
                <a:ext cx="367394" cy="314638"/>
              </a:xfrm>
              <a:prstGeom prst="rect">
                <a:avLst/>
              </a:prstGeom>
              <a:blipFill>
                <a:blip r:embed="rId24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5362372" y="3287691"/>
            <a:ext cx="963038" cy="40243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76" name="カギ線コネクタ 75"/>
          <p:cNvCxnSpPr/>
          <p:nvPr/>
        </p:nvCxnSpPr>
        <p:spPr>
          <a:xfrm flipH="1">
            <a:off x="515740" y="2214710"/>
            <a:ext cx="7679648" cy="9525"/>
          </a:xfrm>
          <a:prstGeom prst="bentConnector5">
            <a:avLst>
              <a:gd name="adj1" fmla="val -2233"/>
              <a:gd name="adj2" fmla="val 5167008"/>
              <a:gd name="adj3" fmla="val 105114"/>
            </a:avLst>
          </a:prstGeom>
          <a:ln w="152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7862793" y="3703746"/>
            <a:ext cx="1060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dirty="0">
                <a:latin typeface="+mn-ea"/>
              </a:rPr>
              <a:t>個体数</a:t>
            </a:r>
            <a:r>
              <a:rPr lang="en-US" altLang="ja-JP" sz="1500" dirty="0">
                <a:latin typeface="+mn-ea"/>
              </a:rPr>
              <a:t>: </a:t>
            </a:r>
            <a:r>
              <a:rPr lang="en-US" altLang="ja-JP" sz="15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ja-JP" sz="1500" dirty="0"/>
              <a:t> </a:t>
            </a:r>
            <a:endParaRPr lang="ja-JP" altLang="en-US" sz="1500" dirty="0"/>
          </a:p>
        </p:txBody>
      </p:sp>
      <p:sp>
        <p:nvSpPr>
          <p:cNvPr id="81" name="正方形/長方形 80"/>
          <p:cNvSpPr/>
          <p:nvPr/>
        </p:nvSpPr>
        <p:spPr>
          <a:xfrm>
            <a:off x="475599" y="2778179"/>
            <a:ext cx="2160000" cy="2160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2" name="楕円 81"/>
          <p:cNvSpPr/>
          <p:nvPr/>
        </p:nvSpPr>
        <p:spPr>
          <a:xfrm>
            <a:off x="444285" y="4982988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blipFill>
                <a:blip r:embed="rId25"/>
                <a:stretch>
                  <a:fillRect l="-1399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二等辺三角形 83"/>
          <p:cNvSpPr/>
          <p:nvPr/>
        </p:nvSpPr>
        <p:spPr>
          <a:xfrm>
            <a:off x="1436943" y="3811526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5" name="二等辺三角形 84"/>
          <p:cNvSpPr/>
          <p:nvPr/>
        </p:nvSpPr>
        <p:spPr>
          <a:xfrm>
            <a:off x="1358652" y="4992467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72604" y="3389775"/>
                <a:ext cx="149273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500" dirty="0">
                    <a:latin typeface="+mn-ea"/>
                  </a:rPr>
                  <a:t>0</a:t>
                </a:r>
                <a:r>
                  <a:rPr lang="ja-JP" altLang="en-US" sz="1500" dirty="0">
                    <a:latin typeface="+mn-ea"/>
                  </a:rPr>
                  <a:t>から</a:t>
                </a:r>
                <a:r>
                  <a:rPr lang="en-US" altLang="ja-JP" sz="1500" dirty="0">
                    <a:latin typeface="+mn-ea"/>
                  </a:rPr>
                  <a:t>1</a:t>
                </a:r>
                <a:r>
                  <a:rPr lang="ja-JP" altLang="en-US" sz="1500" dirty="0">
                    <a:latin typeface="+mn-ea"/>
                  </a:rPr>
                  <a:t>の乱数</a:t>
                </a:r>
                <a:r>
                  <a:rPr lang="en-US" altLang="ja-JP" sz="15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604" y="3389775"/>
                <a:ext cx="1492734" cy="323165"/>
              </a:xfrm>
              <a:prstGeom prst="rect">
                <a:avLst/>
              </a:prstGeom>
              <a:blipFill>
                <a:blip r:embed="rId26"/>
                <a:stretch>
                  <a:fillRect l="-1633" t="-377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1" name="図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65" y="4978422"/>
            <a:ext cx="3791628" cy="35058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12" y="5619410"/>
            <a:ext cx="4152436" cy="792000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5400000">
            <a:off x="5197849" y="4394865"/>
            <a:ext cx="398095" cy="641846"/>
          </a:xfrm>
          <a:prstGeom prst="rightArrow">
            <a:avLst>
              <a:gd name="adj1" fmla="val 50000"/>
              <a:gd name="adj2" fmla="val 6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8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56" grpId="0"/>
      <p:bldP spid="62" grpId="0" animBg="1"/>
      <p:bldP spid="63" grpId="0"/>
      <p:bldP spid="67" grpId="0"/>
      <p:bldP spid="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4141047" y="5498828"/>
            <a:ext cx="2803213" cy="667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E2-19D9-40EE-AC9E-1CF63AA179A3}" type="slidenum">
              <a:rPr lang="ja-JP" altLang="en-US" sz="1400" smtClean="0"/>
              <a:pPr/>
              <a:t>21</a:t>
            </a:fld>
            <a:endParaRPr lang="ja-JP" altLang="en-US" sz="1400" dirty="0"/>
          </a:p>
        </p:txBody>
      </p:sp>
      <p:graphicFrame>
        <p:nvGraphicFramePr>
          <p:cNvPr id="5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528432"/>
              </p:ext>
            </p:extLst>
          </p:nvPr>
        </p:nvGraphicFramePr>
        <p:xfrm>
          <a:off x="257644" y="1894003"/>
          <a:ext cx="7679648" cy="64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0" name="図 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57" y="3663557"/>
            <a:ext cx="1545885" cy="18900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971357" y="2971248"/>
            <a:ext cx="422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最良個体近辺に個体候補生成</a:t>
            </a:r>
          </a:p>
        </p:txBody>
      </p:sp>
      <p:pic>
        <p:nvPicPr>
          <p:cNvPr id="36" name="図 3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84" y="4075788"/>
            <a:ext cx="453050" cy="14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701488" y="4332439"/>
                <a:ext cx="332270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5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ja-JP" altLang="en-US" sz="1500" dirty="0"/>
                  <a:t>は</a:t>
                </a:r>
                <a:r>
                  <a:rPr lang="en-US" altLang="ja-JP" sz="1500" dirty="0"/>
                  <a:t>1×</a:t>
                </a:r>
                <a:r>
                  <a:rPr lang="en-US" altLang="ja-JP" sz="1500" i="1" dirty="0"/>
                  <a:t>D</a:t>
                </a:r>
                <a:r>
                  <a:rPr lang="ja-JP" altLang="en-US" sz="1500" dirty="0"/>
                  <a:t>の配列で</a:t>
                </a:r>
                <a:r>
                  <a:rPr lang="en-US" altLang="ja-JP" sz="1500" dirty="0"/>
                  <a:t>[-1, 1]</a:t>
                </a:r>
                <a:r>
                  <a:rPr lang="ja-JP" altLang="en-US" sz="1500" dirty="0"/>
                  <a:t>区間のランダムな値</a:t>
                </a: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88" y="4332439"/>
                <a:ext cx="3322704" cy="230832"/>
              </a:xfrm>
              <a:prstGeom prst="rect">
                <a:avLst/>
              </a:prstGeom>
              <a:blipFill>
                <a:blip r:embed="rId13"/>
                <a:stretch>
                  <a:fillRect l="-1468" t="-26316" r="-201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362840" y="3324699"/>
                <a:ext cx="22310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500" i="1">
                        <a:latin typeface="Cambria Math" panose="02040503050406030204" pitchFamily="18" charset="0"/>
                      </a:rPr>
                      <m:t>𝑟𝑎𝑛𝑑</m:t>
                    </m:r>
                  </m:oMath>
                </a14:m>
                <a:r>
                  <a:rPr lang="ja-JP" altLang="en-US" sz="1500" dirty="0"/>
                  <a:t>は</a:t>
                </a:r>
                <a:r>
                  <a:rPr lang="en-US" altLang="ja-JP" sz="1500" dirty="0"/>
                  <a:t>0</a:t>
                </a:r>
                <a:r>
                  <a:rPr lang="ja-JP" altLang="en-US" sz="1500" dirty="0"/>
                  <a:t>から</a:t>
                </a:r>
                <a:r>
                  <a:rPr lang="en-US" altLang="ja-JP" sz="1500" dirty="0"/>
                  <a:t>1</a:t>
                </a:r>
                <a:r>
                  <a:rPr lang="ja-JP" altLang="en-US" sz="1500" dirty="0"/>
                  <a:t>の乱数</a:t>
                </a: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840" y="3324699"/>
                <a:ext cx="2231092" cy="323165"/>
              </a:xfrm>
              <a:prstGeom prst="rect">
                <a:avLst/>
              </a:prstGeom>
              <a:blipFill>
                <a:blip r:embed="rId14"/>
                <a:stretch>
                  <a:fillRect t="-3774" b="-226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/>
          <p:cNvSpPr/>
          <p:nvPr/>
        </p:nvSpPr>
        <p:spPr>
          <a:xfrm>
            <a:off x="923575" y="287561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楕円 47"/>
          <p:cNvSpPr/>
          <p:nvPr/>
        </p:nvSpPr>
        <p:spPr>
          <a:xfrm>
            <a:off x="2167372" y="3446505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9" name="楕円 48"/>
          <p:cNvSpPr/>
          <p:nvPr/>
        </p:nvSpPr>
        <p:spPr>
          <a:xfrm>
            <a:off x="670391" y="444049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0" name="楕円 49"/>
          <p:cNvSpPr/>
          <p:nvPr/>
        </p:nvSpPr>
        <p:spPr>
          <a:xfrm>
            <a:off x="2016987" y="455893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2" name="楕円 51"/>
          <p:cNvSpPr/>
          <p:nvPr/>
        </p:nvSpPr>
        <p:spPr>
          <a:xfrm>
            <a:off x="1520131" y="3905946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494644" y="4929745"/>
                <a:ext cx="17154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：最良個体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44" y="4929745"/>
                <a:ext cx="1715483" cy="300082"/>
              </a:xfrm>
              <a:prstGeom prst="rect">
                <a:avLst/>
              </a:prstGeom>
              <a:blipFill>
                <a:blip r:embed="rId15"/>
                <a:stretch>
                  <a:fillRect l="-709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楕円 57"/>
          <p:cNvSpPr/>
          <p:nvPr/>
        </p:nvSpPr>
        <p:spPr>
          <a:xfrm>
            <a:off x="1362147" y="5259658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1497679" y="5190574"/>
                <a:ext cx="20099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：生成した個体候補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79" y="5190574"/>
                <a:ext cx="2009902" cy="300082"/>
              </a:xfrm>
              <a:prstGeom prst="rect">
                <a:avLst/>
              </a:prstGeom>
              <a:blipFill>
                <a:blip r:embed="rId16"/>
                <a:stretch>
                  <a:fillRect l="-912" t="-2000" b="-1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20797" y="2884297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7" y="2884297"/>
                <a:ext cx="367394" cy="3059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79297" y="4160453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7" y="4160453"/>
                <a:ext cx="367394" cy="3059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687724" y="4424639"/>
                <a:ext cx="367394" cy="30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4424639"/>
                <a:ext cx="367394" cy="3069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257964" y="3200002"/>
                <a:ext cx="367394" cy="30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64" y="3200002"/>
                <a:ext cx="367394" cy="3054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336434" y="3976474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4" y="3976474"/>
                <a:ext cx="367394" cy="300082"/>
              </a:xfrm>
              <a:prstGeom prst="rect">
                <a:avLst/>
              </a:prstGeom>
              <a:blipFill>
                <a:blip r:embed="rId2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カギ線コネクタ 67"/>
          <p:cNvCxnSpPr/>
          <p:nvPr/>
        </p:nvCxnSpPr>
        <p:spPr>
          <a:xfrm flipH="1">
            <a:off x="515740" y="2214710"/>
            <a:ext cx="7679648" cy="9525"/>
          </a:xfrm>
          <a:prstGeom prst="bentConnector5">
            <a:avLst>
              <a:gd name="adj1" fmla="val -2233"/>
              <a:gd name="adj2" fmla="val 5167008"/>
              <a:gd name="adj3" fmla="val 105114"/>
            </a:avLst>
          </a:prstGeom>
          <a:ln w="152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4598074" y="4657044"/>
                <a:ext cx="91428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350" dirty="0"/>
                  <a:t>次元数</a:t>
                </a:r>
                <a:r>
                  <a:rPr lang="en-US" altLang="ja-JP" sz="1350" dirty="0"/>
                  <a:t>: </a:t>
                </a:r>
                <a14:m>
                  <m:oMath xmlns:m="http://schemas.openxmlformats.org/officeDocument/2006/math">
                    <m:r>
                      <a:rPr lang="en-US" altLang="ja-JP" sz="135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ja-JP" altLang="en-US" sz="1350" dirty="0"/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74" y="4657044"/>
                <a:ext cx="914289" cy="300082"/>
              </a:xfrm>
              <a:prstGeom prst="rect">
                <a:avLst/>
              </a:prstGeom>
              <a:blipFill>
                <a:blip r:embed="rId22"/>
                <a:stretch>
                  <a:fillRect l="-1333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455488" y="3573249"/>
                <a:ext cx="367394" cy="3000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88" y="3573249"/>
                <a:ext cx="367394" cy="3000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正方形/長方形 73"/>
          <p:cNvSpPr/>
          <p:nvPr/>
        </p:nvSpPr>
        <p:spPr>
          <a:xfrm>
            <a:off x="475599" y="2778179"/>
            <a:ext cx="2160000" cy="2160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739752" y="3758360"/>
            <a:ext cx="179169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/>
              <a:t>最良個体付近に</a:t>
            </a:r>
            <a:r>
              <a:rPr lang="en-US" altLang="ja-JP" sz="1500" dirty="0"/>
              <a:t/>
            </a:r>
            <a:br>
              <a:rPr lang="en-US" altLang="ja-JP" sz="1500" dirty="0"/>
            </a:br>
            <a:r>
              <a:rPr lang="ja-JP" altLang="en-US" sz="1500" dirty="0"/>
              <a:t>個体候補生成</a:t>
            </a:r>
          </a:p>
        </p:txBody>
      </p:sp>
      <p:sp>
        <p:nvSpPr>
          <p:cNvPr id="75" name="楕円 74"/>
          <p:cNvSpPr/>
          <p:nvPr/>
        </p:nvSpPr>
        <p:spPr>
          <a:xfrm>
            <a:off x="444285" y="4982988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blipFill>
                <a:blip r:embed="rId24"/>
                <a:stretch>
                  <a:fillRect l="-1399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4063684" y="3317497"/>
                <a:ext cx="1851341" cy="30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350" dirty="0"/>
                  <a:t>If </a:t>
                </a:r>
                <a14:m>
                  <m:oMath xmlns:m="http://schemas.openxmlformats.org/officeDocument/2006/math">
                    <m:r>
                      <a:rPr lang="en-US" altLang="ja-JP" sz="13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en-US" altLang="ja-JP" sz="1350" i="1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ja-JP" sz="135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684" y="3317497"/>
                <a:ext cx="1851341" cy="309957"/>
              </a:xfrm>
              <a:prstGeom prst="rect">
                <a:avLst/>
              </a:prstGeom>
              <a:blipFill>
                <a:blip r:embed="rId25"/>
                <a:stretch>
                  <a:fillRect l="-990" t="-1961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二等辺三角形 77"/>
          <p:cNvSpPr/>
          <p:nvPr/>
        </p:nvSpPr>
        <p:spPr>
          <a:xfrm>
            <a:off x="1436943" y="3811526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9" name="二等辺三角形 78"/>
          <p:cNvSpPr/>
          <p:nvPr/>
        </p:nvSpPr>
        <p:spPr>
          <a:xfrm>
            <a:off x="1358652" y="4992467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3048667" y="144881"/>
            <a:ext cx="5874668" cy="946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 sz="3200" smtClean="0"/>
              <a:t>Bat Algorithm</a:t>
            </a:r>
            <a:r>
              <a:rPr lang="en-US" altLang="ja-JP" sz="2400" b="0" smtClean="0"/>
              <a:t>[Yang. X.S, 2010]</a:t>
            </a:r>
            <a:endParaRPr lang="ja-JP" altLang="en-US" sz="2400" b="0" dirty="0"/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63" y="5641702"/>
            <a:ext cx="2252346" cy="288000"/>
          </a:xfrm>
          <a:prstGeom prst="rect">
            <a:avLst/>
          </a:prstGeom>
        </p:spPr>
      </p:pic>
      <p:sp>
        <p:nvSpPr>
          <p:cNvPr id="38" name="下矢印 37"/>
          <p:cNvSpPr/>
          <p:nvPr/>
        </p:nvSpPr>
        <p:spPr>
          <a:xfrm>
            <a:off x="5122619" y="5050488"/>
            <a:ext cx="779488" cy="351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 animBg="1"/>
      <p:bldP spid="59" grpId="0"/>
      <p:bldP spid="66" grpId="0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角丸四角形 42"/>
          <p:cNvSpPr/>
          <p:nvPr/>
        </p:nvSpPr>
        <p:spPr>
          <a:xfrm>
            <a:off x="3756591" y="4649132"/>
            <a:ext cx="5166744" cy="667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E2-19D9-40EE-AC9E-1CF63AA179A3}" type="slidenum">
              <a:rPr lang="ja-JP" altLang="en-US" sz="1400" smtClean="0"/>
              <a:pPr/>
              <a:t>22</a:t>
            </a:fld>
            <a:endParaRPr lang="ja-JP" altLang="en-US" sz="1400" dirty="0"/>
          </a:p>
        </p:txBody>
      </p:sp>
      <p:graphicFrame>
        <p:nvGraphicFramePr>
          <p:cNvPr id="5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370953"/>
              </p:ext>
            </p:extLst>
          </p:nvPr>
        </p:nvGraphicFramePr>
        <p:xfrm>
          <a:off x="257644" y="1894003"/>
          <a:ext cx="7679648" cy="64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3" name="図 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72" y="3321989"/>
            <a:ext cx="3725513" cy="20250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3971357" y="2971248"/>
            <a:ext cx="37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ランダムに新しい個体候補を生成</a:t>
            </a:r>
          </a:p>
        </p:txBody>
      </p:sp>
      <p:sp>
        <p:nvSpPr>
          <p:cNvPr id="34" name="楕円 33"/>
          <p:cNvSpPr/>
          <p:nvPr/>
        </p:nvSpPr>
        <p:spPr>
          <a:xfrm>
            <a:off x="927656" y="2873418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5" name="楕円 34"/>
          <p:cNvSpPr/>
          <p:nvPr/>
        </p:nvSpPr>
        <p:spPr>
          <a:xfrm>
            <a:off x="2171453" y="3444309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6" name="楕円 35"/>
          <p:cNvSpPr/>
          <p:nvPr/>
        </p:nvSpPr>
        <p:spPr>
          <a:xfrm>
            <a:off x="674471" y="4438298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7" name="楕円 36"/>
          <p:cNvSpPr/>
          <p:nvPr/>
        </p:nvSpPr>
        <p:spPr>
          <a:xfrm>
            <a:off x="2021068" y="4556738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9" name="楕円 38"/>
          <p:cNvSpPr/>
          <p:nvPr/>
        </p:nvSpPr>
        <p:spPr>
          <a:xfrm>
            <a:off x="1905486" y="2895306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2612" y="3147886"/>
            <a:ext cx="1385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/>
              <a:t>ランダムに</a:t>
            </a:r>
            <a:r>
              <a:rPr lang="en-US" altLang="ja-JP" sz="1500"/>
              <a:t/>
            </a:r>
            <a:br>
              <a:rPr lang="en-US" altLang="ja-JP" sz="1500"/>
            </a:br>
            <a:r>
              <a:rPr lang="ja-JP" altLang="en-US" sz="1500" dirty="0"/>
              <a:t>個体候補生成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620797" y="2884297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7" y="2884297"/>
                <a:ext cx="367394" cy="3059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79297" y="4160453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7" y="4160453"/>
                <a:ext cx="367394" cy="3059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687724" y="4424639"/>
                <a:ext cx="367394" cy="30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4424639"/>
                <a:ext cx="367394" cy="3069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257964" y="3200002"/>
                <a:ext cx="367394" cy="30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64" y="3200002"/>
                <a:ext cx="367394" cy="3054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1453781" y="3590452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81" y="3590452"/>
                <a:ext cx="367394" cy="3000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1494644" y="4929745"/>
                <a:ext cx="17154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：最良個体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44" y="4929745"/>
                <a:ext cx="1715483" cy="300082"/>
              </a:xfrm>
              <a:prstGeom prst="rect">
                <a:avLst/>
              </a:prstGeom>
              <a:blipFill>
                <a:blip r:embed="rId16"/>
                <a:stretch>
                  <a:fillRect l="-709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楕円 61"/>
          <p:cNvSpPr/>
          <p:nvPr/>
        </p:nvSpPr>
        <p:spPr>
          <a:xfrm>
            <a:off x="1362147" y="5259658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97679" y="5190574"/>
                <a:ext cx="21813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：生成した個体候補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79" y="5190574"/>
                <a:ext cx="2181352" cy="300082"/>
              </a:xfrm>
              <a:prstGeom prst="rect">
                <a:avLst/>
              </a:prstGeom>
              <a:blipFill>
                <a:blip r:embed="rId17"/>
                <a:stretch>
                  <a:fillRect l="-838" t="-2000" b="-1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008456" y="2706183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56" y="2706183"/>
                <a:ext cx="367394" cy="300082"/>
              </a:xfrm>
              <a:prstGeom prst="rect">
                <a:avLst/>
              </a:prstGeom>
              <a:blipFill>
                <a:blip r:embed="rId18"/>
                <a:stretch>
                  <a:fillRect r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802093" y="3707097"/>
                <a:ext cx="1865664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解空間</a:t>
                </a:r>
                <a14:m>
                  <m:oMath xmlns:m="http://schemas.openxmlformats.org/officeDocument/2006/math">
                    <m:r>
                      <a:rPr lang="ja-JP" altLang="en-US" sz="1350" i="1">
                        <a:latin typeface="Cambria Math" panose="02040503050406030204" pitchFamily="18" charset="0"/>
                      </a:rPr>
                      <m:t>の上限</m:t>
                    </m:r>
                    <m:r>
                      <a:rPr lang="en-US" altLang="ja-JP" sz="135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𝑢𝑏</m:t>
                        </m:r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ja-JP" sz="1350" dirty="0"/>
              </a:p>
              <a:p>
                <a:r>
                  <a:rPr lang="ja-JP" altLang="en-US" sz="1350" dirty="0"/>
                  <a:t>解空間の下限</a:t>
                </a:r>
                <a:r>
                  <a:rPr lang="en-US" altLang="ja-JP" sz="13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𝑙𝑏</m:t>
                        </m:r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ja-JP" sz="1350" dirty="0"/>
              </a:p>
              <a:p>
                <a:r>
                  <a:rPr lang="ja-JP" altLang="en-US" sz="1350" dirty="0"/>
                  <a:t>次元数</a:t>
                </a:r>
                <a:r>
                  <a:rPr lang="en-US" altLang="ja-JP" sz="1350" dirty="0"/>
                  <a:t>: </a:t>
                </a:r>
                <a14:m>
                  <m:oMath xmlns:m="http://schemas.openxmlformats.org/officeDocument/2006/math">
                    <m:r>
                      <a:rPr lang="en-US" altLang="ja-JP" sz="135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93" y="3707097"/>
                <a:ext cx="1865664" cy="715581"/>
              </a:xfrm>
              <a:prstGeom prst="rect">
                <a:avLst/>
              </a:prstGeom>
              <a:blipFill>
                <a:blip r:embed="rId19"/>
                <a:stretch>
                  <a:fillRect l="-980" t="-847"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/>
          <p:nvPr/>
        </p:nvCxnSpPr>
        <p:spPr>
          <a:xfrm>
            <a:off x="2358736" y="4785281"/>
            <a:ext cx="28728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454690" y="4768049"/>
            <a:ext cx="28728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678234" y="4619401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𝒖𝒃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234" y="4619401"/>
                <a:ext cx="367394" cy="300082"/>
              </a:xfrm>
              <a:prstGeom prst="rect">
                <a:avLst/>
              </a:prstGeom>
              <a:blipFill>
                <a:blip r:embed="rId20"/>
                <a:stretch>
                  <a:fillRect r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1890" y="4845045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𝒍𝒃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0" y="4845045"/>
                <a:ext cx="367394" cy="3000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/>
          <p:cNvGrpSpPr/>
          <p:nvPr/>
        </p:nvGrpSpPr>
        <p:grpSpPr>
          <a:xfrm rot="16200000">
            <a:off x="-744965" y="3866322"/>
            <a:ext cx="2149368" cy="8"/>
            <a:chOff x="4873453" y="4871590"/>
            <a:chExt cx="2865824" cy="11"/>
          </a:xfrm>
        </p:grpSpPr>
        <p:cxnSp>
          <p:nvCxnSpPr>
            <p:cNvPr id="71" name="直線矢印コネクタ 70"/>
            <p:cNvCxnSpPr/>
            <p:nvPr/>
          </p:nvCxnSpPr>
          <p:spPr>
            <a:xfrm>
              <a:off x="7356235" y="4871601"/>
              <a:ext cx="383042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H="1">
              <a:off x="4873453" y="4871590"/>
              <a:ext cx="383042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3396" y="3029188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𝒖𝒃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" y="3029188"/>
                <a:ext cx="367394" cy="300082"/>
              </a:xfrm>
              <a:prstGeom prst="rect">
                <a:avLst/>
              </a:prstGeom>
              <a:blipFill>
                <a:blip r:embed="rId2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カギ線コネクタ 74"/>
          <p:cNvCxnSpPr/>
          <p:nvPr/>
        </p:nvCxnSpPr>
        <p:spPr>
          <a:xfrm flipH="1">
            <a:off x="515740" y="2214710"/>
            <a:ext cx="7679648" cy="9525"/>
          </a:xfrm>
          <a:prstGeom prst="bentConnector5">
            <a:avLst>
              <a:gd name="adj1" fmla="val -2233"/>
              <a:gd name="adj2" fmla="val 5167008"/>
              <a:gd name="adj3" fmla="val 105114"/>
            </a:avLst>
          </a:prstGeom>
          <a:ln w="152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475599" y="2778179"/>
            <a:ext cx="2160000" cy="2160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9" name="楕円 78"/>
          <p:cNvSpPr/>
          <p:nvPr/>
        </p:nvSpPr>
        <p:spPr>
          <a:xfrm>
            <a:off x="444285" y="4982988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blipFill>
                <a:blip r:embed="rId22"/>
                <a:stretch>
                  <a:fillRect l="-1399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二等辺三角形 80"/>
          <p:cNvSpPr/>
          <p:nvPr/>
        </p:nvSpPr>
        <p:spPr>
          <a:xfrm>
            <a:off x="1436943" y="3811526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2" name="二等辺三角形 81"/>
          <p:cNvSpPr/>
          <p:nvPr/>
        </p:nvSpPr>
        <p:spPr>
          <a:xfrm>
            <a:off x="1358652" y="4992467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8" name="タイトル 1 1"/>
          <p:cNvSpPr txBox="1">
            <a:spLocks/>
          </p:cNvSpPr>
          <p:nvPr/>
        </p:nvSpPr>
        <p:spPr>
          <a:xfrm>
            <a:off x="3048667" y="144881"/>
            <a:ext cx="5874668" cy="946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 sz="3200" smtClean="0"/>
              <a:t>Bat Algorithm</a:t>
            </a:r>
            <a:r>
              <a:rPr lang="en-US" altLang="ja-JP" sz="2400" b="0" smtClean="0"/>
              <a:t>[Yang. X.S, 2010]</a:t>
            </a:r>
            <a:endParaRPr lang="ja-JP" altLang="en-US" sz="2400" b="0" dirty="0"/>
          </a:p>
        </p:txBody>
      </p:sp>
      <p:sp>
        <p:nvSpPr>
          <p:cNvPr id="41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74" y="4885301"/>
            <a:ext cx="4694083" cy="259826"/>
          </a:xfrm>
          <a:prstGeom prst="rect">
            <a:avLst/>
          </a:prstGeom>
        </p:spPr>
      </p:pic>
      <p:sp>
        <p:nvSpPr>
          <p:cNvPr id="44" name="下矢印 43"/>
          <p:cNvSpPr/>
          <p:nvPr/>
        </p:nvSpPr>
        <p:spPr>
          <a:xfrm>
            <a:off x="4768453" y="4221863"/>
            <a:ext cx="779488" cy="351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8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62" grpId="0" animBg="1"/>
      <p:bldP spid="63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角丸四角形吹き出し 127"/>
          <p:cNvSpPr/>
          <p:nvPr/>
        </p:nvSpPr>
        <p:spPr>
          <a:xfrm>
            <a:off x="4097467" y="4486731"/>
            <a:ext cx="4344449" cy="1309157"/>
          </a:xfrm>
          <a:prstGeom prst="wedgeRoundRectCallout">
            <a:avLst>
              <a:gd name="adj1" fmla="val -39580"/>
              <a:gd name="adj2" fmla="val -59864"/>
              <a:gd name="adj3" fmla="val 16667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E2-19D9-40EE-AC9E-1CF63AA179A3}" type="slidenum">
              <a:rPr lang="ja-JP" altLang="en-US" sz="1400" smtClean="0"/>
              <a:pPr/>
              <a:t>23</a:t>
            </a:fld>
            <a:endParaRPr lang="ja-JP" altLang="en-US" sz="1400" dirty="0"/>
          </a:p>
        </p:txBody>
      </p:sp>
      <p:graphicFrame>
        <p:nvGraphicFramePr>
          <p:cNvPr id="5" name="コンテンツ プレースホルダー 5"/>
          <p:cNvGraphicFramePr>
            <a:graphicFrameLocks/>
          </p:cNvGraphicFramePr>
          <p:nvPr>
            <p:extLst/>
          </p:nvPr>
        </p:nvGraphicFramePr>
        <p:xfrm>
          <a:off x="257644" y="1894003"/>
          <a:ext cx="7679648" cy="64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13" name="図 1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18" y="3056292"/>
            <a:ext cx="4955798" cy="216000"/>
          </a:xfrm>
          <a:prstGeom prst="rect">
            <a:avLst/>
          </a:prstGeom>
        </p:spPr>
      </p:pic>
      <p:grpSp>
        <p:nvGrpSpPr>
          <p:cNvPr id="116" name="グループ化 115"/>
          <p:cNvGrpSpPr/>
          <p:nvPr/>
        </p:nvGrpSpPr>
        <p:grpSpPr>
          <a:xfrm>
            <a:off x="4098258" y="3413892"/>
            <a:ext cx="1084973" cy="323165"/>
            <a:chOff x="5464344" y="3408854"/>
            <a:chExt cx="1446630" cy="430886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5843234" y="3408854"/>
              <a:ext cx="10677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500" dirty="0"/>
                <a:t>を更新</a:t>
              </a:r>
            </a:p>
          </p:txBody>
        </p:sp>
        <p:pic>
          <p:nvPicPr>
            <p:cNvPr id="115" name="図 11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344" y="3500909"/>
              <a:ext cx="397426" cy="180000"/>
            </a:xfrm>
            <a:prstGeom prst="rect">
              <a:avLst/>
            </a:prstGeom>
          </p:spPr>
        </p:pic>
      </p:grpSp>
      <p:pic>
        <p:nvPicPr>
          <p:cNvPr id="107" name="図 10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17" y="4519172"/>
            <a:ext cx="453601" cy="148680"/>
          </a:xfrm>
          <a:prstGeom prst="rect">
            <a:avLst/>
          </a:prstGeom>
        </p:spPr>
      </p:pic>
      <p:cxnSp>
        <p:nvCxnSpPr>
          <p:cNvPr id="38" name="カギ線コネクタ 37"/>
          <p:cNvCxnSpPr/>
          <p:nvPr/>
        </p:nvCxnSpPr>
        <p:spPr>
          <a:xfrm flipH="1">
            <a:off x="515740" y="2214710"/>
            <a:ext cx="7679648" cy="9525"/>
          </a:xfrm>
          <a:prstGeom prst="bentConnector5">
            <a:avLst>
              <a:gd name="adj1" fmla="val -2233"/>
              <a:gd name="adj2" fmla="val 5167008"/>
              <a:gd name="adj3" fmla="val 105114"/>
            </a:avLst>
          </a:prstGeom>
          <a:ln w="152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923575" y="287561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" name="楕円 58"/>
          <p:cNvSpPr/>
          <p:nvPr/>
        </p:nvSpPr>
        <p:spPr>
          <a:xfrm>
            <a:off x="2167372" y="3446505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" name="楕円 59"/>
          <p:cNvSpPr/>
          <p:nvPr/>
        </p:nvSpPr>
        <p:spPr>
          <a:xfrm>
            <a:off x="670391" y="444049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1" name="楕円 60"/>
          <p:cNvSpPr/>
          <p:nvPr/>
        </p:nvSpPr>
        <p:spPr>
          <a:xfrm>
            <a:off x="2016987" y="4558934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3" name="楕円 62"/>
          <p:cNvSpPr/>
          <p:nvPr/>
        </p:nvSpPr>
        <p:spPr>
          <a:xfrm>
            <a:off x="1520131" y="3905946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楕円 64"/>
          <p:cNvSpPr/>
          <p:nvPr/>
        </p:nvSpPr>
        <p:spPr>
          <a:xfrm>
            <a:off x="444285" y="4982988"/>
            <a:ext cx="135000" cy="135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6" y="4929745"/>
                <a:ext cx="868883" cy="300082"/>
              </a:xfrm>
              <a:prstGeom prst="rect">
                <a:avLst/>
              </a:prstGeom>
              <a:blipFill>
                <a:blip r:embed="rId17"/>
                <a:stretch>
                  <a:fillRect l="-1399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494644" y="4929745"/>
                <a:ext cx="171548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：最良個体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35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ja-JP" altLang="en-US" sz="135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44" y="4929745"/>
                <a:ext cx="1715483" cy="300082"/>
              </a:xfrm>
              <a:prstGeom prst="rect">
                <a:avLst/>
              </a:prstGeom>
              <a:blipFill>
                <a:blip r:embed="rId18"/>
                <a:stretch>
                  <a:fillRect l="-709" t="-4082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楕円 68"/>
          <p:cNvSpPr/>
          <p:nvPr/>
        </p:nvSpPr>
        <p:spPr>
          <a:xfrm>
            <a:off x="1362147" y="5259658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497680" y="5190574"/>
            <a:ext cx="18656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：生成した個体候補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620797" y="2884297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7" y="2884297"/>
                <a:ext cx="367394" cy="30598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79297" y="4160453"/>
                <a:ext cx="367394" cy="30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7" y="4160453"/>
                <a:ext cx="367394" cy="3059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687724" y="4424639"/>
                <a:ext cx="367394" cy="30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4424639"/>
                <a:ext cx="367394" cy="3069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2257964" y="3200002"/>
                <a:ext cx="367394" cy="30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64" y="3200002"/>
                <a:ext cx="367394" cy="3054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428999" y="3546802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99" y="3546802"/>
                <a:ext cx="367394" cy="3000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楕円 76"/>
          <p:cNvSpPr/>
          <p:nvPr/>
        </p:nvSpPr>
        <p:spPr>
          <a:xfrm>
            <a:off x="1905486" y="2895306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8" name="楕円 77"/>
          <p:cNvSpPr/>
          <p:nvPr/>
        </p:nvSpPr>
        <p:spPr>
          <a:xfrm>
            <a:off x="1114883" y="3162622"/>
            <a:ext cx="135000" cy="135000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1253246" y="3062044"/>
                <a:ext cx="367394" cy="31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46" y="3062044"/>
                <a:ext cx="367394" cy="314638"/>
              </a:xfrm>
              <a:prstGeom prst="rect">
                <a:avLst/>
              </a:prstGeom>
              <a:blipFill>
                <a:blip r:embed="rId24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08456" y="2706183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56" y="2706183"/>
                <a:ext cx="367394" cy="300082"/>
              </a:xfrm>
              <a:prstGeom prst="rect">
                <a:avLst/>
              </a:prstGeom>
              <a:blipFill>
                <a:blip r:embed="rId25"/>
                <a:stretch>
                  <a:fillRect r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1336434" y="3976474"/>
                <a:ext cx="3673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35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</m:t>
                          </m:r>
                        </m:sub>
                      </m:sSub>
                    </m:oMath>
                  </m:oMathPara>
                </a14:m>
                <a:endParaRPr lang="ja-JP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4" y="3976474"/>
                <a:ext cx="367394" cy="300082"/>
              </a:xfrm>
              <a:prstGeom prst="rect">
                <a:avLst/>
              </a:prstGeom>
              <a:blipFill>
                <a:blip r:embed="rId26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図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89" y="4097614"/>
            <a:ext cx="1931428" cy="222857"/>
          </a:xfrm>
          <a:prstGeom prst="rect">
            <a:avLst/>
          </a:prstGeom>
        </p:spPr>
      </p:pic>
      <p:pic>
        <p:nvPicPr>
          <p:cNvPr id="86" name="図 8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89" y="3776601"/>
            <a:ext cx="963428" cy="222857"/>
          </a:xfrm>
          <a:prstGeom prst="rect">
            <a:avLst/>
          </a:prstGeom>
        </p:spPr>
      </p:pic>
      <p:sp>
        <p:nvSpPr>
          <p:cNvPr id="105" name="正方形/長方形 104"/>
          <p:cNvSpPr/>
          <p:nvPr/>
        </p:nvSpPr>
        <p:spPr>
          <a:xfrm>
            <a:off x="475599" y="2778179"/>
            <a:ext cx="2160000" cy="2160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939830" y="3762984"/>
            <a:ext cx="1440235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/>
              <a:t>3</a:t>
            </a:r>
            <a:r>
              <a:rPr lang="ja-JP" altLang="en-US" sz="1500" dirty="0" err="1"/>
              <a:t>つの</a:t>
            </a:r>
            <a:r>
              <a:rPr lang="ja-JP" altLang="en-US" sz="1500" dirty="0"/>
              <a:t>個体候補の中から選択</a:t>
            </a:r>
          </a:p>
        </p:txBody>
      </p:sp>
      <p:sp>
        <p:nvSpPr>
          <p:cNvPr id="108" name="二等辺三角形 107"/>
          <p:cNvSpPr/>
          <p:nvPr/>
        </p:nvSpPr>
        <p:spPr>
          <a:xfrm>
            <a:off x="1436943" y="3811526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二等辺三角形 108"/>
          <p:cNvSpPr/>
          <p:nvPr/>
        </p:nvSpPr>
        <p:spPr>
          <a:xfrm>
            <a:off x="1358652" y="4992467"/>
            <a:ext cx="135000" cy="13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117" name="図 1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13" y="3821789"/>
            <a:ext cx="964571" cy="166857"/>
          </a:xfrm>
          <a:prstGeom prst="rect">
            <a:avLst/>
          </a:prstGeom>
        </p:spPr>
      </p:pic>
      <p:sp>
        <p:nvSpPr>
          <p:cNvPr id="118" name="テキスト ボックス 117"/>
          <p:cNvSpPr txBox="1"/>
          <p:nvPr/>
        </p:nvSpPr>
        <p:spPr>
          <a:xfrm>
            <a:off x="6274154" y="3767446"/>
            <a:ext cx="1085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減衰係数：</a:t>
            </a:r>
          </a:p>
        </p:txBody>
      </p:sp>
      <p:cxnSp>
        <p:nvCxnSpPr>
          <p:cNvPr id="120" name="直線矢印コネクタ 119"/>
          <p:cNvCxnSpPr/>
          <p:nvPr/>
        </p:nvCxnSpPr>
        <p:spPr>
          <a:xfrm rot="-60000" flipV="1">
            <a:off x="4295727" y="4552996"/>
            <a:ext cx="14288" cy="109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 rot="5340000" flipV="1">
            <a:off x="4825051" y="5105585"/>
            <a:ext cx="14288" cy="109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フリーフォーム 122"/>
          <p:cNvSpPr/>
          <p:nvPr/>
        </p:nvSpPr>
        <p:spPr>
          <a:xfrm>
            <a:off x="4317845" y="4730756"/>
            <a:ext cx="1028700" cy="828675"/>
          </a:xfrm>
          <a:custGeom>
            <a:avLst/>
            <a:gdLst>
              <a:gd name="connsiteX0" fmla="*/ 0 w 1371600"/>
              <a:gd name="connsiteY0" fmla="*/ 0 h 1104900"/>
              <a:gd name="connsiteX1" fmla="*/ 419100 w 1371600"/>
              <a:gd name="connsiteY1" fmla="*/ 828675 h 1104900"/>
              <a:gd name="connsiteX2" fmla="*/ 1371600 w 13716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1104900">
                <a:moveTo>
                  <a:pt x="0" y="0"/>
                </a:moveTo>
                <a:cubicBezTo>
                  <a:pt x="95250" y="322262"/>
                  <a:pt x="190500" y="644525"/>
                  <a:pt x="419100" y="828675"/>
                </a:cubicBezTo>
                <a:cubicBezTo>
                  <a:pt x="647700" y="1012825"/>
                  <a:pt x="1160463" y="1104900"/>
                  <a:pt x="1371600" y="110490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24" name="直線矢印コネクタ 123"/>
          <p:cNvCxnSpPr/>
          <p:nvPr/>
        </p:nvCxnSpPr>
        <p:spPr>
          <a:xfrm rot="-60000" flipV="1">
            <a:off x="6545107" y="4577318"/>
            <a:ext cx="14288" cy="109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 rot="5340000" flipV="1">
            <a:off x="7074431" y="5129906"/>
            <a:ext cx="14288" cy="109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5417615" y="5530493"/>
                <a:ext cx="1212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15" y="5530493"/>
                <a:ext cx="121252" cy="207749"/>
              </a:xfrm>
              <a:prstGeom prst="rect">
                <a:avLst/>
              </a:prstGeom>
              <a:blipFill>
                <a:blip r:embed="rId30"/>
                <a:stretch>
                  <a:fillRect l="-25000" r="-15000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7709274" y="5543564"/>
                <a:ext cx="1212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74" y="5543564"/>
                <a:ext cx="121252" cy="207749"/>
              </a:xfrm>
              <a:prstGeom prst="rect">
                <a:avLst/>
              </a:prstGeom>
              <a:blipFill>
                <a:blip r:embed="rId30"/>
                <a:stretch>
                  <a:fillRect l="-25000" r="-15000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4532726" y="4806911"/>
                <a:ext cx="85523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350" dirty="0">
                    <a:solidFill>
                      <a:srgbClr val="FF0000"/>
                    </a:solidFill>
                  </a:rPr>
                  <a:t>ラウドネス</a:t>
                </a:r>
                <a:r>
                  <a:rPr lang="en-US" altLang="ja-JP" sz="1350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ja-JP" alt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26" y="4806911"/>
                <a:ext cx="855234" cy="207749"/>
              </a:xfrm>
              <a:prstGeom prst="rect">
                <a:avLst/>
              </a:prstGeom>
              <a:blipFill>
                <a:blip r:embed="rId31"/>
                <a:stretch>
                  <a:fillRect l="-12857" t="-26471" r="-1429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6817078" y="4574267"/>
                <a:ext cx="104496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350" dirty="0">
                    <a:solidFill>
                      <a:schemeClr val="accent2"/>
                    </a:solidFill>
                  </a:rPr>
                  <a:t>パルスレート</a:t>
                </a:r>
                <a14:m>
                  <m:oMath xmlns:m="http://schemas.openxmlformats.org/officeDocument/2006/math">
                    <m:r>
                      <a:rPr lang="en-US" altLang="ja-JP" sz="135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sz="13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3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ja-JP" sz="135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ja-JP" altLang="en-US" sz="135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78" y="4574267"/>
                <a:ext cx="1044966" cy="207749"/>
              </a:xfrm>
              <a:prstGeom prst="rect">
                <a:avLst/>
              </a:prstGeom>
              <a:blipFill>
                <a:blip r:embed="rId32"/>
                <a:stretch>
                  <a:fillRect l="-9884" t="-26471" r="-1744" b="-5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フリーフォーム 135"/>
          <p:cNvSpPr/>
          <p:nvPr/>
        </p:nvSpPr>
        <p:spPr>
          <a:xfrm>
            <a:off x="6535589" y="4813004"/>
            <a:ext cx="1007269" cy="800100"/>
          </a:xfrm>
          <a:custGeom>
            <a:avLst/>
            <a:gdLst>
              <a:gd name="connsiteX0" fmla="*/ 0 w 1343025"/>
              <a:gd name="connsiteY0" fmla="*/ 1066800 h 1066800"/>
              <a:gd name="connsiteX1" fmla="*/ 942975 w 1343025"/>
              <a:gd name="connsiteY1" fmla="*/ 714375 h 1066800"/>
              <a:gd name="connsiteX2" fmla="*/ 1343025 w 1343025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025" h="1066800">
                <a:moveTo>
                  <a:pt x="0" y="1066800"/>
                </a:moveTo>
                <a:cubicBezTo>
                  <a:pt x="359569" y="979487"/>
                  <a:pt x="719138" y="892175"/>
                  <a:pt x="942975" y="714375"/>
                </a:cubicBezTo>
                <a:cubicBezTo>
                  <a:pt x="1166813" y="536575"/>
                  <a:pt x="1254919" y="268287"/>
                  <a:pt x="1343025" y="0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875129" y="5159730"/>
            <a:ext cx="1408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評価頻度を減少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512165" y="4997035"/>
            <a:ext cx="929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局所探索を制限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00261" y="4184942"/>
            <a:ext cx="247144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5"/>
                </a:solidFill>
              </a:rPr>
              <a:t>収束性能を高める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3048667" y="144881"/>
            <a:ext cx="5874668" cy="946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 sz="3200" smtClean="0"/>
              <a:t>Bat Algorithm</a:t>
            </a:r>
            <a:r>
              <a:rPr lang="en-US" altLang="ja-JP" sz="2400" b="0" smtClean="0"/>
              <a:t>[Yang. X.S, 2010]</a:t>
            </a:r>
            <a:endParaRPr lang="ja-JP" altLang="en-US" sz="2400" b="0" dirty="0"/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/>
      <p:bldP spid="80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</a:t>
            </a:fld>
            <a:endParaRPr kumimoji="1" lang="ja-JP" altLang="en-US" sz="140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3" y="1452860"/>
            <a:ext cx="3907795" cy="2930846"/>
          </a:xfr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4" y="5681804"/>
            <a:ext cx="4184382" cy="772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287159"/>
                  </p:ext>
                </p:extLst>
              </p:nvPr>
            </p:nvGraphicFramePr>
            <p:xfrm>
              <a:off x="351384" y="4781530"/>
              <a:ext cx="8040339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824">
                      <a:extLst>
                        <a:ext uri="{9D8B030D-6E8A-4147-A177-3AD203B41FA5}">
                          <a16:colId xmlns:a16="http://schemas.microsoft.com/office/drawing/2014/main" val="1920735475"/>
                        </a:ext>
                      </a:extLst>
                    </a:gridCol>
                    <a:gridCol w="2153986">
                      <a:extLst>
                        <a:ext uri="{9D8B030D-6E8A-4147-A177-3AD203B41FA5}">
                          <a16:colId xmlns:a16="http://schemas.microsoft.com/office/drawing/2014/main" val="1190874829"/>
                        </a:ext>
                      </a:extLst>
                    </a:gridCol>
                    <a:gridCol w="1457843">
                      <a:extLst>
                        <a:ext uri="{9D8B030D-6E8A-4147-A177-3AD203B41FA5}">
                          <a16:colId xmlns:a16="http://schemas.microsoft.com/office/drawing/2014/main" val="3614227098"/>
                        </a:ext>
                      </a:extLst>
                    </a:gridCol>
                    <a:gridCol w="1457843">
                      <a:extLst>
                        <a:ext uri="{9D8B030D-6E8A-4147-A177-3AD203B41FA5}">
                          <a16:colId xmlns:a16="http://schemas.microsoft.com/office/drawing/2014/main" val="2902250892"/>
                        </a:ext>
                      </a:extLst>
                    </a:gridCol>
                    <a:gridCol w="1457843">
                      <a:extLst>
                        <a:ext uri="{9D8B030D-6E8A-4147-A177-3AD203B41FA5}">
                          <a16:colId xmlns:a16="http://schemas.microsoft.com/office/drawing/2014/main" val="230861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関数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探索領域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最適解数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局所解数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056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000" dirty="0" smtClean="0"/>
                            <a:t>: Shubert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≤10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 dirty="0" smtClean="0"/>
                            <a:t>186.7309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031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287159"/>
                  </p:ext>
                </p:extLst>
              </p:nvPr>
            </p:nvGraphicFramePr>
            <p:xfrm>
              <a:off x="351384" y="4781530"/>
              <a:ext cx="8040339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824">
                      <a:extLst>
                        <a:ext uri="{9D8B030D-6E8A-4147-A177-3AD203B41FA5}">
                          <a16:colId xmlns:a16="http://schemas.microsoft.com/office/drawing/2014/main" val="1920735475"/>
                        </a:ext>
                      </a:extLst>
                    </a:gridCol>
                    <a:gridCol w="2153986">
                      <a:extLst>
                        <a:ext uri="{9D8B030D-6E8A-4147-A177-3AD203B41FA5}">
                          <a16:colId xmlns:a16="http://schemas.microsoft.com/office/drawing/2014/main" val="1190874829"/>
                        </a:ext>
                      </a:extLst>
                    </a:gridCol>
                    <a:gridCol w="1457843">
                      <a:extLst>
                        <a:ext uri="{9D8B030D-6E8A-4147-A177-3AD203B41FA5}">
                          <a16:colId xmlns:a16="http://schemas.microsoft.com/office/drawing/2014/main" val="3614227098"/>
                        </a:ext>
                      </a:extLst>
                    </a:gridCol>
                    <a:gridCol w="1457843">
                      <a:extLst>
                        <a:ext uri="{9D8B030D-6E8A-4147-A177-3AD203B41FA5}">
                          <a16:colId xmlns:a16="http://schemas.microsoft.com/office/drawing/2014/main" val="2902250892"/>
                        </a:ext>
                      </a:extLst>
                    </a:gridCol>
                    <a:gridCol w="1457843">
                      <a:extLst>
                        <a:ext uri="{9D8B030D-6E8A-4147-A177-3AD203B41FA5}">
                          <a16:colId xmlns:a16="http://schemas.microsoft.com/office/drawing/2014/main" val="23086147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関数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探索領域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52301" t="-9091" r="-202092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最適解数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局所解数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0567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403" t="-110769" r="-43387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70339" t="-110769" r="-20395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 dirty="0" smtClean="0"/>
                            <a:t>186.7309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350833" t="-110769" r="-10125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031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3200" dirty="0"/>
              <a:t>CEC</a:t>
            </a:r>
            <a:r>
              <a:rPr lang="ja-JP" altLang="en-US" sz="3200" dirty="0"/>
              <a:t>コンペ </a:t>
            </a:r>
            <a:r>
              <a:rPr lang="en-US" altLang="ja-JP" sz="2800" dirty="0"/>
              <a:t>[</a:t>
            </a:r>
            <a:r>
              <a:rPr lang="en-US" altLang="ja-JP" sz="2800" dirty="0" err="1"/>
              <a:t>X.Li</a:t>
            </a:r>
            <a:r>
              <a:rPr lang="en-US" altLang="ja-JP" sz="2800" dirty="0"/>
              <a:t>, et al., 2013]</a:t>
            </a:r>
            <a:endParaRPr lang="ja-JP" altLang="en-US" sz="2800" dirty="0"/>
          </a:p>
        </p:txBody>
      </p:sp>
      <p:sp>
        <p:nvSpPr>
          <p:cNvPr id="11" name="タイトル 1 1"/>
          <p:cNvSpPr txBox="1">
            <a:spLocks/>
          </p:cNvSpPr>
          <p:nvPr/>
        </p:nvSpPr>
        <p:spPr>
          <a:xfrm>
            <a:off x="381794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29" y="1139044"/>
            <a:ext cx="4326216" cy="32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3" y="1113327"/>
            <a:ext cx="7610622" cy="57057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19695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解の発見数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5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</a:p>
        </p:txBody>
      </p:sp>
      <p:graphicFrame>
        <p:nvGraphicFramePr>
          <p:cNvPr id="13" name="コンテンツ プレースホルダー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671889"/>
              </p:ext>
            </p:extLst>
          </p:nvPr>
        </p:nvGraphicFramePr>
        <p:xfrm>
          <a:off x="4677934" y="1687809"/>
          <a:ext cx="2953344" cy="2124535"/>
        </p:xfrm>
        <a:graphic>
          <a:graphicData uri="http://schemas.openxmlformats.org/drawingml/2006/table">
            <a:tbl>
              <a:tblPr/>
              <a:tblGrid>
                <a:gridCol w="471614">
                  <a:extLst>
                    <a:ext uri="{9D8B030D-6E8A-4147-A177-3AD203B41FA5}">
                      <a16:colId xmlns:a16="http://schemas.microsoft.com/office/drawing/2014/main" val="1160083715"/>
                    </a:ext>
                  </a:extLst>
                </a:gridCol>
                <a:gridCol w="1126237">
                  <a:extLst>
                    <a:ext uri="{9D8B030D-6E8A-4147-A177-3AD203B41FA5}">
                      <a16:colId xmlns:a16="http://schemas.microsoft.com/office/drawing/2014/main" val="3151587282"/>
                    </a:ext>
                  </a:extLst>
                </a:gridCol>
                <a:gridCol w="1355493">
                  <a:extLst>
                    <a:ext uri="{9D8B030D-6E8A-4147-A177-3AD203B41FA5}">
                      <a16:colId xmlns:a16="http://schemas.microsoft.com/office/drawing/2014/main" val="700562176"/>
                    </a:ext>
                  </a:extLst>
                </a:gridCol>
              </a:tblGrid>
              <a:tr h="303505">
                <a:tc>
                  <a:txBody>
                    <a:bodyPr/>
                    <a:lstStyle/>
                    <a:p>
                      <a:pPr algn="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815"/>
                  </a:ext>
                </a:extLst>
              </a:tr>
              <a:tr h="3035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78654"/>
                  </a:ext>
                </a:extLst>
              </a:tr>
              <a:tr h="3035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0.016817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210047"/>
                  </a:ext>
                </a:extLst>
              </a:tr>
              <a:tr h="3035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0.018579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953754"/>
                  </a:ext>
                </a:extLst>
              </a:tr>
              <a:tr h="3035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0.028782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280394"/>
                  </a:ext>
                </a:extLst>
              </a:tr>
              <a:tr h="3035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0.035945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291980"/>
                  </a:ext>
                </a:extLst>
              </a:tr>
              <a:tr h="3035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186.6659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0.064984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6502"/>
                  </a:ext>
                </a:extLst>
              </a:tr>
            </a:tbl>
          </a:graphicData>
        </a:graphic>
      </p:graphicFrame>
      <p:graphicFrame>
        <p:nvGraphicFramePr>
          <p:cNvPr id="11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0436"/>
              </p:ext>
            </p:extLst>
          </p:nvPr>
        </p:nvGraphicFramePr>
        <p:xfrm>
          <a:off x="533847" y="1687809"/>
          <a:ext cx="2814262" cy="4851104"/>
        </p:xfrm>
        <a:graphic>
          <a:graphicData uri="http://schemas.openxmlformats.org/drawingml/2006/table">
            <a:tbl>
              <a:tblPr/>
              <a:tblGrid>
                <a:gridCol w="531170">
                  <a:extLst>
                    <a:ext uri="{9D8B030D-6E8A-4147-A177-3AD203B41FA5}">
                      <a16:colId xmlns:a16="http://schemas.microsoft.com/office/drawing/2014/main" val="74421802"/>
                    </a:ext>
                  </a:extLst>
                </a:gridCol>
                <a:gridCol w="1141546">
                  <a:extLst>
                    <a:ext uri="{9D8B030D-6E8A-4147-A177-3AD203B41FA5}">
                      <a16:colId xmlns:a16="http://schemas.microsoft.com/office/drawing/2014/main" val="3212143807"/>
                    </a:ext>
                  </a:extLst>
                </a:gridCol>
                <a:gridCol w="1141546">
                  <a:extLst>
                    <a:ext uri="{9D8B030D-6E8A-4147-A177-3AD203B41FA5}">
                      <a16:colId xmlns:a16="http://schemas.microsoft.com/office/drawing/2014/main" val="3580011144"/>
                    </a:ext>
                  </a:extLst>
                </a:gridCol>
              </a:tblGrid>
              <a:tr h="303194"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52436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561326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0.016817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438010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0.018579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450500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186.7021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0.028782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77817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0.035945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198156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186.6659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0.064984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989413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186.5766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0.154273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89160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186.3929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0.338036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43200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186.3761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0.354779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491179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186.3728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0.358064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006441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186.3584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0.372508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60673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186.3044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0.426494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659993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186.2205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0.510397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417912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186.1729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0.558017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460666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186.1042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0.626734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8109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26939" y="1219575"/>
                <a:ext cx="2039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39" y="1219575"/>
                <a:ext cx="203981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482298" y="1231114"/>
                <a:ext cx="2039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98" y="1231114"/>
                <a:ext cx="203981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547349" y="6106906"/>
                <a:ext cx="1726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=93.8%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49" y="6106906"/>
                <a:ext cx="1726883" cy="369332"/>
              </a:xfrm>
              <a:prstGeom prst="rect">
                <a:avLst/>
              </a:prstGeom>
              <a:blipFill>
                <a:blip r:embed="rId4"/>
                <a:stretch>
                  <a:fillRect l="-3534" r="-3534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904395" y="3964370"/>
                <a:ext cx="1726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=33.3%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395" y="3964370"/>
                <a:ext cx="1726883" cy="369332"/>
              </a:xfrm>
              <a:prstGeom prst="rect">
                <a:avLst/>
              </a:prstGeom>
              <a:blipFill>
                <a:blip r:embed="rId5"/>
                <a:stretch>
                  <a:fillRect l="-3534" r="-3534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各個体の更新回数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1" y="1166451"/>
            <a:ext cx="7588732" cy="569154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6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46555" y="6356351"/>
                <a:ext cx="1533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=0.1094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555" y="6356351"/>
                <a:ext cx="15333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74081" y="6356351"/>
                <a:ext cx="1533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81" y="6356351"/>
                <a:ext cx="15333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7</a:t>
            </a:fld>
            <a:endParaRPr kumimoji="1" lang="ja-JP" altLang="en-US" sz="1400"/>
          </a:p>
        </p:txBody>
      </p:sp>
      <p:sp>
        <p:nvSpPr>
          <p:cNvPr id="5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" y="1342663"/>
            <a:ext cx="9098644" cy="4617266"/>
          </a:xfrm>
          <a:prstGeom prst="rect">
            <a:avLst/>
          </a:prstGeom>
        </p:spPr>
      </p:pic>
      <p:sp>
        <p:nvSpPr>
          <p:cNvPr id="8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9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79"/>
            <a:ext cx="9162999" cy="4649923"/>
          </a:xfrm>
          <a:prstGeom prst="rect">
            <a:avLst/>
          </a:prstGeom>
        </p:spPr>
      </p:pic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02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 dirty="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57"/>
            <a:ext cx="9144000" cy="46902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0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1.4735"/>
  <p:tag name="ORIGINALWIDTH" val="2119.985"/>
  <p:tag name="LATEXADDIN" val="\documentclass{article}&#10;\usepackage{amsmath}&#10;\pagestyle{empty}&#10;\begin{document}&#10;&#10;$PR=\frac{\sum_{run=1}^{MR}num \;of \; Found \;Global \;Optima}{(num \;of \;known \;Global \;Optima) * (MR)}$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469.816"/>
  <p:tag name="LATEXADDIN" val="\documentclass{article}&#10;\usepackage{amsmath}&#10;\pagestyle{empty}&#10;\begin{document}&#10;\mbox{\boldmath ${&#10; v_i^{t+1} =  v_i^t + (x_*^t-x_i^t)}$}*${f_i&#10;}$&#10;&#10;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020.622"/>
  <p:tag name="LATEXADDIN" val="\documentclass{article}&#10;\usepackage{amsmath}&#10;\pagestyle{empty}&#10;\begin{document}&#10;\mbox{\boldmath ${&#10; x_i^{t+1} =  &#10; x_i^{t} + v_i^{t+1}}$&#10;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711.286"/>
  <p:tag name="LATEXADDIN" val="\documentclass{article}&#10;\usepackage{amsmath}&#10;\pagestyle{empty}&#10;\begin{document}&#10;&#10;\[&#10;\mbox{\boldmath $v_i^{t+1}=v_i^t+(x_i^t-x_{NR*})$}*f_i&#10;\]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58.005"/>
  <p:tag name="LATEXADDIN" val="\documentclass{article}&#10;\usepackage{amsmath}&#10;\pagestyle{empty}&#10;\begin{document}&#10;&#10;\[&#10;\mbox{\boldmath $ x_i^{t+1}$}= &#10;\begin{cases} &#10;\mbox{\boldmath $ x_i^t+v_i^{t+1}$} &amp; (if \ d_i &lt; NR)\\&#10;\mbox{\boldmath $ x_i^t$} &amp; (otherwise)&#10;\end{cases}&#10;\]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889.3888"/>
  <p:tag name="LATEXADDIN" val="\documentclass{article}&#10;\usepackage{amsmath}&#10;\pagestyle{empty}&#10;\begin{document}&#10;\[&#10;\mbox{\boldmath ${ x_{loc}=x_*}$}+ \epsilon A_i&#10;\]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9.115"/>
  <p:tag name="LATEXADDIN" val="\documentclass{article}&#10;\usepackage{amsmath}&#10;\pagestyle{empty}&#10;\begin{document}&#10;&#10;\[&#10;\mbox{\boldmath ${x_{loc}=x_{NR*}}$}+ \epsilon A_i^t&#10;\]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90.214"/>
  <p:tag name="LATEXADDIN" val="\documentclass{article}&#10;\usepackage{amsmath}&#10;\pagestyle{empty}&#10;\begin{document}&#10;&#10;\[&#10;\mbox{\boldmath ${x_{rnd}=x_{lb}+(x_{ub}-x_{lb})*rand[1, \ D]}$}&#10;\]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48.969"/>
  <p:tag name="LATEXADDIN" val="\documentclass{article}&#10;\usepackage{amsmath}&#10;\pagestyle{empty}&#10;\begin{document}&#10;&#10;\[&#10;\mbox{\boldmath ${x_{rnd}=x_{NR_{i*}}}$}+ rand(1,D,[-NR, NR])&#10;\]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3045.369"/>
  <p:tag name="LATEXADDIN" val="\documentclass{article}&#10;\usepackage{amsmath}&#10;\pagestyle{empty}&#10;\begin{document}&#10;&#10;if${ \ rand &lt; A_i^t \ \&amp; \&#10;min(F(\mbox{\boldmath ${x_i}$}), F(\mbox{\boldmath ${x_{loc}}$}), F(\mbox{\boldmath ${x_{rnd}}$})) &lt; F(\mbox{\boldmath ${x_{i*}}$})}$&#10;\end{document}"/>
  <p:tag name="IGUANATEXSIZE" val="20"/>
  <p:tag name="IGUANATEXCURSOR" val="2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49.081"/>
  <p:tag name="LATEXADDIN" val="\documentclass{article}&#10;\usepackage{amsmath}&#10;\pagestyle{empty}&#10;\begin{document}&#10;\[&#10;PA=|F(s_j)-F(x_{NN_j})| 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32.9208"/>
  <p:tag name="LATEXADDIN" val="\documentclass{article}&#10;\usepackage{amsmath}&#10;\pagestyle{empty}&#10;\begin{document}&#10;&#10;\[&#10;\alpha = \gamma = 0.9&#10;\]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67.2291"/>
  <p:tag name="LATEXADDIN" val="\documentclass{article}&#10;\usepackage{amsmath}&#10;\pagestyle{empty}&#10;\begin{document}&#10;\mbox{\boldmath ${ x_{i*}}$}&#10;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2025"/>
  <p:tag name="ORIGINALWIDTH" val="2059.242"/>
  <p:tag name="LATEXADDIN" val="\documentclass{article}&#10;\usepackage{amsmath}&#10;\pagestyle{empty}&#10;\begin{document}&#10;\[&#10;F_6(x_i)=- \prod_{i=1}^D \sum_{j=1}^5 j \cos{[(j+1)x_i+j]}.&#10;\]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3043.87"/>
  <p:tag name="LATEXADDIN" val="\documentclass{article}&#10;\usepackage{amsmath}&#10;\pagestyle{empty}&#10;\begin{document}&#10;&#10;\[ &#10;F_2(x_1,x_2)=(4-2.1x_1^2+ \frac{x_1^4}{3})x_1^2+x_1x_2+(-4+4x_2^2)x_2^2.&#10;\]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98.5"/>
  <p:tag name="LATEXADDIN" val="\documentclass{article}&#10;\usepackage{amsmath}&#10;\pagestyle{empty}&#10;\begin{document}&#10;\[&#10;F_1(x_i)=\sum_{i=1}^D \frac{x_i^2}{4000} - \prod_{i=1}^D \cos(\frac{x_i}{\sqrt{i}})+1.&#10;\]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826.022"/>
  <p:tag name="LATEXADDIN" val="\documentclass{article}&#10;\usepackage{amsmath}&#10;\pagestyle{empty}&#10;\begin{document}&#10;&#10;\[&#10;F_3(x_i)=- \sum_{i=1}^D \sin(x_i)\sin^{2m}(\frac{ix_i^2}{\pi}).&#10;\]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32234</TotalTime>
  <Words>836</Words>
  <Application>Microsoft Office PowerPoint</Application>
  <PresentationFormat>画面に合わせる (4:3)</PresentationFormat>
  <Paragraphs>322</Paragraphs>
  <Slides>23</Slides>
  <Notes>9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23</vt:i4>
      </vt:variant>
    </vt:vector>
  </HeadingPairs>
  <TitlesOfParts>
    <vt:vector size="36" baseType="lpstr">
      <vt:lpstr>Meiryo UI</vt:lpstr>
      <vt:lpstr>ＭＳ Ｐゴシック</vt:lpstr>
      <vt:lpstr>メイリオ</vt:lpstr>
      <vt:lpstr>游ゴシック</vt:lpstr>
      <vt:lpstr>Calibri</vt:lpstr>
      <vt:lpstr>Calibri Light</vt:lpstr>
      <vt:lpstr>Cambria Math</vt:lpstr>
      <vt:lpstr>Segoe UI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CECコンペ [X.Li, et al., 2013]</vt:lpstr>
      <vt:lpstr>CECコンペ [X.Li, et al., 2013]</vt:lpstr>
      <vt:lpstr>解の分布</vt:lpstr>
      <vt:lpstr>解の発見数</vt:lpstr>
      <vt:lpstr>各個体の更新回数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PowerPoint プレゼンテーション</vt:lpstr>
      <vt:lpstr>PowerPoint プレゼンテーション</vt:lpstr>
      <vt:lpstr>問題設定</vt:lpstr>
      <vt:lpstr>問題設定</vt:lpstr>
      <vt:lpstr>Benchmark functions in CEC 2013</vt:lpstr>
      <vt:lpstr>ここから付録</vt:lpstr>
      <vt:lpstr>Bat Algorithm (BA)</vt:lpstr>
      <vt:lpstr>Bat Algorithm[Yang. X.S, 2010]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280</cp:revision>
  <dcterms:created xsi:type="dcterms:W3CDTF">2015-04-22T12:10:45Z</dcterms:created>
  <dcterms:modified xsi:type="dcterms:W3CDTF">2018-10-18T05:22:17Z</dcterms:modified>
</cp:coreProperties>
</file>