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38"/>
  </p:notesMasterIdLst>
  <p:sldIdLst>
    <p:sldId id="256" r:id="rId3"/>
    <p:sldId id="257" r:id="rId4"/>
    <p:sldId id="259" r:id="rId5"/>
    <p:sldId id="260" r:id="rId6"/>
    <p:sldId id="310" r:id="rId7"/>
    <p:sldId id="297" r:id="rId8"/>
    <p:sldId id="298" r:id="rId9"/>
    <p:sldId id="299" r:id="rId10"/>
    <p:sldId id="300" r:id="rId11"/>
    <p:sldId id="309" r:id="rId12"/>
    <p:sldId id="272" r:id="rId13"/>
    <p:sldId id="289" r:id="rId14"/>
    <p:sldId id="302" r:id="rId15"/>
    <p:sldId id="290" r:id="rId16"/>
    <p:sldId id="292" r:id="rId17"/>
    <p:sldId id="293" r:id="rId18"/>
    <p:sldId id="294" r:id="rId19"/>
    <p:sldId id="295" r:id="rId20"/>
    <p:sldId id="276" r:id="rId21"/>
    <p:sldId id="319" r:id="rId22"/>
    <p:sldId id="278" r:id="rId23"/>
    <p:sldId id="320" r:id="rId24"/>
    <p:sldId id="321" r:id="rId25"/>
    <p:sldId id="279" r:id="rId26"/>
    <p:sldId id="306" r:id="rId27"/>
    <p:sldId id="322" r:id="rId28"/>
    <p:sldId id="323" r:id="rId29"/>
    <p:sldId id="283" r:id="rId30"/>
    <p:sldId id="296" r:id="rId31"/>
    <p:sldId id="311" r:id="rId32"/>
    <p:sldId id="313" r:id="rId33"/>
    <p:sldId id="314" r:id="rId34"/>
    <p:sldId id="315" r:id="rId35"/>
    <p:sldId id="316" r:id="rId36"/>
    <p:sldId id="318" r:id="rId37"/>
  </p:sldIdLst>
  <p:sldSz cx="12192000" cy="6858000"/>
  <p:notesSz cx="6813550" cy="99552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D900"/>
    <a:srgbClr val="4E91F4"/>
    <a:srgbClr val="F6F000"/>
    <a:srgbClr val="C5C000"/>
    <a:srgbClr val="F6882E"/>
    <a:srgbClr val="FFFF61"/>
    <a:srgbClr val="D09E00"/>
    <a:srgbClr val="00D661"/>
    <a:srgbClr val="F8F200"/>
    <a:srgbClr val="A3B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510" autoAdjust="0"/>
  </p:normalViewPr>
  <p:slideViewPr>
    <p:cSldViewPr snapToGrid="0">
      <p:cViewPr varScale="1">
        <p:scale>
          <a:sx n="65" d="100"/>
          <a:sy n="65" d="100"/>
        </p:scale>
        <p:origin x="7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4E91F4"/>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noFill/>
        <a:ln>
          <a:solidFill>
            <a:schemeClr val="accent1"/>
          </a:solidFill>
        </a:ln>
      </dgm:spPr>
      <dgm:t>
        <a:bodyPr/>
        <a:lstStyle/>
        <a:p>
          <a:r>
            <a:rPr kumimoji="1" lang="en-US" altLang="ja-JP" sz="1800" dirty="0" smtClean="0">
              <a:solidFill>
                <a:schemeClr val="tx1"/>
              </a:solidFill>
            </a:rPr>
            <a:t>Move toward the global best solution</a:t>
          </a:r>
          <a:endParaRPr kumimoji="1" lang="ja-JP" altLang="en-US" sz="1800" dirty="0">
            <a:solidFill>
              <a:schemeClr val="tx1"/>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dirty="0" smtClean="0"/>
            <a:t>Local search </a:t>
          </a:r>
          <a:r>
            <a:rPr kumimoji="1" lang="en-US" altLang="ja-JP" sz="1800" dirty="0" smtClean="0"/>
            <a:t>around the global best solution</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dirty="0" smtClean="0"/>
            <a:t>Random search </a:t>
          </a:r>
          <a:r>
            <a:rPr kumimoji="1" lang="en-US" altLang="ja-JP" sz="1800" dirty="0" smtClean="0"/>
            <a:t>in the search space</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dirty="0" smtClean="0"/>
            <a:t>Evaluate and update solutions</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t>Return to STEP1</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chemeClr val="bg1">
            <a:alpha val="90000"/>
          </a:schemeClr>
        </a:solidFill>
        <a:ln>
          <a:solidFill>
            <a:srgbClr val="FF0000"/>
          </a:solidFill>
        </a:ln>
      </dgm:spPr>
      <dgm:t>
        <a:bodyPr/>
        <a:lstStyle/>
        <a:p>
          <a:r>
            <a:rPr kumimoji="1" lang="en-US" altLang="ja-JP" sz="1800" dirty="0" smtClean="0">
              <a:solidFill>
                <a:srgbClr val="FF0000"/>
              </a:solidFill>
            </a:rPr>
            <a:t>Calculate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chemeClr val="accent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solidFill>
          <a:srgbClr val="FFFC85">
            <a:alpha val="90000"/>
          </a:srgbClr>
        </a:solidFill>
        <a:ln>
          <a:solidFill>
            <a:schemeClr val="accent6">
              <a:lumMod val="75000"/>
            </a:schemeClr>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current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chemeClr val="bg1">
            <a:alpha val="90000"/>
          </a:schemeClr>
        </a:solidFill>
        <a:ln>
          <a:solidFill>
            <a:srgbClr val="FF0000"/>
          </a:solidFill>
        </a:ln>
      </dgm:spPr>
      <dgm:t>
        <a:bodyPr/>
        <a:lstStyle/>
        <a:p>
          <a:r>
            <a:rPr kumimoji="1" lang="en-US" altLang="ja-JP" sz="1800" dirty="0" smtClean="0">
              <a:solidFill>
                <a:srgbClr val="FF0000"/>
              </a:solidFill>
            </a:rPr>
            <a:t>Calculate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chemeClr val="accent6"/>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solidFill>
          <a:srgbClr val="FFFC85">
            <a:alpha val="90000"/>
          </a:srgbClr>
        </a:solidFill>
        <a:ln>
          <a:solidFill>
            <a:schemeClr val="accent6"/>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current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noFill/>
        <a:ln>
          <a:solidFill>
            <a:srgbClr val="FF0000"/>
          </a:solidFill>
        </a:ln>
      </dgm:spPr>
      <dgm:t>
        <a:bodyPr/>
        <a:lstStyle/>
        <a:p>
          <a:r>
            <a:rPr kumimoji="1" lang="en-US" altLang="ja-JP" sz="1800" dirty="0" smtClean="0">
              <a:solidFill>
                <a:srgbClr val="FF0000"/>
              </a:solidFill>
            </a:rPr>
            <a:t>Calculate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current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chemeClr val="accent6"/>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solidFill>
          <a:srgbClr val="FFFC85"/>
        </a:solidFill>
        <a:ln>
          <a:solidFill>
            <a:schemeClr val="accent6"/>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chemeClr val="bg1">
            <a:alpha val="90000"/>
          </a:schemeClr>
        </a:solidFill>
        <a:ln>
          <a:solidFill>
            <a:srgbClr val="FF0000"/>
          </a:solidFill>
        </a:ln>
      </dgm:spPr>
      <dgm:t>
        <a:bodyPr/>
        <a:lstStyle/>
        <a:p>
          <a:r>
            <a:rPr kumimoji="1" lang="en-US" altLang="ja-JP" sz="1800" dirty="0" smtClean="0">
              <a:solidFill>
                <a:srgbClr val="FF0000"/>
              </a:solidFill>
            </a:rPr>
            <a:t>Calculate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current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chemeClr val="accent6"/>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a:solidFill>
          <a:srgbClr val="FFFC85">
            <a:alpha val="90000"/>
          </a:srgbClr>
        </a:solidFill>
        <a:ln>
          <a:solidFill>
            <a:schemeClr val="accent6"/>
          </a:solidFill>
        </a:ln>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chemeClr val="accent6"/>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rgbClr val="FFFC85">
            <a:alpha val="90000"/>
          </a:srgbClr>
        </a:solidFill>
        <a:ln>
          <a:solidFill>
            <a:schemeClr val="accent6"/>
          </a:solidFill>
        </a:ln>
      </dgm:spPr>
      <dgm:t>
        <a:bodyPr/>
        <a:lstStyle/>
        <a:p>
          <a:r>
            <a:rPr kumimoji="1" lang="en-US" altLang="ja-JP" sz="1800" dirty="0" smtClean="0">
              <a:solidFill>
                <a:srgbClr val="FF0000"/>
              </a:solidFill>
            </a:rPr>
            <a:t>Move toward the global best solution</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dirty="0" smtClean="0"/>
            <a:t>Local search </a:t>
          </a:r>
          <a:r>
            <a:rPr kumimoji="1" lang="en-US" altLang="ja-JP" sz="1800" dirty="0" smtClean="0"/>
            <a:t>around the global best solution</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dirty="0" smtClean="0"/>
            <a:t>Random search </a:t>
          </a:r>
          <a:r>
            <a:rPr kumimoji="1" lang="en-US" altLang="ja-JP" sz="1800" dirty="0" smtClean="0"/>
            <a:t>in the search space</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dirty="0" smtClean="0"/>
            <a:t>Evaluate and update solutions</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t>Return to STEP1</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4E91F4"/>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en-US" altLang="ja-JP" sz="1800" dirty="0" smtClean="0">
              <a:solidFill>
                <a:schemeClr val="tx1"/>
              </a:solidFill>
            </a:rPr>
            <a:t>Move toward the global best solution</a:t>
          </a:r>
          <a:endParaRPr kumimoji="1" lang="ja-JP" altLang="en-US" sz="1800" dirty="0">
            <a:solidFill>
              <a:schemeClr val="tx1"/>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chemeClr val="accent6"/>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solidFill>
          <a:srgbClr val="FFFC85">
            <a:alpha val="90000"/>
          </a:srgbClr>
        </a:solidFill>
        <a:ln>
          <a:solidFill>
            <a:schemeClr val="accent6"/>
          </a:solidFill>
        </a:ln>
      </dgm:spPr>
      <dgm:t>
        <a:bodyPr/>
        <a:lstStyle/>
        <a:p>
          <a:r>
            <a:rPr kumimoji="1" lang="en-US" altLang="ja-JP" sz="1800" b="1" dirty="0" smtClean="0">
              <a:solidFill>
                <a:srgbClr val="FF0000"/>
              </a:solidFill>
            </a:rPr>
            <a:t>Local search </a:t>
          </a:r>
          <a:r>
            <a:rPr kumimoji="1" lang="en-US" altLang="ja-JP" sz="1800" dirty="0" smtClean="0">
              <a:solidFill>
                <a:srgbClr val="FF0000"/>
              </a:solidFill>
            </a:rPr>
            <a:t>around the global best solution</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dirty="0" smtClean="0"/>
            <a:t>Random search </a:t>
          </a:r>
          <a:r>
            <a:rPr kumimoji="1" lang="en-US" altLang="ja-JP" sz="1800" dirty="0" smtClean="0"/>
            <a:t>in the search space</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dirty="0" smtClean="0"/>
            <a:t>Evaluate and update solutions</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t>Return to STEP1</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4E91F4"/>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en-US" altLang="ja-JP" sz="1800" dirty="0" smtClean="0">
              <a:solidFill>
                <a:schemeClr val="tx1"/>
              </a:solidFill>
            </a:rPr>
            <a:t>Move toward the global best solution</a:t>
          </a:r>
          <a:endParaRPr kumimoji="1" lang="ja-JP" altLang="en-US" sz="1800" dirty="0"/>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dirty="0" smtClean="0">
              <a:solidFill>
                <a:schemeClr val="tx1"/>
              </a:solidFill>
            </a:rPr>
            <a:t>Local search </a:t>
          </a:r>
          <a:r>
            <a:rPr kumimoji="1" lang="en-US" altLang="ja-JP" sz="1800" dirty="0" smtClean="0">
              <a:solidFill>
                <a:schemeClr val="tx1"/>
              </a:solidFill>
            </a:rPr>
            <a:t>around the global best solution</a:t>
          </a:r>
          <a:endParaRPr kumimoji="1" lang="ja-JP" altLang="en-US" sz="1800" dirty="0">
            <a:solidFill>
              <a:schemeClr val="tx1"/>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chemeClr val="accent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solidFill>
          <a:srgbClr val="FFFC85">
            <a:alpha val="90000"/>
          </a:srgbClr>
        </a:solidFill>
        <a:ln>
          <a:solidFill>
            <a:schemeClr val="accent6"/>
          </a:solidFill>
        </a:ln>
      </dgm:spPr>
      <dgm:t>
        <a:bodyPr/>
        <a:lstStyle/>
        <a:p>
          <a:r>
            <a:rPr kumimoji="1" lang="en-US" altLang="ja-JP" sz="1800" b="1" dirty="0" smtClean="0">
              <a:solidFill>
                <a:srgbClr val="FF0000"/>
              </a:solidFill>
            </a:rPr>
            <a:t>Random search </a:t>
          </a:r>
          <a:r>
            <a:rPr kumimoji="1" lang="en-US" altLang="ja-JP" sz="1800" dirty="0" smtClean="0">
              <a:solidFill>
                <a:srgbClr val="FF0000"/>
              </a:solidFill>
            </a:rPr>
            <a:t>in the search space</a:t>
          </a:r>
          <a:endParaRPr kumimoji="1" lang="ja-JP" altLang="en-US" sz="1800" dirty="0">
            <a:solidFill>
              <a:srgbClr val="FF0000"/>
            </a:solidFill>
          </a:endParaRPr>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dirty="0" smtClean="0"/>
            <a:t>Evaluate and update solutions</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t>Return to STEP1</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4E91F4"/>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en-US" altLang="ja-JP" sz="1800" dirty="0" smtClean="0">
              <a:solidFill>
                <a:schemeClr val="tx1"/>
              </a:solidFill>
            </a:rPr>
            <a:t>Move toward the global best solution</a:t>
          </a:r>
          <a:endParaRPr kumimoji="1" lang="ja-JP" altLang="en-US" sz="1800" dirty="0"/>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dirty="0" smtClean="0">
              <a:solidFill>
                <a:schemeClr val="tx1"/>
              </a:solidFill>
            </a:rPr>
            <a:t>Local search</a:t>
          </a:r>
          <a:r>
            <a:rPr kumimoji="1" lang="en-US" altLang="ja-JP" sz="1800" dirty="0" smtClean="0">
              <a:solidFill>
                <a:schemeClr val="tx1"/>
              </a:solidFill>
            </a:rPr>
            <a:t> around the global best solution</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dirty="0" smtClean="0"/>
            <a:t>Random search </a:t>
          </a:r>
          <a:r>
            <a:rPr kumimoji="1" lang="en-US" altLang="ja-JP" sz="1800" dirty="0" smtClean="0"/>
            <a:t>in the search space</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chemeClr val="accent6"/>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solidFill>
          <a:srgbClr val="FFFC85">
            <a:alpha val="90000"/>
          </a:srgbClr>
        </a:solidFill>
        <a:ln>
          <a:solidFill>
            <a:schemeClr val="accent6"/>
          </a:solidFill>
        </a:ln>
      </dgm:spPr>
      <dgm:t>
        <a:bodyPr/>
        <a:lstStyle/>
        <a:p>
          <a:r>
            <a:rPr kumimoji="1" lang="en-US" altLang="ja-JP" sz="1800" dirty="0" smtClean="0">
              <a:solidFill>
                <a:srgbClr val="FF0000"/>
              </a:solidFill>
            </a:rPr>
            <a:t>Evaluate and update solutions</a:t>
          </a:r>
          <a:endParaRPr kumimoji="1" lang="ja-JP" altLang="en-US" sz="1800" dirty="0">
            <a:solidFill>
              <a:srgbClr val="FF0000"/>
            </a:solidFill>
          </a:endParaRPr>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t>Return to STEP1</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4E91F4"/>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en-US" altLang="ja-JP" sz="1800" dirty="0" smtClean="0">
              <a:solidFill>
                <a:schemeClr val="tx1"/>
              </a:solidFill>
            </a:rPr>
            <a:t>Move toward the global best solution</a:t>
          </a:r>
          <a:endParaRPr kumimoji="1" lang="ja-JP" altLang="en-US" sz="1800" dirty="0"/>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dirty="0" smtClean="0">
              <a:solidFill>
                <a:schemeClr val="tx1"/>
              </a:solidFill>
            </a:rPr>
            <a:t>Local search </a:t>
          </a:r>
          <a:r>
            <a:rPr kumimoji="1" lang="en-US" altLang="ja-JP" sz="1800" dirty="0" smtClean="0">
              <a:solidFill>
                <a:schemeClr val="tx1"/>
              </a:solidFill>
            </a:rPr>
            <a:t>around the global best solution</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dirty="0" smtClean="0"/>
            <a:t>Random search </a:t>
          </a:r>
          <a:r>
            <a:rPr kumimoji="1" lang="en-US" altLang="ja-JP" sz="1800" dirty="0" smtClean="0"/>
            <a:t>in the search space</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solidFill>
              <a:schemeClr val="tx1"/>
            </a:solidFill>
          </a:endParaRPr>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chemeClr val="accent6"/>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solidFill>
          <a:srgbClr val="FFFC85">
            <a:alpha val="90000"/>
          </a:srgbClr>
        </a:solidFill>
        <a:ln>
          <a:solidFill>
            <a:schemeClr val="accent6"/>
          </a:solidFill>
        </a:ln>
      </dgm:spPr>
      <dgm:t>
        <a:bodyPr/>
        <a:lstStyle/>
        <a:p>
          <a:r>
            <a:rPr kumimoji="1" lang="en-US" altLang="ja-JP" sz="1800" dirty="0" smtClean="0">
              <a:solidFill>
                <a:srgbClr val="FF0000"/>
              </a:solidFill>
            </a:rPr>
            <a:t>Return to STEP1</a:t>
          </a:r>
          <a:endParaRPr kumimoji="1" lang="ja-JP" altLang="en-US" sz="1800" dirty="0">
            <a:solidFill>
              <a:srgbClr val="FF0000"/>
            </a:solidFill>
          </a:endParaRPr>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noFill/>
        <a:ln>
          <a:solidFill>
            <a:srgbClr val="FF0000"/>
          </a:solidFill>
        </a:ln>
      </dgm:spPr>
      <dgm:t>
        <a:bodyPr/>
        <a:lstStyle/>
        <a:p>
          <a:r>
            <a:rPr kumimoji="1" lang="en-US" altLang="ja-JP" sz="1800" dirty="0" smtClean="0">
              <a:solidFill>
                <a:srgbClr val="FF0000"/>
              </a:solidFill>
            </a:rPr>
            <a:t>Calculate </a:t>
          </a:r>
          <a:r>
            <a:rPr kumimoji="1" lang="en-US" altLang="ja-JP" sz="1800" dirty="0" smtClean="0">
              <a:solidFill>
                <a:srgbClr val="FF0000"/>
              </a:solidFill>
            </a:rPr>
            <a:t>Niche </a:t>
          </a:r>
          <a:r>
            <a:rPr kumimoji="1" lang="en-US" altLang="ja-JP" sz="1800" dirty="0" smtClean="0">
              <a:solidFill>
                <a:srgbClr val="FF0000"/>
              </a:solidFill>
            </a:rPr>
            <a:t>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away from the personal best solution 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solidFill>
              <a:srgbClr val="FF0000"/>
            </a:solidFill>
          </a:endParaRPr>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current solution</a:t>
          </a:r>
          <a:endParaRPr kumimoji="1" lang="ja-JP" altLang="en-US" sz="1800" dirty="0">
            <a:solidFill>
              <a:srgbClr val="FF0000"/>
            </a:solidFill>
          </a:endParaRPr>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solidFill>
              <a:schemeClr val="tx1"/>
            </a:solidFill>
          </a:endParaRPr>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chemeClr val="accent6"/>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rgbClr val="FFFC85"/>
        </a:solidFill>
        <a:ln>
          <a:solidFill>
            <a:srgbClr val="FF0000"/>
          </a:solidFill>
        </a:ln>
      </dgm:spPr>
      <dgm:t>
        <a:bodyPr/>
        <a:lstStyle/>
        <a:p>
          <a:r>
            <a:rPr kumimoji="1" lang="en-US" altLang="ja-JP" sz="1800" dirty="0" smtClean="0">
              <a:solidFill>
                <a:srgbClr val="FF0000"/>
              </a:solidFill>
            </a:rPr>
            <a:t>Calculate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current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chemeClr val="bg1">
            <a:alpha val="90000"/>
          </a:schemeClr>
        </a:solidFill>
        <a:ln>
          <a:solidFill>
            <a:srgbClr val="FF0000"/>
          </a:solidFill>
        </a:ln>
      </dgm:spPr>
      <dgm:t>
        <a:bodyPr/>
        <a:lstStyle/>
        <a:p>
          <a:r>
            <a:rPr kumimoji="1" lang="en-US" altLang="ja-JP" sz="1800" dirty="0" smtClean="0">
              <a:solidFill>
                <a:srgbClr val="FF0000"/>
              </a:solidFill>
            </a:rPr>
            <a:t>Calculate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chemeClr val="accent6"/>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solidFill>
          <a:srgbClr val="FFFC85">
            <a:alpha val="90000"/>
          </a:srgbClr>
        </a:solidFill>
        <a:ln>
          <a:solidFill>
            <a:schemeClr val="accent6"/>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current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Move toward the global best solution</a:t>
          </a:r>
          <a:endParaRPr kumimoji="1" lang="ja-JP" altLang="en-US" sz="1800" kern="1200" dirty="0">
            <a:solidFill>
              <a:schemeClr val="tx1"/>
            </a:solidFill>
          </a:endParaRPr>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Local search </a:t>
          </a:r>
          <a:r>
            <a:rPr kumimoji="1" lang="en-US" altLang="ja-JP" sz="1800" kern="1200" dirty="0" smtClean="0"/>
            <a:t>around the global best solution</a:t>
          </a:r>
          <a:endParaRPr kumimoji="1" lang="ja-JP" altLang="en-US" sz="1800" kern="1200" dirty="0"/>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Random search </a:t>
          </a:r>
          <a:r>
            <a:rPr kumimoji="1" lang="en-US" altLang="ja-JP" sz="1800" kern="1200" dirty="0" smtClean="0"/>
            <a:t>in the search space</a:t>
          </a:r>
          <a:endParaRPr kumimoji="1" lang="ja-JP" altLang="en-US" sz="1800" kern="1200" dirty="0"/>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Evaluate and update solutions</a:t>
          </a:r>
          <a:endParaRPr kumimoji="1" lang="ja-JP" altLang="en-US" sz="1800" kern="1200" dirty="0"/>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Return to STEP1</a:t>
          </a:r>
          <a:endParaRPr kumimoji="1" lang="ja-JP" altLang="en-US" sz="1800" kern="1200" dirty="0"/>
        </a:p>
      </dsp:txBody>
      <dsp:txXfrm rot="-5400000">
        <a:off x="675315" y="3418537"/>
        <a:ext cx="4174044" cy="56585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solidFill>
          <a:schemeClr val="bg1">
            <a:alpha val="9000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rgbClr val="FFFC85">
            <a:alpha val="90000"/>
          </a:srgbClr>
        </a:solidFill>
        <a:ln w="254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current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solidFill>
          <a:schemeClr val="bg1">
            <a:alpha val="9000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current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no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current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rgbClr val="FFFC85"/>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solidFill>
          <a:schemeClr val="bg1">
            <a:alpha val="9000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current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Move toward the global best solution</a:t>
          </a:r>
          <a:endParaRPr kumimoji="1" lang="ja-JP" altLang="en-US" sz="1800" kern="1200" dirty="0">
            <a:solidFill>
              <a:srgbClr val="FF0000"/>
            </a:solidFill>
          </a:endParaRPr>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Local search </a:t>
          </a:r>
          <a:r>
            <a:rPr kumimoji="1" lang="en-US" altLang="ja-JP" sz="1800" kern="1200" dirty="0" smtClean="0"/>
            <a:t>around the global best solution</a:t>
          </a:r>
          <a:endParaRPr kumimoji="1" lang="ja-JP" altLang="en-US" sz="1800" kern="1200" dirty="0"/>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Random search </a:t>
          </a:r>
          <a:r>
            <a:rPr kumimoji="1" lang="en-US" altLang="ja-JP" sz="1800" kern="1200" dirty="0" smtClean="0"/>
            <a:t>in the search space</a:t>
          </a:r>
          <a:endParaRPr kumimoji="1" lang="ja-JP" altLang="en-US" sz="1800" kern="1200" dirty="0"/>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Evaluate and update solutions</a:t>
          </a:r>
          <a:endParaRPr kumimoji="1" lang="ja-JP" altLang="en-US" sz="1800" kern="1200" dirty="0"/>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Return to STEP1</a:t>
          </a:r>
          <a:endParaRPr kumimoji="1" lang="ja-JP" altLang="en-US" sz="1800" kern="1200" dirty="0"/>
        </a:p>
      </dsp:txBody>
      <dsp:txXfrm rot="-5400000">
        <a:off x="675315" y="3418537"/>
        <a:ext cx="4174044" cy="5658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Move toward the global best solution</a:t>
          </a:r>
          <a:endParaRPr kumimoji="1" lang="ja-JP" altLang="en-US" sz="1800" kern="1200" dirty="0">
            <a:solidFill>
              <a:schemeClr val="tx1"/>
            </a:solidFill>
          </a:endParaRPr>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rgbClr val="FF0000"/>
              </a:solidFill>
            </a:rPr>
            <a:t>Local search </a:t>
          </a:r>
          <a:r>
            <a:rPr kumimoji="1" lang="en-US" altLang="ja-JP" sz="1800" kern="1200" dirty="0" smtClean="0">
              <a:solidFill>
                <a:srgbClr val="FF0000"/>
              </a:solidFill>
            </a:rPr>
            <a:t>around the global best solution</a:t>
          </a:r>
          <a:endParaRPr kumimoji="1" lang="ja-JP" altLang="en-US" sz="1800" kern="1200" dirty="0">
            <a:solidFill>
              <a:srgbClr val="FF0000"/>
            </a:solidFill>
          </a:endParaRPr>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Random search </a:t>
          </a:r>
          <a:r>
            <a:rPr kumimoji="1" lang="en-US" altLang="ja-JP" sz="1800" kern="1200" dirty="0" smtClean="0"/>
            <a:t>in the search space</a:t>
          </a:r>
          <a:endParaRPr kumimoji="1" lang="ja-JP" altLang="en-US" sz="1800" kern="1200" dirty="0"/>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Evaluate and update solutions</a:t>
          </a:r>
          <a:endParaRPr kumimoji="1" lang="ja-JP" altLang="en-US" sz="1800" kern="1200" dirty="0"/>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Return to STEP1</a:t>
          </a:r>
          <a:endParaRPr kumimoji="1" lang="ja-JP" altLang="en-US" sz="1800" kern="1200" dirty="0"/>
        </a:p>
      </dsp:txBody>
      <dsp:txXfrm rot="-5400000">
        <a:off x="675315" y="3418537"/>
        <a:ext cx="4174044" cy="5658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Move toward the global best solution</a:t>
          </a:r>
          <a:endParaRPr kumimoji="1" lang="ja-JP" altLang="en-US" sz="1800" kern="1200" dirty="0"/>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chemeClr val="tx1"/>
              </a:solidFill>
            </a:rPr>
            <a:t>Local search </a:t>
          </a:r>
          <a:r>
            <a:rPr kumimoji="1" lang="en-US" altLang="ja-JP" sz="1800" kern="1200" dirty="0" smtClean="0">
              <a:solidFill>
                <a:schemeClr val="tx1"/>
              </a:solidFill>
            </a:rPr>
            <a:t>around the global best solution</a:t>
          </a:r>
          <a:endParaRPr kumimoji="1" lang="ja-JP" altLang="en-US" sz="1800" kern="1200" dirty="0">
            <a:solidFill>
              <a:schemeClr val="tx1"/>
            </a:solidFill>
          </a:endParaRPr>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rgbClr val="FF0000"/>
              </a:solidFill>
            </a:rPr>
            <a:t>Random search </a:t>
          </a:r>
          <a:r>
            <a:rPr kumimoji="1" lang="en-US" altLang="ja-JP" sz="1800" kern="1200" dirty="0" smtClean="0">
              <a:solidFill>
                <a:srgbClr val="FF0000"/>
              </a:solidFill>
            </a:rPr>
            <a:t>in the search space</a:t>
          </a:r>
          <a:endParaRPr kumimoji="1" lang="ja-JP" altLang="en-US" sz="1800" kern="1200" dirty="0">
            <a:solidFill>
              <a:srgbClr val="FF0000"/>
            </a:solidFill>
          </a:endParaRPr>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Evaluate and update solutions</a:t>
          </a:r>
          <a:endParaRPr kumimoji="1" lang="ja-JP" altLang="en-US" sz="1800" kern="1200" dirty="0"/>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Return to STEP1</a:t>
          </a:r>
          <a:endParaRPr kumimoji="1" lang="ja-JP" altLang="en-US" sz="1800" kern="1200" dirty="0"/>
        </a:p>
      </dsp:txBody>
      <dsp:txXfrm rot="-5400000">
        <a:off x="675315" y="3418537"/>
        <a:ext cx="4174044" cy="5658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Move toward the global best solution</a:t>
          </a:r>
          <a:endParaRPr kumimoji="1" lang="ja-JP" altLang="en-US" sz="1800" kern="1200" dirty="0"/>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chemeClr val="tx1"/>
              </a:solidFill>
            </a:rPr>
            <a:t>Local search</a:t>
          </a:r>
          <a:r>
            <a:rPr kumimoji="1" lang="en-US" altLang="ja-JP" sz="1800" kern="1200" dirty="0" smtClean="0">
              <a:solidFill>
                <a:schemeClr val="tx1"/>
              </a:solidFill>
            </a:rPr>
            <a:t> around the global best solution</a:t>
          </a:r>
          <a:endParaRPr kumimoji="1" lang="ja-JP" altLang="en-US" sz="1800" kern="1200" dirty="0"/>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Random search </a:t>
          </a:r>
          <a:r>
            <a:rPr kumimoji="1" lang="en-US" altLang="ja-JP" sz="1800" kern="1200" dirty="0" smtClean="0"/>
            <a:t>in the search space</a:t>
          </a:r>
          <a:endParaRPr kumimoji="1" lang="ja-JP" altLang="en-US" sz="1800" kern="1200" dirty="0"/>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Evaluate and update solutions</a:t>
          </a:r>
          <a:endParaRPr kumimoji="1" lang="ja-JP" altLang="en-US" sz="1800" kern="1200" dirty="0">
            <a:solidFill>
              <a:srgbClr val="FF0000"/>
            </a:solidFill>
          </a:endParaRPr>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Return to STEP1</a:t>
          </a:r>
          <a:endParaRPr kumimoji="1" lang="ja-JP" altLang="en-US" sz="1800" kern="1200" dirty="0"/>
        </a:p>
      </dsp:txBody>
      <dsp:txXfrm rot="-5400000">
        <a:off x="675315" y="3418537"/>
        <a:ext cx="4174044" cy="5658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Move toward the global best solution</a:t>
          </a:r>
          <a:endParaRPr kumimoji="1" lang="ja-JP" altLang="en-US" sz="1800" kern="1200" dirty="0"/>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chemeClr val="tx1"/>
              </a:solidFill>
            </a:rPr>
            <a:t>Local search </a:t>
          </a:r>
          <a:r>
            <a:rPr kumimoji="1" lang="en-US" altLang="ja-JP" sz="1800" kern="1200" dirty="0" smtClean="0">
              <a:solidFill>
                <a:schemeClr val="tx1"/>
              </a:solidFill>
            </a:rPr>
            <a:t>around the global best solution</a:t>
          </a:r>
          <a:endParaRPr kumimoji="1" lang="ja-JP" altLang="en-US" sz="1800" kern="1200" dirty="0"/>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Random search </a:t>
          </a:r>
          <a:r>
            <a:rPr kumimoji="1" lang="en-US" altLang="ja-JP" sz="1800" kern="1200" dirty="0" smtClean="0"/>
            <a:t>in the search space</a:t>
          </a:r>
          <a:endParaRPr kumimoji="1" lang="ja-JP" altLang="en-US" sz="1800" kern="1200" dirty="0"/>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solidFill>
              <a:schemeClr val="tx1"/>
            </a:solidFill>
          </a:endParaRPr>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Return to STEP1</a:t>
          </a:r>
          <a:endParaRPr kumimoji="1" lang="ja-JP" altLang="en-US" sz="1800" kern="1200" dirty="0">
            <a:solidFill>
              <a:srgbClr val="FF0000"/>
            </a:solidFill>
          </a:endParaRPr>
        </a:p>
      </dsp:txBody>
      <dsp:txXfrm rot="-5400000">
        <a:off x="675315" y="3418537"/>
        <a:ext cx="4174044" cy="5658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no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a:t>
          </a:r>
          <a:r>
            <a:rPr kumimoji="1" lang="en-US" altLang="ja-JP" sz="1800" kern="1200" dirty="0" smtClean="0">
              <a:solidFill>
                <a:srgbClr val="FF0000"/>
              </a:solidFill>
            </a:rPr>
            <a:t>Niche </a:t>
          </a:r>
          <a:r>
            <a:rPr kumimoji="1" lang="en-US" altLang="ja-JP" sz="1800" kern="1200" dirty="0" smtClean="0">
              <a:solidFill>
                <a:srgbClr val="FF0000"/>
              </a:solidFill>
            </a:rPr>
            <a:t>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away from the personal best solution 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solidFill>
              <a:srgbClr val="FF0000"/>
            </a:solidFill>
          </a:endParaRPr>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current solution</a:t>
          </a:r>
          <a:endParaRPr kumimoji="1" lang="ja-JP" altLang="en-US" sz="1800" kern="1200" dirty="0">
            <a:solidFill>
              <a:srgbClr val="FF0000"/>
            </a:solidFill>
          </a:endParaRPr>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solidFill>
              <a:schemeClr val="tx1"/>
            </a:solidFill>
          </a:endParaRPr>
        </a:p>
      </dsp:txBody>
      <dsp:txXfrm rot="-5400000">
        <a:off x="582989" y="3700235"/>
        <a:ext cx="4534959" cy="4884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solidFill>
          <a:srgbClr val="FFFC85"/>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current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solidFill>
          <a:schemeClr val="bg1">
            <a:alpha val="9000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current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52538" cy="499490"/>
          </a:xfrm>
          <a:prstGeom prst="rect">
            <a:avLst/>
          </a:prstGeom>
        </p:spPr>
        <p:txBody>
          <a:bodyPr vert="horz" lIns="91420" tIns="45712" rIns="91420" bIns="45712"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9437" y="0"/>
            <a:ext cx="2952538" cy="499490"/>
          </a:xfrm>
          <a:prstGeom prst="rect">
            <a:avLst/>
          </a:prstGeom>
        </p:spPr>
        <p:txBody>
          <a:bodyPr vert="horz" lIns="91420" tIns="45712" rIns="91420" bIns="45712" rtlCol="0"/>
          <a:lstStyle>
            <a:lvl1pPr algn="r">
              <a:defRPr sz="1200"/>
            </a:lvl1pPr>
          </a:lstStyle>
          <a:p>
            <a:fld id="{8BFD308E-7892-4136-8619-6A23EB6FBC82}" type="datetimeFigureOut">
              <a:rPr kumimoji="1" lang="ja-JP" altLang="en-US" smtClean="0"/>
              <a:t>2019/6/8</a:t>
            </a:fld>
            <a:endParaRPr kumimoji="1" lang="ja-JP" altLang="en-US"/>
          </a:p>
        </p:txBody>
      </p:sp>
      <p:sp>
        <p:nvSpPr>
          <p:cNvPr id="4" name="スライド イメージ プレースホルダー 3"/>
          <p:cNvSpPr>
            <a:spLocks noGrp="1" noRot="1" noChangeAspect="1"/>
          </p:cNvSpPr>
          <p:nvPr>
            <p:ph type="sldImg" idx="2"/>
          </p:nvPr>
        </p:nvSpPr>
        <p:spPr>
          <a:xfrm>
            <a:off x="422275" y="1244600"/>
            <a:ext cx="5969000" cy="3359150"/>
          </a:xfrm>
          <a:prstGeom prst="rect">
            <a:avLst/>
          </a:prstGeom>
          <a:noFill/>
          <a:ln w="12700">
            <a:solidFill>
              <a:prstClr val="black"/>
            </a:solidFill>
          </a:ln>
        </p:spPr>
        <p:txBody>
          <a:bodyPr vert="horz" lIns="91420" tIns="45712" rIns="91420" bIns="45712" rtlCol="0" anchor="ctr"/>
          <a:lstStyle/>
          <a:p>
            <a:endParaRPr lang="ja-JP" altLang="en-US"/>
          </a:p>
        </p:txBody>
      </p:sp>
      <p:sp>
        <p:nvSpPr>
          <p:cNvPr id="5" name="ノート プレースホルダー 4"/>
          <p:cNvSpPr>
            <a:spLocks noGrp="1"/>
          </p:cNvSpPr>
          <p:nvPr>
            <p:ph type="body" sz="quarter" idx="3"/>
          </p:nvPr>
        </p:nvSpPr>
        <p:spPr>
          <a:xfrm>
            <a:off x="681356" y="4790948"/>
            <a:ext cx="5450840" cy="3919865"/>
          </a:xfrm>
          <a:prstGeom prst="rect">
            <a:avLst/>
          </a:prstGeom>
        </p:spPr>
        <p:txBody>
          <a:bodyPr vert="horz" lIns="91420" tIns="45712" rIns="91420" bIns="45712"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2" y="9455725"/>
            <a:ext cx="2952538" cy="499488"/>
          </a:xfrm>
          <a:prstGeom prst="rect">
            <a:avLst/>
          </a:prstGeom>
        </p:spPr>
        <p:txBody>
          <a:bodyPr vert="horz" lIns="91420" tIns="45712" rIns="91420" bIns="45712"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9437" y="9455725"/>
            <a:ext cx="2952538" cy="499488"/>
          </a:xfrm>
          <a:prstGeom prst="rect">
            <a:avLst/>
          </a:prstGeom>
        </p:spPr>
        <p:txBody>
          <a:bodyPr vert="horz" lIns="91420" tIns="45712" rIns="91420" bIns="45712" rtlCol="0" anchor="b"/>
          <a:lstStyle>
            <a:lvl1pPr algn="r">
              <a:defRPr sz="1200"/>
            </a:lvl1pPr>
          </a:lstStyle>
          <a:p>
            <a:fld id="{8A8999B6-5E17-446F-BEEA-29099D8D06BB}" type="slidenum">
              <a:rPr kumimoji="1" lang="ja-JP" altLang="en-US" smtClean="0"/>
              <a:t>‹#›</a:t>
            </a:fld>
            <a:endParaRPr kumimoji="1" lang="ja-JP" altLang="en-US"/>
          </a:p>
        </p:txBody>
      </p:sp>
    </p:spTree>
    <p:extLst>
      <p:ext uri="{BB962C8B-B14F-4D97-AF65-F5344CB8AC3E}">
        <p14:creationId xmlns:p14="http://schemas.microsoft.com/office/powerpoint/2010/main" val="12914171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6777">
              <a:defRPr/>
            </a:pPr>
            <a:r>
              <a:rPr kumimoji="1" lang="en-US" altLang="ja-JP" dirty="0" smtClean="0"/>
              <a:t>I am Takuya Iwase from the university of electro-communications. Today,</a:t>
            </a:r>
            <a:r>
              <a:rPr kumimoji="1" lang="en-US" altLang="ja-JP" baseline="0" dirty="0" smtClean="0"/>
              <a:t> I would like to talk about my research entitled by…</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a:t>
            </a:fld>
            <a:endParaRPr kumimoji="1" lang="ja-JP" altLang="en-US"/>
          </a:p>
        </p:txBody>
      </p:sp>
    </p:spTree>
    <p:extLst>
      <p:ext uri="{BB962C8B-B14F-4D97-AF65-F5344CB8AC3E}">
        <p14:creationId xmlns:p14="http://schemas.microsoft.com/office/powerpoint/2010/main" val="3078486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a:t>
            </a:r>
            <a:r>
              <a:rPr kumimoji="1" lang="en-US" altLang="ja-JP" baseline="0" dirty="0" smtClean="0"/>
              <a:t> is a kind of niching scheme Niche Radius which is based on the search space and the number of solutions. The figure shows x1, x2, and x3 are located within the radius of the personal best solution. In this case, the dense of individual x1 and x2 are high, so these radius become larger described the blue area. Using this niching scheme, we aim to keep local optima and find the other optima efficiently.</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10</a:t>
            </a:fld>
            <a:endParaRPr kumimoji="1" lang="ja-JP" altLang="en-US"/>
          </a:p>
        </p:txBody>
      </p:sp>
    </p:spTree>
    <p:extLst>
      <p:ext uri="{BB962C8B-B14F-4D97-AF65-F5344CB8AC3E}">
        <p14:creationId xmlns:p14="http://schemas.microsoft.com/office/powerpoint/2010/main" val="3314966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For finding multiple optima, we proposed the new </a:t>
            </a:r>
            <a:r>
              <a:rPr kumimoji="1" lang="en-US" altLang="ja-JP" baseline="0" dirty="0" smtClean="0"/>
              <a:t>Bat Algorithm extending with Niche Radius. We </a:t>
            </a:r>
            <a:r>
              <a:rPr kumimoji="1" lang="en-US" altLang="ja-JP" dirty="0" smtClean="0"/>
              <a:t>improved these</a:t>
            </a:r>
            <a:r>
              <a:rPr kumimoji="1" lang="en-US" altLang="ja-JP" baseline="0" dirty="0" smtClean="0"/>
              <a:t> search</a:t>
            </a:r>
            <a:r>
              <a:rPr kumimoji="1" lang="en-US" altLang="ja-JP" dirty="0" smtClean="0"/>
              <a:t> steps</a:t>
            </a:r>
            <a:r>
              <a:rPr kumimoji="1" lang="en-US" altLang="ja-JP" baseline="0" dirty="0" smtClean="0"/>
              <a:t> of BA to</a:t>
            </a:r>
            <a:r>
              <a:rPr kumimoji="1" lang="en-US" altLang="ja-JP" dirty="0" smtClean="0"/>
              <a:t> NRBA on the table. </a:t>
            </a:r>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11</a:t>
            </a:fld>
            <a:endParaRPr kumimoji="1" lang="ja-JP" altLang="en-US"/>
          </a:p>
        </p:txBody>
      </p:sp>
    </p:spTree>
    <p:extLst>
      <p:ext uri="{BB962C8B-B14F-4D97-AF65-F5344CB8AC3E}">
        <p14:creationId xmlns:p14="http://schemas.microsoft.com/office/powerpoint/2010/main" val="3849506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This is the flowchart of NRBA. O</a:t>
            </a:r>
            <a:r>
              <a:rPr kumimoji="1" lang="en-US" altLang="ja-JP" dirty="0" smtClean="0"/>
              <a:t>ur improvements</a:t>
            </a:r>
            <a:r>
              <a:rPr kumimoji="1" lang="en-US" altLang="ja-JP" baseline="0" dirty="0" smtClean="0"/>
              <a:t> are the following highlighted sentences.</a:t>
            </a:r>
            <a:r>
              <a:rPr kumimoji="1" lang="en-US" altLang="ja-JP" dirty="0" smtClean="0"/>
              <a:t> </a:t>
            </a:r>
          </a:p>
          <a:p>
            <a:r>
              <a:rPr kumimoji="1" lang="en-US" altLang="ja-JP" dirty="0" smtClean="0"/>
              <a:t>The 1</a:t>
            </a:r>
            <a:r>
              <a:rPr kumimoji="1" lang="en-US" altLang="ja-JP" baseline="30000" dirty="0" smtClean="0"/>
              <a:t>st</a:t>
            </a:r>
            <a:r>
              <a:rPr kumimoji="1" lang="en-US" altLang="ja-JP" baseline="0" dirty="0" smtClean="0"/>
              <a:t> improvement in STEP0 is introducing Niche Radius to locate global or local optima depending on the dense of individual.</a:t>
            </a:r>
          </a:p>
          <a:p>
            <a:r>
              <a:rPr kumimoji="1" lang="en-US" altLang="ja-JP" baseline="0" dirty="0" smtClean="0"/>
              <a:t>The 2</a:t>
            </a:r>
            <a:r>
              <a:rPr kumimoji="1" lang="en-US" altLang="ja-JP" baseline="30000" dirty="0" smtClean="0"/>
              <a:t>nd</a:t>
            </a:r>
            <a:r>
              <a:rPr kumimoji="1" lang="en-US" altLang="ja-JP" baseline="0" dirty="0" smtClean="0"/>
              <a:t> improvement in is keep solutions away from the personal best solution in the Niche Radius, instead of approaching the global best solution.</a:t>
            </a:r>
          </a:p>
          <a:p>
            <a:r>
              <a:rPr kumimoji="1" lang="en-US" altLang="ja-JP" baseline="0" dirty="0" smtClean="0"/>
              <a:t>The 3</a:t>
            </a:r>
            <a:r>
              <a:rPr kumimoji="1" lang="en-US" altLang="ja-JP" baseline="30000" dirty="0" smtClean="0"/>
              <a:t>rd</a:t>
            </a:r>
            <a:r>
              <a:rPr kumimoji="1" lang="en-US" altLang="ja-JP" baseline="0" dirty="0" smtClean="0"/>
              <a:t> improvement in local search is generating new solution candidates nearby the personal best solution in Niche radius.</a:t>
            </a:r>
          </a:p>
          <a:p>
            <a:r>
              <a:rPr kumimoji="1" lang="en-US" altLang="ja-JP" baseline="0" dirty="0" smtClean="0"/>
              <a:t>The 4</a:t>
            </a:r>
            <a:r>
              <a:rPr kumimoji="1" lang="en-US" altLang="ja-JP" baseline="30000" dirty="0" smtClean="0"/>
              <a:t>th</a:t>
            </a:r>
            <a:r>
              <a:rPr kumimoji="1" lang="en-US" altLang="ja-JP" baseline="0" dirty="0" smtClean="0"/>
              <a:t> improvement in random search is generating new solution candidates in the Niche radius of the solution.</a:t>
            </a:r>
          </a:p>
          <a:p>
            <a:r>
              <a:rPr kumimoji="1" lang="en-US" altLang="ja-JP" baseline="0" dirty="0" smtClean="0"/>
              <a:t>From the next slide, we explain the proposed mechanism in detail.</a:t>
            </a:r>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12</a:t>
            </a:fld>
            <a:endParaRPr kumimoji="1" lang="ja-JP" altLang="en-US"/>
          </a:p>
        </p:txBody>
      </p:sp>
    </p:spTree>
    <p:extLst>
      <p:ext uri="{BB962C8B-B14F-4D97-AF65-F5344CB8AC3E}">
        <p14:creationId xmlns:p14="http://schemas.microsoft.com/office/powerpoint/2010/main" val="1671455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STEP0, from right figure, all individuals have same length of radius. The distance</a:t>
            </a:r>
            <a:r>
              <a:rPr kumimoji="1" lang="en-US" altLang="ja-JP" baseline="0" dirty="0" smtClean="0"/>
              <a:t> d23 between x2 and x3 is less than Niche radius, so the Niche radius of x3 becomes larger (anime)</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13</a:t>
            </a:fld>
            <a:endParaRPr kumimoji="1" lang="ja-JP" altLang="en-US"/>
          </a:p>
        </p:txBody>
      </p:sp>
    </p:spTree>
    <p:extLst>
      <p:ext uri="{BB962C8B-B14F-4D97-AF65-F5344CB8AC3E}">
        <p14:creationId xmlns:p14="http://schemas.microsoft.com/office/powerpoint/2010/main" val="3227107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Now, the</a:t>
            </a:r>
            <a:r>
              <a:rPr kumimoji="1" lang="en-US" altLang="ja-JP" baseline="0" dirty="0" smtClean="0"/>
              <a:t> search domain of x3 includes the personal best solution </a:t>
            </a:r>
            <a:r>
              <a:rPr kumimoji="1" lang="en-US" altLang="ja-JP" baseline="0" dirty="0" err="1" smtClean="0"/>
              <a:t>x_NR</a:t>
            </a:r>
            <a:r>
              <a:rPr kumimoji="1" lang="en-US" altLang="ja-JP" baseline="0" dirty="0" smtClean="0"/>
              <a:t>*, so the new solution candidate are generated apart from the solution (anime).</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14</a:t>
            </a:fld>
            <a:endParaRPr kumimoji="1" lang="ja-JP" altLang="en-US"/>
          </a:p>
        </p:txBody>
      </p:sp>
    </p:spTree>
    <p:extLst>
      <p:ext uri="{BB962C8B-B14F-4D97-AF65-F5344CB8AC3E}">
        <p14:creationId xmlns:p14="http://schemas.microsoft.com/office/powerpoint/2010/main" val="2769656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6777">
              <a:defRPr/>
            </a:pPr>
            <a:r>
              <a:rPr kumimoji="1" lang="en-US" altLang="ja-JP" dirty="0" smtClean="0"/>
              <a:t>In STEP2 local search,</a:t>
            </a:r>
            <a:r>
              <a:rPr kumimoji="1" lang="en-US" altLang="ja-JP" baseline="0" dirty="0" smtClean="0"/>
              <a:t> new solution candidate is generated within the Niche radius of the personal best solution </a:t>
            </a:r>
            <a:r>
              <a:rPr kumimoji="1" lang="en-US" altLang="ja-JP" baseline="0" dirty="0" err="1" smtClean="0"/>
              <a:t>x_NR</a:t>
            </a:r>
            <a:r>
              <a:rPr kumimoji="1" lang="en-US" altLang="ja-JP" baseline="0" dirty="0" smtClean="0"/>
              <a:t>* (anime)</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15</a:t>
            </a:fld>
            <a:endParaRPr kumimoji="1" lang="ja-JP" altLang="en-US"/>
          </a:p>
        </p:txBody>
      </p:sp>
    </p:spTree>
    <p:extLst>
      <p:ext uri="{BB962C8B-B14F-4D97-AF65-F5344CB8AC3E}">
        <p14:creationId xmlns:p14="http://schemas.microsoft.com/office/powerpoint/2010/main" val="3868398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6777">
              <a:defRPr/>
            </a:pPr>
            <a:r>
              <a:rPr kumimoji="1" lang="en-US" altLang="ja-JP" dirty="0" smtClean="0"/>
              <a:t>Then in STEP3 random search, new solution candidate</a:t>
            </a:r>
            <a:r>
              <a:rPr kumimoji="1" lang="en-US" altLang="ja-JP" baseline="0" dirty="0" smtClean="0"/>
              <a:t> is generated in the Niche radius of the solution x3.</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16</a:t>
            </a:fld>
            <a:endParaRPr kumimoji="1" lang="ja-JP" altLang="en-US"/>
          </a:p>
        </p:txBody>
      </p:sp>
    </p:spTree>
    <p:extLst>
      <p:ext uri="{BB962C8B-B14F-4D97-AF65-F5344CB8AC3E}">
        <p14:creationId xmlns:p14="http://schemas.microsoft.com/office/powerpoint/2010/main" val="2969565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In this STEP is same as conventional BA. The one of three new solution candidates is better than the current solution (anime*4), the current solution is replaced by better new solution candidate. </a:t>
            </a:r>
            <a:endParaRPr lang="ja-JP" altLang="ja-JP"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17</a:t>
            </a:fld>
            <a:endParaRPr kumimoji="1" lang="ja-JP" altLang="en-US"/>
          </a:p>
        </p:txBody>
      </p:sp>
    </p:spTree>
    <p:extLst>
      <p:ext uri="{BB962C8B-B14F-4D97-AF65-F5344CB8AC3E}">
        <p14:creationId xmlns:p14="http://schemas.microsoft.com/office/powerpoint/2010/main" val="616839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6777"/>
            <a:r>
              <a:rPr kumimoji="1" lang="en-US" altLang="ja-JP" dirty="0" smtClean="0"/>
              <a:t>Then, loop to the</a:t>
            </a:r>
            <a:r>
              <a:rPr kumimoji="1" lang="en-US" altLang="ja-JP" baseline="0" dirty="0" smtClean="0"/>
              <a:t> STEP1 u</a:t>
            </a:r>
            <a:r>
              <a:rPr kumimoji="1" lang="en-US" altLang="ja-JP" dirty="0" smtClean="0"/>
              <a:t>nless termination is not satisfied</a:t>
            </a:r>
            <a:r>
              <a:rPr kumimoji="1" lang="en-US" altLang="ja-JP" baseline="0" dirty="0" smtClean="0"/>
              <a:t>.</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18</a:t>
            </a:fld>
            <a:endParaRPr kumimoji="1" lang="ja-JP" altLang="en-US"/>
          </a:p>
        </p:txBody>
      </p:sp>
    </p:spTree>
    <p:extLst>
      <p:ext uri="{BB962C8B-B14F-4D97-AF65-F5344CB8AC3E}">
        <p14:creationId xmlns:p14="http://schemas.microsoft.com/office/powerpoint/2010/main" val="3873813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To</a:t>
            </a:r>
            <a:r>
              <a:rPr kumimoji="1" lang="en-US" altLang="ja-JP" baseline="0" dirty="0" smtClean="0"/>
              <a:t> measure the number of optima found, and the convergence speed of BA vs. NRBA, we employ 2 evaluation measurements. Peak Ratio means how many optima the algorithm found averaged over max run. The PR value indicates between 0 and 1. Peak Accuracy means how close solutions to the nearest neighbor optima. As the distance between optima and the nearest neighbor solution is close, the PA value also close to 0. finding optima is defined by threshold value sigma. the parameter setting is on the below table.</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19</a:t>
            </a:fld>
            <a:endParaRPr kumimoji="1" lang="ja-JP" altLang="en-US"/>
          </a:p>
        </p:txBody>
      </p:sp>
    </p:spTree>
    <p:extLst>
      <p:ext uri="{BB962C8B-B14F-4D97-AF65-F5344CB8AC3E}">
        <p14:creationId xmlns:p14="http://schemas.microsoft.com/office/powerpoint/2010/main" val="181968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In real-world optimization problems, finding multiple optima not only a single global optimum is important because of enabling to provide local optimum as one choice instead of global optimum. Real-world problems for example, left figure shows selecting landing sites in lunar mission. In this case, the hyper parameter is the coordinate at the landing site </a:t>
            </a:r>
            <a:r>
              <a:rPr lang="en-US" altLang="ja-JP" dirty="0" smtClean="0"/>
              <a:t>candidate </a:t>
            </a:r>
            <a:r>
              <a:rPr lang="en-US" altLang="ja-JP" dirty="0"/>
              <a:t>and the fitness is communication time, these are described as shown in right figure.</a:t>
            </a:r>
          </a:p>
          <a:p>
            <a:r>
              <a:rPr lang="en-US" altLang="ja-JP" dirty="0"/>
              <a:t>The </a:t>
            </a:r>
            <a:r>
              <a:rPr lang="en-US" altLang="ja-JP" dirty="0" smtClean="0"/>
              <a:t>right figure </a:t>
            </a:r>
            <a:r>
              <a:rPr lang="en-US" altLang="ja-JP" dirty="0"/>
              <a:t>shows the fitness landscape </a:t>
            </a:r>
            <a:r>
              <a:rPr lang="en-US" altLang="ja-JP" dirty="0" smtClean="0"/>
              <a:t>of </a:t>
            </a:r>
            <a:r>
              <a:rPr lang="en-US" altLang="ja-JP" dirty="0"/>
              <a:t>multimodal function for the maximization problem, and red marker indicates the place of global &amp; local optima. We want to know several optimal landing site candidates </a:t>
            </a:r>
            <a:r>
              <a:rPr lang="en-US" altLang="ja-JP" dirty="0" smtClean="0"/>
              <a:t>which have longer communication time than the other place.</a:t>
            </a:r>
            <a:endParaRPr lang="ja-JP" altLang="ja-JP"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a:t>
            </a:fld>
            <a:endParaRPr kumimoji="1" lang="ja-JP" altLang="en-US"/>
          </a:p>
        </p:txBody>
      </p:sp>
    </p:spTree>
    <p:extLst>
      <p:ext uri="{BB962C8B-B14F-4D97-AF65-F5344CB8AC3E}">
        <p14:creationId xmlns:p14="http://schemas.microsoft.com/office/powerpoint/2010/main" val="4247326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21</a:t>
            </a:fld>
            <a:endParaRPr kumimoji="1" lang="ja-JP" altLang="en-US"/>
          </a:p>
        </p:txBody>
      </p:sp>
    </p:spTree>
    <p:extLst>
      <p:ext uri="{BB962C8B-B14F-4D97-AF65-F5344CB8AC3E}">
        <p14:creationId xmlns:p14="http://schemas.microsoft.com/office/powerpoint/2010/main" val="3448535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22</a:t>
            </a:fld>
            <a:endParaRPr kumimoji="1" lang="ja-JP" altLang="en-US"/>
          </a:p>
        </p:txBody>
      </p:sp>
    </p:spTree>
    <p:extLst>
      <p:ext uri="{BB962C8B-B14F-4D97-AF65-F5344CB8AC3E}">
        <p14:creationId xmlns:p14="http://schemas.microsoft.com/office/powerpoint/2010/main" val="2778726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23</a:t>
            </a:fld>
            <a:endParaRPr kumimoji="1" lang="ja-JP" altLang="en-US"/>
          </a:p>
        </p:txBody>
      </p:sp>
    </p:spTree>
    <p:extLst>
      <p:ext uri="{BB962C8B-B14F-4D97-AF65-F5344CB8AC3E}">
        <p14:creationId xmlns:p14="http://schemas.microsoft.com/office/powerpoint/2010/main" val="18474768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These figures show the individual distribution of BA and NRBA.</a:t>
            </a:r>
          </a:p>
          <a:p>
            <a:r>
              <a:rPr kumimoji="1" lang="en-US" altLang="ja-JP" dirty="0" smtClean="0"/>
              <a:t>The blue area indicates the place of</a:t>
            </a:r>
            <a:r>
              <a:rPr kumimoji="1" lang="en-US" altLang="ja-JP" baseline="0" dirty="0" smtClean="0"/>
              <a:t> global &amp; local optima. White circle indicates the individual.</a:t>
            </a:r>
          </a:p>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24</a:t>
            </a:fld>
            <a:endParaRPr kumimoji="1" lang="ja-JP" altLang="en-US"/>
          </a:p>
        </p:txBody>
      </p:sp>
    </p:spTree>
    <p:extLst>
      <p:ext uri="{BB962C8B-B14F-4D97-AF65-F5344CB8AC3E}">
        <p14:creationId xmlns:p14="http://schemas.microsoft.com/office/powerpoint/2010/main" val="688352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青いエリアが最適解及び局所解を示す</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25</a:t>
            </a:fld>
            <a:endParaRPr kumimoji="1" lang="ja-JP" altLang="en-US"/>
          </a:p>
        </p:txBody>
      </p:sp>
    </p:spTree>
    <p:extLst>
      <p:ext uri="{BB962C8B-B14F-4D97-AF65-F5344CB8AC3E}">
        <p14:creationId xmlns:p14="http://schemas.microsoft.com/office/powerpoint/2010/main" val="2859366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青いエリアが最適解及び局所解を示す</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26</a:t>
            </a:fld>
            <a:endParaRPr kumimoji="1" lang="ja-JP" altLang="en-US"/>
          </a:p>
        </p:txBody>
      </p:sp>
    </p:spTree>
    <p:extLst>
      <p:ext uri="{BB962C8B-B14F-4D97-AF65-F5344CB8AC3E}">
        <p14:creationId xmlns:p14="http://schemas.microsoft.com/office/powerpoint/2010/main" val="3675225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青いエリアが最適解及び局所解を示す</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27</a:t>
            </a:fld>
            <a:endParaRPr kumimoji="1" lang="ja-JP" altLang="en-US"/>
          </a:p>
        </p:txBody>
      </p:sp>
    </p:spTree>
    <p:extLst>
      <p:ext uri="{BB962C8B-B14F-4D97-AF65-F5344CB8AC3E}">
        <p14:creationId xmlns:p14="http://schemas.microsoft.com/office/powerpoint/2010/main" val="138411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conclusion, </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28</a:t>
            </a:fld>
            <a:endParaRPr kumimoji="1" lang="ja-JP" altLang="en-US"/>
          </a:p>
        </p:txBody>
      </p:sp>
    </p:spTree>
    <p:extLst>
      <p:ext uri="{BB962C8B-B14F-4D97-AF65-F5344CB8AC3E}">
        <p14:creationId xmlns:p14="http://schemas.microsoft.com/office/powerpoint/2010/main" val="3320729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To</a:t>
            </a:r>
            <a:r>
              <a:rPr kumimoji="1" lang="en-US" altLang="ja-JP" baseline="0" dirty="0" smtClean="0"/>
              <a:t> tackle this problem, numerous studies which are called ‘Niching methods’ have proposed. </a:t>
            </a:r>
            <a:r>
              <a:rPr kumimoji="1" lang="en-US" altLang="ja-JP" dirty="0" smtClean="0"/>
              <a:t>In resent years (anime),</a:t>
            </a:r>
            <a:r>
              <a:rPr kumimoji="1" lang="en-US" altLang="ja-JP" baseline="0" dirty="0" smtClean="0"/>
              <a:t> evolutionary algorithms extending niching scheme which enables solutions to avoid overlapping at the same place, are focused on solving multimodal optimization problems. And also population-based algorithms which use multiple solutions to find a single global optimum globally is often used for this problems (anime).  However, these niching methods are not enough to find multiple optima because they do not consider the solution movement globally although they just consider the movement according to the Euclidean distance between the nearest solutions (anime).</a:t>
            </a:r>
          </a:p>
          <a:p>
            <a:r>
              <a:rPr kumimoji="1" lang="en-US" altLang="ja-JP" baseline="0" dirty="0" smtClean="0"/>
              <a:t>In this paper, we focus on the algorithm which can search multiple optima globally and locally extending with niching scheme which can keep local optima.</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3</a:t>
            </a:fld>
            <a:endParaRPr kumimoji="1" lang="ja-JP" altLang="en-US"/>
          </a:p>
        </p:txBody>
      </p:sp>
    </p:spTree>
    <p:extLst>
      <p:ext uri="{BB962C8B-B14F-4D97-AF65-F5344CB8AC3E}">
        <p14:creationId xmlns:p14="http://schemas.microsoft.com/office/powerpoint/2010/main" val="3077900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6777"/>
            <a:r>
              <a:rPr lang="en-US" altLang="ja-JP" dirty="0"/>
              <a:t>Bat algorithm </a:t>
            </a:r>
            <a:r>
              <a:rPr lang="en-US" altLang="ja-JP" dirty="0" smtClean="0"/>
              <a:t>which is one of the</a:t>
            </a:r>
            <a:r>
              <a:rPr lang="en-US" altLang="ja-JP" baseline="0" dirty="0" smtClean="0"/>
              <a:t> population-based algorithms</a:t>
            </a:r>
            <a:r>
              <a:rPr lang="en-US" altLang="ja-JP" dirty="0" smtClean="0"/>
              <a:t>, </a:t>
            </a:r>
            <a:r>
              <a:rPr kumimoji="1" lang="en-US" altLang="ja-JP" baseline="0" dirty="0" smtClean="0"/>
              <a:t>is superior for adjusting exploitation and exploration search.</a:t>
            </a:r>
            <a:endParaRPr lang="en-US" altLang="ja-JP" dirty="0"/>
          </a:p>
          <a:p>
            <a:r>
              <a:rPr lang="en-US" altLang="ja-JP" dirty="0" smtClean="0"/>
              <a:t>The algorithm</a:t>
            </a:r>
            <a:r>
              <a:rPr lang="en-US" altLang="ja-JP" baseline="0" dirty="0" smtClean="0"/>
              <a:t> consists of three search steps which enable exploitation and exploration.</a:t>
            </a:r>
          </a:p>
          <a:p>
            <a:r>
              <a:rPr lang="en-US" altLang="ja-JP" baseline="0" dirty="0" smtClean="0"/>
              <a:t>STEP1 and 2 for exploitation and STEP3 for exploration. From the next slide, I will explain the algorithm flowchart in detail by the following steps.</a:t>
            </a:r>
            <a:endParaRPr lang="en-US" altLang="ja-JP" dirty="0" smtClean="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4</a:t>
            </a:fld>
            <a:endParaRPr kumimoji="1" lang="ja-JP" altLang="en-US"/>
          </a:p>
        </p:txBody>
      </p:sp>
    </p:spTree>
    <p:extLst>
      <p:ext uri="{BB962C8B-B14F-4D97-AF65-F5344CB8AC3E}">
        <p14:creationId xmlns:p14="http://schemas.microsoft.com/office/powerpoint/2010/main" val="452519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6777"/>
            <a:r>
              <a:rPr lang="en-US" altLang="ja-JP" dirty="0" smtClean="0"/>
              <a:t>right </a:t>
            </a:r>
            <a:r>
              <a:rPr lang="en-US" altLang="ja-JP" dirty="0"/>
              <a:t>figure shows an example of initializing 5 individuals. </a:t>
            </a:r>
            <a:r>
              <a:rPr lang="en-US" altLang="ja-JP" dirty="0" smtClean="0"/>
              <a:t>In STEP1, New </a:t>
            </a:r>
            <a:r>
              <a:rPr lang="en-US" altLang="ja-JP" dirty="0"/>
              <a:t>solution candidates are generated toward the global best solution by velocity v (anime). </a:t>
            </a:r>
            <a:endParaRPr lang="ja-JP" altLang="ja-JP"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5</a:t>
            </a:fld>
            <a:endParaRPr kumimoji="1" lang="ja-JP" altLang="en-US"/>
          </a:p>
        </p:txBody>
      </p:sp>
    </p:spTree>
    <p:extLst>
      <p:ext uri="{BB962C8B-B14F-4D97-AF65-F5344CB8AC3E}">
        <p14:creationId xmlns:p14="http://schemas.microsoft.com/office/powerpoint/2010/main" val="2470850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STEP2 local search,</a:t>
            </a:r>
            <a:r>
              <a:rPr kumimoji="1" lang="en-US" altLang="ja-JP" baseline="0" dirty="0" smtClean="0"/>
              <a:t> generate new solution candidates around global best solution (anime).</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6</a:t>
            </a:fld>
            <a:endParaRPr kumimoji="1" lang="ja-JP" altLang="en-US"/>
          </a:p>
        </p:txBody>
      </p:sp>
    </p:spTree>
    <p:extLst>
      <p:ext uri="{BB962C8B-B14F-4D97-AF65-F5344CB8AC3E}">
        <p14:creationId xmlns:p14="http://schemas.microsoft.com/office/powerpoint/2010/main" val="303815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In STEP3 random search, new solution candidates are randomly generated in the search space (anime).</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7</a:t>
            </a:fld>
            <a:endParaRPr kumimoji="1" lang="ja-JP" altLang="en-US"/>
          </a:p>
        </p:txBody>
      </p:sp>
    </p:spTree>
    <p:extLst>
      <p:ext uri="{BB962C8B-B14F-4D97-AF65-F5344CB8AC3E}">
        <p14:creationId xmlns:p14="http://schemas.microsoft.com/office/powerpoint/2010/main" val="1009958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In STEP4, one of three new solution candidates is better than the current solution (anime*4), the current solution is replaced by better new solution candidate. </a:t>
            </a:r>
            <a:endParaRPr lang="ja-JP" altLang="ja-JP"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8</a:t>
            </a:fld>
            <a:endParaRPr kumimoji="1" lang="ja-JP" altLang="en-US"/>
          </a:p>
        </p:txBody>
      </p:sp>
    </p:spTree>
    <p:extLst>
      <p:ext uri="{BB962C8B-B14F-4D97-AF65-F5344CB8AC3E}">
        <p14:creationId xmlns:p14="http://schemas.microsoft.com/office/powerpoint/2010/main" val="1331430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STEP5, loop to the</a:t>
            </a:r>
            <a:r>
              <a:rPr kumimoji="1" lang="en-US" altLang="ja-JP" baseline="0" dirty="0" smtClean="0"/>
              <a:t> STEP1 u</a:t>
            </a:r>
            <a:r>
              <a:rPr kumimoji="1" lang="en-US" altLang="ja-JP" dirty="0" smtClean="0"/>
              <a:t>nless termination is not satisfied</a:t>
            </a:r>
            <a:r>
              <a:rPr kumimoji="1" lang="en-US" altLang="ja-JP" baseline="0"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9</a:t>
            </a:fld>
            <a:endParaRPr kumimoji="1" lang="ja-JP" altLang="en-US"/>
          </a:p>
        </p:txBody>
      </p:sp>
    </p:spTree>
    <p:extLst>
      <p:ext uri="{BB962C8B-B14F-4D97-AF65-F5344CB8AC3E}">
        <p14:creationId xmlns:p14="http://schemas.microsoft.com/office/powerpoint/2010/main" val="2608587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289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29375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6163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89178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9806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smtClean="0"/>
              <a:t>図を追加</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79001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154510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21649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243175" y="1335793"/>
            <a:ext cx="11627257"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43175" y="2106495"/>
            <a:ext cx="11627257" cy="429883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11981989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1412660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55EB71-956E-47AC-8E96-998BFB21E1B1}" type="slidenum">
              <a:rPr kumimoji="1" lang="ja-JP" altLang="en-US" smtClean="0"/>
              <a:t>‹#›</a:t>
            </a:fld>
            <a:endParaRPr kumimoji="1" lang="ja-JP" altLang="en-US"/>
          </a:p>
        </p:txBody>
      </p:sp>
    </p:spTree>
    <p:extLst>
      <p:ext uri="{BB962C8B-B14F-4D97-AF65-F5344CB8AC3E}">
        <p14:creationId xmlns:p14="http://schemas.microsoft.com/office/powerpoint/2010/main" val="13966897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348565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ja-JP" altLang="en-US" smtClean="0"/>
              <a:t>マスター タイトルの書式設定</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3696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998445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69871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489257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7432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7" r:id="rId5"/>
  </p:sldLayoutIdLst>
  <p:hf sldNum="0" hdr="0" ftr="0" dt="0"/>
  <p:txStyles>
    <p:titleStyle>
      <a:lvl1pPr algn="ctr" defTabSz="1219170" rtl="0" eaLnBrk="1" latinLnBrk="1" hangingPunct="1">
        <a:spcBef>
          <a:spcPct val="0"/>
        </a:spcBef>
        <a:buNone/>
        <a:defRPr kumimoji="1" sz="4800" b="1" kern="1200">
          <a:solidFill>
            <a:schemeClr val="tx1"/>
          </a:solidFill>
          <a:latin typeface="Arial" pitchFamily="34" charset="0"/>
          <a:ea typeface="+mj-ea"/>
          <a:cs typeface="Arial" pitchFamily="34" charset="0"/>
        </a:defRPr>
      </a:lvl1pPr>
    </p:titleStyle>
    <p:bodyStyle>
      <a:lvl1pPr marL="457189" indent="-457189" algn="l" defTabSz="1219170" rtl="0" eaLnBrk="1" latinLnBrk="1"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ko-KR"/>
      </a:defPPr>
      <a:lvl1pPr marL="0" algn="l" defTabSz="1219170" rtl="0" eaLnBrk="1" latinLnBrk="1" hangingPunct="1">
        <a:defRPr kumimoji="1" sz="2400" kern="1200">
          <a:solidFill>
            <a:schemeClr val="tx1"/>
          </a:solidFill>
          <a:latin typeface="+mn-lt"/>
          <a:ea typeface="+mn-ea"/>
          <a:cs typeface="+mn-cs"/>
        </a:defRPr>
      </a:lvl1pPr>
      <a:lvl2pPr marL="609585" algn="l" defTabSz="1219170" rtl="0" eaLnBrk="1" latinLnBrk="1" hangingPunct="1">
        <a:defRPr kumimoji="1" sz="2400" kern="1200">
          <a:solidFill>
            <a:schemeClr val="tx1"/>
          </a:solidFill>
          <a:latin typeface="+mn-lt"/>
          <a:ea typeface="+mn-ea"/>
          <a:cs typeface="+mn-cs"/>
        </a:defRPr>
      </a:lvl2pPr>
      <a:lvl3pPr marL="1219170" algn="l" defTabSz="1219170" rtl="0" eaLnBrk="1" latinLnBrk="1" hangingPunct="1">
        <a:defRPr kumimoji="1" sz="2400" kern="1200">
          <a:solidFill>
            <a:schemeClr val="tx1"/>
          </a:solidFill>
          <a:latin typeface="+mn-lt"/>
          <a:ea typeface="+mn-ea"/>
          <a:cs typeface="+mn-cs"/>
        </a:defRPr>
      </a:lvl3pPr>
      <a:lvl4pPr marL="1828754" algn="l" defTabSz="1219170" rtl="0" eaLnBrk="1" latinLnBrk="1" hangingPunct="1">
        <a:defRPr kumimoji="1" sz="2400" kern="1200">
          <a:solidFill>
            <a:schemeClr val="tx1"/>
          </a:solidFill>
          <a:latin typeface="+mn-lt"/>
          <a:ea typeface="+mn-ea"/>
          <a:cs typeface="+mn-cs"/>
        </a:defRPr>
      </a:lvl4pPr>
      <a:lvl5pPr marL="2438339" algn="l" defTabSz="1219170" rtl="0" eaLnBrk="1" latinLnBrk="1" hangingPunct="1">
        <a:defRPr kumimoji="1" sz="2400" kern="1200">
          <a:solidFill>
            <a:schemeClr val="tx1"/>
          </a:solidFill>
          <a:latin typeface="+mn-lt"/>
          <a:ea typeface="+mn-ea"/>
          <a:cs typeface="+mn-cs"/>
        </a:defRPr>
      </a:lvl5pPr>
      <a:lvl6pPr marL="3047924" algn="l" defTabSz="1219170" rtl="0" eaLnBrk="1" latinLnBrk="1" hangingPunct="1">
        <a:defRPr kumimoji="1" sz="2400" kern="1200">
          <a:solidFill>
            <a:schemeClr val="tx1"/>
          </a:solidFill>
          <a:latin typeface="+mn-lt"/>
          <a:ea typeface="+mn-ea"/>
          <a:cs typeface="+mn-cs"/>
        </a:defRPr>
      </a:lvl6pPr>
      <a:lvl7pPr marL="3657509" algn="l" defTabSz="1219170" rtl="0" eaLnBrk="1" latinLnBrk="1" hangingPunct="1">
        <a:defRPr kumimoji="1" sz="2400" kern="1200">
          <a:solidFill>
            <a:schemeClr val="tx1"/>
          </a:solidFill>
          <a:latin typeface="+mn-lt"/>
          <a:ea typeface="+mn-ea"/>
          <a:cs typeface="+mn-cs"/>
        </a:defRPr>
      </a:lvl7pPr>
      <a:lvl8pPr marL="4267093" algn="l" defTabSz="1219170" rtl="0" eaLnBrk="1" latinLnBrk="1" hangingPunct="1">
        <a:defRPr kumimoji="1" sz="2400" kern="1200">
          <a:solidFill>
            <a:schemeClr val="tx1"/>
          </a:solidFill>
          <a:latin typeface="+mn-lt"/>
          <a:ea typeface="+mn-ea"/>
          <a:cs typeface="+mn-cs"/>
        </a:defRPr>
      </a:lvl8pPr>
      <a:lvl9pPr marL="4876678" algn="l" defTabSz="1219170" rtl="0" eaLnBrk="1" latinLnBrk="1"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58064786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image" Target="../media/image26.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notesSlide" Target="../notesSlides/notesSlide10.xml"/><Relationship Id="rId16"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42.png"/><Relationship Id="rId5" Type="http://schemas.openxmlformats.org/officeDocument/2006/relationships/image" Target="../media/image29.png"/><Relationship Id="rId15" Type="http://schemas.openxmlformats.org/officeDocument/2006/relationships/image" Target="../media/image46.png"/><Relationship Id="rId10" Type="http://schemas.openxmlformats.org/officeDocument/2006/relationships/image" Target="../media/image41.png"/><Relationship Id="rId4" Type="http://schemas.openxmlformats.org/officeDocument/2006/relationships/image" Target="../media/image28.png"/><Relationship Id="rId9" Type="http://schemas.openxmlformats.org/officeDocument/2006/relationships/image" Target="../media/image40.png"/><Relationship Id="rId14" Type="http://schemas.openxmlformats.org/officeDocument/2006/relationships/image" Target="../media/image4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7.xml"/><Relationship Id="rId13" Type="http://schemas.openxmlformats.org/officeDocument/2006/relationships/image" Target="../media/image13.png"/><Relationship Id="rId18" Type="http://schemas.openxmlformats.org/officeDocument/2006/relationships/image" Target="../media/image490.png"/><Relationship Id="rId3" Type="http://schemas.openxmlformats.org/officeDocument/2006/relationships/image" Target="../media/image7.png"/><Relationship Id="rId7" Type="http://schemas.openxmlformats.org/officeDocument/2006/relationships/diagramColors" Target="../diagrams/colors7.xml"/><Relationship Id="rId2" Type="http://schemas.openxmlformats.org/officeDocument/2006/relationships/notesSlide" Target="../notesSlides/notesSlide12.xml"/><Relationship Id="rId16" Type="http://schemas.openxmlformats.org/officeDocument/2006/relationships/image" Target="../media/image52.png"/><Relationship Id="rId20" Type="http://schemas.openxmlformats.org/officeDocument/2006/relationships/image" Target="../media/image510.png"/><Relationship Id="rId1" Type="http://schemas.openxmlformats.org/officeDocument/2006/relationships/slideLayout" Target="../slideLayouts/slideLayout2.xml"/><Relationship Id="rId6" Type="http://schemas.openxmlformats.org/officeDocument/2006/relationships/diagramQuickStyle" Target="../diagrams/quickStyle7.xml"/><Relationship Id="rId11" Type="http://schemas.openxmlformats.org/officeDocument/2006/relationships/image" Target="../media/image50.png"/><Relationship Id="rId5" Type="http://schemas.openxmlformats.org/officeDocument/2006/relationships/diagramLayout" Target="../diagrams/layout7.xml"/><Relationship Id="rId15" Type="http://schemas.openxmlformats.org/officeDocument/2006/relationships/image" Target="../media/image15.png"/><Relationship Id="rId10" Type="http://schemas.openxmlformats.org/officeDocument/2006/relationships/image" Target="../media/image53.png"/><Relationship Id="rId19" Type="http://schemas.openxmlformats.org/officeDocument/2006/relationships/image" Target="../media/image500.png"/><Relationship Id="rId4" Type="http://schemas.openxmlformats.org/officeDocument/2006/relationships/diagramData" Target="../diagrams/data7.xml"/><Relationship Id="rId9" Type="http://schemas.openxmlformats.org/officeDocument/2006/relationships/image" Target="../media/image9.png"/><Relationship Id="rId14" Type="http://schemas.openxmlformats.org/officeDocument/2006/relationships/image" Target="../media/image51.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51.png"/><Relationship Id="rId18" Type="http://schemas.openxmlformats.org/officeDocument/2006/relationships/image" Target="../media/image60.png"/><Relationship Id="rId3" Type="http://schemas.openxmlformats.org/officeDocument/2006/relationships/diagramData" Target="../diagrams/data8.xml"/><Relationship Id="rId7" Type="http://schemas.microsoft.com/office/2007/relationships/diagramDrawing" Target="../diagrams/drawing8.xml"/><Relationship Id="rId12" Type="http://schemas.openxmlformats.org/officeDocument/2006/relationships/image" Target="../media/image56.png"/><Relationship Id="rId17" Type="http://schemas.openxmlformats.org/officeDocument/2006/relationships/image" Target="../media/image59.png"/><Relationship Id="rId2" Type="http://schemas.openxmlformats.org/officeDocument/2006/relationships/notesSlide" Target="../notesSlides/notesSlide13.xml"/><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diagramColors" Target="../diagrams/colors8.xml"/><Relationship Id="rId11" Type="http://schemas.openxmlformats.org/officeDocument/2006/relationships/image" Target="../media/image50.png"/><Relationship Id="rId5" Type="http://schemas.openxmlformats.org/officeDocument/2006/relationships/diagramQuickStyle" Target="../diagrams/quickStyle8.xml"/><Relationship Id="rId15" Type="http://schemas.openxmlformats.org/officeDocument/2006/relationships/image" Target="../media/image52.png"/><Relationship Id="rId10" Type="http://schemas.openxmlformats.org/officeDocument/2006/relationships/image" Target="../media/image55.png"/><Relationship Id="rId4" Type="http://schemas.openxmlformats.org/officeDocument/2006/relationships/diagramLayout" Target="../diagrams/layout8.xml"/><Relationship Id="rId9" Type="http://schemas.openxmlformats.org/officeDocument/2006/relationships/image" Target="../media/image54.png"/><Relationship Id="rId14" Type="http://schemas.openxmlformats.org/officeDocument/2006/relationships/image" Target="../media/image57.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51.png"/><Relationship Id="rId18" Type="http://schemas.openxmlformats.org/officeDocument/2006/relationships/image" Target="../media/image60.png"/><Relationship Id="rId3" Type="http://schemas.openxmlformats.org/officeDocument/2006/relationships/diagramData" Target="../diagrams/data9.xml"/><Relationship Id="rId7" Type="http://schemas.microsoft.com/office/2007/relationships/diagramDrawing" Target="../diagrams/drawing9.xml"/><Relationship Id="rId12" Type="http://schemas.openxmlformats.org/officeDocument/2006/relationships/image" Target="../media/image56.png"/><Relationship Id="rId17" Type="http://schemas.openxmlformats.org/officeDocument/2006/relationships/image" Target="../media/image59.png"/><Relationship Id="rId2" Type="http://schemas.openxmlformats.org/officeDocument/2006/relationships/notesSlide" Target="../notesSlides/notesSlide14.xml"/><Relationship Id="rId16" Type="http://schemas.openxmlformats.org/officeDocument/2006/relationships/image" Target="../media/image58.png"/><Relationship Id="rId20"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diagramColors" Target="../diagrams/colors9.xml"/><Relationship Id="rId11" Type="http://schemas.openxmlformats.org/officeDocument/2006/relationships/image" Target="../media/image50.png"/><Relationship Id="rId5" Type="http://schemas.openxmlformats.org/officeDocument/2006/relationships/diagramQuickStyle" Target="../diagrams/quickStyle9.xml"/><Relationship Id="rId15" Type="http://schemas.openxmlformats.org/officeDocument/2006/relationships/image" Target="../media/image52.png"/><Relationship Id="rId10" Type="http://schemas.openxmlformats.org/officeDocument/2006/relationships/image" Target="../media/image55.png"/><Relationship Id="rId19" Type="http://schemas.openxmlformats.org/officeDocument/2006/relationships/image" Target="../media/image61.png"/><Relationship Id="rId4" Type="http://schemas.openxmlformats.org/officeDocument/2006/relationships/diagramLayout" Target="../diagrams/layout9.xml"/><Relationship Id="rId9" Type="http://schemas.openxmlformats.org/officeDocument/2006/relationships/image" Target="../media/image54.png"/><Relationship Id="rId14" Type="http://schemas.openxmlformats.org/officeDocument/2006/relationships/image" Target="../media/image57.png"/></Relationships>
</file>

<file path=ppt/slides/_rels/slide15.xml.rels><?xml version="1.0" encoding="UTF-8" standalone="yes"?>
<Relationships xmlns="http://schemas.openxmlformats.org/package/2006/relationships"><Relationship Id="rId26" Type="http://schemas.openxmlformats.org/officeDocument/2006/relationships/image" Target="../media/image57.png"/><Relationship Id="rId3" Type="http://schemas.openxmlformats.org/officeDocument/2006/relationships/diagramData" Target="../diagrams/data10.xml"/><Relationship Id="rId21" Type="http://schemas.openxmlformats.org/officeDocument/2006/relationships/image" Target="../media/image7.png"/><Relationship Id="rId7" Type="http://schemas.microsoft.com/office/2007/relationships/diagramDrawing" Target="../diagrams/drawing10.xml"/><Relationship Id="rId25" Type="http://schemas.openxmlformats.org/officeDocument/2006/relationships/image" Target="../media/image56.png"/><Relationship Id="rId2" Type="http://schemas.openxmlformats.org/officeDocument/2006/relationships/notesSlide" Target="../notesSlides/notesSlide15.xml"/><Relationship Id="rId20" Type="http://schemas.openxmlformats.org/officeDocument/2006/relationships/image" Target="../media/image510.png"/><Relationship Id="rId29"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diagramColors" Target="../diagrams/colors10.xml"/><Relationship Id="rId24" Type="http://schemas.openxmlformats.org/officeDocument/2006/relationships/image" Target="../media/image50.png"/><Relationship Id="rId5" Type="http://schemas.openxmlformats.org/officeDocument/2006/relationships/diagramQuickStyle" Target="../diagrams/quickStyle10.xml"/><Relationship Id="rId23" Type="http://schemas.openxmlformats.org/officeDocument/2006/relationships/image" Target="../media/image55.png"/><Relationship Id="rId28" Type="http://schemas.openxmlformats.org/officeDocument/2006/relationships/image" Target="../media/image63.png"/><Relationship Id="rId31" Type="http://schemas.openxmlformats.org/officeDocument/2006/relationships/image" Target="../media/image59.png"/><Relationship Id="rId4" Type="http://schemas.openxmlformats.org/officeDocument/2006/relationships/diagramLayout" Target="../diagrams/layout10.xml"/><Relationship Id="rId22" Type="http://schemas.openxmlformats.org/officeDocument/2006/relationships/image" Target="../media/image54.png"/><Relationship Id="rId27" Type="http://schemas.openxmlformats.org/officeDocument/2006/relationships/image" Target="../media/image52.png"/><Relationship Id="rId30" Type="http://schemas.openxmlformats.org/officeDocument/2006/relationships/image" Target="../media/image58.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51.png"/><Relationship Id="rId18" Type="http://schemas.openxmlformats.org/officeDocument/2006/relationships/image" Target="../media/image60.png"/><Relationship Id="rId3" Type="http://schemas.openxmlformats.org/officeDocument/2006/relationships/diagramData" Target="../diagrams/data11.xml"/><Relationship Id="rId7" Type="http://schemas.microsoft.com/office/2007/relationships/diagramDrawing" Target="../diagrams/drawing11.xml"/><Relationship Id="rId12" Type="http://schemas.openxmlformats.org/officeDocument/2006/relationships/image" Target="../media/image56.png"/><Relationship Id="rId17" Type="http://schemas.openxmlformats.org/officeDocument/2006/relationships/image" Target="../media/image59.png"/><Relationship Id="rId2" Type="http://schemas.openxmlformats.org/officeDocument/2006/relationships/notesSlide" Target="../notesSlides/notesSlide16.xml"/><Relationship Id="rId16" Type="http://schemas.openxmlformats.org/officeDocument/2006/relationships/image" Target="../media/image58.png"/><Relationship Id="rId20"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image" Target="../media/image50.png"/><Relationship Id="rId5" Type="http://schemas.openxmlformats.org/officeDocument/2006/relationships/diagramQuickStyle" Target="../diagrams/quickStyle11.xml"/><Relationship Id="rId15" Type="http://schemas.openxmlformats.org/officeDocument/2006/relationships/image" Target="../media/image52.png"/><Relationship Id="rId10" Type="http://schemas.openxmlformats.org/officeDocument/2006/relationships/image" Target="../media/image55.png"/><Relationship Id="rId19" Type="http://schemas.openxmlformats.org/officeDocument/2006/relationships/image" Target="../media/image65.png"/><Relationship Id="rId4" Type="http://schemas.openxmlformats.org/officeDocument/2006/relationships/diagramLayout" Target="../diagrams/layout11.xml"/><Relationship Id="rId9" Type="http://schemas.openxmlformats.org/officeDocument/2006/relationships/image" Target="../media/image54.png"/><Relationship Id="rId14" Type="http://schemas.openxmlformats.org/officeDocument/2006/relationships/image" Target="../media/image57.png"/></Relationships>
</file>

<file path=ppt/slides/_rels/slide17.xml.rels><?xml version="1.0" encoding="UTF-8" standalone="yes"?>
<Relationships xmlns="http://schemas.openxmlformats.org/package/2006/relationships"><Relationship Id="rId26" Type="http://schemas.openxmlformats.org/officeDocument/2006/relationships/image" Target="../media/image50.png"/><Relationship Id="rId3" Type="http://schemas.openxmlformats.org/officeDocument/2006/relationships/diagramData" Target="../diagrams/data12.xml"/><Relationship Id="rId34" Type="http://schemas.openxmlformats.org/officeDocument/2006/relationships/image" Target="../media/image63.png"/><Relationship Id="rId7" Type="http://schemas.microsoft.com/office/2007/relationships/diagramDrawing" Target="../diagrams/drawing12.xml"/><Relationship Id="rId25" Type="http://schemas.openxmlformats.org/officeDocument/2006/relationships/image" Target="../media/image55.png"/><Relationship Id="rId33" Type="http://schemas.openxmlformats.org/officeDocument/2006/relationships/image" Target="../media/image66.png"/><Relationship Id="rId2" Type="http://schemas.openxmlformats.org/officeDocument/2006/relationships/notesSlide" Target="../notesSlides/notesSlide17.xml"/><Relationship Id="rId29"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diagramColors" Target="../diagrams/colors12.xml"/><Relationship Id="rId24" Type="http://schemas.openxmlformats.org/officeDocument/2006/relationships/image" Target="../media/image54.png"/><Relationship Id="rId32" Type="http://schemas.openxmlformats.org/officeDocument/2006/relationships/image" Target="../media/image65.png"/><Relationship Id="rId37" Type="http://schemas.openxmlformats.org/officeDocument/2006/relationships/image" Target="../media/image67.png"/><Relationship Id="rId5" Type="http://schemas.openxmlformats.org/officeDocument/2006/relationships/diagramQuickStyle" Target="../diagrams/quickStyle12.xml"/><Relationship Id="rId23" Type="http://schemas.openxmlformats.org/officeDocument/2006/relationships/image" Target="../media/image7.png"/><Relationship Id="rId28" Type="http://schemas.openxmlformats.org/officeDocument/2006/relationships/image" Target="../media/image57.png"/><Relationship Id="rId36" Type="http://schemas.openxmlformats.org/officeDocument/2006/relationships/image" Target="../media/image62.png"/><Relationship Id="rId31" Type="http://schemas.openxmlformats.org/officeDocument/2006/relationships/image" Target="../media/image59.png"/><Relationship Id="rId4" Type="http://schemas.openxmlformats.org/officeDocument/2006/relationships/diagramLayout" Target="../diagrams/layout12.xml"/><Relationship Id="rId22" Type="http://schemas.openxmlformats.org/officeDocument/2006/relationships/image" Target="../media/image510.png"/><Relationship Id="rId27" Type="http://schemas.openxmlformats.org/officeDocument/2006/relationships/image" Target="../media/image56.png"/><Relationship Id="rId30" Type="http://schemas.openxmlformats.org/officeDocument/2006/relationships/image" Target="../media/image58.png"/><Relationship Id="rId35" Type="http://schemas.openxmlformats.org/officeDocument/2006/relationships/image" Target="../media/image64.png"/></Relationships>
</file>

<file path=ppt/slides/_rels/slide18.xml.rels><?xml version="1.0" encoding="UTF-8" standalone="yes"?>
<Relationships xmlns="http://schemas.openxmlformats.org/package/2006/relationships"><Relationship Id="rId18" Type="http://schemas.openxmlformats.org/officeDocument/2006/relationships/image" Target="../media/image7.png"/><Relationship Id="rId3" Type="http://schemas.openxmlformats.org/officeDocument/2006/relationships/diagramData" Target="../diagrams/data13.xml"/><Relationship Id="rId21" Type="http://schemas.openxmlformats.org/officeDocument/2006/relationships/image" Target="../media/image50.png"/><Relationship Id="rId7" Type="http://schemas.microsoft.com/office/2007/relationships/diagramDrawing" Target="../diagrams/drawing13.xml"/><Relationship Id="rId17" Type="http://schemas.openxmlformats.org/officeDocument/2006/relationships/image" Target="../media/image510.png"/><Relationship Id="rId25" Type="http://schemas.openxmlformats.org/officeDocument/2006/relationships/image" Target="../media/image59.png"/><Relationship Id="rId2" Type="http://schemas.openxmlformats.org/officeDocument/2006/relationships/notesSlide" Target="../notesSlides/notesSlide18.xml"/><Relationship Id="rId20"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diagramColors" Target="../diagrams/colors13.xml"/><Relationship Id="rId24" Type="http://schemas.openxmlformats.org/officeDocument/2006/relationships/image" Target="../media/image58.png"/><Relationship Id="rId5" Type="http://schemas.openxmlformats.org/officeDocument/2006/relationships/diagramQuickStyle" Target="../diagrams/quickStyle13.xml"/><Relationship Id="rId23" Type="http://schemas.openxmlformats.org/officeDocument/2006/relationships/image" Target="../media/image57.png"/><Relationship Id="rId19" Type="http://schemas.openxmlformats.org/officeDocument/2006/relationships/image" Target="../media/image54.png"/><Relationship Id="rId4" Type="http://schemas.openxmlformats.org/officeDocument/2006/relationships/diagramLayout" Target="../diagrams/layout13.xml"/><Relationship Id="rId22" Type="http://schemas.openxmlformats.org/officeDocument/2006/relationships/image" Target="../media/image56.png"/></Relationships>
</file>

<file path=ppt/slides/_rels/slide19.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71.jpeg"/><Relationship Id="rId5" Type="http://schemas.openxmlformats.org/officeDocument/2006/relationships/image" Target="../media/image70.jpeg"/><Relationship Id="rId4" Type="http://schemas.openxmlformats.org/officeDocument/2006/relationships/image" Target="../media/image69.jpe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 Id="rId9" Type="http://schemas.openxmlformats.org/officeDocument/2006/relationships/image" Target="../media/image80.png"/></Relationships>
</file>

<file path=ppt/slides/_rels/slide21.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69.jpeg"/><Relationship Id="rId7" Type="http://schemas.openxmlformats.org/officeDocument/2006/relationships/image" Target="../media/image81.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1.jpeg"/><Relationship Id="rId5" Type="http://schemas.openxmlformats.org/officeDocument/2006/relationships/image" Target="../media/image72.jpeg"/><Relationship Id="rId4" Type="http://schemas.openxmlformats.org/officeDocument/2006/relationships/image" Target="../media/image70.jpeg"/></Relationships>
</file>

<file path=ppt/slides/_rels/slide22.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69.jpeg"/><Relationship Id="rId7" Type="http://schemas.openxmlformats.org/officeDocument/2006/relationships/image" Target="../media/image8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1.jpeg"/><Relationship Id="rId5" Type="http://schemas.openxmlformats.org/officeDocument/2006/relationships/image" Target="../media/image72.jpeg"/><Relationship Id="rId4" Type="http://schemas.openxmlformats.org/officeDocument/2006/relationships/image" Target="../media/image70.jpeg"/></Relationships>
</file>

<file path=ppt/slides/_rels/slide23.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image" Target="../media/image69.jpeg"/><Relationship Id="rId7" Type="http://schemas.openxmlformats.org/officeDocument/2006/relationships/image" Target="../media/image85.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71.jpeg"/><Relationship Id="rId5" Type="http://schemas.openxmlformats.org/officeDocument/2006/relationships/image" Target="../media/image72.jpeg"/><Relationship Id="rId4" Type="http://schemas.openxmlformats.org/officeDocument/2006/relationships/image" Target="../media/image70.jpeg"/></Relationships>
</file>

<file path=ppt/slides/_rels/slide24.xml.rels><?xml version="1.0" encoding="UTF-8" standalone="yes"?>
<Relationships xmlns="http://schemas.openxmlformats.org/package/2006/relationships"><Relationship Id="rId3" Type="http://schemas.openxmlformats.org/officeDocument/2006/relationships/image" Target="../media/image87.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89.jpeg"/><Relationship Id="rId5" Type="http://schemas.openxmlformats.org/officeDocument/2006/relationships/image" Target="../media/image88.jpeg"/><Relationship Id="rId4" Type="http://schemas.openxmlformats.org/officeDocument/2006/relationships/image" Target="../media/image71.jpeg"/></Relationships>
</file>

<file path=ppt/slides/_rels/slide25.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2.jpeg"/><Relationship Id="rId5" Type="http://schemas.openxmlformats.org/officeDocument/2006/relationships/image" Target="../media/image91.jpeg"/><Relationship Id="rId4" Type="http://schemas.openxmlformats.org/officeDocument/2006/relationships/image" Target="../media/image69.jpeg"/></Relationships>
</file>

<file path=ppt/slides/_rels/slide26.xml.rels><?xml version="1.0" encoding="UTF-8" standalone="yes"?>
<Relationships xmlns="http://schemas.openxmlformats.org/package/2006/relationships"><Relationship Id="rId3" Type="http://schemas.openxmlformats.org/officeDocument/2006/relationships/image" Target="../media/image93.jpe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95.jpeg"/><Relationship Id="rId5" Type="http://schemas.openxmlformats.org/officeDocument/2006/relationships/image" Target="../media/image94.jpeg"/><Relationship Id="rId4" Type="http://schemas.openxmlformats.org/officeDocument/2006/relationships/image" Target="../media/image70.jpeg"/></Relationships>
</file>

<file path=ppt/slides/_rels/slide27.xml.rels><?xml version="1.0" encoding="UTF-8" standalone="yes"?>
<Relationships xmlns="http://schemas.openxmlformats.org/package/2006/relationships"><Relationship Id="rId3" Type="http://schemas.openxmlformats.org/officeDocument/2006/relationships/image" Target="../media/image96.jpe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98.jpeg"/><Relationship Id="rId5" Type="http://schemas.openxmlformats.org/officeDocument/2006/relationships/image" Target="../media/image97.jpeg"/><Relationship Id="rId4" Type="http://schemas.openxmlformats.org/officeDocument/2006/relationships/image" Target="../media/image72.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18" Type="http://schemas.openxmlformats.org/officeDocument/2006/relationships/image" Target="../media/image99.png"/><Relationship Id="rId3" Type="http://schemas.openxmlformats.org/officeDocument/2006/relationships/slideLayout" Target="../slideLayouts/slideLayout2.xml"/><Relationship Id="rId7" Type="http://schemas.openxmlformats.org/officeDocument/2006/relationships/image" Target="../media/image88.png"/><Relationship Id="rId12" Type="http://schemas.openxmlformats.org/officeDocument/2006/relationships/image" Target="../media/image93.png"/><Relationship Id="rId17" Type="http://schemas.openxmlformats.org/officeDocument/2006/relationships/image" Target="../media/image98.png"/><Relationship Id="rId2" Type="http://schemas.openxmlformats.org/officeDocument/2006/relationships/tags" Target="../tags/tag2.xml"/><Relationship Id="rId16" Type="http://schemas.openxmlformats.org/officeDocument/2006/relationships/image" Target="../media/image97.png"/><Relationship Id="rId1" Type="http://schemas.openxmlformats.org/officeDocument/2006/relationships/tags" Target="../tags/tag1.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0.png"/><Relationship Id="rId15" Type="http://schemas.openxmlformats.org/officeDocument/2006/relationships/image" Target="../media/image96.png"/><Relationship Id="rId10" Type="http://schemas.openxmlformats.org/officeDocument/2006/relationships/image" Target="../media/image91.png"/><Relationship Id="rId19" Type="http://schemas.openxmlformats.org/officeDocument/2006/relationships/image" Target="../media/image100.png"/><Relationship Id="rId4" Type="http://schemas.openxmlformats.org/officeDocument/2006/relationships/image" Target="../media/image7.png"/><Relationship Id="rId9" Type="http://schemas.openxmlformats.org/officeDocument/2006/relationships/image" Target="../media/image90.png"/><Relationship Id="rId14" Type="http://schemas.openxmlformats.org/officeDocument/2006/relationships/image" Target="../media/image95.png"/></Relationships>
</file>

<file path=ppt/slides/_rels/slide3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95.png"/><Relationship Id="rId18" Type="http://schemas.openxmlformats.org/officeDocument/2006/relationships/image" Target="../media/image107.png"/><Relationship Id="rId3" Type="http://schemas.openxmlformats.org/officeDocument/2006/relationships/slideLayout" Target="../slideLayouts/slideLayout2.xml"/><Relationship Id="rId21" Type="http://schemas.openxmlformats.org/officeDocument/2006/relationships/image" Target="../media/image98.png"/><Relationship Id="rId7" Type="http://schemas.openxmlformats.org/officeDocument/2006/relationships/image" Target="../media/image104.png"/><Relationship Id="rId12" Type="http://schemas.openxmlformats.org/officeDocument/2006/relationships/image" Target="../media/image94.png"/><Relationship Id="rId17" Type="http://schemas.openxmlformats.org/officeDocument/2006/relationships/image" Target="../media/image106.png"/><Relationship Id="rId2" Type="http://schemas.openxmlformats.org/officeDocument/2006/relationships/tags" Target="../tags/tag4.xml"/><Relationship Id="rId16" Type="http://schemas.openxmlformats.org/officeDocument/2006/relationships/image" Target="../media/image105.png"/><Relationship Id="rId20" Type="http://schemas.openxmlformats.org/officeDocument/2006/relationships/image" Target="../media/image109.png"/><Relationship Id="rId1" Type="http://schemas.openxmlformats.org/officeDocument/2006/relationships/tags" Target="../tags/tag3.xml"/><Relationship Id="rId6" Type="http://schemas.openxmlformats.org/officeDocument/2006/relationships/image" Target="../media/image103.png"/><Relationship Id="rId11" Type="http://schemas.openxmlformats.org/officeDocument/2006/relationships/image" Target="../media/image93.png"/><Relationship Id="rId5" Type="http://schemas.openxmlformats.org/officeDocument/2006/relationships/image" Target="../media/image102.png"/><Relationship Id="rId15" Type="http://schemas.openxmlformats.org/officeDocument/2006/relationships/image" Target="../media/image97.png"/><Relationship Id="rId10" Type="http://schemas.openxmlformats.org/officeDocument/2006/relationships/image" Target="../media/image92.png"/><Relationship Id="rId19" Type="http://schemas.openxmlformats.org/officeDocument/2006/relationships/image" Target="../media/image108.png"/><Relationship Id="rId4" Type="http://schemas.openxmlformats.org/officeDocument/2006/relationships/image" Target="../media/image101.png"/><Relationship Id="rId9" Type="http://schemas.openxmlformats.org/officeDocument/2006/relationships/image" Target="../media/image91.png"/><Relationship Id="rId14" Type="http://schemas.openxmlformats.org/officeDocument/2006/relationships/image" Target="../media/image96.png"/><Relationship Id="rId22" Type="http://schemas.openxmlformats.org/officeDocument/2006/relationships/image" Target="../media/image110.png"/></Relationships>
</file>

<file path=ppt/slides/_rels/slide32.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115.png"/><Relationship Id="rId3" Type="http://schemas.openxmlformats.org/officeDocument/2006/relationships/image" Target="../media/image111.png"/><Relationship Id="rId7" Type="http://schemas.openxmlformats.org/officeDocument/2006/relationships/image" Target="../media/image91.png"/><Relationship Id="rId12" Type="http://schemas.openxmlformats.org/officeDocument/2006/relationships/image" Target="../media/image95.png"/><Relationship Id="rId2" Type="http://schemas.openxmlformats.org/officeDocument/2006/relationships/slideLayout" Target="../slideLayouts/slideLayout2.xml"/><Relationship Id="rId16" Type="http://schemas.openxmlformats.org/officeDocument/2006/relationships/image" Target="../media/image98.png"/><Relationship Id="rId1" Type="http://schemas.openxmlformats.org/officeDocument/2006/relationships/tags" Target="../tags/tag5.xml"/><Relationship Id="rId6" Type="http://schemas.openxmlformats.org/officeDocument/2006/relationships/image" Target="../media/image7.png"/><Relationship Id="rId11" Type="http://schemas.openxmlformats.org/officeDocument/2006/relationships/image" Target="../media/image97.png"/><Relationship Id="rId5" Type="http://schemas.openxmlformats.org/officeDocument/2006/relationships/image" Target="../media/image113.png"/><Relationship Id="rId15" Type="http://schemas.openxmlformats.org/officeDocument/2006/relationships/image" Target="../media/image93.png"/><Relationship Id="rId10" Type="http://schemas.openxmlformats.org/officeDocument/2006/relationships/image" Target="../media/image96.png"/><Relationship Id="rId4" Type="http://schemas.openxmlformats.org/officeDocument/2006/relationships/image" Target="../media/image112.png"/><Relationship Id="rId9" Type="http://schemas.openxmlformats.org/officeDocument/2006/relationships/image" Target="../media/image114.png"/><Relationship Id="rId14" Type="http://schemas.openxmlformats.org/officeDocument/2006/relationships/image" Target="../media/image116.png"/></Relationships>
</file>

<file path=ppt/slides/_rels/slide33.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98.png"/><Relationship Id="rId3" Type="http://schemas.openxmlformats.org/officeDocument/2006/relationships/image" Target="../media/image99.png"/><Relationship Id="rId7" Type="http://schemas.openxmlformats.org/officeDocument/2006/relationships/image" Target="../media/image97.png"/><Relationship Id="rId12" Type="http://schemas.openxmlformats.org/officeDocument/2006/relationships/image" Target="../media/image93.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17.png"/><Relationship Id="rId11" Type="http://schemas.openxmlformats.org/officeDocument/2006/relationships/image" Target="../media/image118.png"/><Relationship Id="rId5" Type="http://schemas.openxmlformats.org/officeDocument/2006/relationships/image" Target="../media/image92.png"/><Relationship Id="rId10" Type="http://schemas.openxmlformats.org/officeDocument/2006/relationships/image" Target="../media/image96.png"/><Relationship Id="rId4" Type="http://schemas.openxmlformats.org/officeDocument/2006/relationships/image" Target="../media/image7.png"/><Relationship Id="rId9" Type="http://schemas.openxmlformats.org/officeDocument/2006/relationships/image" Target="../media/image91.png"/></Relationships>
</file>

<file path=ppt/slides/_rels/slide34.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image" Target="../media/image117.png"/><Relationship Id="rId3" Type="http://schemas.openxmlformats.org/officeDocument/2006/relationships/slideLayout" Target="../slideLayouts/slideLayout2.xml"/><Relationship Id="rId7" Type="http://schemas.openxmlformats.org/officeDocument/2006/relationships/image" Target="../media/image121.png"/><Relationship Id="rId12" Type="http://schemas.openxmlformats.org/officeDocument/2006/relationships/image" Target="../media/image123.png"/><Relationship Id="rId2" Type="http://schemas.openxmlformats.org/officeDocument/2006/relationships/tags" Target="../tags/tag8.xml"/><Relationship Id="rId16" Type="http://schemas.openxmlformats.org/officeDocument/2006/relationships/image" Target="../media/image96.png"/><Relationship Id="rId1" Type="http://schemas.openxmlformats.org/officeDocument/2006/relationships/tags" Target="../tags/tag7.xml"/><Relationship Id="rId6" Type="http://schemas.openxmlformats.org/officeDocument/2006/relationships/image" Target="../media/image120.png"/><Relationship Id="rId11" Type="http://schemas.openxmlformats.org/officeDocument/2006/relationships/image" Target="../media/image122.png"/><Relationship Id="rId5" Type="http://schemas.openxmlformats.org/officeDocument/2006/relationships/image" Target="../media/image119.png"/><Relationship Id="rId15" Type="http://schemas.openxmlformats.org/officeDocument/2006/relationships/image" Target="../media/image95.png"/><Relationship Id="rId10" Type="http://schemas.openxmlformats.org/officeDocument/2006/relationships/image" Target="../media/image91.png"/><Relationship Id="rId4" Type="http://schemas.openxmlformats.org/officeDocument/2006/relationships/image" Target="../media/image7.png"/><Relationship Id="rId9" Type="http://schemas.openxmlformats.org/officeDocument/2006/relationships/image" Target="../media/image92.png"/><Relationship Id="rId14" Type="http://schemas.openxmlformats.org/officeDocument/2006/relationships/image" Target="../media/image97.png"/></Relationships>
</file>

<file path=ppt/slides/_rels/slide35.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7.png"/><Relationship Id="rId21" Type="http://schemas.openxmlformats.org/officeDocument/2006/relationships/image" Target="../media/image11.png"/><Relationship Id="rId7" Type="http://schemas.openxmlformats.org/officeDocument/2006/relationships/diagramColors" Target="../diagrams/colors2.xml"/><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5.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8.png"/><Relationship Id="rId5" Type="http://schemas.openxmlformats.org/officeDocument/2006/relationships/diagramLayout" Target="../diagrams/layout2.xml"/><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diagramData" Target="../diagrams/data2.xml"/><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18"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4.png"/><Relationship Id="rId17" Type="http://schemas.openxmlformats.org/officeDocument/2006/relationships/image" Target="../media/image8.png"/><Relationship Id="rId2" Type="http://schemas.openxmlformats.org/officeDocument/2006/relationships/notesSlide" Target="../notesSlides/notesSlide6.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24.png"/><Relationship Id="rId5" Type="http://schemas.openxmlformats.org/officeDocument/2006/relationships/diagramQuickStyle" Target="../diagrams/quickStyle3.xml"/><Relationship Id="rId15" Type="http://schemas.openxmlformats.org/officeDocument/2006/relationships/image" Target="../media/image22.png"/><Relationship Id="rId10" Type="http://schemas.openxmlformats.org/officeDocument/2006/relationships/image" Target="../media/image10.png"/><Relationship Id="rId4" Type="http://schemas.openxmlformats.org/officeDocument/2006/relationships/diagramLayout" Target="../diagrams/layout3.xml"/><Relationship Id="rId9" Type="http://schemas.openxmlformats.org/officeDocument/2006/relationships/image" Target="../media/image9.pn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13"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diagramColors" Target="../diagrams/colors4.xml"/><Relationship Id="rId12" Type="http://schemas.openxmlformats.org/officeDocument/2006/relationships/image" Target="../media/image13.png"/><Relationship Id="rId17" Type="http://schemas.openxmlformats.org/officeDocument/2006/relationships/image" Target="../media/image11.png"/><Relationship Id="rId2" Type="http://schemas.openxmlformats.org/officeDocument/2006/relationships/notesSlide" Target="../notesSlides/notesSlide7.xml"/><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15.png"/><Relationship Id="rId5" Type="http://schemas.openxmlformats.org/officeDocument/2006/relationships/diagramLayout" Target="../diagrams/layout4.xml"/><Relationship Id="rId15" Type="http://schemas.openxmlformats.org/officeDocument/2006/relationships/image" Target="../media/image25.png"/><Relationship Id="rId10" Type="http://schemas.openxmlformats.org/officeDocument/2006/relationships/image" Target="../media/image27.png"/><Relationship Id="rId4" Type="http://schemas.openxmlformats.org/officeDocument/2006/relationships/diagramData" Target="../diagrams/data4.xml"/><Relationship Id="rId9" Type="http://schemas.openxmlformats.org/officeDocument/2006/relationships/image" Target="../media/image10.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1.pn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300.png"/><Relationship Id="rId17" Type="http://schemas.openxmlformats.org/officeDocument/2006/relationships/image" Target="../media/image14.png"/><Relationship Id="rId2" Type="http://schemas.openxmlformats.org/officeDocument/2006/relationships/notesSlide" Target="../notesSlides/notesSlide8.xml"/><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9.png"/><Relationship Id="rId5" Type="http://schemas.openxmlformats.org/officeDocument/2006/relationships/diagramQuickStyle" Target="../diagrams/quickStyle5.xml"/><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diagramLayout" Target="../diagrams/layout5.xml"/><Relationship Id="rId9" Type="http://schemas.openxmlformats.org/officeDocument/2006/relationships/image" Target="../media/image290.png"/><Relationship Id="rId14"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6.pn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image" Target="../media/image34.png"/><Relationship Id="rId5" Type="http://schemas.openxmlformats.org/officeDocument/2006/relationships/diagramQuickStyle" Target="../diagrams/quickStyle6.xml"/><Relationship Id="rId10" Type="http://schemas.openxmlformats.org/officeDocument/2006/relationships/image" Target="../media/image33.png"/><Relationship Id="rId4" Type="http://schemas.openxmlformats.org/officeDocument/2006/relationships/diagramLayout" Target="../diagrams/layout6.xml"/><Relationship Id="rId9" Type="http://schemas.openxmlformats.org/officeDocument/2006/relationships/image" Target="../media/image32.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56674" y="1878227"/>
            <a:ext cx="11534273" cy="1556952"/>
          </a:xfrm>
        </p:spPr>
        <p:txBody>
          <a:bodyPr/>
          <a:lstStyle/>
          <a:p>
            <a:r>
              <a:rPr kumimoji="1" lang="en-US" altLang="ja-JP" sz="4400" dirty="0" smtClean="0">
                <a:latin typeface="+mn-lt"/>
              </a:rPr>
              <a:t>Niche Radius Adaptation in Bat Algorithm for Locating Multiple Optima </a:t>
            </a:r>
            <a:br>
              <a:rPr kumimoji="1" lang="en-US" altLang="ja-JP" sz="4400" dirty="0" smtClean="0">
                <a:latin typeface="+mn-lt"/>
              </a:rPr>
            </a:br>
            <a:r>
              <a:rPr kumimoji="1" lang="en-US" altLang="ja-JP" sz="4400" dirty="0" smtClean="0">
                <a:latin typeface="+mn-lt"/>
              </a:rPr>
              <a:t>in Multimodal Optimization</a:t>
            </a:r>
            <a:endParaRPr kumimoji="1" lang="ja-JP" altLang="en-US" sz="4400" dirty="0">
              <a:latin typeface="+mn-lt"/>
            </a:endParaRPr>
          </a:p>
        </p:txBody>
      </p:sp>
      <p:sp>
        <p:nvSpPr>
          <p:cNvPr id="5" name="サブタイトル 4"/>
          <p:cNvSpPr>
            <a:spLocks noGrp="1"/>
          </p:cNvSpPr>
          <p:nvPr>
            <p:ph type="subTitle" idx="1"/>
          </p:nvPr>
        </p:nvSpPr>
        <p:spPr>
          <a:xfrm>
            <a:off x="1524000" y="4077730"/>
            <a:ext cx="9144000" cy="1180070"/>
          </a:xfrm>
        </p:spPr>
        <p:txBody>
          <a:bodyPr/>
          <a:lstStyle/>
          <a:p>
            <a:r>
              <a:rPr lang="en-US" altLang="ja-JP" dirty="0">
                <a:solidFill>
                  <a:schemeClr val="tx1">
                    <a:lumMod val="75000"/>
                    <a:lumOff val="25000"/>
                  </a:schemeClr>
                </a:solidFill>
              </a:rPr>
              <a:t>Takuya Iwase		Ryo Takano 	</a:t>
            </a:r>
            <a:br>
              <a:rPr lang="en-US" altLang="ja-JP" dirty="0">
                <a:solidFill>
                  <a:schemeClr val="tx1">
                    <a:lumMod val="75000"/>
                    <a:lumOff val="25000"/>
                  </a:schemeClr>
                </a:solidFill>
              </a:rPr>
            </a:br>
            <a:r>
              <a:rPr lang="en-US" altLang="ja-JP" dirty="0" err="1">
                <a:solidFill>
                  <a:schemeClr val="tx1">
                    <a:lumMod val="75000"/>
                    <a:lumOff val="25000"/>
                  </a:schemeClr>
                </a:solidFill>
              </a:rPr>
              <a:t>Fumito</a:t>
            </a:r>
            <a:r>
              <a:rPr lang="en-US" altLang="ja-JP" dirty="0">
                <a:solidFill>
                  <a:schemeClr val="tx1">
                    <a:lumMod val="75000"/>
                    <a:lumOff val="25000"/>
                  </a:schemeClr>
                </a:solidFill>
              </a:rPr>
              <a:t> </a:t>
            </a:r>
            <a:r>
              <a:rPr lang="en-US" altLang="ja-JP" dirty="0" err="1">
                <a:solidFill>
                  <a:schemeClr val="tx1">
                    <a:lumMod val="75000"/>
                    <a:lumOff val="25000"/>
                  </a:schemeClr>
                </a:solidFill>
              </a:rPr>
              <a:t>Uwano</a:t>
            </a:r>
            <a:r>
              <a:rPr lang="en-US" altLang="ja-JP" dirty="0">
                <a:solidFill>
                  <a:schemeClr val="tx1">
                    <a:lumMod val="75000"/>
                    <a:lumOff val="25000"/>
                  </a:schemeClr>
                </a:solidFill>
              </a:rPr>
              <a:t> 	Hiroyuki Sato 	Keiki </a:t>
            </a:r>
            <a:r>
              <a:rPr lang="en-US" altLang="ja-JP" dirty="0" err="1" smtClean="0">
                <a:solidFill>
                  <a:schemeClr val="tx1">
                    <a:lumMod val="75000"/>
                    <a:lumOff val="25000"/>
                  </a:schemeClr>
                </a:solidFill>
              </a:rPr>
              <a:t>Takadama</a:t>
            </a:r>
            <a:endParaRPr lang="ja-JP" altLang="en-US" dirty="0">
              <a:solidFill>
                <a:schemeClr val="tx1">
                  <a:lumMod val="75000"/>
                  <a:lumOff val="25000"/>
                </a:schemeClr>
              </a:solidFill>
            </a:endParaRPr>
          </a:p>
        </p:txBody>
      </p:sp>
      <p:sp>
        <p:nvSpPr>
          <p:cNvPr id="7" name="テキスト ボックス 6"/>
          <p:cNvSpPr txBox="1"/>
          <p:nvPr/>
        </p:nvSpPr>
        <p:spPr>
          <a:xfrm>
            <a:off x="1958714" y="5526097"/>
            <a:ext cx="7839856" cy="461665"/>
          </a:xfrm>
          <a:prstGeom prst="rect">
            <a:avLst/>
          </a:prstGeom>
          <a:noFill/>
        </p:spPr>
        <p:txBody>
          <a:bodyPr wrap="square" rtlCol="0">
            <a:spAutoFit/>
          </a:bodyPr>
          <a:lstStyle/>
          <a:p>
            <a:pPr algn="ctr"/>
            <a:r>
              <a:rPr kumimoji="1" lang="en-US" altLang="ja-JP" sz="2400" dirty="0" smtClean="0">
                <a:solidFill>
                  <a:schemeClr val="tx1">
                    <a:lumMod val="75000"/>
                    <a:lumOff val="25000"/>
                  </a:schemeClr>
                </a:solidFill>
              </a:rPr>
              <a:t> The University of Electro-Communications, Japan</a:t>
            </a:r>
            <a:endParaRPr kumimoji="1" lang="ja-JP" altLang="en-US" sz="2400" dirty="0"/>
          </a:p>
        </p:txBody>
      </p:sp>
      <p:sp>
        <p:nvSpPr>
          <p:cNvPr id="8" name="テキスト ボックス 7"/>
          <p:cNvSpPr txBox="1"/>
          <p:nvPr/>
        </p:nvSpPr>
        <p:spPr>
          <a:xfrm>
            <a:off x="4598114" y="71779"/>
            <a:ext cx="7495082" cy="369332"/>
          </a:xfrm>
          <a:prstGeom prst="rect">
            <a:avLst/>
          </a:prstGeom>
          <a:noFill/>
        </p:spPr>
        <p:txBody>
          <a:bodyPr wrap="square" rtlCol="0">
            <a:spAutoFit/>
          </a:bodyPr>
          <a:lstStyle/>
          <a:p>
            <a:pPr algn="r"/>
            <a:r>
              <a:rPr kumimoji="1" lang="en-US" altLang="ja-JP" b="1" dirty="0" smtClean="0">
                <a:solidFill>
                  <a:schemeClr val="tx1">
                    <a:lumMod val="75000"/>
                    <a:lumOff val="25000"/>
                  </a:schemeClr>
                </a:solidFill>
              </a:rPr>
              <a:t>2019 IEEE Congress on Evolutionary Computation (CEC)</a:t>
            </a:r>
            <a:endParaRPr kumimoji="1" lang="en-US" altLang="ja-JP" b="1" dirty="0" smtClean="0">
              <a:solidFill>
                <a:schemeClr val="tx1">
                  <a:lumMod val="75000"/>
                  <a:lumOff val="25000"/>
                </a:schemeClr>
              </a:solidFill>
            </a:endParaRP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5531113"/>
            <a:ext cx="931032" cy="456649"/>
          </a:xfrm>
          <a:prstGeom prst="rect">
            <a:avLst/>
          </a:prstGeom>
        </p:spPr>
      </p:pic>
      <p:sp>
        <p:nvSpPr>
          <p:cNvPr id="10" name="テキスト ボックス 9"/>
          <p:cNvSpPr txBox="1"/>
          <p:nvPr/>
        </p:nvSpPr>
        <p:spPr>
          <a:xfrm>
            <a:off x="3928996" y="6071393"/>
            <a:ext cx="5869573" cy="369332"/>
          </a:xfrm>
          <a:prstGeom prst="rect">
            <a:avLst/>
          </a:prstGeom>
          <a:noFill/>
        </p:spPr>
        <p:txBody>
          <a:bodyPr wrap="square" rtlCol="0">
            <a:spAutoFit/>
          </a:bodyPr>
          <a:lstStyle/>
          <a:p>
            <a:pPr algn="ctr"/>
            <a:r>
              <a:rPr kumimoji="1" lang="en-US" altLang="ja-JP" dirty="0" smtClean="0">
                <a:solidFill>
                  <a:schemeClr val="tx1">
                    <a:lumMod val="75000"/>
                    <a:lumOff val="25000"/>
                  </a:schemeClr>
                </a:solidFill>
              </a:rPr>
              <a:t>June 11</a:t>
            </a:r>
            <a:r>
              <a:rPr kumimoji="1" lang="en-US" altLang="ja-JP" baseline="30000" dirty="0" smtClean="0">
                <a:solidFill>
                  <a:schemeClr val="tx1">
                    <a:lumMod val="75000"/>
                    <a:lumOff val="25000"/>
                  </a:schemeClr>
                </a:solidFill>
              </a:rPr>
              <a:t>th</a:t>
            </a:r>
            <a:r>
              <a:rPr kumimoji="1" lang="en-US" altLang="ja-JP" dirty="0" smtClean="0">
                <a:solidFill>
                  <a:schemeClr val="tx1">
                    <a:lumMod val="75000"/>
                    <a:lumOff val="25000"/>
                  </a:schemeClr>
                </a:solidFill>
              </a:rPr>
              <a:t> 2019 @Wellington, New Zealand</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2739454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rgbClr val="F6882E"/>
                </a:solidFill>
              </a:rPr>
              <a:t>Niche Radius </a:t>
            </a:r>
            <a:r>
              <a:rPr lang="en-US" altLang="ja-JP" sz="3600" b="0" dirty="0" smtClean="0">
                <a:solidFill>
                  <a:srgbClr val="F6882E"/>
                </a:solidFill>
              </a:rPr>
              <a:t>[</a:t>
            </a:r>
            <a:r>
              <a:rPr lang="en-US" altLang="ja-JP" sz="3600" b="0" dirty="0">
                <a:solidFill>
                  <a:schemeClr val="accent6"/>
                </a:solidFill>
              </a:rPr>
              <a:t>D</a:t>
            </a:r>
            <a:r>
              <a:rPr lang="en-US" altLang="ja-JP" sz="3600" b="0" dirty="0" smtClean="0">
                <a:solidFill>
                  <a:schemeClr val="accent6"/>
                </a:solidFill>
              </a:rPr>
              <a:t>. Beasley et.al, 1993</a:t>
            </a:r>
            <a:r>
              <a:rPr lang="en-US" altLang="ja-JP" sz="3600" b="0" dirty="0" smtClean="0">
                <a:solidFill>
                  <a:srgbClr val="F6882E"/>
                </a:solidFill>
              </a:rPr>
              <a:t>]</a:t>
            </a:r>
            <a:endParaRPr kumimoji="1" lang="ja-JP" altLang="en-US" sz="4000" b="0" dirty="0">
              <a:solidFill>
                <a:srgbClr val="F6882E"/>
              </a:solidFill>
            </a:endParaRPr>
          </a:p>
        </p:txBody>
      </p:sp>
      <p:sp>
        <p:nvSpPr>
          <p:cNvPr id="3" name="コンテンツ プレースホルダー 2"/>
          <p:cNvSpPr>
            <a:spLocks noGrp="1"/>
          </p:cNvSpPr>
          <p:nvPr>
            <p:ph idx="1"/>
          </p:nvPr>
        </p:nvSpPr>
        <p:spPr/>
        <p:txBody>
          <a:bodyPr/>
          <a:lstStyle/>
          <a:p>
            <a:r>
              <a:rPr lang="en-US" altLang="ja-JP" dirty="0" smtClean="0"/>
              <a:t>Calculated </a:t>
            </a:r>
            <a:r>
              <a:rPr lang="en-US" altLang="ja-JP" dirty="0"/>
              <a:t>by the </a:t>
            </a:r>
            <a:r>
              <a:rPr lang="en-US" altLang="ja-JP" dirty="0" smtClean="0"/>
              <a:t>size of search </a:t>
            </a:r>
            <a:r>
              <a:rPr lang="en-US" altLang="ja-JP" dirty="0"/>
              <a:t>space and the </a:t>
            </a:r>
            <a:r>
              <a:rPr lang="en-US" altLang="ja-JP" dirty="0" smtClean="0"/>
              <a:t>number </a:t>
            </a:r>
            <a:r>
              <a:rPr lang="en-US" altLang="ja-JP" dirty="0"/>
              <a:t>of solutions</a:t>
            </a:r>
            <a:endParaRPr kumimoji="1" lang="ja-JP" altLang="en-US" dirty="0"/>
          </a:p>
        </p:txBody>
      </p:sp>
      <p:sp>
        <p:nvSpPr>
          <p:cNvPr id="4" name="コンテンツ プレースホルダー 3"/>
          <p:cNvSpPr>
            <a:spLocks noGrp="1"/>
          </p:cNvSpPr>
          <p:nvPr>
            <p:ph idx="10"/>
          </p:nvPr>
        </p:nvSpPr>
        <p:spPr>
          <a:xfrm>
            <a:off x="5313337" y="2106495"/>
            <a:ext cx="6557095" cy="4298836"/>
          </a:xfrm>
        </p:spPr>
        <p:txBody>
          <a:bodyPr/>
          <a:lstStyle/>
          <a:p>
            <a:endParaRPr kumimoji="1" lang="ja-JP" altLang="en-US" dirty="0"/>
          </a:p>
        </p:txBody>
      </p:sp>
      <p:sp>
        <p:nvSpPr>
          <p:cNvPr id="5" name="楕円 4"/>
          <p:cNvSpPr/>
          <p:nvPr/>
        </p:nvSpPr>
        <p:spPr>
          <a:xfrm>
            <a:off x="4919874" y="4329647"/>
            <a:ext cx="900000" cy="86648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295216" y="3023211"/>
            <a:ext cx="2160000" cy="2160000"/>
          </a:xfrm>
          <a:prstGeom prst="rec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4911813" y="3439676"/>
            <a:ext cx="900000" cy="90000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4535952" y="3696511"/>
            <a:ext cx="900000" cy="900000"/>
          </a:xfrm>
          <a:prstGeom prst="ellipse">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3893867" y="3033257"/>
            <a:ext cx="2160000" cy="2160000"/>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5253578" y="3813037"/>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5265575" y="4728169"/>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4579458" y="3694416"/>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星 5 14"/>
          <p:cNvSpPr/>
          <p:nvPr/>
        </p:nvSpPr>
        <p:spPr>
          <a:xfrm>
            <a:off x="4859952" y="4020511"/>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4489458" y="4408606"/>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3524038" y="3854364"/>
            <a:ext cx="318619" cy="596060"/>
          </a:xfrm>
          <a:prstGeom prst="rightArrow">
            <a:avLst>
              <a:gd name="adj1" fmla="val 50000"/>
              <a:gd name="adj2" fmla="val 717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p:cNvCxnSpPr/>
          <p:nvPr/>
        </p:nvCxnSpPr>
        <p:spPr>
          <a:xfrm flipH="1">
            <a:off x="4389800" y="4250445"/>
            <a:ext cx="496111" cy="416558"/>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rot="5160000" flipH="1">
            <a:off x="4415436" y="3593871"/>
            <a:ext cx="496111" cy="416558"/>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正方形/長方形 19"/>
              <p:cNvSpPr/>
              <p:nvPr/>
            </p:nvSpPr>
            <p:spPr>
              <a:xfrm>
                <a:off x="5358925" y="4512001"/>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4</m:t>
                          </m:r>
                        </m:sub>
                      </m:sSub>
                    </m:oMath>
                  </m:oMathPara>
                </a14:m>
                <a:endParaRPr lang="ja-JP" altLang="en-US"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5358925" y="4512001"/>
                <a:ext cx="475707" cy="369332"/>
              </a:xfrm>
              <a:prstGeom prst="rect">
                <a:avLst/>
              </a:prstGeom>
              <a:blipFill>
                <a:blip r:embed="rId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正方形/長方形 20"/>
              <p:cNvSpPr/>
              <p:nvPr/>
            </p:nvSpPr>
            <p:spPr>
              <a:xfrm>
                <a:off x="4486817" y="3364333"/>
                <a:ext cx="4703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1</m:t>
                          </m:r>
                        </m:sub>
                      </m:sSub>
                    </m:oMath>
                  </m:oMathPara>
                </a14:m>
                <a:endParaRPr lang="ja-JP" altLang="en-US" dirty="0"/>
              </a:p>
            </p:txBody>
          </p:sp>
        </mc:Choice>
        <mc:Fallback xmlns="">
          <p:sp>
            <p:nvSpPr>
              <p:cNvPr id="21" name="正方形/長方形 20"/>
              <p:cNvSpPr>
                <a:spLocks noRot="1" noChangeAspect="1" noMove="1" noResize="1" noEditPoints="1" noAdjustHandles="1" noChangeArrowheads="1" noChangeShapeType="1" noTextEdit="1"/>
              </p:cNvSpPr>
              <p:nvPr/>
            </p:nvSpPr>
            <p:spPr>
              <a:xfrm>
                <a:off x="4486817" y="3364333"/>
                <a:ext cx="470385" cy="369332"/>
              </a:xfrm>
              <a:prstGeom prst="rect">
                <a:avLst/>
              </a:prstGeom>
              <a:blipFill>
                <a:blip r:embed="rId4"/>
                <a:stretch>
                  <a:fillRect b="-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正方形/長方形 21"/>
              <p:cNvSpPr/>
              <p:nvPr/>
            </p:nvSpPr>
            <p:spPr>
              <a:xfrm>
                <a:off x="4394155" y="4506412"/>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2</m:t>
                          </m:r>
                        </m:sub>
                      </m:sSub>
                    </m:oMath>
                  </m:oMathPara>
                </a14:m>
                <a:endParaRPr lang="ja-JP" altLang="en-US"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4394155" y="4506412"/>
                <a:ext cx="475707" cy="369332"/>
              </a:xfrm>
              <a:prstGeom prst="rect">
                <a:avLst/>
              </a:prstGeom>
              <a:blipFill>
                <a:blip r:embed="rId5"/>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5332527" y="3555907"/>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3</m:t>
                          </m:r>
                        </m:sub>
                      </m:sSub>
                    </m:oMath>
                  </m:oMathPara>
                </a14:m>
                <a:endParaRPr lang="ja-JP" altLang="en-US"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5332527" y="3555907"/>
                <a:ext cx="475707" cy="369332"/>
              </a:xfrm>
              <a:prstGeom prst="rect">
                <a:avLst/>
              </a:prstGeom>
              <a:blipFill>
                <a:blip r:embed="rId6"/>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正方形/長方形 23"/>
              <p:cNvSpPr/>
              <p:nvPr/>
            </p:nvSpPr>
            <p:spPr>
              <a:xfrm>
                <a:off x="4763687" y="4179745"/>
                <a:ext cx="7019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𝑁𝑅</m:t>
                          </m:r>
                          <m:r>
                            <a:rPr lang="en-US" altLang="ja-JP" b="0" i="1" smtClean="0">
                              <a:latin typeface="Cambria Math" panose="02040503050406030204" pitchFamily="18" charset="0"/>
                            </a:rPr>
                            <m:t>∗</m:t>
                          </m:r>
                        </m:sub>
                      </m:sSub>
                    </m:oMath>
                  </m:oMathPara>
                </a14:m>
                <a:endParaRPr lang="ja-JP" altLang="en-US"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4763687" y="4179745"/>
                <a:ext cx="701987" cy="369332"/>
              </a:xfrm>
              <a:prstGeom prst="rect">
                <a:avLst/>
              </a:prstGeom>
              <a:blipFill>
                <a:blip r:embed="rId7"/>
                <a:stretch>
                  <a:fillRect b="-3333"/>
                </a:stretch>
              </a:blipFill>
            </p:spPr>
            <p:txBody>
              <a:bodyPr/>
              <a:lstStyle/>
              <a:p>
                <a:r>
                  <a:rPr lang="ja-JP" altLang="en-US">
                    <a:noFill/>
                  </a:rPr>
                  <a:t> </a:t>
                </a:r>
              </a:p>
            </p:txBody>
          </p:sp>
        </mc:Fallback>
      </mc:AlternateContent>
      <p:cxnSp>
        <p:nvCxnSpPr>
          <p:cNvPr id="25" name="直線矢印コネクタ 24"/>
          <p:cNvCxnSpPr/>
          <p:nvPr/>
        </p:nvCxnSpPr>
        <p:spPr>
          <a:xfrm>
            <a:off x="5417591" y="4850803"/>
            <a:ext cx="216000" cy="28800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テキスト ボックス 25"/>
              <p:cNvSpPr txBox="1"/>
              <p:nvPr/>
            </p:nvSpPr>
            <p:spPr>
              <a:xfrm>
                <a:off x="5274532" y="4901327"/>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𝜎</m:t>
                      </m:r>
                    </m:oMath>
                  </m:oMathPara>
                </a14:m>
                <a:endParaRPr kumimoji="1" lang="ja-JP" altLang="en-US" dirty="0">
                  <a:solidFill>
                    <a:srgbClr val="FF0000"/>
                  </a:solidFill>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5274532" y="4901327"/>
                <a:ext cx="202811" cy="276999"/>
              </a:xfrm>
              <a:prstGeom prst="rect">
                <a:avLst/>
              </a:prstGeom>
              <a:blipFill>
                <a:blip r:embed="rId8"/>
                <a:stretch>
                  <a:fillRect l="-14706" r="-8824" b="-44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p:cNvSpPr/>
              <p:nvPr/>
            </p:nvSpPr>
            <p:spPr>
              <a:xfrm>
                <a:off x="5492908" y="5209895"/>
                <a:ext cx="3454344" cy="369332"/>
              </a:xfrm>
              <a:prstGeom prst="rect">
                <a:avLst/>
              </a:prstGeom>
            </p:spPr>
            <p:txBody>
              <a:bodyPr wrap="none">
                <a:spAutoFit/>
              </a:bodyPr>
              <a:lstStyle/>
              <a:p>
                <a:r>
                  <a:rPr lang="en-US" altLang="ja-JP" dirty="0" smtClean="0"/>
                  <a:t>: the personal best solution</a:t>
                </a:r>
                <a:r>
                  <a:rPr lang="ja-JP" altLang="en-US" dirty="0" smtClean="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𝑁𝑅</m:t>
                        </m:r>
                        <m:r>
                          <a:rPr lang="en-US" altLang="ja-JP" b="0" i="1" smtClean="0">
                            <a:latin typeface="Cambria Math" panose="02040503050406030204" pitchFamily="18" charset="0"/>
                          </a:rPr>
                          <m:t>∗</m:t>
                        </m:r>
                      </m:sub>
                    </m:sSub>
                  </m:oMath>
                </a14:m>
                <a:endParaRPr lang="ja-JP" altLang="en-US"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5492908" y="5209895"/>
                <a:ext cx="3454344" cy="369332"/>
              </a:xfrm>
              <a:prstGeom prst="rect">
                <a:avLst/>
              </a:prstGeom>
              <a:blipFill>
                <a:blip r:embed="rId9"/>
                <a:stretch>
                  <a:fillRect l="-1411" t="-8333" b="-28333"/>
                </a:stretch>
              </a:blipFill>
            </p:spPr>
            <p:txBody>
              <a:bodyPr/>
              <a:lstStyle/>
              <a:p>
                <a:r>
                  <a:rPr lang="ja-JP" altLang="en-US">
                    <a:noFill/>
                  </a:rPr>
                  <a:t> </a:t>
                </a:r>
              </a:p>
            </p:txBody>
          </p:sp>
        </mc:Fallback>
      </mc:AlternateContent>
      <p:sp>
        <p:nvSpPr>
          <p:cNvPr id="28" name="星 5 27"/>
          <p:cNvSpPr/>
          <p:nvPr/>
        </p:nvSpPr>
        <p:spPr>
          <a:xfrm>
            <a:off x="5248493" y="5268561"/>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3284115" y="5312443"/>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正方形/長方形 29"/>
              <p:cNvSpPr/>
              <p:nvPr/>
            </p:nvSpPr>
            <p:spPr>
              <a:xfrm>
                <a:off x="3492530" y="5201392"/>
                <a:ext cx="1595565" cy="369332"/>
              </a:xfrm>
              <a:prstGeom prst="rect">
                <a:avLst/>
              </a:prstGeom>
            </p:spPr>
            <p:txBody>
              <a:bodyPr wrap="none">
                <a:spAutoFit/>
              </a:bodyPr>
              <a:lstStyle/>
              <a:p>
                <a:r>
                  <a:rPr lang="en-US" altLang="ja-JP" dirty="0" smtClean="0"/>
                  <a:t>: individual</a:t>
                </a:r>
                <a:r>
                  <a:rPr lang="ja-JP" altLang="en-US" dirty="0" smtClean="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oMath>
                </a14:m>
                <a:endParaRPr lang="ja-JP" altLang="en-US"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3492530" y="5201392"/>
                <a:ext cx="1595565" cy="369332"/>
              </a:xfrm>
              <a:prstGeom prst="rect">
                <a:avLst/>
              </a:prstGeom>
              <a:blipFill>
                <a:blip r:embed="rId10"/>
                <a:stretch>
                  <a:fillRect l="-3435" t="-6557"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p:cNvSpPr txBox="1"/>
              <p:nvPr/>
            </p:nvSpPr>
            <p:spPr>
              <a:xfrm>
                <a:off x="1434530" y="5245872"/>
                <a:ext cx="1581395" cy="276999"/>
              </a:xfrm>
              <a:prstGeom prst="rect">
                <a:avLst/>
              </a:prstGeom>
              <a:noFill/>
            </p:spPr>
            <p:txBody>
              <a:bodyPr wrap="none" lIns="0" tIns="0" rIns="0" bIns="0" rtlCol="0">
                <a:spAutoFit/>
              </a:bodyPr>
              <a:lstStyle/>
              <a:p>
                <a:r>
                  <a:rPr kumimoji="1" lang="en-US" altLang="ja-JP" b="0" dirty="0" smtClean="0">
                    <a:solidFill>
                      <a:schemeClr val="tx1"/>
                    </a:solidFill>
                  </a:rPr>
                  <a:t>Niche radius</a:t>
                </a:r>
                <a:r>
                  <a:rPr kumimoji="1" lang="ja-JP" altLang="en-US" dirty="0"/>
                  <a:t> </a:t>
                </a:r>
                <a:r>
                  <a:rPr kumimoji="1" lang="en-US" altLang="ja-JP" dirty="0" smtClean="0"/>
                  <a:t>: </a:t>
                </a:r>
                <a14:m>
                  <m:oMath xmlns:m="http://schemas.openxmlformats.org/officeDocument/2006/math">
                    <m:r>
                      <a:rPr kumimoji="1" lang="en-US" altLang="ja-JP" i="1">
                        <a:latin typeface="Cambria Math" panose="02040503050406030204" pitchFamily="18" charset="0"/>
                      </a:rPr>
                      <m:t>𝜎</m:t>
                    </m:r>
                  </m:oMath>
                </a14:m>
                <a:endParaRPr kumimoji="1" lang="en-US" altLang="ja-JP" b="0" dirty="0" smtClean="0">
                  <a:solidFill>
                    <a:schemeClr val="tx1"/>
                  </a:solidFill>
                </a:endParaRPr>
              </a:p>
            </p:txBody>
          </p:sp>
        </mc:Choice>
        <mc:Fallback xmlns="">
          <p:sp>
            <p:nvSpPr>
              <p:cNvPr id="31" name="テキスト ボックス 30"/>
              <p:cNvSpPr txBox="1">
                <a:spLocks noRot="1" noChangeAspect="1" noMove="1" noResize="1" noEditPoints="1" noAdjustHandles="1" noChangeArrowheads="1" noChangeShapeType="1" noTextEdit="1"/>
              </p:cNvSpPr>
              <p:nvPr/>
            </p:nvSpPr>
            <p:spPr>
              <a:xfrm>
                <a:off x="1434530" y="5245872"/>
                <a:ext cx="1581395" cy="276999"/>
              </a:xfrm>
              <a:prstGeom prst="rect">
                <a:avLst/>
              </a:prstGeom>
              <a:blipFill>
                <a:blip r:embed="rId11"/>
                <a:stretch>
                  <a:fillRect l="-8846" t="-26667" r="-2308" b="-53333"/>
                </a:stretch>
              </a:blipFill>
            </p:spPr>
            <p:txBody>
              <a:bodyPr/>
              <a:lstStyle/>
              <a:p>
                <a:r>
                  <a:rPr lang="ja-JP" altLang="en-US">
                    <a:noFill/>
                  </a:rPr>
                  <a:t> </a:t>
                </a:r>
              </a:p>
            </p:txBody>
          </p:sp>
        </mc:Fallback>
      </mc:AlternateContent>
      <p:sp>
        <p:nvSpPr>
          <p:cNvPr id="32" name="楕円 31"/>
          <p:cNvSpPr/>
          <p:nvPr/>
        </p:nvSpPr>
        <p:spPr>
          <a:xfrm>
            <a:off x="2304091" y="4316731"/>
            <a:ext cx="900000" cy="86648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1777154" y="3495320"/>
            <a:ext cx="900000" cy="90000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1671248" y="3854363"/>
            <a:ext cx="900000" cy="90000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2334321" y="3448683"/>
            <a:ext cx="900000" cy="90000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1937301" y="3686465"/>
            <a:ext cx="900000" cy="900000"/>
          </a:xfrm>
          <a:prstGeom prst="ellipse">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2676086" y="3822044"/>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2666924" y="4718123"/>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2120289" y="3854848"/>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星 5 39"/>
          <p:cNvSpPr/>
          <p:nvPr/>
        </p:nvSpPr>
        <p:spPr>
          <a:xfrm>
            <a:off x="2261301" y="4010465"/>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2030289" y="4243580"/>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2" name="正方形/長方形 41"/>
              <p:cNvSpPr/>
              <p:nvPr/>
            </p:nvSpPr>
            <p:spPr>
              <a:xfrm>
                <a:off x="2743325" y="4450423"/>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4</m:t>
                          </m:r>
                        </m:sub>
                      </m:sSub>
                    </m:oMath>
                  </m:oMathPara>
                </a14:m>
                <a:endParaRPr lang="ja-JP" altLang="en-US" dirty="0"/>
              </a:p>
            </p:txBody>
          </p:sp>
        </mc:Choice>
        <mc:Fallback xmlns="">
          <p:sp>
            <p:nvSpPr>
              <p:cNvPr id="42" name="正方形/長方形 41"/>
              <p:cNvSpPr>
                <a:spLocks noRot="1" noChangeAspect="1" noMove="1" noResize="1" noEditPoints="1" noAdjustHandles="1" noChangeArrowheads="1" noChangeShapeType="1" noTextEdit="1"/>
              </p:cNvSpPr>
              <p:nvPr/>
            </p:nvSpPr>
            <p:spPr>
              <a:xfrm>
                <a:off x="2743325" y="4450423"/>
                <a:ext cx="475707" cy="369332"/>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p:cNvSpPr/>
              <p:nvPr/>
            </p:nvSpPr>
            <p:spPr>
              <a:xfrm>
                <a:off x="1762731" y="3473235"/>
                <a:ext cx="4703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1</m:t>
                          </m:r>
                        </m:sub>
                      </m:sSub>
                    </m:oMath>
                  </m:oMathPara>
                </a14:m>
                <a:endParaRPr lang="ja-JP" altLang="en-US"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1762731" y="3473235"/>
                <a:ext cx="470385" cy="369332"/>
              </a:xfrm>
              <a:prstGeom prst="rect">
                <a:avLst/>
              </a:prstGeom>
              <a:blipFill>
                <a:blip r:embed="rId13"/>
                <a:stretch>
                  <a:fillRect b="-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正方形/長方形 43"/>
              <p:cNvSpPr/>
              <p:nvPr/>
            </p:nvSpPr>
            <p:spPr>
              <a:xfrm>
                <a:off x="1778555" y="4274353"/>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2</m:t>
                          </m:r>
                        </m:sub>
                      </m:sSub>
                    </m:oMath>
                  </m:oMathPara>
                </a14:m>
                <a:endParaRPr lang="ja-JP" altLang="en-US"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1778555" y="4274353"/>
                <a:ext cx="475707" cy="369332"/>
              </a:xfrm>
              <a:prstGeom prst="rect">
                <a:avLst/>
              </a:prstGeom>
              <a:blipFill>
                <a:blip r:embed="rId1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正方形/長方形 44"/>
              <p:cNvSpPr/>
              <p:nvPr/>
            </p:nvSpPr>
            <p:spPr>
              <a:xfrm>
                <a:off x="2800676" y="3655920"/>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3</m:t>
                          </m:r>
                        </m:sub>
                      </m:sSub>
                    </m:oMath>
                  </m:oMathPara>
                </a14:m>
                <a:endParaRPr lang="ja-JP" altLang="en-US" dirty="0"/>
              </a:p>
            </p:txBody>
          </p:sp>
        </mc:Choice>
        <mc:Fallback xmlns="">
          <p:sp>
            <p:nvSpPr>
              <p:cNvPr id="45" name="正方形/長方形 44"/>
              <p:cNvSpPr>
                <a:spLocks noRot="1" noChangeAspect="1" noMove="1" noResize="1" noEditPoints="1" noAdjustHandles="1" noChangeArrowheads="1" noChangeShapeType="1" noTextEdit="1"/>
              </p:cNvSpPr>
              <p:nvPr/>
            </p:nvSpPr>
            <p:spPr>
              <a:xfrm>
                <a:off x="2800676" y="3655920"/>
                <a:ext cx="475707" cy="369332"/>
              </a:xfrm>
              <a:prstGeom prst="rect">
                <a:avLst/>
              </a:prstGeom>
              <a:blipFill>
                <a:blip r:embed="rId15"/>
                <a:stretch>
                  <a:fillRect b="-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正方形/長方形 45"/>
              <p:cNvSpPr/>
              <p:nvPr/>
            </p:nvSpPr>
            <p:spPr>
              <a:xfrm>
                <a:off x="2147778" y="4180919"/>
                <a:ext cx="7019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𝑁𝑅</m:t>
                          </m:r>
                          <m:r>
                            <a:rPr lang="en-US" altLang="ja-JP" b="0" i="1" smtClean="0">
                              <a:latin typeface="Cambria Math" panose="02040503050406030204" pitchFamily="18" charset="0"/>
                            </a:rPr>
                            <m:t>∗</m:t>
                          </m:r>
                        </m:sub>
                      </m:sSub>
                    </m:oMath>
                  </m:oMathPara>
                </a14:m>
                <a:endParaRPr lang="ja-JP" altLang="en-US" dirty="0"/>
              </a:p>
            </p:txBody>
          </p:sp>
        </mc:Choice>
        <mc:Fallback xmlns="">
          <p:sp>
            <p:nvSpPr>
              <p:cNvPr id="46" name="正方形/長方形 45"/>
              <p:cNvSpPr>
                <a:spLocks noRot="1" noChangeAspect="1" noMove="1" noResize="1" noEditPoints="1" noAdjustHandles="1" noChangeArrowheads="1" noChangeShapeType="1" noTextEdit="1"/>
              </p:cNvSpPr>
              <p:nvPr/>
            </p:nvSpPr>
            <p:spPr>
              <a:xfrm>
                <a:off x="2147778" y="4180919"/>
                <a:ext cx="701987" cy="369332"/>
              </a:xfrm>
              <a:prstGeom prst="rect">
                <a:avLst/>
              </a:prstGeom>
              <a:blipFill>
                <a:blip r:embed="rId16"/>
                <a:stretch>
                  <a:fillRect b="-3333"/>
                </a:stretch>
              </a:blipFill>
            </p:spPr>
            <p:txBody>
              <a:bodyPr/>
              <a:lstStyle/>
              <a:p>
                <a:r>
                  <a:rPr lang="ja-JP" altLang="en-US">
                    <a:noFill/>
                  </a:rPr>
                  <a:t> </a:t>
                </a:r>
              </a:p>
            </p:txBody>
          </p:sp>
        </mc:Fallback>
      </mc:AlternateContent>
      <p:cxnSp>
        <p:nvCxnSpPr>
          <p:cNvPr id="47" name="直線矢印コネクタ 46"/>
          <p:cNvCxnSpPr/>
          <p:nvPr/>
        </p:nvCxnSpPr>
        <p:spPr>
          <a:xfrm>
            <a:off x="2826441" y="4862916"/>
            <a:ext cx="216000" cy="28800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p:cNvSpPr txBox="1"/>
              <p:nvPr/>
            </p:nvSpPr>
            <p:spPr>
              <a:xfrm>
                <a:off x="2702957" y="4898537"/>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𝜎</m:t>
                      </m:r>
                    </m:oMath>
                  </m:oMathPara>
                </a14:m>
                <a:endParaRPr kumimoji="1" lang="ja-JP" altLang="en-US" dirty="0">
                  <a:solidFill>
                    <a:srgbClr val="FF0000"/>
                  </a:solidFill>
                </a:endParaRPr>
              </a:p>
            </p:txBody>
          </p:sp>
        </mc:Choice>
        <mc:Fallback xmlns="">
          <p:sp>
            <p:nvSpPr>
              <p:cNvPr id="48" name="テキスト ボックス 47"/>
              <p:cNvSpPr txBox="1">
                <a:spLocks noRot="1" noChangeAspect="1" noMove="1" noResize="1" noEditPoints="1" noAdjustHandles="1" noChangeArrowheads="1" noChangeShapeType="1" noTextEdit="1"/>
              </p:cNvSpPr>
              <p:nvPr/>
            </p:nvSpPr>
            <p:spPr>
              <a:xfrm>
                <a:off x="2702957" y="4898537"/>
                <a:ext cx="202811" cy="276999"/>
              </a:xfrm>
              <a:prstGeom prst="rect">
                <a:avLst/>
              </a:prstGeom>
              <a:blipFill>
                <a:blip r:embed="rId17"/>
                <a:stretch>
                  <a:fillRect l="-14706" r="-8824" b="-44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角丸四角形吹き出し 49"/>
              <p:cNvSpPr/>
              <p:nvPr/>
            </p:nvSpPr>
            <p:spPr>
              <a:xfrm>
                <a:off x="2650794" y="2061817"/>
                <a:ext cx="4296080" cy="781113"/>
              </a:xfrm>
              <a:prstGeom prst="wedgeRoundRectCallout">
                <a:avLst>
                  <a:gd name="adj1" fmla="val -45924"/>
                  <a:gd name="adj2" fmla="val 74247"/>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1</m:t>
                        </m:r>
                      </m:sub>
                    </m:sSub>
                  </m:oMath>
                </a14:m>
                <a:r>
                  <a:rPr kumimoji="1" lang="ja-JP" altLang="en-US" sz="2000" dirty="0" smtClean="0">
                    <a:solidFill>
                      <a:schemeClr val="tx1">
                        <a:lumMod val="75000"/>
                        <a:lumOff val="25000"/>
                      </a:schemeClr>
                    </a:solidFill>
                  </a:rPr>
                  <a:t> </a:t>
                </a:r>
                <a:r>
                  <a:rPr kumimoji="1" lang="en-US" altLang="ja-JP" sz="2000" dirty="0" smtClean="0">
                    <a:solidFill>
                      <a:schemeClr val="tx1">
                        <a:lumMod val="75000"/>
                        <a:lumOff val="25000"/>
                      </a:schemeClr>
                    </a:solidFill>
                  </a:rPr>
                  <a:t>and </a:t>
                </a:r>
                <a14:m>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2</m:t>
                        </m:r>
                      </m:sub>
                    </m:sSub>
                  </m:oMath>
                </a14:m>
                <a:r>
                  <a:rPr kumimoji="1" lang="ja-JP" altLang="en-US" sz="2000" dirty="0" smtClean="0">
                    <a:solidFill>
                      <a:schemeClr val="tx1">
                        <a:lumMod val="75000"/>
                        <a:lumOff val="25000"/>
                      </a:schemeClr>
                    </a:solidFill>
                  </a:rPr>
                  <a:t> </a:t>
                </a:r>
                <a:r>
                  <a:rPr kumimoji="1" lang="en-US" altLang="ja-JP" sz="2000" dirty="0" smtClean="0">
                    <a:solidFill>
                      <a:schemeClr val="tx1">
                        <a:lumMod val="75000"/>
                        <a:lumOff val="25000"/>
                      </a:schemeClr>
                    </a:solidFill>
                  </a:rPr>
                  <a:t>are located in the domain of the personal best solution </a:t>
                </a:r>
                <a14:m>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𝑁𝑅</m:t>
                        </m:r>
                        <m:r>
                          <a:rPr kumimoji="1" lang="en-US" altLang="ja-JP" sz="2000" b="0" i="1" smtClean="0">
                            <a:solidFill>
                              <a:schemeClr val="tx1">
                                <a:lumMod val="75000"/>
                                <a:lumOff val="25000"/>
                              </a:schemeClr>
                            </a:solidFill>
                            <a:latin typeface="Cambria Math" panose="02040503050406030204" pitchFamily="18" charset="0"/>
                          </a:rPr>
                          <m:t>∗</m:t>
                        </m:r>
                      </m:sub>
                    </m:sSub>
                  </m:oMath>
                </a14:m>
                <a:endParaRPr kumimoji="1" lang="ja-JP" altLang="en-US" sz="2000" dirty="0">
                  <a:solidFill>
                    <a:schemeClr val="tx1">
                      <a:lumMod val="75000"/>
                      <a:lumOff val="25000"/>
                    </a:schemeClr>
                  </a:solidFill>
                </a:endParaRPr>
              </a:p>
            </p:txBody>
          </p:sp>
        </mc:Choice>
        <mc:Fallback xmlns="">
          <p:sp>
            <p:nvSpPr>
              <p:cNvPr id="50" name="角丸四角形吹き出し 49"/>
              <p:cNvSpPr>
                <a:spLocks noRot="1" noChangeAspect="1" noMove="1" noResize="1" noEditPoints="1" noAdjustHandles="1" noChangeArrowheads="1" noChangeShapeType="1" noTextEdit="1"/>
              </p:cNvSpPr>
              <p:nvPr/>
            </p:nvSpPr>
            <p:spPr>
              <a:xfrm>
                <a:off x="2650794" y="2061817"/>
                <a:ext cx="4296080" cy="781113"/>
              </a:xfrm>
              <a:prstGeom prst="wedgeRoundRectCallout">
                <a:avLst>
                  <a:gd name="adj1" fmla="val -45924"/>
                  <a:gd name="adj2" fmla="val 74247"/>
                  <a:gd name="adj3" fmla="val 16667"/>
                </a:avLst>
              </a:prstGeom>
              <a:blipFill>
                <a:blip r:embed="rId18"/>
                <a:stretch>
                  <a:fillRect r="-1560"/>
                </a:stretch>
              </a:blipFill>
              <a:ln>
                <a:noFill/>
              </a:ln>
            </p:spPr>
            <p:txBody>
              <a:bodyPr/>
              <a:lstStyle/>
              <a:p>
                <a:r>
                  <a:rPr lang="ja-JP" altLang="en-US">
                    <a:noFill/>
                  </a:rPr>
                  <a:t> </a:t>
                </a:r>
              </a:p>
            </p:txBody>
          </p:sp>
        </mc:Fallback>
      </mc:AlternateContent>
      <p:sp>
        <p:nvSpPr>
          <p:cNvPr id="52" name="テキスト ボックス 51"/>
          <p:cNvSpPr txBox="1"/>
          <p:nvPr/>
        </p:nvSpPr>
        <p:spPr>
          <a:xfrm>
            <a:off x="0" y="6267167"/>
            <a:ext cx="12192000" cy="461665"/>
          </a:xfrm>
          <a:prstGeom prst="rect">
            <a:avLst/>
          </a:prstGeom>
          <a:solidFill>
            <a:schemeClr val="accent6"/>
          </a:solidFill>
        </p:spPr>
        <p:txBody>
          <a:bodyPr wrap="square" rtlCol="0" anchor="ctr">
            <a:spAutoFit/>
          </a:bodyPr>
          <a:lstStyle/>
          <a:p>
            <a:pPr algn="ctr"/>
            <a:r>
              <a:rPr kumimoji="1" lang="en-US" altLang="ja-JP" sz="2400" b="1" dirty="0" smtClean="0">
                <a:solidFill>
                  <a:schemeClr val="bg1"/>
                </a:solidFill>
              </a:rPr>
              <a:t>Advantage: to enable </a:t>
            </a:r>
            <a:r>
              <a:rPr kumimoji="1" lang="en-US" altLang="ja-JP" sz="2400" b="1" dirty="0" smtClean="0">
                <a:solidFill>
                  <a:schemeClr val="bg1"/>
                </a:solidFill>
              </a:rPr>
              <a:t>solutions to avoid overlapping the same domain</a:t>
            </a:r>
            <a:endParaRPr kumimoji="1" lang="ja-JP" altLang="en-US" sz="2400" b="1" dirty="0">
              <a:solidFill>
                <a:srgbClr val="FFFF00"/>
              </a:solidFill>
            </a:endParaRPr>
          </a:p>
        </p:txBody>
      </p:sp>
      <p:sp>
        <p:nvSpPr>
          <p:cNvPr id="53" name="テキスト ボックス 52"/>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5</a:t>
            </a:r>
            <a:endParaRPr kumimoji="1" lang="ja-JP" altLang="en-US" sz="2400" b="1" dirty="0"/>
          </a:p>
        </p:txBody>
      </p:sp>
      <p:sp>
        <p:nvSpPr>
          <p:cNvPr id="54" name="楕円 53"/>
          <p:cNvSpPr/>
          <p:nvPr/>
        </p:nvSpPr>
        <p:spPr>
          <a:xfrm>
            <a:off x="4208805" y="3336439"/>
            <a:ext cx="900000" cy="90000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4135061" y="4068942"/>
            <a:ext cx="900000" cy="90000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08856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0"/>
          </p:nvPr>
        </p:nvSpPr>
        <p:spPr>
          <a:xfrm>
            <a:off x="243175" y="1377864"/>
            <a:ext cx="11627257" cy="5027468"/>
          </a:xfrm>
        </p:spPr>
        <p:txBody>
          <a:bodyPr lIns="0"/>
          <a:lstStyle/>
          <a:p>
            <a:r>
              <a:rPr lang="en-US" altLang="ja-JP" sz="2400" dirty="0" smtClean="0">
                <a:solidFill>
                  <a:schemeClr val="accent6"/>
                </a:solidFill>
              </a:rPr>
              <a:t>Niche </a:t>
            </a:r>
            <a:r>
              <a:rPr lang="en-US" altLang="ja-JP" sz="2400" dirty="0">
                <a:solidFill>
                  <a:schemeClr val="accent6"/>
                </a:solidFill>
              </a:rPr>
              <a:t>Radius</a:t>
            </a:r>
            <a:r>
              <a:rPr lang="en-US" altLang="ja-JP" sz="2400" dirty="0"/>
              <a:t>-based Bat Algorithm </a:t>
            </a:r>
            <a:r>
              <a:rPr lang="en-US" altLang="ja-JP" sz="2400" dirty="0" smtClean="0"/>
              <a:t>(NRBA</a:t>
            </a:r>
            <a:r>
              <a:rPr lang="en-US" altLang="ja-JP" sz="2400" dirty="0"/>
              <a:t>)</a:t>
            </a:r>
            <a:endParaRPr kumimoji="1" lang="ja-JP" altLang="en-US" sz="2400" dirty="0">
              <a:latin typeface="+mn-lt"/>
            </a:endParaRPr>
          </a:p>
        </p:txBody>
      </p:sp>
      <p:sp>
        <p:nvSpPr>
          <p:cNvPr id="2" name="タイトル 1"/>
          <p:cNvSpPr>
            <a:spLocks noGrp="1"/>
          </p:cNvSpPr>
          <p:nvPr>
            <p:ph type="title"/>
          </p:nvPr>
        </p:nvSpPr>
        <p:spPr/>
        <p:txBody>
          <a:bodyPr/>
          <a:lstStyle/>
          <a:p>
            <a:r>
              <a:rPr kumimoji="1" lang="en-US" altLang="ja-JP" sz="4400" dirty="0" smtClean="0"/>
              <a:t>Proposal for </a:t>
            </a:r>
            <a:r>
              <a:rPr lang="en-US" altLang="ja-JP" sz="4400" dirty="0"/>
              <a:t>M</a:t>
            </a:r>
            <a:r>
              <a:rPr kumimoji="1" lang="en-US" altLang="ja-JP" sz="4400" dirty="0" smtClean="0"/>
              <a:t>ultimodal </a:t>
            </a:r>
            <a:r>
              <a:rPr lang="en-US" altLang="ja-JP" sz="4400" dirty="0"/>
              <a:t>O</a:t>
            </a:r>
            <a:r>
              <a:rPr kumimoji="1" lang="en-US" altLang="ja-JP" sz="4400" dirty="0" smtClean="0"/>
              <a:t>ptimization</a:t>
            </a:r>
            <a:endParaRPr kumimoji="1" lang="ja-JP" altLang="en-US" sz="4400" dirty="0"/>
          </a:p>
        </p:txBody>
      </p:sp>
      <p:sp>
        <p:nvSpPr>
          <p:cNvPr id="54" name="テキスト ボックス 53"/>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6</a:t>
            </a:r>
            <a:endParaRPr kumimoji="1" lang="ja-JP" altLang="en-US" sz="2400" b="1" dirty="0"/>
          </a:p>
        </p:txBody>
      </p:sp>
      <p:graphicFrame>
        <p:nvGraphicFramePr>
          <p:cNvPr id="57" name="表 56"/>
          <p:cNvGraphicFramePr>
            <a:graphicFrameLocks noGrp="1"/>
          </p:cNvGraphicFramePr>
          <p:nvPr>
            <p:extLst>
              <p:ext uri="{D42A27DB-BD31-4B8C-83A1-F6EECF244321}">
                <p14:modId xmlns:p14="http://schemas.microsoft.com/office/powerpoint/2010/main" val="248576743"/>
              </p:ext>
            </p:extLst>
          </p:nvPr>
        </p:nvGraphicFramePr>
        <p:xfrm>
          <a:off x="243175" y="2933117"/>
          <a:ext cx="4938246" cy="2968760"/>
        </p:xfrm>
        <a:graphic>
          <a:graphicData uri="http://schemas.openxmlformats.org/drawingml/2006/table">
            <a:tbl>
              <a:tblPr firstRow="1" bandRow="1">
                <a:tableStyleId>{5C22544A-7EE6-4342-B048-85BDC9FD1C3A}</a:tableStyleId>
              </a:tblPr>
              <a:tblGrid>
                <a:gridCol w="1862455">
                  <a:extLst>
                    <a:ext uri="{9D8B030D-6E8A-4147-A177-3AD203B41FA5}">
                      <a16:colId xmlns:a16="http://schemas.microsoft.com/office/drawing/2014/main" val="56443639"/>
                    </a:ext>
                  </a:extLst>
                </a:gridCol>
                <a:gridCol w="3075791">
                  <a:extLst>
                    <a:ext uri="{9D8B030D-6E8A-4147-A177-3AD203B41FA5}">
                      <a16:colId xmlns:a16="http://schemas.microsoft.com/office/drawing/2014/main" val="34065072"/>
                    </a:ext>
                  </a:extLst>
                </a:gridCol>
              </a:tblGrid>
              <a:tr h="466478">
                <a:tc gridSpan="2">
                  <a:txBody>
                    <a:bodyPr/>
                    <a:lstStyle/>
                    <a:p>
                      <a:r>
                        <a:rPr kumimoji="1" lang="en-US" altLang="ja-JP" sz="2400" dirty="0" smtClean="0"/>
                        <a:t>BA</a:t>
                      </a:r>
                      <a:endParaRPr kumimoji="1" lang="ja-JP" altLang="en-US" sz="2400" dirty="0"/>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solidFill>
                      <a:schemeClr val="accent6"/>
                    </a:solidFill>
                  </a:tcPr>
                </a:tc>
                <a:tc hMerge="1">
                  <a:txBody>
                    <a:bodyPr/>
                    <a:lstStyle/>
                    <a:p>
                      <a:endParaRPr kumimoji="1" lang="ja-JP" altLang="en-US" sz="2400" dirty="0"/>
                    </a:p>
                  </a:txBody>
                  <a:tcPr>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solidFill>
                      <a:schemeClr val="accent6"/>
                    </a:solidFill>
                  </a:tcPr>
                </a:tc>
                <a:extLst>
                  <a:ext uri="{0D108BD9-81ED-4DB2-BD59-A6C34878D82A}">
                    <a16:rowId xmlns:a16="http://schemas.microsoft.com/office/drawing/2014/main" val="2353849679"/>
                  </a:ext>
                </a:extLst>
              </a:tr>
              <a:tr h="839661">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dirty="0" smtClean="0"/>
                        <a:t>exploitation</a:t>
                      </a:r>
                      <a:endParaRPr kumimoji="1" lang="ja-JP" altLang="en-US" sz="2400" dirty="0" smtClean="0"/>
                    </a:p>
                  </a:txBody>
                  <a:tcPr>
                    <a:lnL w="12700" cap="flat" cmpd="sng" algn="ctr">
                      <a:solidFill>
                        <a:schemeClr val="accent6">
                          <a:lumMod val="60000"/>
                          <a:lumOff val="40000"/>
                        </a:schemeClr>
                      </a:solidFill>
                      <a:prstDash val="solid"/>
                      <a:round/>
                      <a:headEnd type="none" w="med" len="med"/>
                      <a:tailEnd type="none" w="med" len="med"/>
                    </a:lnL>
                    <a:solidFill>
                      <a:schemeClr val="bg1"/>
                    </a:solidFill>
                  </a:tcPr>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dirty="0" smtClean="0"/>
                        <a:t>Move toward the </a:t>
                      </a:r>
                    </a:p>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dirty="0" smtClean="0"/>
                        <a:t>global best solution</a:t>
                      </a:r>
                      <a:endParaRPr kumimoji="1" lang="ja-JP" altLang="en-US" sz="2400" dirty="0" smtClean="0"/>
                    </a:p>
                  </a:txBody>
                  <a:tcPr>
                    <a:lnR w="12700" cap="flat" cmpd="sng" algn="ctr">
                      <a:solidFill>
                        <a:schemeClr val="accent6">
                          <a:lumMod val="60000"/>
                          <a:lumOff val="4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4013156"/>
                  </a:ext>
                </a:extLst>
              </a:tr>
              <a:tr h="839661">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dirty="0" smtClean="0"/>
                        <a:t>exploitation</a:t>
                      </a:r>
                      <a:endParaRPr kumimoji="1" lang="ja-JP" altLang="en-US" sz="2400" dirty="0" smtClean="0"/>
                    </a:p>
                  </a:txBody>
                  <a:tcPr>
                    <a:lnL w="12700" cap="flat" cmpd="sng" algn="ctr">
                      <a:solidFill>
                        <a:schemeClr val="accent6">
                          <a:lumMod val="60000"/>
                          <a:lumOff val="40000"/>
                        </a:schemeClr>
                      </a:solidFill>
                      <a:prstDash val="solid"/>
                      <a:round/>
                      <a:headEnd type="none" w="med" len="med"/>
                      <a:tailEnd type="none" w="med" len="med"/>
                    </a:lnL>
                    <a:solidFill>
                      <a:schemeClr val="bg1"/>
                    </a:solidFill>
                  </a:tcPr>
                </a:tc>
                <a:tc>
                  <a:txBody>
                    <a:bodyPr/>
                    <a:lstStyle/>
                    <a:p>
                      <a:r>
                        <a:rPr kumimoji="1" lang="en-US" altLang="ja-JP" sz="2400" dirty="0" smtClean="0"/>
                        <a:t>Around</a:t>
                      </a:r>
                      <a:r>
                        <a:rPr kumimoji="1" lang="en-US" altLang="ja-JP" sz="2400" baseline="0" dirty="0" smtClean="0"/>
                        <a:t> the global </a:t>
                      </a:r>
                      <a:br>
                        <a:rPr kumimoji="1" lang="en-US" altLang="ja-JP" sz="2400" baseline="0" dirty="0" smtClean="0"/>
                      </a:br>
                      <a:r>
                        <a:rPr kumimoji="1" lang="en-US" altLang="ja-JP" sz="2400" baseline="0" dirty="0" smtClean="0"/>
                        <a:t>best solution</a:t>
                      </a:r>
                      <a:endParaRPr kumimoji="1" lang="ja-JP" altLang="en-US" sz="2400" dirty="0"/>
                    </a:p>
                  </a:txBody>
                  <a:tcPr>
                    <a:lnR w="12700" cap="flat" cmpd="sng" algn="ctr">
                      <a:solidFill>
                        <a:schemeClr val="accent6">
                          <a:lumMod val="60000"/>
                          <a:lumOff val="4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3082213874"/>
                  </a:ext>
                </a:extLst>
              </a:tr>
              <a:tr h="466478">
                <a:tc>
                  <a:txBody>
                    <a:bodyPr/>
                    <a:lstStyle/>
                    <a:p>
                      <a:r>
                        <a:rPr kumimoji="1" lang="en-US" altLang="ja-JP" sz="2400" dirty="0" smtClean="0"/>
                        <a:t>exploration</a:t>
                      </a:r>
                      <a:endParaRPr kumimoji="1" lang="ja-JP" altLang="en-US" sz="2400" dirty="0"/>
                    </a:p>
                  </a:txBody>
                  <a:tcPr>
                    <a:lnL w="12700" cap="flat" cmpd="sng" algn="ctr">
                      <a:solidFill>
                        <a:schemeClr val="accent6">
                          <a:lumMod val="60000"/>
                          <a:lumOff val="40000"/>
                        </a:schemeClr>
                      </a:solidFill>
                      <a:prstDash val="solid"/>
                      <a:round/>
                      <a:headEnd type="none" w="med" len="med"/>
                      <a:tailEnd type="none" w="med" len="med"/>
                    </a:lnL>
                    <a:lnB w="12700" cap="flat" cmpd="sng" algn="ctr">
                      <a:solidFill>
                        <a:schemeClr val="accent6">
                          <a:lumMod val="60000"/>
                          <a:lumOff val="40000"/>
                        </a:schemeClr>
                      </a:solidFill>
                      <a:prstDash val="solid"/>
                      <a:round/>
                      <a:headEnd type="none" w="med" len="med"/>
                      <a:tailEnd type="none" w="med" len="med"/>
                    </a:lnB>
                    <a:solidFill>
                      <a:schemeClr val="bg1"/>
                    </a:solidFill>
                  </a:tcPr>
                </a:tc>
                <a:tc>
                  <a:txBody>
                    <a:bodyPr/>
                    <a:lstStyle/>
                    <a:p>
                      <a:r>
                        <a:rPr kumimoji="1" lang="en-US" altLang="ja-JP" sz="2400" dirty="0" smtClean="0"/>
                        <a:t>In</a:t>
                      </a:r>
                      <a:r>
                        <a:rPr kumimoji="1" lang="en-US" altLang="ja-JP" sz="2400" baseline="0" dirty="0" smtClean="0"/>
                        <a:t> the search space</a:t>
                      </a:r>
                    </a:p>
                    <a:p>
                      <a:endParaRPr kumimoji="1" lang="ja-JP" altLang="en-US" sz="2400" dirty="0"/>
                    </a:p>
                  </a:txBody>
                  <a:tcPr>
                    <a:lnR w="12700" cap="flat" cmpd="sng" algn="ctr">
                      <a:solidFill>
                        <a:schemeClr val="accent6">
                          <a:lumMod val="60000"/>
                          <a:lumOff val="40000"/>
                        </a:schemeClr>
                      </a:solidFill>
                      <a:prstDash val="solid"/>
                      <a:round/>
                      <a:headEnd type="none" w="med" len="med"/>
                      <a:tailEnd type="none" w="med" len="med"/>
                    </a:lnR>
                    <a:lnB w="12700" cap="flat" cmpd="sng" algn="ctr">
                      <a:solidFill>
                        <a:schemeClr val="accent6">
                          <a:lumMod val="60000"/>
                          <a:lumOff val="4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92995316"/>
                  </a:ext>
                </a:extLst>
              </a:tr>
            </a:tbl>
          </a:graphicData>
        </a:graphic>
      </p:graphicFrame>
      <p:sp>
        <p:nvSpPr>
          <p:cNvPr id="3" name="テキスト ボックス 2"/>
          <p:cNvSpPr txBox="1"/>
          <p:nvPr/>
        </p:nvSpPr>
        <p:spPr>
          <a:xfrm>
            <a:off x="1971081" y="2446306"/>
            <a:ext cx="8155816" cy="461665"/>
          </a:xfrm>
          <a:prstGeom prst="rect">
            <a:avLst/>
          </a:prstGeom>
          <a:noFill/>
        </p:spPr>
        <p:txBody>
          <a:bodyPr wrap="square" rtlCol="0">
            <a:spAutoFit/>
          </a:bodyPr>
          <a:lstStyle/>
          <a:p>
            <a:r>
              <a:rPr kumimoji="1" lang="en-US" altLang="ja-JP" sz="2400" b="1" dirty="0" smtClean="0">
                <a:solidFill>
                  <a:schemeClr val="tx1">
                    <a:lumMod val="75000"/>
                    <a:lumOff val="25000"/>
                  </a:schemeClr>
                </a:solidFill>
              </a:rPr>
              <a:t>Three improvements from conventional BA to NRBA</a:t>
            </a:r>
            <a:endParaRPr kumimoji="1" lang="ja-JP" altLang="en-US" sz="2400" b="1" dirty="0">
              <a:solidFill>
                <a:schemeClr val="tx1">
                  <a:lumMod val="75000"/>
                  <a:lumOff val="25000"/>
                </a:schemeClr>
              </a:solidFill>
            </a:endParaRPr>
          </a:p>
        </p:txBody>
      </p:sp>
      <p:graphicFrame>
        <p:nvGraphicFramePr>
          <p:cNvPr id="5" name="表 4"/>
          <p:cNvGraphicFramePr>
            <a:graphicFrameLocks noGrp="1"/>
          </p:cNvGraphicFramePr>
          <p:nvPr>
            <p:extLst>
              <p:ext uri="{D42A27DB-BD31-4B8C-83A1-F6EECF244321}">
                <p14:modId xmlns:p14="http://schemas.microsoft.com/office/powerpoint/2010/main" val="1614155094"/>
              </p:ext>
            </p:extLst>
          </p:nvPr>
        </p:nvGraphicFramePr>
        <p:xfrm>
          <a:off x="5437238" y="2933117"/>
          <a:ext cx="6538147" cy="2968761"/>
        </p:xfrm>
        <a:graphic>
          <a:graphicData uri="http://schemas.openxmlformats.org/drawingml/2006/table">
            <a:tbl>
              <a:tblPr firstRow="1" bandRow="1">
                <a:tableStyleId>{5C22544A-7EE6-4342-B048-85BDC9FD1C3A}</a:tableStyleId>
              </a:tblPr>
              <a:tblGrid>
                <a:gridCol w="1862455">
                  <a:extLst>
                    <a:ext uri="{9D8B030D-6E8A-4147-A177-3AD203B41FA5}">
                      <a16:colId xmlns:a16="http://schemas.microsoft.com/office/drawing/2014/main" val="303291509"/>
                    </a:ext>
                  </a:extLst>
                </a:gridCol>
                <a:gridCol w="4675692">
                  <a:extLst>
                    <a:ext uri="{9D8B030D-6E8A-4147-A177-3AD203B41FA5}">
                      <a16:colId xmlns:a16="http://schemas.microsoft.com/office/drawing/2014/main" val="3282902628"/>
                    </a:ext>
                  </a:extLst>
                </a:gridCol>
              </a:tblGrid>
              <a:tr h="463869">
                <a:tc gridSpan="2">
                  <a:txBody>
                    <a:bodyPr/>
                    <a:lstStyle/>
                    <a:p>
                      <a:r>
                        <a:rPr kumimoji="1" lang="en-US" altLang="ja-JP" sz="2400" dirty="0" smtClean="0"/>
                        <a:t>NRBA</a:t>
                      </a:r>
                      <a:endParaRPr kumimoji="1" lang="ja-JP" altLang="en-US" sz="2400" dirty="0"/>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solidFill>
                      <a:schemeClr val="accent6"/>
                    </a:solidFill>
                  </a:tcPr>
                </a:tc>
                <a:tc hMerge="1">
                  <a:txBody>
                    <a:bodyPr/>
                    <a:lstStyle/>
                    <a:p>
                      <a:endParaRPr kumimoji="1" lang="ja-JP" altLang="en-US" sz="2400" dirty="0"/>
                    </a:p>
                  </a:txBody>
                  <a:tcPr>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solidFill>
                      <a:schemeClr val="accent6"/>
                    </a:solidFill>
                  </a:tcPr>
                </a:tc>
                <a:extLst>
                  <a:ext uri="{0D108BD9-81ED-4DB2-BD59-A6C34878D82A}">
                    <a16:rowId xmlns:a16="http://schemas.microsoft.com/office/drawing/2014/main" val="233311361"/>
                  </a:ext>
                </a:extLst>
              </a:tr>
              <a:tr h="834964">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dirty="0" smtClean="0">
                          <a:solidFill>
                            <a:schemeClr val="accent6"/>
                          </a:solidFill>
                        </a:rPr>
                        <a:t>exploration</a:t>
                      </a:r>
                      <a:endParaRPr kumimoji="1" lang="ja-JP" altLang="en-US" sz="2400" dirty="0" smtClean="0">
                        <a:solidFill>
                          <a:schemeClr val="accent6"/>
                        </a:solidFill>
                      </a:endParaRPr>
                    </a:p>
                  </a:txBody>
                  <a:tcPr>
                    <a:lnL w="12700" cap="flat" cmpd="sng" algn="ctr">
                      <a:solidFill>
                        <a:schemeClr val="accent6">
                          <a:lumMod val="60000"/>
                          <a:lumOff val="40000"/>
                        </a:schemeClr>
                      </a:solidFill>
                      <a:prstDash val="solid"/>
                      <a:round/>
                      <a:headEnd type="none" w="med" len="med"/>
                      <a:tailEnd type="none" w="med" len="med"/>
                    </a:lnL>
                    <a:solidFill>
                      <a:schemeClr val="bg1"/>
                    </a:solidFill>
                  </a:tcPr>
                </a:tc>
                <a:tc>
                  <a:txBody>
                    <a:bodyPr/>
                    <a:lstStyle/>
                    <a:p>
                      <a:r>
                        <a:rPr kumimoji="1" lang="en-US" altLang="ja-JP" sz="2400" u="none" dirty="0" smtClean="0">
                          <a:solidFill>
                            <a:schemeClr val="accent6"/>
                          </a:solidFill>
                        </a:rPr>
                        <a:t>Keep</a:t>
                      </a:r>
                      <a:r>
                        <a:rPr kumimoji="1" lang="en-US" altLang="ja-JP" sz="2400" u="none" baseline="0" dirty="0" smtClean="0">
                          <a:solidFill>
                            <a:schemeClr val="accent6"/>
                          </a:solidFill>
                        </a:rPr>
                        <a:t> away from the personal </a:t>
                      </a:r>
                      <a:br>
                        <a:rPr kumimoji="1" lang="en-US" altLang="ja-JP" sz="2400" u="none" baseline="0" dirty="0" smtClean="0">
                          <a:solidFill>
                            <a:schemeClr val="accent6"/>
                          </a:solidFill>
                        </a:rPr>
                      </a:br>
                      <a:r>
                        <a:rPr kumimoji="1" lang="en-US" altLang="ja-JP" sz="2400" u="none" baseline="0" dirty="0" smtClean="0">
                          <a:solidFill>
                            <a:schemeClr val="accent6"/>
                          </a:solidFill>
                        </a:rPr>
                        <a:t>best solution in the Niche radius </a:t>
                      </a:r>
                      <a:endParaRPr kumimoji="1" lang="ja-JP" altLang="en-US" sz="2400" u="none" dirty="0">
                        <a:solidFill>
                          <a:schemeClr val="accent6"/>
                        </a:solidFill>
                      </a:endParaRPr>
                    </a:p>
                  </a:txBody>
                  <a:tcPr>
                    <a:lnR w="12700" cap="flat" cmpd="sng" algn="ctr">
                      <a:solidFill>
                        <a:schemeClr val="accent6">
                          <a:lumMod val="60000"/>
                          <a:lumOff val="4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3034889646"/>
                  </a:ext>
                </a:extLst>
              </a:tr>
              <a:tr h="834964">
                <a:tc>
                  <a:txBody>
                    <a:bodyPr/>
                    <a:lstStyle/>
                    <a:p>
                      <a:r>
                        <a:rPr kumimoji="1" lang="en-US" altLang="ja-JP" sz="2400" dirty="0" smtClean="0"/>
                        <a:t>exploitation</a:t>
                      </a:r>
                      <a:endParaRPr kumimoji="1" lang="ja-JP" altLang="en-US" sz="2400" dirty="0"/>
                    </a:p>
                  </a:txBody>
                  <a:tcPr>
                    <a:lnL w="12700" cap="flat" cmpd="sng" algn="ctr">
                      <a:solidFill>
                        <a:schemeClr val="accent6">
                          <a:lumMod val="60000"/>
                          <a:lumOff val="40000"/>
                        </a:schemeClr>
                      </a:solidFill>
                      <a:prstDash val="solid"/>
                      <a:round/>
                      <a:headEnd type="none" w="med" len="med"/>
                      <a:tailEnd type="none" w="med" len="med"/>
                    </a:lnL>
                    <a:solidFill>
                      <a:schemeClr val="bg1"/>
                    </a:solidFill>
                  </a:tcPr>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u="none" dirty="0" smtClean="0">
                          <a:solidFill>
                            <a:schemeClr val="accent6"/>
                          </a:solidFill>
                        </a:rPr>
                        <a:t>In</a:t>
                      </a:r>
                      <a:r>
                        <a:rPr kumimoji="1" lang="en-US" altLang="ja-JP" sz="2400" u="none" baseline="0" dirty="0" smtClean="0">
                          <a:solidFill>
                            <a:schemeClr val="accent6"/>
                          </a:solidFill>
                        </a:rPr>
                        <a:t> Niche radius of the personal </a:t>
                      </a:r>
                    </a:p>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u="none" baseline="0" dirty="0" smtClean="0">
                          <a:solidFill>
                            <a:schemeClr val="accent6"/>
                          </a:solidFill>
                        </a:rPr>
                        <a:t>best solution</a:t>
                      </a:r>
                      <a:endParaRPr kumimoji="1" lang="ja-JP" altLang="en-US" sz="2400" u="none" dirty="0">
                        <a:solidFill>
                          <a:schemeClr val="accent6"/>
                        </a:solidFill>
                      </a:endParaRPr>
                    </a:p>
                  </a:txBody>
                  <a:tcPr>
                    <a:lnR w="12700" cap="flat" cmpd="sng" algn="ctr">
                      <a:solidFill>
                        <a:schemeClr val="accent6">
                          <a:lumMod val="60000"/>
                          <a:lumOff val="4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240945964"/>
                  </a:ext>
                </a:extLst>
              </a:tr>
              <a:tr h="834964">
                <a:tc>
                  <a:txBody>
                    <a:bodyPr/>
                    <a:lstStyle/>
                    <a:p>
                      <a:r>
                        <a:rPr kumimoji="1" lang="en-US" altLang="ja-JP" sz="2400" dirty="0" smtClean="0"/>
                        <a:t>exploration</a:t>
                      </a:r>
                      <a:endParaRPr kumimoji="1" lang="ja-JP" altLang="en-US" sz="2400" dirty="0"/>
                    </a:p>
                  </a:txBody>
                  <a:tcPr>
                    <a:lnL w="12700" cap="flat" cmpd="sng" algn="ctr">
                      <a:solidFill>
                        <a:schemeClr val="accent6">
                          <a:lumMod val="60000"/>
                          <a:lumOff val="40000"/>
                        </a:schemeClr>
                      </a:solidFill>
                      <a:prstDash val="solid"/>
                      <a:round/>
                      <a:headEnd type="none" w="med" len="med"/>
                      <a:tailEnd type="none" w="med" len="med"/>
                    </a:lnL>
                    <a:lnB w="12700" cap="flat" cmpd="sng" algn="ctr">
                      <a:solidFill>
                        <a:schemeClr val="accent6">
                          <a:lumMod val="60000"/>
                          <a:lumOff val="40000"/>
                        </a:schemeClr>
                      </a:solidFill>
                      <a:prstDash val="solid"/>
                      <a:round/>
                      <a:headEnd type="none" w="med" len="med"/>
                      <a:tailEnd type="none" w="med" len="med"/>
                    </a:lnB>
                    <a:solidFill>
                      <a:schemeClr val="bg1"/>
                    </a:solidFill>
                  </a:tcPr>
                </a:tc>
                <a:tc>
                  <a:txBody>
                    <a:bodyPr/>
                    <a:lstStyle/>
                    <a:p>
                      <a:r>
                        <a:rPr kumimoji="1" lang="en-US" altLang="ja-JP" sz="2400" u="none" dirty="0" smtClean="0">
                          <a:solidFill>
                            <a:schemeClr val="accent6"/>
                          </a:solidFill>
                        </a:rPr>
                        <a:t>In Niche</a:t>
                      </a:r>
                      <a:r>
                        <a:rPr kumimoji="1" lang="en-US" altLang="ja-JP" sz="2400" u="none" baseline="0" dirty="0" smtClean="0">
                          <a:solidFill>
                            <a:schemeClr val="accent6"/>
                          </a:solidFill>
                        </a:rPr>
                        <a:t> radius of the current </a:t>
                      </a:r>
                    </a:p>
                    <a:p>
                      <a:r>
                        <a:rPr kumimoji="1" lang="en-US" altLang="ja-JP" sz="2400" u="none" baseline="0" dirty="0" smtClean="0">
                          <a:solidFill>
                            <a:schemeClr val="accent6"/>
                          </a:solidFill>
                        </a:rPr>
                        <a:t>solution</a:t>
                      </a:r>
                      <a:endParaRPr kumimoji="1" lang="ja-JP" altLang="en-US" sz="2400" u="none" dirty="0">
                        <a:solidFill>
                          <a:schemeClr val="accent6"/>
                        </a:solidFill>
                      </a:endParaRPr>
                    </a:p>
                  </a:txBody>
                  <a:tcPr>
                    <a:lnR w="12700" cap="flat" cmpd="sng" algn="ctr">
                      <a:solidFill>
                        <a:schemeClr val="accent6">
                          <a:lumMod val="60000"/>
                          <a:lumOff val="40000"/>
                        </a:schemeClr>
                      </a:solidFill>
                      <a:prstDash val="solid"/>
                      <a:round/>
                      <a:headEnd type="none" w="med" len="med"/>
                      <a:tailEnd type="none" w="med" len="med"/>
                    </a:lnR>
                    <a:lnB w="12700" cap="flat" cmpd="sng" algn="ctr">
                      <a:solidFill>
                        <a:schemeClr val="accent6">
                          <a:lumMod val="60000"/>
                          <a:lumOff val="4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92362540"/>
                  </a:ext>
                </a:extLst>
              </a:tr>
            </a:tbl>
          </a:graphicData>
        </a:graphic>
      </p:graphicFrame>
    </p:spTree>
    <p:extLst>
      <p:ext uri="{BB962C8B-B14F-4D97-AF65-F5344CB8AC3E}">
        <p14:creationId xmlns:p14="http://schemas.microsoft.com/office/powerpoint/2010/main" val="2489216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コンテンツ プレースホルダー 78"/>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p:spPr>
      </p:pic>
      <p:sp>
        <p:nvSpPr>
          <p:cNvPr id="2" name="タイトル 1"/>
          <p:cNvSpPr>
            <a:spLocks noGrp="1"/>
          </p:cNvSpPr>
          <p:nvPr>
            <p:ph type="title"/>
          </p:nvPr>
        </p:nvSpPr>
        <p:spPr/>
        <p:txBody>
          <a:bodyPr/>
          <a:lstStyle/>
          <a:p>
            <a:r>
              <a:rPr lang="en-US" altLang="ja-JP" dirty="0" smtClean="0"/>
              <a:t>Description of </a:t>
            </a:r>
            <a:r>
              <a:rPr kumimoji="1" lang="en-US" altLang="ja-JP" dirty="0" smtClean="0"/>
              <a:t>NRBA</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29" name="テキスト ボックス 28"/>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32" name="コンテンツ プレースホルダー 4"/>
          <p:cNvGraphicFramePr>
            <a:graphicFrameLocks/>
          </p:cNvGraphicFramePr>
          <p:nvPr>
            <p:extLst>
              <p:ext uri="{D42A27DB-BD31-4B8C-83A1-F6EECF244321}">
                <p14:modId xmlns:p14="http://schemas.microsoft.com/office/powerpoint/2010/main" val="1915727247"/>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0" name="楕円 89"/>
          <p:cNvSpPr/>
          <p:nvPr/>
        </p:nvSpPr>
        <p:spPr>
          <a:xfrm>
            <a:off x="7590281" y="3276989"/>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楕円 90"/>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楕円 91"/>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6" name="テキスト ボックス 95"/>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96" name="テキスト ボックス 95"/>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97" name="テキスト ボックス 96"/>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7" name="テキスト ボックス 106"/>
              <p:cNvSpPr txBox="1"/>
              <p:nvPr/>
            </p:nvSpPr>
            <p:spPr>
              <a:xfrm>
                <a:off x="6975699" y="3522840"/>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107" name="テキスト ボックス 106"/>
              <p:cNvSpPr txBox="1">
                <a:spLocks noRot="1" noChangeAspect="1" noMove="1" noResize="1" noEditPoints="1" noAdjustHandles="1" noChangeArrowheads="1" noChangeShapeType="1" noTextEdit="1"/>
              </p:cNvSpPr>
              <p:nvPr/>
            </p:nvSpPr>
            <p:spPr>
              <a:xfrm>
                <a:off x="6975699" y="3522840"/>
                <a:ext cx="323935" cy="307777"/>
              </a:xfrm>
              <a:prstGeom prst="rect">
                <a:avLst/>
              </a:prstGeom>
              <a:blipFill>
                <a:blip r:embed="rId11"/>
                <a:stretch>
                  <a:fillRect l="-7547" r="-7547"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8" name="テキスト ボックス 107"/>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08" name="テキスト ボックス 107"/>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9" name="テキスト ボックス 108"/>
              <p:cNvSpPr txBox="1"/>
              <p:nvPr/>
            </p:nvSpPr>
            <p:spPr>
              <a:xfrm>
                <a:off x="7178713" y="291646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109" name="テキスト ボックス 108"/>
              <p:cNvSpPr txBox="1">
                <a:spLocks noRot="1" noChangeAspect="1" noMove="1" noResize="1" noEditPoints="1" noAdjustHandles="1" noChangeArrowheads="1" noChangeShapeType="1" noTextEdit="1"/>
              </p:cNvSpPr>
              <p:nvPr/>
            </p:nvSpPr>
            <p:spPr>
              <a:xfrm>
                <a:off x="7178713" y="2916468"/>
                <a:ext cx="323935" cy="307777"/>
              </a:xfrm>
              <a:prstGeom prst="rect">
                <a:avLst/>
              </a:prstGeom>
              <a:blipFill>
                <a:blip r:embed="rId14"/>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p:sp>
        <p:nvSpPr>
          <p:cNvPr id="116" name="楕円 115"/>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120"/>
          <p:cNvSpPr/>
          <p:nvPr/>
        </p:nvSpPr>
        <p:spPr>
          <a:xfrm>
            <a:off x="7446357" y="3656522"/>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楕円 126"/>
          <p:cNvSpPr/>
          <p:nvPr/>
        </p:nvSpPr>
        <p:spPr>
          <a:xfrm>
            <a:off x="6917036" y="2574989"/>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楕円 129"/>
          <p:cNvSpPr/>
          <p:nvPr/>
        </p:nvSpPr>
        <p:spPr>
          <a:xfrm>
            <a:off x="6595260" y="3822036"/>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楕円 130"/>
          <p:cNvSpPr/>
          <p:nvPr/>
        </p:nvSpPr>
        <p:spPr>
          <a:xfrm>
            <a:off x="8018890" y="244138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楕円 131"/>
          <p:cNvSpPr/>
          <p:nvPr/>
        </p:nvSpPr>
        <p:spPr>
          <a:xfrm>
            <a:off x="8148095" y="394826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楕円 132"/>
          <p:cNvSpPr/>
          <p:nvPr/>
        </p:nvSpPr>
        <p:spPr>
          <a:xfrm>
            <a:off x="6742454" y="294853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p:cNvGrpSpPr/>
          <p:nvPr/>
        </p:nvGrpSpPr>
        <p:grpSpPr>
          <a:xfrm>
            <a:off x="7562137" y="3355208"/>
            <a:ext cx="432802" cy="463708"/>
            <a:chOff x="10810096" y="3775494"/>
            <a:chExt cx="432802" cy="463708"/>
          </a:xfrm>
        </p:grpSpPr>
        <p:cxnSp>
          <p:nvCxnSpPr>
            <p:cNvPr id="134" name="直線矢印コネクタ 133"/>
            <p:cNvCxnSpPr/>
            <p:nvPr/>
          </p:nvCxnSpPr>
          <p:spPr>
            <a:xfrm>
              <a:off x="10810096" y="3843202"/>
              <a:ext cx="396000" cy="39600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5" name="テキスト ボックス 134"/>
                <p:cNvSpPr txBox="1"/>
                <p:nvPr/>
              </p:nvSpPr>
              <p:spPr>
                <a:xfrm>
                  <a:off x="11040087" y="3775494"/>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𝜎</m:t>
                        </m:r>
                      </m:oMath>
                    </m:oMathPara>
                  </a14:m>
                  <a:endParaRPr kumimoji="1" lang="ja-JP" altLang="en-US" dirty="0">
                    <a:solidFill>
                      <a:srgbClr val="FF0000"/>
                    </a:solidFill>
                  </a:endParaRPr>
                </a:p>
              </p:txBody>
            </p:sp>
          </mc:Choice>
          <mc:Fallback>
            <p:sp>
              <p:nvSpPr>
                <p:cNvPr id="135" name="テキスト ボックス 134"/>
                <p:cNvSpPr txBox="1">
                  <a:spLocks noRot="1" noChangeAspect="1" noMove="1" noResize="1" noEditPoints="1" noAdjustHandles="1" noChangeArrowheads="1" noChangeShapeType="1" noTextEdit="1"/>
                </p:cNvSpPr>
                <p:nvPr/>
              </p:nvSpPr>
              <p:spPr>
                <a:xfrm>
                  <a:off x="11040087" y="3775494"/>
                  <a:ext cx="202811" cy="276999"/>
                </a:xfrm>
                <a:prstGeom prst="rect">
                  <a:avLst/>
                </a:prstGeom>
                <a:blipFill>
                  <a:blip r:embed="rId16"/>
                  <a:stretch>
                    <a:fillRect l="-14706" r="-8824" b="-2174"/>
                  </a:stretch>
                </a:blipFill>
              </p:spPr>
              <p:txBody>
                <a:bodyPr/>
                <a:lstStyle/>
                <a:p>
                  <a:r>
                    <a:rPr lang="ja-JP" altLang="en-US">
                      <a:noFill/>
                    </a:rPr>
                    <a:t> </a:t>
                  </a:r>
                </a:p>
              </p:txBody>
            </p:sp>
          </mc:Fallback>
        </mc:AlternateContent>
      </p:grpSp>
      <p:sp>
        <p:nvSpPr>
          <p:cNvPr id="31" name="星 5 30"/>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楕円 136"/>
          <p:cNvSpPr/>
          <p:nvPr/>
        </p:nvSpPr>
        <p:spPr>
          <a:xfrm>
            <a:off x="7286369" y="2952573"/>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3" name="テキスト ボックス 32"/>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33" name="テキスト ボックス 32"/>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8"/>
                <a:stretch>
                  <a:fillRect l="-1796" t="-5455" b="-23636"/>
                </a:stretch>
              </a:blipFill>
            </p:spPr>
            <p:txBody>
              <a:bodyPr/>
              <a:lstStyle/>
              <a:p>
                <a:r>
                  <a:rPr lang="ja-JP" altLang="en-US">
                    <a:noFill/>
                  </a:rPr>
                  <a:t> </a:t>
                </a:r>
              </a:p>
            </p:txBody>
          </p:sp>
        </mc:Fallback>
      </mc:AlternateContent>
      <p:sp>
        <p:nvSpPr>
          <p:cNvPr id="35" name="楕円 34"/>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p:cNvSpPr txBox="1"/>
              <p:nvPr/>
            </p:nvSpPr>
            <p:spPr>
              <a:xfrm>
                <a:off x="8742726" y="5727603"/>
                <a:ext cx="1581395" cy="276999"/>
              </a:xfrm>
              <a:prstGeom prst="rect">
                <a:avLst/>
              </a:prstGeom>
              <a:noFill/>
            </p:spPr>
            <p:txBody>
              <a:bodyPr wrap="none" lIns="0" tIns="0" rIns="0" bIns="0" rtlCol="0">
                <a:spAutoFit/>
              </a:bodyPr>
              <a:lstStyle/>
              <a:p>
                <a:r>
                  <a:rPr kumimoji="1" lang="en-US" altLang="ja-JP" b="0" dirty="0" smtClean="0">
                    <a:solidFill>
                      <a:schemeClr val="tx1"/>
                    </a:solidFill>
                  </a:rPr>
                  <a:t>Niche radius</a:t>
                </a:r>
                <a:r>
                  <a:rPr kumimoji="1" lang="ja-JP" altLang="en-US" dirty="0"/>
                  <a:t> </a:t>
                </a:r>
                <a:r>
                  <a:rPr kumimoji="1" lang="en-US" altLang="ja-JP" dirty="0" smtClean="0"/>
                  <a:t>: </a:t>
                </a:r>
                <a14:m>
                  <m:oMath xmlns:m="http://schemas.openxmlformats.org/officeDocument/2006/math">
                    <m:r>
                      <a:rPr kumimoji="1" lang="en-US" altLang="ja-JP" i="1">
                        <a:latin typeface="Cambria Math" panose="02040503050406030204" pitchFamily="18" charset="0"/>
                      </a:rPr>
                      <m:t>𝜎</m:t>
                    </m:r>
                  </m:oMath>
                </a14:m>
                <a:endParaRPr kumimoji="1" lang="en-US" altLang="ja-JP" b="0" dirty="0" smtClean="0">
                  <a:solidFill>
                    <a:schemeClr val="tx1"/>
                  </a:solidFill>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8742726" y="5727603"/>
                <a:ext cx="1581395" cy="276999"/>
              </a:xfrm>
              <a:prstGeom prst="rect">
                <a:avLst/>
              </a:prstGeom>
              <a:blipFill>
                <a:blip r:embed="rId19"/>
                <a:stretch>
                  <a:fillRect l="-8846" t="-26667" r="-2308"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smtClean="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0"/>
                <a:stretch>
                  <a:fillRect l="-6176" t="-26829" r="-588" b="-46341"/>
                </a:stretch>
              </a:blipFill>
            </p:spPr>
            <p:txBody>
              <a:bodyPr/>
              <a:lstStyle/>
              <a:p>
                <a:r>
                  <a:rPr lang="ja-JP" altLang="en-US">
                    <a:noFill/>
                  </a:rPr>
                  <a:t> </a:t>
                </a:r>
              </a:p>
            </p:txBody>
          </p:sp>
        </mc:Fallback>
      </mc:AlternateContent>
      <p:sp>
        <p:nvSpPr>
          <p:cNvPr id="38" name="星 5 37"/>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2430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Description of </a:t>
            </a:r>
            <a:r>
              <a:rPr lang="en-US" altLang="ja-JP" dirty="0" smtClean="0"/>
              <a:t>NRBA</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29" name="テキスト ボックス 28"/>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32" name="コンテンツ プレースホルダー 4"/>
          <p:cNvGraphicFramePr>
            <a:graphicFrameLocks/>
          </p:cNvGraphicFramePr>
          <p:nvPr>
            <p:extLst>
              <p:ext uri="{D42A27DB-BD31-4B8C-83A1-F6EECF244321}">
                <p14:modId xmlns:p14="http://schemas.microsoft.com/office/powerpoint/2010/main" val="3551962504"/>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コンテンツ プレースホルダー 3"/>
          <p:cNvSpPr>
            <a:spLocks noGrp="1"/>
          </p:cNvSpPr>
          <p:nvPr>
            <p:ph idx="10"/>
          </p:nvPr>
        </p:nvSpPr>
        <p:spPr/>
        <p:txBody>
          <a:bodyPr/>
          <a:lstStyle/>
          <a:p>
            <a:endParaRPr kumimoji="1" lang="ja-JP" altLang="en-US"/>
          </a:p>
        </p:txBody>
      </p:sp>
      <p:pic>
        <p:nvPicPr>
          <p:cNvPr id="41" name="コンテンツ プレースホルダー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42" name="楕円 41"/>
          <p:cNvSpPr/>
          <p:nvPr/>
        </p:nvSpPr>
        <p:spPr>
          <a:xfrm>
            <a:off x="7590281" y="3276989"/>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5" name="テキスト ボックス 44"/>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45" name="テキスト ボックス 44"/>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6" name="テキスト ボックス 45"/>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46" name="テキスト ボックス 45"/>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7" name="テキスト ボックス 46"/>
              <p:cNvSpPr txBox="1"/>
              <p:nvPr/>
            </p:nvSpPr>
            <p:spPr>
              <a:xfrm>
                <a:off x="6975699" y="3522840"/>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47" name="テキスト ボックス 46"/>
              <p:cNvSpPr txBox="1">
                <a:spLocks noRot="1" noChangeAspect="1" noMove="1" noResize="1" noEditPoints="1" noAdjustHandles="1" noChangeArrowheads="1" noChangeShapeType="1" noTextEdit="1"/>
              </p:cNvSpPr>
              <p:nvPr/>
            </p:nvSpPr>
            <p:spPr>
              <a:xfrm>
                <a:off x="6975699" y="3522840"/>
                <a:ext cx="323935" cy="307777"/>
              </a:xfrm>
              <a:prstGeom prst="rect">
                <a:avLst/>
              </a:prstGeom>
              <a:blipFill>
                <a:blip r:embed="rId11"/>
                <a:stretch>
                  <a:fillRect l="-7547" r="-7547"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8" name="テキスト ボックス 47"/>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48" name="テキスト ボックス 47"/>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2"/>
                <a:stretch>
                  <a:fillRect l="-7407" r="-370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9" name="テキスト ボックス 48"/>
              <p:cNvSpPr txBox="1"/>
              <p:nvPr/>
            </p:nvSpPr>
            <p:spPr>
              <a:xfrm>
                <a:off x="7178713" y="291646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49" name="テキスト ボックス 48"/>
              <p:cNvSpPr txBox="1">
                <a:spLocks noRot="1" noChangeAspect="1" noMove="1" noResize="1" noEditPoints="1" noAdjustHandles="1" noChangeArrowheads="1" noChangeShapeType="1" noTextEdit="1"/>
              </p:cNvSpPr>
              <p:nvPr/>
            </p:nvSpPr>
            <p:spPr>
              <a:xfrm>
                <a:off x="7178713" y="2916468"/>
                <a:ext cx="323935" cy="307777"/>
              </a:xfrm>
              <a:prstGeom prst="rect">
                <a:avLst/>
              </a:prstGeom>
              <a:blipFill>
                <a:blip r:embed="rId13"/>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0" name="テキスト ボックス 49"/>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p:sp>
            <p:nvSpPr>
              <p:cNvPr id="50" name="テキスト ボックス 49"/>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p:sp>
        <p:nvSpPr>
          <p:cNvPr id="51" name="楕円 50"/>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7446357" y="3656522"/>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p:nvSpPr>
        <p:spPr>
          <a:xfrm>
            <a:off x="6917036" y="2574989"/>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p:nvSpPr>
        <p:spPr>
          <a:xfrm>
            <a:off x="6595260" y="3822036"/>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8018890" y="244138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8148095" y="394826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6742454" y="294853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8" name="グループ化 57"/>
          <p:cNvGrpSpPr/>
          <p:nvPr/>
        </p:nvGrpSpPr>
        <p:grpSpPr>
          <a:xfrm>
            <a:off x="7562137" y="3355208"/>
            <a:ext cx="432802" cy="463708"/>
            <a:chOff x="10810096" y="3775494"/>
            <a:chExt cx="432802" cy="463708"/>
          </a:xfrm>
        </p:grpSpPr>
        <p:cxnSp>
          <p:nvCxnSpPr>
            <p:cNvPr id="59" name="直線矢印コネクタ 58"/>
            <p:cNvCxnSpPr/>
            <p:nvPr/>
          </p:nvCxnSpPr>
          <p:spPr>
            <a:xfrm>
              <a:off x="10810096" y="3843202"/>
              <a:ext cx="396000" cy="39600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0" name="テキスト ボックス 59"/>
                <p:cNvSpPr txBox="1"/>
                <p:nvPr/>
              </p:nvSpPr>
              <p:spPr>
                <a:xfrm>
                  <a:off x="11040087" y="3775494"/>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𝜎</m:t>
                        </m:r>
                      </m:oMath>
                    </m:oMathPara>
                  </a14:m>
                  <a:endParaRPr kumimoji="1" lang="ja-JP" altLang="en-US" dirty="0">
                    <a:solidFill>
                      <a:srgbClr val="FF0000"/>
                    </a:solidFill>
                  </a:endParaRPr>
                </a:p>
              </p:txBody>
            </p:sp>
          </mc:Choice>
          <mc:Fallback>
            <p:sp>
              <p:nvSpPr>
                <p:cNvPr id="60" name="テキスト ボックス 59"/>
                <p:cNvSpPr txBox="1">
                  <a:spLocks noRot="1" noChangeAspect="1" noMove="1" noResize="1" noEditPoints="1" noAdjustHandles="1" noChangeArrowheads="1" noChangeShapeType="1" noTextEdit="1"/>
                </p:cNvSpPr>
                <p:nvPr/>
              </p:nvSpPr>
              <p:spPr>
                <a:xfrm>
                  <a:off x="11040087" y="3775494"/>
                  <a:ext cx="202811" cy="276999"/>
                </a:xfrm>
                <a:prstGeom prst="rect">
                  <a:avLst/>
                </a:prstGeom>
                <a:blipFill>
                  <a:blip r:embed="rId15"/>
                  <a:stretch>
                    <a:fillRect l="-14706" r="-8824" b="-2174"/>
                  </a:stretch>
                </a:blipFill>
              </p:spPr>
              <p:txBody>
                <a:bodyPr/>
                <a:lstStyle/>
                <a:p>
                  <a:r>
                    <a:rPr lang="ja-JP" altLang="en-US">
                      <a:noFill/>
                    </a:rPr>
                    <a:t> </a:t>
                  </a:r>
                </a:p>
              </p:txBody>
            </p:sp>
          </mc:Fallback>
        </mc:AlternateContent>
      </p:grpSp>
      <p:sp>
        <p:nvSpPr>
          <p:cNvPr id="61" name="星 5 60"/>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p:cNvSpPr/>
          <p:nvPr/>
        </p:nvSpPr>
        <p:spPr>
          <a:xfrm>
            <a:off x="7286369" y="2952573"/>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3" name="テキスト ボックス 62"/>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p:sp>
            <p:nvSpPr>
              <p:cNvPr id="63" name="テキスト ボックス 62"/>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6"/>
                <a:stretch>
                  <a:fillRect l="-1796" t="-5455" b="-23636"/>
                </a:stretch>
              </a:blipFill>
            </p:spPr>
            <p:txBody>
              <a:bodyPr/>
              <a:lstStyle/>
              <a:p>
                <a:r>
                  <a:rPr lang="ja-JP" altLang="en-US">
                    <a:noFill/>
                  </a:rPr>
                  <a:t> </a:t>
                </a:r>
              </a:p>
            </p:txBody>
          </p:sp>
        </mc:Fallback>
      </mc:AlternateContent>
      <p:sp>
        <p:nvSpPr>
          <p:cNvPr id="64" name="楕円 63"/>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5" name="テキスト ボックス 64"/>
              <p:cNvSpPr txBox="1"/>
              <p:nvPr/>
            </p:nvSpPr>
            <p:spPr>
              <a:xfrm>
                <a:off x="8742726" y="5727603"/>
                <a:ext cx="1581395" cy="276999"/>
              </a:xfrm>
              <a:prstGeom prst="rect">
                <a:avLst/>
              </a:prstGeom>
              <a:noFill/>
            </p:spPr>
            <p:txBody>
              <a:bodyPr wrap="none" lIns="0" tIns="0" rIns="0" bIns="0" rtlCol="0">
                <a:spAutoFit/>
              </a:bodyPr>
              <a:lstStyle/>
              <a:p>
                <a:r>
                  <a:rPr kumimoji="1" lang="en-US" altLang="ja-JP" b="0" dirty="0" smtClean="0">
                    <a:solidFill>
                      <a:schemeClr val="tx1"/>
                    </a:solidFill>
                  </a:rPr>
                  <a:t>Niche radius</a:t>
                </a:r>
                <a:r>
                  <a:rPr kumimoji="1" lang="ja-JP" altLang="en-US" dirty="0"/>
                  <a:t> </a:t>
                </a:r>
                <a:r>
                  <a:rPr kumimoji="1" lang="en-US" altLang="ja-JP" dirty="0" smtClean="0"/>
                  <a:t>: </a:t>
                </a:r>
                <a14:m>
                  <m:oMath xmlns:m="http://schemas.openxmlformats.org/officeDocument/2006/math">
                    <m:r>
                      <a:rPr kumimoji="1" lang="en-US" altLang="ja-JP" i="1">
                        <a:latin typeface="Cambria Math" panose="02040503050406030204" pitchFamily="18" charset="0"/>
                      </a:rPr>
                      <m:t>𝜎</m:t>
                    </m:r>
                  </m:oMath>
                </a14:m>
                <a:endParaRPr kumimoji="1" lang="en-US" altLang="ja-JP" b="0" dirty="0" smtClean="0">
                  <a:solidFill>
                    <a:schemeClr val="tx1"/>
                  </a:solidFill>
                </a:endParaRPr>
              </a:p>
            </p:txBody>
          </p:sp>
        </mc:Choice>
        <mc:Fallback>
          <p:sp>
            <p:nvSpPr>
              <p:cNvPr id="65" name="テキスト ボックス 64"/>
              <p:cNvSpPr txBox="1">
                <a:spLocks noRot="1" noChangeAspect="1" noMove="1" noResize="1" noEditPoints="1" noAdjustHandles="1" noChangeArrowheads="1" noChangeShapeType="1" noTextEdit="1"/>
              </p:cNvSpPr>
              <p:nvPr/>
            </p:nvSpPr>
            <p:spPr>
              <a:xfrm>
                <a:off x="8742726" y="5727603"/>
                <a:ext cx="1581395" cy="276999"/>
              </a:xfrm>
              <a:prstGeom prst="rect">
                <a:avLst/>
              </a:prstGeom>
              <a:blipFill>
                <a:blip r:embed="rId17"/>
                <a:stretch>
                  <a:fillRect l="-8846" t="-26667" r="-2308" b="-5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6" name="テキスト ボックス 65"/>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smtClean="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p:sp>
            <p:nvSpPr>
              <p:cNvPr id="66" name="テキスト ボックス 65"/>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18"/>
                <a:stretch>
                  <a:fillRect l="-6176" t="-26829" r="-588" b="-46341"/>
                </a:stretch>
              </a:blipFill>
            </p:spPr>
            <p:txBody>
              <a:bodyPr/>
              <a:lstStyle/>
              <a:p>
                <a:r>
                  <a:rPr lang="ja-JP" altLang="en-US">
                    <a:noFill/>
                  </a:rPr>
                  <a:t> </a:t>
                </a:r>
              </a:p>
            </p:txBody>
          </p:sp>
        </mc:Fallback>
      </mc:AlternateContent>
      <p:sp>
        <p:nvSpPr>
          <p:cNvPr id="67" name="星 5 66"/>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70053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Description of </a:t>
            </a:r>
            <a:r>
              <a:rPr lang="en-US" altLang="ja-JP" dirty="0" smtClean="0"/>
              <a:t>NRBA</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70" name="コンテンツ プレースホルダー 4"/>
          <p:cNvGraphicFramePr>
            <a:graphicFrameLocks/>
          </p:cNvGraphicFramePr>
          <p:nvPr>
            <p:extLst>
              <p:ext uri="{D42A27DB-BD31-4B8C-83A1-F6EECF244321}">
                <p14:modId xmlns:p14="http://schemas.microsoft.com/office/powerpoint/2010/main" val="749819918"/>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0" name="楕円 99"/>
          <p:cNvSpPr/>
          <p:nvPr/>
        </p:nvSpPr>
        <p:spPr>
          <a:xfrm>
            <a:off x="6786277" y="6382622"/>
            <a:ext cx="144000" cy="1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p:cNvSpPr txBox="1"/>
          <p:nvPr/>
        </p:nvSpPr>
        <p:spPr>
          <a:xfrm>
            <a:off x="7054230" y="6316853"/>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
        <p:nvSpPr>
          <p:cNvPr id="4" name="コンテンツ プレースホルダー 3"/>
          <p:cNvSpPr>
            <a:spLocks noGrp="1"/>
          </p:cNvSpPr>
          <p:nvPr>
            <p:ph idx="10"/>
          </p:nvPr>
        </p:nvSpPr>
        <p:spPr/>
        <p:txBody>
          <a:bodyPr/>
          <a:lstStyle/>
          <a:p>
            <a:endParaRPr kumimoji="1" lang="ja-JP" altLang="en-US" dirty="0"/>
          </a:p>
        </p:txBody>
      </p:sp>
      <p:pic>
        <p:nvPicPr>
          <p:cNvPr id="39" name="コンテンツ プレースホルダー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40" name="楕円 39"/>
          <p:cNvSpPr/>
          <p:nvPr/>
        </p:nvSpPr>
        <p:spPr>
          <a:xfrm>
            <a:off x="7590281" y="3276989"/>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3" name="テキスト ボックス 42"/>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43" name="テキスト ボックス 42"/>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4" name="テキスト ボックス 43"/>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44" name="テキスト ボックス 43"/>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5" name="テキスト ボックス 44"/>
              <p:cNvSpPr txBox="1"/>
              <p:nvPr/>
            </p:nvSpPr>
            <p:spPr>
              <a:xfrm>
                <a:off x="6975699" y="3522840"/>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45" name="テキスト ボックス 44"/>
              <p:cNvSpPr txBox="1">
                <a:spLocks noRot="1" noChangeAspect="1" noMove="1" noResize="1" noEditPoints="1" noAdjustHandles="1" noChangeArrowheads="1" noChangeShapeType="1" noTextEdit="1"/>
              </p:cNvSpPr>
              <p:nvPr/>
            </p:nvSpPr>
            <p:spPr>
              <a:xfrm>
                <a:off x="6975699" y="3522840"/>
                <a:ext cx="323935" cy="307777"/>
              </a:xfrm>
              <a:prstGeom prst="rect">
                <a:avLst/>
              </a:prstGeom>
              <a:blipFill>
                <a:blip r:embed="rId11"/>
                <a:stretch>
                  <a:fillRect l="-7547" r="-7547"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6" name="テキスト ボックス 45"/>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46" name="テキスト ボックス 45"/>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2"/>
                <a:stretch>
                  <a:fillRect l="-7407" r="-370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7" name="テキスト ボックス 46"/>
              <p:cNvSpPr txBox="1"/>
              <p:nvPr/>
            </p:nvSpPr>
            <p:spPr>
              <a:xfrm>
                <a:off x="7178713" y="291646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47" name="テキスト ボックス 46"/>
              <p:cNvSpPr txBox="1">
                <a:spLocks noRot="1" noChangeAspect="1" noMove="1" noResize="1" noEditPoints="1" noAdjustHandles="1" noChangeArrowheads="1" noChangeShapeType="1" noTextEdit="1"/>
              </p:cNvSpPr>
              <p:nvPr/>
            </p:nvSpPr>
            <p:spPr>
              <a:xfrm>
                <a:off x="7178713" y="2916468"/>
                <a:ext cx="323935" cy="307777"/>
              </a:xfrm>
              <a:prstGeom prst="rect">
                <a:avLst/>
              </a:prstGeom>
              <a:blipFill>
                <a:blip r:embed="rId13"/>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8" name="テキスト ボックス 47"/>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p:sp>
            <p:nvSpPr>
              <p:cNvPr id="48" name="テキスト ボックス 47"/>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p:sp>
        <p:nvSpPr>
          <p:cNvPr id="49" name="楕円 48"/>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7446357" y="3656522"/>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p:cNvSpPr/>
          <p:nvPr/>
        </p:nvSpPr>
        <p:spPr>
          <a:xfrm>
            <a:off x="6917036" y="2574989"/>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6595260" y="3822036"/>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p:nvSpPr>
        <p:spPr>
          <a:xfrm>
            <a:off x="8018890" y="244138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p:nvSpPr>
        <p:spPr>
          <a:xfrm>
            <a:off x="8148095" y="394826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6742454" y="294853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6" name="グループ化 55"/>
          <p:cNvGrpSpPr/>
          <p:nvPr/>
        </p:nvGrpSpPr>
        <p:grpSpPr>
          <a:xfrm>
            <a:off x="7562137" y="3355208"/>
            <a:ext cx="432802" cy="463708"/>
            <a:chOff x="10810096" y="3775494"/>
            <a:chExt cx="432802" cy="463708"/>
          </a:xfrm>
        </p:grpSpPr>
        <p:cxnSp>
          <p:nvCxnSpPr>
            <p:cNvPr id="57" name="直線矢印コネクタ 56"/>
            <p:cNvCxnSpPr/>
            <p:nvPr/>
          </p:nvCxnSpPr>
          <p:spPr>
            <a:xfrm>
              <a:off x="10810096" y="3843202"/>
              <a:ext cx="396000" cy="39600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8" name="テキスト ボックス 57"/>
                <p:cNvSpPr txBox="1"/>
                <p:nvPr/>
              </p:nvSpPr>
              <p:spPr>
                <a:xfrm>
                  <a:off x="11040087" y="3775494"/>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𝜎</m:t>
                        </m:r>
                      </m:oMath>
                    </m:oMathPara>
                  </a14:m>
                  <a:endParaRPr kumimoji="1" lang="ja-JP" altLang="en-US" dirty="0">
                    <a:solidFill>
                      <a:srgbClr val="FF0000"/>
                    </a:solidFill>
                  </a:endParaRPr>
                </a:p>
              </p:txBody>
            </p:sp>
          </mc:Choice>
          <mc:Fallback>
            <p:sp>
              <p:nvSpPr>
                <p:cNvPr id="58" name="テキスト ボックス 57"/>
                <p:cNvSpPr txBox="1">
                  <a:spLocks noRot="1" noChangeAspect="1" noMove="1" noResize="1" noEditPoints="1" noAdjustHandles="1" noChangeArrowheads="1" noChangeShapeType="1" noTextEdit="1"/>
                </p:cNvSpPr>
                <p:nvPr/>
              </p:nvSpPr>
              <p:spPr>
                <a:xfrm>
                  <a:off x="11040087" y="3775494"/>
                  <a:ext cx="202811" cy="276999"/>
                </a:xfrm>
                <a:prstGeom prst="rect">
                  <a:avLst/>
                </a:prstGeom>
                <a:blipFill>
                  <a:blip r:embed="rId15"/>
                  <a:stretch>
                    <a:fillRect l="-14706" r="-8824" b="-2174"/>
                  </a:stretch>
                </a:blipFill>
              </p:spPr>
              <p:txBody>
                <a:bodyPr/>
                <a:lstStyle/>
                <a:p>
                  <a:r>
                    <a:rPr lang="ja-JP" altLang="en-US">
                      <a:noFill/>
                    </a:rPr>
                    <a:t> </a:t>
                  </a:r>
                </a:p>
              </p:txBody>
            </p:sp>
          </mc:Fallback>
        </mc:AlternateContent>
      </p:grpSp>
      <p:sp>
        <p:nvSpPr>
          <p:cNvPr id="59" name="星 5 58"/>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p:cNvSpPr/>
          <p:nvPr/>
        </p:nvSpPr>
        <p:spPr>
          <a:xfrm>
            <a:off x="7286369" y="2952573"/>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1" name="テキスト ボックス 60"/>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p:sp>
            <p:nvSpPr>
              <p:cNvPr id="61" name="テキスト ボックス 60"/>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6"/>
                <a:stretch>
                  <a:fillRect l="-1796" t="-5455" b="-23636"/>
                </a:stretch>
              </a:blipFill>
            </p:spPr>
            <p:txBody>
              <a:bodyPr/>
              <a:lstStyle/>
              <a:p>
                <a:r>
                  <a:rPr lang="ja-JP" altLang="en-US">
                    <a:noFill/>
                  </a:rPr>
                  <a:t> </a:t>
                </a:r>
              </a:p>
            </p:txBody>
          </p:sp>
        </mc:Fallback>
      </mc:AlternateContent>
      <p:sp>
        <p:nvSpPr>
          <p:cNvPr id="62" name="楕円 61"/>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3" name="テキスト ボックス 62"/>
              <p:cNvSpPr txBox="1"/>
              <p:nvPr/>
            </p:nvSpPr>
            <p:spPr>
              <a:xfrm>
                <a:off x="8742726" y="5727603"/>
                <a:ext cx="1581395" cy="276999"/>
              </a:xfrm>
              <a:prstGeom prst="rect">
                <a:avLst/>
              </a:prstGeom>
              <a:noFill/>
            </p:spPr>
            <p:txBody>
              <a:bodyPr wrap="none" lIns="0" tIns="0" rIns="0" bIns="0" rtlCol="0">
                <a:spAutoFit/>
              </a:bodyPr>
              <a:lstStyle/>
              <a:p>
                <a:r>
                  <a:rPr kumimoji="1" lang="en-US" altLang="ja-JP" b="0" dirty="0" smtClean="0">
                    <a:solidFill>
                      <a:schemeClr val="tx1"/>
                    </a:solidFill>
                  </a:rPr>
                  <a:t>Niche radius</a:t>
                </a:r>
                <a:r>
                  <a:rPr kumimoji="1" lang="ja-JP" altLang="en-US" dirty="0"/>
                  <a:t> </a:t>
                </a:r>
                <a:r>
                  <a:rPr kumimoji="1" lang="en-US" altLang="ja-JP" dirty="0" smtClean="0"/>
                  <a:t>: </a:t>
                </a:r>
                <a14:m>
                  <m:oMath xmlns:m="http://schemas.openxmlformats.org/officeDocument/2006/math">
                    <m:r>
                      <a:rPr kumimoji="1" lang="en-US" altLang="ja-JP" i="1">
                        <a:latin typeface="Cambria Math" panose="02040503050406030204" pitchFamily="18" charset="0"/>
                      </a:rPr>
                      <m:t>𝜎</m:t>
                    </m:r>
                  </m:oMath>
                </a14:m>
                <a:endParaRPr kumimoji="1" lang="en-US" altLang="ja-JP" b="0" dirty="0" smtClean="0">
                  <a:solidFill>
                    <a:schemeClr val="tx1"/>
                  </a:solidFill>
                </a:endParaRPr>
              </a:p>
            </p:txBody>
          </p:sp>
        </mc:Choice>
        <mc:Fallback>
          <p:sp>
            <p:nvSpPr>
              <p:cNvPr id="63" name="テキスト ボックス 62"/>
              <p:cNvSpPr txBox="1">
                <a:spLocks noRot="1" noChangeAspect="1" noMove="1" noResize="1" noEditPoints="1" noAdjustHandles="1" noChangeArrowheads="1" noChangeShapeType="1" noTextEdit="1"/>
              </p:cNvSpPr>
              <p:nvPr/>
            </p:nvSpPr>
            <p:spPr>
              <a:xfrm>
                <a:off x="8742726" y="5727603"/>
                <a:ext cx="1581395" cy="276999"/>
              </a:xfrm>
              <a:prstGeom prst="rect">
                <a:avLst/>
              </a:prstGeom>
              <a:blipFill>
                <a:blip r:embed="rId17"/>
                <a:stretch>
                  <a:fillRect l="-8846" t="-26667" r="-2308" b="-5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4" name="テキスト ボックス 63"/>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smtClean="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p:sp>
            <p:nvSpPr>
              <p:cNvPr id="64" name="テキスト ボックス 63"/>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18"/>
                <a:stretch>
                  <a:fillRect l="-6176" t="-26829" r="-588" b="-46341"/>
                </a:stretch>
              </a:blipFill>
            </p:spPr>
            <p:txBody>
              <a:bodyPr/>
              <a:lstStyle/>
              <a:p>
                <a:r>
                  <a:rPr lang="ja-JP" altLang="en-US">
                    <a:noFill/>
                  </a:rPr>
                  <a:t> </a:t>
                </a:r>
              </a:p>
            </p:txBody>
          </p:sp>
        </mc:Fallback>
      </mc:AlternateContent>
      <p:sp>
        <p:nvSpPr>
          <p:cNvPr id="65" name="星 5 64"/>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7" name="直線矢印コネクタ 96"/>
          <p:cNvCxnSpPr/>
          <p:nvPr/>
        </p:nvCxnSpPr>
        <p:spPr>
          <a:xfrm flipH="1">
            <a:off x="6689548" y="3720863"/>
            <a:ext cx="708555" cy="20141"/>
          </a:xfrm>
          <a:prstGeom prst="straightConnector1">
            <a:avLst/>
          </a:prstGeom>
          <a:ln w="38100">
            <a:solidFill>
              <a:schemeClr val="accent6">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8" name="楕円 97"/>
          <p:cNvSpPr/>
          <p:nvPr/>
        </p:nvSpPr>
        <p:spPr>
          <a:xfrm>
            <a:off x="6563438" y="3694522"/>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6" name="直線矢印コネクタ 65"/>
          <p:cNvCxnSpPr/>
          <p:nvPr/>
        </p:nvCxnSpPr>
        <p:spPr>
          <a:xfrm flipH="1" flipV="1">
            <a:off x="7265310" y="2830738"/>
            <a:ext cx="321824" cy="423878"/>
          </a:xfrm>
          <a:prstGeom prst="straightConnector1">
            <a:avLst/>
          </a:prstGeom>
          <a:ln w="38100">
            <a:solidFill>
              <a:schemeClr val="accent6">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楕円 66"/>
          <p:cNvSpPr/>
          <p:nvPr/>
        </p:nvSpPr>
        <p:spPr>
          <a:xfrm>
            <a:off x="7139199" y="278425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8" name="テキスト ボックス 67"/>
              <p:cNvSpPr txBox="1"/>
              <p:nvPr/>
            </p:nvSpPr>
            <p:spPr>
              <a:xfrm>
                <a:off x="6782054" y="2387782"/>
                <a:ext cx="563488" cy="3145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solidFill>
                              <a:latin typeface="Cambria Math" panose="02040503050406030204" pitchFamily="18" charset="0"/>
                            </a:rPr>
                          </m:ctrlPr>
                        </m:sSubSup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2</m:t>
                          </m:r>
                        </m:sub>
                        <m:sup>
                          <m:r>
                            <a:rPr kumimoji="1" lang="en-US" altLang="ja-JP" sz="2000" b="0" i="1" smtClean="0">
                              <a:solidFill>
                                <a:schemeClr val="accent6"/>
                              </a:solidFill>
                              <a:latin typeface="Cambria Math" panose="02040503050406030204" pitchFamily="18" charset="0"/>
                            </a:rPr>
                            <m:t>𝑡</m:t>
                          </m:r>
                          <m:r>
                            <a:rPr kumimoji="1" lang="en-US" altLang="ja-JP" sz="2000" b="0" i="1" smtClean="0">
                              <a:solidFill>
                                <a:schemeClr val="accent6"/>
                              </a:solidFill>
                              <a:latin typeface="Cambria Math" panose="02040503050406030204" pitchFamily="18" charset="0"/>
                            </a:rPr>
                            <m:t>+1</m:t>
                          </m:r>
                        </m:sup>
                      </m:sSubSup>
                    </m:oMath>
                  </m:oMathPara>
                </a14:m>
                <a:endParaRPr kumimoji="1" lang="ja-JP" altLang="en-US" sz="2000" dirty="0">
                  <a:solidFill>
                    <a:schemeClr val="accent6"/>
                  </a:solidFill>
                </a:endParaRPr>
              </a:p>
            </p:txBody>
          </p:sp>
        </mc:Choice>
        <mc:Fallback>
          <p:sp>
            <p:nvSpPr>
              <p:cNvPr id="68" name="テキスト ボックス 67"/>
              <p:cNvSpPr txBox="1">
                <a:spLocks noRot="1" noChangeAspect="1" noMove="1" noResize="1" noEditPoints="1" noAdjustHandles="1" noChangeArrowheads="1" noChangeShapeType="1" noTextEdit="1"/>
              </p:cNvSpPr>
              <p:nvPr/>
            </p:nvSpPr>
            <p:spPr>
              <a:xfrm>
                <a:off x="6782054" y="2387782"/>
                <a:ext cx="563488" cy="314510"/>
              </a:xfrm>
              <a:prstGeom prst="rect">
                <a:avLst/>
              </a:prstGeom>
              <a:blipFill>
                <a:blip r:embed="rId19"/>
                <a:stretch>
                  <a:fillRect l="-5435" r="-3261"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9" name="テキスト ボックス 68"/>
              <p:cNvSpPr txBox="1"/>
              <p:nvPr/>
            </p:nvSpPr>
            <p:spPr>
              <a:xfrm>
                <a:off x="6176142" y="3482311"/>
                <a:ext cx="563488" cy="3145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solidFill>
                              <a:latin typeface="Cambria Math" panose="02040503050406030204" pitchFamily="18" charset="0"/>
                            </a:rPr>
                          </m:ctrlPr>
                        </m:sSubSup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3</m:t>
                          </m:r>
                        </m:sub>
                        <m:sup>
                          <m:r>
                            <a:rPr kumimoji="1" lang="en-US" altLang="ja-JP" sz="2000" b="0" i="1" smtClean="0">
                              <a:solidFill>
                                <a:schemeClr val="accent6"/>
                              </a:solidFill>
                              <a:latin typeface="Cambria Math" panose="02040503050406030204" pitchFamily="18" charset="0"/>
                            </a:rPr>
                            <m:t>𝑡</m:t>
                          </m:r>
                          <m:r>
                            <a:rPr kumimoji="1" lang="en-US" altLang="ja-JP" sz="2000" b="0" i="1" smtClean="0">
                              <a:solidFill>
                                <a:schemeClr val="accent6"/>
                              </a:solidFill>
                              <a:latin typeface="Cambria Math" panose="02040503050406030204" pitchFamily="18" charset="0"/>
                            </a:rPr>
                            <m:t>+1</m:t>
                          </m:r>
                        </m:sup>
                      </m:sSubSup>
                    </m:oMath>
                  </m:oMathPara>
                </a14:m>
                <a:endParaRPr kumimoji="1" lang="ja-JP" altLang="en-US" sz="2000" dirty="0">
                  <a:solidFill>
                    <a:schemeClr val="accent6"/>
                  </a:solidFill>
                </a:endParaRPr>
              </a:p>
            </p:txBody>
          </p:sp>
        </mc:Choice>
        <mc:Fallback>
          <p:sp>
            <p:nvSpPr>
              <p:cNvPr id="69" name="テキスト ボックス 68"/>
              <p:cNvSpPr txBox="1">
                <a:spLocks noRot="1" noChangeAspect="1" noMove="1" noResize="1" noEditPoints="1" noAdjustHandles="1" noChangeArrowheads="1" noChangeShapeType="1" noTextEdit="1"/>
              </p:cNvSpPr>
              <p:nvPr/>
            </p:nvSpPr>
            <p:spPr>
              <a:xfrm>
                <a:off x="6176142" y="3482311"/>
                <a:ext cx="563488" cy="314510"/>
              </a:xfrm>
              <a:prstGeom prst="rect">
                <a:avLst/>
              </a:prstGeom>
              <a:blipFill>
                <a:blip r:embed="rId20"/>
                <a:stretch>
                  <a:fillRect l="-4301" r="-2151" b="-1923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79406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500"/>
                                        <p:tgtEl>
                                          <p:spTgt spid="6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7"/>
                                        </p:tgtEl>
                                        <p:attrNameLst>
                                          <p:attrName>style.visibility</p:attrName>
                                        </p:attrNameLst>
                                      </p:cBhvr>
                                      <p:to>
                                        <p:strVal val="visible"/>
                                      </p:to>
                                    </p:set>
                                    <p:animEffect transition="in" filter="fade">
                                      <p:cBhvr>
                                        <p:cTn id="18" dur="500"/>
                                        <p:tgtEl>
                                          <p:spTgt spid="6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500"/>
                                        <p:tgtEl>
                                          <p:spTgt spid="6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9"/>
                                        </p:tgtEl>
                                        <p:attrNameLst>
                                          <p:attrName>style.visibility</p:attrName>
                                        </p:attrNameLst>
                                      </p:cBhvr>
                                      <p:to>
                                        <p:strVal val="visible"/>
                                      </p:to>
                                    </p:set>
                                    <p:animEffect transition="in" filter="fade">
                                      <p:cBhvr>
                                        <p:cTn id="24"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67" grpId="0" animBg="1"/>
      <p:bldP spid="68" grpId="0"/>
      <p:bldP spid="6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Description of </a:t>
            </a:r>
            <a:r>
              <a:rPr lang="en-US" altLang="ja-JP" dirty="0" smtClean="0"/>
              <a:t>NRBA</a:t>
            </a:r>
            <a:endParaRPr kumimoji="1" lang="ja-JP" altLang="en-US" dirty="0"/>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65" name="コンテンツ プレースホルダー 4"/>
          <p:cNvGraphicFramePr>
            <a:graphicFrameLocks/>
          </p:cNvGraphicFramePr>
          <p:nvPr>
            <p:extLst>
              <p:ext uri="{D42A27DB-BD31-4B8C-83A1-F6EECF244321}">
                <p14:modId xmlns:p14="http://schemas.microsoft.com/office/powerpoint/2010/main" val="3404524167"/>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5" name="星 5 34"/>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p:cNvSpPr/>
          <p:nvPr/>
        </p:nvSpPr>
        <p:spPr>
          <a:xfrm>
            <a:off x="6791070" y="6391591"/>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7054230" y="6316853"/>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mc:AlternateContent xmlns:mc="http://schemas.openxmlformats.org/markup-compatibility/2006" xmlns:a14="http://schemas.microsoft.com/office/drawing/2010/main">
        <mc:Choice Requires="a14">
          <p:sp>
            <p:nvSpPr>
              <p:cNvPr id="38" name="テキスト ボックス 37"/>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0"/>
                <a:stretch>
                  <a:fillRect l="-6176" t="-26829" r="-588" b="-46341"/>
                </a:stretch>
              </a:blipFill>
            </p:spPr>
            <p:txBody>
              <a:bodyPr/>
              <a:lstStyle/>
              <a:p>
                <a:r>
                  <a:rPr lang="ja-JP" altLang="en-US">
                    <a:noFill/>
                  </a:rPr>
                  <a:t> </a:t>
                </a:r>
              </a:p>
            </p:txBody>
          </p:sp>
        </mc:Fallback>
      </mc:AlternateContent>
      <p:pic>
        <p:nvPicPr>
          <p:cNvPr id="41" name="コンテンツ プレースホルダー 78"/>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42" name="楕円 41"/>
          <p:cNvSpPr/>
          <p:nvPr/>
        </p:nvSpPr>
        <p:spPr>
          <a:xfrm>
            <a:off x="7590281" y="3276989"/>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5" name="テキスト ボックス 44"/>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45" name="テキスト ボックス 44"/>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22"/>
                <a:stretch>
                  <a:fillRect l="-7692" r="-5769"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6" name="テキスト ボックス 45"/>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46" name="テキスト ボックス 45"/>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23"/>
                <a:stretch>
                  <a:fillRect l="-5319" r="-1064"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7" name="テキスト ボックス 46"/>
              <p:cNvSpPr txBox="1"/>
              <p:nvPr/>
            </p:nvSpPr>
            <p:spPr>
              <a:xfrm>
                <a:off x="6975699" y="3522840"/>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47" name="テキスト ボックス 46"/>
              <p:cNvSpPr txBox="1">
                <a:spLocks noRot="1" noChangeAspect="1" noMove="1" noResize="1" noEditPoints="1" noAdjustHandles="1" noChangeArrowheads="1" noChangeShapeType="1" noTextEdit="1"/>
              </p:cNvSpPr>
              <p:nvPr/>
            </p:nvSpPr>
            <p:spPr>
              <a:xfrm>
                <a:off x="6975699" y="3522840"/>
                <a:ext cx="323935" cy="307777"/>
              </a:xfrm>
              <a:prstGeom prst="rect">
                <a:avLst/>
              </a:prstGeom>
              <a:blipFill>
                <a:blip r:embed="rId24"/>
                <a:stretch>
                  <a:fillRect l="-7547" r="-7547"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8" name="テキスト ボックス 47"/>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48" name="テキスト ボックス 47"/>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25"/>
                <a:stretch>
                  <a:fillRect l="-7407" r="-370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9" name="テキスト ボックス 48"/>
              <p:cNvSpPr txBox="1"/>
              <p:nvPr/>
            </p:nvSpPr>
            <p:spPr>
              <a:xfrm>
                <a:off x="7178713" y="291646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49" name="テキスト ボックス 48"/>
              <p:cNvSpPr txBox="1">
                <a:spLocks noRot="1" noChangeAspect="1" noMove="1" noResize="1" noEditPoints="1" noAdjustHandles="1" noChangeArrowheads="1" noChangeShapeType="1" noTextEdit="1"/>
              </p:cNvSpPr>
              <p:nvPr/>
            </p:nvSpPr>
            <p:spPr>
              <a:xfrm>
                <a:off x="7178713" y="2916468"/>
                <a:ext cx="323935" cy="307777"/>
              </a:xfrm>
              <a:prstGeom prst="rect">
                <a:avLst/>
              </a:prstGeom>
              <a:blipFill>
                <a:blip r:embed="rId20"/>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0" name="テキスト ボックス 49"/>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p:sp>
            <p:nvSpPr>
              <p:cNvPr id="50" name="テキスト ボックス 49"/>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26"/>
                <a:stretch>
                  <a:fillRect l="-9434" r="-5660" b="-20000"/>
                </a:stretch>
              </a:blipFill>
            </p:spPr>
            <p:txBody>
              <a:bodyPr/>
              <a:lstStyle/>
              <a:p>
                <a:r>
                  <a:rPr lang="ja-JP" altLang="en-US">
                    <a:noFill/>
                  </a:rPr>
                  <a:t> </a:t>
                </a:r>
              </a:p>
            </p:txBody>
          </p:sp>
        </mc:Fallback>
      </mc:AlternateContent>
      <p:sp>
        <p:nvSpPr>
          <p:cNvPr id="51" name="楕円 50"/>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7446357" y="3656522"/>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p:nvSpPr>
        <p:spPr>
          <a:xfrm>
            <a:off x="6917036" y="2574989"/>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p:nvSpPr>
        <p:spPr>
          <a:xfrm>
            <a:off x="6595260" y="3822036"/>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8018890" y="244138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8148095" y="394826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6742454" y="294853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8" name="グループ化 57"/>
          <p:cNvGrpSpPr/>
          <p:nvPr/>
        </p:nvGrpSpPr>
        <p:grpSpPr>
          <a:xfrm>
            <a:off x="7562137" y="3355208"/>
            <a:ext cx="432802" cy="463708"/>
            <a:chOff x="10810096" y="3775494"/>
            <a:chExt cx="432802" cy="463708"/>
          </a:xfrm>
        </p:grpSpPr>
        <p:cxnSp>
          <p:nvCxnSpPr>
            <p:cNvPr id="59" name="直線矢印コネクタ 58"/>
            <p:cNvCxnSpPr/>
            <p:nvPr/>
          </p:nvCxnSpPr>
          <p:spPr>
            <a:xfrm>
              <a:off x="10810096" y="3843202"/>
              <a:ext cx="396000" cy="39600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0" name="テキスト ボックス 59"/>
                <p:cNvSpPr txBox="1"/>
                <p:nvPr/>
              </p:nvSpPr>
              <p:spPr>
                <a:xfrm>
                  <a:off x="11040087" y="3775494"/>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𝜎</m:t>
                        </m:r>
                      </m:oMath>
                    </m:oMathPara>
                  </a14:m>
                  <a:endParaRPr kumimoji="1" lang="ja-JP" altLang="en-US" dirty="0">
                    <a:solidFill>
                      <a:srgbClr val="FF0000"/>
                    </a:solidFill>
                  </a:endParaRPr>
                </a:p>
              </p:txBody>
            </p:sp>
          </mc:Choice>
          <mc:Fallback>
            <p:sp>
              <p:nvSpPr>
                <p:cNvPr id="60" name="テキスト ボックス 59"/>
                <p:cNvSpPr txBox="1">
                  <a:spLocks noRot="1" noChangeAspect="1" noMove="1" noResize="1" noEditPoints="1" noAdjustHandles="1" noChangeArrowheads="1" noChangeShapeType="1" noTextEdit="1"/>
                </p:cNvSpPr>
                <p:nvPr/>
              </p:nvSpPr>
              <p:spPr>
                <a:xfrm>
                  <a:off x="11040087" y="3775494"/>
                  <a:ext cx="202811" cy="276999"/>
                </a:xfrm>
                <a:prstGeom prst="rect">
                  <a:avLst/>
                </a:prstGeom>
                <a:blipFill>
                  <a:blip r:embed="rId27"/>
                  <a:stretch>
                    <a:fillRect l="-14706" r="-8824" b="-2174"/>
                  </a:stretch>
                </a:blipFill>
              </p:spPr>
              <p:txBody>
                <a:bodyPr/>
                <a:lstStyle/>
                <a:p>
                  <a:r>
                    <a:rPr lang="ja-JP" altLang="en-US">
                      <a:noFill/>
                    </a:rPr>
                    <a:t> </a:t>
                  </a:r>
                </a:p>
              </p:txBody>
            </p:sp>
          </mc:Fallback>
        </mc:AlternateContent>
      </p:grpSp>
      <p:sp>
        <p:nvSpPr>
          <p:cNvPr id="61" name="星 5 60"/>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p:cNvSpPr/>
          <p:nvPr/>
        </p:nvSpPr>
        <p:spPr>
          <a:xfrm>
            <a:off x="7286369" y="2952573"/>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67" name="テキスト ボックス 66"/>
              <p:cNvSpPr txBox="1"/>
              <p:nvPr/>
            </p:nvSpPr>
            <p:spPr>
              <a:xfrm>
                <a:off x="7199116" y="3905536"/>
                <a:ext cx="594843" cy="3472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solidFill>
                              <a:latin typeface="Cambria Math" panose="02040503050406030204" pitchFamily="18" charset="0"/>
                            </a:rPr>
                          </m:ctrlPr>
                        </m:sSubSup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𝑙𝑜𝑐</m:t>
                          </m:r>
                          <m:r>
                            <a:rPr kumimoji="1" lang="en-US" altLang="ja-JP" sz="2000" b="0" i="1" smtClean="0">
                              <a:solidFill>
                                <a:schemeClr val="accent6"/>
                              </a:solidFill>
                              <a:latin typeface="Cambria Math" panose="02040503050406030204" pitchFamily="18" charset="0"/>
                            </a:rPr>
                            <m:t>3</m:t>
                          </m:r>
                        </m:sub>
                        <m:sup/>
                      </m:sSubSup>
                    </m:oMath>
                  </m:oMathPara>
                </a14:m>
                <a:endParaRPr kumimoji="1" lang="ja-JP" altLang="en-US" sz="2000" dirty="0">
                  <a:solidFill>
                    <a:schemeClr val="accent6"/>
                  </a:solidFill>
                </a:endParaRPr>
              </a:p>
            </p:txBody>
          </p:sp>
        </mc:Choice>
        <mc:Fallback>
          <p:sp>
            <p:nvSpPr>
              <p:cNvPr id="67" name="テキスト ボックス 66"/>
              <p:cNvSpPr txBox="1">
                <a:spLocks noRot="1" noChangeAspect="1" noMove="1" noResize="1" noEditPoints="1" noAdjustHandles="1" noChangeArrowheads="1" noChangeShapeType="1" noTextEdit="1"/>
              </p:cNvSpPr>
              <p:nvPr/>
            </p:nvSpPr>
            <p:spPr>
              <a:xfrm>
                <a:off x="7199116" y="3905536"/>
                <a:ext cx="594843" cy="347211"/>
              </a:xfrm>
              <a:prstGeom prst="rect">
                <a:avLst/>
              </a:prstGeom>
              <a:blipFill>
                <a:blip r:embed="rId28"/>
                <a:stretch>
                  <a:fillRect l="-5102" r="-3061" b="-1754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7" name="テキスト ボックス 86"/>
              <p:cNvSpPr txBox="1"/>
              <p:nvPr/>
            </p:nvSpPr>
            <p:spPr>
              <a:xfrm>
                <a:off x="8244725" y="2634879"/>
                <a:ext cx="594843" cy="3472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solidFill>
                              <a:latin typeface="Cambria Math" panose="02040503050406030204" pitchFamily="18" charset="0"/>
                            </a:rPr>
                          </m:ctrlPr>
                        </m:sSubSup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𝑙𝑜𝑐</m:t>
                          </m:r>
                          <m:r>
                            <a:rPr kumimoji="1" lang="en-US" altLang="ja-JP" sz="2000" b="0" i="1" smtClean="0">
                              <a:solidFill>
                                <a:schemeClr val="accent6"/>
                              </a:solidFill>
                              <a:latin typeface="Cambria Math" panose="02040503050406030204" pitchFamily="18" charset="0"/>
                            </a:rPr>
                            <m:t>2</m:t>
                          </m:r>
                        </m:sub>
                        <m:sup/>
                      </m:sSubSup>
                    </m:oMath>
                  </m:oMathPara>
                </a14:m>
                <a:endParaRPr kumimoji="1" lang="ja-JP" altLang="en-US" sz="2000" dirty="0">
                  <a:solidFill>
                    <a:schemeClr val="accent6"/>
                  </a:solidFill>
                </a:endParaRPr>
              </a:p>
            </p:txBody>
          </p:sp>
        </mc:Choice>
        <mc:Fallback>
          <p:sp>
            <p:nvSpPr>
              <p:cNvPr id="87" name="テキスト ボックス 86"/>
              <p:cNvSpPr txBox="1">
                <a:spLocks noRot="1" noChangeAspect="1" noMove="1" noResize="1" noEditPoints="1" noAdjustHandles="1" noChangeArrowheads="1" noChangeShapeType="1" noTextEdit="1"/>
              </p:cNvSpPr>
              <p:nvPr/>
            </p:nvSpPr>
            <p:spPr>
              <a:xfrm>
                <a:off x="8244725" y="2634879"/>
                <a:ext cx="594843" cy="347211"/>
              </a:xfrm>
              <a:prstGeom prst="rect">
                <a:avLst/>
              </a:prstGeom>
              <a:blipFill>
                <a:blip r:embed="rId29"/>
                <a:stretch>
                  <a:fillRect l="-4082" r="-4082" b="-1754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9" name="テキスト ボックス 88"/>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p:sp>
            <p:nvSpPr>
              <p:cNvPr id="89" name="テキスト ボックス 88"/>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30"/>
                <a:stretch>
                  <a:fillRect l="-1796" t="-5455" b="-2363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0" name="テキスト ボックス 89"/>
              <p:cNvSpPr txBox="1"/>
              <p:nvPr/>
            </p:nvSpPr>
            <p:spPr>
              <a:xfrm>
                <a:off x="8742726" y="5727603"/>
                <a:ext cx="1581395" cy="276999"/>
              </a:xfrm>
              <a:prstGeom prst="rect">
                <a:avLst/>
              </a:prstGeom>
              <a:noFill/>
            </p:spPr>
            <p:txBody>
              <a:bodyPr wrap="none" lIns="0" tIns="0" rIns="0" bIns="0" rtlCol="0">
                <a:spAutoFit/>
              </a:bodyPr>
              <a:lstStyle/>
              <a:p>
                <a:r>
                  <a:rPr kumimoji="1" lang="en-US" altLang="ja-JP" b="0" dirty="0" smtClean="0">
                    <a:solidFill>
                      <a:schemeClr val="tx1"/>
                    </a:solidFill>
                  </a:rPr>
                  <a:t>Niche radius</a:t>
                </a:r>
                <a:r>
                  <a:rPr kumimoji="1" lang="ja-JP" altLang="en-US" dirty="0"/>
                  <a:t> </a:t>
                </a:r>
                <a:r>
                  <a:rPr kumimoji="1" lang="en-US" altLang="ja-JP" dirty="0" smtClean="0"/>
                  <a:t>: </a:t>
                </a:r>
                <a14:m>
                  <m:oMath xmlns:m="http://schemas.openxmlformats.org/officeDocument/2006/math">
                    <m:r>
                      <a:rPr kumimoji="1" lang="en-US" altLang="ja-JP" i="1">
                        <a:latin typeface="Cambria Math" panose="02040503050406030204" pitchFamily="18" charset="0"/>
                      </a:rPr>
                      <m:t>𝜎</m:t>
                    </m:r>
                  </m:oMath>
                </a14:m>
                <a:endParaRPr kumimoji="1" lang="en-US" altLang="ja-JP" b="0" dirty="0" smtClean="0">
                  <a:solidFill>
                    <a:schemeClr val="tx1"/>
                  </a:solidFill>
                </a:endParaRPr>
              </a:p>
            </p:txBody>
          </p:sp>
        </mc:Choice>
        <mc:Fallback>
          <p:sp>
            <p:nvSpPr>
              <p:cNvPr id="90" name="テキスト ボックス 89"/>
              <p:cNvSpPr txBox="1">
                <a:spLocks noRot="1" noChangeAspect="1" noMove="1" noResize="1" noEditPoints="1" noAdjustHandles="1" noChangeArrowheads="1" noChangeShapeType="1" noTextEdit="1"/>
              </p:cNvSpPr>
              <p:nvPr/>
            </p:nvSpPr>
            <p:spPr>
              <a:xfrm>
                <a:off x="8742726" y="5727603"/>
                <a:ext cx="1581395" cy="276999"/>
              </a:xfrm>
              <a:prstGeom prst="rect">
                <a:avLst/>
              </a:prstGeom>
              <a:blipFill>
                <a:blip r:embed="rId31"/>
                <a:stretch>
                  <a:fillRect l="-8846" t="-26667" r="-2308" b="-53333"/>
                </a:stretch>
              </a:blipFill>
            </p:spPr>
            <p:txBody>
              <a:bodyPr/>
              <a:lstStyle/>
              <a:p>
                <a:r>
                  <a:rPr lang="ja-JP" altLang="en-US">
                    <a:noFill/>
                  </a:rPr>
                  <a:t> </a:t>
                </a:r>
              </a:p>
            </p:txBody>
          </p:sp>
        </mc:Fallback>
      </mc:AlternateContent>
      <p:sp>
        <p:nvSpPr>
          <p:cNvPr id="91" name="二等辺三角形 90"/>
          <p:cNvSpPr/>
          <p:nvPr/>
        </p:nvSpPr>
        <p:spPr>
          <a:xfrm>
            <a:off x="7612065" y="3859775"/>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二等辺三角形 91"/>
          <p:cNvSpPr/>
          <p:nvPr/>
        </p:nvSpPr>
        <p:spPr>
          <a:xfrm>
            <a:off x="8167589" y="3038782"/>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23338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7"/>
                                        </p:tgtEl>
                                        <p:attrNameLst>
                                          <p:attrName>style.visibility</p:attrName>
                                        </p:attrNameLst>
                                      </p:cBhvr>
                                      <p:to>
                                        <p:strVal val="visible"/>
                                      </p:to>
                                    </p:set>
                                    <p:animEffect transition="in" filter="fade">
                                      <p:cBhvr>
                                        <p:cTn id="10"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8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Description of </a:t>
            </a:r>
            <a:r>
              <a:rPr lang="en-US" altLang="ja-JP" dirty="0" smtClean="0"/>
              <a:t>NRBA</a:t>
            </a:r>
            <a:endParaRPr kumimoji="1" lang="ja-JP" altLang="en-US" dirty="0"/>
          </a:p>
        </p:txBody>
      </p:sp>
      <p:sp>
        <p:nvSpPr>
          <p:cNvPr id="3" name="コンテンツ プレースホルダー 2"/>
          <p:cNvSpPr>
            <a:spLocks noGrp="1"/>
          </p:cNvSpPr>
          <p:nvPr>
            <p:ph idx="1"/>
          </p:nvPr>
        </p:nvSpPr>
        <p:spPr/>
        <p:txBody>
          <a:bodyPr/>
          <a:lstStyle/>
          <a:p>
            <a:endParaRPr lang="ja-JP" altLang="en-US" dirty="0"/>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60" name="コンテンツ プレースホルダー 4"/>
          <p:cNvGraphicFramePr>
            <a:graphicFrameLocks/>
          </p:cNvGraphicFramePr>
          <p:nvPr>
            <p:extLst>
              <p:ext uri="{D42A27DB-BD31-4B8C-83A1-F6EECF244321}">
                <p14:modId xmlns:p14="http://schemas.microsoft.com/office/powerpoint/2010/main" val="1982263341"/>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7" name="ひし形 36"/>
          <p:cNvSpPr/>
          <p:nvPr/>
        </p:nvSpPr>
        <p:spPr>
          <a:xfrm>
            <a:off x="6797733" y="6350156"/>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7054230" y="6316853"/>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pic>
        <p:nvPicPr>
          <p:cNvPr id="90" name="コンテンツ プレースホルダー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91" name="楕円 90"/>
          <p:cNvSpPr/>
          <p:nvPr/>
        </p:nvSpPr>
        <p:spPr>
          <a:xfrm>
            <a:off x="7590281" y="3276989"/>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楕円 91"/>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楕円 92"/>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4" name="テキスト ボックス 93"/>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94" name="テキスト ボックス 93"/>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5" name="テキスト ボックス 94"/>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95" name="テキスト ボックス 94"/>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6" name="テキスト ボックス 95"/>
              <p:cNvSpPr txBox="1"/>
              <p:nvPr/>
            </p:nvSpPr>
            <p:spPr>
              <a:xfrm>
                <a:off x="6975699" y="3522840"/>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96" name="テキスト ボックス 95"/>
              <p:cNvSpPr txBox="1">
                <a:spLocks noRot="1" noChangeAspect="1" noMove="1" noResize="1" noEditPoints="1" noAdjustHandles="1" noChangeArrowheads="1" noChangeShapeType="1" noTextEdit="1"/>
              </p:cNvSpPr>
              <p:nvPr/>
            </p:nvSpPr>
            <p:spPr>
              <a:xfrm>
                <a:off x="6975699" y="3522840"/>
                <a:ext cx="323935" cy="307777"/>
              </a:xfrm>
              <a:prstGeom prst="rect">
                <a:avLst/>
              </a:prstGeom>
              <a:blipFill>
                <a:blip r:embed="rId11"/>
                <a:stretch>
                  <a:fillRect l="-7547" r="-7547"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7" name="テキスト ボックス 96"/>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97" name="テキスト ボックス 96"/>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2"/>
                <a:stretch>
                  <a:fillRect l="-7407" r="-370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8" name="テキスト ボックス 97"/>
              <p:cNvSpPr txBox="1"/>
              <p:nvPr/>
            </p:nvSpPr>
            <p:spPr>
              <a:xfrm>
                <a:off x="7178713" y="291646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98" name="テキスト ボックス 97"/>
              <p:cNvSpPr txBox="1">
                <a:spLocks noRot="1" noChangeAspect="1" noMove="1" noResize="1" noEditPoints="1" noAdjustHandles="1" noChangeArrowheads="1" noChangeShapeType="1" noTextEdit="1"/>
              </p:cNvSpPr>
              <p:nvPr/>
            </p:nvSpPr>
            <p:spPr>
              <a:xfrm>
                <a:off x="7178713" y="2916468"/>
                <a:ext cx="323935" cy="307777"/>
              </a:xfrm>
              <a:prstGeom prst="rect">
                <a:avLst/>
              </a:prstGeom>
              <a:blipFill>
                <a:blip r:embed="rId13"/>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9" name="テキスト ボックス 98"/>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p:sp>
            <p:nvSpPr>
              <p:cNvPr id="99" name="テキスト ボックス 98"/>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p:sp>
        <p:nvSpPr>
          <p:cNvPr id="100" name="楕円 99"/>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楕円 100"/>
          <p:cNvSpPr/>
          <p:nvPr/>
        </p:nvSpPr>
        <p:spPr>
          <a:xfrm>
            <a:off x="7446357" y="3656522"/>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楕円 101"/>
          <p:cNvSpPr/>
          <p:nvPr/>
        </p:nvSpPr>
        <p:spPr>
          <a:xfrm>
            <a:off x="6917036" y="2574989"/>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楕円 102"/>
          <p:cNvSpPr/>
          <p:nvPr/>
        </p:nvSpPr>
        <p:spPr>
          <a:xfrm>
            <a:off x="6595260" y="3822036"/>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楕円 103"/>
          <p:cNvSpPr/>
          <p:nvPr/>
        </p:nvSpPr>
        <p:spPr>
          <a:xfrm>
            <a:off x="8018890" y="244138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楕円 104"/>
          <p:cNvSpPr/>
          <p:nvPr/>
        </p:nvSpPr>
        <p:spPr>
          <a:xfrm>
            <a:off x="8148095" y="394826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楕円 105"/>
          <p:cNvSpPr/>
          <p:nvPr/>
        </p:nvSpPr>
        <p:spPr>
          <a:xfrm>
            <a:off x="6742454" y="294853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7" name="グループ化 106"/>
          <p:cNvGrpSpPr/>
          <p:nvPr/>
        </p:nvGrpSpPr>
        <p:grpSpPr>
          <a:xfrm>
            <a:off x="7562137" y="3355208"/>
            <a:ext cx="432802" cy="463708"/>
            <a:chOff x="10810096" y="3775494"/>
            <a:chExt cx="432802" cy="463708"/>
          </a:xfrm>
        </p:grpSpPr>
        <p:cxnSp>
          <p:nvCxnSpPr>
            <p:cNvPr id="108" name="直線矢印コネクタ 107"/>
            <p:cNvCxnSpPr/>
            <p:nvPr/>
          </p:nvCxnSpPr>
          <p:spPr>
            <a:xfrm>
              <a:off x="10810096" y="3843202"/>
              <a:ext cx="396000" cy="39600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9" name="テキスト ボックス 108"/>
                <p:cNvSpPr txBox="1"/>
                <p:nvPr/>
              </p:nvSpPr>
              <p:spPr>
                <a:xfrm>
                  <a:off x="11040087" y="3775494"/>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𝜎</m:t>
                        </m:r>
                      </m:oMath>
                    </m:oMathPara>
                  </a14:m>
                  <a:endParaRPr kumimoji="1" lang="ja-JP" altLang="en-US" dirty="0">
                    <a:solidFill>
                      <a:srgbClr val="FF0000"/>
                    </a:solidFill>
                  </a:endParaRPr>
                </a:p>
              </p:txBody>
            </p:sp>
          </mc:Choice>
          <mc:Fallback>
            <p:sp>
              <p:nvSpPr>
                <p:cNvPr id="109" name="テキスト ボックス 108"/>
                <p:cNvSpPr txBox="1">
                  <a:spLocks noRot="1" noChangeAspect="1" noMove="1" noResize="1" noEditPoints="1" noAdjustHandles="1" noChangeArrowheads="1" noChangeShapeType="1" noTextEdit="1"/>
                </p:cNvSpPr>
                <p:nvPr/>
              </p:nvSpPr>
              <p:spPr>
                <a:xfrm>
                  <a:off x="11040087" y="3775494"/>
                  <a:ext cx="202811" cy="276999"/>
                </a:xfrm>
                <a:prstGeom prst="rect">
                  <a:avLst/>
                </a:prstGeom>
                <a:blipFill>
                  <a:blip r:embed="rId15"/>
                  <a:stretch>
                    <a:fillRect l="-14706" r="-8824" b="-2174"/>
                  </a:stretch>
                </a:blipFill>
              </p:spPr>
              <p:txBody>
                <a:bodyPr/>
                <a:lstStyle/>
                <a:p>
                  <a:r>
                    <a:rPr lang="ja-JP" altLang="en-US">
                      <a:noFill/>
                    </a:rPr>
                    <a:t> </a:t>
                  </a:r>
                </a:p>
              </p:txBody>
            </p:sp>
          </mc:Fallback>
        </mc:AlternateContent>
      </p:grpSp>
      <p:sp>
        <p:nvSpPr>
          <p:cNvPr id="110" name="星 5 109"/>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楕円 110"/>
          <p:cNvSpPr/>
          <p:nvPr/>
        </p:nvSpPr>
        <p:spPr>
          <a:xfrm>
            <a:off x="7286369" y="2952573"/>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12" name="テキスト ボックス 111"/>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p:sp>
            <p:nvSpPr>
              <p:cNvPr id="112" name="テキスト ボックス 111"/>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6"/>
                <a:stretch>
                  <a:fillRect l="-1796" t="-5455" b="-23636"/>
                </a:stretch>
              </a:blipFill>
            </p:spPr>
            <p:txBody>
              <a:bodyPr/>
              <a:lstStyle/>
              <a:p>
                <a:r>
                  <a:rPr lang="ja-JP" altLang="en-US">
                    <a:noFill/>
                  </a:rPr>
                  <a:t> </a:t>
                </a:r>
              </a:p>
            </p:txBody>
          </p:sp>
        </mc:Fallback>
      </mc:AlternateContent>
      <p:sp>
        <p:nvSpPr>
          <p:cNvPr id="113" name="楕円 112"/>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14" name="テキスト ボックス 113"/>
              <p:cNvSpPr txBox="1"/>
              <p:nvPr/>
            </p:nvSpPr>
            <p:spPr>
              <a:xfrm>
                <a:off x="8742726" y="5727603"/>
                <a:ext cx="1581395" cy="276999"/>
              </a:xfrm>
              <a:prstGeom prst="rect">
                <a:avLst/>
              </a:prstGeom>
              <a:noFill/>
            </p:spPr>
            <p:txBody>
              <a:bodyPr wrap="none" lIns="0" tIns="0" rIns="0" bIns="0" rtlCol="0">
                <a:spAutoFit/>
              </a:bodyPr>
              <a:lstStyle/>
              <a:p>
                <a:r>
                  <a:rPr kumimoji="1" lang="en-US" altLang="ja-JP" b="0" dirty="0" smtClean="0">
                    <a:solidFill>
                      <a:schemeClr val="tx1"/>
                    </a:solidFill>
                  </a:rPr>
                  <a:t>Niche radius</a:t>
                </a:r>
                <a:r>
                  <a:rPr kumimoji="1" lang="ja-JP" altLang="en-US" dirty="0"/>
                  <a:t> </a:t>
                </a:r>
                <a:r>
                  <a:rPr kumimoji="1" lang="en-US" altLang="ja-JP" dirty="0" smtClean="0"/>
                  <a:t>: </a:t>
                </a:r>
                <a14:m>
                  <m:oMath xmlns:m="http://schemas.openxmlformats.org/officeDocument/2006/math">
                    <m:r>
                      <a:rPr kumimoji="1" lang="en-US" altLang="ja-JP" i="1">
                        <a:latin typeface="Cambria Math" panose="02040503050406030204" pitchFamily="18" charset="0"/>
                      </a:rPr>
                      <m:t>𝜎</m:t>
                    </m:r>
                  </m:oMath>
                </a14:m>
                <a:endParaRPr kumimoji="1" lang="en-US" altLang="ja-JP" b="0" dirty="0" smtClean="0">
                  <a:solidFill>
                    <a:schemeClr val="tx1"/>
                  </a:solidFill>
                </a:endParaRPr>
              </a:p>
            </p:txBody>
          </p:sp>
        </mc:Choice>
        <mc:Fallback>
          <p:sp>
            <p:nvSpPr>
              <p:cNvPr id="114" name="テキスト ボックス 113"/>
              <p:cNvSpPr txBox="1">
                <a:spLocks noRot="1" noChangeAspect="1" noMove="1" noResize="1" noEditPoints="1" noAdjustHandles="1" noChangeArrowheads="1" noChangeShapeType="1" noTextEdit="1"/>
              </p:cNvSpPr>
              <p:nvPr/>
            </p:nvSpPr>
            <p:spPr>
              <a:xfrm>
                <a:off x="8742726" y="5727603"/>
                <a:ext cx="1581395" cy="276999"/>
              </a:xfrm>
              <a:prstGeom prst="rect">
                <a:avLst/>
              </a:prstGeom>
              <a:blipFill>
                <a:blip r:embed="rId17"/>
                <a:stretch>
                  <a:fillRect l="-8846" t="-26667" r="-2308" b="-5333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5" name="テキスト ボックス 114"/>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smtClean="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p:sp>
            <p:nvSpPr>
              <p:cNvPr id="115" name="テキスト ボックス 114"/>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18"/>
                <a:stretch>
                  <a:fillRect l="-6176" t="-26829" r="-588" b="-46341"/>
                </a:stretch>
              </a:blipFill>
            </p:spPr>
            <p:txBody>
              <a:bodyPr/>
              <a:lstStyle/>
              <a:p>
                <a:r>
                  <a:rPr lang="ja-JP" altLang="en-US">
                    <a:noFill/>
                  </a:rPr>
                  <a:t> </a:t>
                </a:r>
              </a:p>
            </p:txBody>
          </p:sp>
        </mc:Fallback>
      </mc:AlternateContent>
      <p:sp>
        <p:nvSpPr>
          <p:cNvPr id="116" name="星 5 115"/>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ひし形 116"/>
          <p:cNvSpPr/>
          <p:nvPr/>
        </p:nvSpPr>
        <p:spPr>
          <a:xfrm>
            <a:off x="7068118" y="4044487"/>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ひし形 117"/>
          <p:cNvSpPr/>
          <p:nvPr/>
        </p:nvSpPr>
        <p:spPr>
          <a:xfrm>
            <a:off x="7318841" y="2702382"/>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19" name="テキスト ボックス 118"/>
              <p:cNvSpPr txBox="1"/>
              <p:nvPr/>
            </p:nvSpPr>
            <p:spPr>
              <a:xfrm>
                <a:off x="6351080" y="3741402"/>
                <a:ext cx="681982" cy="3393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𝑟𝑛𝑑</m:t>
                              </m:r>
                            </m:sub>
                          </m:sSub>
                        </m:e>
                        <m:sub>
                          <m:r>
                            <a:rPr kumimoji="1" lang="en-US" altLang="ja-JP" sz="2000" b="0" i="1" smtClean="0">
                              <a:solidFill>
                                <a:schemeClr val="accent6">
                                  <a:lumMod val="75000"/>
                                </a:schemeClr>
                              </a:solidFill>
                              <a:latin typeface="Cambria Math" panose="02040503050406030204" pitchFamily="18" charset="0"/>
                            </a:rPr>
                            <m:t>3</m:t>
                          </m:r>
                        </m:sub>
                      </m:sSub>
                    </m:oMath>
                  </m:oMathPara>
                </a14:m>
                <a:endParaRPr kumimoji="1" lang="ja-JP" altLang="en-US" sz="2000" dirty="0">
                  <a:solidFill>
                    <a:schemeClr val="accent6">
                      <a:lumMod val="75000"/>
                    </a:schemeClr>
                  </a:solidFill>
                </a:endParaRPr>
              </a:p>
            </p:txBody>
          </p:sp>
        </mc:Choice>
        <mc:Fallback>
          <p:sp>
            <p:nvSpPr>
              <p:cNvPr id="119" name="テキスト ボックス 118"/>
              <p:cNvSpPr txBox="1">
                <a:spLocks noRot="1" noChangeAspect="1" noMove="1" noResize="1" noEditPoints="1" noAdjustHandles="1" noChangeArrowheads="1" noChangeShapeType="1" noTextEdit="1"/>
              </p:cNvSpPr>
              <p:nvPr/>
            </p:nvSpPr>
            <p:spPr>
              <a:xfrm>
                <a:off x="6351080" y="3741402"/>
                <a:ext cx="681982" cy="339324"/>
              </a:xfrm>
              <a:prstGeom prst="rect">
                <a:avLst/>
              </a:prstGeom>
              <a:blipFill>
                <a:blip r:embed="rId19"/>
                <a:stretch>
                  <a:fillRect l="-4464" r="-2679"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0" name="テキスト ボックス 119"/>
              <p:cNvSpPr txBox="1"/>
              <p:nvPr/>
            </p:nvSpPr>
            <p:spPr>
              <a:xfrm>
                <a:off x="6542808" y="2487790"/>
                <a:ext cx="681982" cy="337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𝑟𝑛𝑑</m:t>
                              </m:r>
                            </m:sub>
                          </m:sSub>
                        </m:e>
                        <m:sub>
                          <m:r>
                            <a:rPr kumimoji="1" lang="en-US" altLang="ja-JP" sz="2000" b="0" i="1" smtClean="0">
                              <a:solidFill>
                                <a:schemeClr val="accent6">
                                  <a:lumMod val="75000"/>
                                </a:schemeClr>
                              </a:solidFill>
                              <a:latin typeface="Cambria Math" panose="02040503050406030204" pitchFamily="18" charset="0"/>
                            </a:rPr>
                            <m:t>2</m:t>
                          </m:r>
                        </m:sub>
                      </m:sSub>
                    </m:oMath>
                  </m:oMathPara>
                </a14:m>
                <a:endParaRPr kumimoji="1" lang="ja-JP" altLang="en-US" sz="2000" dirty="0">
                  <a:solidFill>
                    <a:schemeClr val="accent6">
                      <a:lumMod val="75000"/>
                    </a:schemeClr>
                  </a:solidFill>
                </a:endParaRPr>
              </a:p>
            </p:txBody>
          </p:sp>
        </mc:Choice>
        <mc:Fallback>
          <p:sp>
            <p:nvSpPr>
              <p:cNvPr id="120" name="テキスト ボックス 119"/>
              <p:cNvSpPr txBox="1">
                <a:spLocks noRot="1" noChangeAspect="1" noMove="1" noResize="1" noEditPoints="1" noAdjustHandles="1" noChangeArrowheads="1" noChangeShapeType="1" noTextEdit="1"/>
              </p:cNvSpPr>
              <p:nvPr/>
            </p:nvSpPr>
            <p:spPr>
              <a:xfrm>
                <a:off x="6542808" y="2487790"/>
                <a:ext cx="681982" cy="337721"/>
              </a:xfrm>
              <a:prstGeom prst="rect">
                <a:avLst/>
              </a:prstGeom>
              <a:blipFill>
                <a:blip r:embed="rId20"/>
                <a:stretch>
                  <a:fillRect l="-3571" r="-3571" b="-196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34577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9"/>
                                        </p:tgtEl>
                                      </p:cBhvr>
                                    </p:animEffect>
                                    <p:set>
                                      <p:cBhvr>
                                        <p:cTn id="7" dur="1" fill="hold">
                                          <p:stCondLst>
                                            <p:cond delay="499"/>
                                          </p:stCondLst>
                                        </p:cTn>
                                        <p:tgtEl>
                                          <p:spTgt spid="11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20"/>
                                        </p:tgtEl>
                                      </p:cBhvr>
                                    </p:animEffect>
                                    <p:set>
                                      <p:cBhvr>
                                        <p:cTn id="12" dur="1" fill="hold">
                                          <p:stCondLst>
                                            <p:cond delay="499"/>
                                          </p:stCondLst>
                                        </p:cTn>
                                        <p:tgtEl>
                                          <p:spTgt spid="1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1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Description of </a:t>
            </a:r>
            <a:r>
              <a:rPr lang="en-US" altLang="ja-JP" dirty="0" smtClean="0"/>
              <a:t>NRBA</a:t>
            </a:r>
            <a:endParaRPr kumimoji="1" lang="ja-JP" altLang="en-US" dirty="0"/>
          </a:p>
        </p:txBody>
      </p:sp>
      <p:sp>
        <p:nvSpPr>
          <p:cNvPr id="3" name="コンテンツ プレースホルダー 2"/>
          <p:cNvSpPr>
            <a:spLocks noGrp="1"/>
          </p:cNvSpPr>
          <p:nvPr>
            <p:ph idx="1"/>
          </p:nvPr>
        </p:nvSpPr>
        <p:spPr/>
        <p:txBody>
          <a:bodyPr/>
          <a:lstStyle/>
          <a:p>
            <a:endParaRPr lang="ja-JP" altLang="en-US" dirty="0"/>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54" name="コンテンツ プレースホルダー 4"/>
          <p:cNvGraphicFramePr>
            <a:graphicFrameLocks/>
          </p:cNvGraphicFramePr>
          <p:nvPr>
            <p:extLst>
              <p:ext uri="{D42A27DB-BD31-4B8C-83A1-F6EECF244321}">
                <p14:modId xmlns:p14="http://schemas.microsoft.com/office/powerpoint/2010/main" val="4157311840"/>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8" name="星 5 37"/>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2" name="テキスト ボックス 41"/>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2"/>
                <a:stretch>
                  <a:fillRect l="-6176" t="-26829" r="-588" b="-46341"/>
                </a:stretch>
              </a:blipFill>
            </p:spPr>
            <p:txBody>
              <a:bodyPr/>
              <a:lstStyle/>
              <a:p>
                <a:r>
                  <a:rPr lang="ja-JP" altLang="en-US">
                    <a:noFill/>
                  </a:rPr>
                  <a:t> </a:t>
                </a:r>
              </a:p>
            </p:txBody>
          </p:sp>
        </mc:Fallback>
      </mc:AlternateContent>
      <p:sp>
        <p:nvSpPr>
          <p:cNvPr id="5" name="コンテンツ プレースホルダー 4"/>
          <p:cNvSpPr>
            <a:spLocks noGrp="1"/>
          </p:cNvSpPr>
          <p:nvPr>
            <p:ph idx="10"/>
          </p:nvPr>
        </p:nvSpPr>
        <p:spPr/>
        <p:txBody>
          <a:bodyPr/>
          <a:lstStyle/>
          <a:p>
            <a:endParaRPr kumimoji="1" lang="ja-JP" altLang="en-US"/>
          </a:p>
        </p:txBody>
      </p:sp>
      <p:pic>
        <p:nvPicPr>
          <p:cNvPr id="92" name="コンテンツ プレースホルダー 78"/>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93" name="楕円 92"/>
          <p:cNvSpPr/>
          <p:nvPr/>
        </p:nvSpPr>
        <p:spPr>
          <a:xfrm>
            <a:off x="7590281" y="3276989"/>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楕円 93"/>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楕円 94"/>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96" name="テキスト ボックス 95"/>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96" name="テキスト ボックス 95"/>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24"/>
                <a:stretch>
                  <a:fillRect l="-7692" r="-5769"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7" name="テキスト ボックス 96"/>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97" name="テキスト ボックス 96"/>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25"/>
                <a:stretch>
                  <a:fillRect l="-5319" r="-1064"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8" name="テキスト ボックス 97"/>
              <p:cNvSpPr txBox="1"/>
              <p:nvPr/>
            </p:nvSpPr>
            <p:spPr>
              <a:xfrm>
                <a:off x="6975699" y="3522840"/>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98" name="テキスト ボックス 97"/>
              <p:cNvSpPr txBox="1">
                <a:spLocks noRot="1" noChangeAspect="1" noMove="1" noResize="1" noEditPoints="1" noAdjustHandles="1" noChangeArrowheads="1" noChangeShapeType="1" noTextEdit="1"/>
              </p:cNvSpPr>
              <p:nvPr/>
            </p:nvSpPr>
            <p:spPr>
              <a:xfrm>
                <a:off x="6975699" y="3522840"/>
                <a:ext cx="323935" cy="307777"/>
              </a:xfrm>
              <a:prstGeom prst="rect">
                <a:avLst/>
              </a:prstGeom>
              <a:blipFill>
                <a:blip r:embed="rId26"/>
                <a:stretch>
                  <a:fillRect l="-7547" r="-7547"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9" name="テキスト ボックス 98"/>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99" name="テキスト ボックス 98"/>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27"/>
                <a:stretch>
                  <a:fillRect l="-7407" r="-370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0" name="テキスト ボックス 99"/>
              <p:cNvSpPr txBox="1"/>
              <p:nvPr/>
            </p:nvSpPr>
            <p:spPr>
              <a:xfrm>
                <a:off x="7178713" y="291646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100" name="テキスト ボックス 99"/>
              <p:cNvSpPr txBox="1">
                <a:spLocks noRot="1" noChangeAspect="1" noMove="1" noResize="1" noEditPoints="1" noAdjustHandles="1" noChangeArrowheads="1" noChangeShapeType="1" noTextEdit="1"/>
              </p:cNvSpPr>
              <p:nvPr/>
            </p:nvSpPr>
            <p:spPr>
              <a:xfrm>
                <a:off x="7178713" y="2916468"/>
                <a:ext cx="323935" cy="307777"/>
              </a:xfrm>
              <a:prstGeom prst="rect">
                <a:avLst/>
              </a:prstGeom>
              <a:blipFill>
                <a:blip r:embed="rId22"/>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1" name="テキスト ボックス 100"/>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p:sp>
            <p:nvSpPr>
              <p:cNvPr id="101" name="テキスト ボックス 100"/>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28"/>
                <a:stretch>
                  <a:fillRect l="-9434" r="-5660" b="-20000"/>
                </a:stretch>
              </a:blipFill>
            </p:spPr>
            <p:txBody>
              <a:bodyPr/>
              <a:lstStyle/>
              <a:p>
                <a:r>
                  <a:rPr lang="ja-JP" altLang="en-US">
                    <a:noFill/>
                  </a:rPr>
                  <a:t> </a:t>
                </a:r>
              </a:p>
            </p:txBody>
          </p:sp>
        </mc:Fallback>
      </mc:AlternateContent>
      <p:sp>
        <p:nvSpPr>
          <p:cNvPr id="102" name="楕円 101"/>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楕円 102"/>
          <p:cNvSpPr/>
          <p:nvPr/>
        </p:nvSpPr>
        <p:spPr>
          <a:xfrm>
            <a:off x="7446357" y="3656522"/>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楕円 103"/>
          <p:cNvSpPr/>
          <p:nvPr/>
        </p:nvSpPr>
        <p:spPr>
          <a:xfrm>
            <a:off x="6917036" y="2574989"/>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楕円 104"/>
          <p:cNvSpPr/>
          <p:nvPr/>
        </p:nvSpPr>
        <p:spPr>
          <a:xfrm>
            <a:off x="6595260" y="3822036"/>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楕円 105"/>
          <p:cNvSpPr/>
          <p:nvPr/>
        </p:nvSpPr>
        <p:spPr>
          <a:xfrm>
            <a:off x="8018890" y="244138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楕円 106"/>
          <p:cNvSpPr/>
          <p:nvPr/>
        </p:nvSpPr>
        <p:spPr>
          <a:xfrm>
            <a:off x="8148095" y="394826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p:cNvSpPr/>
          <p:nvPr/>
        </p:nvSpPr>
        <p:spPr>
          <a:xfrm>
            <a:off x="6742454" y="294853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9" name="グループ化 108"/>
          <p:cNvGrpSpPr/>
          <p:nvPr/>
        </p:nvGrpSpPr>
        <p:grpSpPr>
          <a:xfrm>
            <a:off x="7562137" y="3355208"/>
            <a:ext cx="432802" cy="463708"/>
            <a:chOff x="10810096" y="3775494"/>
            <a:chExt cx="432802" cy="463708"/>
          </a:xfrm>
        </p:grpSpPr>
        <p:cxnSp>
          <p:nvCxnSpPr>
            <p:cNvPr id="110" name="直線矢印コネクタ 109"/>
            <p:cNvCxnSpPr/>
            <p:nvPr/>
          </p:nvCxnSpPr>
          <p:spPr>
            <a:xfrm>
              <a:off x="10810096" y="3843202"/>
              <a:ext cx="396000" cy="39600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1" name="テキスト ボックス 110"/>
                <p:cNvSpPr txBox="1"/>
                <p:nvPr/>
              </p:nvSpPr>
              <p:spPr>
                <a:xfrm>
                  <a:off x="11040087" y="3775494"/>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𝜎</m:t>
                        </m:r>
                      </m:oMath>
                    </m:oMathPara>
                  </a14:m>
                  <a:endParaRPr kumimoji="1" lang="ja-JP" altLang="en-US" dirty="0">
                    <a:solidFill>
                      <a:srgbClr val="FF0000"/>
                    </a:solidFill>
                  </a:endParaRPr>
                </a:p>
              </p:txBody>
            </p:sp>
          </mc:Choice>
          <mc:Fallback>
            <p:sp>
              <p:nvSpPr>
                <p:cNvPr id="111" name="テキスト ボックス 110"/>
                <p:cNvSpPr txBox="1">
                  <a:spLocks noRot="1" noChangeAspect="1" noMove="1" noResize="1" noEditPoints="1" noAdjustHandles="1" noChangeArrowheads="1" noChangeShapeType="1" noTextEdit="1"/>
                </p:cNvSpPr>
                <p:nvPr/>
              </p:nvSpPr>
              <p:spPr>
                <a:xfrm>
                  <a:off x="11040087" y="3775494"/>
                  <a:ext cx="202811" cy="276999"/>
                </a:xfrm>
                <a:prstGeom prst="rect">
                  <a:avLst/>
                </a:prstGeom>
                <a:blipFill>
                  <a:blip r:embed="rId29"/>
                  <a:stretch>
                    <a:fillRect l="-14706" r="-8824" b="-2174"/>
                  </a:stretch>
                </a:blipFill>
              </p:spPr>
              <p:txBody>
                <a:bodyPr/>
                <a:lstStyle/>
                <a:p>
                  <a:r>
                    <a:rPr lang="ja-JP" altLang="en-US">
                      <a:noFill/>
                    </a:rPr>
                    <a:t> </a:t>
                  </a:r>
                </a:p>
              </p:txBody>
            </p:sp>
          </mc:Fallback>
        </mc:AlternateContent>
      </p:grpSp>
      <p:sp>
        <p:nvSpPr>
          <p:cNvPr id="112" name="星 5 111"/>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楕円 112"/>
          <p:cNvSpPr/>
          <p:nvPr/>
        </p:nvSpPr>
        <p:spPr>
          <a:xfrm>
            <a:off x="7286369" y="2952573"/>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14" name="テキスト ボックス 113"/>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p:sp>
            <p:nvSpPr>
              <p:cNvPr id="114" name="テキスト ボックス 113"/>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30"/>
                <a:stretch>
                  <a:fillRect l="-1796" t="-5455" b="-23636"/>
                </a:stretch>
              </a:blipFill>
            </p:spPr>
            <p:txBody>
              <a:bodyPr/>
              <a:lstStyle/>
              <a:p>
                <a:r>
                  <a:rPr lang="ja-JP" altLang="en-US">
                    <a:noFill/>
                  </a:rPr>
                  <a:t> </a:t>
                </a:r>
              </a:p>
            </p:txBody>
          </p:sp>
        </mc:Fallback>
      </mc:AlternateContent>
      <p:sp>
        <p:nvSpPr>
          <p:cNvPr id="115" name="楕円 114"/>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16" name="テキスト ボックス 115"/>
              <p:cNvSpPr txBox="1"/>
              <p:nvPr/>
            </p:nvSpPr>
            <p:spPr>
              <a:xfrm>
                <a:off x="8742726" y="5727603"/>
                <a:ext cx="1581395" cy="276999"/>
              </a:xfrm>
              <a:prstGeom prst="rect">
                <a:avLst/>
              </a:prstGeom>
              <a:noFill/>
            </p:spPr>
            <p:txBody>
              <a:bodyPr wrap="none" lIns="0" tIns="0" rIns="0" bIns="0" rtlCol="0">
                <a:spAutoFit/>
              </a:bodyPr>
              <a:lstStyle/>
              <a:p>
                <a:r>
                  <a:rPr kumimoji="1" lang="en-US" altLang="ja-JP" b="0" dirty="0" smtClean="0">
                    <a:solidFill>
                      <a:schemeClr val="tx1"/>
                    </a:solidFill>
                  </a:rPr>
                  <a:t>Niche radius</a:t>
                </a:r>
                <a:r>
                  <a:rPr kumimoji="1" lang="ja-JP" altLang="en-US" dirty="0"/>
                  <a:t> </a:t>
                </a:r>
                <a:r>
                  <a:rPr kumimoji="1" lang="en-US" altLang="ja-JP" dirty="0" smtClean="0"/>
                  <a:t>: </a:t>
                </a:r>
                <a14:m>
                  <m:oMath xmlns:m="http://schemas.openxmlformats.org/officeDocument/2006/math">
                    <m:r>
                      <a:rPr kumimoji="1" lang="en-US" altLang="ja-JP" i="1">
                        <a:latin typeface="Cambria Math" panose="02040503050406030204" pitchFamily="18" charset="0"/>
                      </a:rPr>
                      <m:t>𝜎</m:t>
                    </m:r>
                  </m:oMath>
                </a14:m>
                <a:endParaRPr kumimoji="1" lang="en-US" altLang="ja-JP" b="0" dirty="0" smtClean="0">
                  <a:solidFill>
                    <a:schemeClr val="tx1"/>
                  </a:solidFill>
                </a:endParaRPr>
              </a:p>
            </p:txBody>
          </p:sp>
        </mc:Choice>
        <mc:Fallback>
          <p:sp>
            <p:nvSpPr>
              <p:cNvPr id="116" name="テキスト ボックス 115"/>
              <p:cNvSpPr txBox="1">
                <a:spLocks noRot="1" noChangeAspect="1" noMove="1" noResize="1" noEditPoints="1" noAdjustHandles="1" noChangeArrowheads="1" noChangeShapeType="1" noTextEdit="1"/>
              </p:cNvSpPr>
              <p:nvPr/>
            </p:nvSpPr>
            <p:spPr>
              <a:xfrm>
                <a:off x="8742726" y="5727603"/>
                <a:ext cx="1581395" cy="276999"/>
              </a:xfrm>
              <a:prstGeom prst="rect">
                <a:avLst/>
              </a:prstGeom>
              <a:blipFill>
                <a:blip r:embed="rId31"/>
                <a:stretch>
                  <a:fillRect l="-8846" t="-26667" r="-2308" b="-53333"/>
                </a:stretch>
              </a:blipFill>
            </p:spPr>
            <p:txBody>
              <a:bodyPr/>
              <a:lstStyle/>
              <a:p>
                <a:r>
                  <a:rPr lang="ja-JP" altLang="en-US">
                    <a:noFill/>
                  </a:rPr>
                  <a:t> </a:t>
                </a:r>
              </a:p>
            </p:txBody>
          </p:sp>
        </mc:Fallback>
      </mc:AlternateContent>
      <p:sp>
        <p:nvSpPr>
          <p:cNvPr id="117" name="ひし形 116"/>
          <p:cNvSpPr/>
          <p:nvPr/>
        </p:nvSpPr>
        <p:spPr>
          <a:xfrm>
            <a:off x="7068118" y="4044487"/>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ひし形 117"/>
          <p:cNvSpPr/>
          <p:nvPr/>
        </p:nvSpPr>
        <p:spPr>
          <a:xfrm>
            <a:off x="7318841" y="2702382"/>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19" name="テキスト ボックス 118"/>
              <p:cNvSpPr txBox="1"/>
              <p:nvPr/>
            </p:nvSpPr>
            <p:spPr>
              <a:xfrm>
                <a:off x="6351080" y="3741402"/>
                <a:ext cx="681982" cy="3393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𝑟𝑛𝑑</m:t>
                              </m:r>
                            </m:sub>
                          </m:sSub>
                        </m:e>
                        <m:sub>
                          <m:r>
                            <a:rPr kumimoji="1" lang="en-US" altLang="ja-JP" sz="2000" b="0" i="1" smtClean="0">
                              <a:solidFill>
                                <a:schemeClr val="accent6">
                                  <a:lumMod val="75000"/>
                                </a:schemeClr>
                              </a:solidFill>
                              <a:latin typeface="Cambria Math" panose="02040503050406030204" pitchFamily="18" charset="0"/>
                            </a:rPr>
                            <m:t>3</m:t>
                          </m:r>
                        </m:sub>
                      </m:sSub>
                    </m:oMath>
                  </m:oMathPara>
                </a14:m>
                <a:endParaRPr kumimoji="1" lang="ja-JP" altLang="en-US" sz="2000" dirty="0">
                  <a:solidFill>
                    <a:schemeClr val="accent6">
                      <a:lumMod val="75000"/>
                    </a:schemeClr>
                  </a:solidFill>
                </a:endParaRPr>
              </a:p>
            </p:txBody>
          </p:sp>
        </mc:Choice>
        <mc:Fallback>
          <p:sp>
            <p:nvSpPr>
              <p:cNvPr id="119" name="テキスト ボックス 118"/>
              <p:cNvSpPr txBox="1">
                <a:spLocks noRot="1" noChangeAspect="1" noMove="1" noResize="1" noEditPoints="1" noAdjustHandles="1" noChangeArrowheads="1" noChangeShapeType="1" noTextEdit="1"/>
              </p:cNvSpPr>
              <p:nvPr/>
            </p:nvSpPr>
            <p:spPr>
              <a:xfrm>
                <a:off x="6351080" y="3741402"/>
                <a:ext cx="681982" cy="339324"/>
              </a:xfrm>
              <a:prstGeom prst="rect">
                <a:avLst/>
              </a:prstGeom>
              <a:blipFill>
                <a:blip r:embed="rId32"/>
                <a:stretch>
                  <a:fillRect l="-4464" r="-2679"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0" name="テキスト ボックス 119"/>
              <p:cNvSpPr txBox="1"/>
              <p:nvPr/>
            </p:nvSpPr>
            <p:spPr>
              <a:xfrm>
                <a:off x="6542808" y="2487790"/>
                <a:ext cx="681982" cy="3377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𝑟𝑛𝑑</m:t>
                              </m:r>
                            </m:sub>
                          </m:sSub>
                        </m:e>
                        <m:sub>
                          <m:r>
                            <a:rPr kumimoji="1" lang="en-US" altLang="ja-JP" sz="2000" b="0" i="1" smtClean="0">
                              <a:solidFill>
                                <a:schemeClr val="accent6">
                                  <a:lumMod val="75000"/>
                                </a:schemeClr>
                              </a:solidFill>
                              <a:latin typeface="Cambria Math" panose="02040503050406030204" pitchFamily="18" charset="0"/>
                            </a:rPr>
                            <m:t>2</m:t>
                          </m:r>
                        </m:sub>
                      </m:sSub>
                    </m:oMath>
                  </m:oMathPara>
                </a14:m>
                <a:endParaRPr kumimoji="1" lang="ja-JP" altLang="en-US" sz="2000" dirty="0">
                  <a:solidFill>
                    <a:schemeClr val="accent6">
                      <a:lumMod val="75000"/>
                    </a:schemeClr>
                  </a:solidFill>
                </a:endParaRPr>
              </a:p>
            </p:txBody>
          </p:sp>
        </mc:Choice>
        <mc:Fallback>
          <p:sp>
            <p:nvSpPr>
              <p:cNvPr id="120" name="テキスト ボックス 119"/>
              <p:cNvSpPr txBox="1">
                <a:spLocks noRot="1" noChangeAspect="1" noMove="1" noResize="1" noEditPoints="1" noAdjustHandles="1" noChangeArrowheads="1" noChangeShapeType="1" noTextEdit="1"/>
              </p:cNvSpPr>
              <p:nvPr/>
            </p:nvSpPr>
            <p:spPr>
              <a:xfrm>
                <a:off x="6542808" y="2487790"/>
                <a:ext cx="681982" cy="337721"/>
              </a:xfrm>
              <a:prstGeom prst="rect">
                <a:avLst/>
              </a:prstGeom>
              <a:blipFill>
                <a:blip r:embed="rId33"/>
                <a:stretch>
                  <a:fillRect l="-3571" r="-3571" b="-1964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1" name="テキスト ボックス 120"/>
              <p:cNvSpPr txBox="1"/>
              <p:nvPr/>
            </p:nvSpPr>
            <p:spPr>
              <a:xfrm>
                <a:off x="7199116" y="3905536"/>
                <a:ext cx="594843" cy="3472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solidFill>
                              <a:latin typeface="Cambria Math" panose="02040503050406030204" pitchFamily="18" charset="0"/>
                            </a:rPr>
                          </m:ctrlPr>
                        </m:sSubSup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𝑙𝑜𝑐</m:t>
                          </m:r>
                          <m:r>
                            <a:rPr kumimoji="1" lang="en-US" altLang="ja-JP" sz="2000" b="0" i="1" smtClean="0">
                              <a:solidFill>
                                <a:schemeClr val="accent6"/>
                              </a:solidFill>
                              <a:latin typeface="Cambria Math" panose="02040503050406030204" pitchFamily="18" charset="0"/>
                            </a:rPr>
                            <m:t>3</m:t>
                          </m:r>
                        </m:sub>
                        <m:sup/>
                      </m:sSubSup>
                    </m:oMath>
                  </m:oMathPara>
                </a14:m>
                <a:endParaRPr kumimoji="1" lang="ja-JP" altLang="en-US" sz="2000" dirty="0">
                  <a:solidFill>
                    <a:schemeClr val="accent6"/>
                  </a:solidFill>
                </a:endParaRPr>
              </a:p>
            </p:txBody>
          </p:sp>
        </mc:Choice>
        <mc:Fallback>
          <p:sp>
            <p:nvSpPr>
              <p:cNvPr id="121" name="テキスト ボックス 120"/>
              <p:cNvSpPr txBox="1">
                <a:spLocks noRot="1" noChangeAspect="1" noMove="1" noResize="1" noEditPoints="1" noAdjustHandles="1" noChangeArrowheads="1" noChangeShapeType="1" noTextEdit="1"/>
              </p:cNvSpPr>
              <p:nvPr/>
            </p:nvSpPr>
            <p:spPr>
              <a:xfrm>
                <a:off x="7199116" y="3905536"/>
                <a:ext cx="594843" cy="347211"/>
              </a:xfrm>
              <a:prstGeom prst="rect">
                <a:avLst/>
              </a:prstGeom>
              <a:blipFill>
                <a:blip r:embed="rId34"/>
                <a:stretch>
                  <a:fillRect l="-5102" r="-3061" b="-1754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2" name="テキスト ボックス 121"/>
              <p:cNvSpPr txBox="1"/>
              <p:nvPr/>
            </p:nvSpPr>
            <p:spPr>
              <a:xfrm>
                <a:off x="8244725" y="2634879"/>
                <a:ext cx="594843" cy="3472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solidFill>
                              <a:latin typeface="Cambria Math" panose="02040503050406030204" pitchFamily="18" charset="0"/>
                            </a:rPr>
                          </m:ctrlPr>
                        </m:sSubSup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𝑙𝑜𝑐</m:t>
                          </m:r>
                          <m:r>
                            <a:rPr kumimoji="1" lang="en-US" altLang="ja-JP" sz="2000" b="0" i="1" smtClean="0">
                              <a:solidFill>
                                <a:schemeClr val="accent6"/>
                              </a:solidFill>
                              <a:latin typeface="Cambria Math" panose="02040503050406030204" pitchFamily="18" charset="0"/>
                            </a:rPr>
                            <m:t>2</m:t>
                          </m:r>
                        </m:sub>
                        <m:sup/>
                      </m:sSubSup>
                    </m:oMath>
                  </m:oMathPara>
                </a14:m>
                <a:endParaRPr kumimoji="1" lang="ja-JP" altLang="en-US" sz="2000" dirty="0">
                  <a:solidFill>
                    <a:schemeClr val="accent6"/>
                  </a:solidFill>
                </a:endParaRPr>
              </a:p>
            </p:txBody>
          </p:sp>
        </mc:Choice>
        <mc:Fallback>
          <p:sp>
            <p:nvSpPr>
              <p:cNvPr id="122" name="テキスト ボックス 121"/>
              <p:cNvSpPr txBox="1">
                <a:spLocks noRot="1" noChangeAspect="1" noMove="1" noResize="1" noEditPoints="1" noAdjustHandles="1" noChangeArrowheads="1" noChangeShapeType="1" noTextEdit="1"/>
              </p:cNvSpPr>
              <p:nvPr/>
            </p:nvSpPr>
            <p:spPr>
              <a:xfrm>
                <a:off x="8244725" y="2634879"/>
                <a:ext cx="594843" cy="347211"/>
              </a:xfrm>
              <a:prstGeom prst="rect">
                <a:avLst/>
              </a:prstGeom>
              <a:blipFill>
                <a:blip r:embed="rId35"/>
                <a:stretch>
                  <a:fillRect l="-4082" r="-4082" b="-17544"/>
                </a:stretch>
              </a:blipFill>
            </p:spPr>
            <p:txBody>
              <a:bodyPr/>
              <a:lstStyle/>
              <a:p>
                <a:r>
                  <a:rPr lang="ja-JP" altLang="en-US">
                    <a:noFill/>
                  </a:rPr>
                  <a:t> </a:t>
                </a:r>
              </a:p>
            </p:txBody>
          </p:sp>
        </mc:Fallback>
      </mc:AlternateContent>
      <p:sp>
        <p:nvSpPr>
          <p:cNvPr id="123" name="二等辺三角形 122"/>
          <p:cNvSpPr/>
          <p:nvPr/>
        </p:nvSpPr>
        <p:spPr>
          <a:xfrm>
            <a:off x="7612065" y="3859775"/>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二等辺三角形 123"/>
          <p:cNvSpPr/>
          <p:nvPr/>
        </p:nvSpPr>
        <p:spPr>
          <a:xfrm>
            <a:off x="8167589" y="3038782"/>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楕円 124"/>
          <p:cNvSpPr/>
          <p:nvPr/>
        </p:nvSpPr>
        <p:spPr>
          <a:xfrm>
            <a:off x="6563438" y="3694522"/>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6" name="テキスト ボックス 125"/>
              <p:cNvSpPr txBox="1"/>
              <p:nvPr/>
            </p:nvSpPr>
            <p:spPr>
              <a:xfrm>
                <a:off x="6176142" y="3482311"/>
                <a:ext cx="563488" cy="3145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solidFill>
                              <a:latin typeface="Cambria Math" panose="02040503050406030204" pitchFamily="18" charset="0"/>
                            </a:rPr>
                          </m:ctrlPr>
                        </m:sSubSup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3</m:t>
                          </m:r>
                        </m:sub>
                        <m:sup>
                          <m:r>
                            <a:rPr kumimoji="1" lang="en-US" altLang="ja-JP" sz="2000" b="0" i="1" smtClean="0">
                              <a:solidFill>
                                <a:schemeClr val="accent6"/>
                              </a:solidFill>
                              <a:latin typeface="Cambria Math" panose="02040503050406030204" pitchFamily="18" charset="0"/>
                            </a:rPr>
                            <m:t>𝑡</m:t>
                          </m:r>
                          <m:r>
                            <a:rPr kumimoji="1" lang="en-US" altLang="ja-JP" sz="2000" b="0" i="1" smtClean="0">
                              <a:solidFill>
                                <a:schemeClr val="accent6"/>
                              </a:solidFill>
                              <a:latin typeface="Cambria Math" panose="02040503050406030204" pitchFamily="18" charset="0"/>
                            </a:rPr>
                            <m:t>+1</m:t>
                          </m:r>
                        </m:sup>
                      </m:sSubSup>
                    </m:oMath>
                  </m:oMathPara>
                </a14:m>
                <a:endParaRPr kumimoji="1" lang="ja-JP" altLang="en-US" sz="2000" dirty="0">
                  <a:solidFill>
                    <a:schemeClr val="accent6"/>
                  </a:solidFill>
                </a:endParaRPr>
              </a:p>
            </p:txBody>
          </p:sp>
        </mc:Choice>
        <mc:Fallback>
          <p:sp>
            <p:nvSpPr>
              <p:cNvPr id="126" name="テキスト ボックス 125"/>
              <p:cNvSpPr txBox="1">
                <a:spLocks noRot="1" noChangeAspect="1" noMove="1" noResize="1" noEditPoints="1" noAdjustHandles="1" noChangeArrowheads="1" noChangeShapeType="1" noTextEdit="1"/>
              </p:cNvSpPr>
              <p:nvPr/>
            </p:nvSpPr>
            <p:spPr>
              <a:xfrm>
                <a:off x="6176142" y="3482311"/>
                <a:ext cx="563488" cy="314510"/>
              </a:xfrm>
              <a:prstGeom prst="rect">
                <a:avLst/>
              </a:prstGeom>
              <a:blipFill>
                <a:blip r:embed="rId36"/>
                <a:stretch>
                  <a:fillRect l="-4301" r="-2151" b="-19231"/>
                </a:stretch>
              </a:blipFill>
            </p:spPr>
            <p:txBody>
              <a:bodyPr/>
              <a:lstStyle/>
              <a:p>
                <a:r>
                  <a:rPr lang="ja-JP" altLang="en-US">
                    <a:noFill/>
                  </a:rPr>
                  <a:t> </a:t>
                </a:r>
              </a:p>
            </p:txBody>
          </p:sp>
        </mc:Fallback>
      </mc:AlternateContent>
      <p:sp>
        <p:nvSpPr>
          <p:cNvPr id="127" name="楕円 126"/>
          <p:cNvSpPr/>
          <p:nvPr/>
        </p:nvSpPr>
        <p:spPr>
          <a:xfrm>
            <a:off x="7139199" y="278425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8" name="テキスト ボックス 127"/>
              <p:cNvSpPr txBox="1"/>
              <p:nvPr/>
            </p:nvSpPr>
            <p:spPr>
              <a:xfrm>
                <a:off x="6782054" y="2368119"/>
                <a:ext cx="563488" cy="3145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solidFill>
                              <a:latin typeface="Cambria Math" panose="02040503050406030204" pitchFamily="18" charset="0"/>
                            </a:rPr>
                          </m:ctrlPr>
                        </m:sSubSup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2</m:t>
                          </m:r>
                        </m:sub>
                        <m:sup>
                          <m:r>
                            <a:rPr kumimoji="1" lang="en-US" altLang="ja-JP" sz="2000" b="0" i="1" smtClean="0">
                              <a:solidFill>
                                <a:schemeClr val="accent6"/>
                              </a:solidFill>
                              <a:latin typeface="Cambria Math" panose="02040503050406030204" pitchFamily="18" charset="0"/>
                            </a:rPr>
                            <m:t>𝑡</m:t>
                          </m:r>
                          <m:r>
                            <a:rPr kumimoji="1" lang="en-US" altLang="ja-JP" sz="2000" b="0" i="1" smtClean="0">
                              <a:solidFill>
                                <a:schemeClr val="accent6"/>
                              </a:solidFill>
                              <a:latin typeface="Cambria Math" panose="02040503050406030204" pitchFamily="18" charset="0"/>
                            </a:rPr>
                            <m:t>+1</m:t>
                          </m:r>
                        </m:sup>
                      </m:sSubSup>
                    </m:oMath>
                  </m:oMathPara>
                </a14:m>
                <a:endParaRPr kumimoji="1" lang="ja-JP" altLang="en-US" sz="2000" dirty="0">
                  <a:solidFill>
                    <a:schemeClr val="accent6"/>
                  </a:solidFill>
                </a:endParaRPr>
              </a:p>
            </p:txBody>
          </p:sp>
        </mc:Choice>
        <mc:Fallback>
          <p:sp>
            <p:nvSpPr>
              <p:cNvPr id="128" name="テキスト ボックス 127"/>
              <p:cNvSpPr txBox="1">
                <a:spLocks noRot="1" noChangeAspect="1" noMove="1" noResize="1" noEditPoints="1" noAdjustHandles="1" noChangeArrowheads="1" noChangeShapeType="1" noTextEdit="1"/>
              </p:cNvSpPr>
              <p:nvPr/>
            </p:nvSpPr>
            <p:spPr>
              <a:xfrm>
                <a:off x="6782054" y="2368119"/>
                <a:ext cx="563488" cy="314510"/>
              </a:xfrm>
              <a:prstGeom prst="rect">
                <a:avLst/>
              </a:prstGeom>
              <a:blipFill>
                <a:blip r:embed="rId37"/>
                <a:stretch>
                  <a:fillRect l="-5435" r="-3261" b="-1923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0722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9"/>
                                        </p:tgtEl>
                                      </p:cBhvr>
                                    </p:animEffect>
                                    <p:set>
                                      <p:cBhvr>
                                        <p:cTn id="7" dur="1" fill="hold">
                                          <p:stCondLst>
                                            <p:cond delay="499"/>
                                          </p:stCondLst>
                                        </p:cTn>
                                        <p:tgtEl>
                                          <p:spTgt spid="11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20"/>
                                        </p:tgtEl>
                                      </p:cBhvr>
                                    </p:animEffect>
                                    <p:set>
                                      <p:cBhvr>
                                        <p:cTn id="12" dur="1" fill="hold">
                                          <p:stCondLst>
                                            <p:cond delay="499"/>
                                          </p:stCondLst>
                                        </p:cTn>
                                        <p:tgtEl>
                                          <p:spTgt spid="120"/>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121"/>
                                        </p:tgtEl>
                                        <p:attrNameLst>
                                          <p:attrName>style.visibility</p:attrName>
                                        </p:attrNameLst>
                                      </p:cBhvr>
                                      <p:to>
                                        <p:strVal val="visible"/>
                                      </p:to>
                                    </p:set>
                                    <p:animEffect transition="in" filter="fade">
                                      <p:cBhvr>
                                        <p:cTn id="15" dur="500"/>
                                        <p:tgtEl>
                                          <p:spTgt spid="1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2"/>
                                        </p:tgtEl>
                                        <p:attrNameLst>
                                          <p:attrName>style.visibility</p:attrName>
                                        </p:attrNameLst>
                                      </p:cBhvr>
                                      <p:to>
                                        <p:strVal val="visible"/>
                                      </p:to>
                                    </p:set>
                                    <p:animEffect transition="in" filter="fade">
                                      <p:cBhvr>
                                        <p:cTn id="18" dur="500"/>
                                        <p:tgtEl>
                                          <p:spTgt spid="12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5"/>
                                        </p:tgtEl>
                                        <p:attrNameLst>
                                          <p:attrName>style.visibility</p:attrName>
                                        </p:attrNameLst>
                                      </p:cBhvr>
                                      <p:to>
                                        <p:strVal val="visible"/>
                                      </p:to>
                                    </p:set>
                                    <p:animEffect transition="in" filter="fade">
                                      <p:cBhvr>
                                        <p:cTn id="21" dur="500"/>
                                        <p:tgtEl>
                                          <p:spTgt spid="1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6"/>
                                        </p:tgtEl>
                                        <p:attrNameLst>
                                          <p:attrName>style.visibility</p:attrName>
                                        </p:attrNameLst>
                                      </p:cBhvr>
                                      <p:to>
                                        <p:strVal val="visible"/>
                                      </p:to>
                                    </p:set>
                                    <p:animEffect transition="in" filter="fade">
                                      <p:cBhvr>
                                        <p:cTn id="24" dur="500"/>
                                        <p:tgtEl>
                                          <p:spTgt spid="12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7"/>
                                        </p:tgtEl>
                                        <p:attrNameLst>
                                          <p:attrName>style.visibility</p:attrName>
                                        </p:attrNameLst>
                                      </p:cBhvr>
                                      <p:to>
                                        <p:strVal val="visible"/>
                                      </p:to>
                                    </p:set>
                                    <p:animEffect transition="in" filter="fade">
                                      <p:cBhvr>
                                        <p:cTn id="27" dur="500"/>
                                        <p:tgtEl>
                                          <p:spTgt spid="1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8"/>
                                        </p:tgtEl>
                                        <p:attrNameLst>
                                          <p:attrName>style.visibility</p:attrName>
                                        </p:attrNameLst>
                                      </p:cBhvr>
                                      <p:to>
                                        <p:strVal val="visible"/>
                                      </p:to>
                                    </p:set>
                                    <p:animEffect transition="in" filter="fade">
                                      <p:cBhvr>
                                        <p:cTn id="30"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120" grpId="0"/>
      <p:bldP spid="121" grpId="0"/>
      <p:bldP spid="122" grpId="0"/>
      <p:bldP spid="125" grpId="0" animBg="1"/>
      <p:bldP spid="126" grpId="0"/>
      <p:bldP spid="127" grpId="0" animBg="1"/>
      <p:bldP spid="1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Description of </a:t>
            </a:r>
            <a:r>
              <a:rPr lang="en-US" altLang="ja-JP" dirty="0" smtClean="0"/>
              <a:t>NRBA</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32" name="コンテンツ プレースホルダー 4"/>
          <p:cNvGraphicFramePr>
            <a:graphicFrameLocks/>
          </p:cNvGraphicFramePr>
          <p:nvPr>
            <p:extLst>
              <p:ext uri="{D42A27DB-BD31-4B8C-83A1-F6EECF244321}">
                <p14:modId xmlns:p14="http://schemas.microsoft.com/office/powerpoint/2010/main" val="2310870966"/>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3" name="星 5 32"/>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5" name="テキスト ボックス 44"/>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17"/>
                <a:stretch>
                  <a:fillRect l="-6176" t="-26829" r="-588" b="-46341"/>
                </a:stretch>
              </a:blipFill>
            </p:spPr>
            <p:txBody>
              <a:bodyPr/>
              <a:lstStyle/>
              <a:p>
                <a:r>
                  <a:rPr lang="ja-JP" altLang="en-US">
                    <a:noFill/>
                  </a:rPr>
                  <a:t> </a:t>
                </a:r>
              </a:p>
            </p:txBody>
          </p:sp>
        </mc:Fallback>
      </mc:AlternateContent>
      <p:pic>
        <p:nvPicPr>
          <p:cNvPr id="31" name="コンテンツ プレースホルダー 78"/>
          <p:cNvPicPr>
            <a:picLocks noGrp="1" noChangeAspect="1"/>
          </p:cNvPicPr>
          <p:nvPr>
            <p:ph idx="10"/>
          </p:nvPr>
        </p:nvPicPr>
        <p:blipFill>
          <a:blip r:embed="rId18">
            <a:extLst>
              <a:ext uri="{28A0092B-C50C-407E-A947-70E740481C1C}">
                <a14:useLocalDpi xmlns:a14="http://schemas.microsoft.com/office/drawing/2010/main" val="0"/>
              </a:ext>
            </a:extLst>
          </a:blip>
          <a:stretch>
            <a:fillRect/>
          </a:stretch>
        </p:blipFill>
        <p:spPr>
          <a:xfrm>
            <a:off x="5415945" y="2131164"/>
            <a:ext cx="4951374" cy="3713531"/>
          </a:xfrm>
        </p:spPr>
      </p:pic>
      <p:sp>
        <p:nvSpPr>
          <p:cNvPr id="44" name="楕円 43"/>
          <p:cNvSpPr/>
          <p:nvPr/>
        </p:nvSpPr>
        <p:spPr>
          <a:xfrm>
            <a:off x="8121223" y="307051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50" name="テキスト ボックス 49"/>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p:sp>
            <p:nvSpPr>
              <p:cNvPr id="50" name="テキスト ボックス 49"/>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19"/>
                <a:stretch>
                  <a:fillRect l="-7692" r="-5769" b="-1764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1" name="テキスト ボックス 50"/>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p:sp>
            <p:nvSpPr>
              <p:cNvPr id="51" name="テキスト ボックス 50"/>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20"/>
                <a:stretch>
                  <a:fillRect l="-5319" r="-1064"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7" name="テキスト ボックス 56"/>
              <p:cNvSpPr txBox="1"/>
              <p:nvPr/>
            </p:nvSpPr>
            <p:spPr>
              <a:xfrm>
                <a:off x="6975699" y="3522840"/>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p:sp>
            <p:nvSpPr>
              <p:cNvPr id="57" name="テキスト ボックス 56"/>
              <p:cNvSpPr txBox="1">
                <a:spLocks noRot="1" noChangeAspect="1" noMove="1" noResize="1" noEditPoints="1" noAdjustHandles="1" noChangeArrowheads="1" noChangeShapeType="1" noTextEdit="1"/>
              </p:cNvSpPr>
              <p:nvPr/>
            </p:nvSpPr>
            <p:spPr>
              <a:xfrm>
                <a:off x="6975699" y="3522840"/>
                <a:ext cx="323935" cy="307777"/>
              </a:xfrm>
              <a:prstGeom prst="rect">
                <a:avLst/>
              </a:prstGeom>
              <a:blipFill>
                <a:blip r:embed="rId21"/>
                <a:stretch>
                  <a:fillRect l="-7547" r="-7547"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8" name="テキスト ボックス 57"/>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p:sp>
            <p:nvSpPr>
              <p:cNvPr id="58" name="テキスト ボックス 57"/>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22"/>
                <a:stretch>
                  <a:fillRect l="-7407" r="-3704"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9" name="テキスト ボックス 58"/>
              <p:cNvSpPr txBox="1"/>
              <p:nvPr/>
            </p:nvSpPr>
            <p:spPr>
              <a:xfrm>
                <a:off x="7178713" y="291646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p:sp>
            <p:nvSpPr>
              <p:cNvPr id="59" name="テキスト ボックス 58"/>
              <p:cNvSpPr txBox="1">
                <a:spLocks noRot="1" noChangeAspect="1" noMove="1" noResize="1" noEditPoints="1" noAdjustHandles="1" noChangeArrowheads="1" noChangeShapeType="1" noTextEdit="1"/>
              </p:cNvSpPr>
              <p:nvPr/>
            </p:nvSpPr>
            <p:spPr>
              <a:xfrm>
                <a:off x="7178713" y="2916468"/>
                <a:ext cx="323935" cy="307777"/>
              </a:xfrm>
              <a:prstGeom prst="rect">
                <a:avLst/>
              </a:prstGeom>
              <a:blipFill>
                <a:blip r:embed="rId17"/>
                <a:stretch>
                  <a:fillRect l="-9434" r="-5660" b="-196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0" name="テキスト ボックス 59"/>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p:sp>
            <p:nvSpPr>
              <p:cNvPr id="60" name="テキスト ボックス 59"/>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23"/>
                <a:stretch>
                  <a:fillRect l="-9434" r="-5660" b="-20000"/>
                </a:stretch>
              </a:blipFill>
            </p:spPr>
            <p:txBody>
              <a:bodyPr/>
              <a:lstStyle/>
              <a:p>
                <a:r>
                  <a:rPr lang="ja-JP" altLang="en-US">
                    <a:noFill/>
                  </a:rPr>
                  <a:t> </a:t>
                </a:r>
              </a:p>
            </p:txBody>
          </p:sp>
        </mc:Fallback>
      </mc:AlternateContent>
      <p:sp>
        <p:nvSpPr>
          <p:cNvPr id="61" name="楕円 60"/>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p:cNvSpPr/>
          <p:nvPr/>
        </p:nvSpPr>
        <p:spPr>
          <a:xfrm>
            <a:off x="7613506" y="387283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p:cNvSpPr/>
          <p:nvPr/>
        </p:nvSpPr>
        <p:spPr>
          <a:xfrm>
            <a:off x="7419223" y="2368511"/>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p:cNvSpPr/>
          <p:nvPr/>
        </p:nvSpPr>
        <p:spPr>
          <a:xfrm>
            <a:off x="6595260" y="3822036"/>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p:cNvSpPr/>
          <p:nvPr/>
        </p:nvSpPr>
        <p:spPr>
          <a:xfrm>
            <a:off x="8243797" y="2370421"/>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p:cNvSpPr/>
          <p:nvPr/>
        </p:nvSpPr>
        <p:spPr>
          <a:xfrm>
            <a:off x="8148095" y="394826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p:cNvSpPr/>
          <p:nvPr/>
        </p:nvSpPr>
        <p:spPr>
          <a:xfrm>
            <a:off x="6901220" y="315315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星 5 72"/>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p:cNvSpPr/>
          <p:nvPr/>
        </p:nvSpPr>
        <p:spPr>
          <a:xfrm>
            <a:off x="7287103" y="2965215"/>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76" name="テキスト ボックス 75"/>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p:sp>
            <p:nvSpPr>
              <p:cNvPr id="76" name="テキスト ボックス 75"/>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24"/>
                <a:stretch>
                  <a:fillRect l="-1796" t="-5455" b="-23636"/>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7" name="テキスト ボックス 76"/>
              <p:cNvSpPr txBox="1"/>
              <p:nvPr/>
            </p:nvSpPr>
            <p:spPr>
              <a:xfrm>
                <a:off x="8742726" y="5727603"/>
                <a:ext cx="1581395" cy="276999"/>
              </a:xfrm>
              <a:prstGeom prst="rect">
                <a:avLst/>
              </a:prstGeom>
              <a:noFill/>
            </p:spPr>
            <p:txBody>
              <a:bodyPr wrap="none" lIns="0" tIns="0" rIns="0" bIns="0" rtlCol="0">
                <a:spAutoFit/>
              </a:bodyPr>
              <a:lstStyle/>
              <a:p>
                <a:r>
                  <a:rPr kumimoji="1" lang="en-US" altLang="ja-JP" b="0" dirty="0" smtClean="0">
                    <a:solidFill>
                      <a:schemeClr val="tx1"/>
                    </a:solidFill>
                  </a:rPr>
                  <a:t>Niche radius</a:t>
                </a:r>
                <a:r>
                  <a:rPr kumimoji="1" lang="ja-JP" altLang="en-US" dirty="0"/>
                  <a:t> </a:t>
                </a:r>
                <a:r>
                  <a:rPr kumimoji="1" lang="en-US" altLang="ja-JP" dirty="0" smtClean="0"/>
                  <a:t>: </a:t>
                </a:r>
                <a14:m>
                  <m:oMath xmlns:m="http://schemas.openxmlformats.org/officeDocument/2006/math">
                    <m:r>
                      <a:rPr kumimoji="1" lang="en-US" altLang="ja-JP" i="1">
                        <a:latin typeface="Cambria Math" panose="02040503050406030204" pitchFamily="18" charset="0"/>
                      </a:rPr>
                      <m:t>𝜎</m:t>
                    </m:r>
                  </m:oMath>
                </a14:m>
                <a:endParaRPr kumimoji="1" lang="en-US" altLang="ja-JP" b="0" dirty="0" smtClean="0">
                  <a:solidFill>
                    <a:schemeClr val="tx1"/>
                  </a:solidFill>
                </a:endParaRPr>
              </a:p>
            </p:txBody>
          </p:sp>
        </mc:Choice>
        <mc:Fallback>
          <p:sp>
            <p:nvSpPr>
              <p:cNvPr id="77" name="テキスト ボックス 76"/>
              <p:cNvSpPr txBox="1">
                <a:spLocks noRot="1" noChangeAspect="1" noMove="1" noResize="1" noEditPoints="1" noAdjustHandles="1" noChangeArrowheads="1" noChangeShapeType="1" noTextEdit="1"/>
              </p:cNvSpPr>
              <p:nvPr/>
            </p:nvSpPr>
            <p:spPr>
              <a:xfrm>
                <a:off x="8742726" y="5727603"/>
                <a:ext cx="1581395" cy="276999"/>
              </a:xfrm>
              <a:prstGeom prst="rect">
                <a:avLst/>
              </a:prstGeom>
              <a:blipFill>
                <a:blip r:embed="rId25"/>
                <a:stretch>
                  <a:fillRect l="-8846" t="-26667" r="-2308" b="-5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13947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Experiment   </a:t>
            </a:r>
            <a:r>
              <a:rPr lang="en-US" altLang="ja-JP" sz="3600" dirty="0" smtClean="0"/>
              <a:t>BA vs. </a:t>
            </a:r>
            <a:r>
              <a:rPr lang="en-US" altLang="ja-JP" sz="3600" dirty="0" smtClean="0"/>
              <a:t>NSBA vs. NRBA</a:t>
            </a:r>
            <a:endParaRPr kumimoji="1" lang="ja-JP" altLang="en-US" sz="3600" dirty="0"/>
          </a:p>
        </p:txBody>
      </p:sp>
      <mc:AlternateContent xmlns:mc="http://schemas.openxmlformats.org/markup-compatibility/2006">
        <mc:Choice xmlns:a14="http://schemas.microsoft.com/office/drawing/2010/main" Requires="a14">
          <p:graphicFrame>
            <p:nvGraphicFramePr>
              <p:cNvPr id="11" name="表 10"/>
              <p:cNvGraphicFramePr>
                <a:graphicFrameLocks noGrp="1"/>
              </p:cNvGraphicFramePr>
              <p:nvPr>
                <p:extLst>
                  <p:ext uri="{D42A27DB-BD31-4B8C-83A1-F6EECF244321}">
                    <p14:modId xmlns:p14="http://schemas.microsoft.com/office/powerpoint/2010/main" val="3482869831"/>
                  </p:ext>
                </p:extLst>
              </p:nvPr>
            </p:nvGraphicFramePr>
            <p:xfrm>
              <a:off x="282500" y="3653588"/>
              <a:ext cx="11397015" cy="2502990"/>
            </p:xfrm>
            <a:graphic>
              <a:graphicData uri="http://schemas.openxmlformats.org/drawingml/2006/table">
                <a:tbl>
                  <a:tblPr firstRow="1" bandRow="1">
                    <a:tableStyleId>{5C22544A-7EE6-4342-B048-85BDC9FD1C3A}</a:tableStyleId>
                  </a:tblPr>
                  <a:tblGrid>
                    <a:gridCol w="2279403">
                      <a:extLst>
                        <a:ext uri="{9D8B030D-6E8A-4147-A177-3AD203B41FA5}">
                          <a16:colId xmlns:a16="http://schemas.microsoft.com/office/drawing/2014/main" val="549559291"/>
                        </a:ext>
                      </a:extLst>
                    </a:gridCol>
                    <a:gridCol w="2279403">
                      <a:extLst>
                        <a:ext uri="{9D8B030D-6E8A-4147-A177-3AD203B41FA5}">
                          <a16:colId xmlns:a16="http://schemas.microsoft.com/office/drawing/2014/main" val="2961033702"/>
                        </a:ext>
                      </a:extLst>
                    </a:gridCol>
                    <a:gridCol w="2279403">
                      <a:extLst>
                        <a:ext uri="{9D8B030D-6E8A-4147-A177-3AD203B41FA5}">
                          <a16:colId xmlns:a16="http://schemas.microsoft.com/office/drawing/2014/main" val="2118002810"/>
                        </a:ext>
                      </a:extLst>
                    </a:gridCol>
                    <a:gridCol w="2279403">
                      <a:extLst>
                        <a:ext uri="{9D8B030D-6E8A-4147-A177-3AD203B41FA5}">
                          <a16:colId xmlns:a16="http://schemas.microsoft.com/office/drawing/2014/main" val="4130046711"/>
                        </a:ext>
                      </a:extLst>
                    </a:gridCol>
                    <a:gridCol w="2279403">
                      <a:extLst>
                        <a:ext uri="{9D8B030D-6E8A-4147-A177-3AD203B41FA5}">
                          <a16:colId xmlns:a16="http://schemas.microsoft.com/office/drawing/2014/main" val="3377422048"/>
                        </a:ext>
                      </a:extLst>
                    </a:gridCol>
                  </a:tblGrid>
                  <a:tr h="715439">
                    <a:tc>
                      <a:txBody>
                        <a:bodyPr/>
                        <a:lstStyle/>
                        <a:p>
                          <a:pPr algn="ctr"/>
                          <a:r>
                            <a:rPr kumimoji="1" lang="en-US" altLang="ja-JP" sz="2000" b="1" dirty="0" smtClean="0">
                              <a:solidFill>
                                <a:schemeClr val="bg1"/>
                              </a:solidFill>
                            </a:rPr>
                            <a:t>Function</a:t>
                          </a:r>
                          <a:endParaRPr kumimoji="1" lang="ja-JP" altLang="en-US" sz="2000" b="1" dirty="0">
                            <a:solidFill>
                              <a:schemeClr val="bg1"/>
                            </a:solidFill>
                          </a:endParaRPr>
                        </a:p>
                      </a:txBody>
                      <a:tcPr marL="0" marR="18894" marT="37787" marB="37787">
                        <a:solidFill>
                          <a:schemeClr val="accent6"/>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000" b="1" i="1" smtClean="0">
                                        <a:solidFill>
                                          <a:schemeClr val="bg1"/>
                                        </a:solidFill>
                                        <a:latin typeface="Cambria Math" panose="02040503050406030204" pitchFamily="18" charset="0"/>
                                      </a:rPr>
                                    </m:ctrlPr>
                                  </m:sSubPr>
                                  <m:e>
                                    <m:r>
                                      <a:rPr kumimoji="1" lang="en-US" altLang="ja-JP" sz="2000" b="1" i="1" smtClean="0">
                                        <a:solidFill>
                                          <a:schemeClr val="bg1"/>
                                        </a:solidFill>
                                        <a:latin typeface="Cambria Math" panose="02040503050406030204" pitchFamily="18" charset="0"/>
                                      </a:rPr>
                                      <m:t>𝑭</m:t>
                                    </m:r>
                                  </m:e>
                                  <m:sub>
                                    <m:r>
                                      <a:rPr kumimoji="1" lang="en-US" altLang="ja-JP" sz="2000" b="1" i="1" smtClean="0">
                                        <a:solidFill>
                                          <a:schemeClr val="bg1"/>
                                        </a:solidFill>
                                        <a:latin typeface="Cambria Math" panose="02040503050406030204" pitchFamily="18" charset="0"/>
                                      </a:rPr>
                                      <m:t>𝟏</m:t>
                                    </m:r>
                                  </m:sub>
                                </m:sSub>
                                <m:r>
                                  <a:rPr kumimoji="1" lang="en-US" altLang="ja-JP" sz="2000" b="1" i="1" smtClean="0">
                                    <a:solidFill>
                                      <a:schemeClr val="bg1"/>
                                    </a:solidFill>
                                    <a:latin typeface="Cambria Math" panose="02040503050406030204" pitchFamily="18" charset="0"/>
                                  </a:rPr>
                                  <m:t>: </m:t>
                                </m:r>
                              </m:oMath>
                            </m:oMathPara>
                          </a14:m>
                          <a:endParaRPr kumimoji="1" lang="en-US" altLang="ja-JP" sz="2000" b="1" dirty="0" smtClean="0">
                            <a:solidFill>
                              <a:schemeClr val="bg1"/>
                            </a:solidFill>
                          </a:endParaRPr>
                        </a:p>
                        <a:p>
                          <a:pPr algn="ctr"/>
                          <a:r>
                            <a:rPr kumimoji="1" lang="en-US" altLang="ja-JP" sz="2000" b="1" dirty="0" err="1" smtClean="0">
                              <a:solidFill>
                                <a:schemeClr val="bg1"/>
                              </a:solidFill>
                            </a:rPr>
                            <a:t>Himmelblau</a:t>
                          </a:r>
                          <a:endParaRPr kumimoji="1" lang="ja-JP" altLang="en-US" sz="2000" b="1" dirty="0">
                            <a:solidFill>
                              <a:schemeClr val="bg1"/>
                            </a:solidFill>
                          </a:endParaRPr>
                        </a:p>
                      </a:txBody>
                      <a:tcPr marL="0" marR="18894" marT="37787" marB="37787">
                        <a:solidFill>
                          <a:schemeClr val="accent6"/>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000" b="1" i="1" smtClean="0">
                                        <a:solidFill>
                                          <a:schemeClr val="bg1"/>
                                        </a:solidFill>
                                        <a:latin typeface="Cambria Math" panose="02040503050406030204" pitchFamily="18" charset="0"/>
                                      </a:rPr>
                                    </m:ctrlPr>
                                  </m:sSubPr>
                                  <m:e>
                                    <m:r>
                                      <a:rPr kumimoji="1" lang="en-US" altLang="ja-JP" sz="2000" b="1" i="1" smtClean="0">
                                        <a:solidFill>
                                          <a:schemeClr val="bg1"/>
                                        </a:solidFill>
                                        <a:latin typeface="Cambria Math" panose="02040503050406030204" pitchFamily="18" charset="0"/>
                                      </a:rPr>
                                      <m:t>𝑭</m:t>
                                    </m:r>
                                  </m:e>
                                  <m:sub>
                                    <m:r>
                                      <a:rPr kumimoji="1" lang="en-US" altLang="ja-JP" sz="2000" b="1" i="1" smtClean="0">
                                        <a:solidFill>
                                          <a:schemeClr val="bg1"/>
                                        </a:solidFill>
                                        <a:latin typeface="Cambria Math" panose="02040503050406030204" pitchFamily="18" charset="0"/>
                                      </a:rPr>
                                      <m:t>𝟐</m:t>
                                    </m:r>
                                  </m:sub>
                                </m:sSub>
                                <m:r>
                                  <a:rPr kumimoji="1" lang="en-US" altLang="ja-JP" sz="2000" b="1" i="1" smtClean="0">
                                    <a:solidFill>
                                      <a:schemeClr val="bg1"/>
                                    </a:solidFill>
                                    <a:latin typeface="Cambria Math" panose="02040503050406030204" pitchFamily="18" charset="0"/>
                                  </a:rPr>
                                  <m:t>: </m:t>
                                </m:r>
                              </m:oMath>
                            </m:oMathPara>
                          </a14:m>
                          <a:endParaRPr kumimoji="1" lang="en-US" altLang="ja-JP" sz="2000" b="1" dirty="0" smtClean="0">
                            <a:solidFill>
                              <a:schemeClr val="bg1"/>
                            </a:solidFill>
                          </a:endParaRPr>
                        </a:p>
                        <a:p>
                          <a:pPr algn="ctr"/>
                          <a:r>
                            <a:rPr kumimoji="1" lang="en-US" altLang="ja-JP" sz="2000" b="1" dirty="0" smtClean="0">
                              <a:solidFill>
                                <a:schemeClr val="bg1"/>
                              </a:solidFill>
                            </a:rPr>
                            <a:t>Shubert</a:t>
                          </a:r>
                          <a:endParaRPr kumimoji="1" lang="ja-JP" altLang="en-US" sz="2000" b="1" dirty="0">
                            <a:solidFill>
                              <a:schemeClr val="bg1"/>
                            </a:solidFill>
                          </a:endParaRPr>
                        </a:p>
                      </a:txBody>
                      <a:tcPr marL="0" marR="18894" marT="37787" marB="37787">
                        <a:solidFill>
                          <a:schemeClr val="accent6"/>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000" b="1" i="1" smtClean="0">
                                        <a:solidFill>
                                          <a:schemeClr val="bg1"/>
                                        </a:solidFill>
                                        <a:latin typeface="Cambria Math" panose="02040503050406030204" pitchFamily="18" charset="0"/>
                                      </a:rPr>
                                    </m:ctrlPr>
                                  </m:sSubPr>
                                  <m:e>
                                    <m:r>
                                      <a:rPr kumimoji="1" lang="en-US" altLang="ja-JP" sz="2000" b="1" i="1" smtClean="0">
                                        <a:solidFill>
                                          <a:schemeClr val="bg1"/>
                                        </a:solidFill>
                                        <a:latin typeface="Cambria Math" panose="02040503050406030204" pitchFamily="18" charset="0"/>
                                      </a:rPr>
                                      <m:t>𝑭</m:t>
                                    </m:r>
                                  </m:e>
                                  <m:sub>
                                    <m:r>
                                      <a:rPr kumimoji="1" lang="en-US" altLang="ja-JP" sz="2000" b="1" i="1" smtClean="0">
                                        <a:solidFill>
                                          <a:schemeClr val="bg1"/>
                                        </a:solidFill>
                                        <a:latin typeface="Cambria Math" panose="02040503050406030204" pitchFamily="18" charset="0"/>
                                      </a:rPr>
                                      <m:t>𝟑</m:t>
                                    </m:r>
                                  </m:sub>
                                </m:sSub>
                                <m:r>
                                  <a:rPr kumimoji="1" lang="en-US" altLang="ja-JP" sz="2000" b="1" i="1" smtClean="0">
                                    <a:solidFill>
                                      <a:schemeClr val="bg1"/>
                                    </a:solidFill>
                                    <a:latin typeface="Cambria Math" panose="02040503050406030204" pitchFamily="18" charset="0"/>
                                  </a:rPr>
                                  <m:t>: </m:t>
                                </m:r>
                              </m:oMath>
                            </m:oMathPara>
                          </a14:m>
                          <a:endParaRPr kumimoji="1" lang="en-US" altLang="ja-JP" sz="2000" b="1" dirty="0" smtClean="0">
                            <a:solidFill>
                              <a:schemeClr val="bg1"/>
                            </a:solidFill>
                          </a:endParaRPr>
                        </a:p>
                        <a:p>
                          <a:pPr algn="ctr"/>
                          <a:r>
                            <a:rPr kumimoji="1" lang="en-US" altLang="ja-JP" sz="2000" b="1" dirty="0" smtClean="0">
                              <a:solidFill>
                                <a:schemeClr val="bg1"/>
                              </a:solidFill>
                            </a:rPr>
                            <a:t>Vincent</a:t>
                          </a:r>
                          <a:endParaRPr kumimoji="1" lang="ja-JP" altLang="en-US" sz="2000" b="1" dirty="0">
                            <a:solidFill>
                              <a:schemeClr val="bg1"/>
                            </a:solidFill>
                          </a:endParaRPr>
                        </a:p>
                      </a:txBody>
                      <a:tcPr marL="0" marR="18894" marT="37787" marB="37787">
                        <a:solidFill>
                          <a:schemeClr val="accent6"/>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000" b="1" i="1" smtClean="0">
                                        <a:solidFill>
                                          <a:schemeClr val="bg1"/>
                                        </a:solidFill>
                                        <a:latin typeface="Cambria Math" panose="02040503050406030204" pitchFamily="18" charset="0"/>
                                      </a:rPr>
                                    </m:ctrlPr>
                                  </m:sSubPr>
                                  <m:e>
                                    <m:r>
                                      <a:rPr kumimoji="1" lang="en-US" altLang="ja-JP" sz="2000" b="1" i="1" smtClean="0">
                                        <a:solidFill>
                                          <a:schemeClr val="bg1"/>
                                        </a:solidFill>
                                        <a:latin typeface="Cambria Math" panose="02040503050406030204" pitchFamily="18" charset="0"/>
                                      </a:rPr>
                                      <m:t>𝑭</m:t>
                                    </m:r>
                                  </m:e>
                                  <m:sub>
                                    <m:r>
                                      <a:rPr kumimoji="1" lang="en-US" altLang="ja-JP" sz="2000" b="1" i="1" smtClean="0">
                                        <a:solidFill>
                                          <a:schemeClr val="bg1"/>
                                        </a:solidFill>
                                        <a:latin typeface="Cambria Math" panose="02040503050406030204" pitchFamily="18" charset="0"/>
                                      </a:rPr>
                                      <m:t>𝟒</m:t>
                                    </m:r>
                                  </m:sub>
                                </m:sSub>
                                <m:r>
                                  <a:rPr kumimoji="1" lang="en-US" altLang="ja-JP" sz="2000" b="1" i="1" smtClean="0">
                                    <a:solidFill>
                                      <a:schemeClr val="bg1"/>
                                    </a:solidFill>
                                    <a:latin typeface="Cambria Math" panose="02040503050406030204" pitchFamily="18" charset="0"/>
                                  </a:rPr>
                                  <m:t>: </m:t>
                                </m:r>
                              </m:oMath>
                            </m:oMathPara>
                          </a14:m>
                          <a:endParaRPr kumimoji="1" lang="en-US" altLang="ja-JP" sz="2000" b="1" dirty="0" smtClean="0">
                            <a:solidFill>
                              <a:schemeClr val="bg1"/>
                            </a:solidFill>
                          </a:endParaRPr>
                        </a:p>
                        <a:p>
                          <a:pPr algn="ctr"/>
                          <a:r>
                            <a:rPr kumimoji="1" lang="en-US" altLang="ja-JP" sz="2000" b="1" dirty="0" err="1" smtClean="0">
                              <a:solidFill>
                                <a:schemeClr val="bg1"/>
                              </a:solidFill>
                            </a:rPr>
                            <a:t>Rastrigin</a:t>
                          </a:r>
                          <a:endParaRPr kumimoji="1" lang="ja-JP" altLang="en-US" sz="2000" b="1" dirty="0">
                            <a:solidFill>
                              <a:schemeClr val="bg1"/>
                            </a:solidFill>
                          </a:endParaRPr>
                        </a:p>
                      </a:txBody>
                      <a:tcPr marL="0" marR="18894" marT="37787" marB="37787">
                        <a:solidFill>
                          <a:schemeClr val="accent6"/>
                        </a:solidFill>
                      </a:tcPr>
                    </a:tc>
                    <a:extLst>
                      <a:ext uri="{0D108BD9-81ED-4DB2-BD59-A6C34878D82A}">
                        <a16:rowId xmlns:a16="http://schemas.microsoft.com/office/drawing/2014/main" val="1916421247"/>
                      </a:ext>
                    </a:extLst>
                  </a:tr>
                  <a:tr h="470035">
                    <a:tc>
                      <a:txBody>
                        <a:bodyPr/>
                        <a:lstStyle/>
                        <a:p>
                          <a:pPr algn="ctr"/>
                          <a:r>
                            <a:rPr kumimoji="1" lang="en-US" altLang="ja-JP" sz="2000" b="0" dirty="0" smtClean="0">
                              <a:solidFill>
                                <a:schemeClr val="tx1">
                                  <a:lumMod val="75000"/>
                                  <a:lumOff val="25000"/>
                                </a:schemeClr>
                              </a:solidFill>
                            </a:rPr>
                            <a:t>Search</a:t>
                          </a:r>
                          <a:r>
                            <a:rPr kumimoji="1" lang="en-US" altLang="ja-JP" sz="2000" b="0" baseline="0" dirty="0" smtClean="0">
                              <a:solidFill>
                                <a:schemeClr val="tx1">
                                  <a:lumMod val="75000"/>
                                  <a:lumOff val="25000"/>
                                </a:schemeClr>
                              </a:solidFill>
                            </a:rPr>
                            <a:t> domain</a:t>
                          </a:r>
                          <a:endParaRPr kumimoji="1" lang="ja-JP" altLang="en-US" sz="2000" b="0" dirty="0">
                            <a:solidFill>
                              <a:schemeClr val="tx1">
                                <a:lumMod val="75000"/>
                                <a:lumOff val="25000"/>
                              </a:schemeClr>
                            </a:solidFill>
                          </a:endParaRPr>
                        </a:p>
                      </a:txBody>
                      <a:tcPr marL="0" marR="0" marT="18894" marB="0">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m:t>
                                </m:r>
                                <m:d>
                                  <m:dPr>
                                    <m:begChr m:val="["/>
                                    <m:endChr m:val="]"/>
                                    <m:ctrlPr>
                                      <a:rPr kumimoji="1" lang="en-US" altLang="ja-JP" sz="2000" b="0" i="1" smtClean="0">
                                        <a:solidFill>
                                          <a:schemeClr val="tx1">
                                            <a:lumMod val="75000"/>
                                            <a:lumOff val="25000"/>
                                          </a:schemeClr>
                                        </a:solidFill>
                                        <a:latin typeface="Cambria Math" panose="02040503050406030204" pitchFamily="18" charset="0"/>
                                      </a:rPr>
                                    </m:ctrlPr>
                                  </m:dPr>
                                  <m:e>
                                    <m:r>
                                      <a:rPr kumimoji="1" lang="en-US" altLang="ja-JP" sz="2000" b="0" i="1" smtClean="0">
                                        <a:solidFill>
                                          <a:schemeClr val="tx1">
                                            <a:lumMod val="75000"/>
                                            <a:lumOff val="25000"/>
                                          </a:schemeClr>
                                        </a:solidFill>
                                        <a:latin typeface="Cambria Math" panose="02040503050406030204" pitchFamily="18" charset="0"/>
                                      </a:rPr>
                                      <m:t>−</m:t>
                                    </m:r>
                                    <m:r>
                                      <a:rPr kumimoji="1" lang="en-US" altLang="ja-JP" sz="2000" b="0" i="1" smtClean="0">
                                        <a:solidFill>
                                          <a:schemeClr val="tx1">
                                            <a:lumMod val="75000"/>
                                            <a:lumOff val="25000"/>
                                          </a:schemeClr>
                                        </a:solidFill>
                                        <a:latin typeface="Cambria Math" panose="02040503050406030204" pitchFamily="18" charset="0"/>
                                      </a:rPr>
                                      <m:t>6</m:t>
                                    </m:r>
                                    <m:r>
                                      <a:rPr kumimoji="1" lang="en-US" altLang="ja-JP" sz="2000" b="0" i="1" smtClean="0">
                                        <a:solidFill>
                                          <a:schemeClr val="tx1">
                                            <a:lumMod val="75000"/>
                                            <a:lumOff val="25000"/>
                                          </a:schemeClr>
                                        </a:solidFill>
                                        <a:latin typeface="Cambria Math" panose="02040503050406030204" pitchFamily="18" charset="0"/>
                                      </a:rPr>
                                      <m:t>, </m:t>
                                    </m:r>
                                    <m:r>
                                      <a:rPr kumimoji="1" lang="en-US" altLang="ja-JP" sz="2000" b="0" i="1" smtClean="0">
                                        <a:solidFill>
                                          <a:schemeClr val="tx1">
                                            <a:lumMod val="75000"/>
                                            <a:lumOff val="25000"/>
                                          </a:schemeClr>
                                        </a:solidFill>
                                        <a:latin typeface="Cambria Math" panose="02040503050406030204" pitchFamily="18" charset="0"/>
                                      </a:rPr>
                                      <m:t>6</m:t>
                                    </m:r>
                                  </m:e>
                                </m:d>
                              </m:oMath>
                            </m:oMathPara>
                          </a14:m>
                          <a:endParaRPr kumimoji="1" lang="ja-JP" altLang="en-US" sz="20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m:t>
                                </m:r>
                                <m:d>
                                  <m:dPr>
                                    <m:begChr m:val="["/>
                                    <m:endChr m:val="]"/>
                                    <m:ctrlPr>
                                      <a:rPr kumimoji="1" lang="en-US" altLang="ja-JP" sz="2000" b="0" i="1" smtClean="0">
                                        <a:solidFill>
                                          <a:schemeClr val="tx1">
                                            <a:lumMod val="75000"/>
                                            <a:lumOff val="25000"/>
                                          </a:schemeClr>
                                        </a:solidFill>
                                        <a:latin typeface="Cambria Math" panose="02040503050406030204" pitchFamily="18" charset="0"/>
                                      </a:rPr>
                                    </m:ctrlPr>
                                  </m:dPr>
                                  <m:e>
                                    <m:r>
                                      <a:rPr kumimoji="1" lang="en-US" altLang="ja-JP" sz="2000" b="0" i="1" smtClean="0">
                                        <a:solidFill>
                                          <a:schemeClr val="tx1">
                                            <a:lumMod val="75000"/>
                                            <a:lumOff val="25000"/>
                                          </a:schemeClr>
                                        </a:solidFill>
                                        <a:latin typeface="Cambria Math" panose="02040503050406030204" pitchFamily="18" charset="0"/>
                                      </a:rPr>
                                      <m:t>−10, 10</m:t>
                                    </m:r>
                                  </m:e>
                                </m:d>
                                <m:r>
                                  <a:rPr kumimoji="1" lang="en-US" altLang="ja-JP" sz="2000" b="0" i="1" smtClean="0">
                                    <a:solidFill>
                                      <a:schemeClr val="tx1">
                                        <a:lumMod val="75000"/>
                                        <a:lumOff val="25000"/>
                                      </a:schemeClr>
                                    </a:solidFill>
                                    <a:latin typeface="Cambria Math" panose="02040503050406030204" pitchFamily="18" charset="0"/>
                                  </a:rPr>
                                  <m:t>  </m:t>
                                </m:r>
                              </m:oMath>
                            </m:oMathPara>
                          </a14:m>
                          <a:endParaRPr kumimoji="1" lang="en-US" altLang="ja-JP" sz="2000" b="0" dirty="0" smtClean="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m:t>
                                </m:r>
                                <m:d>
                                  <m:dPr>
                                    <m:begChr m:val="["/>
                                    <m:endChr m:val="]"/>
                                    <m:ctrlPr>
                                      <a:rPr kumimoji="1" lang="en-US" altLang="ja-JP" sz="2000" b="0" i="1" smtClean="0">
                                        <a:solidFill>
                                          <a:schemeClr val="tx1">
                                            <a:lumMod val="75000"/>
                                            <a:lumOff val="25000"/>
                                          </a:schemeClr>
                                        </a:solidFill>
                                        <a:latin typeface="Cambria Math" panose="02040503050406030204" pitchFamily="18" charset="0"/>
                                      </a:rPr>
                                    </m:ctrlPr>
                                  </m:dPr>
                                  <m:e>
                                    <m:r>
                                      <a:rPr kumimoji="1" lang="en-US" altLang="ja-JP" sz="2000" b="0" i="1" smtClean="0">
                                        <a:solidFill>
                                          <a:schemeClr val="tx1">
                                            <a:lumMod val="75000"/>
                                            <a:lumOff val="25000"/>
                                          </a:schemeClr>
                                        </a:solidFill>
                                        <a:latin typeface="Cambria Math" panose="02040503050406030204" pitchFamily="18" charset="0"/>
                                      </a:rPr>
                                      <m:t>0.25</m:t>
                                    </m:r>
                                    <m:r>
                                      <a:rPr kumimoji="1" lang="en-US" altLang="ja-JP" sz="2000" b="0" i="1" smtClean="0">
                                        <a:solidFill>
                                          <a:schemeClr val="tx1">
                                            <a:lumMod val="75000"/>
                                            <a:lumOff val="25000"/>
                                          </a:schemeClr>
                                        </a:solidFill>
                                        <a:latin typeface="Cambria Math" panose="02040503050406030204" pitchFamily="18" charset="0"/>
                                      </a:rPr>
                                      <m:t> 10</m:t>
                                    </m:r>
                                  </m:e>
                                </m:d>
                              </m:oMath>
                            </m:oMathPara>
                          </a14:m>
                          <a:endParaRPr kumimoji="1" lang="en-US" altLang="ja-JP" sz="2000" b="0" dirty="0" smtClean="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m:t>
                                </m:r>
                                <m:d>
                                  <m:dPr>
                                    <m:begChr m:val="["/>
                                    <m:endChr m:val="]"/>
                                    <m:ctrlPr>
                                      <a:rPr kumimoji="1" lang="en-US" altLang="ja-JP" sz="2000" b="0" i="1" smtClean="0">
                                        <a:solidFill>
                                          <a:schemeClr val="tx1">
                                            <a:lumMod val="75000"/>
                                            <a:lumOff val="25000"/>
                                          </a:schemeClr>
                                        </a:solidFill>
                                        <a:latin typeface="Cambria Math" panose="02040503050406030204" pitchFamily="18" charset="0"/>
                                      </a:rPr>
                                    </m:ctrlPr>
                                  </m:dPr>
                                  <m:e>
                                    <m:r>
                                      <a:rPr kumimoji="1" lang="en-US" altLang="ja-JP" sz="2000" b="0" i="1" smtClean="0">
                                        <a:solidFill>
                                          <a:schemeClr val="tx1">
                                            <a:lumMod val="75000"/>
                                            <a:lumOff val="25000"/>
                                          </a:schemeClr>
                                        </a:solidFill>
                                        <a:latin typeface="Cambria Math" panose="02040503050406030204" pitchFamily="18" charset="0"/>
                                      </a:rPr>
                                      <m:t>0, 1</m:t>
                                    </m:r>
                                  </m:e>
                                </m:d>
                              </m:oMath>
                            </m:oMathPara>
                          </a14:m>
                          <a:endParaRPr kumimoji="1" lang="en-US" altLang="ja-JP" sz="2000" b="0" dirty="0" smtClean="0">
                            <a:solidFill>
                              <a:schemeClr val="tx1">
                                <a:lumMod val="75000"/>
                                <a:lumOff val="25000"/>
                              </a:schemeClr>
                            </a:solidFill>
                          </a:endParaRPr>
                        </a:p>
                      </a:txBody>
                      <a:tcPr marL="0" marR="0" marT="0" marB="0">
                        <a:solidFill>
                          <a:schemeClr val="accent6">
                            <a:lumMod val="20000"/>
                            <a:lumOff val="80000"/>
                          </a:schemeClr>
                        </a:solidFill>
                      </a:tcPr>
                    </a:tc>
                    <a:extLst>
                      <a:ext uri="{0D108BD9-81ED-4DB2-BD59-A6C34878D82A}">
                        <a16:rowId xmlns:a16="http://schemas.microsoft.com/office/drawing/2014/main" val="2714392346"/>
                      </a:ext>
                    </a:extLst>
                  </a:tr>
                  <a:tr h="658758">
                    <a:tc>
                      <a:txBody>
                        <a:bodyPr/>
                        <a:lstStyle/>
                        <a:p>
                          <a:pPr algn="ctr"/>
                          <a:r>
                            <a:rPr kumimoji="1" lang="en-US" altLang="ja-JP" sz="2000" b="0" dirty="0" smtClean="0">
                              <a:solidFill>
                                <a:schemeClr val="tx1">
                                  <a:lumMod val="75000"/>
                                  <a:lumOff val="25000"/>
                                </a:schemeClr>
                              </a:solidFill>
                            </a:rPr>
                            <a:t>Fitness value</a:t>
                          </a:r>
                          <a:endParaRPr kumimoji="1" lang="en-US" altLang="ja-JP" sz="2000" b="0" dirty="0" smtClean="0">
                            <a:solidFill>
                              <a:schemeClr val="tx1">
                                <a:lumMod val="75000"/>
                                <a:lumOff val="25000"/>
                              </a:schemeClr>
                            </a:solidFill>
                          </a:endParaRPr>
                        </a:p>
                      </a:txBody>
                      <a:tcPr marL="0" marR="0" marT="18894" marB="0">
                        <a:solidFill>
                          <a:schemeClr val="accent6">
                            <a:lumMod val="20000"/>
                            <a:lumOff val="80000"/>
                          </a:schemeClr>
                        </a:solidFill>
                      </a:tcPr>
                    </a:tc>
                    <a:tc>
                      <a:txBody>
                        <a:bodyPr/>
                        <a:lstStyle/>
                        <a:p>
                          <a:pPr algn="ctr"/>
                          <a:r>
                            <a:rPr kumimoji="1" lang="en-US" altLang="ja-JP" sz="2000" b="0" dirty="0" smtClean="0">
                              <a:solidFill>
                                <a:schemeClr val="tx1">
                                  <a:lumMod val="75000"/>
                                  <a:lumOff val="25000"/>
                                </a:schemeClr>
                              </a:solidFill>
                            </a:rPr>
                            <a:t>200</a:t>
                          </a:r>
                          <a:endParaRPr kumimoji="1" lang="ja-JP" altLang="en-US" sz="20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r>
                            <a:rPr kumimoji="1" lang="en-US" altLang="ja-JP" sz="2000" b="0" dirty="0" smtClean="0">
                              <a:solidFill>
                                <a:schemeClr val="tx1">
                                  <a:lumMod val="75000"/>
                                  <a:lumOff val="25000"/>
                                </a:schemeClr>
                              </a:solidFill>
                            </a:rPr>
                            <a:t>186.731</a:t>
                          </a:r>
                          <a:endParaRPr kumimoji="1" lang="ja-JP" altLang="en-US" sz="20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r>
                            <a:rPr kumimoji="1" lang="en-US" altLang="ja-JP" sz="2000" b="0" dirty="0" smtClean="0">
                              <a:solidFill>
                                <a:schemeClr val="tx1">
                                  <a:lumMod val="75000"/>
                                  <a:lumOff val="25000"/>
                                </a:schemeClr>
                              </a:solidFill>
                            </a:rPr>
                            <a:t>1.0</a:t>
                          </a:r>
                          <a:endParaRPr kumimoji="1" lang="ja-JP" altLang="en-US" sz="20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r>
                            <a:rPr kumimoji="1" lang="en-US" altLang="ja-JP" sz="2000" b="0" dirty="0" smtClean="0">
                              <a:solidFill>
                                <a:schemeClr val="tx1">
                                  <a:lumMod val="75000"/>
                                  <a:lumOff val="25000"/>
                                </a:schemeClr>
                              </a:solidFill>
                            </a:rPr>
                            <a:t>-2.0</a:t>
                          </a:r>
                          <a:endParaRPr kumimoji="1" lang="ja-JP" altLang="en-US" sz="2000" b="0" dirty="0">
                            <a:solidFill>
                              <a:schemeClr val="tx1">
                                <a:lumMod val="75000"/>
                                <a:lumOff val="25000"/>
                              </a:schemeClr>
                            </a:solidFill>
                          </a:endParaRPr>
                        </a:p>
                      </a:txBody>
                      <a:tcPr marL="0" marR="0" marT="0" marB="0">
                        <a:solidFill>
                          <a:schemeClr val="accent6">
                            <a:lumMod val="20000"/>
                            <a:lumOff val="80000"/>
                          </a:schemeClr>
                        </a:solidFill>
                      </a:tcPr>
                    </a:tc>
                    <a:extLst>
                      <a:ext uri="{0D108BD9-81ED-4DB2-BD59-A6C34878D82A}">
                        <a16:rowId xmlns:a16="http://schemas.microsoft.com/office/drawing/2014/main" val="2353021447"/>
                      </a:ext>
                    </a:extLst>
                  </a:tr>
                  <a:tr h="658758">
                    <a:tc>
                      <a:txBody>
                        <a:bodyPr/>
                        <a:lstStyle/>
                        <a:p>
                          <a:pPr algn="ctr"/>
                          <a:r>
                            <a:rPr kumimoji="1" lang="en-US" altLang="ja-JP" sz="2000" b="0" dirty="0" smtClean="0">
                              <a:solidFill>
                                <a:schemeClr val="tx1">
                                  <a:lumMod val="75000"/>
                                  <a:lumOff val="25000"/>
                                </a:schemeClr>
                              </a:solidFill>
                            </a:rPr>
                            <a:t>The</a:t>
                          </a:r>
                          <a:r>
                            <a:rPr kumimoji="1" lang="en-US" altLang="ja-JP" sz="2000" b="0" baseline="0" dirty="0" smtClean="0">
                              <a:solidFill>
                                <a:schemeClr val="tx1">
                                  <a:lumMod val="75000"/>
                                  <a:lumOff val="25000"/>
                                </a:schemeClr>
                              </a:solidFill>
                            </a:rPr>
                            <a:t> </a:t>
                          </a:r>
                          <a:r>
                            <a:rPr kumimoji="1" lang="en-US" altLang="ja-JP" sz="2000" b="0" baseline="0" dirty="0" err="1" smtClean="0">
                              <a:solidFill>
                                <a:schemeClr val="tx1">
                                  <a:lumMod val="75000"/>
                                  <a:lumOff val="25000"/>
                                </a:schemeClr>
                              </a:solidFill>
                            </a:rPr>
                            <a:t>num</a:t>
                          </a:r>
                          <a:r>
                            <a:rPr kumimoji="1" lang="en-US" altLang="ja-JP" sz="2000" b="0" baseline="0" dirty="0" smtClean="0">
                              <a:solidFill>
                                <a:schemeClr val="tx1">
                                  <a:lumMod val="75000"/>
                                  <a:lumOff val="25000"/>
                                </a:schemeClr>
                              </a:solidFill>
                            </a:rPr>
                            <a:t> of optima </a:t>
                          </a:r>
                          <a:r>
                            <a:rPr kumimoji="1" lang="en-US" altLang="ja-JP" sz="2000" b="0" baseline="0" dirty="0" smtClean="0">
                              <a:solidFill>
                                <a:schemeClr val="tx1">
                                  <a:lumMod val="75000"/>
                                  <a:lumOff val="25000"/>
                                </a:schemeClr>
                              </a:solidFill>
                            </a:rPr>
                            <a:t/>
                          </a:r>
                          <a:br>
                            <a:rPr kumimoji="1" lang="en-US" altLang="ja-JP" sz="2000" b="0" baseline="0" dirty="0" smtClean="0">
                              <a:solidFill>
                                <a:schemeClr val="tx1">
                                  <a:lumMod val="75000"/>
                                  <a:lumOff val="25000"/>
                                </a:schemeClr>
                              </a:solidFill>
                            </a:rPr>
                          </a:br>
                          <a:r>
                            <a:rPr kumimoji="1" lang="en-US" altLang="ja-JP" sz="2000" b="0" baseline="0" dirty="0" smtClean="0">
                              <a:solidFill>
                                <a:schemeClr val="tx1">
                                  <a:lumMod val="75000"/>
                                  <a:lumOff val="25000"/>
                                </a:schemeClr>
                              </a:solidFill>
                            </a:rPr>
                            <a:t>(</a:t>
                          </a:r>
                          <a:r>
                            <a:rPr kumimoji="1" lang="en-US" altLang="ja-JP" sz="2000" b="0" baseline="0" dirty="0" smtClean="0">
                              <a:solidFill>
                                <a:schemeClr val="tx1">
                                  <a:lumMod val="75000"/>
                                  <a:lumOff val="25000"/>
                                </a:schemeClr>
                              </a:solidFill>
                            </a:rPr>
                            <a:t>global / local)</a:t>
                          </a:r>
                          <a:endParaRPr kumimoji="1" lang="en-US" altLang="ja-JP" sz="2000" b="0" dirty="0" smtClean="0">
                            <a:solidFill>
                              <a:schemeClr val="tx1">
                                <a:lumMod val="75000"/>
                                <a:lumOff val="25000"/>
                              </a:schemeClr>
                            </a:solidFill>
                          </a:endParaRPr>
                        </a:p>
                      </a:txBody>
                      <a:tcPr marL="0" marR="0" marT="18894" marB="0">
                        <a:solidFill>
                          <a:schemeClr val="accent6">
                            <a:lumMod val="20000"/>
                            <a:lumOff val="80000"/>
                          </a:schemeClr>
                        </a:solidFill>
                      </a:tcPr>
                    </a:tc>
                    <a:tc>
                      <a:txBody>
                        <a:bodyPr/>
                        <a:lstStyle/>
                        <a:p>
                          <a:pPr algn="ctr"/>
                          <a:r>
                            <a:rPr kumimoji="1" lang="en-US" altLang="ja-JP" sz="2000" b="0" dirty="0" smtClean="0">
                              <a:solidFill>
                                <a:schemeClr val="tx1">
                                  <a:lumMod val="75000"/>
                                  <a:lumOff val="25000"/>
                                </a:schemeClr>
                              </a:solidFill>
                            </a:rPr>
                            <a:t>4 </a:t>
                          </a:r>
                          <a:r>
                            <a:rPr kumimoji="1" lang="en-US" altLang="ja-JP" sz="2000" b="0" dirty="0" smtClean="0">
                              <a:solidFill>
                                <a:schemeClr val="tx1">
                                  <a:lumMod val="75000"/>
                                  <a:lumOff val="25000"/>
                                </a:schemeClr>
                              </a:solidFill>
                            </a:rPr>
                            <a:t>/ </a:t>
                          </a:r>
                          <a:r>
                            <a:rPr kumimoji="1" lang="en-US" altLang="ja-JP" sz="2000" b="0" dirty="0" smtClean="0">
                              <a:solidFill>
                                <a:schemeClr val="tx1">
                                  <a:lumMod val="75000"/>
                                  <a:lumOff val="25000"/>
                                </a:schemeClr>
                              </a:solidFill>
                            </a:rPr>
                            <a:t>0 </a:t>
                          </a:r>
                          <a:endParaRPr kumimoji="1" lang="ja-JP" altLang="en-US" sz="20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r>
                            <a:rPr kumimoji="1" lang="en-US" altLang="ja-JP" sz="2000" b="0" dirty="0" smtClean="0">
                              <a:solidFill>
                                <a:schemeClr val="tx1">
                                  <a:lumMod val="75000"/>
                                  <a:lumOff val="25000"/>
                                </a:schemeClr>
                              </a:solidFill>
                            </a:rPr>
                            <a:t>18 / </a:t>
                          </a:r>
                          <a:r>
                            <a:rPr kumimoji="1" lang="en-US" altLang="ja-JP" sz="2000" b="0" dirty="0" smtClean="0">
                              <a:solidFill>
                                <a:schemeClr val="tx1">
                                  <a:lumMod val="75000"/>
                                  <a:lumOff val="25000"/>
                                </a:schemeClr>
                              </a:solidFill>
                            </a:rPr>
                            <a:t>uncountable </a:t>
                          </a:r>
                          <a:endParaRPr kumimoji="1" lang="ja-JP" altLang="en-US" sz="20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000" b="0" dirty="0" smtClean="0">
                              <a:solidFill>
                                <a:schemeClr val="tx1">
                                  <a:lumMod val="75000"/>
                                  <a:lumOff val="25000"/>
                                </a:schemeClr>
                              </a:solidFill>
                            </a:rPr>
                            <a:t>36 / 0 </a:t>
                          </a:r>
                          <a:endParaRPr kumimoji="1" lang="ja-JP" altLang="en-US" sz="2000" b="0" dirty="0" smtClean="0">
                            <a:solidFill>
                              <a:schemeClr val="tx1">
                                <a:lumMod val="75000"/>
                                <a:lumOff val="25000"/>
                              </a:schemeClr>
                            </a:solidFill>
                          </a:endParaRPr>
                        </a:p>
                      </a:txBody>
                      <a:tcPr marL="0" marR="0" marT="0" marB="0">
                        <a:solidFill>
                          <a:schemeClr val="accent6">
                            <a:lumMod val="20000"/>
                            <a:lumOff val="80000"/>
                          </a:schemeClr>
                        </a:solid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000" b="0" dirty="0" smtClean="0">
                              <a:solidFill>
                                <a:schemeClr val="tx1">
                                  <a:lumMod val="75000"/>
                                  <a:lumOff val="25000"/>
                                </a:schemeClr>
                              </a:solidFill>
                            </a:rPr>
                            <a:t>12 / 0 </a:t>
                          </a:r>
                          <a:endParaRPr kumimoji="1" lang="ja-JP" altLang="en-US" sz="2000" b="0" dirty="0" smtClean="0">
                            <a:solidFill>
                              <a:schemeClr val="tx1">
                                <a:lumMod val="75000"/>
                                <a:lumOff val="25000"/>
                              </a:schemeClr>
                            </a:solidFill>
                          </a:endParaRPr>
                        </a:p>
                        <a:p>
                          <a:pPr algn="ctr"/>
                          <a:endParaRPr kumimoji="1" lang="ja-JP" altLang="en-US" sz="2000" b="0" dirty="0">
                            <a:solidFill>
                              <a:schemeClr val="tx1">
                                <a:lumMod val="75000"/>
                                <a:lumOff val="25000"/>
                              </a:schemeClr>
                            </a:solidFill>
                          </a:endParaRPr>
                        </a:p>
                      </a:txBody>
                      <a:tcPr marL="0" marR="0" marT="0" marB="0">
                        <a:solidFill>
                          <a:schemeClr val="accent6">
                            <a:lumMod val="20000"/>
                            <a:lumOff val="80000"/>
                          </a:schemeClr>
                        </a:solidFill>
                      </a:tcPr>
                    </a:tc>
                    <a:extLst>
                      <a:ext uri="{0D108BD9-81ED-4DB2-BD59-A6C34878D82A}">
                        <a16:rowId xmlns:a16="http://schemas.microsoft.com/office/drawing/2014/main" val="580241309"/>
                      </a:ext>
                    </a:extLst>
                  </a:tr>
                </a:tbl>
              </a:graphicData>
            </a:graphic>
          </p:graphicFrame>
        </mc:Choice>
        <mc:Fallback>
          <p:graphicFrame>
            <p:nvGraphicFramePr>
              <p:cNvPr id="11" name="表 10"/>
              <p:cNvGraphicFramePr>
                <a:graphicFrameLocks noGrp="1"/>
              </p:cNvGraphicFramePr>
              <p:nvPr>
                <p:extLst>
                  <p:ext uri="{D42A27DB-BD31-4B8C-83A1-F6EECF244321}">
                    <p14:modId xmlns:p14="http://schemas.microsoft.com/office/powerpoint/2010/main" val="3482869831"/>
                  </p:ext>
                </p:extLst>
              </p:nvPr>
            </p:nvGraphicFramePr>
            <p:xfrm>
              <a:off x="282500" y="3653588"/>
              <a:ext cx="11397015" cy="2502990"/>
            </p:xfrm>
            <a:graphic>
              <a:graphicData uri="http://schemas.openxmlformats.org/drawingml/2006/table">
                <a:tbl>
                  <a:tblPr firstRow="1" bandRow="1">
                    <a:tableStyleId>{5C22544A-7EE6-4342-B048-85BDC9FD1C3A}</a:tableStyleId>
                  </a:tblPr>
                  <a:tblGrid>
                    <a:gridCol w="2279403">
                      <a:extLst>
                        <a:ext uri="{9D8B030D-6E8A-4147-A177-3AD203B41FA5}">
                          <a16:colId xmlns:a16="http://schemas.microsoft.com/office/drawing/2014/main" val="549559291"/>
                        </a:ext>
                      </a:extLst>
                    </a:gridCol>
                    <a:gridCol w="2279403">
                      <a:extLst>
                        <a:ext uri="{9D8B030D-6E8A-4147-A177-3AD203B41FA5}">
                          <a16:colId xmlns:a16="http://schemas.microsoft.com/office/drawing/2014/main" val="2961033702"/>
                        </a:ext>
                      </a:extLst>
                    </a:gridCol>
                    <a:gridCol w="2279403">
                      <a:extLst>
                        <a:ext uri="{9D8B030D-6E8A-4147-A177-3AD203B41FA5}">
                          <a16:colId xmlns:a16="http://schemas.microsoft.com/office/drawing/2014/main" val="2118002810"/>
                        </a:ext>
                      </a:extLst>
                    </a:gridCol>
                    <a:gridCol w="2279403">
                      <a:extLst>
                        <a:ext uri="{9D8B030D-6E8A-4147-A177-3AD203B41FA5}">
                          <a16:colId xmlns:a16="http://schemas.microsoft.com/office/drawing/2014/main" val="4130046711"/>
                        </a:ext>
                      </a:extLst>
                    </a:gridCol>
                    <a:gridCol w="2279403">
                      <a:extLst>
                        <a:ext uri="{9D8B030D-6E8A-4147-A177-3AD203B41FA5}">
                          <a16:colId xmlns:a16="http://schemas.microsoft.com/office/drawing/2014/main" val="3377422048"/>
                        </a:ext>
                      </a:extLst>
                    </a:gridCol>
                  </a:tblGrid>
                  <a:tr h="715439">
                    <a:tc>
                      <a:txBody>
                        <a:bodyPr/>
                        <a:lstStyle/>
                        <a:p>
                          <a:pPr algn="ctr"/>
                          <a:r>
                            <a:rPr kumimoji="1" lang="en-US" altLang="ja-JP" sz="2000" b="1" dirty="0" smtClean="0">
                              <a:solidFill>
                                <a:schemeClr val="bg1"/>
                              </a:solidFill>
                            </a:rPr>
                            <a:t>Function</a:t>
                          </a:r>
                          <a:endParaRPr kumimoji="1" lang="ja-JP" altLang="en-US" sz="2000" b="1" dirty="0">
                            <a:solidFill>
                              <a:schemeClr val="bg1"/>
                            </a:solidFill>
                          </a:endParaRPr>
                        </a:p>
                      </a:txBody>
                      <a:tcPr marL="0" marR="18894" marT="37787" marB="37787">
                        <a:solidFill>
                          <a:schemeClr val="accent6"/>
                        </a:solidFill>
                      </a:tcPr>
                    </a:tc>
                    <a:tc>
                      <a:txBody>
                        <a:bodyPr/>
                        <a:lstStyle/>
                        <a:p>
                          <a:endParaRPr lang="ja-JP"/>
                        </a:p>
                      </a:txBody>
                      <a:tcPr marL="0" marR="18894" marT="37787" marB="37787">
                        <a:blipFill>
                          <a:blip r:embed="rId3"/>
                          <a:stretch>
                            <a:fillRect l="-100267" t="-4274" r="-301337" b="-269231"/>
                          </a:stretch>
                        </a:blipFill>
                      </a:tcPr>
                    </a:tc>
                    <a:tc>
                      <a:txBody>
                        <a:bodyPr/>
                        <a:lstStyle/>
                        <a:p>
                          <a:endParaRPr lang="ja-JP"/>
                        </a:p>
                      </a:txBody>
                      <a:tcPr marL="0" marR="18894" marT="37787" marB="37787">
                        <a:blipFill>
                          <a:blip r:embed="rId3"/>
                          <a:stretch>
                            <a:fillRect l="-200267" t="-4274" r="-201337" b="-269231"/>
                          </a:stretch>
                        </a:blipFill>
                      </a:tcPr>
                    </a:tc>
                    <a:tc>
                      <a:txBody>
                        <a:bodyPr/>
                        <a:lstStyle/>
                        <a:p>
                          <a:endParaRPr lang="ja-JP"/>
                        </a:p>
                      </a:txBody>
                      <a:tcPr marL="0" marR="18894" marT="37787" marB="37787">
                        <a:blipFill>
                          <a:blip r:embed="rId3"/>
                          <a:stretch>
                            <a:fillRect l="-300267" t="-4274" r="-101337" b="-269231"/>
                          </a:stretch>
                        </a:blipFill>
                      </a:tcPr>
                    </a:tc>
                    <a:tc>
                      <a:txBody>
                        <a:bodyPr/>
                        <a:lstStyle/>
                        <a:p>
                          <a:endParaRPr lang="ja-JP"/>
                        </a:p>
                      </a:txBody>
                      <a:tcPr marL="0" marR="18894" marT="37787" marB="37787">
                        <a:blipFill>
                          <a:blip r:embed="rId3"/>
                          <a:stretch>
                            <a:fillRect l="-400267" t="-4274" r="-1337" b="-269231"/>
                          </a:stretch>
                        </a:blipFill>
                      </a:tcPr>
                    </a:tc>
                    <a:extLst>
                      <a:ext uri="{0D108BD9-81ED-4DB2-BD59-A6C34878D82A}">
                        <a16:rowId xmlns:a16="http://schemas.microsoft.com/office/drawing/2014/main" val="1916421247"/>
                      </a:ext>
                    </a:extLst>
                  </a:tr>
                  <a:tr h="470035">
                    <a:tc>
                      <a:txBody>
                        <a:bodyPr/>
                        <a:lstStyle/>
                        <a:p>
                          <a:pPr algn="ctr"/>
                          <a:r>
                            <a:rPr kumimoji="1" lang="en-US" altLang="ja-JP" sz="2000" b="0" dirty="0" smtClean="0">
                              <a:solidFill>
                                <a:schemeClr val="tx1">
                                  <a:lumMod val="75000"/>
                                  <a:lumOff val="25000"/>
                                </a:schemeClr>
                              </a:solidFill>
                            </a:rPr>
                            <a:t>Search</a:t>
                          </a:r>
                          <a:r>
                            <a:rPr kumimoji="1" lang="en-US" altLang="ja-JP" sz="2000" b="0" baseline="0" dirty="0" smtClean="0">
                              <a:solidFill>
                                <a:schemeClr val="tx1">
                                  <a:lumMod val="75000"/>
                                  <a:lumOff val="25000"/>
                                </a:schemeClr>
                              </a:solidFill>
                            </a:rPr>
                            <a:t> domain</a:t>
                          </a:r>
                          <a:endParaRPr kumimoji="1" lang="ja-JP" altLang="en-US" sz="2000" b="0" dirty="0">
                            <a:solidFill>
                              <a:schemeClr val="tx1">
                                <a:lumMod val="75000"/>
                                <a:lumOff val="25000"/>
                              </a:schemeClr>
                            </a:solidFill>
                          </a:endParaRPr>
                        </a:p>
                      </a:txBody>
                      <a:tcPr marL="0" marR="0" marT="18894" marB="0">
                        <a:solidFill>
                          <a:schemeClr val="accent6">
                            <a:lumMod val="20000"/>
                            <a:lumOff val="80000"/>
                          </a:schemeClr>
                        </a:solidFill>
                      </a:tcPr>
                    </a:tc>
                    <a:tc>
                      <a:txBody>
                        <a:bodyPr/>
                        <a:lstStyle/>
                        <a:p>
                          <a:endParaRPr lang="ja-JP"/>
                        </a:p>
                      </a:txBody>
                      <a:tcPr marL="0" marR="0" marT="0" marB="0">
                        <a:blipFill>
                          <a:blip r:embed="rId3"/>
                          <a:stretch>
                            <a:fillRect l="-100267" t="-156410" r="-301337" b="-303846"/>
                          </a:stretch>
                        </a:blipFill>
                      </a:tcPr>
                    </a:tc>
                    <a:tc>
                      <a:txBody>
                        <a:bodyPr/>
                        <a:lstStyle/>
                        <a:p>
                          <a:endParaRPr lang="ja-JP"/>
                        </a:p>
                      </a:txBody>
                      <a:tcPr marL="0" marR="0" marT="0" marB="0">
                        <a:blipFill>
                          <a:blip r:embed="rId3"/>
                          <a:stretch>
                            <a:fillRect l="-200267" t="-156410" r="-201337" b="-303846"/>
                          </a:stretch>
                        </a:blipFill>
                      </a:tcPr>
                    </a:tc>
                    <a:tc>
                      <a:txBody>
                        <a:bodyPr/>
                        <a:lstStyle/>
                        <a:p>
                          <a:endParaRPr lang="ja-JP"/>
                        </a:p>
                      </a:txBody>
                      <a:tcPr marL="0" marR="0" marT="0" marB="0">
                        <a:blipFill>
                          <a:blip r:embed="rId3"/>
                          <a:stretch>
                            <a:fillRect l="-300267" t="-156410" r="-101337" b="-303846"/>
                          </a:stretch>
                        </a:blipFill>
                      </a:tcPr>
                    </a:tc>
                    <a:tc>
                      <a:txBody>
                        <a:bodyPr/>
                        <a:lstStyle/>
                        <a:p>
                          <a:endParaRPr lang="ja-JP"/>
                        </a:p>
                      </a:txBody>
                      <a:tcPr marL="0" marR="0" marT="0" marB="0">
                        <a:blipFill>
                          <a:blip r:embed="rId3"/>
                          <a:stretch>
                            <a:fillRect l="-400267" t="-156410" r="-1337" b="-303846"/>
                          </a:stretch>
                        </a:blipFill>
                      </a:tcPr>
                    </a:tc>
                    <a:extLst>
                      <a:ext uri="{0D108BD9-81ED-4DB2-BD59-A6C34878D82A}">
                        <a16:rowId xmlns:a16="http://schemas.microsoft.com/office/drawing/2014/main" val="2714392346"/>
                      </a:ext>
                    </a:extLst>
                  </a:tr>
                  <a:tr h="658758">
                    <a:tc>
                      <a:txBody>
                        <a:bodyPr/>
                        <a:lstStyle/>
                        <a:p>
                          <a:pPr algn="ctr"/>
                          <a:r>
                            <a:rPr kumimoji="1" lang="en-US" altLang="ja-JP" sz="2000" b="0" dirty="0" smtClean="0">
                              <a:solidFill>
                                <a:schemeClr val="tx1">
                                  <a:lumMod val="75000"/>
                                  <a:lumOff val="25000"/>
                                </a:schemeClr>
                              </a:solidFill>
                            </a:rPr>
                            <a:t>Fitness value</a:t>
                          </a:r>
                          <a:endParaRPr kumimoji="1" lang="en-US" altLang="ja-JP" sz="2000" b="0" dirty="0" smtClean="0">
                            <a:solidFill>
                              <a:schemeClr val="tx1">
                                <a:lumMod val="75000"/>
                                <a:lumOff val="25000"/>
                              </a:schemeClr>
                            </a:solidFill>
                          </a:endParaRPr>
                        </a:p>
                      </a:txBody>
                      <a:tcPr marL="0" marR="0" marT="18894" marB="0">
                        <a:solidFill>
                          <a:schemeClr val="accent6">
                            <a:lumMod val="20000"/>
                            <a:lumOff val="80000"/>
                          </a:schemeClr>
                        </a:solidFill>
                      </a:tcPr>
                    </a:tc>
                    <a:tc>
                      <a:txBody>
                        <a:bodyPr/>
                        <a:lstStyle/>
                        <a:p>
                          <a:pPr algn="ctr"/>
                          <a:r>
                            <a:rPr kumimoji="1" lang="en-US" altLang="ja-JP" sz="2000" b="0" dirty="0" smtClean="0">
                              <a:solidFill>
                                <a:schemeClr val="tx1">
                                  <a:lumMod val="75000"/>
                                  <a:lumOff val="25000"/>
                                </a:schemeClr>
                              </a:solidFill>
                            </a:rPr>
                            <a:t>200</a:t>
                          </a:r>
                          <a:endParaRPr kumimoji="1" lang="ja-JP" altLang="en-US" sz="20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r>
                            <a:rPr kumimoji="1" lang="en-US" altLang="ja-JP" sz="2000" b="0" dirty="0" smtClean="0">
                              <a:solidFill>
                                <a:schemeClr val="tx1">
                                  <a:lumMod val="75000"/>
                                  <a:lumOff val="25000"/>
                                </a:schemeClr>
                              </a:solidFill>
                            </a:rPr>
                            <a:t>186.731</a:t>
                          </a:r>
                          <a:endParaRPr kumimoji="1" lang="ja-JP" altLang="en-US" sz="20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r>
                            <a:rPr kumimoji="1" lang="en-US" altLang="ja-JP" sz="2000" b="0" dirty="0" smtClean="0">
                              <a:solidFill>
                                <a:schemeClr val="tx1">
                                  <a:lumMod val="75000"/>
                                  <a:lumOff val="25000"/>
                                </a:schemeClr>
                              </a:solidFill>
                            </a:rPr>
                            <a:t>1.0</a:t>
                          </a:r>
                          <a:endParaRPr kumimoji="1" lang="ja-JP" altLang="en-US" sz="20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r>
                            <a:rPr kumimoji="1" lang="en-US" altLang="ja-JP" sz="2000" b="0" dirty="0" smtClean="0">
                              <a:solidFill>
                                <a:schemeClr val="tx1">
                                  <a:lumMod val="75000"/>
                                  <a:lumOff val="25000"/>
                                </a:schemeClr>
                              </a:solidFill>
                            </a:rPr>
                            <a:t>-2.0</a:t>
                          </a:r>
                          <a:endParaRPr kumimoji="1" lang="ja-JP" altLang="en-US" sz="2000" b="0" dirty="0">
                            <a:solidFill>
                              <a:schemeClr val="tx1">
                                <a:lumMod val="75000"/>
                                <a:lumOff val="25000"/>
                              </a:schemeClr>
                            </a:solidFill>
                          </a:endParaRPr>
                        </a:p>
                      </a:txBody>
                      <a:tcPr marL="0" marR="0" marT="0" marB="0">
                        <a:solidFill>
                          <a:schemeClr val="accent6">
                            <a:lumMod val="20000"/>
                            <a:lumOff val="80000"/>
                          </a:schemeClr>
                        </a:solidFill>
                      </a:tcPr>
                    </a:tc>
                    <a:extLst>
                      <a:ext uri="{0D108BD9-81ED-4DB2-BD59-A6C34878D82A}">
                        <a16:rowId xmlns:a16="http://schemas.microsoft.com/office/drawing/2014/main" val="2353021447"/>
                      </a:ext>
                    </a:extLst>
                  </a:tr>
                  <a:tr h="658758">
                    <a:tc>
                      <a:txBody>
                        <a:bodyPr/>
                        <a:lstStyle/>
                        <a:p>
                          <a:pPr algn="ctr"/>
                          <a:r>
                            <a:rPr kumimoji="1" lang="en-US" altLang="ja-JP" sz="2000" b="0" dirty="0" smtClean="0">
                              <a:solidFill>
                                <a:schemeClr val="tx1">
                                  <a:lumMod val="75000"/>
                                  <a:lumOff val="25000"/>
                                </a:schemeClr>
                              </a:solidFill>
                            </a:rPr>
                            <a:t>The</a:t>
                          </a:r>
                          <a:r>
                            <a:rPr kumimoji="1" lang="en-US" altLang="ja-JP" sz="2000" b="0" baseline="0" dirty="0" smtClean="0">
                              <a:solidFill>
                                <a:schemeClr val="tx1">
                                  <a:lumMod val="75000"/>
                                  <a:lumOff val="25000"/>
                                </a:schemeClr>
                              </a:solidFill>
                            </a:rPr>
                            <a:t> </a:t>
                          </a:r>
                          <a:r>
                            <a:rPr kumimoji="1" lang="en-US" altLang="ja-JP" sz="2000" b="0" baseline="0" dirty="0" err="1" smtClean="0">
                              <a:solidFill>
                                <a:schemeClr val="tx1">
                                  <a:lumMod val="75000"/>
                                  <a:lumOff val="25000"/>
                                </a:schemeClr>
                              </a:solidFill>
                            </a:rPr>
                            <a:t>num</a:t>
                          </a:r>
                          <a:r>
                            <a:rPr kumimoji="1" lang="en-US" altLang="ja-JP" sz="2000" b="0" baseline="0" dirty="0" smtClean="0">
                              <a:solidFill>
                                <a:schemeClr val="tx1">
                                  <a:lumMod val="75000"/>
                                  <a:lumOff val="25000"/>
                                </a:schemeClr>
                              </a:solidFill>
                            </a:rPr>
                            <a:t> of optima </a:t>
                          </a:r>
                          <a:r>
                            <a:rPr kumimoji="1" lang="en-US" altLang="ja-JP" sz="2000" b="0" baseline="0" dirty="0" smtClean="0">
                              <a:solidFill>
                                <a:schemeClr val="tx1">
                                  <a:lumMod val="75000"/>
                                  <a:lumOff val="25000"/>
                                </a:schemeClr>
                              </a:solidFill>
                            </a:rPr>
                            <a:t/>
                          </a:r>
                          <a:br>
                            <a:rPr kumimoji="1" lang="en-US" altLang="ja-JP" sz="2000" b="0" baseline="0" dirty="0" smtClean="0">
                              <a:solidFill>
                                <a:schemeClr val="tx1">
                                  <a:lumMod val="75000"/>
                                  <a:lumOff val="25000"/>
                                </a:schemeClr>
                              </a:solidFill>
                            </a:rPr>
                          </a:br>
                          <a:r>
                            <a:rPr kumimoji="1" lang="en-US" altLang="ja-JP" sz="2000" b="0" baseline="0" dirty="0" smtClean="0">
                              <a:solidFill>
                                <a:schemeClr val="tx1">
                                  <a:lumMod val="75000"/>
                                  <a:lumOff val="25000"/>
                                </a:schemeClr>
                              </a:solidFill>
                            </a:rPr>
                            <a:t>(</a:t>
                          </a:r>
                          <a:r>
                            <a:rPr kumimoji="1" lang="en-US" altLang="ja-JP" sz="2000" b="0" baseline="0" dirty="0" smtClean="0">
                              <a:solidFill>
                                <a:schemeClr val="tx1">
                                  <a:lumMod val="75000"/>
                                  <a:lumOff val="25000"/>
                                </a:schemeClr>
                              </a:solidFill>
                            </a:rPr>
                            <a:t>global / local)</a:t>
                          </a:r>
                          <a:endParaRPr kumimoji="1" lang="en-US" altLang="ja-JP" sz="2000" b="0" dirty="0" smtClean="0">
                            <a:solidFill>
                              <a:schemeClr val="tx1">
                                <a:lumMod val="75000"/>
                                <a:lumOff val="25000"/>
                              </a:schemeClr>
                            </a:solidFill>
                          </a:endParaRPr>
                        </a:p>
                      </a:txBody>
                      <a:tcPr marL="0" marR="0" marT="18894" marB="0">
                        <a:solidFill>
                          <a:schemeClr val="accent6">
                            <a:lumMod val="20000"/>
                            <a:lumOff val="80000"/>
                          </a:schemeClr>
                        </a:solidFill>
                      </a:tcPr>
                    </a:tc>
                    <a:tc>
                      <a:txBody>
                        <a:bodyPr/>
                        <a:lstStyle/>
                        <a:p>
                          <a:pPr algn="ctr"/>
                          <a:r>
                            <a:rPr kumimoji="1" lang="en-US" altLang="ja-JP" sz="2000" b="0" dirty="0" smtClean="0">
                              <a:solidFill>
                                <a:schemeClr val="tx1">
                                  <a:lumMod val="75000"/>
                                  <a:lumOff val="25000"/>
                                </a:schemeClr>
                              </a:solidFill>
                            </a:rPr>
                            <a:t>4 </a:t>
                          </a:r>
                          <a:r>
                            <a:rPr kumimoji="1" lang="en-US" altLang="ja-JP" sz="2000" b="0" dirty="0" smtClean="0">
                              <a:solidFill>
                                <a:schemeClr val="tx1">
                                  <a:lumMod val="75000"/>
                                  <a:lumOff val="25000"/>
                                </a:schemeClr>
                              </a:solidFill>
                            </a:rPr>
                            <a:t>/ </a:t>
                          </a:r>
                          <a:r>
                            <a:rPr kumimoji="1" lang="en-US" altLang="ja-JP" sz="2000" b="0" dirty="0" smtClean="0">
                              <a:solidFill>
                                <a:schemeClr val="tx1">
                                  <a:lumMod val="75000"/>
                                  <a:lumOff val="25000"/>
                                </a:schemeClr>
                              </a:solidFill>
                            </a:rPr>
                            <a:t>0 </a:t>
                          </a:r>
                          <a:endParaRPr kumimoji="1" lang="ja-JP" altLang="en-US" sz="20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r>
                            <a:rPr kumimoji="1" lang="en-US" altLang="ja-JP" sz="2000" b="0" dirty="0" smtClean="0">
                              <a:solidFill>
                                <a:schemeClr val="tx1">
                                  <a:lumMod val="75000"/>
                                  <a:lumOff val="25000"/>
                                </a:schemeClr>
                              </a:solidFill>
                            </a:rPr>
                            <a:t>18 / </a:t>
                          </a:r>
                          <a:r>
                            <a:rPr kumimoji="1" lang="en-US" altLang="ja-JP" sz="2000" b="0" dirty="0" smtClean="0">
                              <a:solidFill>
                                <a:schemeClr val="tx1">
                                  <a:lumMod val="75000"/>
                                  <a:lumOff val="25000"/>
                                </a:schemeClr>
                              </a:solidFill>
                            </a:rPr>
                            <a:t>uncountable </a:t>
                          </a:r>
                          <a:endParaRPr kumimoji="1" lang="ja-JP" altLang="en-US" sz="20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000" b="0" dirty="0" smtClean="0">
                              <a:solidFill>
                                <a:schemeClr val="tx1">
                                  <a:lumMod val="75000"/>
                                  <a:lumOff val="25000"/>
                                </a:schemeClr>
                              </a:solidFill>
                            </a:rPr>
                            <a:t>36 / 0 </a:t>
                          </a:r>
                          <a:endParaRPr kumimoji="1" lang="ja-JP" altLang="en-US" sz="2000" b="0" dirty="0" smtClean="0">
                            <a:solidFill>
                              <a:schemeClr val="tx1">
                                <a:lumMod val="75000"/>
                                <a:lumOff val="25000"/>
                              </a:schemeClr>
                            </a:solidFill>
                          </a:endParaRPr>
                        </a:p>
                      </a:txBody>
                      <a:tcPr marL="0" marR="0" marT="0" marB="0">
                        <a:solidFill>
                          <a:schemeClr val="accent6">
                            <a:lumMod val="20000"/>
                            <a:lumOff val="80000"/>
                          </a:schemeClr>
                        </a:solid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000" b="0" dirty="0" smtClean="0">
                              <a:solidFill>
                                <a:schemeClr val="tx1">
                                  <a:lumMod val="75000"/>
                                  <a:lumOff val="25000"/>
                                </a:schemeClr>
                              </a:solidFill>
                            </a:rPr>
                            <a:t>12 / 0 </a:t>
                          </a:r>
                          <a:endParaRPr kumimoji="1" lang="ja-JP" altLang="en-US" sz="2000" b="0" dirty="0" smtClean="0">
                            <a:solidFill>
                              <a:schemeClr val="tx1">
                                <a:lumMod val="75000"/>
                                <a:lumOff val="25000"/>
                              </a:schemeClr>
                            </a:solidFill>
                          </a:endParaRPr>
                        </a:p>
                        <a:p>
                          <a:pPr algn="ctr"/>
                          <a:endParaRPr kumimoji="1" lang="ja-JP" altLang="en-US" sz="2000" b="0" dirty="0">
                            <a:solidFill>
                              <a:schemeClr val="tx1">
                                <a:lumMod val="75000"/>
                                <a:lumOff val="25000"/>
                              </a:schemeClr>
                            </a:solidFill>
                          </a:endParaRPr>
                        </a:p>
                      </a:txBody>
                      <a:tcPr marL="0" marR="0" marT="0" marB="0">
                        <a:solidFill>
                          <a:schemeClr val="accent6">
                            <a:lumMod val="20000"/>
                            <a:lumOff val="80000"/>
                          </a:schemeClr>
                        </a:solidFill>
                      </a:tcPr>
                    </a:tc>
                    <a:extLst>
                      <a:ext uri="{0D108BD9-81ED-4DB2-BD59-A6C34878D82A}">
                        <a16:rowId xmlns:a16="http://schemas.microsoft.com/office/drawing/2014/main" val="580241309"/>
                      </a:ext>
                    </a:extLst>
                  </a:tr>
                </a:tbl>
              </a:graphicData>
            </a:graphic>
          </p:graphicFrame>
        </mc:Fallback>
      </mc:AlternateContent>
      <p:sp>
        <p:nvSpPr>
          <p:cNvPr id="12" name="テキスト ボックス 11"/>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8</a:t>
            </a:r>
            <a:endParaRPr kumimoji="1" lang="ja-JP" altLang="en-US" sz="2400" b="1" dirty="0"/>
          </a:p>
        </p:txBody>
      </p:sp>
      <p:pic>
        <p:nvPicPr>
          <p:cNvPr id="23" name="図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7645" y="1901016"/>
            <a:ext cx="2316231" cy="1728000"/>
          </a:xfrm>
          <a:prstGeom prst="rect">
            <a:avLst/>
          </a:prstGeom>
        </p:spPr>
      </p:pic>
      <p:pic>
        <p:nvPicPr>
          <p:cNvPr id="24" name="図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02167" y="1901016"/>
            <a:ext cx="2302888" cy="1728000"/>
          </a:xfrm>
          <a:prstGeom prst="rect">
            <a:avLst/>
          </a:prstGeom>
        </p:spPr>
      </p:pic>
      <p:pic>
        <p:nvPicPr>
          <p:cNvPr id="25" name="図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73123" y="1901016"/>
            <a:ext cx="2316231" cy="1728000"/>
          </a:xfrm>
          <a:prstGeom prst="rect">
            <a:avLst/>
          </a:prstGeom>
        </p:spPr>
      </p:pic>
      <p:pic>
        <p:nvPicPr>
          <p:cNvPr id="26" name="図 2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03346" y="1901016"/>
            <a:ext cx="2260632" cy="1728000"/>
          </a:xfrm>
          <a:prstGeom prst="rect">
            <a:avLst/>
          </a:prstGeom>
        </p:spPr>
      </p:pic>
    </p:spTree>
    <p:extLst>
      <p:ext uri="{BB962C8B-B14F-4D97-AF65-F5344CB8AC3E}">
        <p14:creationId xmlns:p14="http://schemas.microsoft.com/office/powerpoint/2010/main" val="405457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mj-lt"/>
              </a:rPr>
              <a:t>Introduction</a:t>
            </a:r>
            <a:endParaRPr kumimoji="1" lang="ja-JP" altLang="en-US" dirty="0">
              <a:latin typeface="+mj-lt"/>
            </a:endParaRPr>
          </a:p>
        </p:txBody>
      </p:sp>
      <p:sp>
        <p:nvSpPr>
          <p:cNvPr id="7" name="テキスト ボックス 6"/>
          <p:cNvSpPr txBox="1"/>
          <p:nvPr/>
        </p:nvSpPr>
        <p:spPr>
          <a:xfrm>
            <a:off x="-5810" y="1772110"/>
            <a:ext cx="6141123" cy="461665"/>
          </a:xfrm>
          <a:prstGeom prst="rect">
            <a:avLst/>
          </a:prstGeom>
          <a:noFill/>
        </p:spPr>
        <p:txBody>
          <a:bodyPr wrap="square" rtlCol="0">
            <a:spAutoFit/>
          </a:bodyPr>
          <a:lstStyle/>
          <a:p>
            <a:pPr algn="ctr"/>
            <a:r>
              <a:rPr kumimoji="1" lang="en-US" altLang="ja-JP" sz="2400" i="1" dirty="0" smtClean="0">
                <a:solidFill>
                  <a:schemeClr val="tx1">
                    <a:lumMod val="75000"/>
                    <a:lumOff val="25000"/>
                  </a:schemeClr>
                </a:solidFill>
              </a:rPr>
              <a:t>Ex. Selecting landing sites in lunar mission</a:t>
            </a:r>
            <a:endParaRPr kumimoji="1" lang="ja-JP" altLang="en-US" sz="2400" i="1" dirty="0">
              <a:solidFill>
                <a:schemeClr val="tx1">
                  <a:lumMod val="75000"/>
                  <a:lumOff val="25000"/>
                </a:schemeClr>
              </a:solidFill>
            </a:endParaRPr>
          </a:p>
        </p:txBody>
      </p:sp>
      <p:grpSp>
        <p:nvGrpSpPr>
          <p:cNvPr id="16" name="グループ化 15"/>
          <p:cNvGrpSpPr/>
          <p:nvPr/>
        </p:nvGrpSpPr>
        <p:grpSpPr>
          <a:xfrm>
            <a:off x="250300" y="2272060"/>
            <a:ext cx="5735725" cy="3229214"/>
            <a:chOff x="5878851" y="3414135"/>
            <a:chExt cx="4486658" cy="2525989"/>
          </a:xfrm>
        </p:grpSpPr>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851" y="3414135"/>
              <a:ext cx="4486658" cy="2525989"/>
            </a:xfrm>
            <a:prstGeom prst="rect">
              <a:avLst/>
            </a:prstGeom>
          </p:spPr>
        </p:pic>
        <p:sp>
          <p:nvSpPr>
            <p:cNvPr id="19" name="楕円 18"/>
            <p:cNvSpPr/>
            <p:nvPr/>
          </p:nvSpPr>
          <p:spPr>
            <a:xfrm>
              <a:off x="7208414" y="4388555"/>
              <a:ext cx="119207" cy="108000"/>
            </a:xfrm>
            <a:prstGeom prst="ellipse">
              <a:avLst/>
            </a:prstGeom>
            <a:solidFill>
              <a:schemeClr val="accent6"/>
            </a:solidFill>
            <a:ln>
              <a:noFill/>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9207985" y="4885012"/>
              <a:ext cx="119207" cy="108000"/>
            </a:xfrm>
            <a:prstGeom prst="ellipse">
              <a:avLst/>
            </a:prstGeom>
            <a:solidFill>
              <a:schemeClr val="accent6"/>
            </a:solidFill>
            <a:ln>
              <a:noFill/>
            </a:ln>
            <a:effectLst>
              <a:glow rad="63500">
                <a:srgbClr val="D09E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8413266" y="4828097"/>
              <a:ext cx="119207" cy="108000"/>
            </a:xfrm>
            <a:prstGeom prst="ellipse">
              <a:avLst/>
            </a:prstGeom>
            <a:solidFill>
              <a:schemeClr val="accent6"/>
            </a:solidFill>
            <a:ln>
              <a:noFill/>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7467980" y="5037552"/>
              <a:ext cx="119207" cy="108000"/>
            </a:xfrm>
            <a:prstGeom prst="ellipse">
              <a:avLst/>
            </a:prstGeom>
            <a:solidFill>
              <a:srgbClr val="FF0000"/>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p:cNvGrpSpPr/>
          <p:nvPr/>
        </p:nvGrpSpPr>
        <p:grpSpPr>
          <a:xfrm>
            <a:off x="2434230" y="4638190"/>
            <a:ext cx="3439905" cy="707886"/>
            <a:chOff x="8091858" y="4651719"/>
            <a:chExt cx="3439905" cy="707886"/>
          </a:xfrm>
        </p:grpSpPr>
        <p:sp>
          <p:nvSpPr>
            <p:cNvPr id="6" name="テキスト ボックス 5"/>
            <p:cNvSpPr txBox="1"/>
            <p:nvPr/>
          </p:nvSpPr>
          <p:spPr>
            <a:xfrm>
              <a:off x="8091858" y="4651719"/>
              <a:ext cx="3439905" cy="707886"/>
            </a:xfrm>
            <a:prstGeom prst="rect">
              <a:avLst/>
            </a:prstGeom>
            <a:solidFill>
              <a:schemeClr val="bg1"/>
            </a:solidFill>
            <a:ln>
              <a:solidFill>
                <a:schemeClr val="accent6"/>
              </a:solidFill>
            </a:ln>
          </p:spPr>
          <p:txBody>
            <a:bodyPr wrap="square" rtlCol="0">
              <a:spAutoFit/>
            </a:bodyPr>
            <a:lstStyle/>
            <a:p>
              <a:pPr algn="ctr"/>
              <a:r>
                <a:rPr kumimoji="1" lang="en-US" altLang="ja-JP" sz="2000" b="1" dirty="0" smtClean="0">
                  <a:solidFill>
                    <a:schemeClr val="tx1">
                      <a:lumMod val="75000"/>
                      <a:lumOff val="25000"/>
                    </a:schemeClr>
                  </a:solidFill>
                </a:rPr>
                <a:t>Landing site candidates</a:t>
              </a:r>
              <a:br>
                <a:rPr kumimoji="1" lang="en-US" altLang="ja-JP" sz="2000" b="1" dirty="0" smtClean="0">
                  <a:solidFill>
                    <a:schemeClr val="tx1">
                      <a:lumMod val="75000"/>
                      <a:lumOff val="25000"/>
                    </a:schemeClr>
                  </a:solidFill>
                </a:rPr>
              </a:br>
              <a:r>
                <a:rPr kumimoji="1" lang="en-US" altLang="ja-JP" sz="2000" b="1" dirty="0" smtClean="0">
                  <a:solidFill>
                    <a:schemeClr val="tx1">
                      <a:lumMod val="75000"/>
                      <a:lumOff val="25000"/>
                    </a:schemeClr>
                  </a:solidFill>
                </a:rPr>
                <a:t>global</a:t>
              </a:r>
              <a:r>
                <a:rPr kumimoji="1" lang="ja-JP" altLang="en-US" sz="2000" b="1" dirty="0" smtClean="0">
                  <a:solidFill>
                    <a:schemeClr val="tx1">
                      <a:lumMod val="75000"/>
                      <a:lumOff val="25000"/>
                    </a:schemeClr>
                  </a:solidFill>
                </a:rPr>
                <a:t>　  </a:t>
              </a:r>
              <a:r>
                <a:rPr kumimoji="1" lang="en-US" altLang="ja-JP" sz="2000" b="1" dirty="0" smtClean="0">
                  <a:solidFill>
                    <a:schemeClr val="tx1">
                      <a:lumMod val="75000"/>
                      <a:lumOff val="25000"/>
                    </a:schemeClr>
                  </a:solidFill>
                </a:rPr>
                <a:t>local optimum</a:t>
              </a:r>
              <a:endParaRPr kumimoji="1" lang="ja-JP" altLang="en-US" sz="2000" b="1" dirty="0">
                <a:solidFill>
                  <a:schemeClr val="tx1">
                    <a:lumMod val="75000"/>
                    <a:lumOff val="25000"/>
                  </a:schemeClr>
                </a:solidFill>
              </a:endParaRPr>
            </a:p>
          </p:txBody>
        </p:sp>
        <p:sp>
          <p:nvSpPr>
            <p:cNvPr id="39" name="楕円 38"/>
            <p:cNvSpPr/>
            <p:nvPr/>
          </p:nvSpPr>
          <p:spPr>
            <a:xfrm>
              <a:off x="8188422" y="5117405"/>
              <a:ext cx="152394" cy="138067"/>
            </a:xfrm>
            <a:prstGeom prst="ellipse">
              <a:avLst/>
            </a:prstGeom>
            <a:solidFill>
              <a:srgbClr val="FF0000"/>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40" name="楕円 39"/>
            <p:cNvSpPr/>
            <p:nvPr/>
          </p:nvSpPr>
          <p:spPr>
            <a:xfrm>
              <a:off x="9219875" y="5117405"/>
              <a:ext cx="152394" cy="138067"/>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sp>
        <p:nvSpPr>
          <p:cNvPr id="95" name="角丸四角形吹き出し 94"/>
          <p:cNvSpPr/>
          <p:nvPr/>
        </p:nvSpPr>
        <p:spPr>
          <a:xfrm>
            <a:off x="519520" y="2438436"/>
            <a:ext cx="3746557" cy="818115"/>
          </a:xfrm>
          <a:prstGeom prst="wedgeRoundRectCallout">
            <a:avLst>
              <a:gd name="adj1" fmla="val 32608"/>
              <a:gd name="adj2" fmla="val 69491"/>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lumMod val="75000"/>
                    <a:lumOff val="25000"/>
                  </a:schemeClr>
                </a:solidFill>
              </a:rPr>
              <a:t>INPUT: coordinate</a:t>
            </a:r>
          </a:p>
          <a:p>
            <a:pPr algn="ctr"/>
            <a:r>
              <a:rPr kumimoji="1" lang="en-US" altLang="ja-JP" sz="2000" dirty="0" smtClean="0">
                <a:solidFill>
                  <a:schemeClr val="tx1">
                    <a:lumMod val="75000"/>
                    <a:lumOff val="25000"/>
                  </a:schemeClr>
                </a:solidFill>
              </a:rPr>
              <a:t>OUTPUT: communication time</a:t>
            </a:r>
            <a:endParaRPr kumimoji="1" lang="ja-JP" altLang="en-US" sz="2000" dirty="0">
              <a:solidFill>
                <a:schemeClr val="tx1">
                  <a:lumMod val="75000"/>
                  <a:lumOff val="25000"/>
                </a:schemeClr>
              </a:solidFill>
            </a:endParaRPr>
          </a:p>
        </p:txBody>
      </p:sp>
      <p:sp>
        <p:nvSpPr>
          <p:cNvPr id="45" name="右矢印 44"/>
          <p:cNvSpPr/>
          <p:nvPr/>
        </p:nvSpPr>
        <p:spPr>
          <a:xfrm>
            <a:off x="6084910" y="3517755"/>
            <a:ext cx="684248" cy="766133"/>
          </a:xfrm>
          <a:prstGeom prst="rightArrow">
            <a:avLst>
              <a:gd name="adj1" fmla="val 50000"/>
              <a:gd name="adj2" fmla="val 662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p:cNvSpPr/>
          <p:nvPr/>
        </p:nvSpPr>
        <p:spPr>
          <a:xfrm>
            <a:off x="1873666" y="4056013"/>
            <a:ext cx="1009219" cy="661260"/>
          </a:xfrm>
          <a:prstGeom prst="ellipse">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p:cNvSpPr txBox="1"/>
          <p:nvPr/>
        </p:nvSpPr>
        <p:spPr>
          <a:xfrm>
            <a:off x="0" y="6138000"/>
            <a:ext cx="12192000" cy="720000"/>
          </a:xfrm>
          <a:prstGeom prst="rect">
            <a:avLst/>
          </a:prstGeom>
          <a:solidFill>
            <a:schemeClr val="accent6"/>
          </a:solidFill>
        </p:spPr>
        <p:txBody>
          <a:bodyPr wrap="square" rtlCol="0" anchor="ctr">
            <a:spAutoFit/>
          </a:bodyPr>
          <a:lstStyle/>
          <a:p>
            <a:pPr algn="ctr"/>
            <a:r>
              <a:rPr kumimoji="1" lang="en-US" altLang="ja-JP" sz="2400" b="1" dirty="0" smtClean="0">
                <a:solidFill>
                  <a:schemeClr val="bg1"/>
                </a:solidFill>
              </a:rPr>
              <a:t>Important: to find local optima in addition to</a:t>
            </a:r>
            <a:r>
              <a:rPr kumimoji="1" lang="en-US" altLang="ja-JP" sz="2400" b="1" dirty="0" smtClean="0">
                <a:solidFill>
                  <a:srgbClr val="FFFF00"/>
                </a:solidFill>
              </a:rPr>
              <a:t> </a:t>
            </a:r>
            <a:r>
              <a:rPr kumimoji="1" lang="en-US" altLang="ja-JP" sz="2400" b="1" dirty="0" smtClean="0">
                <a:solidFill>
                  <a:schemeClr val="bg1"/>
                </a:solidFill>
              </a:rPr>
              <a:t>a global optimum</a:t>
            </a:r>
            <a:endParaRPr kumimoji="1" lang="ja-JP" altLang="en-US" sz="2400" b="1" dirty="0">
              <a:solidFill>
                <a:schemeClr val="bg1"/>
              </a:solidFill>
            </a:endParaRPr>
          </a:p>
        </p:txBody>
      </p:sp>
      <p:sp>
        <p:nvSpPr>
          <p:cNvPr id="147" name="テキスト ボックス 14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2</a:t>
            </a:r>
            <a:endParaRPr kumimoji="1" lang="ja-JP" altLang="en-US" sz="2400" b="1" dirty="0"/>
          </a:p>
        </p:txBody>
      </p:sp>
      <p:sp>
        <p:nvSpPr>
          <p:cNvPr id="33" name="楕円 32"/>
          <p:cNvSpPr/>
          <p:nvPr/>
        </p:nvSpPr>
        <p:spPr>
          <a:xfrm>
            <a:off x="4266077" y="3900361"/>
            <a:ext cx="632741" cy="6612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3258040" y="3805015"/>
            <a:ext cx="632741" cy="6612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1709875" y="3344557"/>
            <a:ext cx="632741" cy="4718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2" name="図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3194" y="2013849"/>
            <a:ext cx="4649899" cy="3487425"/>
          </a:xfrm>
          <a:prstGeom prst="rect">
            <a:avLst/>
          </a:prstGeom>
        </p:spPr>
      </p:pic>
      <p:sp>
        <p:nvSpPr>
          <p:cNvPr id="43" name="テキスト ボックス 42"/>
          <p:cNvSpPr txBox="1"/>
          <p:nvPr/>
        </p:nvSpPr>
        <p:spPr>
          <a:xfrm>
            <a:off x="6968582" y="1731126"/>
            <a:ext cx="5107325" cy="461665"/>
          </a:xfrm>
          <a:prstGeom prst="rect">
            <a:avLst/>
          </a:prstGeom>
          <a:noFill/>
        </p:spPr>
        <p:txBody>
          <a:bodyPr wrap="square" rtlCol="0">
            <a:spAutoFit/>
          </a:bodyPr>
          <a:lstStyle/>
          <a:p>
            <a:pPr algn="ctr"/>
            <a:r>
              <a:rPr kumimoji="1" lang="en-US" altLang="ja-JP" sz="2400" dirty="0" smtClean="0">
                <a:solidFill>
                  <a:schemeClr val="tx1">
                    <a:lumMod val="75000"/>
                    <a:lumOff val="25000"/>
                  </a:schemeClr>
                </a:solidFill>
              </a:rPr>
              <a:t>Multimodal Function</a:t>
            </a:r>
            <a:endParaRPr kumimoji="1" lang="ja-JP" altLang="en-US" sz="2400" dirty="0">
              <a:solidFill>
                <a:schemeClr val="tx1">
                  <a:lumMod val="75000"/>
                  <a:lumOff val="25000"/>
                </a:schemeClr>
              </a:solidFill>
            </a:endParaRPr>
          </a:p>
        </p:txBody>
      </p:sp>
      <p:sp>
        <p:nvSpPr>
          <p:cNvPr id="44" name="加算 43"/>
          <p:cNvSpPr/>
          <p:nvPr/>
        </p:nvSpPr>
        <p:spPr>
          <a:xfrm>
            <a:off x="7702435" y="5654607"/>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7918434" y="5564063"/>
            <a:ext cx="2982379" cy="369332"/>
          </a:xfrm>
          <a:prstGeom prst="rect">
            <a:avLst/>
          </a:prstGeom>
          <a:noFill/>
        </p:spPr>
        <p:txBody>
          <a:bodyPr wrap="square" rtlCol="0">
            <a:spAutoFit/>
          </a:bodyPr>
          <a:lstStyle/>
          <a:p>
            <a:r>
              <a:rPr kumimoji="1" lang="en-US" altLang="ja-JP" dirty="0" smtClean="0"/>
              <a:t>: global and local optima</a:t>
            </a:r>
            <a:endParaRPr kumimoji="1" lang="ja-JP" altLang="en-US" dirty="0"/>
          </a:p>
        </p:txBody>
      </p:sp>
      <p:sp>
        <p:nvSpPr>
          <p:cNvPr id="48" name="加算 47"/>
          <p:cNvSpPr/>
          <p:nvPr/>
        </p:nvSpPr>
        <p:spPr>
          <a:xfrm>
            <a:off x="8933072" y="4790213"/>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加算 48"/>
          <p:cNvSpPr/>
          <p:nvPr/>
        </p:nvSpPr>
        <p:spPr>
          <a:xfrm>
            <a:off x="9106402" y="4114548"/>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下矢印 49"/>
          <p:cNvSpPr/>
          <p:nvPr/>
        </p:nvSpPr>
        <p:spPr>
          <a:xfrm flipV="1">
            <a:off x="11218858" y="2371734"/>
            <a:ext cx="286140" cy="2880000"/>
          </a:xfrm>
          <a:prstGeom prst="downArrow">
            <a:avLst/>
          </a:prstGeom>
          <a:gradFill flip="none" rotWithShape="1">
            <a:gsLst>
              <a:gs pos="100000">
                <a:srgbClr val="3984F3"/>
              </a:gs>
              <a:gs pos="42000">
                <a:srgbClr val="67D030"/>
              </a:gs>
              <a:gs pos="84000">
                <a:schemeClr val="accent5"/>
              </a:gs>
              <a:gs pos="63000">
                <a:srgbClr val="00B050"/>
              </a:gs>
              <a:gs pos="18354">
                <a:schemeClr val="accent6"/>
              </a:gs>
              <a:gs pos="0">
                <a:srgbClr val="F8F2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p:cNvSpPr txBox="1"/>
          <p:nvPr/>
        </p:nvSpPr>
        <p:spPr>
          <a:xfrm>
            <a:off x="11405619" y="2931507"/>
            <a:ext cx="430887" cy="1698554"/>
          </a:xfrm>
          <a:prstGeom prst="rect">
            <a:avLst/>
          </a:prstGeom>
          <a:noFill/>
        </p:spPr>
        <p:txBody>
          <a:bodyPr vert="eaVert" wrap="square" rtlCol="0">
            <a:spAutoFit/>
          </a:bodyPr>
          <a:lstStyle/>
          <a:p>
            <a:pPr algn="ctr"/>
            <a:r>
              <a:rPr kumimoji="1" lang="en-US" altLang="ja-JP" sz="1600" b="1" dirty="0" smtClean="0">
                <a:solidFill>
                  <a:schemeClr val="tx1">
                    <a:lumMod val="75000"/>
                    <a:lumOff val="25000"/>
                  </a:schemeClr>
                </a:solidFill>
              </a:rPr>
              <a:t>fitness</a:t>
            </a:r>
            <a:endParaRPr kumimoji="1" lang="ja-JP" altLang="en-US" sz="1600" b="1" dirty="0">
              <a:solidFill>
                <a:schemeClr val="tx1">
                  <a:lumMod val="75000"/>
                  <a:lumOff val="25000"/>
                </a:schemeClr>
              </a:solidFill>
            </a:endParaRPr>
          </a:p>
        </p:txBody>
      </p:sp>
      <p:sp>
        <p:nvSpPr>
          <p:cNvPr id="52" name="加算 51"/>
          <p:cNvSpPr/>
          <p:nvPr/>
        </p:nvSpPr>
        <p:spPr>
          <a:xfrm>
            <a:off x="10185561" y="4205163"/>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加算 52"/>
          <p:cNvSpPr/>
          <p:nvPr/>
        </p:nvSpPr>
        <p:spPr>
          <a:xfrm>
            <a:off x="8974595" y="3945670"/>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10954117" y="2041330"/>
            <a:ext cx="972094" cy="369332"/>
          </a:xfrm>
          <a:prstGeom prst="rect">
            <a:avLst/>
          </a:prstGeom>
          <a:noFill/>
        </p:spPr>
        <p:txBody>
          <a:bodyPr wrap="square" rtlCol="0">
            <a:spAutoFit/>
          </a:bodyPr>
          <a:lstStyle/>
          <a:p>
            <a:r>
              <a:rPr kumimoji="1" lang="en-US" altLang="ja-JP" dirty="0" smtClean="0">
                <a:ln w="3175">
                  <a:solidFill>
                    <a:srgbClr val="D09E00"/>
                  </a:solidFill>
                </a:ln>
                <a:solidFill>
                  <a:srgbClr val="FFFF00"/>
                </a:solidFill>
              </a:rPr>
              <a:t>better</a:t>
            </a:r>
            <a:endParaRPr kumimoji="1" lang="ja-JP" altLang="en-US" dirty="0">
              <a:ln w="3175">
                <a:solidFill>
                  <a:srgbClr val="D09E00"/>
                </a:solidFill>
              </a:ln>
              <a:solidFill>
                <a:srgbClr val="FFFF00"/>
              </a:solidFill>
            </a:endParaRPr>
          </a:p>
        </p:txBody>
      </p:sp>
      <p:sp>
        <p:nvSpPr>
          <p:cNvPr id="55" name="テキスト ボックス 54"/>
          <p:cNvSpPr txBox="1"/>
          <p:nvPr/>
        </p:nvSpPr>
        <p:spPr>
          <a:xfrm>
            <a:off x="10970657" y="5194731"/>
            <a:ext cx="972094" cy="369332"/>
          </a:xfrm>
          <a:prstGeom prst="rect">
            <a:avLst/>
          </a:prstGeom>
          <a:noFill/>
        </p:spPr>
        <p:txBody>
          <a:bodyPr wrap="square" rtlCol="0">
            <a:spAutoFit/>
          </a:bodyPr>
          <a:lstStyle/>
          <a:p>
            <a:r>
              <a:rPr kumimoji="1" lang="en-US" altLang="ja-JP" dirty="0" smtClean="0">
                <a:solidFill>
                  <a:srgbClr val="0070C0"/>
                </a:solidFill>
              </a:rPr>
              <a:t>worse</a:t>
            </a:r>
            <a:endParaRPr kumimoji="1" lang="ja-JP" altLang="en-US" dirty="0">
              <a:solidFill>
                <a:srgbClr val="0070C0"/>
              </a:solidFill>
            </a:endParaRPr>
          </a:p>
        </p:txBody>
      </p:sp>
    </p:spTree>
    <p:extLst>
      <p:ext uri="{BB962C8B-B14F-4D97-AF65-F5344CB8AC3E}">
        <p14:creationId xmlns:p14="http://schemas.microsoft.com/office/powerpoint/2010/main" val="2188475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Experiment   </a:t>
            </a:r>
            <a:r>
              <a:rPr lang="en-US" altLang="ja-JP" sz="3600" dirty="0"/>
              <a:t>BA vs. </a:t>
            </a:r>
            <a:r>
              <a:rPr lang="en-US" altLang="ja-JP" sz="3600" dirty="0" smtClean="0"/>
              <a:t>NSBA vs. NRBA</a:t>
            </a:r>
            <a:endParaRPr kumimoji="1" lang="ja-JP" altLang="en-US" dirty="0"/>
          </a:p>
        </p:txBody>
      </p:sp>
      <p:sp>
        <p:nvSpPr>
          <p:cNvPr id="5" name="テキスト ボックス 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9</a:t>
            </a:r>
            <a:endParaRPr kumimoji="1" lang="ja-JP" altLang="en-US" sz="2400" b="1" dirty="0"/>
          </a:p>
        </p:txBody>
      </p:sp>
      <mc:AlternateContent xmlns:mc="http://schemas.openxmlformats.org/markup-compatibility/2006">
        <mc:Choice xmlns:a14="http://schemas.microsoft.com/office/drawing/2010/main" Requires="a14">
          <p:graphicFrame>
            <p:nvGraphicFramePr>
              <p:cNvPr id="6" name="表 5"/>
              <p:cNvGraphicFramePr>
                <a:graphicFrameLocks noGrp="1"/>
              </p:cNvGraphicFramePr>
              <p:nvPr>
                <p:extLst>
                  <p:ext uri="{D42A27DB-BD31-4B8C-83A1-F6EECF244321}">
                    <p14:modId xmlns:p14="http://schemas.microsoft.com/office/powerpoint/2010/main" val="4014642018"/>
                  </p:ext>
                </p:extLst>
              </p:nvPr>
            </p:nvGraphicFramePr>
            <p:xfrm>
              <a:off x="243175" y="4919440"/>
              <a:ext cx="10544276" cy="1587588"/>
            </p:xfrm>
            <a:graphic>
              <a:graphicData uri="http://schemas.openxmlformats.org/drawingml/2006/table">
                <a:tbl>
                  <a:tblPr firstRow="1" bandRow="1">
                    <a:tableStyleId>{21E4AEA4-8DFA-4A89-87EB-49C32662AFE0}</a:tableStyleId>
                  </a:tblPr>
                  <a:tblGrid>
                    <a:gridCol w="1869651">
                      <a:extLst>
                        <a:ext uri="{9D8B030D-6E8A-4147-A177-3AD203B41FA5}">
                          <a16:colId xmlns:a16="http://schemas.microsoft.com/office/drawing/2014/main" val="1001619540"/>
                        </a:ext>
                      </a:extLst>
                    </a:gridCol>
                    <a:gridCol w="1012314">
                      <a:extLst>
                        <a:ext uri="{9D8B030D-6E8A-4147-A177-3AD203B41FA5}">
                          <a16:colId xmlns:a16="http://schemas.microsoft.com/office/drawing/2014/main" val="972928546"/>
                        </a:ext>
                      </a:extLst>
                    </a:gridCol>
                    <a:gridCol w="359815">
                      <a:extLst>
                        <a:ext uri="{9D8B030D-6E8A-4147-A177-3AD203B41FA5}">
                          <a16:colId xmlns:a16="http://schemas.microsoft.com/office/drawing/2014/main" val="3798217231"/>
                        </a:ext>
                      </a:extLst>
                    </a:gridCol>
                    <a:gridCol w="1978707">
                      <a:extLst>
                        <a:ext uri="{9D8B030D-6E8A-4147-A177-3AD203B41FA5}">
                          <a16:colId xmlns:a16="http://schemas.microsoft.com/office/drawing/2014/main" val="3903741113"/>
                        </a:ext>
                      </a:extLst>
                    </a:gridCol>
                    <a:gridCol w="1500919">
                      <a:extLst>
                        <a:ext uri="{9D8B030D-6E8A-4147-A177-3AD203B41FA5}">
                          <a16:colId xmlns:a16="http://schemas.microsoft.com/office/drawing/2014/main" val="1407635616"/>
                        </a:ext>
                      </a:extLst>
                    </a:gridCol>
                    <a:gridCol w="359815">
                      <a:extLst>
                        <a:ext uri="{9D8B030D-6E8A-4147-A177-3AD203B41FA5}">
                          <a16:colId xmlns:a16="http://schemas.microsoft.com/office/drawing/2014/main" val="834206279"/>
                        </a:ext>
                      </a:extLst>
                    </a:gridCol>
                    <a:gridCol w="1459419">
                      <a:extLst>
                        <a:ext uri="{9D8B030D-6E8A-4147-A177-3AD203B41FA5}">
                          <a16:colId xmlns:a16="http://schemas.microsoft.com/office/drawing/2014/main" val="3830882471"/>
                        </a:ext>
                      </a:extLst>
                    </a:gridCol>
                    <a:gridCol w="442276">
                      <a:extLst>
                        <a:ext uri="{9D8B030D-6E8A-4147-A177-3AD203B41FA5}">
                          <a16:colId xmlns:a16="http://schemas.microsoft.com/office/drawing/2014/main" val="1437885190"/>
                        </a:ext>
                      </a:extLst>
                    </a:gridCol>
                    <a:gridCol w="1561360">
                      <a:extLst>
                        <a:ext uri="{9D8B030D-6E8A-4147-A177-3AD203B41FA5}">
                          <a16:colId xmlns:a16="http://schemas.microsoft.com/office/drawing/2014/main" val="490066813"/>
                        </a:ext>
                      </a:extLst>
                    </a:gridCol>
                  </a:tblGrid>
                  <a:tr h="396897">
                    <a:tc gridSpan="9">
                      <a:txBody>
                        <a:bodyPr/>
                        <a:lstStyle/>
                        <a:p>
                          <a:r>
                            <a:rPr kumimoji="1" lang="en-US" altLang="ja-JP" sz="2000" dirty="0" smtClean="0"/>
                            <a:t>Parameters</a:t>
                          </a:r>
                          <a:endParaRPr kumimoji="1" lang="ja-JP" altLang="en-US" sz="2000" dirty="0"/>
                        </a:p>
                      </a:txBody>
                      <a:tcPr/>
                    </a:tc>
                    <a:tc hMerge="1">
                      <a:txBody>
                        <a:bodyPr/>
                        <a:lstStyle/>
                        <a:p>
                          <a:endParaRPr kumimoji="1" lang="ja-JP" altLang="en-US" sz="2400" dirty="0"/>
                        </a:p>
                      </a:txBody>
                      <a:tcPr/>
                    </a:tc>
                    <a:tc hMerge="1">
                      <a:txBody>
                        <a:bodyPr/>
                        <a:lstStyle/>
                        <a:p>
                          <a:endParaRPr kumimoji="1" lang="ja-JP" altLang="en-US" sz="2000" dirty="0"/>
                        </a:p>
                      </a:txBody>
                      <a:tcPr/>
                    </a:tc>
                    <a:tc hMerge="1">
                      <a:txBody>
                        <a:bodyPr/>
                        <a:lstStyle/>
                        <a:p>
                          <a:endParaRPr kumimoji="1" lang="ja-JP" altLang="en-US" sz="2000" dirty="0"/>
                        </a:p>
                      </a:txBody>
                      <a:tcPr/>
                    </a:tc>
                    <a:tc hMerge="1">
                      <a:txBody>
                        <a:bodyPr/>
                        <a:lstStyle/>
                        <a:p>
                          <a:endParaRPr kumimoji="1" lang="ja-JP" altLang="en-US" sz="2000" dirty="0"/>
                        </a:p>
                      </a:txBody>
                      <a:tcPr/>
                    </a:tc>
                    <a:tc hMerge="1">
                      <a:txBody>
                        <a:bodyPr/>
                        <a:lstStyle/>
                        <a:p>
                          <a:endParaRPr kumimoji="1" lang="ja-JP" altLang="en-US" sz="2000" dirty="0"/>
                        </a:p>
                      </a:txBody>
                      <a:tcPr/>
                    </a:tc>
                    <a:tc hMerge="1">
                      <a:txBody>
                        <a:bodyPr/>
                        <a:lstStyle/>
                        <a:p>
                          <a:endParaRPr kumimoji="1" lang="ja-JP" altLang="en-US"/>
                        </a:p>
                      </a:txBody>
                      <a:tcPr/>
                    </a:tc>
                    <a:tc hMerge="1">
                      <a:txBody>
                        <a:bodyPr/>
                        <a:lstStyle/>
                        <a:p>
                          <a:endParaRPr kumimoji="1" lang="ja-JP" altLang="en-US" sz="2000" dirty="0"/>
                        </a:p>
                      </a:txBody>
                      <a:tcPr/>
                    </a:tc>
                    <a:tc hMerge="1">
                      <a:txBody>
                        <a:bodyPr/>
                        <a:lstStyle/>
                        <a:p>
                          <a:endParaRPr kumimoji="1" lang="ja-JP" altLang="en-US" sz="2000" dirty="0"/>
                        </a:p>
                      </a:txBody>
                      <a:tcPr/>
                    </a:tc>
                    <a:extLst>
                      <a:ext uri="{0D108BD9-81ED-4DB2-BD59-A6C34878D82A}">
                        <a16:rowId xmlns:a16="http://schemas.microsoft.com/office/drawing/2014/main" val="3908230358"/>
                      </a:ext>
                    </a:extLst>
                  </a:tr>
                  <a:tr h="396897">
                    <a:tc>
                      <a:txBody>
                        <a:bodyPr/>
                        <a:lstStyle/>
                        <a:p>
                          <a:pPr algn="l"/>
                          <a:r>
                            <a:rPr kumimoji="1" lang="en-US" altLang="ja-JP" sz="2000" dirty="0" smtClean="0"/>
                            <a:t>Population: </a:t>
                          </a:r>
                          <a:r>
                            <a:rPr kumimoji="1" lang="en-US" altLang="ja-JP" sz="2000" i="1" dirty="0" smtClean="0">
                              <a:latin typeface="Cambria Math" panose="02040503050406030204" pitchFamily="18" charset="0"/>
                              <a:ea typeface="Cambria Math" panose="02040503050406030204" pitchFamily="18" charset="0"/>
                            </a:rPr>
                            <a:t>N</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100</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smtClean="0"/>
                            <a:t>Max</a:t>
                          </a:r>
                          <a:r>
                            <a:rPr kumimoji="1" lang="en-US" altLang="ja-JP" sz="2000" baseline="0" dirty="0" smtClean="0"/>
                            <a:t> run</a:t>
                          </a:r>
                          <a:r>
                            <a:rPr kumimoji="1" lang="en-US" altLang="ja-JP" sz="2000" dirty="0" smtClean="0"/>
                            <a:t>: </a:t>
                          </a:r>
                          <a:r>
                            <a:rPr kumimoji="1" lang="en-US" altLang="ja-JP" sz="2000" i="1" dirty="0" smtClean="0">
                              <a:latin typeface="Cambria Math" panose="02040503050406030204" pitchFamily="18" charset="0"/>
                              <a:ea typeface="Cambria Math" panose="02040503050406030204" pitchFamily="18" charset="0"/>
                            </a:rPr>
                            <a:t>MR</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30</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err="1" smtClean="0"/>
                            <a:t>Coef</a:t>
                          </a:r>
                          <a:r>
                            <a:rPr kumimoji="1" lang="en-US" altLang="ja-JP" sz="2000" dirty="0" smtClean="0"/>
                            <a:t>. </a:t>
                          </a:r>
                          <a:endParaRPr kumimoji="1" lang="ja-JP" altLang="en-US" sz="2000" dirty="0"/>
                        </a:p>
                      </a:txBody>
                      <a:tcPr/>
                    </a:tc>
                    <a:tc>
                      <a:txBody>
                        <a:bodyPr/>
                        <a:lstStyle/>
                        <a:p>
                          <a:pPr algn="l"/>
                          <a14:m>
                            <m:oMathPara xmlns:m="http://schemas.openxmlformats.org/officeDocument/2006/math">
                              <m:oMathParaPr>
                                <m:jc m:val="left"/>
                              </m:oMathParaPr>
                              <m:oMath xmlns:m="http://schemas.openxmlformats.org/officeDocument/2006/math">
                                <m:r>
                                  <a:rPr kumimoji="1" lang="ja-JP" altLang="en-US" sz="2000" smtClean="0">
                                    <a:latin typeface="Cambria Math" panose="02040503050406030204" pitchFamily="18" charset="0"/>
                                  </a:rPr>
                                  <m:t>𝛼</m:t>
                                </m:r>
                              </m:oMath>
                            </m:oMathPara>
                          </a14:m>
                          <a:endParaRPr kumimoji="1" lang="ja-JP" altLang="en-US" sz="2000" dirty="0"/>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0.9</a:t>
                          </a:r>
                          <a:endParaRPr kumimoji="1" lang="ja-JP" altLang="en-US" sz="2000" dirty="0">
                            <a:latin typeface="Cambria Math" panose="02040503050406030204" pitchFamily="18" charset="0"/>
                          </a:endParaRPr>
                        </a:p>
                      </a:txBody>
                      <a:tcPr/>
                    </a:tc>
                    <a:extLst>
                      <a:ext uri="{0D108BD9-81ED-4DB2-BD59-A6C34878D82A}">
                        <a16:rowId xmlns:a16="http://schemas.microsoft.com/office/drawing/2014/main" val="2559590124"/>
                      </a:ext>
                    </a:extLst>
                  </a:tr>
                  <a:tr h="396897">
                    <a:tc>
                      <a:txBody>
                        <a:bodyPr/>
                        <a:lstStyle/>
                        <a:p>
                          <a:pPr algn="l"/>
                          <a:r>
                            <a:rPr kumimoji="1" lang="en-US" altLang="ja-JP" sz="2000" dirty="0" smtClean="0"/>
                            <a:t>Generation</a:t>
                          </a:r>
                          <a:endParaRPr kumimoji="1" lang="ja-JP" altLang="en-US" sz="2000" dirty="0"/>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10000</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smtClean="0"/>
                            <a:t>loudness: </a:t>
                          </a:r>
                          <a14:m>
                            <m:oMath xmlns:m="http://schemas.openxmlformats.org/officeDocument/2006/math">
                              <m:sSup>
                                <m:sSupPr>
                                  <m:ctrlPr>
                                    <a:rPr kumimoji="1" lang="en-US" altLang="ja-JP" sz="2000" i="1" smtClean="0">
                                      <a:latin typeface="Cambria Math" panose="02040503050406030204" pitchFamily="18" charset="0"/>
                                    </a:rPr>
                                  </m:ctrlPr>
                                </m:sSupPr>
                                <m:e>
                                  <m:r>
                                    <a:rPr kumimoji="1" lang="en-US" altLang="ja-JP" sz="2000" smtClean="0">
                                      <a:latin typeface="Cambria Math" panose="02040503050406030204" pitchFamily="18" charset="0"/>
                                    </a:rPr>
                                    <m:t>𝐴</m:t>
                                  </m:r>
                                </m:e>
                                <m:sup>
                                  <m:r>
                                    <a:rPr kumimoji="1" lang="en-US" altLang="ja-JP" sz="2000" smtClean="0">
                                      <a:latin typeface="Cambria Math" panose="02040503050406030204" pitchFamily="18" charset="0"/>
                                    </a:rPr>
                                    <m:t>0</m:t>
                                  </m:r>
                                </m:sup>
                              </m:sSup>
                            </m:oMath>
                          </a14:m>
                          <a:endParaRPr kumimoji="1" lang="ja-JP" altLang="en-US" sz="2000" dirty="0"/>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err="1" smtClean="0"/>
                            <a:t>Coef</a:t>
                          </a:r>
                          <a:r>
                            <a:rPr kumimoji="1" lang="en-US" altLang="ja-JP" sz="2000" dirty="0" smtClean="0"/>
                            <a:t>.</a:t>
                          </a:r>
                          <a:endParaRPr kumimoji="1" lang="ja-JP" altLang="en-US" sz="2000" dirty="0"/>
                        </a:p>
                      </a:txBody>
                      <a:tcPr/>
                    </a:tc>
                    <a:tc>
                      <a:txBody>
                        <a:bodyPr/>
                        <a:lstStyle/>
                        <a:p>
                          <a:pPr algn="l"/>
                          <a14:m>
                            <m:oMathPara xmlns:m="http://schemas.openxmlformats.org/officeDocument/2006/math">
                              <m:oMathParaPr>
                                <m:jc m:val="left"/>
                              </m:oMathParaPr>
                              <m:oMath xmlns:m="http://schemas.openxmlformats.org/officeDocument/2006/math">
                                <m:r>
                                  <a:rPr kumimoji="1" lang="ja-JP" altLang="en-US" sz="2000" smtClean="0">
                                    <a:latin typeface="Cambria Math" panose="02040503050406030204" pitchFamily="18" charset="0"/>
                                  </a:rPr>
                                  <m:t>𝛾</m:t>
                                </m:r>
                              </m:oMath>
                            </m:oMathPara>
                          </a14:m>
                          <a:endParaRPr kumimoji="1" lang="ja-JP" altLang="en-US" sz="2000" dirty="0"/>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0.9</a:t>
                          </a:r>
                          <a:endParaRPr kumimoji="1" lang="ja-JP" altLang="en-US" sz="2000" dirty="0">
                            <a:latin typeface="Cambria Math" panose="02040503050406030204" pitchFamily="18" charset="0"/>
                          </a:endParaRPr>
                        </a:p>
                      </a:txBody>
                      <a:tcPr/>
                    </a:tc>
                    <a:extLst>
                      <a:ext uri="{0D108BD9-81ED-4DB2-BD59-A6C34878D82A}">
                        <a16:rowId xmlns:a16="http://schemas.microsoft.com/office/drawing/2014/main" val="3991041814"/>
                      </a:ext>
                    </a:extLst>
                  </a:tr>
                  <a:tr h="396897">
                    <a:tc>
                      <a:txBody>
                        <a:bodyPr/>
                        <a:lstStyle/>
                        <a:p>
                          <a:pPr algn="l"/>
                          <a:r>
                            <a:rPr kumimoji="1" lang="en-US" altLang="ja-JP" sz="2000" dirty="0" smtClean="0"/>
                            <a:t>Dimension: </a:t>
                          </a:r>
                          <a:r>
                            <a:rPr kumimoji="1" lang="en-US" altLang="ja-JP" sz="2000" i="1" dirty="0" smtClean="0">
                              <a:latin typeface="Cambria Math" panose="02040503050406030204" pitchFamily="18" charset="0"/>
                              <a:ea typeface="Cambria Math" panose="02040503050406030204" pitchFamily="18" charset="0"/>
                            </a:rPr>
                            <a:t>D</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2</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smtClean="0"/>
                            <a:t>Pulse</a:t>
                          </a:r>
                          <a:r>
                            <a:rPr kumimoji="1" lang="en-US" altLang="ja-JP" sz="2000" baseline="0" dirty="0" smtClean="0"/>
                            <a:t> rate</a:t>
                          </a:r>
                          <a:r>
                            <a:rPr kumimoji="1" lang="en-US" altLang="ja-JP" sz="2000" dirty="0" smtClean="0"/>
                            <a:t>: </a:t>
                          </a:r>
                          <a14:m>
                            <m:oMath xmlns:m="http://schemas.openxmlformats.org/officeDocument/2006/math">
                              <m:sSup>
                                <m:sSupPr>
                                  <m:ctrlPr>
                                    <a:rPr kumimoji="1" lang="en-US" altLang="ja-JP" sz="2000" i="1" smtClean="0">
                                      <a:latin typeface="Cambria Math" panose="02040503050406030204" pitchFamily="18" charset="0"/>
                                    </a:rPr>
                                  </m:ctrlPr>
                                </m:sSupPr>
                                <m:e>
                                  <m:r>
                                    <a:rPr kumimoji="1" lang="en-US" altLang="ja-JP" sz="2000" smtClean="0">
                                      <a:latin typeface="Cambria Math" panose="02040503050406030204" pitchFamily="18" charset="0"/>
                                    </a:rPr>
                                    <m:t>𝑟</m:t>
                                  </m:r>
                                </m:e>
                                <m:sup>
                                  <m:r>
                                    <a:rPr kumimoji="1" lang="en-US" altLang="ja-JP" sz="2000" smtClean="0">
                                      <a:latin typeface="Cambria Math" panose="02040503050406030204" pitchFamily="18" charset="0"/>
                                    </a:rPr>
                                    <m:t>0</m:t>
                                  </m:r>
                                </m:sup>
                              </m:sSup>
                            </m:oMath>
                          </a14:m>
                          <a:endParaRPr kumimoji="1" lang="ja-JP" altLang="en-US" sz="2000" dirty="0"/>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rand (0,</a:t>
                          </a:r>
                          <a:r>
                            <a:rPr kumimoji="1" lang="en-US" altLang="ja-JP" sz="2000" baseline="0" dirty="0" smtClean="0">
                              <a:latin typeface="Cambria Math" panose="02040503050406030204" pitchFamily="18" charset="0"/>
                              <a:ea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1)</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smtClean="0"/>
                            <a:t>Threshold</a:t>
                          </a:r>
                          <a:endParaRPr kumimoji="1" lang="ja-JP" altLang="en-US" sz="2000" dirty="0"/>
                        </a:p>
                      </a:txBody>
                      <a:tcPr/>
                    </a:tc>
                    <a:tc>
                      <a:txBody>
                        <a:bodyPr/>
                        <a:lstStyle/>
                        <a:p>
                          <a:pPr algn="l"/>
                          <a14:m>
                            <m:oMathPara xmlns:m="http://schemas.openxmlformats.org/officeDocument/2006/math">
                              <m:oMathParaPr>
                                <m:jc m:val="left"/>
                              </m:oMathParaPr>
                              <m:oMath xmlns:m="http://schemas.openxmlformats.org/officeDocument/2006/math">
                                <m:r>
                                  <a:rPr kumimoji="1" lang="en-US" altLang="ja-JP" sz="2000" b="0" i="1" smtClean="0">
                                    <a:latin typeface="Cambria Math" panose="02040503050406030204" pitchFamily="18" charset="0"/>
                                  </a:rPr>
                                  <m:t>𝜀</m:t>
                                </m:r>
                              </m:oMath>
                            </m:oMathPara>
                          </a14:m>
                          <a:endParaRPr kumimoji="1" lang="ja-JP" alt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1.0, </m:t>
                                </m:r>
                                <m:r>
                                  <a:rPr kumimoji="1" lang="en-US" altLang="ja-JP" sz="2000" b="0" i="1" smtClean="0">
                                    <a:latin typeface="Cambria Math" panose="02040503050406030204" pitchFamily="18" charset="0"/>
                                  </a:rPr>
                                  <m:t>0.1, 0.01</m:t>
                                </m:r>
                              </m:oMath>
                            </m:oMathPara>
                          </a14:m>
                          <a:endParaRPr kumimoji="1" lang="ja-JP" altLang="en-US" sz="2000" dirty="0"/>
                        </a:p>
                      </a:txBody>
                      <a:tcPr/>
                    </a:tc>
                    <a:extLst>
                      <a:ext uri="{0D108BD9-81ED-4DB2-BD59-A6C34878D82A}">
                        <a16:rowId xmlns:a16="http://schemas.microsoft.com/office/drawing/2014/main" val="2525095682"/>
                      </a:ext>
                    </a:extLst>
                  </a:tr>
                </a:tbl>
              </a:graphicData>
            </a:graphic>
          </p:graphicFrame>
        </mc:Choice>
        <mc:Fallback>
          <p:graphicFrame>
            <p:nvGraphicFramePr>
              <p:cNvPr id="6" name="表 5"/>
              <p:cNvGraphicFramePr>
                <a:graphicFrameLocks noGrp="1"/>
              </p:cNvGraphicFramePr>
              <p:nvPr>
                <p:extLst>
                  <p:ext uri="{D42A27DB-BD31-4B8C-83A1-F6EECF244321}">
                    <p14:modId xmlns:p14="http://schemas.microsoft.com/office/powerpoint/2010/main" val="4014642018"/>
                  </p:ext>
                </p:extLst>
              </p:nvPr>
            </p:nvGraphicFramePr>
            <p:xfrm>
              <a:off x="243175" y="4919440"/>
              <a:ext cx="10544276" cy="1587588"/>
            </p:xfrm>
            <a:graphic>
              <a:graphicData uri="http://schemas.openxmlformats.org/drawingml/2006/table">
                <a:tbl>
                  <a:tblPr firstRow="1" bandRow="1">
                    <a:tableStyleId>{21E4AEA4-8DFA-4A89-87EB-49C32662AFE0}</a:tableStyleId>
                  </a:tblPr>
                  <a:tblGrid>
                    <a:gridCol w="1869651">
                      <a:extLst>
                        <a:ext uri="{9D8B030D-6E8A-4147-A177-3AD203B41FA5}">
                          <a16:colId xmlns:a16="http://schemas.microsoft.com/office/drawing/2014/main" val="1001619540"/>
                        </a:ext>
                      </a:extLst>
                    </a:gridCol>
                    <a:gridCol w="1012314">
                      <a:extLst>
                        <a:ext uri="{9D8B030D-6E8A-4147-A177-3AD203B41FA5}">
                          <a16:colId xmlns:a16="http://schemas.microsoft.com/office/drawing/2014/main" val="972928546"/>
                        </a:ext>
                      </a:extLst>
                    </a:gridCol>
                    <a:gridCol w="359815">
                      <a:extLst>
                        <a:ext uri="{9D8B030D-6E8A-4147-A177-3AD203B41FA5}">
                          <a16:colId xmlns:a16="http://schemas.microsoft.com/office/drawing/2014/main" val="3798217231"/>
                        </a:ext>
                      </a:extLst>
                    </a:gridCol>
                    <a:gridCol w="1978707">
                      <a:extLst>
                        <a:ext uri="{9D8B030D-6E8A-4147-A177-3AD203B41FA5}">
                          <a16:colId xmlns:a16="http://schemas.microsoft.com/office/drawing/2014/main" val="3903741113"/>
                        </a:ext>
                      </a:extLst>
                    </a:gridCol>
                    <a:gridCol w="1500919">
                      <a:extLst>
                        <a:ext uri="{9D8B030D-6E8A-4147-A177-3AD203B41FA5}">
                          <a16:colId xmlns:a16="http://schemas.microsoft.com/office/drawing/2014/main" val="1407635616"/>
                        </a:ext>
                      </a:extLst>
                    </a:gridCol>
                    <a:gridCol w="359815">
                      <a:extLst>
                        <a:ext uri="{9D8B030D-6E8A-4147-A177-3AD203B41FA5}">
                          <a16:colId xmlns:a16="http://schemas.microsoft.com/office/drawing/2014/main" val="834206279"/>
                        </a:ext>
                      </a:extLst>
                    </a:gridCol>
                    <a:gridCol w="1459419">
                      <a:extLst>
                        <a:ext uri="{9D8B030D-6E8A-4147-A177-3AD203B41FA5}">
                          <a16:colId xmlns:a16="http://schemas.microsoft.com/office/drawing/2014/main" val="3830882471"/>
                        </a:ext>
                      </a:extLst>
                    </a:gridCol>
                    <a:gridCol w="442276">
                      <a:extLst>
                        <a:ext uri="{9D8B030D-6E8A-4147-A177-3AD203B41FA5}">
                          <a16:colId xmlns:a16="http://schemas.microsoft.com/office/drawing/2014/main" val="1437885190"/>
                        </a:ext>
                      </a:extLst>
                    </a:gridCol>
                    <a:gridCol w="1561360">
                      <a:extLst>
                        <a:ext uri="{9D8B030D-6E8A-4147-A177-3AD203B41FA5}">
                          <a16:colId xmlns:a16="http://schemas.microsoft.com/office/drawing/2014/main" val="490066813"/>
                        </a:ext>
                      </a:extLst>
                    </a:gridCol>
                  </a:tblGrid>
                  <a:tr h="396897">
                    <a:tc gridSpan="9">
                      <a:txBody>
                        <a:bodyPr/>
                        <a:lstStyle/>
                        <a:p>
                          <a:r>
                            <a:rPr kumimoji="1" lang="en-US" altLang="ja-JP" sz="2000" dirty="0" smtClean="0"/>
                            <a:t>Parameters</a:t>
                          </a:r>
                          <a:endParaRPr kumimoji="1" lang="ja-JP" altLang="en-US" sz="2000" dirty="0"/>
                        </a:p>
                      </a:txBody>
                      <a:tcPr/>
                    </a:tc>
                    <a:tc hMerge="1">
                      <a:txBody>
                        <a:bodyPr/>
                        <a:lstStyle/>
                        <a:p>
                          <a:endParaRPr kumimoji="1" lang="ja-JP" altLang="en-US" sz="2400" dirty="0"/>
                        </a:p>
                      </a:txBody>
                      <a:tcPr/>
                    </a:tc>
                    <a:tc hMerge="1">
                      <a:txBody>
                        <a:bodyPr/>
                        <a:lstStyle/>
                        <a:p>
                          <a:endParaRPr kumimoji="1" lang="ja-JP" altLang="en-US" sz="2000" dirty="0"/>
                        </a:p>
                      </a:txBody>
                      <a:tcPr/>
                    </a:tc>
                    <a:tc hMerge="1">
                      <a:txBody>
                        <a:bodyPr/>
                        <a:lstStyle/>
                        <a:p>
                          <a:endParaRPr kumimoji="1" lang="ja-JP" altLang="en-US" sz="2000" dirty="0"/>
                        </a:p>
                      </a:txBody>
                      <a:tcPr/>
                    </a:tc>
                    <a:tc hMerge="1">
                      <a:txBody>
                        <a:bodyPr/>
                        <a:lstStyle/>
                        <a:p>
                          <a:endParaRPr kumimoji="1" lang="ja-JP" altLang="en-US" sz="2000" dirty="0"/>
                        </a:p>
                      </a:txBody>
                      <a:tcPr/>
                    </a:tc>
                    <a:tc hMerge="1">
                      <a:txBody>
                        <a:bodyPr/>
                        <a:lstStyle/>
                        <a:p>
                          <a:endParaRPr kumimoji="1" lang="ja-JP" altLang="en-US" sz="2000" dirty="0"/>
                        </a:p>
                      </a:txBody>
                      <a:tcPr/>
                    </a:tc>
                    <a:tc hMerge="1">
                      <a:txBody>
                        <a:bodyPr/>
                        <a:lstStyle/>
                        <a:p>
                          <a:endParaRPr kumimoji="1" lang="ja-JP" altLang="en-US"/>
                        </a:p>
                      </a:txBody>
                      <a:tcPr/>
                    </a:tc>
                    <a:tc hMerge="1">
                      <a:txBody>
                        <a:bodyPr/>
                        <a:lstStyle/>
                        <a:p>
                          <a:endParaRPr kumimoji="1" lang="ja-JP" altLang="en-US" sz="2000" dirty="0"/>
                        </a:p>
                      </a:txBody>
                      <a:tcPr/>
                    </a:tc>
                    <a:tc hMerge="1">
                      <a:txBody>
                        <a:bodyPr/>
                        <a:lstStyle/>
                        <a:p>
                          <a:endParaRPr kumimoji="1" lang="ja-JP" altLang="en-US" sz="2000" dirty="0"/>
                        </a:p>
                      </a:txBody>
                      <a:tcPr/>
                    </a:tc>
                    <a:extLst>
                      <a:ext uri="{0D108BD9-81ED-4DB2-BD59-A6C34878D82A}">
                        <a16:rowId xmlns:a16="http://schemas.microsoft.com/office/drawing/2014/main" val="3908230358"/>
                      </a:ext>
                    </a:extLst>
                  </a:tr>
                  <a:tr h="396897">
                    <a:tc>
                      <a:txBody>
                        <a:bodyPr/>
                        <a:lstStyle/>
                        <a:p>
                          <a:pPr algn="l"/>
                          <a:r>
                            <a:rPr kumimoji="1" lang="en-US" altLang="ja-JP" sz="2000" dirty="0" smtClean="0"/>
                            <a:t>Population: </a:t>
                          </a:r>
                          <a:r>
                            <a:rPr kumimoji="1" lang="en-US" altLang="ja-JP" sz="2000" i="1" dirty="0" smtClean="0">
                              <a:latin typeface="Cambria Math" panose="02040503050406030204" pitchFamily="18" charset="0"/>
                              <a:ea typeface="Cambria Math" panose="02040503050406030204" pitchFamily="18" charset="0"/>
                            </a:rPr>
                            <a:t>N</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100</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smtClean="0"/>
                            <a:t>Max</a:t>
                          </a:r>
                          <a:r>
                            <a:rPr kumimoji="1" lang="en-US" altLang="ja-JP" sz="2000" baseline="0" dirty="0" smtClean="0"/>
                            <a:t> run</a:t>
                          </a:r>
                          <a:r>
                            <a:rPr kumimoji="1" lang="en-US" altLang="ja-JP" sz="2000" dirty="0" smtClean="0"/>
                            <a:t>: </a:t>
                          </a:r>
                          <a:r>
                            <a:rPr kumimoji="1" lang="en-US" altLang="ja-JP" sz="2000" i="1" dirty="0" smtClean="0">
                              <a:latin typeface="Cambria Math" panose="02040503050406030204" pitchFamily="18" charset="0"/>
                              <a:ea typeface="Cambria Math" panose="02040503050406030204" pitchFamily="18" charset="0"/>
                            </a:rPr>
                            <a:t>MR</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30</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err="1" smtClean="0"/>
                            <a:t>Coef</a:t>
                          </a:r>
                          <a:r>
                            <a:rPr kumimoji="1" lang="en-US" altLang="ja-JP" sz="2000" dirty="0" smtClean="0"/>
                            <a:t>. </a:t>
                          </a:r>
                          <a:endParaRPr kumimoji="1" lang="ja-JP" altLang="en-US" sz="2000" dirty="0"/>
                        </a:p>
                      </a:txBody>
                      <a:tcPr/>
                    </a:tc>
                    <a:tc>
                      <a:txBody>
                        <a:bodyPr/>
                        <a:lstStyle/>
                        <a:p>
                          <a:endParaRPr lang="ja-JP"/>
                        </a:p>
                      </a:txBody>
                      <a:tcPr>
                        <a:blipFill>
                          <a:blip r:embed="rId2"/>
                          <a:stretch>
                            <a:fillRect l="-1921918" t="-107692" r="-356164" b="-229231"/>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0.9</a:t>
                          </a:r>
                          <a:endParaRPr kumimoji="1" lang="ja-JP" altLang="en-US" sz="2000" dirty="0">
                            <a:latin typeface="Cambria Math" panose="02040503050406030204" pitchFamily="18" charset="0"/>
                          </a:endParaRPr>
                        </a:p>
                      </a:txBody>
                      <a:tcPr/>
                    </a:tc>
                    <a:extLst>
                      <a:ext uri="{0D108BD9-81ED-4DB2-BD59-A6C34878D82A}">
                        <a16:rowId xmlns:a16="http://schemas.microsoft.com/office/drawing/2014/main" val="2559590124"/>
                      </a:ext>
                    </a:extLst>
                  </a:tr>
                  <a:tr h="396897">
                    <a:tc>
                      <a:txBody>
                        <a:bodyPr/>
                        <a:lstStyle/>
                        <a:p>
                          <a:pPr algn="l"/>
                          <a:r>
                            <a:rPr kumimoji="1" lang="en-US" altLang="ja-JP" sz="2000" dirty="0" smtClean="0"/>
                            <a:t>Generation</a:t>
                          </a:r>
                          <a:endParaRPr kumimoji="1" lang="ja-JP" altLang="en-US" sz="2000" dirty="0"/>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10000</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endParaRPr lang="ja-JP"/>
                        </a:p>
                      </a:txBody>
                      <a:tcPr>
                        <a:blipFill>
                          <a:blip r:embed="rId2"/>
                          <a:stretch>
                            <a:fillRect l="-164000" t="-204545" r="-270154" b="-125758"/>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err="1" smtClean="0"/>
                            <a:t>Coef</a:t>
                          </a:r>
                          <a:r>
                            <a:rPr kumimoji="1" lang="en-US" altLang="ja-JP" sz="2000" dirty="0" smtClean="0"/>
                            <a:t>.</a:t>
                          </a:r>
                          <a:endParaRPr kumimoji="1" lang="ja-JP" altLang="en-US" sz="2000" dirty="0"/>
                        </a:p>
                      </a:txBody>
                      <a:tcPr/>
                    </a:tc>
                    <a:tc>
                      <a:txBody>
                        <a:bodyPr/>
                        <a:lstStyle/>
                        <a:p>
                          <a:endParaRPr lang="ja-JP"/>
                        </a:p>
                      </a:txBody>
                      <a:tcPr>
                        <a:blipFill>
                          <a:blip r:embed="rId2"/>
                          <a:stretch>
                            <a:fillRect l="-1921918" t="-204545" r="-356164" b="-125758"/>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0.9</a:t>
                          </a:r>
                          <a:endParaRPr kumimoji="1" lang="ja-JP" altLang="en-US" sz="2000" dirty="0">
                            <a:latin typeface="Cambria Math" panose="02040503050406030204" pitchFamily="18" charset="0"/>
                          </a:endParaRPr>
                        </a:p>
                      </a:txBody>
                      <a:tcPr/>
                    </a:tc>
                    <a:extLst>
                      <a:ext uri="{0D108BD9-81ED-4DB2-BD59-A6C34878D82A}">
                        <a16:rowId xmlns:a16="http://schemas.microsoft.com/office/drawing/2014/main" val="3991041814"/>
                      </a:ext>
                    </a:extLst>
                  </a:tr>
                  <a:tr h="396897">
                    <a:tc>
                      <a:txBody>
                        <a:bodyPr/>
                        <a:lstStyle/>
                        <a:p>
                          <a:pPr algn="l"/>
                          <a:r>
                            <a:rPr kumimoji="1" lang="en-US" altLang="ja-JP" sz="2000" dirty="0" smtClean="0"/>
                            <a:t>Dimension: </a:t>
                          </a:r>
                          <a:r>
                            <a:rPr kumimoji="1" lang="en-US" altLang="ja-JP" sz="2000" i="1" dirty="0" smtClean="0">
                              <a:latin typeface="Cambria Math" panose="02040503050406030204" pitchFamily="18" charset="0"/>
                              <a:ea typeface="Cambria Math" panose="02040503050406030204" pitchFamily="18" charset="0"/>
                            </a:rPr>
                            <a:t>D</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2</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endParaRPr lang="ja-JP"/>
                        </a:p>
                      </a:txBody>
                      <a:tcPr>
                        <a:blipFill>
                          <a:blip r:embed="rId2"/>
                          <a:stretch>
                            <a:fillRect l="-164000" t="-309231" r="-270154" b="-27692"/>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rand (0,</a:t>
                          </a:r>
                          <a:r>
                            <a:rPr kumimoji="1" lang="en-US" altLang="ja-JP" sz="2000" baseline="0" dirty="0" smtClean="0">
                              <a:latin typeface="Cambria Math" panose="02040503050406030204" pitchFamily="18" charset="0"/>
                              <a:ea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1)</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smtClean="0"/>
                            <a:t>Threshold</a:t>
                          </a:r>
                          <a:endParaRPr kumimoji="1" lang="ja-JP" altLang="en-US" sz="2000" dirty="0"/>
                        </a:p>
                      </a:txBody>
                      <a:tcPr/>
                    </a:tc>
                    <a:tc>
                      <a:txBody>
                        <a:bodyPr/>
                        <a:lstStyle/>
                        <a:p>
                          <a:endParaRPr lang="ja-JP"/>
                        </a:p>
                      </a:txBody>
                      <a:tcPr>
                        <a:blipFill>
                          <a:blip r:embed="rId2"/>
                          <a:stretch>
                            <a:fillRect l="-1921918" t="-309231" r="-356164" b="-27692"/>
                          </a:stretch>
                        </a:blipFill>
                      </a:tcPr>
                    </a:tc>
                    <a:tc>
                      <a:txBody>
                        <a:bodyPr/>
                        <a:lstStyle/>
                        <a:p>
                          <a:endParaRPr lang="ja-JP"/>
                        </a:p>
                      </a:txBody>
                      <a:tcPr>
                        <a:blipFill>
                          <a:blip r:embed="rId2"/>
                          <a:stretch>
                            <a:fillRect l="-576563" t="-309231" r="-1563" b="-27692"/>
                          </a:stretch>
                        </a:blipFill>
                      </a:tcPr>
                    </a:tc>
                    <a:extLst>
                      <a:ext uri="{0D108BD9-81ED-4DB2-BD59-A6C34878D82A}">
                        <a16:rowId xmlns:a16="http://schemas.microsoft.com/office/drawing/2014/main" val="2525095682"/>
                      </a:ext>
                    </a:extLst>
                  </a:tr>
                </a:tbl>
              </a:graphicData>
            </a:graphic>
          </p:graphicFrame>
        </mc:Fallback>
      </mc:AlternateContent>
      <mc:AlternateContent xmlns:mc="http://schemas.openxmlformats.org/markup-compatibility/2006">
        <mc:Choice xmlns:a14="http://schemas.microsoft.com/office/drawing/2010/main" Requires="a14">
          <p:sp>
            <p:nvSpPr>
              <p:cNvPr id="7" name="正方形/長方形 6"/>
              <p:cNvSpPr/>
              <p:nvPr/>
            </p:nvSpPr>
            <p:spPr>
              <a:xfrm>
                <a:off x="325406" y="1816279"/>
                <a:ext cx="3681905" cy="685701"/>
              </a:xfrm>
              <a:prstGeom prst="rect">
                <a:avLst/>
              </a:prstGeom>
            </p:spPr>
            <p:txBody>
              <a:bodyPr wrap="none">
                <a:spAutoFit/>
              </a:bodyPr>
              <a:lstStyle/>
              <a:p>
                <a:pPr marL="285750" indent="-285750">
                  <a:buFont typeface="Arial" panose="020B0604020202020204" pitchFamily="34" charset="0"/>
                  <a:buChar char="•"/>
                </a:pPr>
                <a14:m>
                  <m:oMath xmlns:m="http://schemas.openxmlformats.org/officeDocument/2006/math">
                    <m:r>
                      <a:rPr kumimoji="1" lang="en-US" altLang="ja-JP" sz="2400" i="1" smtClean="0">
                        <a:latin typeface="Cambria Math" panose="02040503050406030204" pitchFamily="18" charset="0"/>
                      </a:rPr>
                      <m:t>𝑃</m:t>
                    </m:r>
                    <m:r>
                      <a:rPr kumimoji="1" lang="en-US" altLang="ja-JP" sz="2400" b="0" i="1" smtClean="0">
                        <a:latin typeface="Cambria Math" panose="02040503050406030204" pitchFamily="18" charset="0"/>
                      </a:rPr>
                      <m:t>𝑒𝑎𝑘</m:t>
                    </m:r>
                    <m:r>
                      <a:rPr kumimoji="1" lang="en-US" altLang="ja-JP" sz="2400" b="0" i="1" smtClean="0">
                        <a:latin typeface="Cambria Math" panose="02040503050406030204" pitchFamily="18" charset="0"/>
                      </a:rPr>
                      <m:t> </m:t>
                    </m:r>
                    <m:r>
                      <a:rPr kumimoji="1" lang="en-US" altLang="ja-JP" sz="2400" i="1" smtClean="0">
                        <a:latin typeface="Cambria Math" panose="02040503050406030204" pitchFamily="18" charset="0"/>
                      </a:rPr>
                      <m:t>𝑅</m:t>
                    </m:r>
                    <m:r>
                      <a:rPr kumimoji="1" lang="en-US" altLang="ja-JP" sz="2400" b="0" i="1" smtClean="0">
                        <a:latin typeface="Cambria Math" panose="02040503050406030204" pitchFamily="18" charset="0"/>
                      </a:rPr>
                      <m:t>𝑎𝑡𝑖𝑜</m:t>
                    </m:r>
                    <m:r>
                      <a:rPr kumimoji="1" lang="en-US" altLang="ja-JP" sz="2400" i="1" smtClean="0">
                        <a:latin typeface="Cambria Math" panose="02040503050406030204" pitchFamily="18" charset="0"/>
                      </a:rPr>
                      <m:t>= </m:t>
                    </m:r>
                    <m:f>
                      <m:fPr>
                        <m:ctrlPr>
                          <a:rPr kumimoji="1" lang="en-US" altLang="ja-JP" sz="2400" i="1">
                            <a:latin typeface="Cambria Math" panose="02040503050406030204" pitchFamily="18" charset="0"/>
                          </a:rPr>
                        </m:ctrlPr>
                      </m:fPr>
                      <m:num>
                        <m:nary>
                          <m:naryPr>
                            <m:chr m:val="∑"/>
                            <m:ctrlPr>
                              <a:rPr kumimoji="1" lang="en-US" altLang="ja-JP" sz="2400" i="1">
                                <a:latin typeface="Cambria Math" panose="02040503050406030204" pitchFamily="18" charset="0"/>
                              </a:rPr>
                            </m:ctrlPr>
                          </m:naryPr>
                          <m:sub>
                            <m:r>
                              <m:rPr>
                                <m:brk m:alnAt="23"/>
                              </m:rPr>
                              <a:rPr kumimoji="1" lang="en-US" altLang="ja-JP" sz="2400" i="1">
                                <a:latin typeface="Cambria Math" panose="02040503050406030204" pitchFamily="18" charset="0"/>
                              </a:rPr>
                              <m:t>𝑟</m:t>
                            </m:r>
                            <m:r>
                              <a:rPr kumimoji="1" lang="en-US" altLang="ja-JP" sz="2400" i="1">
                                <a:latin typeface="Cambria Math" panose="02040503050406030204" pitchFamily="18" charset="0"/>
                              </a:rPr>
                              <m:t>𝑢𝑛</m:t>
                            </m:r>
                            <m:r>
                              <a:rPr kumimoji="1" lang="en-US" altLang="ja-JP" sz="2400" i="1">
                                <a:latin typeface="Cambria Math" panose="02040503050406030204" pitchFamily="18" charset="0"/>
                              </a:rPr>
                              <m:t>=1</m:t>
                            </m:r>
                          </m:sub>
                          <m:sup>
                            <m:r>
                              <a:rPr kumimoji="1" lang="en-US" altLang="ja-JP" sz="2400" i="1">
                                <a:latin typeface="Cambria Math" panose="02040503050406030204" pitchFamily="18" charset="0"/>
                              </a:rPr>
                              <m:t>𝑀𝑅</m:t>
                            </m:r>
                          </m:sup>
                          <m:e>
                            <m:r>
                              <a:rPr kumimoji="1" lang="en-US" altLang="ja-JP" sz="2400" b="0" i="1" smtClean="0">
                                <a:latin typeface="Cambria Math" panose="02040503050406030204" pitchFamily="18" charset="0"/>
                              </a:rPr>
                              <m:t>𝐹𝑃𝑠</m:t>
                            </m:r>
                          </m:e>
                        </m:nary>
                      </m:num>
                      <m:den>
                        <m:r>
                          <a:rPr lang="en-US" altLang="ja-JP" sz="2400" b="0" i="1" smtClean="0">
                            <a:latin typeface="Cambria Math" panose="02040503050406030204" pitchFamily="18" charset="0"/>
                          </a:rPr>
                          <m:t>𝑇𝑃</m:t>
                        </m:r>
                        <m:r>
                          <a:rPr lang="en-US" altLang="ja-JP" sz="2400" i="1">
                            <a:latin typeface="Cambria Math" panose="02040503050406030204" pitchFamily="18" charset="0"/>
                          </a:rPr>
                          <m:t>∗</m:t>
                        </m:r>
                        <m:r>
                          <a:rPr lang="en-US" altLang="ja-JP" sz="2400" b="0" i="1" smtClean="0">
                            <a:latin typeface="Cambria Math" panose="02040503050406030204" pitchFamily="18" charset="0"/>
                          </a:rPr>
                          <m:t>𝑀𝑅</m:t>
                        </m:r>
                      </m:den>
                    </m:f>
                  </m:oMath>
                </a14:m>
                <a:endParaRPr lang="ja-JP" altLang="en-US" sz="2400" dirty="0"/>
              </a:p>
            </p:txBody>
          </p:sp>
        </mc:Choice>
        <mc:Fallback>
          <p:sp>
            <p:nvSpPr>
              <p:cNvPr id="7" name="正方形/長方形 6"/>
              <p:cNvSpPr>
                <a:spLocks noRot="1" noChangeAspect="1" noMove="1" noResize="1" noEditPoints="1" noAdjustHandles="1" noChangeArrowheads="1" noChangeShapeType="1" noTextEdit="1"/>
              </p:cNvSpPr>
              <p:nvPr/>
            </p:nvSpPr>
            <p:spPr>
              <a:xfrm>
                <a:off x="325406" y="1816279"/>
                <a:ext cx="3681905" cy="685701"/>
              </a:xfrm>
              <a:prstGeom prst="rect">
                <a:avLst/>
              </a:prstGeom>
              <a:blipFill>
                <a:blip r:embed="rId3"/>
                <a:stretch>
                  <a:fillRect/>
                </a:stretch>
              </a:blipFill>
            </p:spPr>
            <p:txBody>
              <a:bodyPr/>
              <a:lstStyle/>
              <a:p>
                <a:r>
                  <a:rPr lang="ja-JP" altLang="en-US">
                    <a:noFill/>
                  </a:rPr>
                  <a:t> </a:t>
                </a:r>
              </a:p>
            </p:txBody>
          </p:sp>
        </mc:Fallback>
      </mc:AlternateContent>
      <p:sp>
        <p:nvSpPr>
          <p:cNvPr id="8" name="正方形/長方形 7"/>
          <p:cNvSpPr/>
          <p:nvPr/>
        </p:nvSpPr>
        <p:spPr>
          <a:xfrm>
            <a:off x="325406" y="1286048"/>
            <a:ext cx="4360040" cy="523220"/>
          </a:xfrm>
          <a:prstGeom prst="rect">
            <a:avLst/>
          </a:prstGeom>
        </p:spPr>
        <p:txBody>
          <a:bodyPr wrap="none">
            <a:spAutoFit/>
          </a:bodyPr>
          <a:lstStyle/>
          <a:p>
            <a:r>
              <a:rPr kumimoji="1" lang="en-US" altLang="ja-JP" sz="2800" b="1" dirty="0" smtClean="0">
                <a:solidFill>
                  <a:schemeClr val="tx1">
                    <a:lumMod val="75000"/>
                    <a:lumOff val="25000"/>
                  </a:schemeClr>
                </a:solidFill>
              </a:rPr>
              <a:t>Evaluation measurement</a:t>
            </a:r>
            <a:endParaRPr kumimoji="1" lang="ja-JP" altLang="en-US" sz="2800" b="1" dirty="0">
              <a:solidFill>
                <a:schemeClr val="tx1">
                  <a:lumMod val="75000"/>
                  <a:lumOff val="25000"/>
                </a:schemeClr>
              </a:solidFill>
            </a:endParaRPr>
          </a:p>
        </p:txBody>
      </p:sp>
      <mc:AlternateContent xmlns:mc="http://schemas.openxmlformats.org/markup-compatibility/2006">
        <mc:Choice xmlns:a14="http://schemas.microsoft.com/office/drawing/2010/main" Requires="a14">
          <p:sp>
            <p:nvSpPr>
              <p:cNvPr id="9" name="正方形/長方形 8"/>
              <p:cNvSpPr/>
              <p:nvPr/>
            </p:nvSpPr>
            <p:spPr>
              <a:xfrm>
                <a:off x="5898324" y="1873640"/>
                <a:ext cx="4256482" cy="400110"/>
              </a:xfrm>
              <a:prstGeom prst="rect">
                <a:avLst/>
              </a:prstGeom>
            </p:spPr>
            <p:txBody>
              <a:bodyPr wrap="square">
                <a:spAutoFit/>
              </a:bodyPr>
              <a:lstStyle/>
              <a:p>
                <a14:m>
                  <m:oMath xmlns:m="http://schemas.openxmlformats.org/officeDocument/2006/math">
                    <m:r>
                      <a:rPr kumimoji="1" lang="en-US" altLang="ja-JP" sz="2000" b="0" i="1" smtClean="0">
                        <a:solidFill>
                          <a:schemeClr val="accent4">
                            <a:lumMod val="60000"/>
                            <a:lumOff val="40000"/>
                          </a:schemeClr>
                        </a:solidFill>
                        <a:latin typeface="Cambria Math" panose="02040503050406030204" pitchFamily="18" charset="0"/>
                      </a:rPr>
                      <m:t>𝐹𝑃𝑠</m:t>
                    </m:r>
                    <m:r>
                      <a:rPr kumimoji="1" lang="en-US" altLang="ja-JP" sz="2000" b="0" i="1" smtClean="0">
                        <a:solidFill>
                          <a:schemeClr val="accent4">
                            <a:lumMod val="60000"/>
                            <a:lumOff val="40000"/>
                          </a:schemeClr>
                        </a:solidFill>
                        <a:latin typeface="Cambria Math" panose="02040503050406030204" pitchFamily="18" charset="0"/>
                      </a:rPr>
                      <m:t> </m:t>
                    </m:r>
                  </m:oMath>
                </a14:m>
                <a:r>
                  <a:rPr kumimoji="1" lang="en-US" altLang="ja-JP" sz="2000" dirty="0" smtClean="0">
                    <a:solidFill>
                      <a:schemeClr val="accent4">
                        <a:lumMod val="60000"/>
                        <a:lumOff val="40000"/>
                      </a:schemeClr>
                    </a:solidFill>
                  </a:rPr>
                  <a:t>:	found </a:t>
                </a:r>
                <a:r>
                  <a:rPr kumimoji="1" lang="en-US" altLang="ja-JP" sz="2000" dirty="0" smtClean="0">
                    <a:solidFill>
                      <a:schemeClr val="accent4">
                        <a:lumMod val="60000"/>
                        <a:lumOff val="40000"/>
                      </a:schemeClr>
                    </a:solidFill>
                  </a:rPr>
                  <a:t>peaks (optima)</a:t>
                </a:r>
              </a:p>
            </p:txBody>
          </p:sp>
        </mc:Choice>
        <mc:Fallback>
          <p:sp>
            <p:nvSpPr>
              <p:cNvPr id="9" name="正方形/長方形 8"/>
              <p:cNvSpPr>
                <a:spLocks noRot="1" noChangeAspect="1" noMove="1" noResize="1" noEditPoints="1" noAdjustHandles="1" noChangeArrowheads="1" noChangeShapeType="1" noTextEdit="1"/>
              </p:cNvSpPr>
              <p:nvPr/>
            </p:nvSpPr>
            <p:spPr>
              <a:xfrm>
                <a:off x="5898324" y="1873640"/>
                <a:ext cx="4256482" cy="400110"/>
              </a:xfrm>
              <a:prstGeom prst="rect">
                <a:avLst/>
              </a:prstGeom>
              <a:blipFill>
                <a:blip r:embed="rId4"/>
                <a:stretch>
                  <a:fillRect t="-6061" b="-27273"/>
                </a:stretch>
              </a:blipFill>
            </p:spPr>
            <p:txBody>
              <a:bodyPr/>
              <a:lstStyle/>
              <a:p>
                <a:r>
                  <a:rPr lang="ja-JP" altLang="en-US">
                    <a:noFill/>
                  </a:rPr>
                  <a:t> </a:t>
                </a:r>
              </a:p>
            </p:txBody>
          </p:sp>
        </mc:Fallback>
      </mc:AlternateContent>
      <p:sp>
        <p:nvSpPr>
          <p:cNvPr id="10" name="テキスト ボックス 9"/>
          <p:cNvSpPr txBox="1"/>
          <p:nvPr/>
        </p:nvSpPr>
        <p:spPr>
          <a:xfrm>
            <a:off x="623676" y="2302657"/>
            <a:ext cx="1772195" cy="338554"/>
          </a:xfrm>
          <a:prstGeom prst="rect">
            <a:avLst/>
          </a:prstGeom>
          <a:noFill/>
        </p:spPr>
        <p:txBody>
          <a:bodyPr wrap="square" rtlCol="0">
            <a:spAutoFit/>
          </a:bodyPr>
          <a:lstStyle/>
          <a:p>
            <a:r>
              <a:rPr kumimoji="1" lang="en-US" altLang="ja-JP" sz="1600" i="1" dirty="0" smtClean="0"/>
              <a:t>[</a:t>
            </a:r>
            <a:r>
              <a:rPr kumimoji="1" lang="en-US" altLang="ja-JP" sz="1600" i="1" dirty="0" err="1" smtClean="0"/>
              <a:t>X.Li</a:t>
            </a:r>
            <a:r>
              <a:rPr kumimoji="1" lang="en-US" altLang="ja-JP" sz="1600" i="1" dirty="0" smtClean="0"/>
              <a:t>, et. al, 2013] </a:t>
            </a:r>
            <a:endParaRPr kumimoji="1" lang="ja-JP" altLang="en-US" sz="1600" i="1" dirty="0"/>
          </a:p>
        </p:txBody>
      </p:sp>
      <mc:AlternateContent xmlns:mc="http://schemas.openxmlformats.org/markup-compatibility/2006">
        <mc:Choice xmlns:a14="http://schemas.microsoft.com/office/drawing/2010/main" Requires="a14">
          <p:sp>
            <p:nvSpPr>
              <p:cNvPr id="11" name="正方形/長方形 10"/>
              <p:cNvSpPr/>
              <p:nvPr/>
            </p:nvSpPr>
            <p:spPr>
              <a:xfrm>
                <a:off x="8639945" y="2239584"/>
                <a:ext cx="2037737" cy="400110"/>
              </a:xfrm>
              <a:prstGeom prst="rect">
                <a:avLst/>
              </a:prstGeom>
            </p:spPr>
            <p:txBody>
              <a:bodyPr wrap="none">
                <a:spAutoFit/>
              </a:bodyPr>
              <a:lstStyle/>
              <a:p>
                <a14:m>
                  <m:oMath xmlns:m="http://schemas.openxmlformats.org/officeDocument/2006/math">
                    <m:r>
                      <a:rPr kumimoji="1" lang="en-US" altLang="ja-JP" sz="2000" i="1" smtClean="0">
                        <a:solidFill>
                          <a:schemeClr val="accent4">
                            <a:lumMod val="60000"/>
                            <a:lumOff val="40000"/>
                          </a:schemeClr>
                        </a:solidFill>
                        <a:latin typeface="Cambria Math" panose="02040503050406030204" pitchFamily="18" charset="0"/>
                      </a:rPr>
                      <m:t>𝑀𝑅</m:t>
                    </m:r>
                    <m:r>
                      <a:rPr kumimoji="1" lang="en-US" altLang="ja-JP" sz="2000" b="0" i="1" smtClean="0">
                        <a:solidFill>
                          <a:schemeClr val="accent4">
                            <a:lumMod val="60000"/>
                            <a:lumOff val="40000"/>
                          </a:schemeClr>
                        </a:solidFill>
                        <a:latin typeface="Cambria Math" panose="02040503050406030204" pitchFamily="18" charset="0"/>
                      </a:rPr>
                      <m:t> </m:t>
                    </m:r>
                  </m:oMath>
                </a14:m>
                <a:r>
                  <a:rPr kumimoji="1" lang="en-US" altLang="ja-JP" sz="2000" dirty="0" smtClean="0">
                    <a:solidFill>
                      <a:schemeClr val="accent4">
                        <a:lumMod val="60000"/>
                        <a:lumOff val="40000"/>
                      </a:schemeClr>
                    </a:solidFill>
                  </a:rPr>
                  <a:t>:	Max </a:t>
                </a:r>
                <a:r>
                  <a:rPr kumimoji="1" lang="en-US" altLang="ja-JP" sz="2000" dirty="0">
                    <a:solidFill>
                      <a:schemeClr val="accent4">
                        <a:lumMod val="60000"/>
                        <a:lumOff val="40000"/>
                      </a:schemeClr>
                    </a:solidFill>
                  </a:rPr>
                  <a:t>run</a:t>
                </a:r>
                <a:endParaRPr kumimoji="1" lang="ja-JP" altLang="en-US" sz="2000" dirty="0">
                  <a:solidFill>
                    <a:schemeClr val="accent4">
                      <a:lumMod val="60000"/>
                      <a:lumOff val="40000"/>
                    </a:schemeClr>
                  </a:solidFill>
                </a:endParaRPr>
              </a:p>
            </p:txBody>
          </p:sp>
        </mc:Choice>
        <mc:Fallback>
          <p:sp>
            <p:nvSpPr>
              <p:cNvPr id="11" name="正方形/長方形 10"/>
              <p:cNvSpPr>
                <a:spLocks noRot="1" noChangeAspect="1" noMove="1" noResize="1" noEditPoints="1" noAdjustHandles="1" noChangeArrowheads="1" noChangeShapeType="1" noTextEdit="1"/>
              </p:cNvSpPr>
              <p:nvPr/>
            </p:nvSpPr>
            <p:spPr>
              <a:xfrm>
                <a:off x="8639945" y="2239584"/>
                <a:ext cx="2037737" cy="400110"/>
              </a:xfrm>
              <a:prstGeom prst="rect">
                <a:avLst/>
              </a:prstGeom>
              <a:blipFill>
                <a:blip r:embed="rId5"/>
                <a:stretch>
                  <a:fillRect t="-6061" r="-2388" b="-272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正方形/長方形 11"/>
              <p:cNvSpPr/>
              <p:nvPr/>
            </p:nvSpPr>
            <p:spPr>
              <a:xfrm>
                <a:off x="5898324" y="2249489"/>
                <a:ext cx="2236125" cy="400110"/>
              </a:xfrm>
              <a:prstGeom prst="rect">
                <a:avLst/>
              </a:prstGeom>
            </p:spPr>
            <p:txBody>
              <a:bodyPr wrap="none">
                <a:spAutoFit/>
              </a:bodyPr>
              <a:lstStyle/>
              <a:p>
                <a14:m>
                  <m:oMath xmlns:m="http://schemas.openxmlformats.org/officeDocument/2006/math">
                    <m:r>
                      <a:rPr kumimoji="1" lang="en-US" altLang="ja-JP" sz="2000" i="1" smtClean="0">
                        <a:solidFill>
                          <a:schemeClr val="accent4">
                            <a:lumMod val="60000"/>
                            <a:lumOff val="40000"/>
                          </a:schemeClr>
                        </a:solidFill>
                        <a:latin typeface="Cambria Math" panose="02040503050406030204" pitchFamily="18" charset="0"/>
                      </a:rPr>
                      <m:t>𝑇𝑃</m:t>
                    </m:r>
                    <m:r>
                      <a:rPr kumimoji="1" lang="en-US" altLang="ja-JP" sz="2000" b="0" i="1" smtClean="0">
                        <a:solidFill>
                          <a:schemeClr val="accent4">
                            <a:lumMod val="60000"/>
                            <a:lumOff val="40000"/>
                          </a:schemeClr>
                        </a:solidFill>
                        <a:latin typeface="Cambria Math" panose="02040503050406030204" pitchFamily="18" charset="0"/>
                      </a:rPr>
                      <m:t> </m:t>
                    </m:r>
                  </m:oMath>
                </a14:m>
                <a:r>
                  <a:rPr kumimoji="1" lang="en-US" altLang="ja-JP" sz="2000" dirty="0" smtClean="0">
                    <a:solidFill>
                      <a:schemeClr val="accent4">
                        <a:lumMod val="60000"/>
                        <a:lumOff val="40000"/>
                      </a:schemeClr>
                    </a:solidFill>
                  </a:rPr>
                  <a:t>:	total </a:t>
                </a:r>
                <a:r>
                  <a:rPr kumimoji="1" lang="en-US" altLang="ja-JP" sz="2000" dirty="0" smtClean="0">
                    <a:solidFill>
                      <a:schemeClr val="accent4">
                        <a:lumMod val="60000"/>
                        <a:lumOff val="40000"/>
                      </a:schemeClr>
                    </a:solidFill>
                  </a:rPr>
                  <a:t>peak</a:t>
                </a:r>
                <a:endParaRPr kumimoji="1" lang="en-US" altLang="ja-JP" sz="2000" dirty="0">
                  <a:solidFill>
                    <a:schemeClr val="accent4">
                      <a:lumMod val="60000"/>
                      <a:lumOff val="40000"/>
                    </a:schemeClr>
                  </a:solidFill>
                </a:endParaRPr>
              </a:p>
            </p:txBody>
          </p:sp>
        </mc:Choice>
        <mc:Fallback>
          <p:sp>
            <p:nvSpPr>
              <p:cNvPr id="12" name="正方形/長方形 11"/>
              <p:cNvSpPr>
                <a:spLocks noRot="1" noChangeAspect="1" noMove="1" noResize="1" noEditPoints="1" noAdjustHandles="1" noChangeArrowheads="1" noChangeShapeType="1" noTextEdit="1"/>
              </p:cNvSpPr>
              <p:nvPr/>
            </p:nvSpPr>
            <p:spPr>
              <a:xfrm>
                <a:off x="5898324" y="2249489"/>
                <a:ext cx="2236125" cy="400110"/>
              </a:xfrm>
              <a:prstGeom prst="rect">
                <a:avLst/>
              </a:prstGeom>
              <a:blipFill>
                <a:blip r:embed="rId6"/>
                <a:stretch>
                  <a:fillRect t="-6061" r="-2186" b="-2727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正方形/長方形 12"/>
              <p:cNvSpPr/>
              <p:nvPr/>
            </p:nvSpPr>
            <p:spPr>
              <a:xfrm>
                <a:off x="325406" y="2782702"/>
                <a:ext cx="6043449" cy="645048"/>
              </a:xfrm>
              <a:prstGeom prst="rect">
                <a:avLst/>
              </a:prstGeom>
            </p:spPr>
            <p:txBody>
              <a:bodyPr wrap="none">
                <a:spAutoFit/>
              </a:bodyPr>
              <a:lstStyle/>
              <a:p>
                <a:pPr marL="285750" indent="-285750">
                  <a:buFont typeface="Arial" panose="020B0604020202020204" pitchFamily="34" charset="0"/>
                  <a:buChar char="•"/>
                </a:pPr>
                <a14:m>
                  <m:oMath xmlns:m="http://schemas.openxmlformats.org/officeDocument/2006/math">
                    <m:r>
                      <a:rPr kumimoji="1" lang="en-US" altLang="ja-JP" sz="2400" i="1" smtClean="0">
                        <a:latin typeface="Cambria Math" panose="02040503050406030204" pitchFamily="18" charset="0"/>
                      </a:rPr>
                      <m:t>𝑃</m:t>
                    </m:r>
                    <m:r>
                      <a:rPr kumimoji="1" lang="en-US" altLang="ja-JP" sz="2400" b="0" i="1" smtClean="0">
                        <a:latin typeface="Cambria Math" panose="02040503050406030204" pitchFamily="18" charset="0"/>
                      </a:rPr>
                      <m:t>𝑒𝑎𝑘</m:t>
                    </m:r>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𝐴𝑐𝑐𝑢𝑟𝑎𝑐𝑦</m:t>
                    </m:r>
                    <m:r>
                      <a:rPr kumimoji="1" lang="en-US" altLang="ja-JP" sz="240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𝑗</m:t>
                        </m:r>
                        <m:r>
                          <a:rPr kumimoji="1" lang="en-US" altLang="ja-JP" sz="2400" b="0" i="1" smtClean="0">
                            <a:latin typeface="Cambria Math" panose="02040503050406030204" pitchFamily="18" charset="0"/>
                          </a:rPr>
                          <m:t>=1</m:t>
                        </m:r>
                      </m:sub>
                      <m:sup>
                        <m:r>
                          <a:rPr kumimoji="1" lang="en-US" altLang="ja-JP" sz="2400" b="0" i="1" smtClean="0">
                            <a:latin typeface="Cambria Math" panose="02040503050406030204" pitchFamily="18" charset="0"/>
                          </a:rPr>
                          <m:t>𝑇𝑃</m:t>
                        </m:r>
                      </m:sup>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𝐹</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𝑠</m:t>
                                    </m:r>
                                  </m:e>
                                  <m:sub>
                                    <m:r>
                                      <a:rPr kumimoji="1" lang="en-US" altLang="ja-JP" sz="2400" b="0" i="1" smtClean="0">
                                        <a:latin typeface="Cambria Math" panose="02040503050406030204" pitchFamily="18" charset="0"/>
                                      </a:rPr>
                                      <m:t>𝑗</m:t>
                                    </m:r>
                                  </m:sub>
                                </m:sSub>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𝑥</m:t>
                                    </m:r>
                                  </m:e>
                                  <m:sub>
                                    <m:r>
                                      <a:rPr kumimoji="1" lang="en-US" altLang="ja-JP" sz="2400" b="0" i="1" smtClean="0">
                                        <a:latin typeface="Cambria Math" panose="02040503050406030204" pitchFamily="18" charset="0"/>
                                      </a:rPr>
                                      <m:t>𝑁</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𝑁</m:t>
                                        </m:r>
                                      </m:e>
                                      <m:sub>
                                        <m:r>
                                          <a:rPr kumimoji="1" lang="en-US" altLang="ja-JP" sz="2400" b="0" i="1" smtClean="0">
                                            <a:latin typeface="Cambria Math" panose="02040503050406030204" pitchFamily="18" charset="0"/>
                                          </a:rPr>
                                          <m:t>𝑗</m:t>
                                        </m:r>
                                      </m:sub>
                                    </m:sSub>
                                  </m:sub>
                                </m:sSub>
                              </m:e>
                            </m:d>
                          </m:e>
                        </m:d>
                      </m:e>
                    </m:nary>
                  </m:oMath>
                </a14:m>
                <a:endParaRPr lang="ja-JP" altLang="en-US" sz="2400" dirty="0"/>
              </a:p>
            </p:txBody>
          </p:sp>
        </mc:Choice>
        <mc:Fallback>
          <p:sp>
            <p:nvSpPr>
              <p:cNvPr id="13" name="正方形/長方形 12"/>
              <p:cNvSpPr>
                <a:spLocks noRot="1" noChangeAspect="1" noMove="1" noResize="1" noEditPoints="1" noAdjustHandles="1" noChangeArrowheads="1" noChangeShapeType="1" noTextEdit="1"/>
              </p:cNvSpPr>
              <p:nvPr/>
            </p:nvSpPr>
            <p:spPr>
              <a:xfrm>
                <a:off x="325406" y="2782702"/>
                <a:ext cx="6043449" cy="645048"/>
              </a:xfrm>
              <a:prstGeom prst="rect">
                <a:avLst/>
              </a:prstGeom>
              <a:blipFill>
                <a:blip r:embed="rId7"/>
                <a:stretch>
                  <a:fillRect/>
                </a:stretch>
              </a:blipFill>
            </p:spPr>
            <p:txBody>
              <a:bodyPr/>
              <a:lstStyle/>
              <a:p>
                <a:r>
                  <a:rPr lang="ja-JP" altLang="en-US">
                    <a:noFill/>
                  </a:rPr>
                  <a:t> </a:t>
                </a:r>
              </a:p>
            </p:txBody>
          </p:sp>
        </mc:Fallback>
      </mc:AlternateContent>
      <p:sp>
        <p:nvSpPr>
          <p:cNvPr id="14" name="テキスト ボックス 13"/>
          <p:cNvSpPr txBox="1"/>
          <p:nvPr/>
        </p:nvSpPr>
        <p:spPr>
          <a:xfrm>
            <a:off x="604013" y="3259225"/>
            <a:ext cx="1962528" cy="338554"/>
          </a:xfrm>
          <a:prstGeom prst="rect">
            <a:avLst/>
          </a:prstGeom>
          <a:noFill/>
        </p:spPr>
        <p:txBody>
          <a:bodyPr wrap="square" rtlCol="0">
            <a:spAutoFit/>
          </a:bodyPr>
          <a:lstStyle/>
          <a:p>
            <a:r>
              <a:rPr kumimoji="1" lang="en-US" altLang="ja-JP" sz="1600" i="1" dirty="0" smtClean="0"/>
              <a:t>[R. Thomsen, 2004] </a:t>
            </a:r>
            <a:endParaRPr kumimoji="1" lang="ja-JP" altLang="en-US" sz="1600" i="1" dirty="0"/>
          </a:p>
        </p:txBody>
      </p:sp>
      <mc:AlternateContent xmlns:mc="http://schemas.openxmlformats.org/markup-compatibility/2006">
        <mc:Choice xmlns:a14="http://schemas.microsoft.com/office/drawing/2010/main" Requires="a14">
          <p:sp>
            <p:nvSpPr>
              <p:cNvPr id="15" name="正方形/長方形 14"/>
              <p:cNvSpPr/>
              <p:nvPr/>
            </p:nvSpPr>
            <p:spPr>
              <a:xfrm>
                <a:off x="5898324" y="3621416"/>
                <a:ext cx="2677336" cy="424796"/>
              </a:xfrm>
              <a:prstGeom prst="rect">
                <a:avLst/>
              </a:prstGeom>
            </p:spPr>
            <p:txBody>
              <a:bodyPr wrap="none">
                <a:spAutoFit/>
              </a:bodyPr>
              <a:lstStyle/>
              <a:p>
                <a14:m>
                  <m:oMath xmlns:m="http://schemas.openxmlformats.org/officeDocument/2006/math">
                    <m:sSub>
                      <m:sSubPr>
                        <m:ctrlPr>
                          <a:rPr kumimoji="1" lang="en-US" altLang="ja-JP" sz="2000" b="0" i="1" smtClean="0">
                            <a:solidFill>
                              <a:schemeClr val="accent4">
                                <a:lumMod val="60000"/>
                                <a:lumOff val="40000"/>
                              </a:schemeClr>
                            </a:solidFill>
                            <a:latin typeface="Cambria Math" panose="02040503050406030204" pitchFamily="18" charset="0"/>
                          </a:rPr>
                        </m:ctrlPr>
                      </m:sSubPr>
                      <m:e>
                        <m:r>
                          <a:rPr kumimoji="1" lang="en-US" altLang="ja-JP" sz="2000" b="0" i="1" smtClean="0">
                            <a:solidFill>
                              <a:schemeClr val="accent4">
                                <a:lumMod val="60000"/>
                                <a:lumOff val="40000"/>
                              </a:schemeClr>
                            </a:solidFill>
                            <a:latin typeface="Cambria Math" panose="02040503050406030204" pitchFamily="18" charset="0"/>
                          </a:rPr>
                          <m:t>𝑆</m:t>
                        </m:r>
                      </m:e>
                      <m:sub>
                        <m:r>
                          <a:rPr kumimoji="1" lang="en-US" altLang="ja-JP" sz="2000" b="0" i="1" smtClean="0">
                            <a:solidFill>
                              <a:schemeClr val="accent4">
                                <a:lumMod val="60000"/>
                                <a:lumOff val="40000"/>
                              </a:schemeClr>
                            </a:solidFill>
                            <a:latin typeface="Cambria Math" panose="02040503050406030204" pitchFamily="18" charset="0"/>
                          </a:rPr>
                          <m:t>𝑗</m:t>
                        </m:r>
                      </m:sub>
                    </m:sSub>
                  </m:oMath>
                </a14:m>
                <a:r>
                  <a:rPr kumimoji="1" lang="en-US" altLang="ja-JP" sz="2000" dirty="0" smtClean="0">
                    <a:solidFill>
                      <a:schemeClr val="accent4">
                        <a:lumMod val="60000"/>
                        <a:lumOff val="40000"/>
                      </a:schemeClr>
                    </a:solidFill>
                  </a:rPr>
                  <a:t> :	peak </a:t>
                </a:r>
                <a:r>
                  <a:rPr kumimoji="1" lang="en-US" altLang="ja-JP" sz="2000" dirty="0" smtClean="0">
                    <a:solidFill>
                      <a:schemeClr val="accent4">
                        <a:lumMod val="60000"/>
                        <a:lumOff val="40000"/>
                      </a:schemeClr>
                    </a:solidFill>
                  </a:rPr>
                  <a:t>(optima)</a:t>
                </a:r>
                <a:endParaRPr kumimoji="1" lang="ja-JP" altLang="en-US" sz="2000" dirty="0">
                  <a:solidFill>
                    <a:schemeClr val="accent4">
                      <a:lumMod val="60000"/>
                      <a:lumOff val="40000"/>
                    </a:schemeClr>
                  </a:solidFill>
                </a:endParaRPr>
              </a:p>
            </p:txBody>
          </p:sp>
        </mc:Choice>
        <mc:Fallback>
          <p:sp>
            <p:nvSpPr>
              <p:cNvPr id="15" name="正方形/長方形 14"/>
              <p:cNvSpPr>
                <a:spLocks noRot="1" noChangeAspect="1" noMove="1" noResize="1" noEditPoints="1" noAdjustHandles="1" noChangeArrowheads="1" noChangeShapeType="1" noTextEdit="1"/>
              </p:cNvSpPr>
              <p:nvPr/>
            </p:nvSpPr>
            <p:spPr>
              <a:xfrm>
                <a:off x="5898324" y="3621416"/>
                <a:ext cx="2677336" cy="424796"/>
              </a:xfrm>
              <a:prstGeom prst="rect">
                <a:avLst/>
              </a:prstGeom>
              <a:blipFill>
                <a:blip r:embed="rId8"/>
                <a:stretch>
                  <a:fillRect t="-7143" r="-1822" b="-1857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正方形/長方形 15"/>
              <p:cNvSpPr/>
              <p:nvPr/>
            </p:nvSpPr>
            <p:spPr>
              <a:xfrm>
                <a:off x="5898324" y="3987360"/>
                <a:ext cx="4020460" cy="460895"/>
              </a:xfrm>
              <a:prstGeom prst="rect">
                <a:avLst/>
              </a:prstGeom>
            </p:spPr>
            <p:txBody>
              <a:bodyPr wrap="none">
                <a:spAutoFit/>
              </a:bodyPr>
              <a:lstStyle/>
              <a:p>
                <a14:m>
                  <m:oMath xmlns:m="http://schemas.openxmlformats.org/officeDocument/2006/math">
                    <m:sSub>
                      <m:sSubPr>
                        <m:ctrlPr>
                          <a:rPr kumimoji="1" lang="en-US" altLang="ja-JP" sz="2000" b="0" i="1" smtClean="0">
                            <a:solidFill>
                              <a:schemeClr val="accent4">
                                <a:lumMod val="60000"/>
                                <a:lumOff val="40000"/>
                              </a:schemeClr>
                            </a:solidFill>
                            <a:latin typeface="Cambria Math" panose="02040503050406030204" pitchFamily="18" charset="0"/>
                          </a:rPr>
                        </m:ctrlPr>
                      </m:sSubPr>
                      <m:e>
                        <m:r>
                          <a:rPr kumimoji="1" lang="en-US" altLang="ja-JP" sz="2000" b="0" i="1" smtClean="0">
                            <a:solidFill>
                              <a:schemeClr val="accent4">
                                <a:lumMod val="60000"/>
                                <a:lumOff val="40000"/>
                              </a:schemeClr>
                            </a:solidFill>
                            <a:latin typeface="Cambria Math" panose="02040503050406030204" pitchFamily="18" charset="0"/>
                          </a:rPr>
                          <m:t>𝑥</m:t>
                        </m:r>
                      </m:e>
                      <m:sub>
                        <m:r>
                          <a:rPr kumimoji="1" lang="en-US" altLang="ja-JP" sz="2000" b="0" i="1" smtClean="0">
                            <a:solidFill>
                              <a:schemeClr val="accent4">
                                <a:lumMod val="60000"/>
                                <a:lumOff val="40000"/>
                              </a:schemeClr>
                            </a:solidFill>
                            <a:latin typeface="Cambria Math" panose="02040503050406030204" pitchFamily="18" charset="0"/>
                          </a:rPr>
                          <m:t>𝑁</m:t>
                        </m:r>
                        <m:sSub>
                          <m:sSubPr>
                            <m:ctrlPr>
                              <a:rPr kumimoji="1" lang="en-US" altLang="ja-JP" sz="2000" b="0" i="1" smtClean="0">
                                <a:solidFill>
                                  <a:schemeClr val="accent4">
                                    <a:lumMod val="60000"/>
                                    <a:lumOff val="40000"/>
                                  </a:schemeClr>
                                </a:solidFill>
                                <a:latin typeface="Cambria Math" panose="02040503050406030204" pitchFamily="18" charset="0"/>
                              </a:rPr>
                            </m:ctrlPr>
                          </m:sSubPr>
                          <m:e>
                            <m:r>
                              <a:rPr kumimoji="1" lang="en-US" altLang="ja-JP" sz="2000" b="0" i="1" smtClean="0">
                                <a:solidFill>
                                  <a:schemeClr val="accent4">
                                    <a:lumMod val="60000"/>
                                    <a:lumOff val="40000"/>
                                  </a:schemeClr>
                                </a:solidFill>
                                <a:latin typeface="Cambria Math" panose="02040503050406030204" pitchFamily="18" charset="0"/>
                              </a:rPr>
                              <m:t>𝑁</m:t>
                            </m:r>
                          </m:e>
                          <m:sub>
                            <m:r>
                              <a:rPr kumimoji="1" lang="en-US" altLang="ja-JP" sz="2000" b="0" i="1" smtClean="0">
                                <a:solidFill>
                                  <a:schemeClr val="accent4">
                                    <a:lumMod val="60000"/>
                                    <a:lumOff val="40000"/>
                                  </a:schemeClr>
                                </a:solidFill>
                                <a:latin typeface="Cambria Math" panose="02040503050406030204" pitchFamily="18" charset="0"/>
                              </a:rPr>
                              <m:t>𝑗</m:t>
                            </m:r>
                          </m:sub>
                        </m:sSub>
                      </m:sub>
                    </m:sSub>
                    <m:r>
                      <a:rPr kumimoji="1" lang="en-US" altLang="ja-JP" sz="2000" b="0" i="1" smtClean="0">
                        <a:solidFill>
                          <a:schemeClr val="accent4">
                            <a:lumMod val="60000"/>
                            <a:lumOff val="40000"/>
                          </a:schemeClr>
                        </a:solidFill>
                        <a:latin typeface="Cambria Math" panose="02040503050406030204" pitchFamily="18" charset="0"/>
                      </a:rPr>
                      <m:t> </m:t>
                    </m:r>
                  </m:oMath>
                </a14:m>
                <a:r>
                  <a:rPr kumimoji="1" lang="en-US" altLang="ja-JP" sz="2000" dirty="0" smtClean="0">
                    <a:solidFill>
                      <a:schemeClr val="accent4">
                        <a:lumMod val="60000"/>
                        <a:lumOff val="40000"/>
                      </a:schemeClr>
                    </a:solidFill>
                  </a:rPr>
                  <a:t>:	nearest </a:t>
                </a:r>
                <a:r>
                  <a:rPr kumimoji="1" lang="en-US" altLang="ja-JP" sz="2000" dirty="0" smtClean="0">
                    <a:solidFill>
                      <a:schemeClr val="accent4">
                        <a:lumMod val="60000"/>
                        <a:lumOff val="40000"/>
                      </a:schemeClr>
                    </a:solidFill>
                  </a:rPr>
                  <a:t>neighbor solution</a:t>
                </a:r>
                <a:endParaRPr kumimoji="1" lang="ja-JP" altLang="en-US" sz="2000" dirty="0">
                  <a:solidFill>
                    <a:schemeClr val="accent4">
                      <a:lumMod val="60000"/>
                      <a:lumOff val="40000"/>
                    </a:schemeClr>
                  </a:solidFill>
                </a:endParaRPr>
              </a:p>
            </p:txBody>
          </p:sp>
        </mc:Choice>
        <mc:Fallback>
          <p:sp>
            <p:nvSpPr>
              <p:cNvPr id="16" name="正方形/長方形 15"/>
              <p:cNvSpPr>
                <a:spLocks noRot="1" noChangeAspect="1" noMove="1" noResize="1" noEditPoints="1" noAdjustHandles="1" noChangeArrowheads="1" noChangeShapeType="1" noTextEdit="1"/>
              </p:cNvSpPr>
              <p:nvPr/>
            </p:nvSpPr>
            <p:spPr>
              <a:xfrm>
                <a:off x="5898324" y="3987360"/>
                <a:ext cx="4020460" cy="460895"/>
              </a:xfrm>
              <a:prstGeom prst="rect">
                <a:avLst/>
              </a:prstGeom>
              <a:blipFill>
                <a:blip r:embed="rId9"/>
                <a:stretch>
                  <a:fillRect t="-6579" r="-910" b="-92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152556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842" y="4388581"/>
            <a:ext cx="772077" cy="576000"/>
          </a:xfrm>
          <a:prstGeom prst="rect">
            <a:avLst/>
          </a:prstGeom>
        </p:spPr>
      </p:pic>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3290" y="5266466"/>
            <a:ext cx="767629" cy="576000"/>
          </a:xfrm>
          <a:prstGeom prst="rect">
            <a:avLst/>
          </a:prstGeom>
        </p:spPr>
      </p:pic>
      <p:pic>
        <p:nvPicPr>
          <p:cNvPr id="15" name="図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7375" y="6144352"/>
            <a:ext cx="753544" cy="576000"/>
          </a:xfrm>
          <a:prstGeom prst="rect">
            <a:avLst/>
          </a:prstGeom>
        </p:spPr>
      </p:pic>
      <p:pic>
        <p:nvPicPr>
          <p:cNvPr id="9" name="図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8847" y="3567310"/>
            <a:ext cx="772072" cy="576000"/>
          </a:xfrm>
          <a:prstGeom prst="rect">
            <a:avLst/>
          </a:prstGeom>
        </p:spPr>
      </p:pic>
      <p:sp>
        <p:nvSpPr>
          <p:cNvPr id="2" name="タイトル 1"/>
          <p:cNvSpPr>
            <a:spLocks noGrp="1"/>
          </p:cNvSpPr>
          <p:nvPr>
            <p:ph type="title"/>
          </p:nvPr>
        </p:nvSpPr>
        <p:spPr/>
        <p:txBody>
          <a:bodyPr/>
          <a:lstStyle/>
          <a:p>
            <a:r>
              <a:rPr lang="en-US" altLang="ja-JP" dirty="0" smtClean="0"/>
              <a:t>Results </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243175" y="1168047"/>
                <a:ext cx="11627257" cy="1060648"/>
              </a:xfrm>
            </p:spPr>
            <p:txBody>
              <a:bodyPr/>
              <a:lstStyle/>
              <a:p>
                <a:pPr algn="ctr"/>
                <a:r>
                  <a:rPr kumimoji="1" lang="en-US" altLang="ja-JP" dirty="0" smtClean="0">
                    <a:latin typeface="+mn-lt"/>
                  </a:rPr>
                  <a:t>PR </a:t>
                </a:r>
                <a:r>
                  <a:rPr kumimoji="1" lang="en-US" altLang="ja-JP" dirty="0" smtClean="0">
                    <a:latin typeface="+mn-lt"/>
                  </a:rPr>
                  <a:t>and </a:t>
                </a:r>
                <a:r>
                  <a:rPr kumimoji="1" lang="en-US" altLang="ja-JP" dirty="0" smtClean="0">
                    <a:latin typeface="+mn-lt"/>
                  </a:rPr>
                  <a:t>PA </a:t>
                </a:r>
                <a:r>
                  <a:rPr kumimoji="1" lang="en-US" altLang="ja-JP" dirty="0" smtClean="0">
                    <a:latin typeface="+mn-lt"/>
                  </a:rPr>
                  <a:t>of BA vs. </a:t>
                </a:r>
                <a:r>
                  <a:rPr kumimoji="1" lang="en-US" altLang="ja-JP" dirty="0" smtClean="0">
                    <a:latin typeface="+mn-lt"/>
                  </a:rPr>
                  <a:t>NSBA vs. NRBA </a:t>
                </a:r>
                <a:r>
                  <a:rPr kumimoji="1" lang="en-US" altLang="ja-JP" dirty="0" smtClean="0">
                    <a:latin typeface="+mn-lt"/>
                  </a:rPr>
                  <a:t>(averaged over 30 runs)</a:t>
                </a:r>
              </a:p>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𝜀</m:t>
                      </m:r>
                      <m:r>
                        <a:rPr kumimoji="1" lang="en-US" altLang="ja-JP" b="0" i="1" smtClean="0">
                          <a:latin typeface="Cambria Math" panose="02040503050406030204" pitchFamily="18" charset="0"/>
                        </a:rPr>
                        <m:t>=1.0</m:t>
                      </m:r>
                      <m:r>
                        <a:rPr kumimoji="1" lang="en-US" altLang="ja-JP" b="0" i="1" smtClean="0">
                          <a:latin typeface="Cambria Math" panose="02040503050406030204" pitchFamily="18" charset="0"/>
                        </a:rPr>
                        <m:t>𝐸</m:t>
                      </m:r>
                    </m:oMath>
                  </m:oMathPara>
                </a14:m>
                <a:endParaRPr kumimoji="1" lang="ja-JP" altLang="en-US" dirty="0">
                  <a:latin typeface="+mn-lt"/>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243175" y="1168047"/>
                <a:ext cx="11627257" cy="1060648"/>
              </a:xfr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735325309"/>
                  </p:ext>
                </p:extLst>
              </p:nvPr>
            </p:nvGraphicFramePr>
            <p:xfrm>
              <a:off x="273542" y="2081215"/>
              <a:ext cx="11644916" cy="4754880"/>
            </p:xfrm>
            <a:graphic>
              <a:graphicData uri="http://schemas.openxmlformats.org/drawingml/2006/table">
                <a:tbl>
                  <a:tblPr firstRow="1" bandRow="1">
                    <a:tableStyleId>{5C22544A-7EE6-4342-B048-85BDC9FD1C3A}</a:tableStyleId>
                  </a:tblPr>
                  <a:tblGrid>
                    <a:gridCol w="1106186">
                      <a:extLst>
                        <a:ext uri="{9D8B030D-6E8A-4147-A177-3AD203B41FA5}">
                          <a16:colId xmlns:a16="http://schemas.microsoft.com/office/drawing/2014/main" val="197349200"/>
                        </a:ext>
                      </a:extLst>
                    </a:gridCol>
                    <a:gridCol w="1756455">
                      <a:extLst>
                        <a:ext uri="{9D8B030D-6E8A-4147-A177-3AD203B41FA5}">
                          <a16:colId xmlns:a16="http://schemas.microsoft.com/office/drawing/2014/main" val="3740886328"/>
                        </a:ext>
                      </a:extLst>
                    </a:gridCol>
                    <a:gridCol w="1756455">
                      <a:extLst>
                        <a:ext uri="{9D8B030D-6E8A-4147-A177-3AD203B41FA5}">
                          <a16:colId xmlns:a16="http://schemas.microsoft.com/office/drawing/2014/main" val="1140793543"/>
                        </a:ext>
                      </a:extLst>
                    </a:gridCol>
                    <a:gridCol w="1756455">
                      <a:extLst>
                        <a:ext uri="{9D8B030D-6E8A-4147-A177-3AD203B41FA5}">
                          <a16:colId xmlns:a16="http://schemas.microsoft.com/office/drawing/2014/main" val="145702729"/>
                        </a:ext>
                      </a:extLst>
                    </a:gridCol>
                    <a:gridCol w="1756455">
                      <a:extLst>
                        <a:ext uri="{9D8B030D-6E8A-4147-A177-3AD203B41FA5}">
                          <a16:colId xmlns:a16="http://schemas.microsoft.com/office/drawing/2014/main" val="2180695525"/>
                        </a:ext>
                      </a:extLst>
                    </a:gridCol>
                    <a:gridCol w="1756455">
                      <a:extLst>
                        <a:ext uri="{9D8B030D-6E8A-4147-A177-3AD203B41FA5}">
                          <a16:colId xmlns:a16="http://schemas.microsoft.com/office/drawing/2014/main" val="1027761434"/>
                        </a:ext>
                      </a:extLst>
                    </a:gridCol>
                    <a:gridCol w="1756455">
                      <a:extLst>
                        <a:ext uri="{9D8B030D-6E8A-4147-A177-3AD203B41FA5}">
                          <a16:colId xmlns:a16="http://schemas.microsoft.com/office/drawing/2014/main" val="4051368375"/>
                        </a:ext>
                      </a:extLst>
                    </a:gridCol>
                  </a:tblGrid>
                  <a:tr h="370840">
                    <a:tc>
                      <a:txBody>
                        <a:bodyPr/>
                        <a:lstStyle/>
                        <a:p>
                          <a:pPr algn="ctr"/>
                          <a:endParaRPr kumimoji="1" lang="ja-JP" alt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NSBA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kumimoji="1" lang="ja-JP" altLang="en-US"/>
                        </a:p>
                      </a:txBody>
                      <a:tcPr/>
                    </a:tc>
                    <a:tc gridSpan="2">
                      <a:txBody>
                        <a:bodyPr/>
                        <a:lstStyle/>
                        <a:p>
                          <a:pPr algn="ctr"/>
                          <a:r>
                            <a:rPr kumimoji="1" lang="en-US" altLang="ja-JP" dirty="0" smtClean="0">
                              <a:solidFill>
                                <a:schemeClr val="tx1"/>
                              </a:solidFill>
                            </a:rPr>
                            <a:t>NRBA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lang="ja-JP" altLang="en-US" dirty="0"/>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7077412"/>
                      </a:ext>
                    </a:extLst>
                  </a:tr>
                  <a:tr h="370840">
                    <a:tc>
                      <a:txBody>
                        <a:bodyPr/>
                        <a:lstStyle/>
                        <a:p>
                          <a:pPr algn="ctr"/>
                          <a:r>
                            <a:rPr kumimoji="1" lang="en-US" altLang="ja-JP" dirty="0" err="1" smtClean="0">
                              <a:latin typeface="Cambria Math" panose="02040503050406030204" pitchFamily="18" charset="0"/>
                              <a:ea typeface="Cambria Math" panose="02040503050406030204" pitchFamily="18" charset="0"/>
                            </a:rPr>
                            <a:t>Func</a:t>
                          </a:r>
                          <a:endParaRPr kumimoji="1" lang="ja-JP" altLang="en-US" dirty="0">
                            <a:latin typeface="Cambria Math" panose="02040503050406030204" pitchFamily="18" charset="0"/>
                          </a:endParaRPr>
                        </a:p>
                      </a:txBody>
                      <a:tcPr>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p>
                        <a:p>
                          <a:pPr algn="ct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PA</a:t>
                          </a:r>
                        </a:p>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p>
                        <a:p>
                          <a:pPr algn="ct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PA</a:t>
                          </a:r>
                        </a:p>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p>
                        <a:p>
                          <a:pPr algn="ct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PA</a:t>
                          </a:r>
                        </a:p>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38100" cmpd="sng">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0163688"/>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1</m:t>
                                    </m:r>
                                  </m:sub>
                                </m:sSub>
                              </m:oMath>
                            </m:oMathPara>
                          </a14:m>
                          <a:endParaRPr kumimoji="1" lang="en-US" altLang="ja-JP" dirty="0" smtClean="0"/>
                        </a:p>
                        <a:p>
                          <a:pPr algn="l"/>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1</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0.0060</a:t>
                          </a:r>
                          <a:r>
                            <a:rPr kumimoji="1" lang="en-US" altLang="ja-JP" dirty="0" smtClean="0">
                              <a:latin typeface="Cambria Math" panose="02040503050406030204" pitchFamily="18" charset="0"/>
                              <a:ea typeface="Cambria Math" panose="02040503050406030204" pitchFamily="18" charset="0"/>
                            </a:rPr>
                            <a:t> </a:t>
                          </a:r>
                          <a:br>
                            <a:rPr kumimoji="1" lang="en-US" altLang="ja-JP"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0.0028</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800" b="1" dirty="0" smtClean="0">
                              <a:solidFill>
                                <a:srgbClr val="92D050"/>
                              </a:solidFill>
                              <a:latin typeface="Cambria Math" panose="02040503050406030204" pitchFamily="18" charset="0"/>
                              <a:ea typeface="Cambria Math" panose="02040503050406030204" pitchFamily="18" charset="0"/>
                            </a:rPr>
                            <a:t>1</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dirty="0" smtClean="0">
                              <a:solidFill>
                                <a:schemeClr val="tx1"/>
                              </a:solidFill>
                              <a:latin typeface="Cambria Math" panose="02040503050406030204" pitchFamily="18" charset="0"/>
                              <a:ea typeface="Cambria Math" panose="02040503050406030204" pitchFamily="18" charset="0"/>
                            </a:rPr>
                            <a:t>0.0071 </a:t>
                          </a:r>
                          <a:r>
                            <a:rPr kumimoji="1" lang="en-US" altLang="ja-JP" sz="2400" b="0" dirty="0" smtClean="0">
                              <a:solidFill>
                                <a:schemeClr val="tx1"/>
                              </a:solidFill>
                              <a:latin typeface="Cambria Math" panose="02040503050406030204" pitchFamily="18" charset="0"/>
                              <a:ea typeface="Cambria Math" panose="02040503050406030204" pitchFamily="18" charset="0"/>
                            </a:rPr>
                            <a:t/>
                          </a:r>
                          <a:br>
                            <a:rPr kumimoji="1" lang="en-US" altLang="ja-JP" sz="2400" b="0" dirty="0" smtClean="0">
                              <a:solidFill>
                                <a:schemeClr val="tx1"/>
                              </a:solidFill>
                              <a:latin typeface="Cambria Math" panose="02040503050406030204" pitchFamily="18" charset="0"/>
                              <a:ea typeface="Cambria Math" panose="02040503050406030204" pitchFamily="18" charset="0"/>
                            </a:rPr>
                          </a:br>
                          <a14:m>
                            <m:oMath xmlns:m="http://schemas.openxmlformats.org/officeDocument/2006/math">
                              <m:r>
                                <a:rPr kumimoji="1" lang="en-US" altLang="ja-JP" sz="2400" b="0" i="1" smtClean="0">
                                  <a:solidFill>
                                    <a:schemeClr val="tx1"/>
                                  </a:solidFill>
                                  <a:latin typeface="Cambria Math" panose="02040503050406030204" pitchFamily="18" charset="0"/>
                                  <a:ea typeface="Cambria Math" panose="02040503050406030204" pitchFamily="18" charset="0"/>
                                </a:rPr>
                                <m:t>±</m:t>
                              </m:r>
                            </m:oMath>
                          </a14:m>
                          <a:r>
                            <a:rPr kumimoji="1" lang="ja-JP" altLang="en-US" sz="2400" b="0" dirty="0" smtClean="0">
                              <a:solidFill>
                                <a:schemeClr val="tx1"/>
                              </a:solidFill>
                              <a:latin typeface="Cambria Math" panose="02040503050406030204" pitchFamily="18" charset="0"/>
                            </a:rPr>
                            <a:t> </a:t>
                          </a:r>
                          <a:r>
                            <a:rPr kumimoji="1" lang="en-US" altLang="ja-JP" sz="2400" b="0" dirty="0" smtClean="0">
                              <a:solidFill>
                                <a:schemeClr val="tx1"/>
                              </a:solidFill>
                              <a:latin typeface="Cambria Math" panose="02040503050406030204" pitchFamily="18" charset="0"/>
                              <a:ea typeface="Cambria Math" panose="02040503050406030204" pitchFamily="18" charset="0"/>
                            </a:rPr>
                            <a:t>0.0031</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b="1" dirty="0" smtClean="0">
                              <a:solidFill>
                                <a:srgbClr val="92D050"/>
                              </a:solidFill>
                              <a:latin typeface="Cambria Math" panose="02040503050406030204" pitchFamily="18" charset="0"/>
                            </a:rPr>
                            <a:t>1</a:t>
                          </a:r>
                          <a:r>
                            <a:rPr kumimoji="1" lang="en-US" altLang="ja-JP" dirty="0" smtClean="0">
                              <a:latin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a:t>
                          </a:r>
                          <a:r>
                            <a:rPr kumimoji="1" lang="en-US" altLang="ja-JP" dirty="0" smtClean="0">
                              <a:latin typeface="Cambria Math" panose="02040503050406030204" pitchFamily="18" charset="0"/>
                            </a:rPr>
                            <a:t>0 </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400" b="0" dirty="0" smtClean="0">
                              <a:solidFill>
                                <a:schemeClr val="tx1"/>
                              </a:solidFill>
                              <a:latin typeface="Cambria Math" panose="02040503050406030204" pitchFamily="18" charset="0"/>
                              <a:ea typeface="Cambria Math" panose="02040503050406030204" pitchFamily="18" charset="0"/>
                            </a:rPr>
                            <a:t>0.0326</a:t>
                          </a:r>
                          <a:r>
                            <a:rPr kumimoji="1" lang="en-US" altLang="ja-JP" sz="2400" b="0" dirty="0" smtClean="0">
                              <a:solidFill>
                                <a:schemeClr val="tx1"/>
                              </a:solidFill>
                              <a:ea typeface="Cambria Math" panose="02040503050406030204" pitchFamily="18" charset="0"/>
                            </a:rPr>
                            <a:t> </a:t>
                          </a:r>
                          <a:r>
                            <a:rPr kumimoji="1" lang="en-US" altLang="ja-JP" b="0" dirty="0" smtClean="0">
                              <a:ea typeface="Cambria Math" panose="02040503050406030204" pitchFamily="18" charset="0"/>
                            </a:rPr>
                            <a:t/>
                          </a:r>
                          <a:br>
                            <a:rPr kumimoji="1" lang="en-US" altLang="ja-JP" b="0" dirty="0" smtClean="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a:t>
                          </a:r>
                          <a:r>
                            <a:rPr kumimoji="1" lang="en-US" altLang="ja-JP" dirty="0" smtClean="0">
                              <a:latin typeface="Cambria Math" panose="02040503050406030204" pitchFamily="18" charset="0"/>
                            </a:rPr>
                            <a:t>0.0170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6764275"/>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2</m:t>
                                    </m:r>
                                  </m:sub>
                                </m:sSub>
                              </m:oMath>
                            </m:oMathPara>
                          </a14:m>
                          <a:endParaRPr kumimoji="1" lang="en-US" altLang="ja-JP" dirty="0" smtClean="0"/>
                        </a:p>
                        <a:p>
                          <a:pPr algn="l"/>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400" b="0" dirty="0" smtClean="0">
                              <a:solidFill>
                                <a:schemeClr val="tx1"/>
                              </a:solidFill>
                              <a:latin typeface="Cambria Math" panose="02040503050406030204" pitchFamily="18" charset="0"/>
                              <a:ea typeface="Cambria Math" panose="02040503050406030204" pitchFamily="18" charset="0"/>
                            </a:rPr>
                            <a:t>0.5870 </a:t>
                          </a:r>
                          <a:br>
                            <a:rPr kumimoji="1" lang="en-US" altLang="ja-JP" sz="2400" b="0" dirty="0" smtClean="0">
                              <a:solidFill>
                                <a:schemeClr val="tx1"/>
                              </a:solidFill>
                              <a:latin typeface="Cambria Math" panose="02040503050406030204" pitchFamily="18" charset="0"/>
                              <a:ea typeface="Cambria Math" panose="02040503050406030204" pitchFamily="18" charset="0"/>
                            </a:rPr>
                          </a:br>
                          <a14:m>
                            <m:oMath xmlns:m="http://schemas.openxmlformats.org/officeDocument/2006/math">
                              <m:r>
                                <a:rPr kumimoji="1" lang="en-US" altLang="ja-JP" sz="2400" b="0" i="1" smtClean="0">
                                  <a:solidFill>
                                    <a:schemeClr val="tx1"/>
                                  </a:solidFill>
                                  <a:latin typeface="Cambria Math" panose="02040503050406030204" pitchFamily="18" charset="0"/>
                                  <a:ea typeface="Cambria Math" panose="02040503050406030204" pitchFamily="18" charset="0"/>
                                </a:rPr>
                                <m:t>±</m:t>
                              </m:r>
                            </m:oMath>
                          </a14:m>
                          <a:r>
                            <a:rPr kumimoji="1" lang="ja-JP" altLang="en-US" sz="2400" b="0" dirty="0" smtClean="0">
                              <a:solidFill>
                                <a:schemeClr val="tx1"/>
                              </a:solidFill>
                              <a:latin typeface="Cambria Math" panose="02040503050406030204" pitchFamily="18" charset="0"/>
                            </a:rPr>
                            <a:t> </a:t>
                          </a:r>
                          <a:r>
                            <a:rPr kumimoji="1" lang="en-US" altLang="ja-JP" sz="2400" b="0" dirty="0" smtClean="0">
                              <a:solidFill>
                                <a:schemeClr val="tx1"/>
                              </a:solidFill>
                              <a:latin typeface="Cambria Math" panose="02040503050406030204" pitchFamily="18" charset="0"/>
                              <a:ea typeface="Cambria Math" panose="02040503050406030204" pitchFamily="18" charset="0"/>
                            </a:rPr>
                            <a:t>0.</a:t>
                          </a:r>
                          <a:r>
                            <a:rPr kumimoji="1" lang="en-US" altLang="ja-JP" sz="2400" b="0" i="0" u="none" strike="noStrike" kern="1200" baseline="0" dirty="0" smtClean="0">
                              <a:solidFill>
                                <a:schemeClr val="tx1"/>
                              </a:solidFill>
                              <a:latin typeface="Cambria Math" panose="02040503050406030204" pitchFamily="18" charset="0"/>
                              <a:ea typeface="Cambria Math" panose="02040503050406030204" pitchFamily="18" charset="0"/>
                              <a:cs typeface="+mn-cs"/>
                            </a:rPr>
                            <a:t> 0991</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3.9272</a:t>
                          </a:r>
                          <a:r>
                            <a:rPr kumimoji="1" lang="en-US" altLang="ja-JP" dirty="0" smtClean="0">
                              <a:latin typeface="Cambria Math" panose="02040503050406030204" pitchFamily="18" charset="0"/>
                              <a:ea typeface="Cambria Math" panose="02040503050406030204" pitchFamily="18" charset="0"/>
                            </a:rPr>
                            <a:t> </a:t>
                          </a:r>
                          <a:br>
                            <a:rPr kumimoji="1" lang="en-US" altLang="ja-JP"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1.1990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800" b="1" dirty="0" smtClean="0">
                              <a:solidFill>
                                <a:srgbClr val="92D050"/>
                              </a:solidFill>
                              <a:latin typeface="Cambria Math" panose="02040503050406030204" pitchFamily="18" charset="0"/>
                              <a:ea typeface="Cambria Math" panose="02040503050406030204" pitchFamily="18" charset="0"/>
                            </a:rPr>
                            <a:t>0.8148</a:t>
                          </a:r>
                          <a:r>
                            <a:rPr kumimoji="1" lang="en-US" altLang="ja-JP" dirty="0" smtClean="0">
                              <a:latin typeface="Cambria Math" panose="02040503050406030204" pitchFamily="18" charset="0"/>
                              <a:ea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
                          </a:r>
                          <a:br>
                            <a:rPr kumimoji="1" lang="en-US" altLang="ja-JP"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0.0763</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dirty="0" smtClean="0">
                              <a:solidFill>
                                <a:schemeClr val="tx1"/>
                              </a:solidFill>
                              <a:latin typeface="Cambria Math" panose="02040503050406030204" pitchFamily="18" charset="0"/>
                              <a:ea typeface="Cambria Math" panose="02040503050406030204" pitchFamily="18" charset="0"/>
                            </a:rPr>
                            <a:t>5.0605</a:t>
                          </a:r>
                          <a:r>
                            <a:rPr kumimoji="1" lang="en-US" altLang="ja-JP" sz="2400" b="0" dirty="0" smtClean="0">
                              <a:solidFill>
                                <a:schemeClr val="tx1"/>
                              </a:solidFill>
                              <a:latin typeface="Cambria Math" panose="02040503050406030204" pitchFamily="18" charset="0"/>
                              <a:ea typeface="Cambria Math" panose="02040503050406030204" pitchFamily="18" charset="0"/>
                            </a:rPr>
                            <a:t/>
                          </a:r>
                          <a:br>
                            <a:rPr kumimoji="1" lang="en-US" altLang="ja-JP" sz="2400" b="0" dirty="0" smtClean="0">
                              <a:solidFill>
                                <a:schemeClr val="tx1"/>
                              </a:solidFill>
                              <a:latin typeface="Cambria Math" panose="02040503050406030204" pitchFamily="18" charset="0"/>
                              <a:ea typeface="Cambria Math" panose="02040503050406030204" pitchFamily="18" charset="0"/>
                            </a:rPr>
                          </a:br>
                          <a14:m>
                            <m:oMath xmlns:m="http://schemas.openxmlformats.org/officeDocument/2006/math">
                              <m:r>
                                <a:rPr kumimoji="1" lang="en-US" altLang="ja-JP" sz="2400" b="0" i="1" smtClean="0">
                                  <a:solidFill>
                                    <a:schemeClr val="tx1"/>
                                  </a:solidFill>
                                  <a:latin typeface="Cambria Math" panose="02040503050406030204" pitchFamily="18" charset="0"/>
                                  <a:ea typeface="Cambria Math" panose="02040503050406030204" pitchFamily="18" charset="0"/>
                                </a:rPr>
                                <m:t>±</m:t>
                              </m:r>
                            </m:oMath>
                          </a14:m>
                          <a:r>
                            <a:rPr kumimoji="1" lang="ja-JP" altLang="en-US" sz="2400" b="0" dirty="0" smtClean="0">
                              <a:solidFill>
                                <a:schemeClr val="tx1"/>
                              </a:solidFill>
                              <a:latin typeface="Cambria Math" panose="02040503050406030204" pitchFamily="18" charset="0"/>
                            </a:rPr>
                            <a:t> </a:t>
                          </a:r>
                          <a:r>
                            <a:rPr kumimoji="1" lang="en-US" altLang="ja-JP" sz="2400" b="0" dirty="0" smtClean="0">
                              <a:solidFill>
                                <a:schemeClr val="tx1"/>
                              </a:solidFill>
                              <a:latin typeface="Cambria Math" panose="02040503050406030204" pitchFamily="18" charset="0"/>
                              <a:ea typeface="Cambria Math" panose="02040503050406030204" pitchFamily="18" charset="0"/>
                            </a:rPr>
                            <a:t>1.1713</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0.7111 </a:t>
                          </a:r>
                          <a:br>
                            <a:rPr kumimoji="1" lang="en-US" altLang="ja-JP" b="0"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a:t>
                          </a:r>
                          <a:r>
                            <a:rPr kumimoji="1" lang="en-US" altLang="ja-JP" dirty="0" smtClean="0">
                              <a:latin typeface="Cambria Math" panose="02040503050406030204" pitchFamily="18" charset="0"/>
                            </a:rPr>
                            <a:t>0.1077</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4.7650</a:t>
                          </a:r>
                          <a:r>
                            <a:rPr kumimoji="1" lang="en-US" altLang="ja-JP" b="0" dirty="0" smtClean="0">
                              <a:ea typeface="Cambria Math" panose="02040503050406030204" pitchFamily="18" charset="0"/>
                            </a:rPr>
                            <a:t> </a:t>
                          </a:r>
                          <a:br>
                            <a:rPr kumimoji="1" lang="en-US" altLang="ja-JP" b="0" dirty="0" smtClean="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a:t>
                          </a:r>
                          <a:r>
                            <a:rPr kumimoji="1" lang="en-US" altLang="ja-JP" dirty="0" smtClean="0">
                              <a:latin typeface="Cambria Math" panose="02040503050406030204" pitchFamily="18" charset="0"/>
                            </a:rPr>
                            <a:t>1.3987</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249712"/>
                      </a:ext>
                    </a:extLst>
                  </a:tr>
                  <a:tr h="370840">
                    <a:tc>
                      <a:txBody>
                        <a:bodyPr/>
                        <a:lstStyle/>
                        <a:p>
                          <a:pPr marL="0" marR="0" indent="0" algn="l" defTabSz="121917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3</m:t>
                                    </m:r>
                                  </m:sub>
                                </m:sSub>
                              </m:oMath>
                            </m:oMathPara>
                          </a14:m>
                          <a:endParaRPr kumimoji="1" lang="en-US" altLang="ja-JP" dirty="0" smtClean="0"/>
                        </a:p>
                        <a:p>
                          <a:pPr marL="0" marR="0" indent="0" algn="l" defTabSz="1219170" rtl="0" eaLnBrk="1" fontAlgn="auto" latinLnBrk="1" hangingPunct="1">
                            <a:lnSpc>
                              <a:spcPct val="100000"/>
                            </a:lnSpc>
                            <a:spcBef>
                              <a:spcPts val="0"/>
                            </a:spcBef>
                            <a:spcAft>
                              <a:spcPts val="0"/>
                            </a:spcAft>
                            <a:buClrTx/>
                            <a:buSzTx/>
                            <a:buFontTx/>
                            <a:buNone/>
                            <a:tabLst/>
                            <a:defRPr/>
                          </a:pPr>
                          <a:endParaRPr kumimoji="1" lang="en-US" altLang="ja-JP"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dirty="0" smtClean="0">
                              <a:solidFill>
                                <a:schemeClr val="tx1"/>
                              </a:solidFill>
                              <a:latin typeface="Cambria Math" panose="02040503050406030204" pitchFamily="18" charset="0"/>
                              <a:ea typeface="Cambria Math" panose="02040503050406030204" pitchFamily="18" charset="0"/>
                            </a:rPr>
                            <a:t>0.4407 </a:t>
                          </a:r>
                          <a:br>
                            <a:rPr kumimoji="1" lang="en-US" altLang="ja-JP" sz="2400" b="0" dirty="0" smtClean="0">
                              <a:solidFill>
                                <a:schemeClr val="tx1"/>
                              </a:solidFill>
                              <a:latin typeface="Cambria Math" panose="02040503050406030204" pitchFamily="18" charset="0"/>
                              <a:ea typeface="Cambria Math" panose="02040503050406030204" pitchFamily="18" charset="0"/>
                            </a:rPr>
                          </a:br>
                          <a14:m>
                            <m:oMath xmlns:m="http://schemas.openxmlformats.org/officeDocument/2006/math">
                              <m:r>
                                <a:rPr kumimoji="1" lang="en-US" altLang="ja-JP" sz="2400" b="0" i="1" smtClean="0">
                                  <a:solidFill>
                                    <a:schemeClr val="tx1"/>
                                  </a:solidFill>
                                  <a:latin typeface="Cambria Math" panose="02040503050406030204" pitchFamily="18" charset="0"/>
                                  <a:ea typeface="Cambria Math" panose="02040503050406030204" pitchFamily="18" charset="0"/>
                                </a:rPr>
                                <m:t>±</m:t>
                              </m:r>
                            </m:oMath>
                          </a14:m>
                          <a:r>
                            <a:rPr kumimoji="1" lang="ja-JP" altLang="en-US" sz="2400" b="0" dirty="0" smtClean="0">
                              <a:solidFill>
                                <a:schemeClr val="tx1"/>
                              </a:solidFill>
                              <a:latin typeface="Cambria Math" panose="02040503050406030204" pitchFamily="18" charset="0"/>
                            </a:rPr>
                            <a:t> </a:t>
                          </a:r>
                          <a:r>
                            <a:rPr kumimoji="1" lang="en-US" altLang="ja-JP" sz="2400" b="0" dirty="0" smtClean="0">
                              <a:solidFill>
                                <a:schemeClr val="tx1"/>
                              </a:solidFill>
                              <a:latin typeface="Cambria Math" panose="02040503050406030204" pitchFamily="18" charset="0"/>
                              <a:ea typeface="Cambria Math" panose="02040503050406030204" pitchFamily="18" charset="0"/>
                            </a:rPr>
                            <a:t>0.</a:t>
                          </a:r>
                          <a:r>
                            <a:rPr kumimoji="1" lang="en-US" altLang="ja-JP" sz="2400" b="0" i="0" u="none" strike="noStrike" kern="1200" baseline="0" dirty="0" smtClean="0">
                              <a:solidFill>
                                <a:schemeClr val="tx1"/>
                              </a:solidFill>
                              <a:latin typeface="Cambria Math" panose="02040503050406030204" pitchFamily="18" charset="0"/>
                              <a:ea typeface="Cambria Math" panose="02040503050406030204" pitchFamily="18" charset="0"/>
                              <a:cs typeface="+mn-cs"/>
                            </a:rPr>
                            <a:t> </a:t>
                          </a:r>
                          <a:r>
                            <a:rPr kumimoji="1" lang="en-US" altLang="ja-JP" sz="2400" b="0" i="0" u="none" strike="noStrike" kern="1200" baseline="0" dirty="0" smtClean="0">
                              <a:solidFill>
                                <a:schemeClr val="tx1"/>
                              </a:solidFill>
                              <a:latin typeface="Cambria Math" panose="02040503050406030204" pitchFamily="18" charset="0"/>
                              <a:ea typeface="Cambria Math" panose="02040503050406030204" pitchFamily="18" charset="0"/>
                              <a:cs typeface="+mn-cs"/>
                            </a:rPr>
                            <a:t>0839</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800" b="1" dirty="0" smtClean="0">
                              <a:solidFill>
                                <a:srgbClr val="92D050"/>
                              </a:solidFill>
                              <a:latin typeface="Cambria Math" panose="02040503050406030204" pitchFamily="18" charset="0"/>
                              <a:ea typeface="Cambria Math" panose="02040503050406030204" pitchFamily="18" charset="0"/>
                            </a:rPr>
                            <a:t>0.0044</a:t>
                          </a:r>
                          <a:r>
                            <a:rPr kumimoji="1" lang="en-US" altLang="ja-JP" dirty="0" smtClean="0">
                              <a:latin typeface="Cambria Math" panose="02040503050406030204" pitchFamily="18" charset="0"/>
                              <a:ea typeface="Cambria Math" panose="02040503050406030204" pitchFamily="18" charset="0"/>
                            </a:rPr>
                            <a:t> </a:t>
                          </a:r>
                          <a:br>
                            <a:rPr kumimoji="1" lang="en-US" altLang="ja-JP"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0.0021</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dirty="0" smtClean="0">
                              <a:solidFill>
                                <a:schemeClr val="tx1"/>
                              </a:solidFill>
                              <a:latin typeface="Cambria Math" panose="02040503050406030204" pitchFamily="18" charset="0"/>
                              <a:ea typeface="Cambria Math" panose="02040503050406030204" pitchFamily="18" charset="0"/>
                            </a:rPr>
                            <a:t>0.5963 </a:t>
                          </a:r>
                          <a:r>
                            <a:rPr kumimoji="1" lang="en-US" altLang="ja-JP" sz="2400" b="0" dirty="0" smtClean="0">
                              <a:solidFill>
                                <a:schemeClr val="tx1"/>
                              </a:solidFill>
                              <a:latin typeface="Cambria Math" panose="02040503050406030204" pitchFamily="18" charset="0"/>
                              <a:ea typeface="Cambria Math" panose="02040503050406030204" pitchFamily="18" charset="0"/>
                            </a:rPr>
                            <a:t/>
                          </a:r>
                          <a:br>
                            <a:rPr kumimoji="1" lang="en-US" altLang="ja-JP" sz="2400" b="0" dirty="0" smtClean="0">
                              <a:solidFill>
                                <a:schemeClr val="tx1"/>
                              </a:solidFill>
                              <a:latin typeface="Cambria Math" panose="02040503050406030204" pitchFamily="18" charset="0"/>
                              <a:ea typeface="Cambria Math" panose="02040503050406030204" pitchFamily="18" charset="0"/>
                            </a:rPr>
                          </a:br>
                          <a14:m>
                            <m:oMath xmlns:m="http://schemas.openxmlformats.org/officeDocument/2006/math">
                              <m:r>
                                <a:rPr kumimoji="1" lang="en-US" altLang="ja-JP" sz="2400" b="0" i="1" smtClean="0">
                                  <a:solidFill>
                                    <a:schemeClr val="tx1"/>
                                  </a:solidFill>
                                  <a:latin typeface="Cambria Math" panose="02040503050406030204" pitchFamily="18" charset="0"/>
                                  <a:ea typeface="Cambria Math" panose="02040503050406030204" pitchFamily="18" charset="0"/>
                                </a:rPr>
                                <m:t>±</m:t>
                              </m:r>
                            </m:oMath>
                          </a14:m>
                          <a:r>
                            <a:rPr kumimoji="1" lang="ja-JP" altLang="en-US" sz="2400" b="0" dirty="0" smtClean="0">
                              <a:solidFill>
                                <a:schemeClr val="tx1"/>
                              </a:solidFill>
                              <a:latin typeface="Cambria Math" panose="02040503050406030204" pitchFamily="18" charset="0"/>
                            </a:rPr>
                            <a:t> </a:t>
                          </a:r>
                          <a:r>
                            <a:rPr kumimoji="1" lang="en-US" altLang="ja-JP" sz="2400" b="0" dirty="0" smtClean="0">
                              <a:solidFill>
                                <a:schemeClr val="tx1"/>
                              </a:solidFill>
                              <a:latin typeface="Cambria Math" panose="02040503050406030204" pitchFamily="18" charset="0"/>
                              <a:ea typeface="Cambria Math" panose="02040503050406030204" pitchFamily="18" charset="0"/>
                            </a:rPr>
                            <a:t>0.0530</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dirty="0" smtClean="0">
                              <a:solidFill>
                                <a:schemeClr val="tx1"/>
                              </a:solidFill>
                              <a:latin typeface="Cambria Math" panose="02040503050406030204" pitchFamily="18" charset="0"/>
                              <a:ea typeface="Cambria Math" panose="02040503050406030204" pitchFamily="18" charset="0"/>
                            </a:rPr>
                            <a:t>0.0066 </a:t>
                          </a:r>
                          <a:r>
                            <a:rPr kumimoji="1" lang="en-US" altLang="ja-JP" sz="2400" b="0" dirty="0" smtClean="0">
                              <a:solidFill>
                                <a:schemeClr val="tx1"/>
                              </a:solidFill>
                              <a:latin typeface="Cambria Math" panose="02040503050406030204" pitchFamily="18" charset="0"/>
                              <a:ea typeface="Cambria Math" panose="02040503050406030204" pitchFamily="18" charset="0"/>
                            </a:rPr>
                            <a:t/>
                          </a:r>
                          <a:br>
                            <a:rPr kumimoji="1" lang="en-US" altLang="ja-JP" sz="2400" b="0" dirty="0" smtClean="0">
                              <a:solidFill>
                                <a:schemeClr val="tx1"/>
                              </a:solidFill>
                              <a:latin typeface="Cambria Math" panose="02040503050406030204" pitchFamily="18" charset="0"/>
                              <a:ea typeface="Cambria Math" panose="02040503050406030204" pitchFamily="18" charset="0"/>
                            </a:rPr>
                          </a:br>
                          <a14:m>
                            <m:oMath xmlns:m="http://schemas.openxmlformats.org/officeDocument/2006/math">
                              <m:r>
                                <a:rPr kumimoji="1" lang="en-US" altLang="ja-JP" sz="2400" b="0" i="1" smtClean="0">
                                  <a:solidFill>
                                    <a:schemeClr val="tx1"/>
                                  </a:solidFill>
                                  <a:latin typeface="Cambria Math" panose="02040503050406030204" pitchFamily="18" charset="0"/>
                                  <a:ea typeface="Cambria Math" panose="02040503050406030204" pitchFamily="18" charset="0"/>
                                </a:rPr>
                                <m:t>±</m:t>
                              </m:r>
                            </m:oMath>
                          </a14:m>
                          <a:r>
                            <a:rPr kumimoji="1" lang="ja-JP" altLang="en-US" sz="2400" b="0" dirty="0" smtClean="0">
                              <a:solidFill>
                                <a:schemeClr val="tx1"/>
                              </a:solidFill>
                              <a:latin typeface="Cambria Math" panose="02040503050406030204" pitchFamily="18" charset="0"/>
                            </a:rPr>
                            <a:t> </a:t>
                          </a:r>
                          <a:r>
                            <a:rPr kumimoji="1" lang="en-US" altLang="ja-JP" sz="2400" b="0" dirty="0" smtClean="0">
                              <a:solidFill>
                                <a:schemeClr val="tx1"/>
                              </a:solidFill>
                              <a:latin typeface="Cambria Math" panose="02040503050406030204" pitchFamily="18" charset="0"/>
                              <a:ea typeface="Cambria Math" panose="02040503050406030204" pitchFamily="18" charset="0"/>
                            </a:rPr>
                            <a:t>0.0016</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800" b="1" dirty="0" smtClean="0">
                              <a:solidFill>
                                <a:srgbClr val="92D050"/>
                              </a:solidFill>
                              <a:latin typeface="Cambria Math" panose="02040503050406030204" pitchFamily="18" charset="0"/>
                              <a:ea typeface="Cambria Math" panose="02040503050406030204" pitchFamily="18" charset="0"/>
                            </a:rPr>
                            <a:t>0.6685</a:t>
                          </a:r>
                          <a:r>
                            <a:rPr kumimoji="1" lang="en-US" altLang="ja-JP" b="0" dirty="0" smtClean="0">
                              <a:latin typeface="Cambria Math" panose="02040503050406030204" pitchFamily="18" charset="0"/>
                              <a:ea typeface="Cambria Math" panose="02040503050406030204" pitchFamily="18" charset="0"/>
                            </a:rPr>
                            <a:t> </a:t>
                          </a:r>
                          <a:br>
                            <a:rPr kumimoji="1" lang="en-US" altLang="ja-JP" b="0"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a:t>
                          </a:r>
                          <a:r>
                            <a:rPr kumimoji="1" lang="en-US" altLang="ja-JP" dirty="0" smtClean="0">
                              <a:latin typeface="Cambria Math" panose="02040503050406030204" pitchFamily="18" charset="0"/>
                            </a:rPr>
                            <a:t>0.0699</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b="0" dirty="0" smtClean="0">
                              <a:latin typeface="Cambria Math" panose="02040503050406030204" pitchFamily="18" charset="0"/>
                              <a:ea typeface="Cambria Math" panose="02040503050406030204" pitchFamily="18" charset="0"/>
                            </a:rPr>
                            <a:t>0.0080 </a:t>
                          </a:r>
                          <a:br>
                            <a:rPr kumimoji="1" lang="en-US" altLang="ja-JP" b="0"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a:t>
                          </a:r>
                          <a:r>
                            <a:rPr kumimoji="1" lang="en-US" altLang="ja-JP" dirty="0" smtClean="0">
                              <a:latin typeface="Cambria Math" panose="02040503050406030204" pitchFamily="18" charset="0"/>
                            </a:rPr>
                            <a:t>0.0027</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5163429"/>
                      </a:ext>
                    </a:extLst>
                  </a:tr>
                  <a:tr h="370840">
                    <a:tc>
                      <a:txBody>
                        <a:bodyPr/>
                        <a:lstStyle/>
                        <a:p>
                          <a:pPr marL="0" marR="0" indent="0" algn="l" defTabSz="121917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4</m:t>
                                    </m:r>
                                  </m:sub>
                                </m:sSub>
                              </m:oMath>
                            </m:oMathPara>
                          </a14:m>
                          <a:endParaRPr kumimoji="1" lang="en-US" altLang="ja-JP" dirty="0" smtClean="0"/>
                        </a:p>
                        <a:p>
                          <a:pPr marL="0" marR="0" indent="0" algn="l" defTabSz="1219170" rtl="0" eaLnBrk="1" fontAlgn="auto" latinLnBrk="1" hangingPunct="1">
                            <a:lnSpc>
                              <a:spcPct val="100000"/>
                            </a:lnSpc>
                            <a:spcBef>
                              <a:spcPts val="0"/>
                            </a:spcBef>
                            <a:spcAft>
                              <a:spcPts val="0"/>
                            </a:spcAft>
                            <a:buClrTx/>
                            <a:buSzTx/>
                            <a:buFontTx/>
                            <a:buNone/>
                            <a:tabLst/>
                            <a:defRPr/>
                          </a:pPr>
                          <a:endParaRPr kumimoji="1" lang="en-US" altLang="ja-JP"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dirty="0" smtClean="0">
                              <a:solidFill>
                                <a:schemeClr val="tx1"/>
                              </a:solidFill>
                              <a:latin typeface="Cambria Math" panose="02040503050406030204" pitchFamily="18" charset="0"/>
                              <a:ea typeface="Cambria Math" panose="02040503050406030204" pitchFamily="18" charset="0"/>
                            </a:rPr>
                            <a:t>0.9833 </a:t>
                          </a:r>
                          <a:br>
                            <a:rPr kumimoji="1" lang="en-US" altLang="ja-JP" sz="2400" b="0" dirty="0" smtClean="0">
                              <a:solidFill>
                                <a:schemeClr val="tx1"/>
                              </a:solidFill>
                              <a:latin typeface="Cambria Math" panose="02040503050406030204" pitchFamily="18" charset="0"/>
                              <a:ea typeface="Cambria Math" panose="02040503050406030204" pitchFamily="18" charset="0"/>
                            </a:rPr>
                          </a:br>
                          <a14:m>
                            <m:oMath xmlns:m="http://schemas.openxmlformats.org/officeDocument/2006/math">
                              <m:r>
                                <a:rPr kumimoji="1" lang="en-US" altLang="ja-JP" sz="2400" b="0" i="1" smtClean="0">
                                  <a:solidFill>
                                    <a:schemeClr val="tx1"/>
                                  </a:solidFill>
                                  <a:latin typeface="Cambria Math" panose="02040503050406030204" pitchFamily="18" charset="0"/>
                                  <a:ea typeface="Cambria Math" panose="02040503050406030204" pitchFamily="18" charset="0"/>
                                </a:rPr>
                                <m:t>±</m:t>
                              </m:r>
                            </m:oMath>
                          </a14:m>
                          <a:r>
                            <a:rPr kumimoji="1" lang="ja-JP" altLang="en-US" sz="2400" b="0" dirty="0" smtClean="0">
                              <a:solidFill>
                                <a:schemeClr val="tx1"/>
                              </a:solidFill>
                              <a:latin typeface="Cambria Math" panose="02040503050406030204" pitchFamily="18" charset="0"/>
                            </a:rPr>
                            <a:t> </a:t>
                          </a:r>
                          <a:r>
                            <a:rPr kumimoji="1" lang="en-US" altLang="ja-JP" sz="2400" b="0" dirty="0" smtClean="0">
                              <a:solidFill>
                                <a:schemeClr val="tx1"/>
                              </a:solidFill>
                              <a:latin typeface="Cambria Math" panose="02040503050406030204" pitchFamily="18" charset="0"/>
                              <a:ea typeface="Cambria Math" panose="02040503050406030204" pitchFamily="18" charset="0"/>
                            </a:rPr>
                            <a:t>0.</a:t>
                          </a:r>
                          <a:r>
                            <a:rPr kumimoji="1" lang="en-US" altLang="ja-JP" sz="2400" b="0" i="0" u="none" strike="noStrike" kern="1200" baseline="0" dirty="0" smtClean="0">
                              <a:solidFill>
                                <a:schemeClr val="tx1"/>
                              </a:solidFill>
                              <a:latin typeface="Cambria Math" panose="02040503050406030204" pitchFamily="18" charset="0"/>
                              <a:ea typeface="Cambria Math" panose="02040503050406030204" pitchFamily="18" charset="0"/>
                              <a:cs typeface="+mn-cs"/>
                            </a:rPr>
                            <a:t> </a:t>
                          </a:r>
                          <a:r>
                            <a:rPr kumimoji="1" lang="en-US" altLang="ja-JP" sz="2400" b="0" i="0" u="none" strike="noStrike" kern="1200" baseline="0" dirty="0" smtClean="0">
                              <a:solidFill>
                                <a:schemeClr val="tx1"/>
                              </a:solidFill>
                              <a:latin typeface="Cambria Math" panose="02040503050406030204" pitchFamily="18" charset="0"/>
                              <a:ea typeface="Cambria Math" panose="02040503050406030204" pitchFamily="18" charset="0"/>
                              <a:cs typeface="+mn-cs"/>
                            </a:rPr>
                            <a:t>0333</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800" b="1" dirty="0" smtClean="0">
                              <a:solidFill>
                                <a:srgbClr val="92D050"/>
                              </a:solidFill>
                              <a:latin typeface="Cambria Math" panose="02040503050406030204" pitchFamily="18" charset="0"/>
                              <a:ea typeface="Cambria Math" panose="02040503050406030204" pitchFamily="18" charset="0"/>
                            </a:rPr>
                            <a:t>0.0287</a:t>
                          </a:r>
                          <a:r>
                            <a:rPr kumimoji="1" lang="en-US" altLang="ja-JP" dirty="0" smtClean="0">
                              <a:latin typeface="Cambria Math" panose="02040503050406030204" pitchFamily="18" charset="0"/>
                              <a:ea typeface="Cambria Math" panose="02040503050406030204" pitchFamily="18" charset="0"/>
                            </a:rPr>
                            <a:t> </a:t>
                          </a:r>
                          <a:br>
                            <a:rPr kumimoji="1" lang="en-US" altLang="ja-JP"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0.0102</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dirty="0" smtClean="0">
                              <a:solidFill>
                                <a:schemeClr val="tx1"/>
                              </a:solidFill>
                              <a:latin typeface="Cambria Math" panose="02040503050406030204" pitchFamily="18" charset="0"/>
                              <a:ea typeface="Cambria Math" panose="02040503050406030204" pitchFamily="18" charset="0"/>
                            </a:rPr>
                            <a:t>0.0199 </a:t>
                          </a:r>
                          <a:r>
                            <a:rPr kumimoji="1" lang="en-US" altLang="ja-JP" sz="2400" b="0" dirty="0" smtClean="0">
                              <a:solidFill>
                                <a:schemeClr val="tx1"/>
                              </a:solidFill>
                              <a:latin typeface="Cambria Math" panose="02040503050406030204" pitchFamily="18" charset="0"/>
                              <a:ea typeface="Cambria Math" panose="02040503050406030204" pitchFamily="18" charset="0"/>
                            </a:rPr>
                            <a:t/>
                          </a:r>
                          <a:br>
                            <a:rPr kumimoji="1" lang="en-US" altLang="ja-JP" sz="2400" b="0" dirty="0" smtClean="0">
                              <a:solidFill>
                                <a:schemeClr val="tx1"/>
                              </a:solidFill>
                              <a:latin typeface="Cambria Math" panose="02040503050406030204" pitchFamily="18" charset="0"/>
                              <a:ea typeface="Cambria Math" panose="02040503050406030204" pitchFamily="18" charset="0"/>
                            </a:rPr>
                          </a:br>
                          <a14:m>
                            <m:oMath xmlns:m="http://schemas.openxmlformats.org/officeDocument/2006/math">
                              <m:r>
                                <a:rPr kumimoji="1" lang="en-US" altLang="ja-JP" sz="2400" b="0" i="1" smtClean="0">
                                  <a:solidFill>
                                    <a:schemeClr val="tx1"/>
                                  </a:solidFill>
                                  <a:latin typeface="Cambria Math" panose="02040503050406030204" pitchFamily="18" charset="0"/>
                                  <a:ea typeface="Cambria Math" panose="02040503050406030204" pitchFamily="18" charset="0"/>
                                </a:rPr>
                                <m:t>±</m:t>
                              </m:r>
                            </m:oMath>
                          </a14:m>
                          <a:r>
                            <a:rPr kumimoji="1" lang="ja-JP" altLang="en-US" sz="2400" b="0" dirty="0" smtClean="0">
                              <a:solidFill>
                                <a:schemeClr val="tx1"/>
                              </a:solidFill>
                              <a:latin typeface="Cambria Math" panose="02040503050406030204" pitchFamily="18" charset="0"/>
                            </a:rPr>
                            <a:t> </a:t>
                          </a:r>
                          <a:r>
                            <a:rPr kumimoji="1" lang="en-US" altLang="ja-JP" sz="2400" b="0" dirty="0" smtClean="0">
                              <a:solidFill>
                                <a:schemeClr val="tx1"/>
                              </a:solidFill>
                              <a:latin typeface="Cambria Math" panose="02040503050406030204" pitchFamily="18" charset="0"/>
                              <a:ea typeface="Cambria Math" panose="02040503050406030204" pitchFamily="18" charset="0"/>
                            </a:rPr>
                            <a:t>0.0022</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dirty="0" smtClean="0">
                              <a:solidFill>
                                <a:schemeClr val="tx1"/>
                              </a:solidFill>
                              <a:latin typeface="Cambria Math" panose="02040503050406030204" pitchFamily="18" charset="0"/>
                              <a:ea typeface="Cambria Math" panose="02040503050406030204" pitchFamily="18" charset="0"/>
                            </a:rPr>
                            <a:t>2.4686 </a:t>
                          </a:r>
                          <a:r>
                            <a:rPr kumimoji="1" lang="en-US" altLang="ja-JP" sz="2400" b="0" dirty="0" smtClean="0">
                              <a:solidFill>
                                <a:schemeClr val="tx1"/>
                              </a:solidFill>
                              <a:latin typeface="Cambria Math" panose="02040503050406030204" pitchFamily="18" charset="0"/>
                              <a:ea typeface="Cambria Math" panose="02040503050406030204" pitchFamily="18" charset="0"/>
                            </a:rPr>
                            <a:t/>
                          </a:r>
                          <a:br>
                            <a:rPr kumimoji="1" lang="en-US" altLang="ja-JP" sz="2400" b="0" dirty="0" smtClean="0">
                              <a:solidFill>
                                <a:schemeClr val="tx1"/>
                              </a:solidFill>
                              <a:latin typeface="Cambria Math" panose="02040503050406030204" pitchFamily="18" charset="0"/>
                              <a:ea typeface="Cambria Math" panose="02040503050406030204" pitchFamily="18" charset="0"/>
                            </a:rPr>
                          </a:br>
                          <a14:m>
                            <m:oMath xmlns:m="http://schemas.openxmlformats.org/officeDocument/2006/math">
                              <m:r>
                                <a:rPr kumimoji="1" lang="en-US" altLang="ja-JP" sz="2400" b="0" i="1" smtClean="0">
                                  <a:solidFill>
                                    <a:schemeClr val="tx1"/>
                                  </a:solidFill>
                                  <a:latin typeface="Cambria Math" panose="02040503050406030204" pitchFamily="18" charset="0"/>
                                  <a:ea typeface="Cambria Math" panose="02040503050406030204" pitchFamily="18" charset="0"/>
                                </a:rPr>
                                <m:t>±</m:t>
                              </m:r>
                            </m:oMath>
                          </a14:m>
                          <a:r>
                            <a:rPr kumimoji="1" lang="ja-JP" altLang="en-US" sz="2400" b="0" dirty="0" smtClean="0">
                              <a:solidFill>
                                <a:schemeClr val="tx1"/>
                              </a:solidFill>
                              <a:latin typeface="Cambria Math" panose="02040503050406030204" pitchFamily="18" charset="0"/>
                            </a:rPr>
                            <a:t> </a:t>
                          </a:r>
                          <a:r>
                            <a:rPr kumimoji="1" lang="en-US" altLang="ja-JP" sz="2400" b="0" dirty="0" smtClean="0">
                              <a:solidFill>
                                <a:schemeClr val="tx1"/>
                              </a:solidFill>
                              <a:latin typeface="Cambria Math" panose="02040503050406030204" pitchFamily="18" charset="0"/>
                              <a:ea typeface="Cambria Math" panose="02040503050406030204" pitchFamily="18" charset="0"/>
                            </a:rPr>
                            <a:t>0.4510</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800" b="1" dirty="0" smtClean="0">
                              <a:solidFill>
                                <a:srgbClr val="92D050"/>
                              </a:solidFill>
                              <a:latin typeface="Cambria Math" panose="02040503050406030204" pitchFamily="18" charset="0"/>
                              <a:ea typeface="Cambria Math" panose="02040503050406030204" pitchFamily="18" charset="0"/>
                            </a:rPr>
                            <a:t>1</a:t>
                          </a:r>
                          <a:r>
                            <a:rPr kumimoji="1" lang="en-US" altLang="ja-JP" b="0"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a:t>
                          </a:r>
                          <a:r>
                            <a:rPr kumimoji="1" lang="en-US" altLang="ja-JP" dirty="0" smtClean="0">
                              <a:latin typeface="Cambria Math" panose="02040503050406030204" pitchFamily="18" charset="0"/>
                            </a:rPr>
                            <a:t>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b="0" dirty="0" smtClean="0">
                              <a:latin typeface="Cambria Math" panose="02040503050406030204" pitchFamily="18" charset="0"/>
                              <a:ea typeface="Cambria Math" panose="02040503050406030204" pitchFamily="18" charset="0"/>
                            </a:rPr>
                            <a:t>0.0290 </a:t>
                          </a:r>
                          <a:br>
                            <a:rPr kumimoji="1" lang="en-US" altLang="ja-JP" b="0"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a:t>
                          </a:r>
                          <a:r>
                            <a:rPr kumimoji="1" lang="en-US" altLang="ja-JP" dirty="0" smtClean="0">
                              <a:latin typeface="Cambria Math" panose="02040503050406030204" pitchFamily="18" charset="0"/>
                            </a:rPr>
                            <a:t>0.0097</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221589594"/>
                      </a:ext>
                    </a:extLst>
                  </a:tr>
                </a:tbl>
              </a:graphicData>
            </a:graphic>
          </p:graphicFrame>
        </mc:Choice>
        <mc:Fallback>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735325309"/>
                  </p:ext>
                </p:extLst>
              </p:nvPr>
            </p:nvGraphicFramePr>
            <p:xfrm>
              <a:off x="273542" y="2081215"/>
              <a:ext cx="11644916" cy="4754880"/>
            </p:xfrm>
            <a:graphic>
              <a:graphicData uri="http://schemas.openxmlformats.org/drawingml/2006/table">
                <a:tbl>
                  <a:tblPr firstRow="1" bandRow="1">
                    <a:tableStyleId>{5C22544A-7EE6-4342-B048-85BDC9FD1C3A}</a:tableStyleId>
                  </a:tblPr>
                  <a:tblGrid>
                    <a:gridCol w="1106186">
                      <a:extLst>
                        <a:ext uri="{9D8B030D-6E8A-4147-A177-3AD203B41FA5}">
                          <a16:colId xmlns:a16="http://schemas.microsoft.com/office/drawing/2014/main" val="197349200"/>
                        </a:ext>
                      </a:extLst>
                    </a:gridCol>
                    <a:gridCol w="1756455">
                      <a:extLst>
                        <a:ext uri="{9D8B030D-6E8A-4147-A177-3AD203B41FA5}">
                          <a16:colId xmlns:a16="http://schemas.microsoft.com/office/drawing/2014/main" val="3740886328"/>
                        </a:ext>
                      </a:extLst>
                    </a:gridCol>
                    <a:gridCol w="1756455">
                      <a:extLst>
                        <a:ext uri="{9D8B030D-6E8A-4147-A177-3AD203B41FA5}">
                          <a16:colId xmlns:a16="http://schemas.microsoft.com/office/drawing/2014/main" val="1140793543"/>
                        </a:ext>
                      </a:extLst>
                    </a:gridCol>
                    <a:gridCol w="1756455">
                      <a:extLst>
                        <a:ext uri="{9D8B030D-6E8A-4147-A177-3AD203B41FA5}">
                          <a16:colId xmlns:a16="http://schemas.microsoft.com/office/drawing/2014/main" val="145702729"/>
                        </a:ext>
                      </a:extLst>
                    </a:gridCol>
                    <a:gridCol w="1756455">
                      <a:extLst>
                        <a:ext uri="{9D8B030D-6E8A-4147-A177-3AD203B41FA5}">
                          <a16:colId xmlns:a16="http://schemas.microsoft.com/office/drawing/2014/main" val="2180695525"/>
                        </a:ext>
                      </a:extLst>
                    </a:gridCol>
                    <a:gridCol w="1756455">
                      <a:extLst>
                        <a:ext uri="{9D8B030D-6E8A-4147-A177-3AD203B41FA5}">
                          <a16:colId xmlns:a16="http://schemas.microsoft.com/office/drawing/2014/main" val="1027761434"/>
                        </a:ext>
                      </a:extLst>
                    </a:gridCol>
                    <a:gridCol w="1756455">
                      <a:extLst>
                        <a:ext uri="{9D8B030D-6E8A-4147-A177-3AD203B41FA5}">
                          <a16:colId xmlns:a16="http://schemas.microsoft.com/office/drawing/2014/main" val="4051368375"/>
                        </a:ext>
                      </a:extLst>
                    </a:gridCol>
                  </a:tblGrid>
                  <a:tr h="457200">
                    <a:tc>
                      <a:txBody>
                        <a:bodyPr/>
                        <a:lstStyle/>
                        <a:p>
                          <a:pPr algn="ctr"/>
                          <a:endParaRPr kumimoji="1" lang="ja-JP" alt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NSBA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kumimoji="1" lang="ja-JP" altLang="en-US"/>
                        </a:p>
                      </a:txBody>
                      <a:tcPr/>
                    </a:tc>
                    <a:tc gridSpan="2">
                      <a:txBody>
                        <a:bodyPr/>
                        <a:lstStyle/>
                        <a:p>
                          <a:pPr algn="ctr"/>
                          <a:r>
                            <a:rPr kumimoji="1" lang="en-US" altLang="ja-JP" dirty="0" smtClean="0">
                              <a:solidFill>
                                <a:schemeClr val="tx1"/>
                              </a:solidFill>
                            </a:rPr>
                            <a:t>NRBA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lang="ja-JP" altLang="en-US" dirty="0"/>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7077412"/>
                      </a:ext>
                    </a:extLst>
                  </a:tr>
                  <a:tr h="762000">
                    <a:tc>
                      <a:txBody>
                        <a:bodyPr/>
                        <a:lstStyle/>
                        <a:p>
                          <a:pPr algn="ctr"/>
                          <a:r>
                            <a:rPr kumimoji="1" lang="en-US" altLang="ja-JP" dirty="0" err="1" smtClean="0">
                              <a:latin typeface="Cambria Math" panose="02040503050406030204" pitchFamily="18" charset="0"/>
                              <a:ea typeface="Cambria Math" panose="02040503050406030204" pitchFamily="18" charset="0"/>
                            </a:rPr>
                            <a:t>Func</a:t>
                          </a:r>
                          <a:endParaRPr kumimoji="1" lang="ja-JP" altLang="en-US" dirty="0">
                            <a:latin typeface="Cambria Math" panose="02040503050406030204" pitchFamily="18" charset="0"/>
                          </a:endParaRPr>
                        </a:p>
                      </a:txBody>
                      <a:tcPr>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8"/>
                          <a:stretch>
                            <a:fillRect l="-63542" t="-65600" r="-501389" b="-4824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8"/>
                          <a:stretch>
                            <a:fillRect l="-163542" t="-65600" r="-401389" b="-4824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8"/>
                          <a:stretch>
                            <a:fillRect l="-262630" t="-65600" r="-300000" b="-4824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8"/>
                          <a:stretch>
                            <a:fillRect l="-363889" t="-65600" r="-201042" b="-4824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8"/>
                          <a:stretch>
                            <a:fillRect l="-462284" t="-65600" r="-100346" b="-482400"/>
                          </a:stretch>
                        </a:blipFill>
                      </a:tcPr>
                    </a:tc>
                    <a:tc>
                      <a:txBody>
                        <a:bodyPr/>
                        <a:lstStyle/>
                        <a:p>
                          <a:endParaRPr lang="ja-JP"/>
                        </a:p>
                      </a:txBody>
                      <a:tcPr>
                        <a:lnL w="12700" cap="flat" cmpd="sng" algn="ctr">
                          <a:solidFill>
                            <a:schemeClr val="tx1"/>
                          </a:solidFill>
                          <a:prstDash val="solid"/>
                          <a:round/>
                          <a:headEnd type="none" w="med" len="med"/>
                          <a:tailEnd type="none" w="med" len="med"/>
                        </a:lnL>
                        <a:lnT w="38100" cmpd="sng">
                          <a:noFill/>
                        </a:lnT>
                        <a:lnB w="12700" cap="flat" cmpd="sng" algn="ctr">
                          <a:solidFill>
                            <a:schemeClr val="tx1"/>
                          </a:solidFill>
                          <a:prstDash val="solid"/>
                          <a:round/>
                          <a:headEnd type="none" w="med" len="med"/>
                          <a:tailEnd type="none" w="med" len="med"/>
                        </a:lnB>
                        <a:blipFill>
                          <a:blip r:embed="rId8"/>
                          <a:stretch>
                            <a:fillRect l="-564236" t="-65600" r="-694" b="-482400"/>
                          </a:stretch>
                        </a:blipFill>
                      </a:tcPr>
                    </a:tc>
                    <a:extLst>
                      <a:ext uri="{0D108BD9-81ED-4DB2-BD59-A6C34878D82A}">
                        <a16:rowId xmlns:a16="http://schemas.microsoft.com/office/drawing/2014/main" val="4270163688"/>
                      </a:ext>
                    </a:extLst>
                  </a:tr>
                  <a:tr h="88392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549" t="-142759" r="-951648" b="-31586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63542" t="-142759" r="-501389" b="-31586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163542" t="-142759" r="-401389" b="-31586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262630" t="-142759" r="-300000" b="-31586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363889" t="-142759" r="-201042" b="-31586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462284" t="-142759" r="-100346" b="-315862"/>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564236" t="-142759" r="-694" b="-315862"/>
                          </a:stretch>
                        </a:blipFill>
                      </a:tcPr>
                    </a:tc>
                    <a:extLst>
                      <a:ext uri="{0D108BD9-81ED-4DB2-BD59-A6C34878D82A}">
                        <a16:rowId xmlns:a16="http://schemas.microsoft.com/office/drawing/2014/main" val="3296764275"/>
                      </a:ext>
                    </a:extLst>
                  </a:tr>
                  <a:tr h="88392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549" t="-241096" r="-951648" b="-213699"/>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63542" t="-241096" r="-501389" b="-213699"/>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163542" t="-241096" r="-401389" b="-213699"/>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262630" t="-241096" r="-300000" b="-213699"/>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363889" t="-241096" r="-201042" b="-213699"/>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462284" t="-241096" r="-100346" b="-213699"/>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564236" t="-241096" r="-694" b="-213699"/>
                          </a:stretch>
                        </a:blipFill>
                      </a:tcPr>
                    </a:tc>
                    <a:extLst>
                      <a:ext uri="{0D108BD9-81ED-4DB2-BD59-A6C34878D82A}">
                        <a16:rowId xmlns:a16="http://schemas.microsoft.com/office/drawing/2014/main" val="388249712"/>
                      </a:ext>
                    </a:extLst>
                  </a:tr>
                  <a:tr h="88392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549" t="-343448" r="-951648" b="-1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63542" t="-343448" r="-501389" b="-1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163542" t="-343448" r="-401389" b="-1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262630" t="-343448" r="-300000" b="-1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363889" t="-343448" r="-201042" b="-1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462284" t="-343448" r="-100346" b="-115172"/>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564236" t="-343448" r="-694" b="-115172"/>
                          </a:stretch>
                        </a:blipFill>
                      </a:tcPr>
                    </a:tc>
                    <a:extLst>
                      <a:ext uri="{0D108BD9-81ED-4DB2-BD59-A6C34878D82A}">
                        <a16:rowId xmlns:a16="http://schemas.microsoft.com/office/drawing/2014/main" val="3255163429"/>
                      </a:ext>
                    </a:extLst>
                  </a:tr>
                  <a:tr h="88392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8"/>
                          <a:stretch>
                            <a:fillRect l="-549" t="-443448" r="-951648" b="-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8"/>
                          <a:stretch>
                            <a:fillRect l="-63542" t="-443448" r="-501389" b="-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8"/>
                          <a:stretch>
                            <a:fillRect l="-163542" t="-443448" r="-401389" b="-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8"/>
                          <a:stretch>
                            <a:fillRect l="-262630" t="-443448" r="-300000" b="-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8"/>
                          <a:stretch>
                            <a:fillRect l="-363889" t="-443448" r="-201042" b="-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8"/>
                          <a:stretch>
                            <a:fillRect l="-462284" t="-443448" r="-100346" b="-15172"/>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8"/>
                          <a:stretch>
                            <a:fillRect l="-564236" t="-443448" r="-694" b="-15172"/>
                          </a:stretch>
                        </a:blipFill>
                      </a:tcPr>
                    </a:tc>
                    <a:extLst>
                      <a:ext uri="{0D108BD9-81ED-4DB2-BD59-A6C34878D82A}">
                        <a16:rowId xmlns:a16="http://schemas.microsoft.com/office/drawing/2014/main" val="4221589594"/>
                      </a:ext>
                    </a:extLst>
                  </a:tr>
                </a:tbl>
              </a:graphicData>
            </a:graphic>
          </p:graphicFrame>
        </mc:Fallback>
      </mc:AlternateContent>
      <p:sp>
        <p:nvSpPr>
          <p:cNvPr id="11" name="テキスト ボックス 10"/>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10</a:t>
            </a:r>
            <a:endParaRPr kumimoji="1" lang="ja-JP" altLang="en-US" sz="2400" b="1" dirty="0"/>
          </a:p>
        </p:txBody>
      </p:sp>
    </p:spTree>
    <p:extLst>
      <p:ext uri="{BB962C8B-B14F-4D97-AF65-F5344CB8AC3E}">
        <p14:creationId xmlns:p14="http://schemas.microsoft.com/office/powerpoint/2010/main" val="36249088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842" y="4388581"/>
            <a:ext cx="772077" cy="576000"/>
          </a:xfrm>
          <a:prstGeom prst="rect">
            <a:avLst/>
          </a:prstGeom>
        </p:spPr>
      </p:pic>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3290" y="5266466"/>
            <a:ext cx="767629" cy="576000"/>
          </a:xfrm>
          <a:prstGeom prst="rect">
            <a:avLst/>
          </a:prstGeom>
        </p:spPr>
      </p:pic>
      <p:pic>
        <p:nvPicPr>
          <p:cNvPr id="15" name="図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7375" y="6144352"/>
            <a:ext cx="753544" cy="576000"/>
          </a:xfrm>
          <a:prstGeom prst="rect">
            <a:avLst/>
          </a:prstGeom>
        </p:spPr>
      </p:pic>
      <p:pic>
        <p:nvPicPr>
          <p:cNvPr id="9" name="図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8847" y="3567310"/>
            <a:ext cx="772072" cy="576000"/>
          </a:xfrm>
          <a:prstGeom prst="rect">
            <a:avLst/>
          </a:prstGeom>
        </p:spPr>
      </p:pic>
      <p:sp>
        <p:nvSpPr>
          <p:cNvPr id="2" name="タイトル 1"/>
          <p:cNvSpPr>
            <a:spLocks noGrp="1"/>
          </p:cNvSpPr>
          <p:nvPr>
            <p:ph type="title"/>
          </p:nvPr>
        </p:nvSpPr>
        <p:spPr/>
        <p:txBody>
          <a:bodyPr/>
          <a:lstStyle/>
          <a:p>
            <a:r>
              <a:rPr lang="en-US" altLang="ja-JP" dirty="0" smtClean="0"/>
              <a:t>Results </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243175" y="1168047"/>
                <a:ext cx="11627257" cy="1060648"/>
              </a:xfrm>
            </p:spPr>
            <p:txBody>
              <a:bodyPr/>
              <a:lstStyle/>
              <a:p>
                <a:pPr algn="ctr"/>
                <a:r>
                  <a:rPr kumimoji="1" lang="en-US" altLang="ja-JP" dirty="0" smtClean="0">
                    <a:latin typeface="+mn-lt"/>
                  </a:rPr>
                  <a:t>PR </a:t>
                </a:r>
                <a:r>
                  <a:rPr kumimoji="1" lang="en-US" altLang="ja-JP" dirty="0" smtClean="0">
                    <a:latin typeface="+mn-lt"/>
                  </a:rPr>
                  <a:t>and </a:t>
                </a:r>
                <a:r>
                  <a:rPr kumimoji="1" lang="en-US" altLang="ja-JP" dirty="0" smtClean="0">
                    <a:latin typeface="+mn-lt"/>
                  </a:rPr>
                  <a:t>PA </a:t>
                </a:r>
                <a:r>
                  <a:rPr kumimoji="1" lang="en-US" altLang="ja-JP" dirty="0" smtClean="0">
                    <a:latin typeface="+mn-lt"/>
                  </a:rPr>
                  <a:t>of BA vs. </a:t>
                </a:r>
                <a:r>
                  <a:rPr kumimoji="1" lang="en-US" altLang="ja-JP" dirty="0" smtClean="0">
                    <a:latin typeface="+mn-lt"/>
                  </a:rPr>
                  <a:t>NSBA vs. NRBA </a:t>
                </a:r>
                <a:r>
                  <a:rPr kumimoji="1" lang="en-US" altLang="ja-JP" dirty="0" smtClean="0">
                    <a:latin typeface="+mn-lt"/>
                  </a:rPr>
                  <a:t>(averaged over 30 runs)</a:t>
                </a:r>
              </a:p>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𝜀</m:t>
                      </m:r>
                      <m:r>
                        <a:rPr kumimoji="1" lang="en-US" altLang="ja-JP" b="0" i="1" smtClean="0">
                          <a:latin typeface="Cambria Math" panose="02040503050406030204" pitchFamily="18" charset="0"/>
                        </a:rPr>
                        <m:t>=1.0</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−1</m:t>
                      </m:r>
                    </m:oMath>
                  </m:oMathPara>
                </a14:m>
                <a:endParaRPr kumimoji="1" lang="ja-JP" altLang="en-US" dirty="0">
                  <a:latin typeface="+mn-lt"/>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243175" y="1168047"/>
                <a:ext cx="11627257" cy="1060648"/>
              </a:xfr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1688077877"/>
                  </p:ext>
                </p:extLst>
              </p:nvPr>
            </p:nvGraphicFramePr>
            <p:xfrm>
              <a:off x="273542" y="2081215"/>
              <a:ext cx="11644916" cy="4754880"/>
            </p:xfrm>
            <a:graphic>
              <a:graphicData uri="http://schemas.openxmlformats.org/drawingml/2006/table">
                <a:tbl>
                  <a:tblPr firstRow="1" bandRow="1">
                    <a:tableStyleId>{5C22544A-7EE6-4342-B048-85BDC9FD1C3A}</a:tableStyleId>
                  </a:tblPr>
                  <a:tblGrid>
                    <a:gridCol w="1106186">
                      <a:extLst>
                        <a:ext uri="{9D8B030D-6E8A-4147-A177-3AD203B41FA5}">
                          <a16:colId xmlns:a16="http://schemas.microsoft.com/office/drawing/2014/main" val="197349200"/>
                        </a:ext>
                      </a:extLst>
                    </a:gridCol>
                    <a:gridCol w="1756455">
                      <a:extLst>
                        <a:ext uri="{9D8B030D-6E8A-4147-A177-3AD203B41FA5}">
                          <a16:colId xmlns:a16="http://schemas.microsoft.com/office/drawing/2014/main" val="3740886328"/>
                        </a:ext>
                      </a:extLst>
                    </a:gridCol>
                    <a:gridCol w="1756455">
                      <a:extLst>
                        <a:ext uri="{9D8B030D-6E8A-4147-A177-3AD203B41FA5}">
                          <a16:colId xmlns:a16="http://schemas.microsoft.com/office/drawing/2014/main" val="1140793543"/>
                        </a:ext>
                      </a:extLst>
                    </a:gridCol>
                    <a:gridCol w="1756455">
                      <a:extLst>
                        <a:ext uri="{9D8B030D-6E8A-4147-A177-3AD203B41FA5}">
                          <a16:colId xmlns:a16="http://schemas.microsoft.com/office/drawing/2014/main" val="145702729"/>
                        </a:ext>
                      </a:extLst>
                    </a:gridCol>
                    <a:gridCol w="1756455">
                      <a:extLst>
                        <a:ext uri="{9D8B030D-6E8A-4147-A177-3AD203B41FA5}">
                          <a16:colId xmlns:a16="http://schemas.microsoft.com/office/drawing/2014/main" val="2180695525"/>
                        </a:ext>
                      </a:extLst>
                    </a:gridCol>
                    <a:gridCol w="1756455">
                      <a:extLst>
                        <a:ext uri="{9D8B030D-6E8A-4147-A177-3AD203B41FA5}">
                          <a16:colId xmlns:a16="http://schemas.microsoft.com/office/drawing/2014/main" val="1027761434"/>
                        </a:ext>
                      </a:extLst>
                    </a:gridCol>
                    <a:gridCol w="1756455">
                      <a:extLst>
                        <a:ext uri="{9D8B030D-6E8A-4147-A177-3AD203B41FA5}">
                          <a16:colId xmlns:a16="http://schemas.microsoft.com/office/drawing/2014/main" val="4051368375"/>
                        </a:ext>
                      </a:extLst>
                    </a:gridCol>
                  </a:tblGrid>
                  <a:tr h="370840">
                    <a:tc>
                      <a:txBody>
                        <a:bodyPr/>
                        <a:lstStyle/>
                        <a:p>
                          <a:pPr algn="ctr"/>
                          <a:endParaRPr kumimoji="1" lang="ja-JP" alt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NSBA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kumimoji="1" lang="ja-JP" altLang="en-US"/>
                        </a:p>
                      </a:txBody>
                      <a:tcPr/>
                    </a:tc>
                    <a:tc gridSpan="2">
                      <a:txBody>
                        <a:bodyPr/>
                        <a:lstStyle/>
                        <a:p>
                          <a:pPr algn="ctr"/>
                          <a:r>
                            <a:rPr kumimoji="1" lang="en-US" altLang="ja-JP" dirty="0" smtClean="0">
                              <a:solidFill>
                                <a:schemeClr val="tx1"/>
                              </a:solidFill>
                            </a:rPr>
                            <a:t>NRBA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lang="ja-JP" altLang="en-US" dirty="0"/>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7077412"/>
                      </a:ext>
                    </a:extLst>
                  </a:tr>
                  <a:tr h="370840">
                    <a:tc>
                      <a:txBody>
                        <a:bodyPr/>
                        <a:lstStyle/>
                        <a:p>
                          <a:pPr algn="ctr"/>
                          <a:r>
                            <a:rPr kumimoji="1" lang="en-US" altLang="ja-JP" dirty="0" err="1" smtClean="0">
                              <a:latin typeface="Cambria Math" panose="02040503050406030204" pitchFamily="18" charset="0"/>
                              <a:ea typeface="Cambria Math" panose="02040503050406030204" pitchFamily="18" charset="0"/>
                            </a:rPr>
                            <a:t>Func</a:t>
                          </a:r>
                          <a:endParaRPr kumimoji="1" lang="ja-JP" altLang="en-US" dirty="0">
                            <a:latin typeface="Cambria Math" panose="02040503050406030204" pitchFamily="18" charset="0"/>
                          </a:endParaRPr>
                        </a:p>
                      </a:txBody>
                      <a:tcPr>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p>
                        <a:p>
                          <a:pPr algn="ct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PA</a:t>
                          </a:r>
                        </a:p>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p>
                        <a:p>
                          <a:pPr algn="ct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PA</a:t>
                          </a:r>
                        </a:p>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p>
                        <a:p>
                          <a:pPr algn="ct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PA</a:t>
                          </a:r>
                        </a:p>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38100" cmpd="sng">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0163688"/>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1</m:t>
                                    </m:r>
                                  </m:sub>
                                </m:sSub>
                              </m:oMath>
                            </m:oMathPara>
                          </a14:m>
                          <a:endParaRPr kumimoji="1" lang="en-US" altLang="ja-JP" dirty="0" smtClean="0"/>
                        </a:p>
                        <a:p>
                          <a:pPr algn="l"/>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1</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0.0060</a:t>
                          </a:r>
                          <a:r>
                            <a:rPr kumimoji="1" lang="en-US" altLang="ja-JP" dirty="0" smtClean="0">
                              <a:latin typeface="Cambria Math" panose="02040503050406030204" pitchFamily="18" charset="0"/>
                              <a:ea typeface="Cambria Math" panose="02040503050406030204" pitchFamily="18" charset="0"/>
                            </a:rPr>
                            <a:t> </a:t>
                          </a:r>
                          <a:br>
                            <a:rPr kumimoji="1" lang="en-US" altLang="ja-JP"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0.0028</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800" b="1" dirty="0" smtClean="0">
                              <a:solidFill>
                                <a:srgbClr val="92D050"/>
                              </a:solidFill>
                              <a:latin typeface="Cambria Math" panose="02040503050406030204" pitchFamily="18" charset="0"/>
                              <a:ea typeface="Cambria Math" panose="02040503050406030204" pitchFamily="18" charset="0"/>
                            </a:rPr>
                            <a:t>1</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dirty="0" smtClean="0">
                              <a:solidFill>
                                <a:schemeClr val="tx1"/>
                              </a:solidFill>
                              <a:latin typeface="Cambria Math" panose="02040503050406030204" pitchFamily="18" charset="0"/>
                              <a:ea typeface="Cambria Math" panose="02040503050406030204" pitchFamily="18" charset="0"/>
                            </a:rPr>
                            <a:t>0.0071 </a:t>
                          </a:r>
                          <a:r>
                            <a:rPr kumimoji="1" lang="en-US" altLang="ja-JP" sz="2400" b="0" dirty="0" smtClean="0">
                              <a:solidFill>
                                <a:schemeClr val="tx1"/>
                              </a:solidFill>
                              <a:latin typeface="Cambria Math" panose="02040503050406030204" pitchFamily="18" charset="0"/>
                              <a:ea typeface="Cambria Math" panose="02040503050406030204" pitchFamily="18" charset="0"/>
                            </a:rPr>
                            <a:t/>
                          </a:r>
                          <a:br>
                            <a:rPr kumimoji="1" lang="en-US" altLang="ja-JP" sz="2400" b="0" dirty="0" smtClean="0">
                              <a:solidFill>
                                <a:schemeClr val="tx1"/>
                              </a:solidFill>
                              <a:latin typeface="Cambria Math" panose="02040503050406030204" pitchFamily="18" charset="0"/>
                              <a:ea typeface="Cambria Math" panose="02040503050406030204" pitchFamily="18" charset="0"/>
                            </a:rPr>
                          </a:br>
                          <a14:m>
                            <m:oMath xmlns:m="http://schemas.openxmlformats.org/officeDocument/2006/math">
                              <m:r>
                                <a:rPr kumimoji="1" lang="en-US" altLang="ja-JP" sz="2400" b="0" i="1" smtClean="0">
                                  <a:solidFill>
                                    <a:schemeClr val="tx1"/>
                                  </a:solidFill>
                                  <a:latin typeface="Cambria Math" panose="02040503050406030204" pitchFamily="18" charset="0"/>
                                  <a:ea typeface="Cambria Math" panose="02040503050406030204" pitchFamily="18" charset="0"/>
                                </a:rPr>
                                <m:t>±</m:t>
                              </m:r>
                            </m:oMath>
                          </a14:m>
                          <a:r>
                            <a:rPr kumimoji="1" lang="ja-JP" altLang="en-US" sz="2400" b="0" dirty="0" smtClean="0">
                              <a:solidFill>
                                <a:schemeClr val="tx1"/>
                              </a:solidFill>
                              <a:latin typeface="Cambria Math" panose="02040503050406030204" pitchFamily="18" charset="0"/>
                            </a:rPr>
                            <a:t> </a:t>
                          </a:r>
                          <a:r>
                            <a:rPr kumimoji="1" lang="en-US" altLang="ja-JP" sz="2400" b="0" dirty="0" smtClean="0">
                              <a:solidFill>
                                <a:schemeClr val="tx1"/>
                              </a:solidFill>
                              <a:latin typeface="Cambria Math" panose="02040503050406030204" pitchFamily="18" charset="0"/>
                              <a:ea typeface="Cambria Math" panose="02040503050406030204" pitchFamily="18" charset="0"/>
                            </a:rPr>
                            <a:t>0.0031</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b="1" dirty="0" smtClean="0">
                              <a:solidFill>
                                <a:srgbClr val="92D050"/>
                              </a:solidFill>
                              <a:latin typeface="Cambria Math" panose="02040503050406030204" pitchFamily="18" charset="0"/>
                            </a:rPr>
                            <a:t>1</a:t>
                          </a:r>
                          <a:r>
                            <a:rPr kumimoji="1" lang="en-US" altLang="ja-JP" dirty="0" smtClean="0">
                              <a:latin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a:t>
                          </a:r>
                          <a:r>
                            <a:rPr kumimoji="1" lang="en-US" altLang="ja-JP" dirty="0" smtClean="0">
                              <a:latin typeface="Cambria Math" panose="02040503050406030204" pitchFamily="18" charset="0"/>
                            </a:rPr>
                            <a:t>0 </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400" b="0" dirty="0" smtClean="0">
                              <a:solidFill>
                                <a:schemeClr val="tx1"/>
                              </a:solidFill>
                              <a:latin typeface="Cambria Math" panose="02040503050406030204" pitchFamily="18" charset="0"/>
                              <a:ea typeface="Cambria Math" panose="02040503050406030204" pitchFamily="18" charset="0"/>
                            </a:rPr>
                            <a:t>0.0326</a:t>
                          </a:r>
                          <a:r>
                            <a:rPr kumimoji="1" lang="en-US" altLang="ja-JP" sz="2400" b="0" dirty="0" smtClean="0">
                              <a:solidFill>
                                <a:schemeClr val="tx1"/>
                              </a:solidFill>
                              <a:ea typeface="Cambria Math" panose="02040503050406030204" pitchFamily="18" charset="0"/>
                            </a:rPr>
                            <a:t> </a:t>
                          </a:r>
                          <a:r>
                            <a:rPr kumimoji="1" lang="en-US" altLang="ja-JP" b="0" dirty="0" smtClean="0">
                              <a:ea typeface="Cambria Math" panose="02040503050406030204" pitchFamily="18" charset="0"/>
                            </a:rPr>
                            <a:t/>
                          </a:r>
                          <a:br>
                            <a:rPr kumimoji="1" lang="en-US" altLang="ja-JP" b="0" dirty="0" smtClean="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a:t>
                          </a:r>
                          <a:r>
                            <a:rPr kumimoji="1" lang="en-US" altLang="ja-JP" dirty="0" smtClean="0">
                              <a:latin typeface="Cambria Math" panose="02040503050406030204" pitchFamily="18" charset="0"/>
                            </a:rPr>
                            <a:t>0.0170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6764275"/>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2</m:t>
                                    </m:r>
                                  </m:sub>
                                </m:sSub>
                              </m:oMath>
                            </m:oMathPara>
                          </a14:m>
                          <a:endParaRPr kumimoji="1" lang="en-US" altLang="ja-JP" dirty="0" smtClean="0"/>
                        </a:p>
                        <a:p>
                          <a:pPr algn="l"/>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400" b="0" dirty="0" smtClean="0">
                              <a:solidFill>
                                <a:schemeClr val="tx1"/>
                              </a:solidFill>
                              <a:latin typeface="Cambria Math" panose="02040503050406030204" pitchFamily="18" charset="0"/>
                              <a:ea typeface="Cambria Math" panose="02040503050406030204" pitchFamily="18" charset="0"/>
                            </a:rPr>
                            <a:t>0.1148 </a:t>
                          </a:r>
                          <a:br>
                            <a:rPr kumimoji="1" lang="en-US" altLang="ja-JP" sz="2400" b="0" dirty="0" smtClean="0">
                              <a:solidFill>
                                <a:schemeClr val="tx1"/>
                              </a:solidFill>
                              <a:latin typeface="Cambria Math" panose="02040503050406030204" pitchFamily="18" charset="0"/>
                              <a:ea typeface="Cambria Math" panose="02040503050406030204" pitchFamily="18" charset="0"/>
                            </a:rPr>
                          </a:br>
                          <a14:m>
                            <m:oMath xmlns:m="http://schemas.openxmlformats.org/officeDocument/2006/math">
                              <m:r>
                                <a:rPr kumimoji="1" lang="en-US" altLang="ja-JP" sz="2400" b="0" i="1" smtClean="0">
                                  <a:solidFill>
                                    <a:schemeClr val="tx1"/>
                                  </a:solidFill>
                                  <a:latin typeface="Cambria Math" panose="02040503050406030204" pitchFamily="18" charset="0"/>
                                  <a:ea typeface="Cambria Math" panose="02040503050406030204" pitchFamily="18" charset="0"/>
                                </a:rPr>
                                <m:t>±</m:t>
                              </m:r>
                            </m:oMath>
                          </a14:m>
                          <a:r>
                            <a:rPr kumimoji="1" lang="ja-JP" altLang="en-US" sz="2400" b="0" dirty="0" smtClean="0">
                              <a:solidFill>
                                <a:schemeClr val="tx1"/>
                              </a:solidFill>
                              <a:latin typeface="Cambria Math" panose="02040503050406030204" pitchFamily="18" charset="0"/>
                            </a:rPr>
                            <a:t> </a:t>
                          </a:r>
                          <a:r>
                            <a:rPr kumimoji="1" lang="en-US" altLang="ja-JP" sz="2400" b="0" dirty="0" smtClean="0">
                              <a:solidFill>
                                <a:schemeClr val="tx1"/>
                              </a:solidFill>
                              <a:latin typeface="Cambria Math" panose="02040503050406030204" pitchFamily="18" charset="0"/>
                              <a:ea typeface="Cambria Math" panose="02040503050406030204" pitchFamily="18" charset="0"/>
                            </a:rPr>
                            <a:t>0.</a:t>
                          </a:r>
                          <a:r>
                            <a:rPr kumimoji="1" lang="en-US" altLang="ja-JP" sz="2400" b="0" i="0" u="none" strike="noStrike" kern="1200" baseline="0" dirty="0" smtClean="0">
                              <a:solidFill>
                                <a:schemeClr val="tx1"/>
                              </a:solidFill>
                              <a:latin typeface="Cambria Math" panose="02040503050406030204" pitchFamily="18" charset="0"/>
                              <a:ea typeface="Cambria Math" panose="02040503050406030204" pitchFamily="18" charset="0"/>
                              <a:cs typeface="+mn-cs"/>
                            </a:rPr>
                            <a:t> 0640</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0.0808</a:t>
                          </a:r>
                          <a:r>
                            <a:rPr kumimoji="1" lang="en-US" altLang="ja-JP" dirty="0" smtClean="0">
                              <a:latin typeface="Cambria Math" panose="02040503050406030204" pitchFamily="18" charset="0"/>
                              <a:ea typeface="Cambria Math" panose="02040503050406030204" pitchFamily="18" charset="0"/>
                            </a:rPr>
                            <a:t> </a:t>
                          </a:r>
                          <a:br>
                            <a:rPr kumimoji="1" lang="en-US" altLang="ja-JP"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0.0629</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dirty="0" smtClean="0">
                              <a:solidFill>
                                <a:schemeClr val="tx1"/>
                              </a:solidFill>
                              <a:latin typeface="Cambria Math" panose="02040503050406030204" pitchFamily="18" charset="0"/>
                              <a:ea typeface="Cambria Math" panose="02040503050406030204" pitchFamily="18" charset="0"/>
                            </a:rPr>
                            <a:t>0.2</a:t>
                          </a:r>
                          <a:r>
                            <a:rPr kumimoji="1" lang="en-US" altLang="ja-JP" sz="2000" b="0" dirty="0" smtClean="0">
                              <a:solidFill>
                                <a:schemeClr val="tx1"/>
                              </a:solidFill>
                              <a:latin typeface="Cambria Math" panose="02040503050406030204" pitchFamily="18" charset="0"/>
                              <a:ea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
                          </a:r>
                          <a:br>
                            <a:rPr kumimoji="1" lang="en-US" altLang="ja-JP"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0.0985</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dirty="0" smtClean="0">
                              <a:solidFill>
                                <a:schemeClr val="tx1"/>
                              </a:solidFill>
                              <a:latin typeface="Cambria Math" panose="02040503050406030204" pitchFamily="18" charset="0"/>
                              <a:ea typeface="Cambria Math" panose="02040503050406030204" pitchFamily="18" charset="0"/>
                            </a:rPr>
                            <a:t>0.1664</a:t>
                          </a:r>
                          <a:r>
                            <a:rPr kumimoji="1" lang="en-US" altLang="ja-JP" sz="2400" b="0" dirty="0" smtClean="0">
                              <a:solidFill>
                                <a:schemeClr val="tx1"/>
                              </a:solidFill>
                              <a:latin typeface="Cambria Math" panose="02040503050406030204" pitchFamily="18" charset="0"/>
                              <a:ea typeface="Cambria Math" panose="02040503050406030204" pitchFamily="18" charset="0"/>
                            </a:rPr>
                            <a:t/>
                          </a:r>
                          <a:br>
                            <a:rPr kumimoji="1" lang="en-US" altLang="ja-JP" sz="2400" b="0" dirty="0" smtClean="0">
                              <a:solidFill>
                                <a:schemeClr val="tx1"/>
                              </a:solidFill>
                              <a:latin typeface="Cambria Math" panose="02040503050406030204" pitchFamily="18" charset="0"/>
                              <a:ea typeface="Cambria Math" panose="02040503050406030204" pitchFamily="18" charset="0"/>
                            </a:rPr>
                          </a:br>
                          <a14:m>
                            <m:oMath xmlns:m="http://schemas.openxmlformats.org/officeDocument/2006/math">
                              <m:r>
                                <a:rPr kumimoji="1" lang="en-US" altLang="ja-JP" sz="2400" b="0" i="1" smtClean="0">
                                  <a:solidFill>
                                    <a:schemeClr val="tx1"/>
                                  </a:solidFill>
                                  <a:latin typeface="Cambria Math" panose="02040503050406030204" pitchFamily="18" charset="0"/>
                                  <a:ea typeface="Cambria Math" panose="02040503050406030204" pitchFamily="18" charset="0"/>
                                </a:rPr>
                                <m:t>±</m:t>
                              </m:r>
                            </m:oMath>
                          </a14:m>
                          <a:r>
                            <a:rPr kumimoji="1" lang="ja-JP" altLang="en-US" sz="2400" b="0" dirty="0" smtClean="0">
                              <a:solidFill>
                                <a:schemeClr val="tx1"/>
                              </a:solidFill>
                              <a:latin typeface="Cambria Math" panose="02040503050406030204" pitchFamily="18" charset="0"/>
                            </a:rPr>
                            <a:t> </a:t>
                          </a:r>
                          <a:r>
                            <a:rPr kumimoji="1" lang="en-US" altLang="ja-JP" sz="2400" b="0" dirty="0" smtClean="0">
                              <a:solidFill>
                                <a:schemeClr val="tx1"/>
                              </a:solidFill>
                              <a:latin typeface="Cambria Math" panose="02040503050406030204" pitchFamily="18" charset="0"/>
                              <a:ea typeface="Cambria Math" panose="02040503050406030204" pitchFamily="18" charset="0"/>
                            </a:rPr>
                            <a:t>0.0955</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0.1185 </a:t>
                          </a:r>
                          <a:r>
                            <a:rPr kumimoji="1" lang="en-US" altLang="ja-JP" b="0" dirty="0" smtClean="0">
                              <a:latin typeface="Cambria Math" panose="02040503050406030204" pitchFamily="18" charset="0"/>
                              <a:ea typeface="Cambria Math" panose="02040503050406030204" pitchFamily="18" charset="0"/>
                            </a:rPr>
                            <a:t/>
                          </a:r>
                          <a:br>
                            <a:rPr kumimoji="1" lang="en-US" altLang="ja-JP" b="0"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a:t>
                          </a:r>
                          <a:r>
                            <a:rPr kumimoji="1" lang="en-US" altLang="ja-JP" dirty="0" smtClean="0">
                              <a:latin typeface="Cambria Math" panose="02040503050406030204" pitchFamily="18" charset="0"/>
                            </a:rPr>
                            <a:t>0.0821</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0.1135</a:t>
                          </a:r>
                          <a:r>
                            <a:rPr kumimoji="1" lang="en-US" altLang="ja-JP" b="0" dirty="0" smtClean="0">
                              <a:ea typeface="Cambria Math" panose="02040503050406030204" pitchFamily="18" charset="0"/>
                            </a:rPr>
                            <a:t> </a:t>
                          </a:r>
                          <a:br>
                            <a:rPr kumimoji="1" lang="en-US" altLang="ja-JP" b="0" dirty="0" smtClean="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a:t>
                          </a:r>
                          <a:r>
                            <a:rPr kumimoji="1" lang="en-US" altLang="ja-JP" dirty="0" smtClean="0">
                              <a:latin typeface="Cambria Math" panose="02040503050406030204" pitchFamily="18" charset="0"/>
                            </a:rPr>
                            <a:t>0.0922</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249712"/>
                      </a:ext>
                    </a:extLst>
                  </a:tr>
                  <a:tr h="370840">
                    <a:tc>
                      <a:txBody>
                        <a:bodyPr/>
                        <a:lstStyle/>
                        <a:p>
                          <a:pPr marL="0" marR="0" indent="0" algn="l" defTabSz="121917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3</m:t>
                                    </m:r>
                                  </m:sub>
                                </m:sSub>
                              </m:oMath>
                            </m:oMathPara>
                          </a14:m>
                          <a:endParaRPr kumimoji="1" lang="en-US" altLang="ja-JP" dirty="0" smtClean="0"/>
                        </a:p>
                        <a:p>
                          <a:pPr marL="0" marR="0" indent="0" algn="l" defTabSz="1219170" rtl="0" eaLnBrk="1" fontAlgn="auto" latinLnBrk="1" hangingPunct="1">
                            <a:lnSpc>
                              <a:spcPct val="100000"/>
                            </a:lnSpc>
                            <a:spcBef>
                              <a:spcPts val="0"/>
                            </a:spcBef>
                            <a:spcAft>
                              <a:spcPts val="0"/>
                            </a:spcAft>
                            <a:buClrTx/>
                            <a:buSzTx/>
                            <a:buFontTx/>
                            <a:buNone/>
                            <a:tabLst/>
                            <a:defRPr/>
                          </a:pPr>
                          <a:endParaRPr kumimoji="1" lang="en-US" altLang="ja-JP"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dirty="0" smtClean="0">
                              <a:solidFill>
                                <a:schemeClr val="tx1"/>
                              </a:solidFill>
                              <a:latin typeface="Cambria Math" panose="02040503050406030204" pitchFamily="18" charset="0"/>
                              <a:ea typeface="Cambria Math" panose="02040503050406030204" pitchFamily="18" charset="0"/>
                            </a:rPr>
                            <a:t>0.4407 </a:t>
                          </a:r>
                          <a:br>
                            <a:rPr kumimoji="1" lang="en-US" altLang="ja-JP" sz="2400" b="0" dirty="0" smtClean="0">
                              <a:solidFill>
                                <a:schemeClr val="tx1"/>
                              </a:solidFill>
                              <a:latin typeface="Cambria Math" panose="02040503050406030204" pitchFamily="18" charset="0"/>
                              <a:ea typeface="Cambria Math" panose="02040503050406030204" pitchFamily="18" charset="0"/>
                            </a:rPr>
                          </a:br>
                          <a14:m>
                            <m:oMath xmlns:m="http://schemas.openxmlformats.org/officeDocument/2006/math">
                              <m:r>
                                <a:rPr kumimoji="1" lang="en-US" altLang="ja-JP" sz="2400" b="0" i="1" smtClean="0">
                                  <a:solidFill>
                                    <a:schemeClr val="tx1"/>
                                  </a:solidFill>
                                  <a:latin typeface="Cambria Math" panose="02040503050406030204" pitchFamily="18" charset="0"/>
                                  <a:ea typeface="Cambria Math" panose="02040503050406030204" pitchFamily="18" charset="0"/>
                                </a:rPr>
                                <m:t>±</m:t>
                              </m:r>
                            </m:oMath>
                          </a14:m>
                          <a:r>
                            <a:rPr kumimoji="1" lang="ja-JP" altLang="en-US" sz="2400" b="0" dirty="0" smtClean="0">
                              <a:solidFill>
                                <a:schemeClr val="tx1"/>
                              </a:solidFill>
                              <a:latin typeface="Cambria Math" panose="02040503050406030204" pitchFamily="18" charset="0"/>
                            </a:rPr>
                            <a:t> </a:t>
                          </a:r>
                          <a:r>
                            <a:rPr kumimoji="1" lang="en-US" altLang="ja-JP" sz="2400" b="0" dirty="0" smtClean="0">
                              <a:solidFill>
                                <a:schemeClr val="tx1"/>
                              </a:solidFill>
                              <a:latin typeface="Cambria Math" panose="02040503050406030204" pitchFamily="18" charset="0"/>
                              <a:ea typeface="Cambria Math" panose="02040503050406030204" pitchFamily="18" charset="0"/>
                            </a:rPr>
                            <a:t>0.</a:t>
                          </a:r>
                          <a:r>
                            <a:rPr kumimoji="1" lang="en-US" altLang="ja-JP" sz="2400" b="0" i="0" u="none" strike="noStrike" kern="1200" baseline="0" dirty="0" smtClean="0">
                              <a:solidFill>
                                <a:schemeClr val="tx1"/>
                              </a:solidFill>
                              <a:latin typeface="Cambria Math" panose="02040503050406030204" pitchFamily="18" charset="0"/>
                              <a:ea typeface="Cambria Math" panose="02040503050406030204" pitchFamily="18" charset="0"/>
                              <a:cs typeface="+mn-cs"/>
                            </a:rPr>
                            <a:t> </a:t>
                          </a:r>
                          <a:r>
                            <a:rPr kumimoji="1" lang="en-US" altLang="ja-JP" sz="2400" b="0" i="0" u="none" strike="noStrike" kern="1200" baseline="0" dirty="0" smtClean="0">
                              <a:solidFill>
                                <a:schemeClr val="tx1"/>
                              </a:solidFill>
                              <a:latin typeface="Cambria Math" panose="02040503050406030204" pitchFamily="18" charset="0"/>
                              <a:ea typeface="Cambria Math" panose="02040503050406030204" pitchFamily="18" charset="0"/>
                              <a:cs typeface="+mn-cs"/>
                            </a:rPr>
                            <a:t>0839</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800" b="1" dirty="0" smtClean="0">
                              <a:solidFill>
                                <a:srgbClr val="92D050"/>
                              </a:solidFill>
                              <a:latin typeface="Cambria Math" panose="02040503050406030204" pitchFamily="18" charset="0"/>
                              <a:ea typeface="Cambria Math" panose="02040503050406030204" pitchFamily="18" charset="0"/>
                            </a:rPr>
                            <a:t>0.0044</a:t>
                          </a:r>
                          <a:r>
                            <a:rPr kumimoji="1" lang="en-US" altLang="ja-JP" dirty="0" smtClean="0">
                              <a:latin typeface="Cambria Math" panose="02040503050406030204" pitchFamily="18" charset="0"/>
                              <a:ea typeface="Cambria Math" panose="02040503050406030204" pitchFamily="18" charset="0"/>
                            </a:rPr>
                            <a:t> </a:t>
                          </a:r>
                          <a:br>
                            <a:rPr kumimoji="1" lang="en-US" altLang="ja-JP"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0.0021</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dirty="0" smtClean="0">
                              <a:solidFill>
                                <a:schemeClr val="tx1"/>
                              </a:solidFill>
                              <a:latin typeface="Cambria Math" panose="02040503050406030204" pitchFamily="18" charset="0"/>
                              <a:ea typeface="Cambria Math" panose="02040503050406030204" pitchFamily="18" charset="0"/>
                            </a:rPr>
                            <a:t>0.5963 </a:t>
                          </a:r>
                          <a:r>
                            <a:rPr kumimoji="1" lang="en-US" altLang="ja-JP" sz="2400" b="0" dirty="0" smtClean="0">
                              <a:solidFill>
                                <a:schemeClr val="tx1"/>
                              </a:solidFill>
                              <a:latin typeface="Cambria Math" panose="02040503050406030204" pitchFamily="18" charset="0"/>
                              <a:ea typeface="Cambria Math" panose="02040503050406030204" pitchFamily="18" charset="0"/>
                            </a:rPr>
                            <a:t/>
                          </a:r>
                          <a:br>
                            <a:rPr kumimoji="1" lang="en-US" altLang="ja-JP" sz="2400" b="0" dirty="0" smtClean="0">
                              <a:solidFill>
                                <a:schemeClr val="tx1"/>
                              </a:solidFill>
                              <a:latin typeface="Cambria Math" panose="02040503050406030204" pitchFamily="18" charset="0"/>
                              <a:ea typeface="Cambria Math" panose="02040503050406030204" pitchFamily="18" charset="0"/>
                            </a:rPr>
                          </a:br>
                          <a14:m>
                            <m:oMath xmlns:m="http://schemas.openxmlformats.org/officeDocument/2006/math">
                              <m:r>
                                <a:rPr kumimoji="1" lang="en-US" altLang="ja-JP" sz="2400" b="0" i="1" smtClean="0">
                                  <a:solidFill>
                                    <a:schemeClr val="tx1"/>
                                  </a:solidFill>
                                  <a:latin typeface="Cambria Math" panose="02040503050406030204" pitchFamily="18" charset="0"/>
                                  <a:ea typeface="Cambria Math" panose="02040503050406030204" pitchFamily="18" charset="0"/>
                                </a:rPr>
                                <m:t>±</m:t>
                              </m:r>
                            </m:oMath>
                          </a14:m>
                          <a:r>
                            <a:rPr kumimoji="1" lang="ja-JP" altLang="en-US" sz="2400" b="0" dirty="0" smtClean="0">
                              <a:solidFill>
                                <a:schemeClr val="tx1"/>
                              </a:solidFill>
                              <a:latin typeface="Cambria Math" panose="02040503050406030204" pitchFamily="18" charset="0"/>
                            </a:rPr>
                            <a:t> </a:t>
                          </a:r>
                          <a:r>
                            <a:rPr kumimoji="1" lang="en-US" altLang="ja-JP" sz="2400" b="0" dirty="0" smtClean="0">
                              <a:solidFill>
                                <a:schemeClr val="tx1"/>
                              </a:solidFill>
                              <a:latin typeface="Cambria Math" panose="02040503050406030204" pitchFamily="18" charset="0"/>
                              <a:ea typeface="Cambria Math" panose="02040503050406030204" pitchFamily="18" charset="0"/>
                            </a:rPr>
                            <a:t>0.0530</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dirty="0" smtClean="0">
                              <a:solidFill>
                                <a:schemeClr val="tx1"/>
                              </a:solidFill>
                              <a:latin typeface="Cambria Math" panose="02040503050406030204" pitchFamily="18" charset="0"/>
                              <a:ea typeface="Cambria Math" panose="02040503050406030204" pitchFamily="18" charset="0"/>
                            </a:rPr>
                            <a:t>0.0066 </a:t>
                          </a:r>
                          <a:r>
                            <a:rPr kumimoji="1" lang="en-US" altLang="ja-JP" sz="2400" b="0" dirty="0" smtClean="0">
                              <a:solidFill>
                                <a:schemeClr val="tx1"/>
                              </a:solidFill>
                              <a:latin typeface="Cambria Math" panose="02040503050406030204" pitchFamily="18" charset="0"/>
                              <a:ea typeface="Cambria Math" panose="02040503050406030204" pitchFamily="18" charset="0"/>
                            </a:rPr>
                            <a:t/>
                          </a:r>
                          <a:br>
                            <a:rPr kumimoji="1" lang="en-US" altLang="ja-JP" sz="2400" b="0" dirty="0" smtClean="0">
                              <a:solidFill>
                                <a:schemeClr val="tx1"/>
                              </a:solidFill>
                              <a:latin typeface="Cambria Math" panose="02040503050406030204" pitchFamily="18" charset="0"/>
                              <a:ea typeface="Cambria Math" panose="02040503050406030204" pitchFamily="18" charset="0"/>
                            </a:rPr>
                          </a:br>
                          <a14:m>
                            <m:oMath xmlns:m="http://schemas.openxmlformats.org/officeDocument/2006/math">
                              <m:r>
                                <a:rPr kumimoji="1" lang="en-US" altLang="ja-JP" sz="2400" b="0" i="1" smtClean="0">
                                  <a:solidFill>
                                    <a:schemeClr val="tx1"/>
                                  </a:solidFill>
                                  <a:latin typeface="Cambria Math" panose="02040503050406030204" pitchFamily="18" charset="0"/>
                                  <a:ea typeface="Cambria Math" panose="02040503050406030204" pitchFamily="18" charset="0"/>
                                </a:rPr>
                                <m:t>±</m:t>
                              </m:r>
                            </m:oMath>
                          </a14:m>
                          <a:r>
                            <a:rPr kumimoji="1" lang="ja-JP" altLang="en-US" sz="2400" b="0" dirty="0" smtClean="0">
                              <a:solidFill>
                                <a:schemeClr val="tx1"/>
                              </a:solidFill>
                              <a:latin typeface="Cambria Math" panose="02040503050406030204" pitchFamily="18" charset="0"/>
                            </a:rPr>
                            <a:t> </a:t>
                          </a:r>
                          <a:r>
                            <a:rPr kumimoji="1" lang="en-US" altLang="ja-JP" sz="2400" b="0" dirty="0" smtClean="0">
                              <a:solidFill>
                                <a:schemeClr val="tx1"/>
                              </a:solidFill>
                              <a:latin typeface="Cambria Math" panose="02040503050406030204" pitchFamily="18" charset="0"/>
                              <a:ea typeface="Cambria Math" panose="02040503050406030204" pitchFamily="18" charset="0"/>
                            </a:rPr>
                            <a:t>0.0016</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800" b="1" dirty="0" smtClean="0">
                              <a:solidFill>
                                <a:srgbClr val="92D050"/>
                              </a:solidFill>
                              <a:latin typeface="Cambria Math" panose="02040503050406030204" pitchFamily="18" charset="0"/>
                              <a:ea typeface="Cambria Math" panose="02040503050406030204" pitchFamily="18" charset="0"/>
                            </a:rPr>
                            <a:t>0.6685</a:t>
                          </a:r>
                          <a:r>
                            <a:rPr kumimoji="1" lang="en-US" altLang="ja-JP" b="0" dirty="0" smtClean="0">
                              <a:latin typeface="Cambria Math" panose="02040503050406030204" pitchFamily="18" charset="0"/>
                              <a:ea typeface="Cambria Math" panose="02040503050406030204" pitchFamily="18" charset="0"/>
                            </a:rPr>
                            <a:t> </a:t>
                          </a:r>
                          <a:br>
                            <a:rPr kumimoji="1" lang="en-US" altLang="ja-JP" b="0"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a:t>
                          </a:r>
                          <a:r>
                            <a:rPr kumimoji="1" lang="en-US" altLang="ja-JP" dirty="0" smtClean="0">
                              <a:latin typeface="Cambria Math" panose="02040503050406030204" pitchFamily="18" charset="0"/>
                            </a:rPr>
                            <a:t>0.0699</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b="0" dirty="0" smtClean="0">
                              <a:latin typeface="Cambria Math" panose="02040503050406030204" pitchFamily="18" charset="0"/>
                              <a:ea typeface="Cambria Math" panose="02040503050406030204" pitchFamily="18" charset="0"/>
                            </a:rPr>
                            <a:t>0.0081 </a:t>
                          </a:r>
                          <a:br>
                            <a:rPr kumimoji="1" lang="en-US" altLang="ja-JP" b="0"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a:t>
                          </a:r>
                          <a:r>
                            <a:rPr kumimoji="1" lang="en-US" altLang="ja-JP" dirty="0" smtClean="0">
                              <a:latin typeface="Cambria Math" panose="02040503050406030204" pitchFamily="18" charset="0"/>
                            </a:rPr>
                            <a:t>0.0027</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5163429"/>
                      </a:ext>
                    </a:extLst>
                  </a:tr>
                  <a:tr h="370840">
                    <a:tc>
                      <a:txBody>
                        <a:bodyPr/>
                        <a:lstStyle/>
                        <a:p>
                          <a:pPr marL="0" marR="0" indent="0" algn="l" defTabSz="121917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4</m:t>
                                    </m:r>
                                  </m:sub>
                                </m:sSub>
                              </m:oMath>
                            </m:oMathPara>
                          </a14:m>
                          <a:endParaRPr kumimoji="1" lang="en-US" altLang="ja-JP" dirty="0" smtClean="0"/>
                        </a:p>
                        <a:p>
                          <a:pPr marL="0" marR="0" indent="0" algn="l" defTabSz="1219170" rtl="0" eaLnBrk="1" fontAlgn="auto" latinLnBrk="1" hangingPunct="1">
                            <a:lnSpc>
                              <a:spcPct val="100000"/>
                            </a:lnSpc>
                            <a:spcBef>
                              <a:spcPts val="0"/>
                            </a:spcBef>
                            <a:spcAft>
                              <a:spcPts val="0"/>
                            </a:spcAft>
                            <a:buClrTx/>
                            <a:buSzTx/>
                            <a:buFontTx/>
                            <a:buNone/>
                            <a:tabLst/>
                            <a:defRPr/>
                          </a:pPr>
                          <a:endParaRPr kumimoji="1" lang="en-US" altLang="ja-JP"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dirty="0" smtClean="0">
                              <a:solidFill>
                                <a:schemeClr val="tx1"/>
                              </a:solidFill>
                              <a:latin typeface="Cambria Math" panose="02040503050406030204" pitchFamily="18" charset="0"/>
                              <a:ea typeface="Cambria Math" panose="02040503050406030204" pitchFamily="18" charset="0"/>
                            </a:rPr>
                            <a:t>0.9833 </a:t>
                          </a:r>
                          <a:br>
                            <a:rPr kumimoji="1" lang="en-US" altLang="ja-JP" sz="2400" b="0" dirty="0" smtClean="0">
                              <a:solidFill>
                                <a:schemeClr val="tx1"/>
                              </a:solidFill>
                              <a:latin typeface="Cambria Math" panose="02040503050406030204" pitchFamily="18" charset="0"/>
                              <a:ea typeface="Cambria Math" panose="02040503050406030204" pitchFamily="18" charset="0"/>
                            </a:rPr>
                          </a:br>
                          <a14:m>
                            <m:oMath xmlns:m="http://schemas.openxmlformats.org/officeDocument/2006/math">
                              <m:r>
                                <a:rPr kumimoji="1" lang="en-US" altLang="ja-JP" sz="2400" b="0" i="1" smtClean="0">
                                  <a:solidFill>
                                    <a:schemeClr val="tx1"/>
                                  </a:solidFill>
                                  <a:latin typeface="Cambria Math" panose="02040503050406030204" pitchFamily="18" charset="0"/>
                                  <a:ea typeface="Cambria Math" panose="02040503050406030204" pitchFamily="18" charset="0"/>
                                </a:rPr>
                                <m:t>±</m:t>
                              </m:r>
                            </m:oMath>
                          </a14:m>
                          <a:r>
                            <a:rPr kumimoji="1" lang="ja-JP" altLang="en-US" sz="2400" b="0" dirty="0" smtClean="0">
                              <a:solidFill>
                                <a:schemeClr val="tx1"/>
                              </a:solidFill>
                              <a:latin typeface="Cambria Math" panose="02040503050406030204" pitchFamily="18" charset="0"/>
                            </a:rPr>
                            <a:t> </a:t>
                          </a:r>
                          <a:r>
                            <a:rPr kumimoji="1" lang="en-US" altLang="ja-JP" sz="2400" b="0" dirty="0" smtClean="0">
                              <a:solidFill>
                                <a:schemeClr val="tx1"/>
                              </a:solidFill>
                              <a:latin typeface="Cambria Math" panose="02040503050406030204" pitchFamily="18" charset="0"/>
                              <a:ea typeface="Cambria Math" panose="02040503050406030204" pitchFamily="18" charset="0"/>
                            </a:rPr>
                            <a:t>0.</a:t>
                          </a:r>
                          <a:r>
                            <a:rPr kumimoji="1" lang="en-US" altLang="ja-JP" sz="2400" b="0" i="0" u="none" strike="noStrike" kern="1200" baseline="0" dirty="0" smtClean="0">
                              <a:solidFill>
                                <a:schemeClr val="tx1"/>
                              </a:solidFill>
                              <a:latin typeface="Cambria Math" panose="02040503050406030204" pitchFamily="18" charset="0"/>
                              <a:ea typeface="Cambria Math" panose="02040503050406030204" pitchFamily="18" charset="0"/>
                              <a:cs typeface="+mn-cs"/>
                            </a:rPr>
                            <a:t> </a:t>
                          </a:r>
                          <a:r>
                            <a:rPr kumimoji="1" lang="en-US" altLang="ja-JP" sz="2400" b="0" i="0" u="none" strike="noStrike" kern="1200" baseline="0" dirty="0" smtClean="0">
                              <a:solidFill>
                                <a:schemeClr val="tx1"/>
                              </a:solidFill>
                              <a:latin typeface="Cambria Math" panose="02040503050406030204" pitchFamily="18" charset="0"/>
                              <a:ea typeface="Cambria Math" panose="02040503050406030204" pitchFamily="18" charset="0"/>
                              <a:cs typeface="+mn-cs"/>
                            </a:rPr>
                            <a:t>0333</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800" b="1" dirty="0" smtClean="0">
                              <a:solidFill>
                                <a:srgbClr val="92D050"/>
                              </a:solidFill>
                              <a:latin typeface="Cambria Math" panose="02040503050406030204" pitchFamily="18" charset="0"/>
                              <a:ea typeface="Cambria Math" panose="02040503050406030204" pitchFamily="18" charset="0"/>
                            </a:rPr>
                            <a:t>0.0287</a:t>
                          </a:r>
                          <a:r>
                            <a:rPr kumimoji="1" lang="en-US" altLang="ja-JP" dirty="0" smtClean="0">
                              <a:latin typeface="Cambria Math" panose="02040503050406030204" pitchFamily="18" charset="0"/>
                              <a:ea typeface="Cambria Math" panose="02040503050406030204" pitchFamily="18" charset="0"/>
                            </a:rPr>
                            <a:t> </a:t>
                          </a:r>
                          <a:br>
                            <a:rPr kumimoji="1" lang="en-US" altLang="ja-JP"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0.0102</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dirty="0" smtClean="0">
                              <a:solidFill>
                                <a:schemeClr val="tx1"/>
                              </a:solidFill>
                              <a:latin typeface="Cambria Math" panose="02040503050406030204" pitchFamily="18" charset="0"/>
                              <a:ea typeface="Cambria Math" panose="02040503050406030204" pitchFamily="18" charset="0"/>
                            </a:rPr>
                            <a:t>0.0046 </a:t>
                          </a:r>
                          <a14:m>
                            <m:oMath xmlns:m="http://schemas.openxmlformats.org/officeDocument/2006/math">
                              <m:r>
                                <a:rPr kumimoji="1" lang="en-US" altLang="ja-JP" sz="2400" b="0" i="1" smtClean="0">
                                  <a:solidFill>
                                    <a:schemeClr val="tx1"/>
                                  </a:solidFill>
                                  <a:latin typeface="Cambria Math" panose="02040503050406030204" pitchFamily="18" charset="0"/>
                                  <a:ea typeface="Cambria Math" panose="02040503050406030204" pitchFamily="18" charset="0"/>
                                </a:rPr>
                                <m:t>±</m:t>
                              </m:r>
                            </m:oMath>
                          </a14:m>
                          <a:r>
                            <a:rPr kumimoji="1" lang="ja-JP" altLang="en-US" sz="2400" b="0" dirty="0" smtClean="0">
                              <a:solidFill>
                                <a:schemeClr val="tx1"/>
                              </a:solidFill>
                              <a:latin typeface="Cambria Math" panose="02040503050406030204" pitchFamily="18" charset="0"/>
                            </a:rPr>
                            <a:t> </a:t>
                          </a:r>
                          <a:r>
                            <a:rPr kumimoji="1" lang="en-US" altLang="ja-JP" sz="2400" b="0" dirty="0" smtClean="0">
                              <a:solidFill>
                                <a:schemeClr val="tx1"/>
                              </a:solidFill>
                              <a:latin typeface="Cambria Math" panose="02040503050406030204" pitchFamily="18" charset="0"/>
                              <a:ea typeface="Cambria Math" panose="02040503050406030204" pitchFamily="18" charset="0"/>
                            </a:rPr>
                            <a:t>0</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dirty="0" smtClean="0">
                              <a:solidFill>
                                <a:schemeClr val="tx1"/>
                              </a:solidFill>
                              <a:latin typeface="Cambria Math" panose="02040503050406030204" pitchFamily="18" charset="0"/>
                              <a:ea typeface="Cambria Math" panose="02040503050406030204" pitchFamily="18" charset="0"/>
                            </a:rPr>
                            <a:t>0.0555</a:t>
                          </a:r>
                          <a:r>
                            <a:rPr kumimoji="1" lang="en-US" altLang="ja-JP" sz="2400" b="0" dirty="0" smtClean="0">
                              <a:solidFill>
                                <a:schemeClr val="tx1"/>
                              </a:solidFill>
                              <a:latin typeface="Cambria Math" panose="02040503050406030204" pitchFamily="18" charset="0"/>
                              <a:ea typeface="Cambria Math" panose="02040503050406030204" pitchFamily="18" charset="0"/>
                            </a:rPr>
                            <a:t/>
                          </a:r>
                          <a:br>
                            <a:rPr kumimoji="1" lang="en-US" altLang="ja-JP" sz="2400" b="0" dirty="0" smtClean="0">
                              <a:solidFill>
                                <a:schemeClr val="tx1"/>
                              </a:solidFill>
                              <a:latin typeface="Cambria Math" panose="02040503050406030204" pitchFamily="18" charset="0"/>
                              <a:ea typeface="Cambria Math" panose="02040503050406030204" pitchFamily="18" charset="0"/>
                            </a:rPr>
                          </a:br>
                          <a14:m>
                            <m:oMath xmlns:m="http://schemas.openxmlformats.org/officeDocument/2006/math">
                              <m:r>
                                <a:rPr kumimoji="1" lang="en-US" altLang="ja-JP" sz="2400" b="0" i="1" smtClean="0">
                                  <a:solidFill>
                                    <a:schemeClr val="tx1"/>
                                  </a:solidFill>
                                  <a:latin typeface="Cambria Math" panose="02040503050406030204" pitchFamily="18" charset="0"/>
                                  <a:ea typeface="Cambria Math" panose="02040503050406030204" pitchFamily="18" charset="0"/>
                                </a:rPr>
                                <m:t>±</m:t>
                              </m:r>
                            </m:oMath>
                          </a14:m>
                          <a:r>
                            <a:rPr kumimoji="1" lang="ja-JP" altLang="en-US" sz="2400" b="0" dirty="0" smtClean="0">
                              <a:solidFill>
                                <a:schemeClr val="tx1"/>
                              </a:solidFill>
                              <a:latin typeface="Cambria Math" panose="02040503050406030204" pitchFamily="18" charset="0"/>
                            </a:rPr>
                            <a:t> </a:t>
                          </a:r>
                          <a:r>
                            <a:rPr kumimoji="1" lang="en-US" altLang="ja-JP" sz="2400" b="0" dirty="0" smtClean="0">
                              <a:solidFill>
                                <a:schemeClr val="tx1"/>
                              </a:solidFill>
                              <a:latin typeface="Cambria Math" panose="02040503050406030204" pitchFamily="18" charset="0"/>
                              <a:ea typeface="Cambria Math" panose="02040503050406030204" pitchFamily="18" charset="0"/>
                            </a:rPr>
                            <a:t>0.0140</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800" b="1" dirty="0" smtClean="0">
                              <a:solidFill>
                                <a:srgbClr val="92D050"/>
                              </a:solidFill>
                              <a:latin typeface="Cambria Math" panose="02040503050406030204" pitchFamily="18" charset="0"/>
                              <a:ea typeface="Cambria Math" panose="02040503050406030204" pitchFamily="18" charset="0"/>
                            </a:rPr>
                            <a:t>1</a:t>
                          </a:r>
                          <a:r>
                            <a:rPr kumimoji="1" lang="en-US" altLang="ja-JP" b="0"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a:t>
                          </a:r>
                          <a:r>
                            <a:rPr kumimoji="1" lang="en-US" altLang="ja-JP" dirty="0" smtClean="0">
                              <a:latin typeface="Cambria Math" panose="02040503050406030204" pitchFamily="18" charset="0"/>
                            </a:rPr>
                            <a:t>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b="0" dirty="0" smtClean="0">
                              <a:latin typeface="Cambria Math" panose="02040503050406030204" pitchFamily="18" charset="0"/>
                              <a:ea typeface="Cambria Math" panose="02040503050406030204" pitchFamily="18" charset="0"/>
                            </a:rPr>
                            <a:t>0.0290 </a:t>
                          </a:r>
                          <a:br>
                            <a:rPr kumimoji="1" lang="en-US" altLang="ja-JP" b="0"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a:t>
                          </a:r>
                          <a:r>
                            <a:rPr kumimoji="1" lang="en-US" altLang="ja-JP" dirty="0" smtClean="0">
                              <a:latin typeface="Cambria Math" panose="02040503050406030204" pitchFamily="18" charset="0"/>
                            </a:rPr>
                            <a:t>0.0097</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221589594"/>
                      </a:ext>
                    </a:extLst>
                  </a:tr>
                </a:tbl>
              </a:graphicData>
            </a:graphic>
          </p:graphicFrame>
        </mc:Choice>
        <mc:Fallback>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1688077877"/>
                  </p:ext>
                </p:extLst>
              </p:nvPr>
            </p:nvGraphicFramePr>
            <p:xfrm>
              <a:off x="273542" y="2081215"/>
              <a:ext cx="11644916" cy="4754880"/>
            </p:xfrm>
            <a:graphic>
              <a:graphicData uri="http://schemas.openxmlformats.org/drawingml/2006/table">
                <a:tbl>
                  <a:tblPr firstRow="1" bandRow="1">
                    <a:tableStyleId>{5C22544A-7EE6-4342-B048-85BDC9FD1C3A}</a:tableStyleId>
                  </a:tblPr>
                  <a:tblGrid>
                    <a:gridCol w="1106186">
                      <a:extLst>
                        <a:ext uri="{9D8B030D-6E8A-4147-A177-3AD203B41FA5}">
                          <a16:colId xmlns:a16="http://schemas.microsoft.com/office/drawing/2014/main" val="197349200"/>
                        </a:ext>
                      </a:extLst>
                    </a:gridCol>
                    <a:gridCol w="1756455">
                      <a:extLst>
                        <a:ext uri="{9D8B030D-6E8A-4147-A177-3AD203B41FA5}">
                          <a16:colId xmlns:a16="http://schemas.microsoft.com/office/drawing/2014/main" val="3740886328"/>
                        </a:ext>
                      </a:extLst>
                    </a:gridCol>
                    <a:gridCol w="1756455">
                      <a:extLst>
                        <a:ext uri="{9D8B030D-6E8A-4147-A177-3AD203B41FA5}">
                          <a16:colId xmlns:a16="http://schemas.microsoft.com/office/drawing/2014/main" val="1140793543"/>
                        </a:ext>
                      </a:extLst>
                    </a:gridCol>
                    <a:gridCol w="1756455">
                      <a:extLst>
                        <a:ext uri="{9D8B030D-6E8A-4147-A177-3AD203B41FA5}">
                          <a16:colId xmlns:a16="http://schemas.microsoft.com/office/drawing/2014/main" val="145702729"/>
                        </a:ext>
                      </a:extLst>
                    </a:gridCol>
                    <a:gridCol w="1756455">
                      <a:extLst>
                        <a:ext uri="{9D8B030D-6E8A-4147-A177-3AD203B41FA5}">
                          <a16:colId xmlns:a16="http://schemas.microsoft.com/office/drawing/2014/main" val="2180695525"/>
                        </a:ext>
                      </a:extLst>
                    </a:gridCol>
                    <a:gridCol w="1756455">
                      <a:extLst>
                        <a:ext uri="{9D8B030D-6E8A-4147-A177-3AD203B41FA5}">
                          <a16:colId xmlns:a16="http://schemas.microsoft.com/office/drawing/2014/main" val="1027761434"/>
                        </a:ext>
                      </a:extLst>
                    </a:gridCol>
                    <a:gridCol w="1756455">
                      <a:extLst>
                        <a:ext uri="{9D8B030D-6E8A-4147-A177-3AD203B41FA5}">
                          <a16:colId xmlns:a16="http://schemas.microsoft.com/office/drawing/2014/main" val="4051368375"/>
                        </a:ext>
                      </a:extLst>
                    </a:gridCol>
                  </a:tblGrid>
                  <a:tr h="457200">
                    <a:tc>
                      <a:txBody>
                        <a:bodyPr/>
                        <a:lstStyle/>
                        <a:p>
                          <a:pPr algn="ctr"/>
                          <a:endParaRPr kumimoji="1" lang="ja-JP" alt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NSBA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kumimoji="1" lang="ja-JP" altLang="en-US"/>
                        </a:p>
                      </a:txBody>
                      <a:tcPr/>
                    </a:tc>
                    <a:tc gridSpan="2">
                      <a:txBody>
                        <a:bodyPr/>
                        <a:lstStyle/>
                        <a:p>
                          <a:pPr algn="ctr"/>
                          <a:r>
                            <a:rPr kumimoji="1" lang="en-US" altLang="ja-JP" dirty="0" smtClean="0">
                              <a:solidFill>
                                <a:schemeClr val="tx1"/>
                              </a:solidFill>
                            </a:rPr>
                            <a:t>NRBA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lang="ja-JP" altLang="en-US" dirty="0"/>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7077412"/>
                      </a:ext>
                    </a:extLst>
                  </a:tr>
                  <a:tr h="762000">
                    <a:tc>
                      <a:txBody>
                        <a:bodyPr/>
                        <a:lstStyle/>
                        <a:p>
                          <a:pPr algn="ctr"/>
                          <a:r>
                            <a:rPr kumimoji="1" lang="en-US" altLang="ja-JP" dirty="0" err="1" smtClean="0">
                              <a:latin typeface="Cambria Math" panose="02040503050406030204" pitchFamily="18" charset="0"/>
                              <a:ea typeface="Cambria Math" panose="02040503050406030204" pitchFamily="18" charset="0"/>
                            </a:rPr>
                            <a:t>Func</a:t>
                          </a:r>
                          <a:endParaRPr kumimoji="1" lang="ja-JP" altLang="en-US" dirty="0">
                            <a:latin typeface="Cambria Math" panose="02040503050406030204" pitchFamily="18" charset="0"/>
                          </a:endParaRPr>
                        </a:p>
                      </a:txBody>
                      <a:tcPr>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8"/>
                          <a:stretch>
                            <a:fillRect l="-63542" t="-65600" r="-501389" b="-4824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8"/>
                          <a:stretch>
                            <a:fillRect l="-163542" t="-65600" r="-401389" b="-4824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8"/>
                          <a:stretch>
                            <a:fillRect l="-262630" t="-65600" r="-300000" b="-4824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8"/>
                          <a:stretch>
                            <a:fillRect l="-363889" t="-65600" r="-201042" b="-4824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8"/>
                          <a:stretch>
                            <a:fillRect l="-462284" t="-65600" r="-100346" b="-482400"/>
                          </a:stretch>
                        </a:blipFill>
                      </a:tcPr>
                    </a:tc>
                    <a:tc>
                      <a:txBody>
                        <a:bodyPr/>
                        <a:lstStyle/>
                        <a:p>
                          <a:endParaRPr lang="ja-JP"/>
                        </a:p>
                      </a:txBody>
                      <a:tcPr>
                        <a:lnL w="12700" cap="flat" cmpd="sng" algn="ctr">
                          <a:solidFill>
                            <a:schemeClr val="tx1"/>
                          </a:solidFill>
                          <a:prstDash val="solid"/>
                          <a:round/>
                          <a:headEnd type="none" w="med" len="med"/>
                          <a:tailEnd type="none" w="med" len="med"/>
                        </a:lnL>
                        <a:lnT w="38100" cmpd="sng">
                          <a:noFill/>
                        </a:lnT>
                        <a:lnB w="12700" cap="flat" cmpd="sng" algn="ctr">
                          <a:solidFill>
                            <a:schemeClr val="tx1"/>
                          </a:solidFill>
                          <a:prstDash val="solid"/>
                          <a:round/>
                          <a:headEnd type="none" w="med" len="med"/>
                          <a:tailEnd type="none" w="med" len="med"/>
                        </a:lnB>
                        <a:blipFill>
                          <a:blip r:embed="rId8"/>
                          <a:stretch>
                            <a:fillRect l="-564236" t="-65600" r="-694" b="-482400"/>
                          </a:stretch>
                        </a:blipFill>
                      </a:tcPr>
                    </a:tc>
                    <a:extLst>
                      <a:ext uri="{0D108BD9-81ED-4DB2-BD59-A6C34878D82A}">
                        <a16:rowId xmlns:a16="http://schemas.microsoft.com/office/drawing/2014/main" val="4270163688"/>
                      </a:ext>
                    </a:extLst>
                  </a:tr>
                  <a:tr h="88392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549" t="-142759" r="-951648" b="-31586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63542" t="-142759" r="-501389" b="-31586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163542" t="-142759" r="-401389" b="-31586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262630" t="-142759" r="-300000" b="-31586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363889" t="-142759" r="-201042" b="-31586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462284" t="-142759" r="-100346" b="-315862"/>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564236" t="-142759" r="-694" b="-315862"/>
                          </a:stretch>
                        </a:blipFill>
                      </a:tcPr>
                    </a:tc>
                    <a:extLst>
                      <a:ext uri="{0D108BD9-81ED-4DB2-BD59-A6C34878D82A}">
                        <a16:rowId xmlns:a16="http://schemas.microsoft.com/office/drawing/2014/main" val="3296764275"/>
                      </a:ext>
                    </a:extLst>
                  </a:tr>
                  <a:tr h="88392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549" t="-241096" r="-951648" b="-213699"/>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63542" t="-241096" r="-501389" b="-213699"/>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163542" t="-241096" r="-401389" b="-213699"/>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262630" t="-241096" r="-300000" b="-213699"/>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363889" t="-241096" r="-201042" b="-213699"/>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462284" t="-241096" r="-100346" b="-213699"/>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564236" t="-241096" r="-694" b="-213699"/>
                          </a:stretch>
                        </a:blipFill>
                      </a:tcPr>
                    </a:tc>
                    <a:extLst>
                      <a:ext uri="{0D108BD9-81ED-4DB2-BD59-A6C34878D82A}">
                        <a16:rowId xmlns:a16="http://schemas.microsoft.com/office/drawing/2014/main" val="388249712"/>
                      </a:ext>
                    </a:extLst>
                  </a:tr>
                  <a:tr h="88392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549" t="-343448" r="-951648" b="-1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63542" t="-343448" r="-501389" b="-1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163542" t="-343448" r="-401389" b="-1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262630" t="-343448" r="-300000" b="-1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363889" t="-343448" r="-201042" b="-1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462284" t="-343448" r="-100346" b="-115172"/>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564236" t="-343448" r="-694" b="-115172"/>
                          </a:stretch>
                        </a:blipFill>
                      </a:tcPr>
                    </a:tc>
                    <a:extLst>
                      <a:ext uri="{0D108BD9-81ED-4DB2-BD59-A6C34878D82A}">
                        <a16:rowId xmlns:a16="http://schemas.microsoft.com/office/drawing/2014/main" val="3255163429"/>
                      </a:ext>
                    </a:extLst>
                  </a:tr>
                  <a:tr h="88392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8"/>
                          <a:stretch>
                            <a:fillRect l="-549" t="-443448" r="-951648" b="-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8"/>
                          <a:stretch>
                            <a:fillRect l="-63542" t="-443448" r="-501389" b="-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8"/>
                          <a:stretch>
                            <a:fillRect l="-163542" t="-443448" r="-401389" b="-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8"/>
                          <a:stretch>
                            <a:fillRect l="-262630" t="-443448" r="-300000" b="-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8"/>
                          <a:stretch>
                            <a:fillRect l="-363889" t="-443448" r="-201042" b="-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8"/>
                          <a:stretch>
                            <a:fillRect l="-462284" t="-443448" r="-100346" b="-15172"/>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8"/>
                          <a:stretch>
                            <a:fillRect l="-564236" t="-443448" r="-694" b="-15172"/>
                          </a:stretch>
                        </a:blipFill>
                      </a:tcPr>
                    </a:tc>
                    <a:extLst>
                      <a:ext uri="{0D108BD9-81ED-4DB2-BD59-A6C34878D82A}">
                        <a16:rowId xmlns:a16="http://schemas.microsoft.com/office/drawing/2014/main" val="4221589594"/>
                      </a:ext>
                    </a:extLst>
                  </a:tr>
                </a:tbl>
              </a:graphicData>
            </a:graphic>
          </p:graphicFrame>
        </mc:Fallback>
      </mc:AlternateContent>
      <p:sp>
        <p:nvSpPr>
          <p:cNvPr id="11" name="テキスト ボックス 10"/>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11</a:t>
            </a:r>
            <a:endParaRPr kumimoji="1" lang="ja-JP" altLang="en-US" sz="2400" b="1" dirty="0"/>
          </a:p>
        </p:txBody>
      </p:sp>
    </p:spTree>
    <p:extLst>
      <p:ext uri="{BB962C8B-B14F-4D97-AF65-F5344CB8AC3E}">
        <p14:creationId xmlns:p14="http://schemas.microsoft.com/office/powerpoint/2010/main" val="39211632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8842" y="4388581"/>
            <a:ext cx="772077" cy="576000"/>
          </a:xfrm>
          <a:prstGeom prst="rect">
            <a:avLst/>
          </a:prstGeom>
        </p:spPr>
      </p:pic>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3290" y="5266466"/>
            <a:ext cx="767629" cy="576000"/>
          </a:xfrm>
          <a:prstGeom prst="rect">
            <a:avLst/>
          </a:prstGeom>
        </p:spPr>
      </p:pic>
      <p:pic>
        <p:nvPicPr>
          <p:cNvPr id="15" name="図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7375" y="6144352"/>
            <a:ext cx="753544" cy="576000"/>
          </a:xfrm>
          <a:prstGeom prst="rect">
            <a:avLst/>
          </a:prstGeom>
        </p:spPr>
      </p:pic>
      <p:pic>
        <p:nvPicPr>
          <p:cNvPr id="9" name="図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8847" y="3567310"/>
            <a:ext cx="772072" cy="576000"/>
          </a:xfrm>
          <a:prstGeom prst="rect">
            <a:avLst/>
          </a:prstGeom>
        </p:spPr>
      </p:pic>
      <p:sp>
        <p:nvSpPr>
          <p:cNvPr id="2" name="タイトル 1"/>
          <p:cNvSpPr>
            <a:spLocks noGrp="1"/>
          </p:cNvSpPr>
          <p:nvPr>
            <p:ph type="title"/>
          </p:nvPr>
        </p:nvSpPr>
        <p:spPr/>
        <p:txBody>
          <a:bodyPr/>
          <a:lstStyle/>
          <a:p>
            <a:r>
              <a:rPr lang="en-US" altLang="ja-JP" dirty="0" smtClean="0"/>
              <a:t>Results </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a:xfrm>
                <a:off x="243175" y="1168047"/>
                <a:ext cx="11627257" cy="1060648"/>
              </a:xfrm>
            </p:spPr>
            <p:txBody>
              <a:bodyPr/>
              <a:lstStyle/>
              <a:p>
                <a:pPr algn="ctr"/>
                <a:r>
                  <a:rPr kumimoji="1" lang="en-US" altLang="ja-JP" dirty="0" smtClean="0">
                    <a:latin typeface="+mn-lt"/>
                  </a:rPr>
                  <a:t>PR </a:t>
                </a:r>
                <a:r>
                  <a:rPr kumimoji="1" lang="en-US" altLang="ja-JP" dirty="0" smtClean="0">
                    <a:latin typeface="+mn-lt"/>
                  </a:rPr>
                  <a:t>and </a:t>
                </a:r>
                <a:r>
                  <a:rPr kumimoji="1" lang="en-US" altLang="ja-JP" dirty="0" smtClean="0">
                    <a:latin typeface="+mn-lt"/>
                  </a:rPr>
                  <a:t>PA </a:t>
                </a:r>
                <a:r>
                  <a:rPr kumimoji="1" lang="en-US" altLang="ja-JP" dirty="0" smtClean="0">
                    <a:latin typeface="+mn-lt"/>
                  </a:rPr>
                  <a:t>of BA vs. </a:t>
                </a:r>
                <a:r>
                  <a:rPr kumimoji="1" lang="en-US" altLang="ja-JP" dirty="0" smtClean="0">
                    <a:latin typeface="+mn-lt"/>
                  </a:rPr>
                  <a:t>NSBA vs. NRBA </a:t>
                </a:r>
                <a:r>
                  <a:rPr kumimoji="1" lang="en-US" altLang="ja-JP" dirty="0" smtClean="0">
                    <a:latin typeface="+mn-lt"/>
                  </a:rPr>
                  <a:t>(averaged over 30 runs)</a:t>
                </a:r>
              </a:p>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𝜀</m:t>
                      </m:r>
                      <m:r>
                        <a:rPr kumimoji="1" lang="en-US" altLang="ja-JP" b="0" i="1" smtClean="0">
                          <a:latin typeface="Cambria Math" panose="02040503050406030204" pitchFamily="18" charset="0"/>
                        </a:rPr>
                        <m:t>=1.0</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−2</m:t>
                      </m:r>
                    </m:oMath>
                  </m:oMathPara>
                </a14:m>
                <a:endParaRPr kumimoji="1" lang="ja-JP" altLang="en-US" dirty="0">
                  <a:latin typeface="+mn-lt"/>
                </a:endParaRPr>
              </a:p>
            </p:txBody>
          </p:sp>
        </mc:Choice>
        <mc:Fallback>
          <p:sp>
            <p:nvSpPr>
              <p:cNvPr id="3" name="コンテンツ プレースホルダー 2"/>
              <p:cNvSpPr>
                <a:spLocks noGrp="1" noRot="1" noChangeAspect="1" noMove="1" noResize="1" noEditPoints="1" noAdjustHandles="1" noChangeArrowheads="1" noChangeShapeType="1" noTextEdit="1"/>
              </p:cNvSpPr>
              <p:nvPr>
                <p:ph idx="1"/>
              </p:nvPr>
            </p:nvSpPr>
            <p:spPr>
              <a:xfrm>
                <a:off x="243175" y="1168047"/>
                <a:ext cx="11627257" cy="1060648"/>
              </a:xfr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147315219"/>
                  </p:ext>
                </p:extLst>
              </p:nvPr>
            </p:nvGraphicFramePr>
            <p:xfrm>
              <a:off x="273542" y="2081215"/>
              <a:ext cx="11644916" cy="4754880"/>
            </p:xfrm>
            <a:graphic>
              <a:graphicData uri="http://schemas.openxmlformats.org/drawingml/2006/table">
                <a:tbl>
                  <a:tblPr firstRow="1" bandRow="1">
                    <a:tableStyleId>{5C22544A-7EE6-4342-B048-85BDC9FD1C3A}</a:tableStyleId>
                  </a:tblPr>
                  <a:tblGrid>
                    <a:gridCol w="1106186">
                      <a:extLst>
                        <a:ext uri="{9D8B030D-6E8A-4147-A177-3AD203B41FA5}">
                          <a16:colId xmlns:a16="http://schemas.microsoft.com/office/drawing/2014/main" val="197349200"/>
                        </a:ext>
                      </a:extLst>
                    </a:gridCol>
                    <a:gridCol w="1756455">
                      <a:extLst>
                        <a:ext uri="{9D8B030D-6E8A-4147-A177-3AD203B41FA5}">
                          <a16:colId xmlns:a16="http://schemas.microsoft.com/office/drawing/2014/main" val="3740886328"/>
                        </a:ext>
                      </a:extLst>
                    </a:gridCol>
                    <a:gridCol w="1756455">
                      <a:extLst>
                        <a:ext uri="{9D8B030D-6E8A-4147-A177-3AD203B41FA5}">
                          <a16:colId xmlns:a16="http://schemas.microsoft.com/office/drawing/2014/main" val="1140793543"/>
                        </a:ext>
                      </a:extLst>
                    </a:gridCol>
                    <a:gridCol w="1756455">
                      <a:extLst>
                        <a:ext uri="{9D8B030D-6E8A-4147-A177-3AD203B41FA5}">
                          <a16:colId xmlns:a16="http://schemas.microsoft.com/office/drawing/2014/main" val="145702729"/>
                        </a:ext>
                      </a:extLst>
                    </a:gridCol>
                    <a:gridCol w="1756455">
                      <a:extLst>
                        <a:ext uri="{9D8B030D-6E8A-4147-A177-3AD203B41FA5}">
                          <a16:colId xmlns:a16="http://schemas.microsoft.com/office/drawing/2014/main" val="2180695525"/>
                        </a:ext>
                      </a:extLst>
                    </a:gridCol>
                    <a:gridCol w="1756455">
                      <a:extLst>
                        <a:ext uri="{9D8B030D-6E8A-4147-A177-3AD203B41FA5}">
                          <a16:colId xmlns:a16="http://schemas.microsoft.com/office/drawing/2014/main" val="1027761434"/>
                        </a:ext>
                      </a:extLst>
                    </a:gridCol>
                    <a:gridCol w="1756455">
                      <a:extLst>
                        <a:ext uri="{9D8B030D-6E8A-4147-A177-3AD203B41FA5}">
                          <a16:colId xmlns:a16="http://schemas.microsoft.com/office/drawing/2014/main" val="4051368375"/>
                        </a:ext>
                      </a:extLst>
                    </a:gridCol>
                  </a:tblGrid>
                  <a:tr h="370840">
                    <a:tc>
                      <a:txBody>
                        <a:bodyPr/>
                        <a:lstStyle/>
                        <a:p>
                          <a:pPr algn="ctr"/>
                          <a:endParaRPr kumimoji="1" lang="ja-JP" alt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smtClean="0">
                              <a:solidFill>
                                <a:schemeClr val="tx1"/>
                              </a:solidFill>
                            </a:rPr>
                            <a:t>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smtClean="0">
                              <a:solidFill>
                                <a:schemeClr val="tx1"/>
                              </a:solidFill>
                            </a:rPr>
                            <a:t>NSBA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kumimoji="1" lang="ja-JP" altLang="en-US"/>
                        </a:p>
                      </a:txBody>
                      <a:tcPr/>
                    </a:tc>
                    <a:tc gridSpan="2">
                      <a:txBody>
                        <a:bodyPr/>
                        <a:lstStyle/>
                        <a:p>
                          <a:pPr algn="ctr"/>
                          <a:r>
                            <a:rPr kumimoji="1" lang="en-US" altLang="ja-JP" smtClean="0">
                              <a:solidFill>
                                <a:schemeClr val="tx1"/>
                              </a:solidFill>
                            </a:rPr>
                            <a:t>NRBA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lang="ja-JP" altLang="en-US" dirty="0"/>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7077412"/>
                      </a:ext>
                    </a:extLst>
                  </a:tr>
                  <a:tr h="370840">
                    <a:tc>
                      <a:txBody>
                        <a:bodyPr/>
                        <a:lstStyle/>
                        <a:p>
                          <a:pPr algn="ctr"/>
                          <a:r>
                            <a:rPr kumimoji="1" lang="en-US" altLang="ja-JP" smtClean="0">
                              <a:latin typeface="Cambria Math" panose="02040503050406030204" pitchFamily="18" charset="0"/>
                              <a:ea typeface="Cambria Math" panose="02040503050406030204" pitchFamily="18" charset="0"/>
                            </a:rPr>
                            <a:t>Func</a:t>
                          </a:r>
                          <a:endParaRPr kumimoji="1" lang="ja-JP" altLang="en-US" dirty="0">
                            <a:latin typeface="Cambria Math" panose="02040503050406030204" pitchFamily="18" charset="0"/>
                          </a:endParaRPr>
                        </a:p>
                      </a:txBody>
                      <a:tcPr>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p>
                        <a:p>
                          <a:pPr algn="ct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PA</a:t>
                          </a:r>
                        </a:p>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p>
                        <a:p>
                          <a:pPr algn="ct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PA</a:t>
                          </a:r>
                        </a:p>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p>
                        <a:p>
                          <a:pPr algn="ct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PA</a:t>
                          </a:r>
                        </a:p>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38100" cmpd="sng">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0163688"/>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1</m:t>
                                    </m:r>
                                  </m:sub>
                                </m:sSub>
                              </m:oMath>
                            </m:oMathPara>
                          </a14:m>
                          <a:endParaRPr kumimoji="1" lang="en-US" altLang="ja-JP" dirty="0" smtClean="0"/>
                        </a:p>
                        <a:p>
                          <a:pPr algn="l"/>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1</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0.0060</a:t>
                          </a:r>
                          <a:r>
                            <a:rPr kumimoji="1" lang="en-US" altLang="ja-JP" dirty="0" smtClean="0">
                              <a:latin typeface="Cambria Math" panose="02040503050406030204" pitchFamily="18" charset="0"/>
                              <a:ea typeface="Cambria Math" panose="02040503050406030204" pitchFamily="18" charset="0"/>
                            </a:rPr>
                            <a:t> </a:t>
                          </a:r>
                          <a:br>
                            <a:rPr kumimoji="1" lang="en-US" altLang="ja-JP"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0.0028</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800" b="1" dirty="0" smtClean="0">
                              <a:solidFill>
                                <a:srgbClr val="92D050"/>
                              </a:solidFill>
                              <a:latin typeface="Cambria Math" panose="02040503050406030204" pitchFamily="18" charset="0"/>
                              <a:ea typeface="Cambria Math" panose="02040503050406030204" pitchFamily="18" charset="0"/>
                            </a:rPr>
                            <a:t>1</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dirty="0" smtClean="0">
                              <a:solidFill>
                                <a:schemeClr val="tx1"/>
                              </a:solidFill>
                              <a:latin typeface="Cambria Math" panose="02040503050406030204" pitchFamily="18" charset="0"/>
                              <a:ea typeface="Cambria Math" panose="02040503050406030204" pitchFamily="18" charset="0"/>
                            </a:rPr>
                            <a:t>0.0071 </a:t>
                          </a:r>
                          <a:r>
                            <a:rPr kumimoji="1" lang="en-US" altLang="ja-JP" sz="2400" b="0" dirty="0" smtClean="0">
                              <a:solidFill>
                                <a:schemeClr val="tx1"/>
                              </a:solidFill>
                              <a:latin typeface="Cambria Math" panose="02040503050406030204" pitchFamily="18" charset="0"/>
                              <a:ea typeface="Cambria Math" panose="02040503050406030204" pitchFamily="18" charset="0"/>
                            </a:rPr>
                            <a:t/>
                          </a:r>
                          <a:br>
                            <a:rPr kumimoji="1" lang="en-US" altLang="ja-JP" sz="2400" b="0" dirty="0" smtClean="0">
                              <a:solidFill>
                                <a:schemeClr val="tx1"/>
                              </a:solidFill>
                              <a:latin typeface="Cambria Math" panose="02040503050406030204" pitchFamily="18" charset="0"/>
                              <a:ea typeface="Cambria Math" panose="02040503050406030204" pitchFamily="18" charset="0"/>
                            </a:rPr>
                          </a:br>
                          <a14:m>
                            <m:oMath xmlns:m="http://schemas.openxmlformats.org/officeDocument/2006/math">
                              <m:r>
                                <a:rPr kumimoji="1" lang="en-US" altLang="ja-JP" sz="2400" b="0" i="1" smtClean="0">
                                  <a:solidFill>
                                    <a:schemeClr val="tx1"/>
                                  </a:solidFill>
                                  <a:latin typeface="Cambria Math" panose="02040503050406030204" pitchFamily="18" charset="0"/>
                                  <a:ea typeface="Cambria Math" panose="02040503050406030204" pitchFamily="18" charset="0"/>
                                </a:rPr>
                                <m:t>±</m:t>
                              </m:r>
                            </m:oMath>
                          </a14:m>
                          <a:r>
                            <a:rPr kumimoji="1" lang="ja-JP" altLang="en-US" sz="2400" b="0" dirty="0" smtClean="0">
                              <a:solidFill>
                                <a:schemeClr val="tx1"/>
                              </a:solidFill>
                              <a:latin typeface="Cambria Math" panose="02040503050406030204" pitchFamily="18" charset="0"/>
                            </a:rPr>
                            <a:t> </a:t>
                          </a:r>
                          <a:r>
                            <a:rPr kumimoji="1" lang="en-US" altLang="ja-JP" sz="2400" b="0" dirty="0" smtClean="0">
                              <a:solidFill>
                                <a:schemeClr val="tx1"/>
                              </a:solidFill>
                              <a:latin typeface="Cambria Math" panose="02040503050406030204" pitchFamily="18" charset="0"/>
                              <a:ea typeface="Cambria Math" panose="02040503050406030204" pitchFamily="18" charset="0"/>
                            </a:rPr>
                            <a:t>0.0031</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400" b="0" dirty="0" smtClean="0">
                              <a:solidFill>
                                <a:schemeClr val="tx1"/>
                              </a:solidFill>
                              <a:latin typeface="Cambria Math" panose="02040503050406030204" pitchFamily="18" charset="0"/>
                            </a:rPr>
                            <a:t>0.6917</a:t>
                          </a:r>
                          <a:r>
                            <a:rPr kumimoji="1" lang="en-US" altLang="ja-JP" sz="2000" b="0" dirty="0" smtClean="0">
                              <a:solidFill>
                                <a:schemeClr val="tx1"/>
                              </a:solidFill>
                              <a:latin typeface="Cambria Math" panose="02040503050406030204" pitchFamily="18" charset="0"/>
                            </a:rPr>
                            <a:t> </a:t>
                          </a:r>
                          <a:br>
                            <a:rPr kumimoji="1" lang="en-US" altLang="ja-JP" sz="2000" b="0" dirty="0" smtClean="0">
                              <a:solidFill>
                                <a:schemeClr val="tx1"/>
                              </a:solidFill>
                              <a:latin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a:t>
                          </a:r>
                          <a:r>
                            <a:rPr kumimoji="1" lang="en-US" altLang="ja-JP" dirty="0" smtClean="0">
                              <a:latin typeface="Cambria Math" panose="02040503050406030204" pitchFamily="18" charset="0"/>
                            </a:rPr>
                            <a:t>0.3006 </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400" b="0" dirty="0" smtClean="0">
                              <a:solidFill>
                                <a:schemeClr val="tx1"/>
                              </a:solidFill>
                              <a:latin typeface="Cambria Math" panose="02040503050406030204" pitchFamily="18" charset="0"/>
                              <a:ea typeface="Cambria Math" panose="02040503050406030204" pitchFamily="18" charset="0"/>
                            </a:rPr>
                            <a:t>0.0127</a:t>
                          </a:r>
                          <a:r>
                            <a:rPr kumimoji="1" lang="en-US" altLang="ja-JP" sz="2400" b="0" dirty="0" smtClean="0">
                              <a:solidFill>
                                <a:schemeClr val="tx1"/>
                              </a:solidFill>
                              <a:ea typeface="Cambria Math" panose="02040503050406030204" pitchFamily="18" charset="0"/>
                            </a:rPr>
                            <a:t> </a:t>
                          </a:r>
                          <a:r>
                            <a:rPr kumimoji="1" lang="en-US" altLang="ja-JP" b="0" dirty="0" smtClean="0">
                              <a:ea typeface="Cambria Math" panose="02040503050406030204" pitchFamily="18" charset="0"/>
                            </a:rPr>
                            <a:t/>
                          </a:r>
                          <a:br>
                            <a:rPr kumimoji="1" lang="en-US" altLang="ja-JP" b="0" dirty="0" smtClean="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a:t>
                          </a:r>
                          <a:r>
                            <a:rPr kumimoji="1" lang="en-US" altLang="ja-JP" dirty="0" smtClean="0">
                              <a:latin typeface="Cambria Math" panose="02040503050406030204" pitchFamily="18" charset="0"/>
                            </a:rPr>
                            <a:t>0.0076</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6764275"/>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2</m:t>
                                    </m:r>
                                  </m:sub>
                                </m:sSub>
                              </m:oMath>
                            </m:oMathPara>
                          </a14:m>
                          <a:endParaRPr kumimoji="1" lang="en-US" altLang="ja-JP" dirty="0" smtClean="0"/>
                        </a:p>
                        <a:p>
                          <a:pPr algn="l"/>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400" b="0" dirty="0" smtClean="0">
                              <a:solidFill>
                                <a:schemeClr val="tx1"/>
                              </a:solidFill>
                              <a:latin typeface="Cambria Math" panose="02040503050406030204" pitchFamily="18" charset="0"/>
                              <a:ea typeface="Cambria Math" panose="02040503050406030204" pitchFamily="18" charset="0"/>
                            </a:rPr>
                            <a:t>0.0315 </a:t>
                          </a:r>
                          <a:br>
                            <a:rPr kumimoji="1" lang="en-US" altLang="ja-JP" sz="2400" b="0" dirty="0" smtClean="0">
                              <a:solidFill>
                                <a:schemeClr val="tx1"/>
                              </a:solidFill>
                              <a:latin typeface="Cambria Math" panose="02040503050406030204" pitchFamily="18" charset="0"/>
                              <a:ea typeface="Cambria Math" panose="02040503050406030204" pitchFamily="18" charset="0"/>
                            </a:rPr>
                          </a:br>
                          <a14:m>
                            <m:oMath xmlns:m="http://schemas.openxmlformats.org/officeDocument/2006/math">
                              <m:r>
                                <a:rPr kumimoji="1" lang="en-US" altLang="ja-JP" sz="2400" b="0" i="1" smtClean="0">
                                  <a:solidFill>
                                    <a:schemeClr val="tx1"/>
                                  </a:solidFill>
                                  <a:latin typeface="Cambria Math" panose="02040503050406030204" pitchFamily="18" charset="0"/>
                                  <a:ea typeface="Cambria Math" panose="02040503050406030204" pitchFamily="18" charset="0"/>
                                </a:rPr>
                                <m:t>±</m:t>
                              </m:r>
                            </m:oMath>
                          </a14:m>
                          <a:r>
                            <a:rPr kumimoji="1" lang="ja-JP" altLang="en-US" sz="2400" b="0" dirty="0" smtClean="0">
                              <a:solidFill>
                                <a:schemeClr val="tx1"/>
                              </a:solidFill>
                              <a:latin typeface="Cambria Math" panose="02040503050406030204" pitchFamily="18" charset="0"/>
                            </a:rPr>
                            <a:t> </a:t>
                          </a:r>
                          <a:r>
                            <a:rPr kumimoji="1" lang="en-US" altLang="ja-JP" sz="2400" b="0" dirty="0" smtClean="0">
                              <a:solidFill>
                                <a:schemeClr val="tx1"/>
                              </a:solidFill>
                              <a:latin typeface="Cambria Math" panose="02040503050406030204" pitchFamily="18" charset="0"/>
                              <a:ea typeface="Cambria Math" panose="02040503050406030204" pitchFamily="18" charset="0"/>
                            </a:rPr>
                            <a:t>0.</a:t>
                          </a:r>
                          <a:r>
                            <a:rPr kumimoji="1" lang="en-US" altLang="ja-JP" sz="2400" b="0" i="0" u="none" strike="noStrike" kern="1200" baseline="0" dirty="0" smtClean="0">
                              <a:solidFill>
                                <a:schemeClr val="tx1"/>
                              </a:solidFill>
                              <a:latin typeface="Cambria Math" panose="02040503050406030204" pitchFamily="18" charset="0"/>
                              <a:ea typeface="Cambria Math" panose="02040503050406030204" pitchFamily="18" charset="0"/>
                              <a:cs typeface="+mn-cs"/>
                            </a:rPr>
                            <a:t>0422</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800" b="1" dirty="0" smtClean="0">
                              <a:solidFill>
                                <a:srgbClr val="92D050"/>
                              </a:solidFill>
                              <a:latin typeface="Cambria Math" panose="02040503050406030204" pitchFamily="18" charset="0"/>
                              <a:ea typeface="Cambria Math" panose="02040503050406030204" pitchFamily="18" charset="0"/>
                            </a:rPr>
                            <a:t>0.0029</a:t>
                          </a:r>
                          <a:r>
                            <a:rPr kumimoji="1" lang="en-US" altLang="ja-JP" dirty="0" smtClean="0">
                              <a:latin typeface="Cambria Math" panose="02040503050406030204" pitchFamily="18" charset="0"/>
                              <a:ea typeface="Cambria Math" panose="02040503050406030204" pitchFamily="18" charset="0"/>
                            </a:rPr>
                            <a:t> </a:t>
                          </a:r>
                          <a:br>
                            <a:rPr kumimoji="1" lang="en-US" altLang="ja-JP"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0.0040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800" b="1" dirty="0" smtClean="0">
                              <a:solidFill>
                                <a:srgbClr val="92D050"/>
                              </a:solidFill>
                              <a:latin typeface="Cambria Math" panose="02040503050406030204" pitchFamily="18" charset="0"/>
                              <a:ea typeface="Cambria Math" panose="02040503050406030204" pitchFamily="18" charset="0"/>
                            </a:rPr>
                            <a:t>0.0296</a:t>
                          </a:r>
                          <a:r>
                            <a:rPr kumimoji="1" lang="en-US" altLang="ja-JP" dirty="0" smtClean="0">
                              <a:latin typeface="Cambria Math" panose="02040503050406030204" pitchFamily="18" charset="0"/>
                              <a:ea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
                          </a:r>
                          <a:br>
                            <a:rPr kumimoji="1" lang="en-US" altLang="ja-JP"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0.0379</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dirty="0" smtClean="0">
                              <a:solidFill>
                                <a:schemeClr val="tx1"/>
                              </a:solidFill>
                              <a:latin typeface="Cambria Math" panose="02040503050406030204" pitchFamily="18" charset="0"/>
                              <a:ea typeface="Cambria Math" panose="02040503050406030204" pitchFamily="18" charset="0"/>
                            </a:rPr>
                            <a:t>0.0026</a:t>
                          </a:r>
                          <a:r>
                            <a:rPr kumimoji="1" lang="en-US" altLang="ja-JP" sz="2400" b="0" dirty="0" smtClean="0">
                              <a:solidFill>
                                <a:schemeClr val="tx1"/>
                              </a:solidFill>
                              <a:latin typeface="Cambria Math" panose="02040503050406030204" pitchFamily="18" charset="0"/>
                              <a:ea typeface="Cambria Math" panose="02040503050406030204" pitchFamily="18" charset="0"/>
                            </a:rPr>
                            <a:t/>
                          </a:r>
                          <a:br>
                            <a:rPr kumimoji="1" lang="en-US" altLang="ja-JP" sz="2400" b="0" dirty="0" smtClean="0">
                              <a:solidFill>
                                <a:schemeClr val="tx1"/>
                              </a:solidFill>
                              <a:latin typeface="Cambria Math" panose="02040503050406030204" pitchFamily="18" charset="0"/>
                              <a:ea typeface="Cambria Math" panose="02040503050406030204" pitchFamily="18" charset="0"/>
                            </a:rPr>
                          </a:br>
                          <a14:m>
                            <m:oMath xmlns:m="http://schemas.openxmlformats.org/officeDocument/2006/math">
                              <m:r>
                                <a:rPr kumimoji="1" lang="en-US" altLang="ja-JP" sz="2400" b="0" i="1" smtClean="0">
                                  <a:solidFill>
                                    <a:schemeClr val="tx1"/>
                                  </a:solidFill>
                                  <a:latin typeface="Cambria Math" panose="02040503050406030204" pitchFamily="18" charset="0"/>
                                  <a:ea typeface="Cambria Math" panose="02040503050406030204" pitchFamily="18" charset="0"/>
                                </a:rPr>
                                <m:t>±</m:t>
                              </m:r>
                            </m:oMath>
                          </a14:m>
                          <a:r>
                            <a:rPr kumimoji="1" lang="ja-JP" altLang="en-US" sz="2400" b="0" dirty="0" smtClean="0">
                              <a:solidFill>
                                <a:schemeClr val="tx1"/>
                              </a:solidFill>
                              <a:latin typeface="Cambria Math" panose="02040503050406030204" pitchFamily="18" charset="0"/>
                            </a:rPr>
                            <a:t> </a:t>
                          </a:r>
                          <a:r>
                            <a:rPr kumimoji="1" lang="en-US" altLang="ja-JP" sz="2400" b="0" dirty="0" smtClean="0">
                              <a:solidFill>
                                <a:schemeClr val="tx1"/>
                              </a:solidFill>
                              <a:latin typeface="Cambria Math" panose="02040503050406030204" pitchFamily="18" charset="0"/>
                              <a:ea typeface="Cambria Math" panose="02040503050406030204" pitchFamily="18" charset="0"/>
                            </a:rPr>
                            <a:t>0.0044</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0.0167 </a:t>
                          </a:r>
                          <a:br>
                            <a:rPr kumimoji="1" lang="en-US" altLang="ja-JP" b="0"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a:t>
                          </a:r>
                          <a:r>
                            <a:rPr kumimoji="1" lang="en-US" altLang="ja-JP" dirty="0" smtClean="0">
                              <a:latin typeface="Cambria Math" panose="02040503050406030204" pitchFamily="18" charset="0"/>
                            </a:rPr>
                            <a:t>0.0255</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0.0020</a:t>
                          </a:r>
                          <a:r>
                            <a:rPr kumimoji="1" lang="en-US" altLang="ja-JP" sz="2800" b="1" dirty="0" smtClean="0">
                              <a:solidFill>
                                <a:srgbClr val="92D050"/>
                              </a:solidFill>
                              <a:ea typeface="Cambria Math" panose="02040503050406030204" pitchFamily="18" charset="0"/>
                            </a:rPr>
                            <a:t> </a:t>
                          </a:r>
                          <a:r>
                            <a:rPr kumimoji="1" lang="en-US" altLang="ja-JP" b="0" dirty="0" smtClean="0">
                              <a:ea typeface="Cambria Math" panose="02040503050406030204" pitchFamily="18" charset="0"/>
                            </a:rPr>
                            <a:t/>
                          </a:r>
                          <a:br>
                            <a:rPr kumimoji="1" lang="en-US" altLang="ja-JP" b="0" dirty="0" smtClean="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a:t>
                          </a:r>
                          <a:r>
                            <a:rPr kumimoji="1" lang="en-US" altLang="ja-JP" dirty="0" smtClean="0">
                              <a:latin typeface="Cambria Math" panose="02040503050406030204" pitchFamily="18" charset="0"/>
                            </a:rPr>
                            <a:t>0.0034</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249712"/>
                      </a:ext>
                    </a:extLst>
                  </a:tr>
                  <a:tr h="370840">
                    <a:tc>
                      <a:txBody>
                        <a:bodyPr/>
                        <a:lstStyle/>
                        <a:p>
                          <a:pPr marL="0" marR="0" indent="0" algn="l" defTabSz="121917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3</m:t>
                                    </m:r>
                                  </m:sub>
                                </m:sSub>
                              </m:oMath>
                            </m:oMathPara>
                          </a14:m>
                          <a:endParaRPr kumimoji="1" lang="en-US" altLang="ja-JP" dirty="0" smtClean="0"/>
                        </a:p>
                        <a:p>
                          <a:pPr marL="0" marR="0" indent="0" algn="l" defTabSz="1219170" rtl="0" eaLnBrk="1" fontAlgn="auto" latinLnBrk="1" hangingPunct="1">
                            <a:lnSpc>
                              <a:spcPct val="100000"/>
                            </a:lnSpc>
                            <a:spcBef>
                              <a:spcPts val="0"/>
                            </a:spcBef>
                            <a:spcAft>
                              <a:spcPts val="0"/>
                            </a:spcAft>
                            <a:buClrTx/>
                            <a:buSzTx/>
                            <a:buFontTx/>
                            <a:buNone/>
                            <a:tabLst/>
                            <a:defRPr/>
                          </a:pPr>
                          <a:endParaRPr kumimoji="1" lang="en-US" altLang="ja-JP"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dirty="0" smtClean="0">
                              <a:solidFill>
                                <a:schemeClr val="tx1"/>
                              </a:solidFill>
                              <a:latin typeface="Cambria Math" panose="02040503050406030204" pitchFamily="18" charset="0"/>
                              <a:ea typeface="Cambria Math" panose="02040503050406030204" pitchFamily="18" charset="0"/>
                            </a:rPr>
                            <a:t>0.4407 </a:t>
                          </a:r>
                          <a:br>
                            <a:rPr kumimoji="1" lang="en-US" altLang="ja-JP" sz="2400" b="0" dirty="0" smtClean="0">
                              <a:solidFill>
                                <a:schemeClr val="tx1"/>
                              </a:solidFill>
                              <a:latin typeface="Cambria Math" panose="02040503050406030204" pitchFamily="18" charset="0"/>
                              <a:ea typeface="Cambria Math" panose="02040503050406030204" pitchFamily="18" charset="0"/>
                            </a:rPr>
                          </a:br>
                          <a14:m>
                            <m:oMath xmlns:m="http://schemas.openxmlformats.org/officeDocument/2006/math">
                              <m:r>
                                <a:rPr kumimoji="1" lang="en-US" altLang="ja-JP" sz="2400" b="0" i="1" smtClean="0">
                                  <a:solidFill>
                                    <a:schemeClr val="tx1"/>
                                  </a:solidFill>
                                  <a:latin typeface="Cambria Math" panose="02040503050406030204" pitchFamily="18" charset="0"/>
                                  <a:ea typeface="Cambria Math" panose="02040503050406030204" pitchFamily="18" charset="0"/>
                                </a:rPr>
                                <m:t>±</m:t>
                              </m:r>
                            </m:oMath>
                          </a14:m>
                          <a:r>
                            <a:rPr kumimoji="1" lang="ja-JP" altLang="en-US" sz="2400" b="0" dirty="0" smtClean="0">
                              <a:solidFill>
                                <a:schemeClr val="tx1"/>
                              </a:solidFill>
                              <a:latin typeface="Cambria Math" panose="02040503050406030204" pitchFamily="18" charset="0"/>
                            </a:rPr>
                            <a:t> </a:t>
                          </a:r>
                          <a:r>
                            <a:rPr kumimoji="1" lang="en-US" altLang="ja-JP" sz="2400" b="0" dirty="0" smtClean="0">
                              <a:solidFill>
                                <a:schemeClr val="tx1"/>
                              </a:solidFill>
                              <a:latin typeface="Cambria Math" panose="02040503050406030204" pitchFamily="18" charset="0"/>
                              <a:ea typeface="Cambria Math" panose="02040503050406030204" pitchFamily="18" charset="0"/>
                            </a:rPr>
                            <a:t>0.</a:t>
                          </a:r>
                          <a:r>
                            <a:rPr kumimoji="1" lang="en-US" altLang="ja-JP" sz="2400" b="0" i="0" u="none" strike="noStrike" kern="1200" baseline="0" dirty="0" smtClean="0">
                              <a:solidFill>
                                <a:schemeClr val="tx1"/>
                              </a:solidFill>
                              <a:latin typeface="Cambria Math" panose="02040503050406030204" pitchFamily="18" charset="0"/>
                              <a:ea typeface="Cambria Math" panose="02040503050406030204" pitchFamily="18" charset="0"/>
                              <a:cs typeface="+mn-cs"/>
                            </a:rPr>
                            <a:t> </a:t>
                          </a:r>
                          <a:r>
                            <a:rPr kumimoji="1" lang="en-US" altLang="ja-JP" sz="2400" b="0" i="0" u="none" strike="noStrike" kern="1200" baseline="0" dirty="0" smtClean="0">
                              <a:solidFill>
                                <a:schemeClr val="tx1"/>
                              </a:solidFill>
                              <a:latin typeface="Cambria Math" panose="02040503050406030204" pitchFamily="18" charset="0"/>
                              <a:ea typeface="Cambria Math" panose="02040503050406030204" pitchFamily="18" charset="0"/>
                              <a:cs typeface="+mn-cs"/>
                            </a:rPr>
                            <a:t>0839</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800" b="1" dirty="0" smtClean="0">
                              <a:solidFill>
                                <a:srgbClr val="92D050"/>
                              </a:solidFill>
                              <a:latin typeface="Cambria Math" panose="02040503050406030204" pitchFamily="18" charset="0"/>
                              <a:ea typeface="Cambria Math" panose="02040503050406030204" pitchFamily="18" charset="0"/>
                            </a:rPr>
                            <a:t>0.0044</a:t>
                          </a:r>
                          <a:r>
                            <a:rPr kumimoji="1" lang="en-US" altLang="ja-JP" dirty="0" smtClean="0">
                              <a:latin typeface="Cambria Math" panose="02040503050406030204" pitchFamily="18" charset="0"/>
                              <a:ea typeface="Cambria Math" panose="02040503050406030204" pitchFamily="18" charset="0"/>
                            </a:rPr>
                            <a:t> </a:t>
                          </a:r>
                          <a:br>
                            <a:rPr kumimoji="1" lang="en-US" altLang="ja-JP"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0.0021</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dirty="0" smtClean="0">
                              <a:solidFill>
                                <a:schemeClr val="tx1"/>
                              </a:solidFill>
                              <a:latin typeface="Cambria Math" panose="02040503050406030204" pitchFamily="18" charset="0"/>
                              <a:ea typeface="Cambria Math" panose="02040503050406030204" pitchFamily="18" charset="0"/>
                            </a:rPr>
                            <a:t>0.5963 </a:t>
                          </a:r>
                          <a:r>
                            <a:rPr kumimoji="1" lang="en-US" altLang="ja-JP" sz="2400" b="0" dirty="0" smtClean="0">
                              <a:solidFill>
                                <a:schemeClr val="tx1"/>
                              </a:solidFill>
                              <a:latin typeface="Cambria Math" panose="02040503050406030204" pitchFamily="18" charset="0"/>
                              <a:ea typeface="Cambria Math" panose="02040503050406030204" pitchFamily="18" charset="0"/>
                            </a:rPr>
                            <a:t/>
                          </a:r>
                          <a:br>
                            <a:rPr kumimoji="1" lang="en-US" altLang="ja-JP" sz="2400" b="0" dirty="0" smtClean="0">
                              <a:solidFill>
                                <a:schemeClr val="tx1"/>
                              </a:solidFill>
                              <a:latin typeface="Cambria Math" panose="02040503050406030204" pitchFamily="18" charset="0"/>
                              <a:ea typeface="Cambria Math" panose="02040503050406030204" pitchFamily="18" charset="0"/>
                            </a:rPr>
                          </a:br>
                          <a14:m>
                            <m:oMath xmlns:m="http://schemas.openxmlformats.org/officeDocument/2006/math">
                              <m:r>
                                <a:rPr kumimoji="1" lang="en-US" altLang="ja-JP" sz="2400" b="0" i="1" smtClean="0">
                                  <a:solidFill>
                                    <a:schemeClr val="tx1"/>
                                  </a:solidFill>
                                  <a:latin typeface="Cambria Math" panose="02040503050406030204" pitchFamily="18" charset="0"/>
                                  <a:ea typeface="Cambria Math" panose="02040503050406030204" pitchFamily="18" charset="0"/>
                                </a:rPr>
                                <m:t>±</m:t>
                              </m:r>
                            </m:oMath>
                          </a14:m>
                          <a:r>
                            <a:rPr kumimoji="1" lang="ja-JP" altLang="en-US" sz="2400" b="0" dirty="0" smtClean="0">
                              <a:solidFill>
                                <a:schemeClr val="tx1"/>
                              </a:solidFill>
                              <a:latin typeface="Cambria Math" panose="02040503050406030204" pitchFamily="18" charset="0"/>
                            </a:rPr>
                            <a:t> </a:t>
                          </a:r>
                          <a:r>
                            <a:rPr kumimoji="1" lang="en-US" altLang="ja-JP" sz="2400" b="0" dirty="0" smtClean="0">
                              <a:solidFill>
                                <a:schemeClr val="tx1"/>
                              </a:solidFill>
                              <a:latin typeface="Cambria Math" panose="02040503050406030204" pitchFamily="18" charset="0"/>
                              <a:ea typeface="Cambria Math" panose="02040503050406030204" pitchFamily="18" charset="0"/>
                            </a:rPr>
                            <a:t>0.0530</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dirty="0" smtClean="0">
                              <a:solidFill>
                                <a:schemeClr val="tx1"/>
                              </a:solidFill>
                              <a:latin typeface="Cambria Math" panose="02040503050406030204" pitchFamily="18" charset="0"/>
                              <a:ea typeface="Cambria Math" panose="02040503050406030204" pitchFamily="18" charset="0"/>
                            </a:rPr>
                            <a:t>0.0066 </a:t>
                          </a:r>
                          <a:r>
                            <a:rPr kumimoji="1" lang="en-US" altLang="ja-JP" sz="2400" b="0" dirty="0" smtClean="0">
                              <a:solidFill>
                                <a:schemeClr val="tx1"/>
                              </a:solidFill>
                              <a:latin typeface="Cambria Math" panose="02040503050406030204" pitchFamily="18" charset="0"/>
                              <a:ea typeface="Cambria Math" panose="02040503050406030204" pitchFamily="18" charset="0"/>
                            </a:rPr>
                            <a:t/>
                          </a:r>
                          <a:br>
                            <a:rPr kumimoji="1" lang="en-US" altLang="ja-JP" sz="2400" b="0" dirty="0" smtClean="0">
                              <a:solidFill>
                                <a:schemeClr val="tx1"/>
                              </a:solidFill>
                              <a:latin typeface="Cambria Math" panose="02040503050406030204" pitchFamily="18" charset="0"/>
                              <a:ea typeface="Cambria Math" panose="02040503050406030204" pitchFamily="18" charset="0"/>
                            </a:rPr>
                          </a:br>
                          <a14:m>
                            <m:oMath xmlns:m="http://schemas.openxmlformats.org/officeDocument/2006/math">
                              <m:r>
                                <a:rPr kumimoji="1" lang="en-US" altLang="ja-JP" sz="2400" b="0" i="1" smtClean="0">
                                  <a:solidFill>
                                    <a:schemeClr val="tx1"/>
                                  </a:solidFill>
                                  <a:latin typeface="Cambria Math" panose="02040503050406030204" pitchFamily="18" charset="0"/>
                                  <a:ea typeface="Cambria Math" panose="02040503050406030204" pitchFamily="18" charset="0"/>
                                </a:rPr>
                                <m:t>±</m:t>
                              </m:r>
                            </m:oMath>
                          </a14:m>
                          <a:r>
                            <a:rPr kumimoji="1" lang="ja-JP" altLang="en-US" sz="2400" b="0" dirty="0" smtClean="0">
                              <a:solidFill>
                                <a:schemeClr val="tx1"/>
                              </a:solidFill>
                              <a:latin typeface="Cambria Math" panose="02040503050406030204" pitchFamily="18" charset="0"/>
                            </a:rPr>
                            <a:t> </a:t>
                          </a:r>
                          <a:r>
                            <a:rPr kumimoji="1" lang="en-US" altLang="ja-JP" sz="2400" b="0" dirty="0" smtClean="0">
                              <a:solidFill>
                                <a:schemeClr val="tx1"/>
                              </a:solidFill>
                              <a:latin typeface="Cambria Math" panose="02040503050406030204" pitchFamily="18" charset="0"/>
                              <a:ea typeface="Cambria Math" panose="02040503050406030204" pitchFamily="18" charset="0"/>
                            </a:rPr>
                            <a:t>0.0016</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800" b="1" dirty="0" smtClean="0">
                              <a:solidFill>
                                <a:srgbClr val="92D050"/>
                              </a:solidFill>
                              <a:latin typeface="Cambria Math" panose="02040503050406030204" pitchFamily="18" charset="0"/>
                              <a:ea typeface="Cambria Math" panose="02040503050406030204" pitchFamily="18" charset="0"/>
                            </a:rPr>
                            <a:t>0.6685</a:t>
                          </a:r>
                          <a:r>
                            <a:rPr kumimoji="1" lang="en-US" altLang="ja-JP" b="0" dirty="0" smtClean="0">
                              <a:latin typeface="Cambria Math" panose="02040503050406030204" pitchFamily="18" charset="0"/>
                              <a:ea typeface="Cambria Math" panose="02040503050406030204" pitchFamily="18" charset="0"/>
                            </a:rPr>
                            <a:t> </a:t>
                          </a:r>
                          <a:br>
                            <a:rPr kumimoji="1" lang="en-US" altLang="ja-JP" b="0"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a:t>
                          </a:r>
                          <a:r>
                            <a:rPr kumimoji="1" lang="en-US" altLang="ja-JP" dirty="0" smtClean="0">
                              <a:latin typeface="Cambria Math" panose="02040503050406030204" pitchFamily="18" charset="0"/>
                            </a:rPr>
                            <a:t>0.0699</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b="0" dirty="0" smtClean="0">
                              <a:latin typeface="Cambria Math" panose="02040503050406030204" pitchFamily="18" charset="0"/>
                              <a:ea typeface="Cambria Math" panose="02040503050406030204" pitchFamily="18" charset="0"/>
                            </a:rPr>
                            <a:t>0.0078 </a:t>
                          </a:r>
                          <a:br>
                            <a:rPr kumimoji="1" lang="en-US" altLang="ja-JP" b="0"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a:t>
                          </a:r>
                          <a:r>
                            <a:rPr kumimoji="1" lang="en-US" altLang="ja-JP" dirty="0" smtClean="0">
                              <a:latin typeface="Cambria Math" panose="02040503050406030204" pitchFamily="18" charset="0"/>
                            </a:rPr>
                            <a:t>0.0031</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5163429"/>
                      </a:ext>
                    </a:extLst>
                  </a:tr>
                  <a:tr h="370840">
                    <a:tc>
                      <a:txBody>
                        <a:bodyPr/>
                        <a:lstStyle/>
                        <a:p>
                          <a:pPr marL="0" marR="0" indent="0" algn="l" defTabSz="121917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4</m:t>
                                    </m:r>
                                  </m:sub>
                                </m:sSub>
                              </m:oMath>
                            </m:oMathPara>
                          </a14:m>
                          <a:endParaRPr kumimoji="1" lang="en-US" altLang="ja-JP" dirty="0" smtClean="0"/>
                        </a:p>
                        <a:p>
                          <a:pPr marL="0" marR="0" indent="0" algn="l" defTabSz="1219170" rtl="0" eaLnBrk="1" fontAlgn="auto" latinLnBrk="1" hangingPunct="1">
                            <a:lnSpc>
                              <a:spcPct val="100000"/>
                            </a:lnSpc>
                            <a:spcBef>
                              <a:spcPts val="0"/>
                            </a:spcBef>
                            <a:spcAft>
                              <a:spcPts val="0"/>
                            </a:spcAft>
                            <a:buClrTx/>
                            <a:buSzTx/>
                            <a:buFontTx/>
                            <a:buNone/>
                            <a:tabLst/>
                            <a:defRPr/>
                          </a:pPr>
                          <a:endParaRPr kumimoji="1" lang="en-US" altLang="ja-JP"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dirty="0" smtClean="0">
                              <a:solidFill>
                                <a:schemeClr val="tx1"/>
                              </a:solidFill>
                              <a:latin typeface="Cambria Math" panose="02040503050406030204" pitchFamily="18" charset="0"/>
                              <a:ea typeface="Cambria Math" panose="02040503050406030204" pitchFamily="18" charset="0"/>
                            </a:rPr>
                            <a:t>0.9444 </a:t>
                          </a:r>
                          <a:br>
                            <a:rPr kumimoji="1" lang="en-US" altLang="ja-JP" sz="2400" b="0" dirty="0" smtClean="0">
                              <a:solidFill>
                                <a:schemeClr val="tx1"/>
                              </a:solidFill>
                              <a:latin typeface="Cambria Math" panose="02040503050406030204" pitchFamily="18" charset="0"/>
                              <a:ea typeface="Cambria Math" panose="02040503050406030204" pitchFamily="18" charset="0"/>
                            </a:rPr>
                          </a:br>
                          <a14:m>
                            <m:oMath xmlns:m="http://schemas.openxmlformats.org/officeDocument/2006/math">
                              <m:r>
                                <a:rPr kumimoji="1" lang="en-US" altLang="ja-JP" sz="2400" b="0" i="1" smtClean="0">
                                  <a:solidFill>
                                    <a:schemeClr val="tx1"/>
                                  </a:solidFill>
                                  <a:latin typeface="Cambria Math" panose="02040503050406030204" pitchFamily="18" charset="0"/>
                                  <a:ea typeface="Cambria Math" panose="02040503050406030204" pitchFamily="18" charset="0"/>
                                </a:rPr>
                                <m:t>±</m:t>
                              </m:r>
                            </m:oMath>
                          </a14:m>
                          <a:r>
                            <a:rPr kumimoji="1" lang="ja-JP" altLang="en-US" sz="2400" b="0" dirty="0" smtClean="0">
                              <a:solidFill>
                                <a:schemeClr val="tx1"/>
                              </a:solidFill>
                              <a:latin typeface="Cambria Math" panose="02040503050406030204" pitchFamily="18" charset="0"/>
                            </a:rPr>
                            <a:t> </a:t>
                          </a:r>
                          <a:r>
                            <a:rPr kumimoji="1" lang="en-US" altLang="ja-JP" sz="2400" b="0" dirty="0" smtClean="0">
                              <a:solidFill>
                                <a:schemeClr val="tx1"/>
                              </a:solidFill>
                              <a:latin typeface="Cambria Math" panose="02040503050406030204" pitchFamily="18" charset="0"/>
                              <a:ea typeface="Cambria Math" panose="02040503050406030204" pitchFamily="18" charset="0"/>
                            </a:rPr>
                            <a:t>0.</a:t>
                          </a:r>
                          <a:r>
                            <a:rPr kumimoji="1" lang="en-US" altLang="ja-JP" sz="2400" b="0" i="0" u="none" strike="noStrike" kern="1200" baseline="0" dirty="0" smtClean="0">
                              <a:solidFill>
                                <a:schemeClr val="tx1"/>
                              </a:solidFill>
                              <a:latin typeface="Cambria Math" panose="02040503050406030204" pitchFamily="18" charset="0"/>
                              <a:ea typeface="Cambria Math" panose="02040503050406030204" pitchFamily="18" charset="0"/>
                              <a:cs typeface="+mn-cs"/>
                            </a:rPr>
                            <a:t> </a:t>
                          </a:r>
                          <a:r>
                            <a:rPr kumimoji="1" lang="en-US" altLang="ja-JP" sz="2400" b="0" i="0" u="none" strike="noStrike" kern="1200" baseline="0" dirty="0" smtClean="0">
                              <a:solidFill>
                                <a:schemeClr val="tx1"/>
                              </a:solidFill>
                              <a:latin typeface="Cambria Math" panose="02040503050406030204" pitchFamily="18" charset="0"/>
                              <a:ea typeface="Cambria Math" panose="02040503050406030204" pitchFamily="18" charset="0"/>
                              <a:cs typeface="+mn-cs"/>
                            </a:rPr>
                            <a:t>0583</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800" b="1" dirty="0" smtClean="0">
                              <a:solidFill>
                                <a:srgbClr val="92D050"/>
                              </a:solidFill>
                              <a:latin typeface="Cambria Math" panose="02040503050406030204" pitchFamily="18" charset="0"/>
                              <a:ea typeface="Cambria Math" panose="02040503050406030204" pitchFamily="18" charset="0"/>
                            </a:rPr>
                            <a:t>0.0215</a:t>
                          </a:r>
                          <a:r>
                            <a:rPr kumimoji="1" lang="en-US" altLang="ja-JP" dirty="0" smtClean="0">
                              <a:latin typeface="Cambria Math" panose="02040503050406030204" pitchFamily="18" charset="0"/>
                              <a:ea typeface="Cambria Math" panose="02040503050406030204" pitchFamily="18" charset="0"/>
                            </a:rPr>
                            <a:t> </a:t>
                          </a:r>
                          <a:br>
                            <a:rPr kumimoji="1" lang="en-US" altLang="ja-JP"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0.0069</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smtClean="0">
                              <a:solidFill>
                                <a:schemeClr val="tx1"/>
                              </a:solidFill>
                              <a:latin typeface="Cambria Math" panose="02040503050406030204" pitchFamily="18" charset="0"/>
                              <a:ea typeface="Cambria Math" panose="02040503050406030204" pitchFamily="18" charset="0"/>
                            </a:rPr>
                            <a:t>NaN</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dirty="0" err="1" smtClean="0">
                              <a:solidFill>
                                <a:schemeClr val="tx1"/>
                              </a:solidFill>
                              <a:latin typeface="Cambria Math" panose="02040503050406030204" pitchFamily="18" charset="0"/>
                              <a:ea typeface="Cambria Math" panose="02040503050406030204" pitchFamily="18" charset="0"/>
                            </a:rPr>
                            <a:t>NaN</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800" b="1" dirty="0" smtClean="0">
                              <a:solidFill>
                                <a:srgbClr val="92D050"/>
                              </a:solidFill>
                              <a:latin typeface="Cambria Math" panose="02040503050406030204" pitchFamily="18" charset="0"/>
                              <a:ea typeface="Cambria Math" panose="02040503050406030204" pitchFamily="18" charset="0"/>
                            </a:rPr>
                            <a:t>0.9806</a:t>
                          </a:r>
                          <a:r>
                            <a:rPr kumimoji="1" lang="en-US" altLang="ja-JP" b="0" dirty="0" smtClean="0">
                              <a:latin typeface="Cambria Math" panose="02040503050406030204" pitchFamily="18" charset="0"/>
                              <a:ea typeface="Cambria Math" panose="02040503050406030204" pitchFamily="18" charset="0"/>
                            </a:rPr>
                            <a:t> </a:t>
                          </a:r>
                          <a:br>
                            <a:rPr kumimoji="1" lang="en-US" altLang="ja-JP" b="0"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a:t>
                          </a:r>
                          <a:r>
                            <a:rPr kumimoji="1" lang="en-US" altLang="ja-JP" dirty="0" smtClean="0">
                              <a:latin typeface="Cambria Math" panose="02040503050406030204" pitchFamily="18" charset="0"/>
                            </a:rPr>
                            <a:t>0.0352</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b="0" dirty="0" smtClean="0">
                              <a:latin typeface="Cambria Math" panose="02040503050406030204" pitchFamily="18" charset="0"/>
                              <a:ea typeface="Cambria Math" panose="02040503050406030204" pitchFamily="18" charset="0"/>
                            </a:rPr>
                            <a:t>0.0234 </a:t>
                          </a:r>
                          <a:br>
                            <a:rPr kumimoji="1" lang="en-US" altLang="ja-JP" b="0" dirty="0" smtClean="0">
                              <a:latin typeface="Cambria Math" panose="02040503050406030204" pitchFamily="18" charset="0"/>
                              <a:ea typeface="Cambria Math" panose="02040503050406030204" pitchFamily="18" charset="0"/>
                            </a:rPr>
                          </a:b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a:t>
                          </a:r>
                          <a:r>
                            <a:rPr kumimoji="1" lang="en-US" altLang="ja-JP" dirty="0" smtClean="0">
                              <a:latin typeface="Cambria Math" panose="02040503050406030204" pitchFamily="18" charset="0"/>
                            </a:rPr>
                            <a:t>0.0074</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221589594"/>
                      </a:ext>
                    </a:extLst>
                  </a:tr>
                </a:tbl>
              </a:graphicData>
            </a:graphic>
          </p:graphicFrame>
        </mc:Choice>
        <mc:Fallback>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147315219"/>
                  </p:ext>
                </p:extLst>
              </p:nvPr>
            </p:nvGraphicFramePr>
            <p:xfrm>
              <a:off x="273542" y="2081215"/>
              <a:ext cx="11644916" cy="4754880"/>
            </p:xfrm>
            <a:graphic>
              <a:graphicData uri="http://schemas.openxmlformats.org/drawingml/2006/table">
                <a:tbl>
                  <a:tblPr firstRow="1" bandRow="1">
                    <a:tableStyleId>{5C22544A-7EE6-4342-B048-85BDC9FD1C3A}</a:tableStyleId>
                  </a:tblPr>
                  <a:tblGrid>
                    <a:gridCol w="1106186">
                      <a:extLst>
                        <a:ext uri="{9D8B030D-6E8A-4147-A177-3AD203B41FA5}">
                          <a16:colId xmlns:a16="http://schemas.microsoft.com/office/drawing/2014/main" val="197349200"/>
                        </a:ext>
                      </a:extLst>
                    </a:gridCol>
                    <a:gridCol w="1756455">
                      <a:extLst>
                        <a:ext uri="{9D8B030D-6E8A-4147-A177-3AD203B41FA5}">
                          <a16:colId xmlns:a16="http://schemas.microsoft.com/office/drawing/2014/main" val="3740886328"/>
                        </a:ext>
                      </a:extLst>
                    </a:gridCol>
                    <a:gridCol w="1756455">
                      <a:extLst>
                        <a:ext uri="{9D8B030D-6E8A-4147-A177-3AD203B41FA5}">
                          <a16:colId xmlns:a16="http://schemas.microsoft.com/office/drawing/2014/main" val="1140793543"/>
                        </a:ext>
                      </a:extLst>
                    </a:gridCol>
                    <a:gridCol w="1756455">
                      <a:extLst>
                        <a:ext uri="{9D8B030D-6E8A-4147-A177-3AD203B41FA5}">
                          <a16:colId xmlns:a16="http://schemas.microsoft.com/office/drawing/2014/main" val="145702729"/>
                        </a:ext>
                      </a:extLst>
                    </a:gridCol>
                    <a:gridCol w="1756455">
                      <a:extLst>
                        <a:ext uri="{9D8B030D-6E8A-4147-A177-3AD203B41FA5}">
                          <a16:colId xmlns:a16="http://schemas.microsoft.com/office/drawing/2014/main" val="2180695525"/>
                        </a:ext>
                      </a:extLst>
                    </a:gridCol>
                    <a:gridCol w="1756455">
                      <a:extLst>
                        <a:ext uri="{9D8B030D-6E8A-4147-A177-3AD203B41FA5}">
                          <a16:colId xmlns:a16="http://schemas.microsoft.com/office/drawing/2014/main" val="1027761434"/>
                        </a:ext>
                      </a:extLst>
                    </a:gridCol>
                    <a:gridCol w="1756455">
                      <a:extLst>
                        <a:ext uri="{9D8B030D-6E8A-4147-A177-3AD203B41FA5}">
                          <a16:colId xmlns:a16="http://schemas.microsoft.com/office/drawing/2014/main" val="4051368375"/>
                        </a:ext>
                      </a:extLst>
                    </a:gridCol>
                  </a:tblGrid>
                  <a:tr h="457200">
                    <a:tc>
                      <a:txBody>
                        <a:bodyPr/>
                        <a:lstStyle/>
                        <a:p>
                          <a:pPr algn="ctr"/>
                          <a:endParaRPr kumimoji="1" lang="ja-JP" alt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smtClean="0">
                              <a:solidFill>
                                <a:schemeClr val="tx1"/>
                              </a:solidFill>
                            </a:rPr>
                            <a:t>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smtClean="0">
                              <a:solidFill>
                                <a:schemeClr val="tx1"/>
                              </a:solidFill>
                            </a:rPr>
                            <a:t>NSBA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kumimoji="1" lang="ja-JP" altLang="en-US"/>
                        </a:p>
                      </a:txBody>
                      <a:tcPr/>
                    </a:tc>
                    <a:tc gridSpan="2">
                      <a:txBody>
                        <a:bodyPr/>
                        <a:lstStyle/>
                        <a:p>
                          <a:pPr algn="ctr"/>
                          <a:r>
                            <a:rPr kumimoji="1" lang="en-US" altLang="ja-JP" smtClean="0">
                              <a:solidFill>
                                <a:schemeClr val="tx1"/>
                              </a:solidFill>
                            </a:rPr>
                            <a:t>NRBA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lang="ja-JP" altLang="en-US" dirty="0"/>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7077412"/>
                      </a:ext>
                    </a:extLst>
                  </a:tr>
                  <a:tr h="762000">
                    <a:tc>
                      <a:txBody>
                        <a:bodyPr/>
                        <a:lstStyle/>
                        <a:p>
                          <a:pPr algn="ctr"/>
                          <a:r>
                            <a:rPr kumimoji="1" lang="en-US" altLang="ja-JP" smtClean="0">
                              <a:latin typeface="Cambria Math" panose="02040503050406030204" pitchFamily="18" charset="0"/>
                              <a:ea typeface="Cambria Math" panose="02040503050406030204" pitchFamily="18" charset="0"/>
                            </a:rPr>
                            <a:t>Func</a:t>
                          </a:r>
                          <a:endParaRPr kumimoji="1" lang="ja-JP" altLang="en-US" dirty="0">
                            <a:latin typeface="Cambria Math" panose="02040503050406030204" pitchFamily="18" charset="0"/>
                          </a:endParaRPr>
                        </a:p>
                      </a:txBody>
                      <a:tcPr>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8"/>
                          <a:stretch>
                            <a:fillRect l="-63542" t="-65600" r="-501389" b="-4824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8"/>
                          <a:stretch>
                            <a:fillRect l="-163542" t="-65600" r="-401389" b="-4824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8"/>
                          <a:stretch>
                            <a:fillRect l="-262630" t="-65600" r="-300000" b="-4824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8"/>
                          <a:stretch>
                            <a:fillRect l="-363889" t="-65600" r="-201042" b="-4824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8"/>
                          <a:stretch>
                            <a:fillRect l="-462284" t="-65600" r="-100346" b="-482400"/>
                          </a:stretch>
                        </a:blipFill>
                      </a:tcPr>
                    </a:tc>
                    <a:tc>
                      <a:txBody>
                        <a:bodyPr/>
                        <a:lstStyle/>
                        <a:p>
                          <a:endParaRPr lang="ja-JP"/>
                        </a:p>
                      </a:txBody>
                      <a:tcPr>
                        <a:lnL w="12700" cap="flat" cmpd="sng" algn="ctr">
                          <a:solidFill>
                            <a:schemeClr val="tx1"/>
                          </a:solidFill>
                          <a:prstDash val="solid"/>
                          <a:round/>
                          <a:headEnd type="none" w="med" len="med"/>
                          <a:tailEnd type="none" w="med" len="med"/>
                        </a:lnL>
                        <a:lnT w="38100" cmpd="sng">
                          <a:noFill/>
                        </a:lnT>
                        <a:lnB w="12700" cap="flat" cmpd="sng" algn="ctr">
                          <a:solidFill>
                            <a:schemeClr val="tx1"/>
                          </a:solidFill>
                          <a:prstDash val="solid"/>
                          <a:round/>
                          <a:headEnd type="none" w="med" len="med"/>
                          <a:tailEnd type="none" w="med" len="med"/>
                        </a:lnB>
                        <a:blipFill>
                          <a:blip r:embed="rId8"/>
                          <a:stretch>
                            <a:fillRect l="-564236" t="-65600" r="-694" b="-482400"/>
                          </a:stretch>
                        </a:blipFill>
                      </a:tcPr>
                    </a:tc>
                    <a:extLst>
                      <a:ext uri="{0D108BD9-81ED-4DB2-BD59-A6C34878D82A}">
                        <a16:rowId xmlns:a16="http://schemas.microsoft.com/office/drawing/2014/main" val="4270163688"/>
                      </a:ext>
                    </a:extLst>
                  </a:tr>
                  <a:tr h="88392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549" t="-142759" r="-951648" b="-31586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63542" t="-142759" r="-501389" b="-31586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163542" t="-142759" r="-401389" b="-31586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262630" t="-142759" r="-300000" b="-31586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363889" t="-142759" r="-201042" b="-31586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462284" t="-142759" r="-100346" b="-315862"/>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564236" t="-142759" r="-694" b="-315862"/>
                          </a:stretch>
                        </a:blipFill>
                      </a:tcPr>
                    </a:tc>
                    <a:extLst>
                      <a:ext uri="{0D108BD9-81ED-4DB2-BD59-A6C34878D82A}">
                        <a16:rowId xmlns:a16="http://schemas.microsoft.com/office/drawing/2014/main" val="3296764275"/>
                      </a:ext>
                    </a:extLst>
                  </a:tr>
                  <a:tr h="88392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549" t="-241096" r="-951648" b="-213699"/>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63542" t="-241096" r="-501389" b="-213699"/>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163542" t="-241096" r="-401389" b="-213699"/>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262630" t="-241096" r="-300000" b="-213699"/>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363889" t="-241096" r="-201042" b="-213699"/>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462284" t="-241096" r="-100346" b="-213699"/>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564236" t="-241096" r="-694" b="-213699"/>
                          </a:stretch>
                        </a:blipFill>
                      </a:tcPr>
                    </a:tc>
                    <a:extLst>
                      <a:ext uri="{0D108BD9-81ED-4DB2-BD59-A6C34878D82A}">
                        <a16:rowId xmlns:a16="http://schemas.microsoft.com/office/drawing/2014/main" val="388249712"/>
                      </a:ext>
                    </a:extLst>
                  </a:tr>
                  <a:tr h="88392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549" t="-343448" r="-951648" b="-1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63542" t="-343448" r="-501389" b="-1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163542" t="-343448" r="-401389" b="-1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262630" t="-343448" r="-300000" b="-1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363889" t="-343448" r="-201042" b="-1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462284" t="-343448" r="-100346" b="-115172"/>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564236" t="-343448" r="-694" b="-115172"/>
                          </a:stretch>
                        </a:blipFill>
                      </a:tcPr>
                    </a:tc>
                    <a:extLst>
                      <a:ext uri="{0D108BD9-81ED-4DB2-BD59-A6C34878D82A}">
                        <a16:rowId xmlns:a16="http://schemas.microsoft.com/office/drawing/2014/main" val="3255163429"/>
                      </a:ext>
                    </a:extLst>
                  </a:tr>
                  <a:tr h="88392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8"/>
                          <a:stretch>
                            <a:fillRect l="-549" t="-443448" r="-951648" b="-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8"/>
                          <a:stretch>
                            <a:fillRect l="-63542" t="-443448" r="-501389" b="-15172"/>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8"/>
                          <a:stretch>
                            <a:fillRect l="-163542" t="-443448" r="-401389" b="-15172"/>
                          </a:stretch>
                        </a:blip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smtClean="0">
                              <a:solidFill>
                                <a:schemeClr val="tx1"/>
                              </a:solidFill>
                              <a:latin typeface="Cambria Math" panose="02040503050406030204" pitchFamily="18" charset="0"/>
                              <a:ea typeface="Cambria Math" panose="02040503050406030204" pitchFamily="18" charset="0"/>
                            </a:rPr>
                            <a:t>NaN</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indent="0" algn="ctr" defTabSz="1219170" rtl="0" eaLnBrk="1" fontAlgn="auto" latinLnBrk="1" hangingPunct="1">
                            <a:lnSpc>
                              <a:spcPct val="100000"/>
                            </a:lnSpc>
                            <a:spcBef>
                              <a:spcPts val="0"/>
                            </a:spcBef>
                            <a:spcAft>
                              <a:spcPts val="0"/>
                            </a:spcAft>
                            <a:buClrTx/>
                            <a:buSzTx/>
                            <a:buFontTx/>
                            <a:buNone/>
                            <a:tabLst/>
                            <a:defRPr/>
                          </a:pPr>
                          <a:r>
                            <a:rPr kumimoji="1" lang="en-US" altLang="ja-JP" sz="2400" b="0" dirty="0" err="1" smtClean="0">
                              <a:solidFill>
                                <a:schemeClr val="tx1"/>
                              </a:solidFill>
                              <a:latin typeface="Cambria Math" panose="02040503050406030204" pitchFamily="18" charset="0"/>
                              <a:ea typeface="Cambria Math" panose="02040503050406030204" pitchFamily="18" charset="0"/>
                            </a:rPr>
                            <a:t>NaN</a:t>
                          </a:r>
                          <a:endParaRPr kumimoji="1" lang="ja-JP" altLang="en-US" sz="2400" b="0" dirty="0">
                            <a:solidFill>
                              <a:schemeClr val="tx1"/>
                            </a:solidFill>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8"/>
                          <a:stretch>
                            <a:fillRect l="-462284" t="-443448" r="-100346" b="-15172"/>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8"/>
                          <a:stretch>
                            <a:fillRect l="-564236" t="-443448" r="-694" b="-15172"/>
                          </a:stretch>
                        </a:blipFill>
                      </a:tcPr>
                    </a:tc>
                    <a:extLst>
                      <a:ext uri="{0D108BD9-81ED-4DB2-BD59-A6C34878D82A}">
                        <a16:rowId xmlns:a16="http://schemas.microsoft.com/office/drawing/2014/main" val="4221589594"/>
                      </a:ext>
                    </a:extLst>
                  </a:tr>
                </a:tbl>
              </a:graphicData>
            </a:graphic>
          </p:graphicFrame>
        </mc:Fallback>
      </mc:AlternateContent>
      <p:sp>
        <p:nvSpPr>
          <p:cNvPr id="11" name="テキスト ボックス 10"/>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12</a:t>
            </a:r>
            <a:endParaRPr kumimoji="1" lang="ja-JP" altLang="en-US" sz="2400" b="1" dirty="0"/>
          </a:p>
        </p:txBody>
      </p:sp>
    </p:spTree>
    <p:extLst>
      <p:ext uri="{BB962C8B-B14F-4D97-AF65-F5344CB8AC3E}">
        <p14:creationId xmlns:p14="http://schemas.microsoft.com/office/powerpoint/2010/main" val="4971429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Results – </a:t>
            </a:r>
            <a:r>
              <a:rPr lang="en-US" altLang="ja-JP" dirty="0"/>
              <a:t>I</a:t>
            </a:r>
            <a:r>
              <a:rPr lang="en-US" altLang="ja-JP" dirty="0" smtClean="0"/>
              <a:t>ndividual distribution</a:t>
            </a:r>
            <a:endParaRPr kumimoji="1" lang="ja-JP" altLang="en-US" dirty="0"/>
          </a:p>
        </p:txBody>
      </p:sp>
      <p:sp>
        <p:nvSpPr>
          <p:cNvPr id="18" name="テキスト ボックス 17"/>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13</a:t>
            </a:r>
            <a:endParaRPr kumimoji="1" lang="ja-JP" altLang="en-US" sz="2400" b="1" dirty="0"/>
          </a:p>
        </p:txBody>
      </p:sp>
      <p:pic>
        <p:nvPicPr>
          <p:cNvPr id="5" name="図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401" y="3503903"/>
            <a:ext cx="3841466" cy="2880000"/>
          </a:xfrm>
          <a:prstGeom prst="rect">
            <a:avLst/>
          </a:prstGeom>
        </p:spPr>
      </p:pic>
      <p:sp>
        <p:nvSpPr>
          <p:cNvPr id="49" name="テキスト ボックス 48"/>
          <p:cNvSpPr txBox="1"/>
          <p:nvPr/>
        </p:nvSpPr>
        <p:spPr>
          <a:xfrm>
            <a:off x="4135128" y="2416553"/>
            <a:ext cx="138364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endParaRPr kumimoji="1" lang="ja-JP" altLang="en-US" sz="1600" dirty="0"/>
          </a:p>
        </p:txBody>
      </p:sp>
      <p:sp>
        <p:nvSpPr>
          <p:cNvPr id="50" name="楕円 49"/>
          <p:cNvSpPr/>
          <p:nvPr/>
        </p:nvSpPr>
        <p:spPr>
          <a:xfrm>
            <a:off x="4089985" y="2526187"/>
            <a:ext cx="144000" cy="1440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下矢印 50"/>
          <p:cNvSpPr/>
          <p:nvPr/>
        </p:nvSpPr>
        <p:spPr>
          <a:xfrm rot="10800000">
            <a:off x="3023194" y="1986108"/>
            <a:ext cx="360000" cy="828000"/>
          </a:xfrm>
          <a:prstGeom prst="downArrow">
            <a:avLst/>
          </a:prstGeom>
          <a:gradFill flip="none" rotWithShape="1">
            <a:gsLst>
              <a:gs pos="100000">
                <a:srgbClr val="3984F3"/>
              </a:gs>
              <a:gs pos="42000">
                <a:srgbClr val="67D030"/>
              </a:gs>
              <a:gs pos="84000">
                <a:schemeClr val="accent5"/>
              </a:gs>
              <a:gs pos="63000">
                <a:srgbClr val="00B050"/>
              </a:gs>
              <a:gs pos="18354">
                <a:schemeClr val="accent6"/>
              </a:gs>
              <a:gs pos="0">
                <a:srgbClr val="F8F2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テキスト ボックス 51"/>
          <p:cNvSpPr txBox="1"/>
          <p:nvPr/>
        </p:nvSpPr>
        <p:spPr>
          <a:xfrm>
            <a:off x="3283971" y="1528700"/>
            <a:ext cx="430887" cy="1698554"/>
          </a:xfrm>
          <a:prstGeom prst="rect">
            <a:avLst/>
          </a:prstGeom>
          <a:noFill/>
        </p:spPr>
        <p:txBody>
          <a:bodyPr vert="eaVert" wrap="square" rtlCol="0">
            <a:spAutoFit/>
          </a:bodyPr>
          <a:lstStyle/>
          <a:p>
            <a:pPr algn="ctr"/>
            <a:r>
              <a:rPr kumimoji="1" lang="en-US" altLang="ja-JP" sz="1600" b="1" dirty="0" smtClean="0">
                <a:solidFill>
                  <a:schemeClr val="tx1">
                    <a:lumMod val="75000"/>
                    <a:lumOff val="25000"/>
                  </a:schemeClr>
                </a:solidFill>
              </a:rPr>
              <a:t>fitness</a:t>
            </a:r>
            <a:endParaRPr kumimoji="1" lang="ja-JP" altLang="en-US" sz="1600" b="1" dirty="0">
              <a:solidFill>
                <a:schemeClr val="tx1">
                  <a:lumMod val="75000"/>
                  <a:lumOff val="25000"/>
                </a:schemeClr>
              </a:solidFill>
            </a:endParaRPr>
          </a:p>
        </p:txBody>
      </p:sp>
      <p:pic>
        <p:nvPicPr>
          <p:cNvPr id="53" name="図 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7470" y="1487148"/>
            <a:ext cx="2316231" cy="1728000"/>
          </a:xfrm>
          <a:prstGeom prst="rect">
            <a:avLst/>
          </a:prstGeom>
        </p:spPr>
      </p:pic>
      <p:pic>
        <p:nvPicPr>
          <p:cNvPr id="7" name="図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4072" y="3503903"/>
            <a:ext cx="3841464" cy="2880000"/>
          </a:xfrm>
          <a:prstGeom prst="rect">
            <a:avLst/>
          </a:prstGeom>
        </p:spPr>
      </p:pic>
      <p:pic>
        <p:nvPicPr>
          <p:cNvPr id="8" name="図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06741" y="3503903"/>
            <a:ext cx="3841097" cy="2880000"/>
          </a:xfrm>
          <a:prstGeom prst="rect">
            <a:avLst/>
          </a:prstGeom>
        </p:spPr>
      </p:pic>
      <p:sp>
        <p:nvSpPr>
          <p:cNvPr id="54" name="テキスト ボックス 53"/>
          <p:cNvSpPr txBox="1"/>
          <p:nvPr/>
        </p:nvSpPr>
        <p:spPr>
          <a:xfrm>
            <a:off x="855405" y="6233652"/>
            <a:ext cx="2301646" cy="400110"/>
          </a:xfrm>
          <a:prstGeom prst="rect">
            <a:avLst/>
          </a:prstGeom>
          <a:noFill/>
        </p:spPr>
        <p:txBody>
          <a:bodyPr wrap="square" rtlCol="0">
            <a:spAutoFit/>
          </a:bodyPr>
          <a:lstStyle/>
          <a:p>
            <a:pPr algn="ctr"/>
            <a:r>
              <a:rPr kumimoji="1" lang="en-US" altLang="ja-JP" sz="2000" dirty="0" smtClean="0"/>
              <a:t>BA</a:t>
            </a:r>
            <a:endParaRPr kumimoji="1" lang="ja-JP" altLang="en-US" sz="2000" dirty="0"/>
          </a:p>
        </p:txBody>
      </p:sp>
      <p:sp>
        <p:nvSpPr>
          <p:cNvPr id="55" name="テキスト ボックス 54"/>
          <p:cNvSpPr txBox="1"/>
          <p:nvPr/>
        </p:nvSpPr>
        <p:spPr>
          <a:xfrm>
            <a:off x="4826952" y="6233652"/>
            <a:ext cx="2301646" cy="400110"/>
          </a:xfrm>
          <a:prstGeom prst="rect">
            <a:avLst/>
          </a:prstGeom>
          <a:noFill/>
        </p:spPr>
        <p:txBody>
          <a:bodyPr wrap="square" rtlCol="0">
            <a:spAutoFit/>
          </a:bodyPr>
          <a:lstStyle/>
          <a:p>
            <a:pPr algn="ctr"/>
            <a:r>
              <a:rPr kumimoji="1" lang="en-US" altLang="ja-JP" sz="2000" dirty="0" smtClean="0"/>
              <a:t>NSBA</a:t>
            </a:r>
            <a:endParaRPr kumimoji="1" lang="ja-JP" altLang="en-US" sz="2000" dirty="0"/>
          </a:p>
        </p:txBody>
      </p:sp>
      <p:sp>
        <p:nvSpPr>
          <p:cNvPr id="56" name="テキスト ボックス 55"/>
          <p:cNvSpPr txBox="1"/>
          <p:nvPr/>
        </p:nvSpPr>
        <p:spPr>
          <a:xfrm>
            <a:off x="8798499" y="6233652"/>
            <a:ext cx="2301646" cy="400110"/>
          </a:xfrm>
          <a:prstGeom prst="rect">
            <a:avLst/>
          </a:prstGeom>
          <a:noFill/>
        </p:spPr>
        <p:txBody>
          <a:bodyPr wrap="square" rtlCol="0">
            <a:spAutoFit/>
          </a:bodyPr>
          <a:lstStyle/>
          <a:p>
            <a:pPr algn="ctr"/>
            <a:r>
              <a:rPr kumimoji="1" lang="en-US" altLang="ja-JP" sz="2000" dirty="0" smtClean="0"/>
              <a:t>NRBA</a:t>
            </a:r>
            <a:endParaRPr kumimoji="1" lang="ja-JP" altLang="en-US" sz="2000" dirty="0"/>
          </a:p>
        </p:txBody>
      </p:sp>
    </p:spTree>
    <p:extLst>
      <p:ext uri="{BB962C8B-B14F-4D97-AF65-F5344CB8AC3E}">
        <p14:creationId xmlns:p14="http://schemas.microsoft.com/office/powerpoint/2010/main" val="2040744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Results – Individual distribution</a:t>
            </a:r>
            <a:endParaRPr kumimoji="1" lang="ja-JP" altLang="en-US" dirty="0"/>
          </a:p>
        </p:txBody>
      </p:sp>
      <p:sp>
        <p:nvSpPr>
          <p:cNvPr id="18" name="テキスト ボックス 17"/>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14</a:t>
            </a:r>
            <a:endParaRPr kumimoji="1" lang="ja-JP" altLang="en-US" sz="2400" b="1" dirty="0"/>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349" y="3462900"/>
            <a:ext cx="3835626" cy="2880000"/>
          </a:xfrm>
          <a:prstGeom prst="rect">
            <a:avLst/>
          </a:prstGeom>
        </p:spPr>
      </p:pic>
      <p:pic>
        <p:nvPicPr>
          <p:cNvPr id="38" name="図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1582" y="1649837"/>
            <a:ext cx="2316231" cy="1728000"/>
          </a:xfrm>
          <a:prstGeom prst="rect">
            <a:avLst/>
          </a:prstGeom>
        </p:spPr>
      </p:pic>
      <p:sp>
        <p:nvSpPr>
          <p:cNvPr id="39" name="下矢印 38"/>
          <p:cNvSpPr/>
          <p:nvPr/>
        </p:nvSpPr>
        <p:spPr>
          <a:xfrm rot="10800000">
            <a:off x="3023194" y="1986108"/>
            <a:ext cx="360000" cy="828000"/>
          </a:xfrm>
          <a:prstGeom prst="downArrow">
            <a:avLst/>
          </a:prstGeom>
          <a:gradFill flip="none" rotWithShape="1">
            <a:gsLst>
              <a:gs pos="100000">
                <a:srgbClr val="3984F3"/>
              </a:gs>
              <a:gs pos="42000">
                <a:srgbClr val="67D030"/>
              </a:gs>
              <a:gs pos="84000">
                <a:schemeClr val="accent5"/>
              </a:gs>
              <a:gs pos="63000">
                <a:srgbClr val="00B050"/>
              </a:gs>
              <a:gs pos="18354">
                <a:schemeClr val="accent6"/>
              </a:gs>
              <a:gs pos="0">
                <a:srgbClr val="F8F2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3283971" y="1528700"/>
            <a:ext cx="430887" cy="1698554"/>
          </a:xfrm>
          <a:prstGeom prst="rect">
            <a:avLst/>
          </a:prstGeom>
          <a:noFill/>
        </p:spPr>
        <p:txBody>
          <a:bodyPr vert="eaVert" wrap="square" rtlCol="0">
            <a:spAutoFit/>
          </a:bodyPr>
          <a:lstStyle/>
          <a:p>
            <a:pPr algn="ctr"/>
            <a:r>
              <a:rPr kumimoji="1" lang="en-US" altLang="ja-JP" sz="1600" b="1" dirty="0" smtClean="0">
                <a:solidFill>
                  <a:schemeClr val="tx1">
                    <a:lumMod val="75000"/>
                    <a:lumOff val="25000"/>
                  </a:schemeClr>
                </a:solidFill>
              </a:rPr>
              <a:t>fitness</a:t>
            </a:r>
            <a:endParaRPr kumimoji="1" lang="ja-JP" altLang="en-US" sz="1600" b="1" dirty="0">
              <a:solidFill>
                <a:schemeClr val="tx1">
                  <a:lumMod val="75000"/>
                  <a:lumOff val="25000"/>
                </a:schemeClr>
              </a:solidFill>
            </a:endParaRPr>
          </a:p>
        </p:txBody>
      </p:sp>
      <p:pic>
        <p:nvPicPr>
          <p:cNvPr id="4" name="図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16126" y="3462900"/>
            <a:ext cx="3841464" cy="2880000"/>
          </a:xfrm>
          <a:prstGeom prst="rect">
            <a:avLst/>
          </a:prstGeom>
        </p:spPr>
      </p:pic>
      <p:pic>
        <p:nvPicPr>
          <p:cNvPr id="6" name="図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06741" y="3461974"/>
            <a:ext cx="3841097" cy="2880000"/>
          </a:xfrm>
          <a:prstGeom prst="rect">
            <a:avLst/>
          </a:prstGeom>
        </p:spPr>
      </p:pic>
      <p:sp>
        <p:nvSpPr>
          <p:cNvPr id="42" name="テキスト ボックス 41"/>
          <p:cNvSpPr txBox="1"/>
          <p:nvPr/>
        </p:nvSpPr>
        <p:spPr>
          <a:xfrm>
            <a:off x="4135128" y="2416553"/>
            <a:ext cx="138364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endParaRPr kumimoji="1" lang="ja-JP" altLang="en-US" sz="1600" dirty="0"/>
          </a:p>
        </p:txBody>
      </p:sp>
      <p:sp>
        <p:nvSpPr>
          <p:cNvPr id="43" name="楕円 42"/>
          <p:cNvSpPr/>
          <p:nvPr/>
        </p:nvSpPr>
        <p:spPr>
          <a:xfrm>
            <a:off x="4089985" y="2526187"/>
            <a:ext cx="144000" cy="1440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855405" y="6233652"/>
            <a:ext cx="2301646" cy="400110"/>
          </a:xfrm>
          <a:prstGeom prst="rect">
            <a:avLst/>
          </a:prstGeom>
          <a:noFill/>
        </p:spPr>
        <p:txBody>
          <a:bodyPr wrap="square" rtlCol="0">
            <a:spAutoFit/>
          </a:bodyPr>
          <a:lstStyle/>
          <a:p>
            <a:pPr algn="ctr"/>
            <a:r>
              <a:rPr kumimoji="1" lang="en-US" altLang="ja-JP" sz="2000" dirty="0" smtClean="0"/>
              <a:t>BA</a:t>
            </a:r>
            <a:endParaRPr kumimoji="1" lang="ja-JP" altLang="en-US" sz="2000" dirty="0"/>
          </a:p>
        </p:txBody>
      </p:sp>
      <p:sp>
        <p:nvSpPr>
          <p:cNvPr id="45" name="テキスト ボックス 44"/>
          <p:cNvSpPr txBox="1"/>
          <p:nvPr/>
        </p:nvSpPr>
        <p:spPr>
          <a:xfrm>
            <a:off x="4826952" y="6233652"/>
            <a:ext cx="2301646" cy="400110"/>
          </a:xfrm>
          <a:prstGeom prst="rect">
            <a:avLst/>
          </a:prstGeom>
          <a:noFill/>
        </p:spPr>
        <p:txBody>
          <a:bodyPr wrap="square" rtlCol="0">
            <a:spAutoFit/>
          </a:bodyPr>
          <a:lstStyle/>
          <a:p>
            <a:pPr algn="ctr"/>
            <a:r>
              <a:rPr kumimoji="1" lang="en-US" altLang="ja-JP" sz="2000" dirty="0" smtClean="0"/>
              <a:t>NSBA</a:t>
            </a:r>
            <a:endParaRPr kumimoji="1" lang="ja-JP" altLang="en-US" sz="2000" dirty="0"/>
          </a:p>
        </p:txBody>
      </p:sp>
      <p:sp>
        <p:nvSpPr>
          <p:cNvPr id="46" name="テキスト ボックス 45"/>
          <p:cNvSpPr txBox="1"/>
          <p:nvPr/>
        </p:nvSpPr>
        <p:spPr>
          <a:xfrm>
            <a:off x="8798499" y="6233652"/>
            <a:ext cx="2301646" cy="400110"/>
          </a:xfrm>
          <a:prstGeom prst="rect">
            <a:avLst/>
          </a:prstGeom>
          <a:noFill/>
        </p:spPr>
        <p:txBody>
          <a:bodyPr wrap="square" rtlCol="0">
            <a:spAutoFit/>
          </a:bodyPr>
          <a:lstStyle/>
          <a:p>
            <a:pPr algn="ctr"/>
            <a:r>
              <a:rPr kumimoji="1" lang="en-US" altLang="ja-JP" sz="2000" dirty="0" smtClean="0"/>
              <a:t>NRBA</a:t>
            </a:r>
            <a:endParaRPr kumimoji="1" lang="ja-JP" altLang="en-US" sz="2000" dirty="0"/>
          </a:p>
        </p:txBody>
      </p:sp>
    </p:spTree>
    <p:extLst>
      <p:ext uri="{BB962C8B-B14F-4D97-AF65-F5344CB8AC3E}">
        <p14:creationId xmlns:p14="http://schemas.microsoft.com/office/powerpoint/2010/main" val="21069047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Results – Individual distribution</a:t>
            </a:r>
            <a:endParaRPr kumimoji="1" lang="ja-JP" altLang="en-US" dirty="0"/>
          </a:p>
        </p:txBody>
      </p:sp>
      <p:sp>
        <p:nvSpPr>
          <p:cNvPr id="18" name="テキスト ボックス 17"/>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15</a:t>
            </a:r>
            <a:endParaRPr kumimoji="1" lang="ja-JP" altLang="en-US" sz="2400" b="1" dirty="0"/>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82" y="3466214"/>
            <a:ext cx="3841464" cy="2880000"/>
          </a:xfrm>
          <a:prstGeom prst="rect">
            <a:avLst/>
          </a:prstGeom>
        </p:spPr>
      </p:pic>
      <p:sp>
        <p:nvSpPr>
          <p:cNvPr id="38" name="下矢印 37"/>
          <p:cNvSpPr/>
          <p:nvPr/>
        </p:nvSpPr>
        <p:spPr>
          <a:xfrm rot="10800000">
            <a:off x="3023194" y="1986108"/>
            <a:ext cx="360000" cy="828000"/>
          </a:xfrm>
          <a:prstGeom prst="downArrow">
            <a:avLst/>
          </a:prstGeom>
          <a:gradFill flip="none" rotWithShape="1">
            <a:gsLst>
              <a:gs pos="100000">
                <a:srgbClr val="3984F3"/>
              </a:gs>
              <a:gs pos="42000">
                <a:srgbClr val="67D030"/>
              </a:gs>
              <a:gs pos="84000">
                <a:schemeClr val="accent5"/>
              </a:gs>
              <a:gs pos="63000">
                <a:srgbClr val="00B050"/>
              </a:gs>
              <a:gs pos="18354">
                <a:schemeClr val="accent6"/>
              </a:gs>
              <a:gs pos="0">
                <a:srgbClr val="F8F2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3283971" y="1528700"/>
            <a:ext cx="430887" cy="1698554"/>
          </a:xfrm>
          <a:prstGeom prst="rect">
            <a:avLst/>
          </a:prstGeom>
          <a:noFill/>
        </p:spPr>
        <p:txBody>
          <a:bodyPr vert="eaVert" wrap="square" rtlCol="0">
            <a:spAutoFit/>
          </a:bodyPr>
          <a:lstStyle/>
          <a:p>
            <a:pPr algn="ctr"/>
            <a:r>
              <a:rPr kumimoji="1" lang="en-US" altLang="ja-JP" sz="1600" b="1" dirty="0" smtClean="0">
                <a:solidFill>
                  <a:schemeClr val="tx1">
                    <a:lumMod val="75000"/>
                    <a:lumOff val="25000"/>
                  </a:schemeClr>
                </a:solidFill>
              </a:rPr>
              <a:t>fitness</a:t>
            </a:r>
            <a:endParaRPr kumimoji="1" lang="ja-JP" altLang="en-US" sz="1600" b="1" dirty="0">
              <a:solidFill>
                <a:schemeClr val="tx1">
                  <a:lumMod val="75000"/>
                  <a:lumOff val="25000"/>
                </a:schemeClr>
              </a:solidFill>
            </a:endParaRPr>
          </a:p>
        </p:txBody>
      </p:sp>
      <p:pic>
        <p:nvPicPr>
          <p:cNvPr id="40" name="図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305" y="1536108"/>
            <a:ext cx="2302888" cy="1728000"/>
          </a:xfrm>
          <a:prstGeom prst="rect">
            <a:avLst/>
          </a:prstGeom>
        </p:spPr>
      </p:pic>
      <p:pic>
        <p:nvPicPr>
          <p:cNvPr id="4" name="図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1862" y="3466214"/>
            <a:ext cx="3841464" cy="2880000"/>
          </a:xfrm>
          <a:prstGeom prst="rect">
            <a:avLst/>
          </a:prstGeom>
        </p:spPr>
      </p:pic>
      <p:pic>
        <p:nvPicPr>
          <p:cNvPr id="6" name="図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06741" y="3466214"/>
            <a:ext cx="3841097" cy="2880000"/>
          </a:xfrm>
          <a:prstGeom prst="rect">
            <a:avLst/>
          </a:prstGeom>
        </p:spPr>
      </p:pic>
      <p:sp>
        <p:nvSpPr>
          <p:cNvPr id="42" name="テキスト ボックス 41"/>
          <p:cNvSpPr txBox="1"/>
          <p:nvPr/>
        </p:nvSpPr>
        <p:spPr>
          <a:xfrm>
            <a:off x="4135128" y="2416553"/>
            <a:ext cx="138364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endParaRPr kumimoji="1" lang="ja-JP" altLang="en-US" sz="1600" dirty="0"/>
          </a:p>
        </p:txBody>
      </p:sp>
      <p:sp>
        <p:nvSpPr>
          <p:cNvPr id="43" name="楕円 42"/>
          <p:cNvSpPr/>
          <p:nvPr/>
        </p:nvSpPr>
        <p:spPr>
          <a:xfrm>
            <a:off x="4089985" y="2526187"/>
            <a:ext cx="144000" cy="1440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855405" y="6233652"/>
            <a:ext cx="2301646" cy="400110"/>
          </a:xfrm>
          <a:prstGeom prst="rect">
            <a:avLst/>
          </a:prstGeom>
          <a:noFill/>
        </p:spPr>
        <p:txBody>
          <a:bodyPr wrap="square" rtlCol="0">
            <a:spAutoFit/>
          </a:bodyPr>
          <a:lstStyle/>
          <a:p>
            <a:pPr algn="ctr"/>
            <a:r>
              <a:rPr kumimoji="1" lang="en-US" altLang="ja-JP" sz="2000" dirty="0" smtClean="0"/>
              <a:t>BA</a:t>
            </a:r>
            <a:endParaRPr kumimoji="1" lang="ja-JP" altLang="en-US" sz="2000" dirty="0"/>
          </a:p>
        </p:txBody>
      </p:sp>
      <p:sp>
        <p:nvSpPr>
          <p:cNvPr id="45" name="テキスト ボックス 44"/>
          <p:cNvSpPr txBox="1"/>
          <p:nvPr/>
        </p:nvSpPr>
        <p:spPr>
          <a:xfrm>
            <a:off x="4826952" y="6233652"/>
            <a:ext cx="2301646" cy="400110"/>
          </a:xfrm>
          <a:prstGeom prst="rect">
            <a:avLst/>
          </a:prstGeom>
          <a:noFill/>
        </p:spPr>
        <p:txBody>
          <a:bodyPr wrap="square" rtlCol="0">
            <a:spAutoFit/>
          </a:bodyPr>
          <a:lstStyle/>
          <a:p>
            <a:pPr algn="ctr"/>
            <a:r>
              <a:rPr kumimoji="1" lang="en-US" altLang="ja-JP" sz="2000" dirty="0" smtClean="0"/>
              <a:t>NSBA</a:t>
            </a:r>
            <a:endParaRPr kumimoji="1" lang="ja-JP" altLang="en-US" sz="2000" dirty="0"/>
          </a:p>
        </p:txBody>
      </p:sp>
      <p:sp>
        <p:nvSpPr>
          <p:cNvPr id="46" name="テキスト ボックス 45"/>
          <p:cNvSpPr txBox="1"/>
          <p:nvPr/>
        </p:nvSpPr>
        <p:spPr>
          <a:xfrm>
            <a:off x="8798499" y="6233652"/>
            <a:ext cx="2301646" cy="400110"/>
          </a:xfrm>
          <a:prstGeom prst="rect">
            <a:avLst/>
          </a:prstGeom>
          <a:noFill/>
        </p:spPr>
        <p:txBody>
          <a:bodyPr wrap="square" rtlCol="0">
            <a:spAutoFit/>
          </a:bodyPr>
          <a:lstStyle/>
          <a:p>
            <a:pPr algn="ctr"/>
            <a:r>
              <a:rPr kumimoji="1" lang="en-US" altLang="ja-JP" sz="2000" dirty="0" smtClean="0"/>
              <a:t>NRBA</a:t>
            </a:r>
            <a:endParaRPr kumimoji="1" lang="ja-JP" altLang="en-US" sz="2000" dirty="0"/>
          </a:p>
        </p:txBody>
      </p:sp>
    </p:spTree>
    <p:extLst>
      <p:ext uri="{BB962C8B-B14F-4D97-AF65-F5344CB8AC3E}">
        <p14:creationId xmlns:p14="http://schemas.microsoft.com/office/powerpoint/2010/main" val="30672142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Results – Individual distribution</a:t>
            </a:r>
            <a:endParaRPr kumimoji="1" lang="ja-JP" altLang="en-US" dirty="0"/>
          </a:p>
        </p:txBody>
      </p:sp>
      <p:sp>
        <p:nvSpPr>
          <p:cNvPr id="18" name="テキスト ボックス 17"/>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16</a:t>
            </a:r>
            <a:endParaRPr kumimoji="1" lang="ja-JP" altLang="en-US" sz="2400" b="1" dirty="0"/>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81" y="3423686"/>
            <a:ext cx="3841463" cy="2880000"/>
          </a:xfrm>
          <a:prstGeom prst="rect">
            <a:avLst/>
          </a:prstGeom>
        </p:spPr>
      </p:pic>
      <p:sp>
        <p:nvSpPr>
          <p:cNvPr id="38" name="下矢印 37"/>
          <p:cNvSpPr/>
          <p:nvPr/>
        </p:nvSpPr>
        <p:spPr>
          <a:xfrm rot="10800000">
            <a:off x="3023194" y="1986108"/>
            <a:ext cx="360000" cy="828000"/>
          </a:xfrm>
          <a:prstGeom prst="downArrow">
            <a:avLst/>
          </a:prstGeom>
          <a:gradFill flip="none" rotWithShape="1">
            <a:gsLst>
              <a:gs pos="100000">
                <a:srgbClr val="3984F3"/>
              </a:gs>
              <a:gs pos="42000">
                <a:srgbClr val="67D030"/>
              </a:gs>
              <a:gs pos="84000">
                <a:schemeClr val="accent5"/>
              </a:gs>
              <a:gs pos="63000">
                <a:srgbClr val="00B050"/>
              </a:gs>
              <a:gs pos="18354">
                <a:schemeClr val="accent6"/>
              </a:gs>
              <a:gs pos="0">
                <a:srgbClr val="F8F2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3283971" y="1528700"/>
            <a:ext cx="430887" cy="1698554"/>
          </a:xfrm>
          <a:prstGeom prst="rect">
            <a:avLst/>
          </a:prstGeom>
          <a:noFill/>
        </p:spPr>
        <p:txBody>
          <a:bodyPr vert="eaVert" wrap="square" rtlCol="0">
            <a:spAutoFit/>
          </a:bodyPr>
          <a:lstStyle/>
          <a:p>
            <a:pPr algn="ctr"/>
            <a:r>
              <a:rPr kumimoji="1" lang="en-US" altLang="ja-JP" sz="1600" b="1" dirty="0" smtClean="0">
                <a:solidFill>
                  <a:schemeClr val="tx1">
                    <a:lumMod val="75000"/>
                    <a:lumOff val="25000"/>
                  </a:schemeClr>
                </a:solidFill>
              </a:rPr>
              <a:t>fitness</a:t>
            </a:r>
            <a:endParaRPr kumimoji="1" lang="ja-JP" altLang="en-US" sz="1600" b="1" dirty="0">
              <a:solidFill>
                <a:schemeClr val="tx1">
                  <a:lumMod val="75000"/>
                  <a:lumOff val="25000"/>
                </a:schemeClr>
              </a:solidFill>
            </a:endParaRPr>
          </a:p>
        </p:txBody>
      </p:sp>
      <p:pic>
        <p:nvPicPr>
          <p:cNvPr id="40" name="図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561" y="1513977"/>
            <a:ext cx="2260632" cy="1728000"/>
          </a:xfrm>
          <a:prstGeom prst="rect">
            <a:avLst/>
          </a:prstGeom>
        </p:spPr>
      </p:pic>
      <p:pic>
        <p:nvPicPr>
          <p:cNvPr id="4" name="図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1861" y="3423686"/>
            <a:ext cx="3841464" cy="2880000"/>
          </a:xfrm>
          <a:prstGeom prst="rect">
            <a:avLst/>
          </a:prstGeom>
        </p:spPr>
      </p:pic>
      <p:pic>
        <p:nvPicPr>
          <p:cNvPr id="6" name="図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06741" y="3423686"/>
            <a:ext cx="3841097" cy="2880000"/>
          </a:xfrm>
          <a:prstGeom prst="rect">
            <a:avLst/>
          </a:prstGeom>
        </p:spPr>
      </p:pic>
      <p:sp>
        <p:nvSpPr>
          <p:cNvPr id="42" name="テキスト ボックス 41"/>
          <p:cNvSpPr txBox="1"/>
          <p:nvPr/>
        </p:nvSpPr>
        <p:spPr>
          <a:xfrm>
            <a:off x="4135128" y="2416553"/>
            <a:ext cx="138364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endParaRPr kumimoji="1" lang="ja-JP" altLang="en-US" sz="1600" dirty="0"/>
          </a:p>
        </p:txBody>
      </p:sp>
      <p:sp>
        <p:nvSpPr>
          <p:cNvPr id="43" name="楕円 42"/>
          <p:cNvSpPr/>
          <p:nvPr/>
        </p:nvSpPr>
        <p:spPr>
          <a:xfrm>
            <a:off x="4089985" y="2526187"/>
            <a:ext cx="144000" cy="144000"/>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855405" y="6233652"/>
            <a:ext cx="2301646" cy="400110"/>
          </a:xfrm>
          <a:prstGeom prst="rect">
            <a:avLst/>
          </a:prstGeom>
          <a:noFill/>
        </p:spPr>
        <p:txBody>
          <a:bodyPr wrap="square" rtlCol="0">
            <a:spAutoFit/>
          </a:bodyPr>
          <a:lstStyle/>
          <a:p>
            <a:pPr algn="ctr"/>
            <a:r>
              <a:rPr kumimoji="1" lang="en-US" altLang="ja-JP" sz="2000" dirty="0" smtClean="0"/>
              <a:t>BA</a:t>
            </a:r>
            <a:endParaRPr kumimoji="1" lang="ja-JP" altLang="en-US" sz="2000" dirty="0"/>
          </a:p>
        </p:txBody>
      </p:sp>
      <p:sp>
        <p:nvSpPr>
          <p:cNvPr id="45" name="テキスト ボックス 44"/>
          <p:cNvSpPr txBox="1"/>
          <p:nvPr/>
        </p:nvSpPr>
        <p:spPr>
          <a:xfrm>
            <a:off x="4826952" y="6233652"/>
            <a:ext cx="2301646" cy="400110"/>
          </a:xfrm>
          <a:prstGeom prst="rect">
            <a:avLst/>
          </a:prstGeom>
          <a:noFill/>
        </p:spPr>
        <p:txBody>
          <a:bodyPr wrap="square" rtlCol="0">
            <a:spAutoFit/>
          </a:bodyPr>
          <a:lstStyle/>
          <a:p>
            <a:pPr algn="ctr"/>
            <a:r>
              <a:rPr kumimoji="1" lang="en-US" altLang="ja-JP" sz="2000" dirty="0" smtClean="0"/>
              <a:t>NSBA</a:t>
            </a:r>
            <a:endParaRPr kumimoji="1" lang="ja-JP" altLang="en-US" sz="2000" dirty="0"/>
          </a:p>
        </p:txBody>
      </p:sp>
      <p:sp>
        <p:nvSpPr>
          <p:cNvPr id="46" name="テキスト ボックス 45"/>
          <p:cNvSpPr txBox="1"/>
          <p:nvPr/>
        </p:nvSpPr>
        <p:spPr>
          <a:xfrm>
            <a:off x="8798499" y="6233652"/>
            <a:ext cx="2301646" cy="400110"/>
          </a:xfrm>
          <a:prstGeom prst="rect">
            <a:avLst/>
          </a:prstGeom>
          <a:noFill/>
        </p:spPr>
        <p:txBody>
          <a:bodyPr wrap="square" rtlCol="0">
            <a:spAutoFit/>
          </a:bodyPr>
          <a:lstStyle/>
          <a:p>
            <a:pPr algn="ctr"/>
            <a:r>
              <a:rPr kumimoji="1" lang="en-US" altLang="ja-JP" sz="2000" dirty="0" smtClean="0"/>
              <a:t>NRBA</a:t>
            </a:r>
            <a:endParaRPr kumimoji="1" lang="ja-JP" altLang="en-US" sz="2000" dirty="0"/>
          </a:p>
        </p:txBody>
      </p:sp>
    </p:spTree>
    <p:extLst>
      <p:ext uri="{BB962C8B-B14F-4D97-AF65-F5344CB8AC3E}">
        <p14:creationId xmlns:p14="http://schemas.microsoft.com/office/powerpoint/2010/main" val="3626484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Conclusion </a:t>
            </a:r>
            <a:endParaRPr kumimoji="1" lang="ja-JP" altLang="en-US" dirty="0"/>
          </a:p>
        </p:txBody>
      </p:sp>
      <p:sp>
        <p:nvSpPr>
          <p:cNvPr id="3" name="コンテンツ プレースホルダー 2"/>
          <p:cNvSpPr>
            <a:spLocks noGrp="1"/>
          </p:cNvSpPr>
          <p:nvPr>
            <p:ph idx="1"/>
          </p:nvPr>
        </p:nvSpPr>
        <p:spPr>
          <a:xfrm>
            <a:off x="2354893" y="1408537"/>
            <a:ext cx="9334600" cy="614197"/>
          </a:xfrm>
        </p:spPr>
        <p:txBody>
          <a:bodyPr/>
          <a:lstStyle/>
          <a:p>
            <a:r>
              <a:rPr kumimoji="1" lang="en-US" altLang="ja-JP" sz="2400" dirty="0" smtClean="0">
                <a:latin typeface="+mn-lt"/>
              </a:rPr>
              <a:t>BA with Niche Radius for </a:t>
            </a:r>
            <a:r>
              <a:rPr lang="en-US" altLang="ja-JP" sz="2400" dirty="0" smtClean="0">
                <a:latin typeface="+mn-lt"/>
              </a:rPr>
              <a:t>finding</a:t>
            </a:r>
            <a:r>
              <a:rPr kumimoji="1" lang="en-US" altLang="ja-JP" sz="2400" dirty="0" smtClean="0">
                <a:latin typeface="+mn-lt"/>
              </a:rPr>
              <a:t> global &amp; local optima </a:t>
            </a:r>
            <a:br>
              <a:rPr kumimoji="1" lang="en-US" altLang="ja-JP" sz="2400" dirty="0" smtClean="0">
                <a:latin typeface="+mn-lt"/>
              </a:rPr>
            </a:br>
            <a:r>
              <a:rPr kumimoji="1" lang="en-US" altLang="ja-JP" sz="2400" dirty="0" smtClean="0">
                <a:latin typeface="+mn-lt"/>
              </a:rPr>
              <a:t>on Multimodal optimization</a:t>
            </a:r>
            <a:endParaRPr kumimoji="1" lang="ja-JP" altLang="en-US" sz="2400" dirty="0">
              <a:latin typeface="+mn-lt"/>
            </a:endParaRPr>
          </a:p>
        </p:txBody>
      </p:sp>
      <p:sp>
        <p:nvSpPr>
          <p:cNvPr id="4" name="コンテンツ プレースホルダー 3"/>
          <p:cNvSpPr>
            <a:spLocks noGrp="1"/>
          </p:cNvSpPr>
          <p:nvPr>
            <p:ph idx="10"/>
          </p:nvPr>
        </p:nvSpPr>
        <p:spPr>
          <a:xfrm>
            <a:off x="2038865" y="2379946"/>
            <a:ext cx="9650628" cy="1198938"/>
          </a:xfrm>
        </p:spPr>
        <p:txBody>
          <a:bodyPr/>
          <a:lstStyle/>
          <a:p>
            <a:pPr marL="342900" indent="-342900">
              <a:buFontTx/>
              <a:buChar char="-"/>
            </a:pPr>
            <a:r>
              <a:rPr lang="en-US" altLang="ja-JP" sz="2000" dirty="0" smtClean="0"/>
              <a:t>Keep solutions away from the personal best solution in Niche radius</a:t>
            </a:r>
          </a:p>
          <a:p>
            <a:pPr marL="342900" indent="-342900">
              <a:buFontTx/>
              <a:buChar char="-"/>
            </a:pPr>
            <a:r>
              <a:rPr lang="en-US" altLang="ja-JP" sz="2000" dirty="0" smtClean="0"/>
              <a:t>Generate solution candidates in Niche radius of the personal best solution</a:t>
            </a:r>
            <a:endParaRPr kumimoji="1" lang="en-US" altLang="ja-JP" sz="2000" dirty="0" smtClean="0"/>
          </a:p>
          <a:p>
            <a:pPr marL="342900" indent="-342900">
              <a:buFontTx/>
              <a:buChar char="-"/>
            </a:pPr>
            <a:r>
              <a:rPr lang="en-US" altLang="ja-JP" sz="2000" dirty="0" smtClean="0"/>
              <a:t>Generate solution candidates in Niche radius of the current solution</a:t>
            </a:r>
          </a:p>
        </p:txBody>
      </p:sp>
      <p:sp>
        <p:nvSpPr>
          <p:cNvPr id="5" name="テキスト ボックス 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17</a:t>
            </a:r>
            <a:endParaRPr kumimoji="1" lang="ja-JP" altLang="en-US" sz="2400" b="1" dirty="0"/>
          </a:p>
        </p:txBody>
      </p:sp>
      <p:sp>
        <p:nvSpPr>
          <p:cNvPr id="7" name="角丸四角形 6"/>
          <p:cNvSpPr/>
          <p:nvPr/>
        </p:nvSpPr>
        <p:spPr>
          <a:xfrm>
            <a:off x="243174" y="1381580"/>
            <a:ext cx="1944000" cy="568410"/>
          </a:xfrm>
          <a:prstGeom prst="roundRect">
            <a:avLst>
              <a:gd name="adj" fmla="val 0"/>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accent6"/>
                </a:solidFill>
              </a:rPr>
              <a:t>Objective </a:t>
            </a:r>
            <a:endParaRPr kumimoji="1" lang="ja-JP" altLang="en-US" sz="2400" dirty="0">
              <a:solidFill>
                <a:schemeClr val="accent6"/>
              </a:solidFill>
            </a:endParaRPr>
          </a:p>
        </p:txBody>
      </p:sp>
      <p:sp>
        <p:nvSpPr>
          <p:cNvPr id="8" name="角丸四角形 7"/>
          <p:cNvSpPr/>
          <p:nvPr/>
        </p:nvSpPr>
        <p:spPr>
          <a:xfrm>
            <a:off x="243174" y="2414352"/>
            <a:ext cx="1944000" cy="568410"/>
          </a:xfrm>
          <a:prstGeom prst="roundRect">
            <a:avLst>
              <a:gd name="adj" fmla="val 0"/>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accent6"/>
                </a:solidFill>
              </a:rPr>
              <a:t>Implications </a:t>
            </a:r>
            <a:endParaRPr kumimoji="1" lang="ja-JP" altLang="en-US" sz="2400" dirty="0">
              <a:solidFill>
                <a:schemeClr val="accent6"/>
              </a:solidFill>
            </a:endParaRPr>
          </a:p>
        </p:txBody>
      </p:sp>
      <p:sp>
        <p:nvSpPr>
          <p:cNvPr id="9" name="角丸四角形 8"/>
          <p:cNvSpPr/>
          <p:nvPr/>
        </p:nvSpPr>
        <p:spPr>
          <a:xfrm>
            <a:off x="243174" y="3875050"/>
            <a:ext cx="1944000" cy="568410"/>
          </a:xfrm>
          <a:prstGeom prst="roundRect">
            <a:avLst>
              <a:gd name="adj" fmla="val 0"/>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accent6"/>
                </a:solidFill>
              </a:rPr>
              <a:t>Results</a:t>
            </a:r>
            <a:endParaRPr kumimoji="1" lang="ja-JP" altLang="en-US" sz="2400" dirty="0">
              <a:solidFill>
                <a:schemeClr val="accent6"/>
              </a:solidFill>
            </a:endParaRPr>
          </a:p>
        </p:txBody>
      </p:sp>
      <p:sp>
        <p:nvSpPr>
          <p:cNvPr id="10" name="角丸四角形 9"/>
          <p:cNvSpPr/>
          <p:nvPr/>
        </p:nvSpPr>
        <p:spPr>
          <a:xfrm>
            <a:off x="243175" y="5759567"/>
            <a:ext cx="1943972" cy="568410"/>
          </a:xfrm>
          <a:prstGeom prst="roundRect">
            <a:avLst>
              <a:gd name="adj" fmla="val 0"/>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accent6"/>
                </a:solidFill>
              </a:rPr>
              <a:t>Future works</a:t>
            </a:r>
            <a:endParaRPr kumimoji="1" lang="ja-JP" altLang="en-US" sz="2400" dirty="0">
              <a:solidFill>
                <a:schemeClr val="accent6"/>
              </a:solidFill>
            </a:endParaRPr>
          </a:p>
        </p:txBody>
      </p:sp>
      <p:sp>
        <p:nvSpPr>
          <p:cNvPr id="6" name="正方形/長方形 5"/>
          <p:cNvSpPr/>
          <p:nvPr/>
        </p:nvSpPr>
        <p:spPr>
          <a:xfrm>
            <a:off x="2354893" y="3860940"/>
            <a:ext cx="8768219" cy="1569660"/>
          </a:xfrm>
          <a:prstGeom prst="rect">
            <a:avLst/>
          </a:prstGeom>
        </p:spPr>
        <p:txBody>
          <a:bodyPr wrap="square">
            <a:spAutoFit/>
          </a:bodyPr>
          <a:lstStyle/>
          <a:p>
            <a:pPr marL="342900" indent="-342900">
              <a:buFont typeface="Arial" panose="020B0604020202020204" pitchFamily="34" charset="0"/>
              <a:buChar char="•"/>
            </a:pPr>
            <a:r>
              <a:rPr kumimoji="1" lang="en-US" altLang="ja-JP" sz="2400" dirty="0" smtClean="0">
                <a:solidFill>
                  <a:schemeClr val="bg1">
                    <a:lumMod val="85000"/>
                  </a:schemeClr>
                </a:solidFill>
              </a:rPr>
              <a:t>NRBA </a:t>
            </a:r>
            <a:r>
              <a:rPr kumimoji="1" lang="en-US" altLang="ja-JP" sz="2400" dirty="0">
                <a:solidFill>
                  <a:schemeClr val="bg1">
                    <a:lumMod val="85000"/>
                  </a:schemeClr>
                </a:solidFill>
              </a:rPr>
              <a:t>is more effective in the function which has </a:t>
            </a:r>
            <a:br>
              <a:rPr kumimoji="1" lang="en-US" altLang="ja-JP" sz="2400" dirty="0">
                <a:solidFill>
                  <a:schemeClr val="bg1">
                    <a:lumMod val="85000"/>
                  </a:schemeClr>
                </a:solidFill>
              </a:rPr>
            </a:br>
            <a:r>
              <a:rPr kumimoji="1" lang="en-US" altLang="ja-JP" sz="2400" dirty="0">
                <a:solidFill>
                  <a:schemeClr val="bg1">
                    <a:lumMod val="85000"/>
                  </a:schemeClr>
                </a:solidFill>
              </a:rPr>
              <a:t>global &amp; local optima than BA</a:t>
            </a:r>
          </a:p>
          <a:p>
            <a:pPr marL="342900" indent="-342900">
              <a:buFont typeface="Arial" panose="020B0604020202020204" pitchFamily="34" charset="0"/>
              <a:buChar char="•"/>
            </a:pPr>
            <a:r>
              <a:rPr lang="en-US" altLang="ja-JP" sz="2400" dirty="0" smtClean="0">
                <a:solidFill>
                  <a:schemeClr val="bg1">
                    <a:lumMod val="85000"/>
                  </a:schemeClr>
                </a:solidFill>
              </a:rPr>
              <a:t>NRBA </a:t>
            </a:r>
            <a:r>
              <a:rPr lang="en-US" altLang="ja-JP" sz="2400" dirty="0">
                <a:solidFill>
                  <a:schemeClr val="bg1">
                    <a:lumMod val="85000"/>
                  </a:schemeClr>
                </a:solidFill>
              </a:rPr>
              <a:t>is </a:t>
            </a:r>
            <a:r>
              <a:rPr lang="en-US" altLang="ja-JP" sz="2400" dirty="0" smtClean="0">
                <a:solidFill>
                  <a:schemeClr val="bg1">
                    <a:lumMod val="85000"/>
                  </a:schemeClr>
                </a:solidFill>
              </a:rPr>
              <a:t>just about the </a:t>
            </a:r>
            <a:r>
              <a:rPr lang="en-US" altLang="ja-JP" sz="2400" dirty="0">
                <a:solidFill>
                  <a:schemeClr val="bg1">
                    <a:lumMod val="85000"/>
                  </a:schemeClr>
                </a:solidFill>
              </a:rPr>
              <a:t>same performance in the function </a:t>
            </a:r>
            <a:br>
              <a:rPr lang="en-US" altLang="ja-JP" sz="2400" dirty="0">
                <a:solidFill>
                  <a:schemeClr val="bg1">
                    <a:lumMod val="85000"/>
                  </a:schemeClr>
                </a:solidFill>
              </a:rPr>
            </a:br>
            <a:r>
              <a:rPr lang="en-US" altLang="ja-JP" sz="2400" dirty="0">
                <a:solidFill>
                  <a:schemeClr val="bg1">
                    <a:lumMod val="85000"/>
                  </a:schemeClr>
                </a:solidFill>
              </a:rPr>
              <a:t>which has only global optima as </a:t>
            </a:r>
            <a:r>
              <a:rPr lang="en-US" altLang="ja-JP" sz="2400" dirty="0" smtClean="0">
                <a:solidFill>
                  <a:schemeClr val="bg1">
                    <a:lumMod val="85000"/>
                  </a:schemeClr>
                </a:solidFill>
              </a:rPr>
              <a:t>BA</a:t>
            </a:r>
            <a:endParaRPr lang="en-US" altLang="ja-JP" sz="2400" dirty="0">
              <a:solidFill>
                <a:schemeClr val="bg1">
                  <a:lumMod val="85000"/>
                </a:schemeClr>
              </a:solidFill>
            </a:endParaRPr>
          </a:p>
        </p:txBody>
      </p:sp>
      <p:sp>
        <p:nvSpPr>
          <p:cNvPr id="11" name="正方形/長方形 10"/>
          <p:cNvSpPr/>
          <p:nvPr/>
        </p:nvSpPr>
        <p:spPr>
          <a:xfrm>
            <a:off x="2354893" y="5812939"/>
            <a:ext cx="6623095" cy="461665"/>
          </a:xfrm>
          <a:prstGeom prst="rect">
            <a:avLst/>
          </a:prstGeom>
        </p:spPr>
        <p:txBody>
          <a:bodyPr wrap="none">
            <a:spAutoFit/>
          </a:bodyPr>
          <a:lstStyle/>
          <a:p>
            <a:r>
              <a:rPr kumimoji="1" lang="en-US" altLang="ja-JP" sz="2400" dirty="0">
                <a:solidFill>
                  <a:schemeClr val="tx1">
                    <a:lumMod val="75000"/>
                    <a:lumOff val="25000"/>
                  </a:schemeClr>
                </a:solidFill>
              </a:rPr>
              <a:t>Compare with state-of-the-art </a:t>
            </a:r>
            <a:r>
              <a:rPr kumimoji="1" lang="en-US" altLang="ja-JP" sz="2400" i="1" dirty="0">
                <a:solidFill>
                  <a:schemeClr val="tx1">
                    <a:lumMod val="75000"/>
                    <a:lumOff val="25000"/>
                  </a:schemeClr>
                </a:solidFill>
              </a:rPr>
              <a:t>Niching methods</a:t>
            </a:r>
          </a:p>
        </p:txBody>
      </p:sp>
    </p:spTree>
    <p:extLst>
      <p:ext uri="{BB962C8B-B14F-4D97-AF65-F5344CB8AC3E}">
        <p14:creationId xmlns:p14="http://schemas.microsoft.com/office/powerpoint/2010/main" val="196250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animBg="1"/>
      <p:bldP spid="9" grpId="0" animBg="1"/>
      <p:bldP spid="10" grpId="0" animBg="1"/>
      <p:bldP spid="6" grpId="0"/>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p:cNvSpPr txBox="1"/>
          <p:nvPr/>
        </p:nvSpPr>
        <p:spPr>
          <a:xfrm>
            <a:off x="2033666" y="2644170"/>
            <a:ext cx="8124668" cy="1569660"/>
          </a:xfrm>
          <a:prstGeom prst="rect">
            <a:avLst/>
          </a:prstGeom>
          <a:noFill/>
        </p:spPr>
        <p:txBody>
          <a:bodyPr wrap="square" rtlCol="0">
            <a:spAutoFit/>
          </a:bodyPr>
          <a:lstStyle/>
          <a:p>
            <a:pPr algn="ctr"/>
            <a:r>
              <a:rPr kumimoji="1" lang="en-US" altLang="ja-JP" sz="9600" b="1" dirty="0" smtClean="0">
                <a:solidFill>
                  <a:schemeClr val="tx1">
                    <a:lumMod val="75000"/>
                    <a:lumOff val="25000"/>
                  </a:schemeClr>
                </a:solidFill>
              </a:rPr>
              <a:t>Appendix</a:t>
            </a:r>
            <a:endParaRPr kumimoji="1" lang="ja-JP" altLang="en-US" sz="9600" b="1" dirty="0">
              <a:solidFill>
                <a:schemeClr val="tx1">
                  <a:lumMod val="75000"/>
                  <a:lumOff val="25000"/>
                </a:schemeClr>
              </a:solidFill>
            </a:endParaRPr>
          </a:p>
        </p:txBody>
      </p:sp>
    </p:spTree>
    <p:extLst>
      <p:ext uri="{BB962C8B-B14F-4D97-AF65-F5344CB8AC3E}">
        <p14:creationId xmlns:p14="http://schemas.microsoft.com/office/powerpoint/2010/main" val="3730806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正方形/長方形 28"/>
          <p:cNvSpPr/>
          <p:nvPr/>
        </p:nvSpPr>
        <p:spPr>
          <a:xfrm rot="240000" flipV="1">
            <a:off x="408971" y="2342737"/>
            <a:ext cx="10800000" cy="1908000"/>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rot="21420000">
            <a:off x="357508" y="3307507"/>
            <a:ext cx="10800000" cy="190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2890686" y="3205359"/>
            <a:ext cx="3142915" cy="369332"/>
          </a:xfrm>
          <a:prstGeom prst="rect">
            <a:avLst/>
          </a:prstGeom>
          <a:noFill/>
        </p:spPr>
        <p:txBody>
          <a:bodyPr wrap="square" rtlCol="0">
            <a:spAutoFit/>
          </a:bodyPr>
          <a:lstStyle/>
          <a:p>
            <a:r>
              <a:rPr kumimoji="1" lang="en-US" altLang="ja-JP" i="1" dirty="0" smtClean="0"/>
              <a:t>e.g. GA, Simulated Annealing </a:t>
            </a:r>
            <a:endParaRPr kumimoji="1" lang="ja-JP" altLang="en-US" i="1" dirty="0"/>
          </a:p>
        </p:txBody>
      </p:sp>
      <p:sp>
        <p:nvSpPr>
          <p:cNvPr id="2" name="タイトル 1"/>
          <p:cNvSpPr>
            <a:spLocks noGrp="1"/>
          </p:cNvSpPr>
          <p:nvPr>
            <p:ph type="title"/>
          </p:nvPr>
        </p:nvSpPr>
        <p:spPr/>
        <p:txBody>
          <a:bodyPr/>
          <a:lstStyle/>
          <a:p>
            <a:r>
              <a:rPr lang="en-US" altLang="ja-JP" dirty="0" smtClean="0">
                <a:latin typeface="+mj-lt"/>
              </a:rPr>
              <a:t>Approach to the problem</a:t>
            </a:r>
            <a:endParaRPr kumimoji="1" lang="ja-JP" altLang="en-US" dirty="0">
              <a:latin typeface="+mj-lt"/>
            </a:endParaRPr>
          </a:p>
        </p:txBody>
      </p:sp>
      <p:sp>
        <p:nvSpPr>
          <p:cNvPr id="3" name="コンテンツ プレースホルダー 2"/>
          <p:cNvSpPr>
            <a:spLocks noGrp="1"/>
          </p:cNvSpPr>
          <p:nvPr>
            <p:ph idx="1"/>
          </p:nvPr>
        </p:nvSpPr>
        <p:spPr>
          <a:xfrm>
            <a:off x="172995" y="1459363"/>
            <a:ext cx="11874843" cy="614197"/>
          </a:xfrm>
        </p:spPr>
        <p:txBody>
          <a:bodyPr/>
          <a:lstStyle/>
          <a:p>
            <a:r>
              <a:rPr kumimoji="1" lang="en-US" altLang="ja-JP" b="1" i="1" dirty="0" smtClean="0">
                <a:latin typeface="+mn-lt"/>
              </a:rPr>
              <a:t>Niching methods</a:t>
            </a:r>
            <a:r>
              <a:rPr kumimoji="1" lang="en-US" altLang="ja-JP" b="1" dirty="0" smtClean="0">
                <a:latin typeface="+mn-lt"/>
              </a:rPr>
              <a:t> </a:t>
            </a:r>
            <a:r>
              <a:rPr kumimoji="1" lang="en-US" altLang="ja-JP" sz="2400" b="1" dirty="0" smtClean="0">
                <a:latin typeface="+mn-lt"/>
              </a:rPr>
              <a:t>[X. Li, 2013]</a:t>
            </a:r>
            <a:r>
              <a:rPr kumimoji="1" lang="en-US" altLang="ja-JP" sz="2400" dirty="0" smtClean="0">
                <a:latin typeface="+mn-lt"/>
              </a:rPr>
              <a:t>:</a:t>
            </a:r>
            <a:r>
              <a:rPr kumimoji="1" lang="en-US" altLang="ja-JP" sz="2400" b="1" dirty="0" smtClean="0">
                <a:latin typeface="+mn-lt"/>
              </a:rPr>
              <a:t> </a:t>
            </a:r>
            <a:r>
              <a:rPr kumimoji="1" lang="en-US" altLang="ja-JP" sz="2400" dirty="0" smtClean="0">
                <a:latin typeface="+mn-lt"/>
              </a:rPr>
              <a:t>finding multiple optima on multimodal optimization</a:t>
            </a:r>
            <a:endParaRPr kumimoji="1" lang="ja-JP" altLang="en-US" b="1" dirty="0">
              <a:latin typeface="+mn-lt"/>
            </a:endParaRPr>
          </a:p>
        </p:txBody>
      </p:sp>
      <p:sp>
        <p:nvSpPr>
          <p:cNvPr id="42" name="正方形/長方形 41"/>
          <p:cNvSpPr/>
          <p:nvPr/>
        </p:nvSpPr>
        <p:spPr>
          <a:xfrm>
            <a:off x="481781" y="2125359"/>
            <a:ext cx="5506065"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lumMod val="75000"/>
                    <a:lumOff val="25000"/>
                  </a:schemeClr>
                </a:solidFill>
              </a:rPr>
              <a:t>Evolutionary Algorithm</a:t>
            </a:r>
            <a:endParaRPr kumimoji="1" lang="en-US" altLang="ja-JP" sz="1100" dirty="0" smtClean="0">
              <a:solidFill>
                <a:schemeClr val="tx1">
                  <a:lumMod val="75000"/>
                  <a:lumOff val="25000"/>
                </a:schemeClr>
              </a:solidFill>
            </a:endParaRPr>
          </a:p>
          <a:p>
            <a:pPr algn="ctr"/>
            <a:r>
              <a:rPr kumimoji="1" lang="en-US" altLang="ja-JP" sz="2000" dirty="0" smtClean="0">
                <a:solidFill>
                  <a:schemeClr val="tx1">
                    <a:lumMod val="75000"/>
                    <a:lumOff val="25000"/>
                  </a:schemeClr>
                </a:solidFill>
              </a:rPr>
              <a:t>Local search</a:t>
            </a:r>
          </a:p>
          <a:p>
            <a:pPr algn="ctr"/>
            <a:r>
              <a:rPr kumimoji="1" lang="en-US" altLang="ja-JP" sz="2000" dirty="0" smtClean="0">
                <a:solidFill>
                  <a:schemeClr val="tx1">
                    <a:lumMod val="75000"/>
                    <a:lumOff val="25000"/>
                  </a:schemeClr>
                </a:solidFill>
              </a:rPr>
              <a:t>(Easy to converge local optima)</a:t>
            </a:r>
            <a:endParaRPr kumimoji="1" lang="ja-JP" altLang="en-US" sz="2000" dirty="0">
              <a:solidFill>
                <a:schemeClr val="tx1">
                  <a:lumMod val="75000"/>
                  <a:lumOff val="25000"/>
                </a:schemeClr>
              </a:solidFill>
            </a:endParaRPr>
          </a:p>
        </p:txBody>
      </p:sp>
      <p:sp>
        <p:nvSpPr>
          <p:cNvPr id="43" name="正方形/長方形 42"/>
          <p:cNvSpPr/>
          <p:nvPr/>
        </p:nvSpPr>
        <p:spPr>
          <a:xfrm>
            <a:off x="6640336" y="3207730"/>
            <a:ext cx="4464000" cy="1080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accent6"/>
                </a:solidFill>
              </a:rPr>
              <a:t>Niching</a:t>
            </a:r>
            <a:r>
              <a:rPr kumimoji="1" lang="ja-JP" altLang="en-US" sz="2400" b="1" dirty="0">
                <a:solidFill>
                  <a:schemeClr val="accent6"/>
                </a:solidFill>
              </a:rPr>
              <a:t> </a:t>
            </a:r>
            <a:r>
              <a:rPr kumimoji="1" lang="en-US" altLang="ja-JP" sz="2400" b="1" dirty="0" smtClean="0">
                <a:solidFill>
                  <a:schemeClr val="accent6"/>
                </a:solidFill>
              </a:rPr>
              <a:t>scheme</a:t>
            </a:r>
          </a:p>
          <a:p>
            <a:pPr algn="ctr"/>
            <a:endParaRPr kumimoji="1" lang="en-US" altLang="ja-JP" sz="1100" dirty="0">
              <a:solidFill>
                <a:schemeClr val="accent6"/>
              </a:solidFill>
            </a:endParaRPr>
          </a:p>
          <a:p>
            <a:pPr algn="ctr"/>
            <a:r>
              <a:rPr kumimoji="1" lang="en-US" altLang="ja-JP" sz="2000" dirty="0" smtClean="0">
                <a:solidFill>
                  <a:schemeClr val="accent6"/>
                </a:solidFill>
              </a:rPr>
              <a:t>Enable solutions to avoid overlapping </a:t>
            </a:r>
            <a:endParaRPr kumimoji="1" lang="ja-JP" altLang="en-US" sz="2000" dirty="0">
              <a:solidFill>
                <a:schemeClr val="accent6"/>
              </a:solidFill>
            </a:endParaRPr>
          </a:p>
        </p:txBody>
      </p:sp>
      <p:sp>
        <p:nvSpPr>
          <p:cNvPr id="44" name="加算 43"/>
          <p:cNvSpPr/>
          <p:nvPr/>
        </p:nvSpPr>
        <p:spPr>
          <a:xfrm>
            <a:off x="5886115" y="3436156"/>
            <a:ext cx="601469" cy="601469"/>
          </a:xfrm>
          <a:prstGeom prst="mathPlus">
            <a:avLst>
              <a:gd name="adj1" fmla="val 979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3</a:t>
            </a:r>
            <a:endParaRPr kumimoji="1" lang="ja-JP" altLang="en-US" sz="2400" b="1" dirty="0"/>
          </a:p>
        </p:txBody>
      </p:sp>
      <p:sp>
        <p:nvSpPr>
          <p:cNvPr id="19" name="正方形/長方形 18"/>
          <p:cNvSpPr/>
          <p:nvPr/>
        </p:nvSpPr>
        <p:spPr>
          <a:xfrm>
            <a:off x="481782" y="4286591"/>
            <a:ext cx="5506065"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lumMod val="75000"/>
                    <a:lumOff val="25000"/>
                  </a:schemeClr>
                </a:solidFill>
              </a:rPr>
              <a:t>Population-based</a:t>
            </a:r>
          </a:p>
          <a:p>
            <a:pPr algn="ctr"/>
            <a:endParaRPr kumimoji="1" lang="en-US" altLang="ja-JP" sz="400" dirty="0" smtClean="0">
              <a:solidFill>
                <a:schemeClr val="tx1">
                  <a:lumMod val="75000"/>
                  <a:lumOff val="25000"/>
                </a:schemeClr>
              </a:solidFill>
            </a:endParaRPr>
          </a:p>
          <a:p>
            <a:pPr algn="ctr"/>
            <a:r>
              <a:rPr kumimoji="1" lang="en-US" altLang="ja-JP" sz="2000" dirty="0" smtClean="0">
                <a:solidFill>
                  <a:schemeClr val="tx1">
                    <a:lumMod val="75000"/>
                    <a:lumOff val="25000"/>
                  </a:schemeClr>
                </a:solidFill>
              </a:rPr>
              <a:t>Global search</a:t>
            </a:r>
          </a:p>
          <a:p>
            <a:pPr algn="ctr"/>
            <a:r>
              <a:rPr kumimoji="1" lang="en-US" altLang="ja-JP" sz="2000" dirty="0" smtClean="0">
                <a:solidFill>
                  <a:schemeClr val="tx1">
                    <a:lumMod val="75000"/>
                    <a:lumOff val="25000"/>
                  </a:schemeClr>
                </a:solidFill>
              </a:rPr>
              <a:t>(Depending on the probability of Initializing)</a:t>
            </a:r>
            <a:endParaRPr kumimoji="1" lang="ja-JP" altLang="en-US" sz="2000" dirty="0">
              <a:solidFill>
                <a:schemeClr val="tx1">
                  <a:lumMod val="75000"/>
                  <a:lumOff val="25000"/>
                </a:schemeClr>
              </a:solidFill>
            </a:endParaRPr>
          </a:p>
        </p:txBody>
      </p:sp>
      <p:sp>
        <p:nvSpPr>
          <p:cNvPr id="4" name="テキスト ボックス 3"/>
          <p:cNvSpPr txBox="1"/>
          <p:nvPr/>
        </p:nvSpPr>
        <p:spPr>
          <a:xfrm>
            <a:off x="7613130" y="2118315"/>
            <a:ext cx="2019428" cy="369332"/>
          </a:xfrm>
          <a:prstGeom prst="rect">
            <a:avLst/>
          </a:prstGeom>
          <a:noFill/>
        </p:spPr>
        <p:txBody>
          <a:bodyPr wrap="square" rtlCol="0">
            <a:spAutoFit/>
          </a:bodyPr>
          <a:lstStyle/>
          <a:p>
            <a:r>
              <a:rPr kumimoji="1" lang="en-US" altLang="ja-JP" i="1" dirty="0" smtClean="0">
                <a:solidFill>
                  <a:schemeClr val="accent3">
                    <a:lumMod val="75000"/>
                  </a:schemeClr>
                </a:solidFill>
              </a:rPr>
              <a:t>e.g. Clustering GA </a:t>
            </a:r>
            <a:endParaRPr kumimoji="1" lang="ja-JP" altLang="en-US" i="1" dirty="0">
              <a:solidFill>
                <a:schemeClr val="accent3">
                  <a:lumMod val="75000"/>
                </a:schemeClr>
              </a:solidFill>
            </a:endParaRPr>
          </a:p>
        </p:txBody>
      </p:sp>
      <p:sp>
        <p:nvSpPr>
          <p:cNvPr id="23" name="テキスト ボックス 22"/>
          <p:cNvSpPr txBox="1"/>
          <p:nvPr/>
        </p:nvSpPr>
        <p:spPr>
          <a:xfrm>
            <a:off x="6954367" y="5105542"/>
            <a:ext cx="4127157" cy="369332"/>
          </a:xfrm>
          <a:prstGeom prst="rect">
            <a:avLst/>
          </a:prstGeom>
          <a:noFill/>
        </p:spPr>
        <p:txBody>
          <a:bodyPr wrap="square" rtlCol="0">
            <a:spAutoFit/>
          </a:bodyPr>
          <a:lstStyle/>
          <a:p>
            <a:r>
              <a:rPr kumimoji="1" lang="en-US" altLang="ja-JP" i="1" dirty="0" smtClean="0">
                <a:solidFill>
                  <a:schemeClr val="accent2"/>
                </a:solidFill>
              </a:rPr>
              <a:t>e.g. Crowding DE, Speciation DE, CPSO </a:t>
            </a:r>
            <a:endParaRPr kumimoji="1" lang="ja-JP" altLang="en-US" i="1" dirty="0">
              <a:solidFill>
                <a:schemeClr val="accent2"/>
              </a:solidFill>
            </a:endParaRPr>
          </a:p>
        </p:txBody>
      </p:sp>
      <p:sp>
        <p:nvSpPr>
          <p:cNvPr id="26" name="テキスト ボックス 25"/>
          <p:cNvSpPr txBox="1"/>
          <p:nvPr/>
        </p:nvSpPr>
        <p:spPr>
          <a:xfrm>
            <a:off x="7440223" y="4515628"/>
            <a:ext cx="4478825" cy="369332"/>
          </a:xfrm>
          <a:prstGeom prst="rect">
            <a:avLst/>
          </a:prstGeom>
          <a:noFill/>
        </p:spPr>
        <p:txBody>
          <a:bodyPr wrap="square" rtlCol="0">
            <a:spAutoFit/>
          </a:bodyPr>
          <a:lstStyle/>
          <a:p>
            <a:r>
              <a:rPr kumimoji="1" lang="en-US" altLang="ja-JP" i="1" dirty="0" smtClean="0">
                <a:solidFill>
                  <a:schemeClr val="accent6"/>
                </a:solidFill>
              </a:rPr>
              <a:t>e.g. Clustering, Crowding, fitness sharing  </a:t>
            </a:r>
            <a:endParaRPr kumimoji="1" lang="ja-JP" altLang="en-US" i="1" dirty="0">
              <a:solidFill>
                <a:schemeClr val="accent6"/>
              </a:solidFill>
            </a:endParaRPr>
          </a:p>
        </p:txBody>
      </p:sp>
      <p:sp>
        <p:nvSpPr>
          <p:cNvPr id="31" name="テキスト ボックス 30"/>
          <p:cNvSpPr txBox="1"/>
          <p:nvPr/>
        </p:nvSpPr>
        <p:spPr>
          <a:xfrm>
            <a:off x="4297221" y="5408339"/>
            <a:ext cx="1424512" cy="369332"/>
          </a:xfrm>
          <a:prstGeom prst="rect">
            <a:avLst/>
          </a:prstGeom>
          <a:noFill/>
        </p:spPr>
        <p:txBody>
          <a:bodyPr wrap="square" rtlCol="0">
            <a:spAutoFit/>
          </a:bodyPr>
          <a:lstStyle/>
          <a:p>
            <a:r>
              <a:rPr kumimoji="1" lang="en-US" altLang="ja-JP" i="1" dirty="0" smtClean="0"/>
              <a:t>e.g. PSO, DE</a:t>
            </a:r>
            <a:endParaRPr kumimoji="1" lang="ja-JP" altLang="en-US" i="1" dirty="0"/>
          </a:p>
        </p:txBody>
      </p:sp>
      <p:sp>
        <p:nvSpPr>
          <p:cNvPr id="5" name="正方形/長方形 4"/>
          <p:cNvSpPr/>
          <p:nvPr/>
        </p:nvSpPr>
        <p:spPr>
          <a:xfrm>
            <a:off x="1" y="5920168"/>
            <a:ext cx="12192000" cy="937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7" name="正方形/長方形 6"/>
          <p:cNvSpPr/>
          <p:nvPr/>
        </p:nvSpPr>
        <p:spPr>
          <a:xfrm>
            <a:off x="0" y="6157226"/>
            <a:ext cx="12192000" cy="461665"/>
          </a:xfrm>
          <a:prstGeom prst="rect">
            <a:avLst/>
          </a:prstGeom>
        </p:spPr>
        <p:txBody>
          <a:bodyPr wrap="square">
            <a:spAutoFit/>
          </a:bodyPr>
          <a:lstStyle/>
          <a:p>
            <a:pPr algn="ctr"/>
            <a:r>
              <a:rPr kumimoji="1" lang="en-US" altLang="ja-JP" sz="2400" b="1" dirty="0" smtClean="0">
                <a:solidFill>
                  <a:schemeClr val="bg1"/>
                </a:solidFill>
              </a:rPr>
              <a:t>Need to </a:t>
            </a:r>
            <a:r>
              <a:rPr kumimoji="1" lang="en-US" altLang="ja-JP" sz="2400" b="1" dirty="0" smtClean="0">
                <a:solidFill>
                  <a:srgbClr val="FFFF61"/>
                </a:solidFill>
              </a:rPr>
              <a:t>exploitation </a:t>
            </a:r>
            <a:r>
              <a:rPr kumimoji="1" lang="en-US" altLang="ja-JP" sz="2400" b="1" dirty="0">
                <a:solidFill>
                  <a:srgbClr val="FFFF61"/>
                </a:solidFill>
              </a:rPr>
              <a:t>&amp; </a:t>
            </a:r>
            <a:r>
              <a:rPr kumimoji="1" lang="en-US" altLang="ja-JP" sz="2400" b="1" dirty="0" smtClean="0">
                <a:solidFill>
                  <a:srgbClr val="FFFF61"/>
                </a:solidFill>
              </a:rPr>
              <a:t>exploration</a:t>
            </a:r>
            <a:r>
              <a:rPr kumimoji="1" lang="en-US" altLang="ja-JP" sz="2400" dirty="0" smtClean="0">
                <a:solidFill>
                  <a:srgbClr val="FFFF61"/>
                </a:solidFill>
              </a:rPr>
              <a:t> </a:t>
            </a:r>
            <a:r>
              <a:rPr kumimoji="1" lang="en-US" altLang="ja-JP" sz="2400" dirty="0">
                <a:solidFill>
                  <a:schemeClr val="bg1"/>
                </a:solidFill>
              </a:rPr>
              <a:t>simultaneously</a:t>
            </a:r>
            <a:endParaRPr kumimoji="1" lang="ja-JP" altLang="en-US" sz="2400" dirty="0">
              <a:solidFill>
                <a:schemeClr val="bg1"/>
              </a:solidFill>
            </a:endParaRPr>
          </a:p>
        </p:txBody>
      </p:sp>
    </p:spTree>
    <p:extLst>
      <p:ext uri="{BB962C8B-B14F-4D97-AF65-F5344CB8AC3E}">
        <p14:creationId xmlns:p14="http://schemas.microsoft.com/office/powerpoint/2010/main" val="2528042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6" grpId="0" animBg="1"/>
      <p:bldP spid="4" grpId="0"/>
      <p:bldP spid="23" grpId="0"/>
      <p:bldP spid="5" grpId="0" animBg="1"/>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 name="コンテンツ プレースホルダー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2" name="タイトル 1"/>
          <p:cNvSpPr>
            <a:spLocks noGrp="1"/>
          </p:cNvSpPr>
          <p:nvPr>
            <p:ph type="title"/>
          </p:nvPr>
        </p:nvSpPr>
        <p:spPr/>
        <p:txBody>
          <a:bodyPr/>
          <a:lstStyle/>
          <a:p>
            <a:r>
              <a:rPr kumimoji="1" lang="en-US" altLang="ja-JP" dirty="0" smtClean="0"/>
              <a:t>BA flowchart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STEP0: Initialize Population</a:t>
            </a:r>
            <a:endParaRPr kumimoji="1" lang="ja-JP" altLang="en-US" dirty="0"/>
          </a:p>
        </p:txBody>
      </p:sp>
      <mc:AlternateContent xmlns:mc="http://schemas.openxmlformats.org/markup-compatibility/2006" xmlns:a14="http://schemas.microsoft.com/office/drawing/2010/main">
        <mc:Choice Requires="a14">
          <p:sp>
            <p:nvSpPr>
              <p:cNvPr id="6" name="テキスト ボックス 5"/>
              <p:cNvSpPr txBox="1"/>
              <p:nvPr/>
            </p:nvSpPr>
            <p:spPr>
              <a:xfrm>
                <a:off x="1562304" y="3919286"/>
                <a:ext cx="3807132"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𝑢𝑏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upper bound of the search space</a:t>
                </a:r>
                <a:endParaRPr kumimoji="1" lang="ja-JP" altLang="en-US"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62304" y="3919286"/>
                <a:ext cx="3807132" cy="276999"/>
              </a:xfrm>
              <a:prstGeom prst="rect">
                <a:avLst/>
              </a:prstGeom>
              <a:blipFill>
                <a:blip r:embed="rId5"/>
                <a:stretch>
                  <a:fillRect l="-1600" t="-26667" r="-3040"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1613861" y="4233087"/>
                <a:ext cx="3820405"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𝑙𝑏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lower bound of the search space</a:t>
                </a:r>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1613861" y="4233087"/>
                <a:ext cx="3820405" cy="276999"/>
              </a:xfrm>
              <a:prstGeom prst="rect">
                <a:avLst/>
              </a:prstGeom>
              <a:blipFill>
                <a:blip r:embed="rId6"/>
                <a:stretch>
                  <a:fillRect l="-1597" t="-26087" r="-319" b="-5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3880767" y="3475875"/>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3880767" y="3475875"/>
                <a:ext cx="1633815" cy="369332"/>
              </a:xfrm>
              <a:prstGeom prst="rect">
                <a:avLst/>
              </a:prstGeom>
              <a:blipFill>
                <a:blip r:embed="rId7"/>
                <a:stretch>
                  <a:fillRect l="-3358" t="-9836" b="-22951"/>
                </a:stretch>
              </a:blipFill>
            </p:spPr>
            <p:txBody>
              <a:bodyPr/>
              <a:lstStyle/>
              <a:p>
                <a:r>
                  <a:rPr lang="ja-JP" altLang="en-US">
                    <a:noFill/>
                  </a:rPr>
                  <a:t> </a:t>
                </a:r>
              </a:p>
            </p:txBody>
          </p:sp>
        </mc:Fallback>
      </mc:AlternateContent>
      <p:sp>
        <p:nvSpPr>
          <p:cNvPr id="9" name="テキスト ボックス 8"/>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0" name="テキスト ボックス 9"/>
          <p:cNvSpPr txBox="1"/>
          <p:nvPr/>
        </p:nvSpPr>
        <p:spPr>
          <a:xfrm>
            <a:off x="533679" y="5461355"/>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テキスト ボックス 10"/>
              <p:cNvSpPr txBox="1"/>
              <p:nvPr/>
            </p:nvSpPr>
            <p:spPr>
              <a:xfrm>
                <a:off x="1037645" y="4641526"/>
                <a:ext cx="1711559" cy="61555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𝐴</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=1</m:t>
                      </m:r>
                    </m:oMath>
                  </m:oMathPara>
                </a14:m>
                <a:endParaRPr kumimoji="1" lang="en-US" altLang="ja-JP" sz="2000" b="0" dirty="0" smtClean="0">
                  <a:solidFill>
                    <a:schemeClr val="tx1">
                      <a:lumMod val="75000"/>
                      <a:lumOff val="25000"/>
                    </a:schemeClr>
                  </a:solidFill>
                </a:endParaRPr>
              </a:p>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𝑟</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m:t>
                      </m:r>
                      <m:r>
                        <a:rPr kumimoji="1" lang="en-US" altLang="ja-JP" sz="2000" b="0" i="1" smtClean="0">
                          <a:solidFill>
                            <a:schemeClr val="tx1">
                              <a:lumMod val="75000"/>
                              <a:lumOff val="25000"/>
                            </a:schemeClr>
                          </a:solidFill>
                          <a:latin typeface="Cambria Math" panose="02040503050406030204" pitchFamily="18" charset="0"/>
                        </a:rPr>
                        <m:t>𝑟𝑎𝑛𝑑</m:t>
                      </m:r>
                      <m:r>
                        <a:rPr kumimoji="1" lang="en-US" altLang="ja-JP" sz="2000" b="0" i="1" smtClean="0">
                          <a:solidFill>
                            <a:schemeClr val="tx1">
                              <a:lumMod val="75000"/>
                              <a:lumOff val="25000"/>
                            </a:schemeClr>
                          </a:solidFill>
                          <a:latin typeface="Cambria Math" panose="02040503050406030204" pitchFamily="18" charset="0"/>
                        </a:rPr>
                        <m:t>[0, 1]</m:t>
                      </m:r>
                    </m:oMath>
                  </m:oMathPara>
                </a14:m>
                <a:endParaRPr kumimoji="1" lang="ja-JP" altLang="en-US" sz="2000" dirty="0">
                  <a:solidFill>
                    <a:schemeClr val="tx1">
                      <a:lumMod val="75000"/>
                      <a:lumOff val="25000"/>
                    </a:schemeClr>
                  </a:solidFill>
                </a:endParaRPr>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1037645" y="4641526"/>
                <a:ext cx="1711559" cy="615553"/>
              </a:xfrm>
              <a:prstGeom prst="rect">
                <a:avLst/>
              </a:prstGeom>
              <a:blipFill>
                <a:blip r:embed="rId8"/>
                <a:stretch>
                  <a:fillRect l="-4982" r="-2135" b="-188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3758351" y="2578624"/>
                <a:ext cx="2125033"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ctrlPr>
                            <a:rPr kumimoji="1" lang="en-US" altLang="ja-JP" sz="2000" i="1" smtClean="0">
                              <a:latin typeface="Cambria Math" panose="02040503050406030204" pitchFamily="18" charset="0"/>
                            </a:rPr>
                          </m:ctrlPr>
                        </m:dPr>
                        <m:e>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=1,2,…, </m:t>
                          </m:r>
                          <m:r>
                            <a:rPr kumimoji="1" lang="en-US" altLang="ja-JP" sz="2000" b="0" i="1" smtClean="0">
                              <a:latin typeface="Cambria Math" panose="02040503050406030204" pitchFamily="18" charset="0"/>
                            </a:rPr>
                            <m:t>𝑁</m:t>
                          </m:r>
                        </m:e>
                      </m:d>
                    </m:oMath>
                  </m:oMathPara>
                </a14:m>
                <a:endParaRPr kumimoji="1" lang="ja-JP" altLang="en-US" sz="2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3758351" y="2578624"/>
                <a:ext cx="2125033" cy="400110"/>
              </a:xfrm>
              <a:prstGeom prst="rect">
                <a:avLst/>
              </a:prstGeom>
              <a:blipFill>
                <a:blip r:embed="rId9"/>
                <a:stretch>
                  <a:fillRect/>
                </a:stretch>
              </a:blipFill>
            </p:spPr>
            <p:txBody>
              <a:bodyPr/>
              <a:lstStyle/>
              <a:p>
                <a:r>
                  <a:rPr lang="ja-JP" altLang="en-US">
                    <a:noFill/>
                  </a:rPr>
                  <a:t> </a:t>
                </a:r>
              </a:p>
            </p:txBody>
          </p:sp>
        </mc:Fallback>
      </mc:AlternateContent>
      <p:sp>
        <p:nvSpPr>
          <p:cNvPr id="14" name="楕円 13"/>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10"/>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11"/>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2"/>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3"/>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31" name="テキスト ボックス 30"/>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4"/>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33" name="テキスト ボックス 32"/>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6"/>
                <a:stretch>
                  <a:fillRect l="-9434" r="-5660" b="-20000"/>
                </a:stretch>
              </a:blipFill>
            </p:spPr>
            <p:txBody>
              <a:bodyPr/>
              <a:lstStyle/>
              <a:p>
                <a:r>
                  <a:rPr lang="ja-JP" altLang="en-US">
                    <a:noFill/>
                  </a:rPr>
                  <a:t> </a:t>
                </a:r>
              </a:p>
            </p:txBody>
          </p:sp>
        </mc:Fallback>
      </mc:AlternateContent>
      <p:sp>
        <p:nvSpPr>
          <p:cNvPr id="39" name="楕円 38"/>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1" name="テキスト ボックス 40"/>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17"/>
                <a:stretch>
                  <a:fillRect l="-4762" t="-30000" r="-476" b="-47500"/>
                </a:stretch>
              </a:blipFill>
            </p:spPr>
            <p:txBody>
              <a:bodyPr/>
              <a:lstStyle/>
              <a:p>
                <a:r>
                  <a:rPr lang="ja-JP" altLang="en-US">
                    <a:noFill/>
                  </a:rPr>
                  <a:t> </a:t>
                </a:r>
              </a:p>
            </p:txBody>
          </p:sp>
        </mc:Fallback>
      </mc:AlternateContent>
      <p:sp>
        <p:nvSpPr>
          <p:cNvPr id="42" name="楕円 41"/>
          <p:cNvSpPr/>
          <p:nvPr/>
        </p:nvSpPr>
        <p:spPr>
          <a:xfrm>
            <a:off x="8777572" y="5773941"/>
            <a:ext cx="144000" cy="1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
        <p:nvSpPr>
          <p:cNvPr id="44" name="楕円 43"/>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星 5 45"/>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星 5 46"/>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p:cNvPicPr>
            <a:picLocks noChangeAspect="1"/>
          </p:cNvPicPr>
          <p:nvPr>
            <p:custDataLst>
              <p:tags r:id="rId1"/>
            </p:custDataLst>
          </p:nvPr>
        </p:nvPicPr>
        <p:blipFill>
          <a:blip r:embed="rId18" cstate="print">
            <a:extLst>
              <a:ext uri="{28A0092B-C50C-407E-A947-70E740481C1C}">
                <a14:useLocalDpi xmlns:a14="http://schemas.microsoft.com/office/drawing/2010/main" val="0"/>
              </a:ext>
            </a:extLst>
          </a:blip>
          <a:stretch>
            <a:fillRect/>
          </a:stretch>
        </p:blipFill>
        <p:spPr>
          <a:xfrm>
            <a:off x="981238" y="3088139"/>
            <a:ext cx="4065158" cy="289745"/>
          </a:xfrm>
          <a:prstGeom prst="rect">
            <a:avLst/>
          </a:prstGeom>
        </p:spPr>
      </p:pic>
      <p:pic>
        <p:nvPicPr>
          <p:cNvPr id="49" name="図 48"/>
          <p:cNvPicPr>
            <a:picLocks noChangeAspect="1"/>
          </p:cNvPicPr>
          <p:nvPr>
            <p:custDataLst>
              <p:tags r:id="rId2"/>
            </p:custDataLst>
          </p:nvPr>
        </p:nvPicPr>
        <p:blipFill>
          <a:blip r:embed="rId19" cstate="print">
            <a:extLst>
              <a:ext uri="{28A0092B-C50C-407E-A947-70E740481C1C}">
                <a14:useLocalDpi xmlns:a14="http://schemas.microsoft.com/office/drawing/2010/main" val="0"/>
              </a:ext>
            </a:extLst>
          </a:blip>
          <a:stretch>
            <a:fillRect/>
          </a:stretch>
        </p:blipFill>
        <p:spPr>
          <a:xfrm>
            <a:off x="3356901" y="5053935"/>
            <a:ext cx="1174337" cy="203144"/>
          </a:xfrm>
          <a:prstGeom prst="rect">
            <a:avLst/>
          </a:prstGeom>
        </p:spPr>
      </p:pic>
    </p:spTree>
    <p:extLst>
      <p:ext uri="{BB962C8B-B14F-4D97-AF65-F5344CB8AC3E}">
        <p14:creationId xmlns:p14="http://schemas.microsoft.com/office/powerpoint/2010/main" val="2545734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 flowchart</a:t>
            </a:r>
            <a:endParaRPr kumimoji="1" lang="ja-JP" altLang="en-US" dirty="0"/>
          </a:p>
        </p:txBody>
      </p:sp>
      <p:sp>
        <p:nvSpPr>
          <p:cNvPr id="3" name="コンテンツ プレースホルダー 2"/>
          <p:cNvSpPr>
            <a:spLocks noGrp="1"/>
          </p:cNvSpPr>
          <p:nvPr>
            <p:ph idx="1"/>
          </p:nvPr>
        </p:nvSpPr>
        <p:spPr/>
        <p:txBody>
          <a:bodyPr/>
          <a:lstStyle/>
          <a:p>
            <a:pPr lvl="0"/>
            <a:r>
              <a:rPr lang="en-US" altLang="ja-JP" dirty="0" smtClean="0"/>
              <a:t>STEP1: </a:t>
            </a:r>
            <a:r>
              <a:rPr lang="en-US" altLang="ja-JP" sz="2800" dirty="0">
                <a:solidFill>
                  <a:schemeClr val="tx1"/>
                </a:solidFill>
              </a:rPr>
              <a:t>Move toward the global best </a:t>
            </a:r>
            <a:r>
              <a:rPr lang="en-US" altLang="ja-JP" sz="2800" dirty="0" smtClean="0">
                <a:solidFill>
                  <a:schemeClr val="tx1"/>
                </a:solidFill>
              </a:rPr>
              <a:t>solution</a:t>
            </a:r>
            <a:endParaRPr lang="ja-JP" altLang="en-US" sz="2800" dirty="0">
              <a:solidFill>
                <a:schemeClr val="tx1"/>
              </a:solidFill>
            </a:endParaRPr>
          </a:p>
        </p:txBody>
      </p:sp>
      <p:pic>
        <p:nvPicPr>
          <p:cNvPr id="13" name="図 1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034315" y="3125070"/>
            <a:ext cx="3474276" cy="324000"/>
          </a:xfrm>
          <a:prstGeom prst="rect">
            <a:avLst/>
          </a:prstGeom>
        </p:spPr>
      </p:pic>
      <p:pic>
        <p:nvPicPr>
          <p:cNvPr id="14" name="図 13"/>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034315" y="3648117"/>
            <a:ext cx="1973907" cy="324000"/>
          </a:xfrm>
          <a:prstGeom prst="rect">
            <a:avLst/>
          </a:prstGeom>
        </p:spPr>
      </p:pic>
      <mc:AlternateContent xmlns:mc="http://schemas.openxmlformats.org/markup-compatibility/2006" xmlns:a14="http://schemas.microsoft.com/office/drawing/2010/main">
        <mc:Choice Requires="a14">
          <p:sp>
            <p:nvSpPr>
              <p:cNvPr id="15" name="テキスト ボックス 14"/>
              <p:cNvSpPr txBox="1"/>
              <p:nvPr/>
            </p:nvSpPr>
            <p:spPr>
              <a:xfrm>
                <a:off x="4003960" y="5247291"/>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4003960" y="5247291"/>
                <a:ext cx="1633815" cy="369332"/>
              </a:xfrm>
              <a:prstGeom prst="rect">
                <a:avLst/>
              </a:prstGeom>
              <a:blipFill>
                <a:blip r:embed="rId6"/>
                <a:stretch>
                  <a:fillRect l="-3358" t="-11667"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991923" y="5310455"/>
                <a:ext cx="2418419"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 :</m:t>
                    </m:r>
                  </m:oMath>
                </a14:m>
                <a:r>
                  <a:rPr kumimoji="1" lang="ja-JP" altLang="en-US" dirty="0" smtClean="0"/>
                  <a:t> </a:t>
                </a:r>
                <a:r>
                  <a:rPr kumimoji="1" lang="en-US" altLang="ja-JP" dirty="0" smtClean="0"/>
                  <a:t>global best solution</a:t>
                </a:r>
                <a:endParaRPr kumimoji="1" lang="ja-JP" altLang="en-US"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991923" y="5310455"/>
                <a:ext cx="2418419" cy="276999"/>
              </a:xfrm>
              <a:prstGeom prst="rect">
                <a:avLst/>
              </a:prstGeom>
              <a:blipFill>
                <a:blip r:embed="rId7"/>
                <a:stretch>
                  <a:fillRect l="-2525" t="-26087" r="-5556" b="-52174"/>
                </a:stretch>
              </a:blipFill>
            </p:spPr>
            <p:txBody>
              <a:bodyPr/>
              <a:lstStyle/>
              <a:p>
                <a:r>
                  <a:rPr lang="ja-JP" altLang="en-US">
                    <a:noFill/>
                  </a:rPr>
                  <a:t> </a:t>
                </a:r>
              </a:p>
            </p:txBody>
          </p:sp>
        </mc:Fallback>
      </mc:AlternateContent>
      <p:sp>
        <p:nvSpPr>
          <p:cNvPr id="17" name="テキスト ボックス 16"/>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テキスト ボックス 17"/>
          <p:cNvSpPr txBox="1"/>
          <p:nvPr/>
        </p:nvSpPr>
        <p:spPr>
          <a:xfrm>
            <a:off x="533679" y="4082261"/>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19" name="コンテンツ プレースホルダー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20" name="楕円 19"/>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p:cNvCxnSpPr/>
          <p:nvPr/>
        </p:nvCxnSpPr>
        <p:spPr>
          <a:xfrm flipH="1">
            <a:off x="8359524" y="3247784"/>
            <a:ext cx="371789" cy="311655"/>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楕円 23"/>
          <p:cNvSpPr/>
          <p:nvPr/>
        </p:nvSpPr>
        <p:spPr>
          <a:xfrm>
            <a:off x="8274910" y="355462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10"/>
                <a:stretch>
                  <a:fillRect l="-10000" r="-2000" b="-13725"/>
                </a:stretch>
              </a:blipFill>
            </p:spPr>
            <p:txBody>
              <a:bodyPr/>
              <a:lstStyle/>
              <a:p>
                <a:r>
                  <a:rPr lang="ja-JP" altLang="en-US">
                    <a:noFill/>
                  </a:rPr>
                  <a:t> </a:t>
                </a:r>
              </a:p>
            </p:txBody>
          </p:sp>
        </mc:Fallback>
      </mc:AlternateContent>
      <p:cxnSp>
        <p:nvCxnSpPr>
          <p:cNvPr id="27" name="直線矢印コネクタ 26"/>
          <p:cNvCxnSpPr/>
          <p:nvPr/>
        </p:nvCxnSpPr>
        <p:spPr>
          <a:xfrm>
            <a:off x="6712429" y="3289707"/>
            <a:ext cx="825193" cy="318919"/>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V="1">
            <a:off x="7248185" y="3764454"/>
            <a:ext cx="464488" cy="25407"/>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V="1">
            <a:off x="7394369" y="4133803"/>
            <a:ext cx="410980" cy="476421"/>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flipV="1">
            <a:off x="8469864" y="4309256"/>
            <a:ext cx="361560" cy="341012"/>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1" name="楕円 30"/>
          <p:cNvSpPr/>
          <p:nvPr/>
        </p:nvSpPr>
        <p:spPr>
          <a:xfrm>
            <a:off x="8402596" y="421365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7776516" y="403242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7731205" y="3715265"/>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7549971" y="3571100"/>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5" name="テキスト ボックス 34"/>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1"/>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39" name="テキスト ボックス 38"/>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p:cNvSpPr txBox="1"/>
              <p:nvPr/>
            </p:nvSpPr>
            <p:spPr>
              <a:xfrm>
                <a:off x="8559116" y="3372942"/>
                <a:ext cx="32117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1</m:t>
                          </m:r>
                        </m:sub>
                      </m:sSub>
                    </m:oMath>
                  </m:oMathPara>
                </a14:m>
                <a:endParaRPr kumimoji="1" lang="ja-JP" altLang="en-US" sz="2000" dirty="0">
                  <a:solidFill>
                    <a:srgbClr val="FF0000"/>
                  </a:solidFill>
                </a:endParaRPr>
              </a:p>
            </p:txBody>
          </p:sp>
        </mc:Choice>
        <mc:Fallback xmlns="">
          <p:sp>
            <p:nvSpPr>
              <p:cNvPr id="40" name="テキスト ボックス 39"/>
              <p:cNvSpPr txBox="1">
                <a:spLocks noRot="1" noChangeAspect="1" noMove="1" noResize="1" noEditPoints="1" noAdjustHandles="1" noChangeArrowheads="1" noChangeShapeType="1" noTextEdit="1"/>
              </p:cNvSpPr>
              <p:nvPr/>
            </p:nvSpPr>
            <p:spPr>
              <a:xfrm>
                <a:off x="8559116" y="3372942"/>
                <a:ext cx="321177" cy="307777"/>
              </a:xfrm>
              <a:prstGeom prst="rect">
                <a:avLst/>
              </a:prstGeom>
              <a:blipFill>
                <a:blip r:embed="rId16"/>
                <a:stretch>
                  <a:fillRect l="-7547" r="-566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p:cNvSpPr txBox="1"/>
              <p:nvPr/>
            </p:nvSpPr>
            <p:spPr>
              <a:xfrm>
                <a:off x="8637376" y="4180250"/>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5</m:t>
                          </m:r>
                        </m:sub>
                      </m:sSub>
                    </m:oMath>
                  </m:oMathPara>
                </a14:m>
                <a:endParaRPr kumimoji="1" lang="ja-JP" altLang="en-US" sz="2000" dirty="0">
                  <a:solidFill>
                    <a:srgbClr val="FF0000"/>
                  </a:solidFill>
                </a:endParaRPr>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8637376" y="4180250"/>
                <a:ext cx="327141" cy="307777"/>
              </a:xfrm>
              <a:prstGeom prst="rect">
                <a:avLst/>
              </a:prstGeom>
              <a:blipFill>
                <a:blip r:embed="rId17"/>
                <a:stretch>
                  <a:fillRect l="-9259" r="-5556"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p:cNvSpPr txBox="1"/>
              <p:nvPr/>
            </p:nvSpPr>
            <p:spPr>
              <a:xfrm>
                <a:off x="7146324" y="4184367"/>
                <a:ext cx="3161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4</m:t>
                          </m:r>
                        </m:sub>
                      </m:sSub>
                    </m:oMath>
                  </m:oMathPara>
                </a14:m>
                <a:endParaRPr kumimoji="1" lang="ja-JP" altLang="en-US" sz="2000" dirty="0">
                  <a:solidFill>
                    <a:srgbClr val="FF0000"/>
                  </a:solidFill>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7146324" y="4184367"/>
                <a:ext cx="316176" cy="307777"/>
              </a:xfrm>
              <a:prstGeom prst="rect">
                <a:avLst/>
              </a:prstGeom>
              <a:blipFill>
                <a:blip r:embed="rId18"/>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p:cNvSpPr txBox="1"/>
              <p:nvPr/>
            </p:nvSpPr>
            <p:spPr>
              <a:xfrm>
                <a:off x="7311081" y="3768350"/>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3</m:t>
                          </m:r>
                        </m:sub>
                      </m:sSub>
                    </m:oMath>
                  </m:oMathPara>
                </a14:m>
                <a:endParaRPr kumimoji="1" lang="ja-JP" altLang="en-US" sz="2000" dirty="0">
                  <a:solidFill>
                    <a:srgbClr val="FF0000"/>
                  </a:solidFill>
                </a:endParaRPr>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7311081" y="3768350"/>
                <a:ext cx="327141" cy="307777"/>
              </a:xfrm>
              <a:prstGeom prst="rect">
                <a:avLst/>
              </a:prstGeom>
              <a:blipFill>
                <a:blip r:embed="rId19"/>
                <a:stretch>
                  <a:fillRect l="-7407" r="-740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p:cNvSpPr txBox="1"/>
              <p:nvPr/>
            </p:nvSpPr>
            <p:spPr>
              <a:xfrm>
                <a:off x="7055705" y="3129914"/>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2</m:t>
                          </m:r>
                        </m:sub>
                      </m:sSub>
                    </m:oMath>
                  </m:oMathPara>
                </a14:m>
                <a:endParaRPr kumimoji="1" lang="ja-JP" altLang="en-US" sz="2000" dirty="0">
                  <a:solidFill>
                    <a:srgbClr val="FF0000"/>
                  </a:solidFill>
                </a:endParaRPr>
              </a:p>
            </p:txBody>
          </p:sp>
        </mc:Choice>
        <mc:Fallback xmlns="">
          <p:sp>
            <p:nvSpPr>
              <p:cNvPr id="44" name="テキスト ボックス 43"/>
              <p:cNvSpPr txBox="1">
                <a:spLocks noRot="1" noChangeAspect="1" noMove="1" noResize="1" noEditPoints="1" noAdjustHandles="1" noChangeArrowheads="1" noChangeShapeType="1" noTextEdit="1"/>
              </p:cNvSpPr>
              <p:nvPr/>
            </p:nvSpPr>
            <p:spPr>
              <a:xfrm>
                <a:off x="7055705" y="3129914"/>
                <a:ext cx="327141" cy="307777"/>
              </a:xfrm>
              <a:prstGeom prst="rect">
                <a:avLst/>
              </a:prstGeom>
              <a:blipFill>
                <a:blip r:embed="rId20"/>
                <a:stretch>
                  <a:fillRect l="-7407" r="-7407" b="-19608"/>
                </a:stretch>
              </a:blipFill>
            </p:spPr>
            <p:txBody>
              <a:bodyPr/>
              <a:lstStyle/>
              <a:p>
                <a:r>
                  <a:rPr lang="ja-JP" altLang="en-US">
                    <a:noFill/>
                  </a:rPr>
                  <a:t> </a:t>
                </a:r>
              </a:p>
            </p:txBody>
          </p:sp>
        </mc:Fallback>
      </mc:AlternateContent>
      <p:sp>
        <p:nvSpPr>
          <p:cNvPr id="45" name="楕円 44"/>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7" name="テキスト ボックス 46"/>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21"/>
                <a:stretch>
                  <a:fillRect l="-4762" t="-30000" r="-476" b="-47500"/>
                </a:stretch>
              </a:blipFill>
            </p:spPr>
            <p:txBody>
              <a:bodyPr/>
              <a:lstStyle/>
              <a:p>
                <a:r>
                  <a:rPr lang="ja-JP" altLang="en-US">
                    <a:noFill/>
                  </a:rPr>
                  <a:t> </a:t>
                </a:r>
              </a:p>
            </p:txBody>
          </p:sp>
        </mc:Fallback>
      </mc:AlternateContent>
      <p:sp>
        <p:nvSpPr>
          <p:cNvPr id="48" name="楕円 47"/>
          <p:cNvSpPr/>
          <p:nvPr/>
        </p:nvSpPr>
        <p:spPr>
          <a:xfrm>
            <a:off x="8777572" y="5773941"/>
            <a:ext cx="144000" cy="1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
        <p:nvSpPr>
          <p:cNvPr id="50" name="楕円 49"/>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p:cNvSpPr txBox="1"/>
              <p:nvPr/>
            </p:nvSpPr>
            <p:spPr>
              <a:xfrm>
                <a:off x="8241431" y="3625100"/>
                <a:ext cx="505971" cy="292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solidFill>
                                <a:schemeClr val="accent6">
                                  <a:lumMod val="75000"/>
                                </a:schemeClr>
                              </a:solidFill>
                              <a:latin typeface="Cambria Math" panose="02040503050406030204" pitchFamily="18" charset="0"/>
                            </a:rPr>
                          </m:ctrlPr>
                        </m:sSubSup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𝑖</m:t>
                          </m:r>
                        </m:sub>
                        <m:sup>
                          <m:r>
                            <a:rPr kumimoji="1" lang="en-US" altLang="ja-JP" b="0" i="1" smtClean="0">
                              <a:solidFill>
                                <a:schemeClr val="accent6">
                                  <a:lumMod val="75000"/>
                                </a:schemeClr>
                              </a:solidFill>
                              <a:latin typeface="Cambria Math" panose="02040503050406030204" pitchFamily="18" charset="0"/>
                            </a:rPr>
                            <m:t>𝑡</m:t>
                          </m:r>
                          <m:r>
                            <a:rPr kumimoji="1" lang="en-US" altLang="ja-JP" b="0" i="1" smtClean="0">
                              <a:solidFill>
                                <a:schemeClr val="accent6">
                                  <a:lumMod val="75000"/>
                                </a:schemeClr>
                              </a:solidFill>
                              <a:latin typeface="Cambria Math" panose="02040503050406030204" pitchFamily="18" charset="0"/>
                            </a:rPr>
                            <m:t>+1</m:t>
                          </m:r>
                        </m:sup>
                      </m:sSubSup>
                    </m:oMath>
                  </m:oMathPara>
                </a14:m>
                <a:endParaRPr kumimoji="1" lang="ja-JP" altLang="en-US" dirty="0">
                  <a:solidFill>
                    <a:schemeClr val="accent6">
                      <a:lumMod val="75000"/>
                    </a:schemeClr>
                  </a:solidFill>
                </a:endParaRPr>
              </a:p>
            </p:txBody>
          </p:sp>
        </mc:Choice>
        <mc:Fallback xmlns="">
          <p:sp>
            <p:nvSpPr>
              <p:cNvPr id="51" name="テキスト ボックス 50"/>
              <p:cNvSpPr txBox="1">
                <a:spLocks noRot="1" noChangeAspect="1" noMove="1" noResize="1" noEditPoints="1" noAdjustHandles="1" noChangeArrowheads="1" noChangeShapeType="1" noTextEdit="1"/>
              </p:cNvSpPr>
              <p:nvPr/>
            </p:nvSpPr>
            <p:spPr>
              <a:xfrm>
                <a:off x="8241431" y="3625100"/>
                <a:ext cx="505971" cy="292901"/>
              </a:xfrm>
              <a:prstGeom prst="rect">
                <a:avLst/>
              </a:prstGeom>
              <a:blipFill>
                <a:blip r:embed="rId22"/>
                <a:stretch>
                  <a:fillRect l="-6024" r="-2410" b="-20833"/>
                </a:stretch>
              </a:blipFill>
            </p:spPr>
            <p:txBody>
              <a:bodyPr/>
              <a:lstStyle/>
              <a:p>
                <a:r>
                  <a:rPr lang="ja-JP" altLang="en-US">
                    <a:noFill/>
                  </a:rPr>
                  <a:t> </a:t>
                </a:r>
              </a:p>
            </p:txBody>
          </p:sp>
        </mc:Fallback>
      </mc:AlternateContent>
      <p:sp>
        <p:nvSpPr>
          <p:cNvPr id="52" name="星 5 51"/>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星 5 52"/>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49467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par>
                                <p:cTn id="26" presetID="10" presetClass="entr" presetSubtype="0"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par>
                                <p:cTn id="32" presetID="10" presetClass="entr" presetSubtype="0"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1" grpId="0" animBg="1"/>
      <p:bldP spid="32" grpId="0" animBg="1"/>
      <p:bldP spid="33" grpId="0" animBg="1"/>
      <p:bldP spid="34" grpId="0" animBg="1"/>
      <p:bldP spid="40" grpId="0"/>
      <p:bldP spid="41" grpId="0"/>
      <p:bldP spid="42" grpId="0"/>
      <p:bldP spid="43" grpId="0"/>
      <p:bldP spid="44" grpId="0"/>
      <p:bldP spid="51"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 flowchart</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STEP2: </a:t>
            </a:r>
            <a:r>
              <a:rPr lang="en-US" altLang="ja-JP" sz="2800" b="1" dirty="0">
                <a:solidFill>
                  <a:schemeClr val="tx1"/>
                </a:solidFill>
              </a:rPr>
              <a:t>Local search </a:t>
            </a:r>
            <a:r>
              <a:rPr lang="en-US" altLang="ja-JP" sz="2800" dirty="0">
                <a:solidFill>
                  <a:schemeClr val="tx1"/>
                </a:solidFill>
              </a:rPr>
              <a:t>around the global best </a:t>
            </a:r>
            <a:r>
              <a:rPr lang="en-US" altLang="ja-JP" sz="2800" dirty="0" smtClean="0">
                <a:solidFill>
                  <a:schemeClr val="tx1"/>
                </a:solidFill>
              </a:rPr>
              <a:t>solution</a:t>
            </a:r>
            <a:endParaRPr lang="ja-JP" altLang="en-US" sz="2800" dirty="0">
              <a:solidFill>
                <a:schemeClr val="tx1"/>
              </a:solidFill>
            </a:endParaRPr>
          </a:p>
        </p:txBody>
      </p:sp>
      <mc:AlternateContent xmlns:mc="http://schemas.openxmlformats.org/markup-compatibility/2006" xmlns:a14="http://schemas.microsoft.com/office/drawing/2010/main">
        <mc:Choice Requires="a14">
          <p:sp>
            <p:nvSpPr>
              <p:cNvPr id="11" name="テキスト ボックス 10"/>
              <p:cNvSpPr txBox="1"/>
              <p:nvPr/>
            </p:nvSpPr>
            <p:spPr>
              <a:xfrm>
                <a:off x="902734" y="2968048"/>
                <a:ext cx="3594313" cy="1323439"/>
              </a:xfrm>
              <a:prstGeom prst="rect">
                <a:avLst/>
              </a:prstGeom>
              <a:noFill/>
            </p:spPr>
            <p:txBody>
              <a:bodyPr wrap="square" rtlCol="0">
                <a:spAutoFit/>
              </a:bodyPr>
              <a:lstStyle/>
              <a:p>
                <a:r>
                  <a:rPr kumimoji="1" lang="en-US" altLang="ja-JP" sz="2000" dirty="0" smtClean="0">
                    <a:latin typeface="Cambria Math" panose="02040503050406030204" pitchFamily="18" charset="0"/>
                    <a:ea typeface="Cambria Math" panose="02040503050406030204" pitchFamily="18" charset="0"/>
                  </a:rPr>
                  <a:t>If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𝑟𝑎𝑛𝑑</m:t>
                    </m:r>
                    <m:r>
                      <a:rPr kumimoji="1" lang="en-US" altLang="ja-JP" sz="2000" b="0" i="1" smtClean="0">
                        <a:latin typeface="Cambria Math" panose="02040503050406030204" pitchFamily="18" charset="0"/>
                        <a:ea typeface="Cambria Math" panose="02040503050406030204" pitchFamily="18" charset="0"/>
                      </a:rPr>
                      <m:t>&gt;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𝑟</m:t>
                        </m:r>
                      </m:e>
                      <m:sub>
                        <m:r>
                          <a:rPr kumimoji="1" lang="en-US" altLang="ja-JP" sz="2000" b="0" i="1" smtClean="0">
                            <a:latin typeface="Cambria Math" panose="02040503050406030204" pitchFamily="18" charset="0"/>
                            <a:ea typeface="Cambria Math" panose="02040503050406030204" pitchFamily="18" charset="0"/>
                          </a:rPr>
                          <m:t>𝑖</m:t>
                        </m:r>
                      </m:sub>
                    </m:sSub>
                  </m:oMath>
                </a14:m>
                <a:endParaRPr kumimoji="1" lang="en-US" altLang="ja-JP" sz="2000" dirty="0" smtClean="0">
                  <a:latin typeface="Cambria Math" panose="02040503050406030204" pitchFamily="18" charset="0"/>
                  <a:ea typeface="Cambria Math" panose="02040503050406030204" pitchFamily="18" charset="0"/>
                </a:endParaRPr>
              </a:p>
              <a:p>
                <a:endParaRPr kumimoji="1" lang="en-US" altLang="ja-JP" sz="2000" dirty="0">
                  <a:latin typeface="Cambria Math" panose="02040503050406030204" pitchFamily="18" charset="0"/>
                  <a:ea typeface="Cambria Math" panose="02040503050406030204" pitchFamily="18" charset="0"/>
                </a:endParaRPr>
              </a:p>
              <a:p>
                <a:endParaRPr kumimoji="1" lang="en-US" altLang="ja-JP" sz="2000" dirty="0" smtClean="0">
                  <a:latin typeface="Cambria Math" panose="02040503050406030204" pitchFamily="18" charset="0"/>
                  <a:ea typeface="Cambria Math" panose="02040503050406030204" pitchFamily="18" charset="0"/>
                </a:endParaRPr>
              </a:p>
              <a:p>
                <a:r>
                  <a:rPr kumimoji="1" lang="en-US" altLang="ja-JP" sz="2000" dirty="0" err="1" smtClean="0">
                    <a:latin typeface="Cambria Math" panose="02040503050406030204" pitchFamily="18" charset="0"/>
                    <a:ea typeface="Cambria Math" panose="02040503050406030204" pitchFamily="18" charset="0"/>
                  </a:rPr>
                  <a:t>Endif</a:t>
                </a:r>
                <a:r>
                  <a:rPr kumimoji="1" lang="en-US" altLang="ja-JP" sz="2000" dirty="0" smtClean="0">
                    <a:latin typeface="Cambria Math" panose="02040503050406030204" pitchFamily="18" charset="0"/>
                    <a:ea typeface="Cambria Math" panose="02040503050406030204" pitchFamily="18" charset="0"/>
                  </a:rPr>
                  <a:t> </a:t>
                </a:r>
                <a:endParaRPr kumimoji="1" lang="ja-JP" altLang="en-US" sz="2000" dirty="0">
                  <a:latin typeface="Cambria Math" panose="02040503050406030204" pitchFamily="18" charset="0"/>
                </a:endParaRPr>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902734" y="2968048"/>
                <a:ext cx="3594313" cy="1323439"/>
              </a:xfrm>
              <a:prstGeom prst="rect">
                <a:avLst/>
              </a:prstGeom>
              <a:blipFill>
                <a:blip r:embed="rId3"/>
                <a:stretch>
                  <a:fillRect l="-1695" t="-2765" b="-7373"/>
                </a:stretch>
              </a:blipFill>
            </p:spPr>
            <p:txBody>
              <a:bodyPr/>
              <a:lstStyle/>
              <a:p>
                <a:r>
                  <a:rPr lang="ja-JP" altLang="en-US">
                    <a:noFill/>
                  </a:rPr>
                  <a:t> </a:t>
                </a:r>
              </a:p>
            </p:txBody>
          </p:sp>
        </mc:Fallback>
      </mc:AlternateContent>
      <p:pic>
        <p:nvPicPr>
          <p:cNvPr id="12" name="図 1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457367" y="3452724"/>
            <a:ext cx="1973143" cy="315428"/>
          </a:xfrm>
          <a:prstGeom prst="rect">
            <a:avLst/>
          </a:prstGeom>
        </p:spPr>
      </p:pic>
      <mc:AlternateContent xmlns:mc="http://schemas.openxmlformats.org/markup-compatibility/2006" xmlns:a14="http://schemas.microsoft.com/office/drawing/2010/main">
        <mc:Choice Requires="a14">
          <p:sp>
            <p:nvSpPr>
              <p:cNvPr id="19" name="テキスト ボックス 18"/>
              <p:cNvSpPr txBox="1"/>
              <p:nvPr/>
            </p:nvSpPr>
            <p:spPr>
              <a:xfrm>
                <a:off x="574561" y="5853239"/>
                <a:ext cx="5089022"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𝜖</m:t>
                    </m:r>
                  </m:oMath>
                </a14:m>
                <a:r>
                  <a:rPr kumimoji="1" lang="en-US" altLang="ja-JP" dirty="0" smtClean="0"/>
                  <a:t>: parameter to control the search area in this step</a:t>
                </a:r>
                <a:endParaRPr kumimoji="1" lang="ja-JP" altLang="en-US"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574561" y="5853239"/>
                <a:ext cx="5089022" cy="276999"/>
              </a:xfrm>
              <a:prstGeom prst="rect">
                <a:avLst/>
              </a:prstGeom>
              <a:blipFill>
                <a:blip r:embed="rId5"/>
                <a:stretch>
                  <a:fillRect l="-1198" t="-26087" r="-2036" b="-52174"/>
                </a:stretch>
              </a:blipFill>
            </p:spPr>
            <p:txBody>
              <a:bodyPr/>
              <a:lstStyle/>
              <a:p>
                <a:r>
                  <a:rPr lang="ja-JP" altLang="en-US">
                    <a:noFill/>
                  </a:rPr>
                  <a:t> </a:t>
                </a:r>
              </a:p>
            </p:txBody>
          </p:sp>
        </mc:Fallback>
      </mc:AlternateContent>
      <p:sp>
        <p:nvSpPr>
          <p:cNvPr id="21" name="テキスト ボックス 20"/>
          <p:cNvSpPr txBox="1"/>
          <p:nvPr/>
        </p:nvSpPr>
        <p:spPr>
          <a:xfrm>
            <a:off x="533679" y="4292121"/>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57" name="コンテンツ プレースホルダー 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58" name="楕円 57"/>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62" name="テキスト ボックス 61"/>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7"/>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p:cNvSpPr txBox="1"/>
              <p:nvPr/>
            </p:nvSpPr>
            <p:spPr>
              <a:xfrm>
                <a:off x="7891848" y="3756000"/>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63" name="テキスト ボックス 62"/>
              <p:cNvSpPr txBox="1">
                <a:spLocks noRot="1" noChangeAspect="1" noMove="1" noResize="1" noEditPoints="1" noAdjustHandles="1" noChangeArrowheads="1" noChangeShapeType="1" noTextEdit="1"/>
              </p:cNvSpPr>
              <p:nvPr/>
            </p:nvSpPr>
            <p:spPr>
              <a:xfrm>
                <a:off x="7891848" y="3756000"/>
                <a:ext cx="304699" cy="307777"/>
              </a:xfrm>
              <a:prstGeom prst="rect">
                <a:avLst/>
              </a:prstGeom>
              <a:blipFill>
                <a:blip r:embed="rId8"/>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p:cNvSpPr txBox="1"/>
              <p:nvPr/>
            </p:nvSpPr>
            <p:spPr>
              <a:xfrm>
                <a:off x="6833360"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64" name="テキスト ボックス 63"/>
              <p:cNvSpPr txBox="1">
                <a:spLocks noRot="1" noChangeAspect="1" noMove="1" noResize="1" noEditPoints="1" noAdjustHandles="1" noChangeArrowheads="1" noChangeShapeType="1" noTextEdit="1"/>
              </p:cNvSpPr>
              <p:nvPr/>
            </p:nvSpPr>
            <p:spPr>
              <a:xfrm>
                <a:off x="6833360" y="3718978"/>
                <a:ext cx="323935" cy="307777"/>
              </a:xfrm>
              <a:prstGeom prst="rect">
                <a:avLst/>
              </a:prstGeom>
              <a:blipFill>
                <a:blip r:embed="rId9"/>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0"/>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66" name="テキスト ボックス 65"/>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1"/>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2"/>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p:cNvSpPr txBox="1"/>
              <p:nvPr/>
            </p:nvSpPr>
            <p:spPr>
              <a:xfrm>
                <a:off x="8278505" y="3513835"/>
                <a:ext cx="498918"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𝑙𝑜</m:t>
                          </m:r>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𝑐</m:t>
                              </m:r>
                            </m:e>
                            <m:sub>
                              <m:r>
                                <a:rPr kumimoji="1" lang="en-US" altLang="ja-JP" b="0" i="1" smtClean="0">
                                  <a:solidFill>
                                    <a:schemeClr val="accent6">
                                      <a:lumMod val="75000"/>
                                    </a:schemeClr>
                                  </a:solidFill>
                                  <a:latin typeface="Cambria Math" panose="02040503050406030204" pitchFamily="18" charset="0"/>
                                </a:rPr>
                                <m:t>𝑖</m:t>
                              </m:r>
                            </m:sub>
                          </m:sSub>
                        </m:sub>
                      </m:sSub>
                    </m:oMath>
                  </m:oMathPara>
                </a14:m>
                <a:endParaRPr kumimoji="1" lang="ja-JP" altLang="en-US" dirty="0">
                  <a:solidFill>
                    <a:schemeClr val="accent6">
                      <a:lumMod val="75000"/>
                    </a:schemeClr>
                  </a:solidFill>
                </a:endParaRPr>
              </a:p>
            </p:txBody>
          </p:sp>
        </mc:Choice>
        <mc:Fallback xmlns="">
          <p:sp>
            <p:nvSpPr>
              <p:cNvPr id="68" name="テキスト ボックス 67"/>
              <p:cNvSpPr txBox="1">
                <a:spLocks noRot="1" noChangeAspect="1" noMove="1" noResize="1" noEditPoints="1" noAdjustHandles="1" noChangeArrowheads="1" noChangeShapeType="1" noTextEdit="1"/>
              </p:cNvSpPr>
              <p:nvPr/>
            </p:nvSpPr>
            <p:spPr>
              <a:xfrm>
                <a:off x="8278505" y="3513835"/>
                <a:ext cx="498918" cy="304186"/>
              </a:xfrm>
              <a:prstGeom prst="rect">
                <a:avLst/>
              </a:prstGeom>
              <a:blipFill>
                <a:blip r:embed="rId13"/>
                <a:stretch>
                  <a:fillRect l="-6098" r="-2439" b="-18000"/>
                </a:stretch>
              </a:blipFill>
            </p:spPr>
            <p:txBody>
              <a:bodyPr/>
              <a:lstStyle/>
              <a:p>
                <a:r>
                  <a:rPr lang="ja-JP" altLang="en-US">
                    <a:noFill/>
                  </a:rPr>
                  <a:t> </a:t>
                </a:r>
              </a:p>
            </p:txBody>
          </p:sp>
        </mc:Fallback>
      </mc:AlternateContent>
      <p:sp>
        <p:nvSpPr>
          <p:cNvPr id="69" name="楕円 68"/>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0" name="角丸四角形吹き出し 69"/>
              <p:cNvSpPr/>
              <p:nvPr/>
            </p:nvSpPr>
            <p:spPr>
              <a:xfrm>
                <a:off x="8844751" y="2166679"/>
                <a:ext cx="2669110" cy="867868"/>
              </a:xfrm>
              <a:prstGeom prst="wedgeRoundRectCallout">
                <a:avLst>
                  <a:gd name="adj1" fmla="val -63625"/>
                  <a:gd name="adj2" fmla="val 54158"/>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Generate new solution candidate around </a:t>
                </a:r>
                <a14:m>
                  <m:oMath xmlns:m="http://schemas.openxmlformats.org/officeDocument/2006/math">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𝑥</m:t>
                        </m:r>
                      </m:e>
                      <m:sub>
                        <m:r>
                          <a:rPr kumimoji="1" lang="en-US" altLang="ja-JP" b="0" i="1" smtClean="0">
                            <a:solidFill>
                              <a:schemeClr val="tx1">
                                <a:lumMod val="75000"/>
                                <a:lumOff val="25000"/>
                              </a:schemeClr>
                            </a:solidFill>
                            <a:latin typeface="Cambria Math" panose="02040503050406030204" pitchFamily="18" charset="0"/>
                          </a:rPr>
                          <m:t>∗</m:t>
                        </m:r>
                      </m:sub>
                    </m:sSub>
                  </m:oMath>
                </a14:m>
                <a:endParaRPr kumimoji="1" lang="en-US" altLang="ja-JP" b="0" dirty="0" smtClean="0">
                  <a:solidFill>
                    <a:schemeClr val="tx1">
                      <a:lumMod val="75000"/>
                      <a:lumOff val="25000"/>
                    </a:schemeClr>
                  </a:solidFill>
                </a:endParaRPr>
              </a:p>
            </p:txBody>
          </p:sp>
        </mc:Choice>
        <mc:Fallback xmlns="">
          <p:sp>
            <p:nvSpPr>
              <p:cNvPr id="70" name="角丸四角形吹き出し 69"/>
              <p:cNvSpPr>
                <a:spLocks noRot="1" noChangeAspect="1" noMove="1" noResize="1" noEditPoints="1" noAdjustHandles="1" noChangeArrowheads="1" noChangeShapeType="1" noTextEdit="1"/>
              </p:cNvSpPr>
              <p:nvPr/>
            </p:nvSpPr>
            <p:spPr>
              <a:xfrm>
                <a:off x="8844751" y="2166679"/>
                <a:ext cx="2669110" cy="867868"/>
              </a:xfrm>
              <a:prstGeom prst="wedgeRoundRectCallout">
                <a:avLst>
                  <a:gd name="adj1" fmla="val -63625"/>
                  <a:gd name="adj2" fmla="val 54158"/>
                  <a:gd name="adj3" fmla="val 16667"/>
                </a:avLst>
              </a:prstGeom>
              <a:blipFill>
                <a:blip r:embed="rId14"/>
                <a:stretch>
                  <a:fillRect/>
                </a:stretch>
              </a:blipFill>
              <a:ln>
                <a:noFill/>
              </a:ln>
            </p:spPr>
            <p:txBody>
              <a:bodyPr/>
              <a:lstStyle/>
              <a:p>
                <a:r>
                  <a:rPr lang="ja-JP" altLang="en-US">
                    <a:noFill/>
                  </a:rPr>
                  <a:t> </a:t>
                </a:r>
              </a:p>
            </p:txBody>
          </p:sp>
        </mc:Fallback>
      </mc:AlternateContent>
      <p:sp>
        <p:nvSpPr>
          <p:cNvPr id="71" name="楕円 70"/>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二等辺三角形 71"/>
          <p:cNvSpPr/>
          <p:nvPr/>
        </p:nvSpPr>
        <p:spPr>
          <a:xfrm>
            <a:off x="8167292" y="3265767"/>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二等辺三角形 72"/>
          <p:cNvSpPr/>
          <p:nvPr/>
        </p:nvSpPr>
        <p:spPr>
          <a:xfrm>
            <a:off x="7689496" y="340581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二等辺三角形 73"/>
          <p:cNvSpPr/>
          <p:nvPr/>
        </p:nvSpPr>
        <p:spPr>
          <a:xfrm>
            <a:off x="8187884" y="4015414"/>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二等辺三角形 74"/>
          <p:cNvSpPr/>
          <p:nvPr/>
        </p:nvSpPr>
        <p:spPr>
          <a:xfrm>
            <a:off x="7574166" y="390832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二等辺三角形 75"/>
          <p:cNvSpPr/>
          <p:nvPr/>
        </p:nvSpPr>
        <p:spPr>
          <a:xfrm>
            <a:off x="8772772" y="5786551"/>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二等辺三角形 76"/>
          <p:cNvSpPr/>
          <p:nvPr/>
        </p:nvSpPr>
        <p:spPr>
          <a:xfrm>
            <a:off x="8603899" y="393715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星 5 77"/>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星 5 78"/>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0" name="テキスト ボックス 79"/>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80" name="テキスト ボックス 79"/>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5"/>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81" name="テキスト ボックス 80"/>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16"/>
                <a:stretch>
                  <a:fillRect l="-4762" t="-30000" r="-476" b="-47500"/>
                </a:stretch>
              </a:blipFill>
            </p:spPr>
            <p:txBody>
              <a:bodyPr/>
              <a:lstStyle/>
              <a:p>
                <a:r>
                  <a:rPr lang="ja-JP" altLang="en-US">
                    <a:noFill/>
                  </a:rPr>
                  <a:t> </a:t>
                </a:r>
              </a:p>
            </p:txBody>
          </p:sp>
        </mc:Fallback>
      </mc:AlternateContent>
      <p:sp>
        <p:nvSpPr>
          <p:cNvPr id="82" name="テキスト ボックス 81"/>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
        <p:nvSpPr>
          <p:cNvPr id="83" name="テキスト ボックス 82"/>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430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fade">
                                      <p:cBhvr>
                                        <p:cTn id="16" dur="500"/>
                                        <p:tgtEl>
                                          <p:spTgt spid="7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fade">
                                      <p:cBhvr>
                                        <p:cTn id="25"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0" grpId="0" animBg="1"/>
      <p:bldP spid="72" grpId="0" animBg="1"/>
      <p:bldP spid="73" grpId="0" animBg="1"/>
      <p:bldP spid="74" grpId="0" animBg="1"/>
      <p:bldP spid="75" grpId="0" animBg="1"/>
      <p:bldP spid="77"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 flowchart</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solidFill>
                  <a:schemeClr val="tx1"/>
                </a:solidFill>
              </a:rPr>
              <a:t>STEP3: </a:t>
            </a:r>
            <a:r>
              <a:rPr lang="en-US" altLang="ja-JP" sz="2800" b="1" dirty="0">
                <a:solidFill>
                  <a:schemeClr val="tx1"/>
                </a:solidFill>
              </a:rPr>
              <a:t>Random search </a:t>
            </a:r>
            <a:r>
              <a:rPr lang="en-US" altLang="ja-JP" sz="2800" dirty="0">
                <a:solidFill>
                  <a:schemeClr val="tx1"/>
                </a:solidFill>
              </a:rPr>
              <a:t>in the search </a:t>
            </a:r>
            <a:r>
              <a:rPr lang="en-US" altLang="ja-JP" sz="2800" dirty="0" smtClean="0">
                <a:solidFill>
                  <a:schemeClr val="tx1"/>
                </a:solidFill>
              </a:rPr>
              <a:t>space</a:t>
            </a:r>
            <a:endParaRPr lang="ja-JP" altLang="en-US" sz="2800" dirty="0">
              <a:solidFill>
                <a:schemeClr val="tx1"/>
              </a:solidFill>
            </a:endParaRPr>
          </a:p>
        </p:txBody>
      </p:sp>
      <p:pic>
        <p:nvPicPr>
          <p:cNvPr id="36" name="図 3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981238" y="3088139"/>
            <a:ext cx="4065158" cy="289745"/>
          </a:xfrm>
          <a:prstGeom prst="rect">
            <a:avLst/>
          </a:prstGeom>
        </p:spPr>
      </p:pic>
      <p:sp>
        <p:nvSpPr>
          <p:cNvPr id="38" name="テキスト ボックス 37"/>
          <p:cNvSpPr txBox="1"/>
          <p:nvPr/>
        </p:nvSpPr>
        <p:spPr>
          <a:xfrm>
            <a:off x="533679" y="3482659"/>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9" name="テキスト ボックス 38"/>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40" name="コンテンツ プレースホルダー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41" name="楕円 40"/>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4" name="テキスト ボックス 43"/>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44" name="テキスト ボックス 43"/>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5"/>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p:cNvSpPr txBox="1"/>
              <p:nvPr/>
            </p:nvSpPr>
            <p:spPr>
              <a:xfrm>
                <a:off x="6858073"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6858073" y="3718978"/>
                <a:ext cx="323935" cy="307777"/>
              </a:xfrm>
              <a:prstGeom prst="rect">
                <a:avLst/>
              </a:prstGeom>
              <a:blipFill>
                <a:blip r:embed="rId6"/>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7"/>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8"/>
                <a:stretch>
                  <a:fillRect l="-7407" r="-3704" b="-20000"/>
                </a:stretch>
              </a:blipFill>
            </p:spPr>
            <p:txBody>
              <a:bodyPr/>
              <a:lstStyle/>
              <a:p>
                <a:r>
                  <a:rPr lang="ja-JP" altLang="en-US">
                    <a:noFill/>
                  </a:rPr>
                  <a:t> </a:t>
                </a:r>
              </a:p>
            </p:txBody>
          </p:sp>
        </mc:Fallback>
      </mc:AlternateContent>
      <p:sp>
        <p:nvSpPr>
          <p:cNvPr id="48" name="楕円 47"/>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9" name="テキスト ボックス 48"/>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49" name="テキスト ボックス 48"/>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50" name="テキスト ボックス 49"/>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0"/>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p:cNvSpPr txBox="1"/>
              <p:nvPr/>
            </p:nvSpPr>
            <p:spPr>
              <a:xfrm>
                <a:off x="6333681" y="4507794"/>
                <a:ext cx="625043"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𝑟𝑛</m:t>
                          </m:r>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𝑑</m:t>
                              </m:r>
                            </m:e>
                            <m:sub>
                              <m:r>
                                <a:rPr kumimoji="1" lang="en-US" altLang="ja-JP" sz="2000" b="0" i="1" smtClean="0">
                                  <a:solidFill>
                                    <a:schemeClr val="accent6"/>
                                  </a:solidFill>
                                  <a:latin typeface="Cambria Math" panose="02040503050406030204" pitchFamily="18" charset="0"/>
                                </a:rPr>
                                <m:t>𝑖</m:t>
                              </m:r>
                            </m:sub>
                          </m:sSub>
                        </m:sub>
                      </m:sSub>
                    </m:oMath>
                  </m:oMathPara>
                </a14:m>
                <a:endParaRPr kumimoji="1" lang="ja-JP" altLang="en-US" sz="2000" dirty="0">
                  <a:solidFill>
                    <a:schemeClr val="accent6"/>
                  </a:solidFill>
                </a:endParaRPr>
              </a:p>
            </p:txBody>
          </p:sp>
        </mc:Choice>
        <mc:Fallback xmlns="">
          <p:sp>
            <p:nvSpPr>
              <p:cNvPr id="51" name="テキスト ボックス 50"/>
              <p:cNvSpPr txBox="1">
                <a:spLocks noRot="1" noChangeAspect="1" noMove="1" noResize="1" noEditPoints="1" noAdjustHandles="1" noChangeArrowheads="1" noChangeShapeType="1" noTextEdit="1"/>
              </p:cNvSpPr>
              <p:nvPr/>
            </p:nvSpPr>
            <p:spPr>
              <a:xfrm>
                <a:off x="6333681" y="4507794"/>
                <a:ext cx="625043" cy="337593"/>
              </a:xfrm>
              <a:prstGeom prst="rect">
                <a:avLst/>
              </a:prstGeom>
              <a:blipFill>
                <a:blip r:embed="rId11"/>
                <a:stretch>
                  <a:fillRect l="-4854" b="-17857"/>
                </a:stretch>
              </a:blipFill>
            </p:spPr>
            <p:txBody>
              <a:bodyPr/>
              <a:lstStyle/>
              <a:p>
                <a:r>
                  <a:rPr lang="ja-JP" altLang="en-US">
                    <a:noFill/>
                  </a:rPr>
                  <a:t> </a:t>
                </a:r>
              </a:p>
            </p:txBody>
          </p:sp>
        </mc:Fallback>
      </mc:AlternateContent>
      <p:sp>
        <p:nvSpPr>
          <p:cNvPr id="52" name="楕円 51"/>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ひし形 52"/>
          <p:cNvSpPr/>
          <p:nvPr/>
        </p:nvSpPr>
        <p:spPr>
          <a:xfrm>
            <a:off x="6544508" y="4999276"/>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ひし形 53"/>
          <p:cNvSpPr/>
          <p:nvPr/>
        </p:nvSpPr>
        <p:spPr>
          <a:xfrm>
            <a:off x="7648384" y="46821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ひし形 54"/>
          <p:cNvSpPr/>
          <p:nvPr/>
        </p:nvSpPr>
        <p:spPr>
          <a:xfrm>
            <a:off x="8517479" y="48345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ひし形 55"/>
          <p:cNvSpPr/>
          <p:nvPr/>
        </p:nvSpPr>
        <p:spPr>
          <a:xfrm>
            <a:off x="8669879" y="3640029"/>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ひし形 82"/>
          <p:cNvSpPr/>
          <p:nvPr/>
        </p:nvSpPr>
        <p:spPr>
          <a:xfrm>
            <a:off x="7425963" y="3013950"/>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ひし形 83"/>
          <p:cNvSpPr/>
          <p:nvPr/>
        </p:nvSpPr>
        <p:spPr>
          <a:xfrm>
            <a:off x="7430080" y="3549411"/>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ひし形 84"/>
          <p:cNvSpPr/>
          <p:nvPr/>
        </p:nvSpPr>
        <p:spPr>
          <a:xfrm>
            <a:off x="7203537" y="5089892"/>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ひし形 86"/>
          <p:cNvSpPr/>
          <p:nvPr/>
        </p:nvSpPr>
        <p:spPr>
          <a:xfrm>
            <a:off x="8777424" y="5767509"/>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星 5 87"/>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星 5 88"/>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0" name="テキスト ボックス 89"/>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90" name="テキスト ボックス 89"/>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2"/>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91" name="テキスト ボックス 90"/>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13"/>
                <a:stretch>
                  <a:fillRect l="-4762" t="-30000" r="-476" b="-47500"/>
                </a:stretch>
              </a:blipFill>
            </p:spPr>
            <p:txBody>
              <a:bodyPr/>
              <a:lstStyle/>
              <a:p>
                <a:r>
                  <a:rPr lang="ja-JP" altLang="en-US">
                    <a:noFill/>
                  </a:rPr>
                  <a:t> </a:t>
                </a:r>
              </a:p>
            </p:txBody>
          </p:sp>
        </mc:Fallback>
      </mc:AlternateContent>
      <p:sp>
        <p:nvSpPr>
          <p:cNvPr id="92" name="テキスト ボックス 91"/>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Tree>
    <p:extLst>
      <p:ext uri="{BB962C8B-B14F-4D97-AF65-F5344CB8AC3E}">
        <p14:creationId xmlns:p14="http://schemas.microsoft.com/office/powerpoint/2010/main" val="4071719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repeatCount="3000" fill="hold" grpId="0" nodeType="clickEffect">
                                  <p:stCondLst>
                                    <p:cond delay="250"/>
                                  </p:stCondLst>
                                  <p:childTnLst>
                                    <p:animEffect transition="out" filter="randombar(horizontal)">
                                      <p:cBhvr>
                                        <p:cTn id="6" dur="500"/>
                                        <p:tgtEl>
                                          <p:spTgt spid="83"/>
                                        </p:tgtEl>
                                      </p:cBhvr>
                                    </p:animEffect>
                                    <p:set>
                                      <p:cBhvr>
                                        <p:cTn id="7" dur="1" fill="hold">
                                          <p:stCondLst>
                                            <p:cond delay="499"/>
                                          </p:stCondLst>
                                        </p:cTn>
                                        <p:tgtEl>
                                          <p:spTgt spid="83"/>
                                        </p:tgtEl>
                                        <p:attrNameLst>
                                          <p:attrName>style.visibility</p:attrName>
                                        </p:attrNameLst>
                                      </p:cBhvr>
                                      <p:to>
                                        <p:strVal val="hidden"/>
                                      </p:to>
                                    </p:set>
                                  </p:childTnLst>
                                </p:cTn>
                              </p:par>
                              <p:par>
                                <p:cTn id="8" presetID="14" presetClass="entr" presetSubtype="10" repeatCount="3000"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randombar(horizontal)">
                                      <p:cBhvr>
                                        <p:cTn id="10" dur="500"/>
                                        <p:tgtEl>
                                          <p:spTgt spid="84"/>
                                        </p:tgtEl>
                                      </p:cBhvr>
                                    </p:animEffect>
                                  </p:childTnLst>
                                </p:cTn>
                              </p:par>
                              <p:par>
                                <p:cTn id="11" presetID="14" presetClass="exit" presetSubtype="10" repeatCount="3000" fill="hold" grpId="0" nodeType="withEffect">
                                  <p:stCondLst>
                                    <p:cond delay="500"/>
                                  </p:stCondLst>
                                  <p:childTnLst>
                                    <p:animEffect transition="out" filter="randombar(horizontal)">
                                      <p:cBhvr>
                                        <p:cTn id="12" dur="500"/>
                                        <p:tgtEl>
                                          <p:spTgt spid="56"/>
                                        </p:tgtEl>
                                      </p:cBhvr>
                                    </p:animEffect>
                                    <p:set>
                                      <p:cBhvr>
                                        <p:cTn id="13" dur="1" fill="hold">
                                          <p:stCondLst>
                                            <p:cond delay="499"/>
                                          </p:stCondLst>
                                        </p:cTn>
                                        <p:tgtEl>
                                          <p:spTgt spid="56"/>
                                        </p:tgtEl>
                                        <p:attrNameLst>
                                          <p:attrName>style.visibility</p:attrName>
                                        </p:attrNameLst>
                                      </p:cBhvr>
                                      <p:to>
                                        <p:strVal val="hidden"/>
                                      </p:to>
                                    </p:set>
                                  </p:childTnLst>
                                </p:cTn>
                              </p:par>
                              <p:par>
                                <p:cTn id="14" presetID="14" presetClass="entr" presetSubtype="10" repeatCount="300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randombar(horizontal)">
                                      <p:cBhvr>
                                        <p:cTn id="16" dur="500"/>
                                        <p:tgtEl>
                                          <p:spTgt spid="54"/>
                                        </p:tgtEl>
                                      </p:cBhvr>
                                    </p:animEffect>
                                  </p:childTnLst>
                                </p:cTn>
                              </p:par>
                              <p:par>
                                <p:cTn id="17" presetID="14" presetClass="exit" presetSubtype="10" repeatCount="3000" fill="hold" grpId="0" nodeType="withEffect">
                                  <p:stCondLst>
                                    <p:cond delay="1000"/>
                                  </p:stCondLst>
                                  <p:childTnLst>
                                    <p:animEffect transition="out" filter="randombar(horizontal)">
                                      <p:cBhvr>
                                        <p:cTn id="18" dur="500"/>
                                        <p:tgtEl>
                                          <p:spTgt spid="85"/>
                                        </p:tgtEl>
                                      </p:cBhvr>
                                    </p:animEffect>
                                    <p:set>
                                      <p:cBhvr>
                                        <p:cTn id="19" dur="1" fill="hold">
                                          <p:stCondLst>
                                            <p:cond delay="499"/>
                                          </p:stCondLst>
                                        </p:cTn>
                                        <p:tgtEl>
                                          <p:spTgt spid="85"/>
                                        </p:tgtEl>
                                        <p:attrNameLst>
                                          <p:attrName>style.visibility</p:attrName>
                                        </p:attrNameLst>
                                      </p:cBhvr>
                                      <p:to>
                                        <p:strVal val="hidden"/>
                                      </p:to>
                                    </p:set>
                                  </p:childTnLst>
                                </p:cTn>
                              </p:par>
                              <p:par>
                                <p:cTn id="20" presetID="14" presetClass="entr" presetSubtype="10" repeatCount="3000" fill="hold" grpId="0" nodeType="withEffect">
                                  <p:stCondLst>
                                    <p:cond delay="1250"/>
                                  </p:stCondLst>
                                  <p:childTnLst>
                                    <p:set>
                                      <p:cBhvr>
                                        <p:cTn id="21" dur="1" fill="hold">
                                          <p:stCondLst>
                                            <p:cond delay="0"/>
                                          </p:stCondLst>
                                        </p:cTn>
                                        <p:tgtEl>
                                          <p:spTgt spid="53"/>
                                        </p:tgtEl>
                                        <p:attrNameLst>
                                          <p:attrName>style.visibility</p:attrName>
                                        </p:attrNameLst>
                                      </p:cBhvr>
                                      <p:to>
                                        <p:strVal val="visible"/>
                                      </p:to>
                                    </p:set>
                                    <p:animEffect transition="in" filter="randombar(horizontal)">
                                      <p:cBhvr>
                                        <p:cTn id="22" dur="500"/>
                                        <p:tgtEl>
                                          <p:spTgt spid="53"/>
                                        </p:tgtEl>
                                      </p:cBhvr>
                                    </p:animEffect>
                                  </p:childTnLst>
                                </p:cTn>
                              </p:par>
                              <p:par>
                                <p:cTn id="23" presetID="14" presetClass="entr" presetSubtype="10" repeatCount="3000" fill="hold" grpId="0" nodeType="withEffect">
                                  <p:stCondLst>
                                    <p:cond delay="750"/>
                                  </p:stCondLst>
                                  <p:childTnLst>
                                    <p:set>
                                      <p:cBhvr>
                                        <p:cTn id="24" dur="1" fill="hold">
                                          <p:stCondLst>
                                            <p:cond delay="0"/>
                                          </p:stCondLst>
                                        </p:cTn>
                                        <p:tgtEl>
                                          <p:spTgt spid="55"/>
                                        </p:tgtEl>
                                        <p:attrNameLst>
                                          <p:attrName>style.visibility</p:attrName>
                                        </p:attrNameLst>
                                      </p:cBhvr>
                                      <p:to>
                                        <p:strVal val="visible"/>
                                      </p:to>
                                    </p:set>
                                    <p:animEffect transition="in" filter="randombar(horizontal)">
                                      <p:cBhvr>
                                        <p:cTn id="2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83" grpId="0" animBg="1"/>
      <p:bldP spid="84" grpId="0" animBg="1"/>
      <p:bldP spid="85"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コンテンツ プレースホルダー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2" name="タイトル 1"/>
          <p:cNvSpPr>
            <a:spLocks noGrp="1"/>
          </p:cNvSpPr>
          <p:nvPr>
            <p:ph type="title"/>
          </p:nvPr>
        </p:nvSpPr>
        <p:spPr/>
        <p:txBody>
          <a:bodyPr/>
          <a:lstStyle/>
          <a:p>
            <a:r>
              <a:rPr kumimoji="1" lang="en-US" altLang="ja-JP" dirty="0" smtClean="0"/>
              <a:t>BA flowchart</a:t>
            </a:r>
            <a:endParaRPr kumimoji="1" lang="ja-JP" altLang="en-US" dirty="0"/>
          </a:p>
        </p:txBody>
      </p:sp>
      <p:sp>
        <p:nvSpPr>
          <p:cNvPr id="3" name="コンテンツ プレースホルダー 2"/>
          <p:cNvSpPr>
            <a:spLocks noGrp="1"/>
          </p:cNvSpPr>
          <p:nvPr>
            <p:ph idx="1"/>
          </p:nvPr>
        </p:nvSpPr>
        <p:spPr/>
        <p:txBody>
          <a:bodyPr/>
          <a:lstStyle/>
          <a:p>
            <a:pPr lvl="0"/>
            <a:r>
              <a:rPr lang="en-US" altLang="ja-JP" dirty="0" smtClean="0">
                <a:solidFill>
                  <a:schemeClr val="tx1"/>
                </a:solidFill>
              </a:rPr>
              <a:t>STEP4: </a:t>
            </a:r>
            <a:r>
              <a:rPr lang="en-US" altLang="ja-JP" sz="2800" dirty="0"/>
              <a:t>Evaluate and update solutions</a:t>
            </a:r>
            <a:endParaRPr lang="ja-JP" altLang="en-US" sz="2800" dirty="0"/>
          </a:p>
        </p:txBody>
      </p:sp>
      <mc:AlternateContent xmlns:mc="http://schemas.openxmlformats.org/markup-compatibility/2006" xmlns:a14="http://schemas.microsoft.com/office/drawing/2010/main">
        <mc:Choice Requires="a14">
          <p:sp>
            <p:nvSpPr>
              <p:cNvPr id="7" name="テキスト ボックス 6"/>
              <p:cNvSpPr txBox="1"/>
              <p:nvPr/>
            </p:nvSpPr>
            <p:spPr>
              <a:xfrm>
                <a:off x="1139252" y="2938069"/>
                <a:ext cx="4781863" cy="2298706"/>
              </a:xfrm>
              <a:prstGeom prst="rect">
                <a:avLst/>
              </a:prstGeom>
              <a:noFill/>
            </p:spPr>
            <p:txBody>
              <a:bodyPr wrap="square" rtlCol="0">
                <a:spAutoFit/>
              </a:bodyPr>
              <a:lstStyle/>
              <a:p>
                <a:pPr/>
                <a:r>
                  <a:rPr kumimoji="1" lang="en-US" altLang="ja-JP" sz="2000" dirty="0" smtClean="0">
                    <a:latin typeface="Cambria Math" panose="02040503050406030204" pitchFamily="18" charset="0"/>
                    <a:ea typeface="Cambria Math" panose="02040503050406030204" pitchFamily="18" charset="0"/>
                  </a:rPr>
                  <a:t>If</a:t>
                </a:r>
                <a:r>
                  <a:rPr kumimoji="1" lang="en-US" altLang="ja-JP" sz="2000" dirty="0" smtClean="0"/>
                  <a:t> </a:t>
                </a:r>
                <a14:m>
                  <m:oMath xmlns:m="http://schemas.openxmlformats.org/officeDocument/2006/math">
                    <m:r>
                      <m:rPr>
                        <m:sty m:val="p"/>
                      </m:rPr>
                      <a:rPr kumimoji="1" lang="en-US" altLang="ja-JP" sz="2000" b="0" i="0" smtClean="0">
                        <a:latin typeface="Cambria Math" panose="02040503050406030204" pitchFamily="18" charset="0"/>
                      </a:rPr>
                      <m:t>rand</m:t>
                    </m:r>
                    <m:r>
                      <a:rPr kumimoji="1" lang="en-US" altLang="ja-JP" sz="2000" b="0" i="0"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A</m:t>
                        </m:r>
                      </m:e>
                      <m:sub>
                        <m:r>
                          <m:rPr>
                            <m:sty m:val="p"/>
                          </m:rPr>
                          <a:rPr kumimoji="1" lang="en-US" altLang="ja-JP" sz="2000" b="0" i="0" smtClean="0">
                            <a:latin typeface="Cambria Math" panose="02040503050406030204" pitchFamily="18" charset="0"/>
                          </a:rPr>
                          <m:t>i</m:t>
                        </m:r>
                      </m:sub>
                    </m:sSub>
                    <m:r>
                      <a:rPr kumimoji="1" lang="en-US" altLang="ja-JP" sz="2000" b="0" i="0" smtClean="0">
                        <a:latin typeface="Cambria Math" panose="02040503050406030204" pitchFamily="18" charset="0"/>
                      </a:rPr>
                      <m:t> &amp; </m:t>
                    </m:r>
                  </m:oMath>
                </a14:m>
                <a:r>
                  <a:rPr kumimoji="1" lang="en-US" altLang="ja-JP" sz="2000" b="0" i="0" dirty="0" smtClean="0">
                    <a:latin typeface="Cambria Math" panose="02040503050406030204" pitchFamily="18" charset="0"/>
                  </a:rPr>
                  <a:t/>
                </a:r>
                <a:br>
                  <a:rPr kumimoji="1" lang="en-US" altLang="ja-JP" sz="2000" b="0" i="0"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kumimoji="1" lang="en-US" altLang="ja-JP" sz="2000">
                          <a:latin typeface="Cambria Math" panose="02040503050406030204" pitchFamily="18" charset="0"/>
                        </a:rPr>
                        <m:t>m</m:t>
                      </m:r>
                      <m:r>
                        <m:rPr>
                          <m:sty m:val="p"/>
                        </m:rPr>
                        <a:rPr kumimoji="1" lang="en-US" altLang="ja-JP" sz="2000" b="0" i="0" smtClean="0">
                          <a:latin typeface="Cambria Math" panose="02040503050406030204" pitchFamily="18" charset="0"/>
                        </a:rPr>
                        <m:t>in</m:t>
                      </m:r>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bSup>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𝑐</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𝑟𝑛</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𝑑</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&lt;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oMath>
                  </m:oMathPara>
                </a14:m>
                <a:endParaRPr kumimoji="1" lang="en-US" altLang="ja-JP" sz="2000" dirty="0" smtClean="0"/>
              </a:p>
              <a:p>
                <a:r>
                  <a:rPr kumimoji="1" lang="en-US" altLang="ja-JP" sz="2000" dirty="0"/>
                  <a:t>	</a:t>
                </a:r>
                <a:r>
                  <a:rPr kumimoji="1" lang="en-US" altLang="ja-JP" sz="2000" dirty="0" smtClean="0">
                    <a:latin typeface="Cambria Math" panose="02040503050406030204" pitchFamily="18" charset="0"/>
                    <a:ea typeface="Cambria Math" panose="02040503050406030204" pitchFamily="18" charset="0"/>
                  </a:rPr>
                  <a:t>update new solution</a:t>
                </a:r>
              </a:p>
              <a:p>
                <a:r>
                  <a:rPr kumimoji="1" lang="en-US" altLang="ja-JP" sz="2000" dirty="0"/>
                  <a:t>	</a:t>
                </a:r>
                <a:endParaRPr kumimoji="1" lang="en-US" altLang="ja-JP" sz="2000" dirty="0" smtClean="0"/>
              </a:p>
              <a:p>
                <a:endParaRPr kumimoji="1" lang="en-US" altLang="ja-JP" sz="2000" dirty="0"/>
              </a:p>
              <a:p>
                <a:endParaRPr kumimoji="1" lang="en-US" altLang="ja-JP" sz="2000" dirty="0" smtClean="0"/>
              </a:p>
              <a:p>
                <a:r>
                  <a:rPr kumimoji="1" lang="en-US" altLang="ja-JP" sz="2000" dirty="0" err="1" smtClean="0">
                    <a:latin typeface="Cambria Math" panose="02040503050406030204" pitchFamily="18" charset="0"/>
                    <a:ea typeface="Cambria Math" panose="02040503050406030204" pitchFamily="18" charset="0"/>
                  </a:rPr>
                  <a:t>Endif</a:t>
                </a:r>
                <a:endParaRPr kumimoji="1" lang="en-US" altLang="ja-JP" sz="2000" dirty="0" smtClean="0">
                  <a:latin typeface="Cambria Math" panose="02040503050406030204" pitchFamily="18" charset="0"/>
                  <a:ea typeface="Cambria Math" panose="02040503050406030204" pitchFamily="18" charset="0"/>
                </a:endParaRP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1139252" y="2938069"/>
                <a:ext cx="4781863" cy="2298706"/>
              </a:xfrm>
              <a:prstGeom prst="rect">
                <a:avLst/>
              </a:prstGeom>
              <a:blipFill>
                <a:blip r:embed="rId5"/>
                <a:stretch>
                  <a:fillRect l="-1403" t="-1592" b="-3714"/>
                </a:stretch>
              </a:blipFill>
            </p:spPr>
            <p:txBody>
              <a:bodyPr/>
              <a:lstStyle/>
              <a:p>
                <a:r>
                  <a:rPr lang="ja-JP" altLang="en-US">
                    <a:noFill/>
                  </a:rPr>
                  <a:t> </a:t>
                </a:r>
              </a:p>
            </p:txBody>
          </p:sp>
        </mc:Fallback>
      </mc:AlternateContent>
      <p:pic>
        <p:nvPicPr>
          <p:cNvPr id="8" name="図 7"/>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154293" y="4463651"/>
            <a:ext cx="2575237" cy="297143"/>
          </a:xfrm>
          <a:prstGeom prst="rect">
            <a:avLst/>
          </a:prstGeom>
        </p:spPr>
      </p:pic>
      <p:pic>
        <p:nvPicPr>
          <p:cNvPr id="9" name="図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154293" y="4035633"/>
            <a:ext cx="1284571" cy="297143"/>
          </a:xfrm>
          <a:prstGeom prst="rect">
            <a:avLst/>
          </a:prstGeom>
        </p:spPr>
      </p:pic>
      <p:sp>
        <p:nvSpPr>
          <p:cNvPr id="12" name="テキスト ボックス 11"/>
          <p:cNvSpPr txBox="1"/>
          <p:nvPr/>
        </p:nvSpPr>
        <p:spPr>
          <a:xfrm>
            <a:off x="533679" y="5206520"/>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4" name="テキスト ボックス 13"/>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テキスト ボックス 15"/>
              <p:cNvSpPr txBox="1"/>
              <p:nvPr/>
            </p:nvSpPr>
            <p:spPr>
              <a:xfrm>
                <a:off x="6333681" y="4507794"/>
                <a:ext cx="625043"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𝑟𝑛</m:t>
                          </m:r>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𝑑</m:t>
                              </m:r>
                            </m:e>
                            <m:sub>
                              <m:r>
                                <a:rPr kumimoji="1" lang="en-US" altLang="ja-JP" sz="2000" b="0" i="1" smtClean="0">
                                  <a:solidFill>
                                    <a:schemeClr val="accent6"/>
                                  </a:solidFill>
                                  <a:latin typeface="Cambria Math" panose="02040503050406030204" pitchFamily="18" charset="0"/>
                                </a:rPr>
                                <m:t>𝑖</m:t>
                              </m:r>
                            </m:sub>
                          </m:sSub>
                        </m:sub>
                      </m:sSub>
                    </m:oMath>
                  </m:oMathPara>
                </a14:m>
                <a:endParaRPr kumimoji="1" lang="ja-JP" altLang="en-US" sz="2000" dirty="0">
                  <a:solidFill>
                    <a:schemeClr val="accent6"/>
                  </a:solidFill>
                </a:endParaRPr>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6333681" y="4507794"/>
                <a:ext cx="625043" cy="337593"/>
              </a:xfrm>
              <a:prstGeom prst="rect">
                <a:avLst/>
              </a:prstGeom>
              <a:blipFill>
                <a:blip r:embed="rId8"/>
                <a:stretch>
                  <a:fillRect l="-4854" b="-17857"/>
                </a:stretch>
              </a:blipFill>
            </p:spPr>
            <p:txBody>
              <a:bodyPr/>
              <a:lstStyle/>
              <a:p>
                <a:r>
                  <a:rPr lang="ja-JP" altLang="en-US">
                    <a:noFill/>
                  </a:rPr>
                  <a:t> </a:t>
                </a:r>
              </a:p>
            </p:txBody>
          </p:sp>
        </mc:Fallback>
      </mc:AlternateContent>
      <p:sp>
        <p:nvSpPr>
          <p:cNvPr id="17" name="楕円 16"/>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テキスト ボックス 17"/>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9"/>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10"/>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8274910" y="3889155"/>
                <a:ext cx="498919"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𝑙𝑜</m:t>
                          </m:r>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𝑐</m:t>
                              </m:r>
                            </m:e>
                            <m:sub>
                              <m:r>
                                <a:rPr kumimoji="1" lang="en-US" altLang="ja-JP" b="0" i="1" smtClean="0">
                                  <a:solidFill>
                                    <a:schemeClr val="accent6">
                                      <a:lumMod val="75000"/>
                                    </a:schemeClr>
                                  </a:solidFill>
                                  <a:latin typeface="Cambria Math" panose="02040503050406030204" pitchFamily="18" charset="0"/>
                                </a:rPr>
                                <m:t>𝑖</m:t>
                              </m:r>
                            </m:sub>
                          </m:sSub>
                        </m:sub>
                      </m:sSub>
                    </m:oMath>
                  </m:oMathPara>
                </a14:m>
                <a:endParaRPr kumimoji="1" lang="ja-JP" altLang="en-US" dirty="0">
                  <a:solidFill>
                    <a:schemeClr val="accent6">
                      <a:lumMod val="75000"/>
                    </a:schemeClr>
                  </a:solidFill>
                </a:endParaRPr>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8274910" y="3889155"/>
                <a:ext cx="498919" cy="304186"/>
              </a:xfrm>
              <a:prstGeom prst="rect">
                <a:avLst/>
              </a:prstGeom>
              <a:blipFill>
                <a:blip r:embed="rId11"/>
                <a:stretch>
                  <a:fillRect l="-6098" r="-2439" b="-18000"/>
                </a:stretch>
              </a:blipFill>
            </p:spPr>
            <p:txBody>
              <a:bodyPr/>
              <a:lstStyle/>
              <a:p>
                <a:r>
                  <a:rPr lang="ja-JP" altLang="en-US">
                    <a:noFill/>
                  </a:rPr>
                  <a:t> </a:t>
                </a:r>
              </a:p>
            </p:txBody>
          </p:sp>
        </mc:Fallback>
      </mc:AlternateContent>
      <p:sp>
        <p:nvSpPr>
          <p:cNvPr id="21" name="楕円 20"/>
          <p:cNvSpPr/>
          <p:nvPr/>
        </p:nvSpPr>
        <p:spPr>
          <a:xfrm>
            <a:off x="8274910" y="355462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p:cNvSpPr txBox="1"/>
              <p:nvPr/>
            </p:nvSpPr>
            <p:spPr>
              <a:xfrm>
                <a:off x="8391502" y="3568816"/>
                <a:ext cx="505972" cy="292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solidFill>
                                <a:schemeClr val="accent6">
                                  <a:lumMod val="75000"/>
                                </a:schemeClr>
                              </a:solidFill>
                              <a:latin typeface="Cambria Math" panose="02040503050406030204" pitchFamily="18" charset="0"/>
                            </a:rPr>
                          </m:ctrlPr>
                        </m:sSubSup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𝑖</m:t>
                          </m:r>
                        </m:sub>
                        <m:sup>
                          <m:r>
                            <a:rPr kumimoji="1" lang="en-US" altLang="ja-JP" b="0" i="1" smtClean="0">
                              <a:solidFill>
                                <a:schemeClr val="accent6">
                                  <a:lumMod val="75000"/>
                                </a:schemeClr>
                              </a:solidFill>
                              <a:latin typeface="Cambria Math" panose="02040503050406030204" pitchFamily="18" charset="0"/>
                            </a:rPr>
                            <m:t>𝑡</m:t>
                          </m:r>
                          <m:r>
                            <a:rPr kumimoji="1" lang="en-US" altLang="ja-JP" b="0" i="1" smtClean="0">
                              <a:solidFill>
                                <a:schemeClr val="accent6">
                                  <a:lumMod val="75000"/>
                                </a:schemeClr>
                              </a:solidFill>
                              <a:latin typeface="Cambria Math" panose="02040503050406030204" pitchFamily="18" charset="0"/>
                            </a:rPr>
                            <m:t>+1</m:t>
                          </m:r>
                        </m:sup>
                      </m:sSubSup>
                    </m:oMath>
                  </m:oMathPara>
                </a14:m>
                <a:endParaRPr kumimoji="1" lang="ja-JP" altLang="en-US" dirty="0">
                  <a:solidFill>
                    <a:schemeClr val="accent6">
                      <a:lumMod val="75000"/>
                    </a:schemeClr>
                  </a:solidFill>
                </a:endParaRPr>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8391502" y="3568816"/>
                <a:ext cx="505972" cy="292901"/>
              </a:xfrm>
              <a:prstGeom prst="rect">
                <a:avLst/>
              </a:prstGeom>
              <a:blipFill>
                <a:blip r:embed="rId12"/>
                <a:stretch>
                  <a:fillRect l="-6024" r="-2410" b="-22917"/>
                </a:stretch>
              </a:blipFill>
            </p:spPr>
            <p:txBody>
              <a:bodyPr/>
              <a:lstStyle/>
              <a:p>
                <a:r>
                  <a:rPr lang="ja-JP" altLang="en-US">
                    <a:noFill/>
                  </a:rPr>
                  <a:t> </a:t>
                </a:r>
              </a:p>
            </p:txBody>
          </p:sp>
        </mc:Fallback>
      </mc:AlternateContent>
      <p:sp>
        <p:nvSpPr>
          <p:cNvPr id="23" name="楕円 22"/>
          <p:cNvSpPr/>
          <p:nvPr/>
        </p:nvSpPr>
        <p:spPr>
          <a:xfrm>
            <a:off x="8402596" y="421365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7776516" y="403242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7731205" y="3715265"/>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7549971" y="3571100"/>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1" name="テキスト ボックス 30"/>
              <p:cNvSpPr txBox="1"/>
              <p:nvPr/>
            </p:nvSpPr>
            <p:spPr>
              <a:xfrm>
                <a:off x="6858073"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31" name="テキスト ボックス 30"/>
              <p:cNvSpPr txBox="1">
                <a:spLocks noRot="1" noChangeAspect="1" noMove="1" noResize="1" noEditPoints="1" noAdjustHandles="1" noChangeArrowheads="1" noChangeShapeType="1" noTextEdit="1"/>
              </p:cNvSpPr>
              <p:nvPr/>
            </p:nvSpPr>
            <p:spPr>
              <a:xfrm>
                <a:off x="6858073" y="3718978"/>
                <a:ext cx="323935" cy="307777"/>
              </a:xfrm>
              <a:prstGeom prst="rect">
                <a:avLst/>
              </a:prstGeom>
              <a:blipFill>
                <a:blip r:embed="rId13"/>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33" name="テキスト ボックス 32"/>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5"/>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6"/>
                <a:stretch>
                  <a:fillRect l="-9434" r="-5660" b="-20000"/>
                </a:stretch>
              </a:blipFill>
            </p:spPr>
            <p:txBody>
              <a:bodyPr/>
              <a:lstStyle/>
              <a:p>
                <a:r>
                  <a:rPr lang="ja-JP" altLang="en-US">
                    <a:noFill/>
                  </a:rPr>
                  <a:t> </a:t>
                </a:r>
              </a:p>
            </p:txBody>
          </p:sp>
        </mc:Fallback>
      </mc:AlternateContent>
      <p:sp>
        <p:nvSpPr>
          <p:cNvPr id="35" name="二等辺三角形 34"/>
          <p:cNvSpPr/>
          <p:nvPr/>
        </p:nvSpPr>
        <p:spPr>
          <a:xfrm>
            <a:off x="8167292" y="3265767"/>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二等辺三角形 36"/>
          <p:cNvSpPr/>
          <p:nvPr/>
        </p:nvSpPr>
        <p:spPr>
          <a:xfrm>
            <a:off x="7689496" y="340581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p:cNvSpPr/>
          <p:nvPr/>
        </p:nvSpPr>
        <p:spPr>
          <a:xfrm>
            <a:off x="8187884" y="4015414"/>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p:cNvSpPr/>
          <p:nvPr/>
        </p:nvSpPr>
        <p:spPr>
          <a:xfrm>
            <a:off x="7574166" y="390832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ひし形 41"/>
          <p:cNvSpPr/>
          <p:nvPr/>
        </p:nvSpPr>
        <p:spPr>
          <a:xfrm>
            <a:off x="6544508" y="4999276"/>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ひし形 42"/>
          <p:cNvSpPr/>
          <p:nvPr/>
        </p:nvSpPr>
        <p:spPr>
          <a:xfrm>
            <a:off x="7648384" y="46821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ひし形 43"/>
          <p:cNvSpPr/>
          <p:nvPr/>
        </p:nvSpPr>
        <p:spPr>
          <a:xfrm>
            <a:off x="8517479" y="48345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ひし形 44"/>
          <p:cNvSpPr/>
          <p:nvPr/>
        </p:nvSpPr>
        <p:spPr>
          <a:xfrm>
            <a:off x="7430080" y="3549411"/>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ひし形 45"/>
          <p:cNvSpPr/>
          <p:nvPr/>
        </p:nvSpPr>
        <p:spPr>
          <a:xfrm>
            <a:off x="7203537" y="5089892"/>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二等辺三角形 46"/>
          <p:cNvSpPr/>
          <p:nvPr/>
        </p:nvSpPr>
        <p:spPr>
          <a:xfrm>
            <a:off x="8603899" y="393715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星 5 47"/>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41178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indefinite" fill="hold" grpId="0" nodeType="clickEffect">
                                  <p:stCondLst>
                                    <p:cond delay="0"/>
                                  </p:stCondLst>
                                  <p:endCondLst>
                                    <p:cond evt="onNext" delay="0">
                                      <p:tgtEl>
                                        <p:sldTgt/>
                                      </p:tgtEl>
                                    </p:cond>
                                  </p:end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repeatCount="indefinite" fill="hold" grpId="0" nodeType="withEffect">
                                  <p:stCondLst>
                                    <p:cond delay="0"/>
                                  </p:stCondLst>
                                  <p:endCondLst>
                                    <p:cond evt="onNext" delay="0">
                                      <p:tgtEl>
                                        <p:sldTgt/>
                                      </p:tgtEl>
                                    </p:cond>
                                  </p:end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repeatCount="indefinite" fill="hold" grpId="0" nodeType="withEffect">
                                  <p:stCondLst>
                                    <p:cond delay="0"/>
                                  </p:stCondLst>
                                  <p:endCondLst>
                                    <p:cond evt="onNext" delay="0">
                                      <p:tgtEl>
                                        <p:sldTgt/>
                                      </p:tgtEl>
                                    </p:cond>
                                  </p:end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repeatCount="indefinite" fill="hold" grpId="0" nodeType="clickEffect">
                                  <p:stCondLst>
                                    <p:cond delay="0"/>
                                  </p:stCondLst>
                                  <p:endCondLst>
                                    <p:cond evt="onNext" delay="0">
                                      <p:tgtEl>
                                        <p:sldTgt/>
                                      </p:tgtEl>
                                    </p:cond>
                                  </p:end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repeatCount="indefinite" fill="hold" grpId="0" nodeType="withEffect">
                                  <p:stCondLst>
                                    <p:cond delay="0"/>
                                  </p:stCondLst>
                                  <p:endCondLst>
                                    <p:cond evt="onNext" delay="0">
                                      <p:tgtEl>
                                        <p:sldTgt/>
                                      </p:tgtEl>
                                    </p:cond>
                                  </p:end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par>
                                <p:cTn id="22" presetID="10" presetClass="entr" presetSubtype="0" repeatCount="indefinite" fill="hold" grpId="0" nodeType="withEffect">
                                  <p:stCondLst>
                                    <p:cond delay="0"/>
                                  </p:stCondLst>
                                  <p:endCondLst>
                                    <p:cond evt="onNext" delay="0">
                                      <p:tgtEl>
                                        <p:sldTgt/>
                                      </p:tgtEl>
                                    </p:cond>
                                  </p:end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repeatCount="indefinite" fill="hold" grpId="0" nodeType="clickEffect">
                                  <p:stCondLst>
                                    <p:cond delay="0"/>
                                  </p:stCondLst>
                                  <p:endCondLst>
                                    <p:cond evt="onNext" delay="0">
                                      <p:tgtEl>
                                        <p:sldTgt/>
                                      </p:tgtEl>
                                    </p:cond>
                                  </p:endCondLst>
                                  <p:childTnLst>
                                    <p:set>
                                      <p:cBhvr>
                                        <p:cTn id="28" dur="1" fill="hold">
                                          <p:stCondLst>
                                            <p:cond delay="0"/>
                                          </p:stCondLst>
                                        </p:cTn>
                                        <p:tgtEl>
                                          <p:spTgt spid="45"/>
                                        </p:tgtEl>
                                        <p:attrNameLst>
                                          <p:attrName>style.visibility</p:attrName>
                                        </p:attrNameLst>
                                      </p:cBhvr>
                                      <p:to>
                                        <p:strVal val="visible"/>
                                      </p:to>
                                    </p:set>
                                    <p:animEffect transition="in" filter="fade">
                                      <p:cBhvr>
                                        <p:cTn id="29" dur="500"/>
                                        <p:tgtEl>
                                          <p:spTgt spid="45"/>
                                        </p:tgtEl>
                                      </p:cBhvr>
                                    </p:animEffect>
                                  </p:childTnLst>
                                </p:cTn>
                              </p:par>
                              <p:par>
                                <p:cTn id="30" presetID="10" presetClass="entr" presetSubtype="0" repeatCount="indefinite" fill="hold" grpId="0" nodeType="withEffect">
                                  <p:stCondLst>
                                    <p:cond delay="0"/>
                                  </p:stCondLst>
                                  <p:endCondLst>
                                    <p:cond evt="onNext" delay="0">
                                      <p:tgtEl>
                                        <p:sldTgt/>
                                      </p:tgtEl>
                                    </p:cond>
                                  </p:end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repeatCount="indefinite" fill="hold" grpId="0" nodeType="withEffect">
                                  <p:stCondLst>
                                    <p:cond delay="0"/>
                                  </p:stCondLst>
                                  <p:endCondLst>
                                    <p:cond evt="onNext" delay="0">
                                      <p:tgtEl>
                                        <p:sldTgt/>
                                      </p:tgtEl>
                                    </p:cond>
                                  </p:end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repeatCount="indefinite" fill="hold" grpId="0" nodeType="clickEffect">
                                  <p:stCondLst>
                                    <p:cond delay="0"/>
                                  </p:stCondLst>
                                  <p:endCondLst>
                                    <p:cond evt="onNext" delay="0">
                                      <p:tgtEl>
                                        <p:sldTgt/>
                                      </p:tgtEl>
                                    </p:cond>
                                  </p:endCondLst>
                                  <p:childTnLst>
                                    <p:set>
                                      <p:cBhvr>
                                        <p:cTn id="39" dur="1" fill="hold">
                                          <p:stCondLst>
                                            <p:cond delay="0"/>
                                          </p:stCondLst>
                                        </p:cTn>
                                        <p:tgtEl>
                                          <p:spTgt spid="46"/>
                                        </p:tgtEl>
                                        <p:attrNameLst>
                                          <p:attrName>style.visibility</p:attrName>
                                        </p:attrNameLst>
                                      </p:cBhvr>
                                      <p:to>
                                        <p:strVal val="visible"/>
                                      </p:to>
                                    </p:set>
                                    <p:animEffect transition="in" filter="randombar(horizontal)">
                                      <p:cBhvr>
                                        <p:cTn id="40" dur="500"/>
                                        <p:tgtEl>
                                          <p:spTgt spid="46"/>
                                        </p:tgtEl>
                                      </p:cBhvr>
                                    </p:animEffect>
                                  </p:childTnLst>
                                </p:cTn>
                              </p:par>
                              <p:par>
                                <p:cTn id="41" presetID="14" presetClass="entr" presetSubtype="10" repeatCount="indefinite" fill="hold" grpId="0" nodeType="withEffect">
                                  <p:stCondLst>
                                    <p:cond delay="0"/>
                                  </p:stCondLst>
                                  <p:endCondLst>
                                    <p:cond evt="onNext" delay="0">
                                      <p:tgtEl>
                                        <p:sldTgt/>
                                      </p:tgtEl>
                                    </p:cond>
                                  </p:endCondLst>
                                  <p:childTnLst>
                                    <p:set>
                                      <p:cBhvr>
                                        <p:cTn id="42" dur="1" fill="hold">
                                          <p:stCondLst>
                                            <p:cond delay="0"/>
                                          </p:stCondLst>
                                        </p:cTn>
                                        <p:tgtEl>
                                          <p:spTgt spid="47"/>
                                        </p:tgtEl>
                                        <p:attrNameLst>
                                          <p:attrName>style.visibility</p:attrName>
                                        </p:attrNameLst>
                                      </p:cBhvr>
                                      <p:to>
                                        <p:strVal val="visible"/>
                                      </p:to>
                                    </p:set>
                                    <p:animEffect transition="in" filter="randombar(horizontal)">
                                      <p:cBhvr>
                                        <p:cTn id="43" dur="500"/>
                                        <p:tgtEl>
                                          <p:spTgt spid="47"/>
                                        </p:tgtEl>
                                      </p:cBhvr>
                                    </p:animEffect>
                                  </p:childTnLst>
                                </p:cTn>
                              </p:par>
                              <p:par>
                                <p:cTn id="44" presetID="14" presetClass="entr" presetSubtype="10" repeatCount="indefinite" fill="hold" grpId="0" nodeType="withEffect">
                                  <p:stCondLst>
                                    <p:cond delay="0"/>
                                  </p:stCondLst>
                                  <p:endCondLst>
                                    <p:cond evt="onNext" delay="0">
                                      <p:tgtEl>
                                        <p:sldTgt/>
                                      </p:tgtEl>
                                    </p:cond>
                                  </p:endCondLst>
                                  <p:childTnLst>
                                    <p:set>
                                      <p:cBhvr>
                                        <p:cTn id="45" dur="1" fill="hold">
                                          <p:stCondLst>
                                            <p:cond delay="0"/>
                                          </p:stCondLst>
                                        </p:cTn>
                                        <p:tgtEl>
                                          <p:spTgt spid="23"/>
                                        </p:tgtEl>
                                        <p:attrNameLst>
                                          <p:attrName>style.visibility</p:attrName>
                                        </p:attrNameLst>
                                      </p:cBhvr>
                                      <p:to>
                                        <p:strVal val="visible"/>
                                      </p:to>
                                    </p:set>
                                    <p:animEffect transition="in" filter="randombar(horizontal)">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repeatCount="indefinite" fill="hold" grpId="0" nodeType="clickEffect">
                                  <p:stCondLst>
                                    <p:cond delay="0"/>
                                  </p:stCondLst>
                                  <p:endCondLst>
                                    <p:cond evt="onNext" delay="0">
                                      <p:tgtEl>
                                        <p:sldTgt/>
                                      </p:tgtEl>
                                    </p:cond>
                                  </p:end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0"/>
                                        <p:tgtEl>
                                          <p:spTgt spid="43"/>
                                        </p:tgtEl>
                                      </p:cBhvr>
                                    </p:animEffect>
                                  </p:childTnLst>
                                </p:cTn>
                              </p:par>
                              <p:par>
                                <p:cTn id="52" presetID="10" presetClass="entr" presetSubtype="0" repeatCount="indefinite" fill="hold" grpId="0" nodeType="withEffect">
                                  <p:stCondLst>
                                    <p:cond delay="0"/>
                                  </p:stCondLst>
                                  <p:endCondLst>
                                    <p:cond evt="onNext" delay="0">
                                      <p:tgtEl>
                                        <p:sldTgt/>
                                      </p:tgtEl>
                                    </p:cond>
                                  </p:end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repeatCount="indefinite" fill="hold" grpId="0" nodeType="withEffect">
                                  <p:stCondLst>
                                    <p:cond delay="0"/>
                                  </p:stCondLst>
                                  <p:endCondLst>
                                    <p:cond evt="onNext" delay="0">
                                      <p:tgtEl>
                                        <p:sldTgt/>
                                      </p:tgtEl>
                                    </p:cond>
                                  </p:end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5" grpId="0" animBg="1"/>
      <p:bldP spid="26" grpId="0" animBg="1"/>
      <p:bldP spid="35" grpId="0" animBg="1"/>
      <p:bldP spid="37" grpId="0" animBg="1"/>
      <p:bldP spid="40" grpId="0" animBg="1"/>
      <p:bldP spid="41" grpId="0" animBg="1"/>
      <p:bldP spid="42" grpId="0" animBg="1"/>
      <p:bldP spid="43" grpId="0" animBg="1"/>
      <p:bldP spid="44" grpId="0" animBg="1"/>
      <p:bldP spid="45" grpId="0" animBg="1"/>
      <p:bldP spid="46" grpId="0" animBg="1"/>
      <p:bldP spid="47"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Pseudo code of NRBA</a:t>
            </a:r>
            <a:endParaRPr kumimoji="1" lang="ja-JP" altLang="en-US" dirty="0"/>
          </a:p>
        </p:txBody>
      </p:sp>
      <p:sp>
        <p:nvSpPr>
          <p:cNvPr id="3" name="コンテンツ プレースホルダー 2"/>
          <p:cNvSpPr>
            <a:spLocks noGrp="1"/>
          </p:cNvSpPr>
          <p:nvPr>
            <p:ph idx="1"/>
          </p:nvPr>
        </p:nvSpPr>
        <p:spPr/>
        <p:txBody>
          <a:bodyPr/>
          <a:lstStyle/>
          <a:p>
            <a:endParaRPr lang="ja-JP" altLang="en-US"/>
          </a:p>
        </p:txBody>
      </p:sp>
      <p:sp>
        <p:nvSpPr>
          <p:cNvPr id="4" name="コンテンツ プレースホルダー 3"/>
          <p:cNvSpPr>
            <a:spLocks noGrp="1"/>
          </p:cNvSpPr>
          <p:nvPr>
            <p:ph idx="10"/>
          </p:nvPr>
        </p:nvSpPr>
        <p:spPr/>
        <p:txBody>
          <a:bodyPr/>
          <a:lstStyle/>
          <a:p>
            <a:endParaRPr lang="ja-JP" altLang="en-US" dirty="0"/>
          </a:p>
        </p:txBody>
      </p:sp>
      <p:pic>
        <p:nvPicPr>
          <p:cNvPr id="7" name="図 6"/>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353962" y="1259965"/>
            <a:ext cx="7305368" cy="5190421"/>
          </a:xfrm>
          <a:prstGeom prst="rect">
            <a:avLst/>
          </a:prstGeom>
        </p:spPr>
      </p:pic>
    </p:spTree>
    <p:extLst>
      <p:ext uri="{BB962C8B-B14F-4D97-AF65-F5344CB8AC3E}">
        <p14:creationId xmlns:p14="http://schemas.microsoft.com/office/powerpoint/2010/main" val="729509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3" name="コンテンツ プレースホルダー 2"/>
          <p:cNvSpPr>
            <a:spLocks noGrp="1"/>
          </p:cNvSpPr>
          <p:nvPr>
            <p:ph idx="1"/>
          </p:nvPr>
        </p:nvSpPr>
        <p:spPr>
          <a:xfrm>
            <a:off x="243175" y="1367755"/>
            <a:ext cx="11627257" cy="614197"/>
          </a:xfrm>
        </p:spPr>
        <p:txBody>
          <a:bodyPr/>
          <a:lstStyle/>
          <a:p>
            <a:r>
              <a:rPr lang="en-US" altLang="ja-JP" sz="2400" dirty="0"/>
              <a:t>C</a:t>
            </a:r>
            <a:r>
              <a:rPr lang="en-US" altLang="ja-JP" sz="2400" dirty="0" smtClean="0"/>
              <a:t>apability </a:t>
            </a:r>
            <a:r>
              <a:rPr lang="en-US" altLang="ja-JP" sz="2400" dirty="0"/>
              <a:t>of adjusting </a:t>
            </a:r>
            <a:r>
              <a:rPr lang="en-US" altLang="ja-JP" sz="2400" b="1" dirty="0">
                <a:solidFill>
                  <a:srgbClr val="DED900"/>
                </a:solidFill>
              </a:rPr>
              <a:t>exploitation &amp; exploration </a:t>
            </a:r>
            <a:r>
              <a:rPr lang="en-US" altLang="ja-JP" sz="2400" dirty="0"/>
              <a:t>by the bat behavior</a:t>
            </a:r>
          </a:p>
        </p:txBody>
      </p:sp>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ext uri="{D42A27DB-BD31-4B8C-83A1-F6EECF244321}">
                <p14:modId xmlns:p14="http://schemas.microsoft.com/office/powerpoint/2010/main" val="2519223721"/>
              </p:ext>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右中かっこ 4"/>
          <p:cNvSpPr/>
          <p:nvPr/>
        </p:nvSpPr>
        <p:spPr>
          <a:xfrm>
            <a:off x="5368414" y="2131164"/>
            <a:ext cx="560438" cy="1516604"/>
          </a:xfrm>
          <a:prstGeom prst="rightBrac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右中かっこ 42"/>
          <p:cNvSpPr/>
          <p:nvPr/>
        </p:nvSpPr>
        <p:spPr>
          <a:xfrm>
            <a:off x="5368414" y="3866558"/>
            <a:ext cx="560438" cy="567791"/>
          </a:xfrm>
          <a:prstGeom prst="rightBrac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p:cNvSpPr txBox="1"/>
          <p:nvPr/>
        </p:nvSpPr>
        <p:spPr>
          <a:xfrm>
            <a:off x="6371303" y="2616312"/>
            <a:ext cx="2939845" cy="523220"/>
          </a:xfrm>
          <a:prstGeom prst="rect">
            <a:avLst/>
          </a:prstGeom>
          <a:noFill/>
        </p:spPr>
        <p:txBody>
          <a:bodyPr wrap="square" rtlCol="0">
            <a:spAutoFit/>
          </a:bodyPr>
          <a:lstStyle/>
          <a:p>
            <a:r>
              <a:rPr kumimoji="1" lang="en-US" altLang="ja-JP" sz="2800" b="1" dirty="0">
                <a:solidFill>
                  <a:srgbClr val="DED900"/>
                </a:solidFill>
              </a:rPr>
              <a:t>e</a:t>
            </a:r>
            <a:r>
              <a:rPr kumimoji="1" lang="en-US" altLang="ja-JP" sz="2800" b="1" dirty="0" smtClean="0">
                <a:solidFill>
                  <a:srgbClr val="DED900"/>
                </a:solidFill>
              </a:rPr>
              <a:t>xploitation </a:t>
            </a:r>
            <a:endParaRPr kumimoji="1" lang="ja-JP" altLang="en-US" sz="2800" b="1" dirty="0">
              <a:solidFill>
                <a:srgbClr val="DED900"/>
              </a:solidFill>
            </a:endParaRPr>
          </a:p>
        </p:txBody>
      </p:sp>
      <p:sp>
        <p:nvSpPr>
          <p:cNvPr id="45" name="テキスト ボックス 44"/>
          <p:cNvSpPr txBox="1"/>
          <p:nvPr/>
        </p:nvSpPr>
        <p:spPr>
          <a:xfrm>
            <a:off x="6371302" y="3890124"/>
            <a:ext cx="2939845" cy="523220"/>
          </a:xfrm>
          <a:prstGeom prst="rect">
            <a:avLst/>
          </a:prstGeom>
          <a:noFill/>
        </p:spPr>
        <p:txBody>
          <a:bodyPr wrap="square" rtlCol="0">
            <a:spAutoFit/>
          </a:bodyPr>
          <a:lstStyle/>
          <a:p>
            <a:r>
              <a:rPr kumimoji="1" lang="en-US" altLang="ja-JP" sz="2800" b="1" dirty="0">
                <a:solidFill>
                  <a:srgbClr val="DED900"/>
                </a:solidFill>
              </a:rPr>
              <a:t>e</a:t>
            </a:r>
            <a:r>
              <a:rPr kumimoji="1" lang="en-US" altLang="ja-JP" sz="2800" b="1" dirty="0" smtClean="0">
                <a:solidFill>
                  <a:srgbClr val="DED900"/>
                </a:solidFill>
              </a:rPr>
              <a:t>xploration </a:t>
            </a:r>
            <a:endParaRPr kumimoji="1" lang="ja-JP" altLang="en-US" sz="2800" b="1" dirty="0">
              <a:solidFill>
                <a:srgbClr val="DED900"/>
              </a:solidFill>
            </a:endParaRPr>
          </a:p>
        </p:txBody>
      </p:sp>
    </p:spTree>
    <p:extLst>
      <p:ext uri="{BB962C8B-B14F-4D97-AF65-F5344CB8AC3E}">
        <p14:creationId xmlns:p14="http://schemas.microsoft.com/office/powerpoint/2010/main" val="1336200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3" name="コンテンツ プレースホルダー 2"/>
          <p:cNvSpPr>
            <a:spLocks noGrp="1"/>
          </p:cNvSpPr>
          <p:nvPr>
            <p:ph idx="1"/>
          </p:nvPr>
        </p:nvSpPr>
        <p:spPr>
          <a:xfrm>
            <a:off x="243175" y="1367755"/>
            <a:ext cx="11627257" cy="614197"/>
          </a:xfrm>
        </p:spPr>
        <p:txBody>
          <a:bodyPr/>
          <a:lstStyle/>
          <a:p>
            <a:r>
              <a:rPr lang="en-US" altLang="ja-JP" sz="2400" dirty="0"/>
              <a:t>C</a:t>
            </a:r>
            <a:r>
              <a:rPr lang="en-US" altLang="ja-JP" sz="2400" dirty="0" smtClean="0"/>
              <a:t>apability </a:t>
            </a:r>
            <a:r>
              <a:rPr lang="en-US" altLang="ja-JP" sz="2400" dirty="0"/>
              <a:t>of adjusting </a:t>
            </a:r>
            <a:r>
              <a:rPr lang="en-US" altLang="ja-JP" sz="2400" b="1" dirty="0">
                <a:solidFill>
                  <a:srgbClr val="DED900"/>
                </a:solidFill>
              </a:rPr>
              <a:t>exploitation &amp; exploration </a:t>
            </a:r>
            <a:r>
              <a:rPr lang="en-US" altLang="ja-JP" sz="2400" dirty="0"/>
              <a:t>by the bat behavior</a:t>
            </a:r>
          </a:p>
        </p:txBody>
      </p:sp>
      <p:pic>
        <p:nvPicPr>
          <p:cNvPr id="79" name="コンテンツ プレースホルダー 78"/>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p:spPr>
      </p:pic>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1" name="楕円 80"/>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8" name="直線矢印コネクタ 87"/>
          <p:cNvCxnSpPr/>
          <p:nvPr/>
        </p:nvCxnSpPr>
        <p:spPr>
          <a:xfrm flipH="1">
            <a:off x="8359524" y="3247784"/>
            <a:ext cx="371789" cy="311655"/>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0" name="楕円 89"/>
          <p:cNvSpPr/>
          <p:nvPr/>
        </p:nvSpPr>
        <p:spPr>
          <a:xfrm>
            <a:off x="8274910" y="355462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1" name="テキスト ボックス 90"/>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91" name="テキスト ボックス 90"/>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92" name="テキスト ボックス 91"/>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10"/>
                <a:stretch>
                  <a:fillRect l="-10000" r="-2000" b="-13725"/>
                </a:stretch>
              </a:blipFill>
            </p:spPr>
            <p:txBody>
              <a:bodyPr/>
              <a:lstStyle/>
              <a:p>
                <a:r>
                  <a:rPr lang="ja-JP" altLang="en-US">
                    <a:noFill/>
                  </a:rPr>
                  <a:t> </a:t>
                </a:r>
              </a:p>
            </p:txBody>
          </p:sp>
        </mc:Fallback>
      </mc:AlternateContent>
      <p:cxnSp>
        <p:nvCxnSpPr>
          <p:cNvPr id="93" name="直線矢印コネクタ 92"/>
          <p:cNvCxnSpPr/>
          <p:nvPr/>
        </p:nvCxnSpPr>
        <p:spPr>
          <a:xfrm>
            <a:off x="6712429" y="3289707"/>
            <a:ext cx="825193" cy="318919"/>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flipV="1">
            <a:off x="7248185" y="3764454"/>
            <a:ext cx="464488" cy="25407"/>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flipV="1">
            <a:off x="7394369" y="4133803"/>
            <a:ext cx="410980" cy="476421"/>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flipH="1" flipV="1">
            <a:off x="8469864" y="4309256"/>
            <a:ext cx="361560" cy="341012"/>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1" name="楕円 100"/>
          <p:cNvSpPr/>
          <p:nvPr/>
        </p:nvSpPr>
        <p:spPr>
          <a:xfrm>
            <a:off x="8402596" y="421365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楕円 101"/>
          <p:cNvSpPr/>
          <p:nvPr/>
        </p:nvSpPr>
        <p:spPr>
          <a:xfrm>
            <a:off x="7776516" y="403242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楕円 102"/>
          <p:cNvSpPr/>
          <p:nvPr/>
        </p:nvSpPr>
        <p:spPr>
          <a:xfrm>
            <a:off x="7731205" y="3715265"/>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楕円 103"/>
          <p:cNvSpPr/>
          <p:nvPr/>
        </p:nvSpPr>
        <p:spPr>
          <a:xfrm>
            <a:off x="7549971" y="3571100"/>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6" name="テキスト ボックス 105"/>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106" name="テキスト ボックス 105"/>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1"/>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07" name="テキスト ボックス 106"/>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8" name="テキスト ボックス 107"/>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08" name="テキスト ボックス 107"/>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111" name="テキスト ボックス 110"/>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2" name="テキスト ボックス 111"/>
              <p:cNvSpPr txBox="1"/>
              <p:nvPr/>
            </p:nvSpPr>
            <p:spPr>
              <a:xfrm>
                <a:off x="8559116" y="3372942"/>
                <a:ext cx="32117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1</m:t>
                          </m:r>
                        </m:sub>
                      </m:sSub>
                    </m:oMath>
                  </m:oMathPara>
                </a14:m>
                <a:endParaRPr kumimoji="1" lang="ja-JP" altLang="en-US" sz="2000" dirty="0">
                  <a:solidFill>
                    <a:srgbClr val="FF0000"/>
                  </a:solidFill>
                </a:endParaRPr>
              </a:p>
            </p:txBody>
          </p:sp>
        </mc:Choice>
        <mc:Fallback xmlns="">
          <p:sp>
            <p:nvSpPr>
              <p:cNvPr id="112" name="テキスト ボックス 111"/>
              <p:cNvSpPr txBox="1">
                <a:spLocks noRot="1" noChangeAspect="1" noMove="1" noResize="1" noEditPoints="1" noAdjustHandles="1" noChangeArrowheads="1" noChangeShapeType="1" noTextEdit="1"/>
              </p:cNvSpPr>
              <p:nvPr/>
            </p:nvSpPr>
            <p:spPr>
              <a:xfrm>
                <a:off x="8559116" y="3372942"/>
                <a:ext cx="321177" cy="307777"/>
              </a:xfrm>
              <a:prstGeom prst="rect">
                <a:avLst/>
              </a:prstGeom>
              <a:blipFill>
                <a:blip r:embed="rId16"/>
                <a:stretch>
                  <a:fillRect l="-7547" r="-566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p:cNvSpPr txBox="1"/>
              <p:nvPr/>
            </p:nvSpPr>
            <p:spPr>
              <a:xfrm>
                <a:off x="8637376" y="4180250"/>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5</m:t>
                          </m:r>
                        </m:sub>
                      </m:sSub>
                    </m:oMath>
                  </m:oMathPara>
                </a14:m>
                <a:endParaRPr kumimoji="1" lang="ja-JP" altLang="en-US" sz="2000" dirty="0">
                  <a:solidFill>
                    <a:srgbClr val="FF0000"/>
                  </a:solidFill>
                </a:endParaRPr>
              </a:p>
            </p:txBody>
          </p:sp>
        </mc:Choice>
        <mc:Fallback xmlns="">
          <p:sp>
            <p:nvSpPr>
              <p:cNvPr id="113" name="テキスト ボックス 112"/>
              <p:cNvSpPr txBox="1">
                <a:spLocks noRot="1" noChangeAspect="1" noMove="1" noResize="1" noEditPoints="1" noAdjustHandles="1" noChangeArrowheads="1" noChangeShapeType="1" noTextEdit="1"/>
              </p:cNvSpPr>
              <p:nvPr/>
            </p:nvSpPr>
            <p:spPr>
              <a:xfrm>
                <a:off x="8637376" y="4180250"/>
                <a:ext cx="327141" cy="307777"/>
              </a:xfrm>
              <a:prstGeom prst="rect">
                <a:avLst/>
              </a:prstGeom>
              <a:blipFill>
                <a:blip r:embed="rId17"/>
                <a:stretch>
                  <a:fillRect l="-9259" r="-5556"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テキスト ボックス 113"/>
              <p:cNvSpPr txBox="1"/>
              <p:nvPr/>
            </p:nvSpPr>
            <p:spPr>
              <a:xfrm>
                <a:off x="7146324" y="4184367"/>
                <a:ext cx="3161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4</m:t>
                          </m:r>
                        </m:sub>
                      </m:sSub>
                    </m:oMath>
                  </m:oMathPara>
                </a14:m>
                <a:endParaRPr kumimoji="1" lang="ja-JP" altLang="en-US" sz="2000" dirty="0">
                  <a:solidFill>
                    <a:srgbClr val="FF0000"/>
                  </a:solidFill>
                </a:endParaRPr>
              </a:p>
            </p:txBody>
          </p:sp>
        </mc:Choice>
        <mc:Fallback xmlns="">
          <p:sp>
            <p:nvSpPr>
              <p:cNvPr id="114" name="テキスト ボックス 113"/>
              <p:cNvSpPr txBox="1">
                <a:spLocks noRot="1" noChangeAspect="1" noMove="1" noResize="1" noEditPoints="1" noAdjustHandles="1" noChangeArrowheads="1" noChangeShapeType="1" noTextEdit="1"/>
              </p:cNvSpPr>
              <p:nvPr/>
            </p:nvSpPr>
            <p:spPr>
              <a:xfrm>
                <a:off x="7146324" y="4184367"/>
                <a:ext cx="316176" cy="307777"/>
              </a:xfrm>
              <a:prstGeom prst="rect">
                <a:avLst/>
              </a:prstGeom>
              <a:blipFill>
                <a:blip r:embed="rId18"/>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5" name="テキスト ボックス 114"/>
              <p:cNvSpPr txBox="1"/>
              <p:nvPr/>
            </p:nvSpPr>
            <p:spPr>
              <a:xfrm>
                <a:off x="7311081" y="3768350"/>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3</m:t>
                          </m:r>
                        </m:sub>
                      </m:sSub>
                    </m:oMath>
                  </m:oMathPara>
                </a14:m>
                <a:endParaRPr kumimoji="1" lang="ja-JP" altLang="en-US" sz="2000" dirty="0">
                  <a:solidFill>
                    <a:srgbClr val="FF0000"/>
                  </a:solidFill>
                </a:endParaRPr>
              </a:p>
            </p:txBody>
          </p:sp>
        </mc:Choice>
        <mc:Fallback xmlns="">
          <p:sp>
            <p:nvSpPr>
              <p:cNvPr id="115" name="テキスト ボックス 114"/>
              <p:cNvSpPr txBox="1">
                <a:spLocks noRot="1" noChangeAspect="1" noMove="1" noResize="1" noEditPoints="1" noAdjustHandles="1" noChangeArrowheads="1" noChangeShapeType="1" noTextEdit="1"/>
              </p:cNvSpPr>
              <p:nvPr/>
            </p:nvSpPr>
            <p:spPr>
              <a:xfrm>
                <a:off x="7311081" y="3768350"/>
                <a:ext cx="327141" cy="307777"/>
              </a:xfrm>
              <a:prstGeom prst="rect">
                <a:avLst/>
              </a:prstGeom>
              <a:blipFill>
                <a:blip r:embed="rId19"/>
                <a:stretch>
                  <a:fillRect l="-7407" r="-740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テキスト ボックス 115"/>
              <p:cNvSpPr txBox="1"/>
              <p:nvPr/>
            </p:nvSpPr>
            <p:spPr>
              <a:xfrm>
                <a:off x="7055705" y="3129914"/>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2</m:t>
                          </m:r>
                        </m:sub>
                      </m:sSub>
                    </m:oMath>
                  </m:oMathPara>
                </a14:m>
                <a:endParaRPr kumimoji="1" lang="ja-JP" altLang="en-US" sz="2000" dirty="0">
                  <a:solidFill>
                    <a:srgbClr val="FF0000"/>
                  </a:solidFill>
                </a:endParaRPr>
              </a:p>
            </p:txBody>
          </p:sp>
        </mc:Choice>
        <mc:Fallback xmlns="">
          <p:sp>
            <p:nvSpPr>
              <p:cNvPr id="116" name="テキスト ボックス 115"/>
              <p:cNvSpPr txBox="1">
                <a:spLocks noRot="1" noChangeAspect="1" noMove="1" noResize="1" noEditPoints="1" noAdjustHandles="1" noChangeArrowheads="1" noChangeShapeType="1" noTextEdit="1"/>
              </p:cNvSpPr>
              <p:nvPr/>
            </p:nvSpPr>
            <p:spPr>
              <a:xfrm>
                <a:off x="7055705" y="3129914"/>
                <a:ext cx="327141" cy="307777"/>
              </a:xfrm>
              <a:prstGeom prst="rect">
                <a:avLst/>
              </a:prstGeom>
              <a:blipFill>
                <a:blip r:embed="rId20"/>
                <a:stretch>
                  <a:fillRect l="-7407" r="-7407" b="-19608"/>
                </a:stretch>
              </a:blipFill>
            </p:spPr>
            <p:txBody>
              <a:bodyPr/>
              <a:lstStyle/>
              <a:p>
                <a:r>
                  <a:rPr lang="ja-JP" altLang="en-US">
                    <a:noFill/>
                  </a:rPr>
                  <a:t> </a:t>
                </a:r>
              </a:p>
            </p:txBody>
          </p:sp>
        </mc:Fallback>
      </mc:AlternateContent>
      <p:sp>
        <p:nvSpPr>
          <p:cNvPr id="83" name="楕円 82"/>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楕円 104"/>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7" name="テキスト ボックス 116"/>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117" name="テキスト ボックス 116"/>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21"/>
                <a:stretch>
                  <a:fillRect l="-4762" t="-30000" r="-476" b="-47500"/>
                </a:stretch>
              </a:blipFill>
            </p:spPr>
            <p:txBody>
              <a:bodyPr/>
              <a:lstStyle/>
              <a:p>
                <a:r>
                  <a:rPr lang="ja-JP" altLang="en-US">
                    <a:noFill/>
                  </a:rPr>
                  <a:t> </a:t>
                </a:r>
              </a:p>
            </p:txBody>
          </p:sp>
        </mc:Fallback>
      </mc:AlternateContent>
      <p:sp>
        <p:nvSpPr>
          <p:cNvPr id="118" name="楕円 117"/>
          <p:cNvSpPr/>
          <p:nvPr/>
        </p:nvSpPr>
        <p:spPr>
          <a:xfrm>
            <a:off x="8777572" y="5773941"/>
            <a:ext cx="144000" cy="1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テキスト ボックス 118"/>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
        <p:nvSpPr>
          <p:cNvPr id="82" name="楕円 81"/>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0" name="テキスト ボックス 119"/>
              <p:cNvSpPr txBox="1"/>
              <p:nvPr/>
            </p:nvSpPr>
            <p:spPr>
              <a:xfrm>
                <a:off x="8241431" y="3625100"/>
                <a:ext cx="505971" cy="292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solidFill>
                                <a:schemeClr val="accent6">
                                  <a:lumMod val="75000"/>
                                </a:schemeClr>
                              </a:solidFill>
                              <a:latin typeface="Cambria Math" panose="02040503050406030204" pitchFamily="18" charset="0"/>
                            </a:rPr>
                          </m:ctrlPr>
                        </m:sSubSup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𝑖</m:t>
                          </m:r>
                        </m:sub>
                        <m:sup>
                          <m:r>
                            <a:rPr kumimoji="1" lang="en-US" altLang="ja-JP" b="0" i="1" smtClean="0">
                              <a:solidFill>
                                <a:schemeClr val="accent6">
                                  <a:lumMod val="75000"/>
                                </a:schemeClr>
                              </a:solidFill>
                              <a:latin typeface="Cambria Math" panose="02040503050406030204" pitchFamily="18" charset="0"/>
                            </a:rPr>
                            <m:t>𝑡</m:t>
                          </m:r>
                          <m:r>
                            <a:rPr kumimoji="1" lang="en-US" altLang="ja-JP" b="0" i="1" smtClean="0">
                              <a:solidFill>
                                <a:schemeClr val="accent6">
                                  <a:lumMod val="75000"/>
                                </a:schemeClr>
                              </a:solidFill>
                              <a:latin typeface="Cambria Math" panose="02040503050406030204" pitchFamily="18" charset="0"/>
                            </a:rPr>
                            <m:t>+1</m:t>
                          </m:r>
                        </m:sup>
                      </m:sSubSup>
                    </m:oMath>
                  </m:oMathPara>
                </a14:m>
                <a:endParaRPr kumimoji="1" lang="ja-JP" altLang="en-US" dirty="0">
                  <a:solidFill>
                    <a:schemeClr val="accent6">
                      <a:lumMod val="75000"/>
                    </a:schemeClr>
                  </a:solidFill>
                </a:endParaRPr>
              </a:p>
            </p:txBody>
          </p:sp>
        </mc:Choice>
        <mc:Fallback xmlns="">
          <p:sp>
            <p:nvSpPr>
              <p:cNvPr id="120" name="テキスト ボックス 119"/>
              <p:cNvSpPr txBox="1">
                <a:spLocks noRot="1" noChangeAspect="1" noMove="1" noResize="1" noEditPoints="1" noAdjustHandles="1" noChangeArrowheads="1" noChangeShapeType="1" noTextEdit="1"/>
              </p:cNvSpPr>
              <p:nvPr/>
            </p:nvSpPr>
            <p:spPr>
              <a:xfrm>
                <a:off x="8241431" y="3625100"/>
                <a:ext cx="505971" cy="292901"/>
              </a:xfrm>
              <a:prstGeom prst="rect">
                <a:avLst/>
              </a:prstGeom>
              <a:blipFill>
                <a:blip r:embed="rId22"/>
                <a:stretch>
                  <a:fillRect l="-6024" r="-2410" b="-20833"/>
                </a:stretch>
              </a:blipFill>
            </p:spPr>
            <p:txBody>
              <a:bodyPr/>
              <a:lstStyle/>
              <a:p>
                <a:r>
                  <a:rPr lang="ja-JP" altLang="en-US">
                    <a:noFill/>
                  </a:rPr>
                  <a:t> </a:t>
                </a:r>
              </a:p>
            </p:txBody>
          </p:sp>
        </mc:Fallback>
      </mc:AlternateContent>
      <p:sp>
        <p:nvSpPr>
          <p:cNvPr id="40" name="星 5 39"/>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星 5 40"/>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2753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2"/>
                                        </p:tgtEl>
                                        <p:attrNameLst>
                                          <p:attrName>style.visibility</p:attrName>
                                        </p:attrNameLst>
                                      </p:cBhvr>
                                      <p:to>
                                        <p:strVal val="visible"/>
                                      </p:to>
                                    </p:set>
                                    <p:animEffect transition="in" filter="fade">
                                      <p:cBhvr>
                                        <p:cTn id="10" dur="500"/>
                                        <p:tgtEl>
                                          <p:spTgt spid="1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500"/>
                                        <p:tgtEl>
                                          <p:spTgt spid="116"/>
                                        </p:tgtEl>
                                      </p:cBhvr>
                                    </p:animEffect>
                                  </p:childTnLst>
                                </p:cTn>
                              </p:par>
                              <p:par>
                                <p:cTn id="14" presetID="10" presetClass="entr" presetSubtype="0" fill="hold" nodeType="withEffect">
                                  <p:stCondLst>
                                    <p:cond delay="0"/>
                                  </p:stCondLst>
                                  <p:childTnLst>
                                    <p:set>
                                      <p:cBhvr>
                                        <p:cTn id="15" dur="1" fill="hold">
                                          <p:stCondLst>
                                            <p:cond delay="0"/>
                                          </p:stCondLst>
                                        </p:cTn>
                                        <p:tgtEl>
                                          <p:spTgt spid="93"/>
                                        </p:tgtEl>
                                        <p:attrNameLst>
                                          <p:attrName>style.visibility</p:attrName>
                                        </p:attrNameLst>
                                      </p:cBhvr>
                                      <p:to>
                                        <p:strVal val="visible"/>
                                      </p:to>
                                    </p:set>
                                    <p:animEffect transition="in" filter="fade">
                                      <p:cBhvr>
                                        <p:cTn id="16" dur="500"/>
                                        <p:tgtEl>
                                          <p:spTgt spid="93"/>
                                        </p:tgtEl>
                                      </p:cBhvr>
                                    </p:animEffect>
                                  </p:childTnLst>
                                </p:cTn>
                              </p:par>
                              <p:par>
                                <p:cTn id="17" presetID="10" presetClass="entr" presetSubtype="0" fill="hold" nodeType="withEffect">
                                  <p:stCondLst>
                                    <p:cond delay="0"/>
                                  </p:stCondLst>
                                  <p:childTnLst>
                                    <p:set>
                                      <p:cBhvr>
                                        <p:cTn id="18" dur="1" fill="hold">
                                          <p:stCondLst>
                                            <p:cond delay="0"/>
                                          </p:stCondLst>
                                        </p:cTn>
                                        <p:tgtEl>
                                          <p:spTgt spid="95"/>
                                        </p:tgtEl>
                                        <p:attrNameLst>
                                          <p:attrName>style.visibility</p:attrName>
                                        </p:attrNameLst>
                                      </p:cBhvr>
                                      <p:to>
                                        <p:strVal val="visible"/>
                                      </p:to>
                                    </p:set>
                                    <p:animEffect transition="in" filter="fade">
                                      <p:cBhvr>
                                        <p:cTn id="19" dur="500"/>
                                        <p:tgtEl>
                                          <p:spTgt spid="9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500"/>
                                        <p:tgtEl>
                                          <p:spTgt spid="1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4"/>
                                        </p:tgtEl>
                                        <p:attrNameLst>
                                          <p:attrName>style.visibility</p:attrName>
                                        </p:attrNameLst>
                                      </p:cBhvr>
                                      <p:to>
                                        <p:strVal val="visible"/>
                                      </p:to>
                                    </p:set>
                                    <p:animEffect transition="in" filter="fade">
                                      <p:cBhvr>
                                        <p:cTn id="25" dur="500"/>
                                        <p:tgtEl>
                                          <p:spTgt spid="114"/>
                                        </p:tgtEl>
                                      </p:cBhvr>
                                    </p:animEffect>
                                  </p:childTnLst>
                                </p:cTn>
                              </p:par>
                              <p:par>
                                <p:cTn id="26" presetID="10" presetClass="entr" presetSubtype="0" fill="hold" nodeType="withEffect">
                                  <p:stCondLst>
                                    <p:cond delay="0"/>
                                  </p:stCondLst>
                                  <p:childTnLst>
                                    <p:set>
                                      <p:cBhvr>
                                        <p:cTn id="27" dur="1" fill="hold">
                                          <p:stCondLst>
                                            <p:cond delay="0"/>
                                          </p:stCondLst>
                                        </p:cTn>
                                        <p:tgtEl>
                                          <p:spTgt spid="97"/>
                                        </p:tgtEl>
                                        <p:attrNameLst>
                                          <p:attrName>style.visibility</p:attrName>
                                        </p:attrNameLst>
                                      </p:cBhvr>
                                      <p:to>
                                        <p:strVal val="visible"/>
                                      </p:to>
                                    </p:set>
                                    <p:animEffect transition="in" filter="fade">
                                      <p:cBhvr>
                                        <p:cTn id="28" dur="500"/>
                                        <p:tgtEl>
                                          <p:spTgt spid="9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3"/>
                                        </p:tgtEl>
                                        <p:attrNameLst>
                                          <p:attrName>style.visibility</p:attrName>
                                        </p:attrNameLst>
                                      </p:cBhvr>
                                      <p:to>
                                        <p:strVal val="visible"/>
                                      </p:to>
                                    </p:set>
                                    <p:animEffect transition="in" filter="fade">
                                      <p:cBhvr>
                                        <p:cTn id="31" dur="500"/>
                                        <p:tgtEl>
                                          <p:spTgt spid="113"/>
                                        </p:tgtEl>
                                      </p:cBhvr>
                                    </p:animEffect>
                                  </p:childTnLst>
                                </p:cTn>
                              </p:par>
                              <p:par>
                                <p:cTn id="32" presetID="10" presetClass="entr" presetSubtype="0" fill="hold"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fade">
                                      <p:cBhvr>
                                        <p:cTn id="34" dur="500"/>
                                        <p:tgtEl>
                                          <p:spTgt spid="9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0"/>
                                        </p:tgtEl>
                                        <p:attrNameLst>
                                          <p:attrName>style.visibility</p:attrName>
                                        </p:attrNameLst>
                                      </p:cBhvr>
                                      <p:to>
                                        <p:strVal val="visible"/>
                                      </p:to>
                                    </p:set>
                                    <p:animEffect transition="in" filter="fade">
                                      <p:cBhvr>
                                        <p:cTn id="39" dur="500"/>
                                        <p:tgtEl>
                                          <p:spTgt spid="9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4"/>
                                        </p:tgtEl>
                                        <p:attrNameLst>
                                          <p:attrName>style.visibility</p:attrName>
                                        </p:attrNameLst>
                                      </p:cBhvr>
                                      <p:to>
                                        <p:strVal val="visible"/>
                                      </p:to>
                                    </p:set>
                                    <p:animEffect transition="in" filter="fade">
                                      <p:cBhvr>
                                        <p:cTn id="42" dur="500"/>
                                        <p:tgtEl>
                                          <p:spTgt spid="10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3"/>
                                        </p:tgtEl>
                                        <p:attrNameLst>
                                          <p:attrName>style.visibility</p:attrName>
                                        </p:attrNameLst>
                                      </p:cBhvr>
                                      <p:to>
                                        <p:strVal val="visible"/>
                                      </p:to>
                                    </p:set>
                                    <p:animEffect transition="in" filter="fade">
                                      <p:cBhvr>
                                        <p:cTn id="45" dur="500"/>
                                        <p:tgtEl>
                                          <p:spTgt spid="10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2"/>
                                        </p:tgtEl>
                                        <p:attrNameLst>
                                          <p:attrName>style.visibility</p:attrName>
                                        </p:attrNameLst>
                                      </p:cBhvr>
                                      <p:to>
                                        <p:strVal val="visible"/>
                                      </p:to>
                                    </p:set>
                                    <p:animEffect transition="in" filter="fade">
                                      <p:cBhvr>
                                        <p:cTn id="48" dur="500"/>
                                        <p:tgtEl>
                                          <p:spTgt spid="10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1"/>
                                        </p:tgtEl>
                                        <p:attrNameLst>
                                          <p:attrName>style.visibility</p:attrName>
                                        </p:attrNameLst>
                                      </p:cBhvr>
                                      <p:to>
                                        <p:strVal val="visible"/>
                                      </p:to>
                                    </p:set>
                                    <p:animEffect transition="in" filter="fade">
                                      <p:cBhvr>
                                        <p:cTn id="51" dur="500"/>
                                        <p:tgtEl>
                                          <p:spTgt spid="10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0"/>
                                        </p:tgtEl>
                                        <p:attrNameLst>
                                          <p:attrName>style.visibility</p:attrName>
                                        </p:attrNameLst>
                                      </p:cBhvr>
                                      <p:to>
                                        <p:strVal val="visible"/>
                                      </p:to>
                                    </p:set>
                                    <p:animEffect transition="in" filter="fade">
                                      <p:cBhvr>
                                        <p:cTn id="54"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101" grpId="0" animBg="1"/>
      <p:bldP spid="102" grpId="0" animBg="1"/>
      <p:bldP spid="103" grpId="0" animBg="1"/>
      <p:bldP spid="104" grpId="0" animBg="1"/>
      <p:bldP spid="112" grpId="0"/>
      <p:bldP spid="113" grpId="0"/>
      <p:bldP spid="114" grpId="0"/>
      <p:bldP spid="115" grpId="0"/>
      <p:bldP spid="116" grpId="0"/>
      <p:bldP spid="1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3" name="コンテンツ プレースホルダー 2"/>
          <p:cNvSpPr>
            <a:spLocks noGrp="1"/>
          </p:cNvSpPr>
          <p:nvPr>
            <p:ph idx="1"/>
          </p:nvPr>
        </p:nvSpPr>
        <p:spPr>
          <a:xfrm>
            <a:off x="243175" y="1367755"/>
            <a:ext cx="11627257" cy="614197"/>
          </a:xfrm>
        </p:spPr>
        <p:txBody>
          <a:bodyPr/>
          <a:lstStyle/>
          <a:p>
            <a:r>
              <a:rPr lang="en-US" altLang="ja-JP" sz="2400" dirty="0"/>
              <a:t>C</a:t>
            </a:r>
            <a:r>
              <a:rPr lang="en-US" altLang="ja-JP" sz="2400" dirty="0" smtClean="0"/>
              <a:t>apability </a:t>
            </a:r>
            <a:r>
              <a:rPr lang="en-US" altLang="ja-JP" sz="2400" dirty="0"/>
              <a:t>of adjusting </a:t>
            </a:r>
            <a:r>
              <a:rPr lang="en-US" altLang="ja-JP" sz="2400" b="1" dirty="0">
                <a:solidFill>
                  <a:srgbClr val="DED900"/>
                </a:solidFill>
              </a:rPr>
              <a:t>exploitation &amp; exploration </a:t>
            </a:r>
            <a:r>
              <a:rPr lang="en-US" altLang="ja-JP" sz="2400" dirty="0"/>
              <a:t>by the bat behavior</a:t>
            </a:r>
          </a:p>
        </p:txBody>
      </p:sp>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ext uri="{D42A27DB-BD31-4B8C-83A1-F6EECF244321}">
                <p14:modId xmlns:p14="http://schemas.microsoft.com/office/powerpoint/2010/main" val="772560428"/>
              </p:ext>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コンテンツ プレースホルダー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11" name="楕円 10"/>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7891848" y="3756000"/>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7891848" y="3756000"/>
                <a:ext cx="304699" cy="307777"/>
              </a:xfrm>
              <a:prstGeom prst="rect">
                <a:avLst/>
              </a:prstGeom>
              <a:blipFill>
                <a:blip r:embed="rId10"/>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6833360"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6833360" y="3718978"/>
                <a:ext cx="323935" cy="307777"/>
              </a:xfrm>
              <a:prstGeom prst="rect">
                <a:avLst/>
              </a:prstGeom>
              <a:blipFill>
                <a:blip r:embed="rId11"/>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2"/>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3"/>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4"/>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p:cNvSpPr txBox="1"/>
              <p:nvPr/>
            </p:nvSpPr>
            <p:spPr>
              <a:xfrm>
                <a:off x="8278505" y="3513835"/>
                <a:ext cx="498918"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𝑙𝑜</m:t>
                          </m:r>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𝑐</m:t>
                              </m:r>
                            </m:e>
                            <m:sub>
                              <m:r>
                                <a:rPr kumimoji="1" lang="en-US" altLang="ja-JP" b="0" i="1" smtClean="0">
                                  <a:solidFill>
                                    <a:schemeClr val="accent6">
                                      <a:lumMod val="75000"/>
                                    </a:schemeClr>
                                  </a:solidFill>
                                  <a:latin typeface="Cambria Math" panose="02040503050406030204" pitchFamily="18" charset="0"/>
                                </a:rPr>
                                <m:t>𝑖</m:t>
                              </m:r>
                            </m:sub>
                          </m:sSub>
                        </m:sub>
                      </m:sSub>
                    </m:oMath>
                  </m:oMathPara>
                </a14:m>
                <a:endParaRPr kumimoji="1" lang="ja-JP" altLang="en-US" dirty="0">
                  <a:solidFill>
                    <a:schemeClr val="accent6">
                      <a:lumMod val="75000"/>
                    </a:schemeClr>
                  </a:solidFill>
                </a:endParaRPr>
              </a:p>
            </p:txBody>
          </p:sp>
        </mc:Choice>
        <mc:Fallback xmlns="">
          <p:sp>
            <p:nvSpPr>
              <p:cNvPr id="28" name="テキスト ボックス 27"/>
              <p:cNvSpPr txBox="1">
                <a:spLocks noRot="1" noChangeAspect="1" noMove="1" noResize="1" noEditPoints="1" noAdjustHandles="1" noChangeArrowheads="1" noChangeShapeType="1" noTextEdit="1"/>
              </p:cNvSpPr>
              <p:nvPr/>
            </p:nvSpPr>
            <p:spPr>
              <a:xfrm>
                <a:off x="8278505" y="3513835"/>
                <a:ext cx="498918" cy="304186"/>
              </a:xfrm>
              <a:prstGeom prst="rect">
                <a:avLst/>
              </a:prstGeom>
              <a:blipFill>
                <a:blip r:embed="rId15"/>
                <a:stretch>
                  <a:fillRect l="-6098" r="-2439" b="-18000"/>
                </a:stretch>
              </a:blipFill>
            </p:spPr>
            <p:txBody>
              <a:bodyPr/>
              <a:lstStyle/>
              <a:p>
                <a:r>
                  <a:rPr lang="ja-JP" altLang="en-US">
                    <a:noFill/>
                  </a:rPr>
                  <a:t> </a:t>
                </a:r>
              </a:p>
            </p:txBody>
          </p:sp>
        </mc:Fallback>
      </mc:AlternateContent>
      <p:sp>
        <p:nvSpPr>
          <p:cNvPr id="30" name="楕円 29"/>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角丸四角形吹き出し 33"/>
              <p:cNvSpPr/>
              <p:nvPr/>
            </p:nvSpPr>
            <p:spPr>
              <a:xfrm>
                <a:off x="8844751" y="2166679"/>
                <a:ext cx="2669110" cy="867868"/>
              </a:xfrm>
              <a:prstGeom prst="wedgeRoundRectCallout">
                <a:avLst>
                  <a:gd name="adj1" fmla="val -63625"/>
                  <a:gd name="adj2" fmla="val 54158"/>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Generate new solution candidate around </a:t>
                </a:r>
                <a14:m>
                  <m:oMath xmlns:m="http://schemas.openxmlformats.org/officeDocument/2006/math">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𝑥</m:t>
                        </m:r>
                      </m:e>
                      <m:sub>
                        <m:r>
                          <a:rPr kumimoji="1" lang="en-US" altLang="ja-JP" b="0" i="1" smtClean="0">
                            <a:solidFill>
                              <a:schemeClr val="tx1">
                                <a:lumMod val="75000"/>
                                <a:lumOff val="25000"/>
                              </a:schemeClr>
                            </a:solidFill>
                            <a:latin typeface="Cambria Math" panose="02040503050406030204" pitchFamily="18" charset="0"/>
                          </a:rPr>
                          <m:t>∗</m:t>
                        </m:r>
                      </m:sub>
                    </m:sSub>
                  </m:oMath>
                </a14:m>
                <a:endParaRPr kumimoji="1" lang="en-US" altLang="ja-JP" b="0" dirty="0" smtClean="0">
                  <a:solidFill>
                    <a:schemeClr val="tx1">
                      <a:lumMod val="75000"/>
                      <a:lumOff val="25000"/>
                    </a:schemeClr>
                  </a:solidFill>
                </a:endParaRPr>
              </a:p>
            </p:txBody>
          </p:sp>
        </mc:Choice>
        <mc:Fallback xmlns="">
          <p:sp>
            <p:nvSpPr>
              <p:cNvPr id="34" name="角丸四角形吹き出し 33"/>
              <p:cNvSpPr>
                <a:spLocks noRot="1" noChangeAspect="1" noMove="1" noResize="1" noEditPoints="1" noAdjustHandles="1" noChangeArrowheads="1" noChangeShapeType="1" noTextEdit="1"/>
              </p:cNvSpPr>
              <p:nvPr/>
            </p:nvSpPr>
            <p:spPr>
              <a:xfrm>
                <a:off x="8844751" y="2166679"/>
                <a:ext cx="2669110" cy="867868"/>
              </a:xfrm>
              <a:prstGeom prst="wedgeRoundRectCallout">
                <a:avLst>
                  <a:gd name="adj1" fmla="val -63625"/>
                  <a:gd name="adj2" fmla="val 54158"/>
                  <a:gd name="adj3" fmla="val 16667"/>
                </a:avLst>
              </a:prstGeom>
              <a:blipFill>
                <a:blip r:embed="rId16"/>
                <a:stretch>
                  <a:fillRect/>
                </a:stretch>
              </a:blipFill>
              <a:ln>
                <a:noFill/>
              </a:ln>
            </p:spPr>
            <p:txBody>
              <a:bodyPr/>
              <a:lstStyle/>
              <a:p>
                <a:r>
                  <a:rPr lang="ja-JP" altLang="en-US">
                    <a:noFill/>
                  </a:rPr>
                  <a:t> </a:t>
                </a:r>
              </a:p>
            </p:txBody>
          </p:sp>
        </mc:Fallback>
      </mc:AlternateContent>
      <p:sp>
        <p:nvSpPr>
          <p:cNvPr id="15" name="楕円 14"/>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二等辺三角形 37"/>
          <p:cNvSpPr/>
          <p:nvPr/>
        </p:nvSpPr>
        <p:spPr>
          <a:xfrm>
            <a:off x="8167292" y="3265767"/>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p:cNvSpPr/>
          <p:nvPr/>
        </p:nvSpPr>
        <p:spPr>
          <a:xfrm>
            <a:off x="7689496" y="340581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p:cNvSpPr/>
          <p:nvPr/>
        </p:nvSpPr>
        <p:spPr>
          <a:xfrm>
            <a:off x="8187884" y="4015414"/>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p:cNvSpPr/>
          <p:nvPr/>
        </p:nvSpPr>
        <p:spPr>
          <a:xfrm>
            <a:off x="7574166" y="390832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二等辺三角形 41"/>
          <p:cNvSpPr/>
          <p:nvPr/>
        </p:nvSpPr>
        <p:spPr>
          <a:xfrm>
            <a:off x="8772772" y="5786551"/>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603899" y="393715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星 5 43"/>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星 5 46"/>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7"/>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18"/>
                <a:stretch>
                  <a:fillRect l="-4762" t="-30000" r="-476" b="-47500"/>
                </a:stretch>
              </a:blipFill>
            </p:spPr>
            <p:txBody>
              <a:bodyPr/>
              <a:lstStyle/>
              <a:p>
                <a:r>
                  <a:rPr lang="ja-JP" altLang="en-US">
                    <a:noFill/>
                  </a:rPr>
                  <a:t> </a:t>
                </a:r>
              </a:p>
            </p:txBody>
          </p:sp>
        </mc:Fallback>
      </mc:AlternateContent>
      <p:sp>
        <p:nvSpPr>
          <p:cNvPr id="36" name="テキスト ボックス 35"/>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Tree>
    <p:extLst>
      <p:ext uri="{BB962C8B-B14F-4D97-AF65-F5344CB8AC3E}">
        <p14:creationId xmlns:p14="http://schemas.microsoft.com/office/powerpoint/2010/main" val="103731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4" grpId="0" animBg="1"/>
      <p:bldP spid="38" grpId="0" animBg="1"/>
      <p:bldP spid="39" grpId="0" animBg="1"/>
      <p:bldP spid="40" grpId="0" animBg="1"/>
      <p:bldP spid="41" grpId="0" animBg="1"/>
      <p:bldP spid="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コンテンツ プレースホルダー 7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ext uri="{D42A27DB-BD31-4B8C-83A1-F6EECF244321}">
                <p14:modId xmlns:p14="http://schemas.microsoft.com/office/powerpoint/2010/main" val="2229158041"/>
              </p:ext>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楕円 6"/>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9"/>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6858073"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6858073" y="3718978"/>
                <a:ext cx="323935" cy="307777"/>
              </a:xfrm>
              <a:prstGeom prst="rect">
                <a:avLst/>
              </a:prstGeom>
              <a:blipFill>
                <a:blip r:embed="rId10"/>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1"/>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2"/>
                <a:stretch>
                  <a:fillRect l="-7407" r="-3704" b="-20000"/>
                </a:stretch>
              </a:blipFill>
            </p:spPr>
            <p:txBody>
              <a:bodyPr/>
              <a:lstStyle/>
              <a:p>
                <a:r>
                  <a:rPr lang="ja-JP" altLang="en-US">
                    <a:noFill/>
                  </a:rPr>
                  <a:t> </a:t>
                </a:r>
              </a:p>
            </p:txBody>
          </p:sp>
        </mc:Fallback>
      </mc:AlternateContent>
      <p:sp>
        <p:nvSpPr>
          <p:cNvPr id="17" name="楕円 16"/>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テキスト ボックス 17"/>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13"/>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6333681" y="4507794"/>
                <a:ext cx="625043"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𝑟𝑛</m:t>
                          </m:r>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𝑑</m:t>
                              </m:r>
                            </m:e>
                            <m:sub>
                              <m:r>
                                <a:rPr kumimoji="1" lang="en-US" altLang="ja-JP" sz="2000" b="0" i="1" smtClean="0">
                                  <a:solidFill>
                                    <a:schemeClr val="accent6"/>
                                  </a:solidFill>
                                  <a:latin typeface="Cambria Math" panose="02040503050406030204" pitchFamily="18" charset="0"/>
                                </a:rPr>
                                <m:t>𝑖</m:t>
                              </m:r>
                            </m:sub>
                          </m:sSub>
                        </m:sub>
                      </m:sSub>
                    </m:oMath>
                  </m:oMathPara>
                </a14:m>
                <a:endParaRPr kumimoji="1" lang="ja-JP" altLang="en-US" sz="2000" dirty="0">
                  <a:solidFill>
                    <a:schemeClr val="accent6"/>
                  </a:solidFill>
                </a:endParaRPr>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6333681" y="4507794"/>
                <a:ext cx="625043" cy="337593"/>
              </a:xfrm>
              <a:prstGeom prst="rect">
                <a:avLst/>
              </a:prstGeom>
              <a:blipFill>
                <a:blip r:embed="rId15"/>
                <a:stretch>
                  <a:fillRect l="-4854" b="-17857"/>
                </a:stretch>
              </a:blipFill>
            </p:spPr>
            <p:txBody>
              <a:bodyPr/>
              <a:lstStyle/>
              <a:p>
                <a:r>
                  <a:rPr lang="ja-JP" altLang="en-US">
                    <a:noFill/>
                  </a:rPr>
                  <a:t> </a:t>
                </a:r>
              </a:p>
            </p:txBody>
          </p:sp>
        </mc:Fallback>
      </mc:AlternateContent>
      <p:sp>
        <p:nvSpPr>
          <p:cNvPr id="28" name="楕円 27"/>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ひし形 3"/>
          <p:cNvSpPr/>
          <p:nvPr/>
        </p:nvSpPr>
        <p:spPr>
          <a:xfrm>
            <a:off x="6544508" y="4999276"/>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ひし形 29"/>
          <p:cNvSpPr/>
          <p:nvPr/>
        </p:nvSpPr>
        <p:spPr>
          <a:xfrm>
            <a:off x="7648384" y="46821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ひし形 30"/>
          <p:cNvSpPr/>
          <p:nvPr/>
        </p:nvSpPr>
        <p:spPr>
          <a:xfrm>
            <a:off x="8517479" y="48345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ひし形 31"/>
          <p:cNvSpPr/>
          <p:nvPr/>
        </p:nvSpPr>
        <p:spPr>
          <a:xfrm>
            <a:off x="8669879" y="3640029"/>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ひし形 32"/>
          <p:cNvSpPr/>
          <p:nvPr/>
        </p:nvSpPr>
        <p:spPr>
          <a:xfrm>
            <a:off x="7425963" y="3013950"/>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ひし形 33"/>
          <p:cNvSpPr/>
          <p:nvPr/>
        </p:nvSpPr>
        <p:spPr>
          <a:xfrm>
            <a:off x="7430080" y="3549411"/>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ひし形 34"/>
          <p:cNvSpPr/>
          <p:nvPr/>
        </p:nvSpPr>
        <p:spPr>
          <a:xfrm>
            <a:off x="7203537" y="5089892"/>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ひし形 39"/>
          <p:cNvSpPr/>
          <p:nvPr/>
        </p:nvSpPr>
        <p:spPr>
          <a:xfrm>
            <a:off x="8777424" y="5767509"/>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星 5 40"/>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星 5 42"/>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コンテンツ プレースホルダー 2"/>
          <p:cNvSpPr>
            <a:spLocks noGrp="1"/>
          </p:cNvSpPr>
          <p:nvPr>
            <p:ph idx="1"/>
          </p:nvPr>
        </p:nvSpPr>
        <p:spPr>
          <a:xfrm>
            <a:off x="243175" y="1367755"/>
            <a:ext cx="11627257" cy="614197"/>
          </a:xfrm>
        </p:spPr>
        <p:txBody>
          <a:bodyPr/>
          <a:lstStyle/>
          <a:p>
            <a:r>
              <a:rPr lang="en-US" altLang="ja-JP" sz="2400" dirty="0"/>
              <a:t>C</a:t>
            </a:r>
            <a:r>
              <a:rPr lang="en-US" altLang="ja-JP" sz="2400" dirty="0" smtClean="0"/>
              <a:t>apability </a:t>
            </a:r>
            <a:r>
              <a:rPr lang="en-US" altLang="ja-JP" sz="2400" dirty="0"/>
              <a:t>of adjusting </a:t>
            </a:r>
            <a:r>
              <a:rPr lang="en-US" altLang="ja-JP" sz="2400" b="1" dirty="0">
                <a:solidFill>
                  <a:srgbClr val="DED900"/>
                </a:solidFill>
              </a:rPr>
              <a:t>exploitation &amp; exploration </a:t>
            </a:r>
            <a:r>
              <a:rPr lang="en-US" altLang="ja-JP" sz="2400" dirty="0"/>
              <a:t>by the bat behavior</a:t>
            </a:r>
          </a:p>
        </p:txBody>
      </p:sp>
      <mc:AlternateContent xmlns:mc="http://schemas.openxmlformats.org/markup-compatibility/2006" xmlns:a14="http://schemas.microsoft.com/office/drawing/2010/main">
        <mc:Choice Requires="a14">
          <p:sp>
            <p:nvSpPr>
              <p:cNvPr id="45" name="テキスト ボックス 44"/>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6"/>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17"/>
                <a:stretch>
                  <a:fillRect l="-4762" t="-30000" r="-476" b="-47500"/>
                </a:stretch>
              </a:blipFill>
            </p:spPr>
            <p:txBody>
              <a:bodyPr/>
              <a:lstStyle/>
              <a:p>
                <a:r>
                  <a:rPr lang="ja-JP" altLang="en-US">
                    <a:noFill/>
                  </a:rPr>
                  <a:t> </a:t>
                </a:r>
              </a:p>
            </p:txBody>
          </p:sp>
        </mc:Fallback>
      </mc:AlternateContent>
      <p:sp>
        <p:nvSpPr>
          <p:cNvPr id="47" name="テキスト ボックス 46"/>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Tree>
    <p:extLst>
      <p:ext uri="{BB962C8B-B14F-4D97-AF65-F5344CB8AC3E}">
        <p14:creationId xmlns:p14="http://schemas.microsoft.com/office/powerpoint/2010/main" val="349412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repeatCount="3000" fill="hold" grpId="0" nodeType="clickEffect">
                                  <p:stCondLst>
                                    <p:cond delay="250"/>
                                  </p:stCondLst>
                                  <p:childTnLst>
                                    <p:animEffect transition="out" filter="randombar(horizontal)">
                                      <p:cBhvr>
                                        <p:cTn id="6" dur="500"/>
                                        <p:tgtEl>
                                          <p:spTgt spid="33"/>
                                        </p:tgtEl>
                                      </p:cBhvr>
                                    </p:animEffect>
                                    <p:set>
                                      <p:cBhvr>
                                        <p:cTn id="7" dur="1" fill="hold">
                                          <p:stCondLst>
                                            <p:cond delay="499"/>
                                          </p:stCondLst>
                                        </p:cTn>
                                        <p:tgtEl>
                                          <p:spTgt spid="33"/>
                                        </p:tgtEl>
                                        <p:attrNameLst>
                                          <p:attrName>style.visibility</p:attrName>
                                        </p:attrNameLst>
                                      </p:cBhvr>
                                      <p:to>
                                        <p:strVal val="hidden"/>
                                      </p:to>
                                    </p:set>
                                  </p:childTnLst>
                                </p:cTn>
                              </p:par>
                              <p:par>
                                <p:cTn id="8" presetID="14" presetClass="entr" presetSubtype="10" repeatCount="300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randombar(horizontal)">
                                      <p:cBhvr>
                                        <p:cTn id="10" dur="500"/>
                                        <p:tgtEl>
                                          <p:spTgt spid="34"/>
                                        </p:tgtEl>
                                      </p:cBhvr>
                                    </p:animEffect>
                                  </p:childTnLst>
                                </p:cTn>
                              </p:par>
                              <p:par>
                                <p:cTn id="11" presetID="14" presetClass="exit" presetSubtype="10" repeatCount="3000" fill="hold" grpId="0" nodeType="withEffect">
                                  <p:stCondLst>
                                    <p:cond delay="500"/>
                                  </p:stCondLst>
                                  <p:childTnLst>
                                    <p:animEffect transition="out" filter="randombar(horizontal)">
                                      <p:cBhvr>
                                        <p:cTn id="12" dur="500"/>
                                        <p:tgtEl>
                                          <p:spTgt spid="32"/>
                                        </p:tgtEl>
                                      </p:cBhvr>
                                    </p:animEffect>
                                    <p:set>
                                      <p:cBhvr>
                                        <p:cTn id="13" dur="1" fill="hold">
                                          <p:stCondLst>
                                            <p:cond delay="499"/>
                                          </p:stCondLst>
                                        </p:cTn>
                                        <p:tgtEl>
                                          <p:spTgt spid="32"/>
                                        </p:tgtEl>
                                        <p:attrNameLst>
                                          <p:attrName>style.visibility</p:attrName>
                                        </p:attrNameLst>
                                      </p:cBhvr>
                                      <p:to>
                                        <p:strVal val="hidden"/>
                                      </p:to>
                                    </p:set>
                                  </p:childTnLst>
                                </p:cTn>
                              </p:par>
                              <p:par>
                                <p:cTn id="14" presetID="14" presetClass="entr" presetSubtype="10" repeatCount="300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randombar(horizontal)">
                                      <p:cBhvr>
                                        <p:cTn id="16" dur="500"/>
                                        <p:tgtEl>
                                          <p:spTgt spid="30"/>
                                        </p:tgtEl>
                                      </p:cBhvr>
                                    </p:animEffect>
                                  </p:childTnLst>
                                </p:cTn>
                              </p:par>
                              <p:par>
                                <p:cTn id="17" presetID="14" presetClass="exit" presetSubtype="10" repeatCount="3000" fill="hold" grpId="0" nodeType="withEffect">
                                  <p:stCondLst>
                                    <p:cond delay="1000"/>
                                  </p:stCondLst>
                                  <p:childTnLst>
                                    <p:animEffect transition="out" filter="randombar(horizontal)">
                                      <p:cBhvr>
                                        <p:cTn id="18" dur="500"/>
                                        <p:tgtEl>
                                          <p:spTgt spid="35"/>
                                        </p:tgtEl>
                                      </p:cBhvr>
                                    </p:animEffect>
                                    <p:set>
                                      <p:cBhvr>
                                        <p:cTn id="19" dur="1" fill="hold">
                                          <p:stCondLst>
                                            <p:cond delay="499"/>
                                          </p:stCondLst>
                                        </p:cTn>
                                        <p:tgtEl>
                                          <p:spTgt spid="35"/>
                                        </p:tgtEl>
                                        <p:attrNameLst>
                                          <p:attrName>style.visibility</p:attrName>
                                        </p:attrNameLst>
                                      </p:cBhvr>
                                      <p:to>
                                        <p:strVal val="hidden"/>
                                      </p:to>
                                    </p:set>
                                  </p:childTnLst>
                                </p:cTn>
                              </p:par>
                              <p:par>
                                <p:cTn id="20" presetID="14" presetClass="entr" presetSubtype="10" repeatCount="3000" fill="hold" grpId="0" nodeType="withEffect">
                                  <p:stCondLst>
                                    <p:cond delay="125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par>
                                <p:cTn id="23" presetID="14" presetClass="entr" presetSubtype="10" repeatCount="3000" fill="hold" grpId="0" nodeType="withEffect">
                                  <p:stCondLst>
                                    <p:cond delay="75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0" grpId="0" animBg="1"/>
      <p:bldP spid="31"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ext uri="{D42A27DB-BD31-4B8C-83A1-F6EECF244321}">
                <p14:modId xmlns:p14="http://schemas.microsoft.com/office/powerpoint/2010/main" val="90724894"/>
              </p:ext>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コンテンツ プレースホルダー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mc:AlternateContent xmlns:mc="http://schemas.openxmlformats.org/markup-compatibility/2006" xmlns:a14="http://schemas.microsoft.com/office/drawing/2010/main">
        <mc:Choice Requires="a14">
          <p:sp>
            <p:nvSpPr>
              <p:cNvPr id="10" name="テキスト ボックス 9"/>
              <p:cNvSpPr txBox="1"/>
              <p:nvPr/>
            </p:nvSpPr>
            <p:spPr>
              <a:xfrm>
                <a:off x="6333681" y="4507794"/>
                <a:ext cx="625043"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𝑟𝑛</m:t>
                          </m:r>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𝑑</m:t>
                              </m:r>
                            </m:e>
                            <m:sub>
                              <m:r>
                                <a:rPr kumimoji="1" lang="en-US" altLang="ja-JP" sz="2000" b="0" i="1" smtClean="0">
                                  <a:solidFill>
                                    <a:schemeClr val="accent6"/>
                                  </a:solidFill>
                                  <a:latin typeface="Cambria Math" panose="02040503050406030204" pitchFamily="18" charset="0"/>
                                </a:rPr>
                                <m:t>𝑖</m:t>
                              </m:r>
                            </m:sub>
                          </m:sSub>
                        </m:sub>
                      </m:sSub>
                    </m:oMath>
                  </m:oMathPara>
                </a14:m>
                <a:endParaRPr kumimoji="1" lang="ja-JP" altLang="en-US" sz="2000" dirty="0">
                  <a:solidFill>
                    <a:schemeClr val="accent6"/>
                  </a:solidFill>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6333681" y="4507794"/>
                <a:ext cx="625043" cy="337593"/>
              </a:xfrm>
              <a:prstGeom prst="rect">
                <a:avLst/>
              </a:prstGeom>
              <a:blipFill>
                <a:blip r:embed="rId9"/>
                <a:stretch>
                  <a:fillRect l="-4854" b="-17857"/>
                </a:stretch>
              </a:blipFill>
            </p:spPr>
            <p:txBody>
              <a:bodyPr/>
              <a:lstStyle/>
              <a:p>
                <a:r>
                  <a:rPr lang="ja-JP" altLang="en-US">
                    <a:noFill/>
                  </a:rPr>
                  <a:t> </a:t>
                </a:r>
              </a:p>
            </p:txBody>
          </p:sp>
        </mc:Fallback>
      </mc:AlternateContent>
      <p:sp>
        <p:nvSpPr>
          <p:cNvPr id="11" name="楕円 10"/>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10"/>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11"/>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8274910" y="3889155"/>
                <a:ext cx="498919"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𝑙𝑜</m:t>
                          </m:r>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𝑐</m:t>
                              </m:r>
                            </m:e>
                            <m:sub>
                              <m:r>
                                <a:rPr kumimoji="1" lang="en-US" altLang="ja-JP" b="0" i="1" smtClean="0">
                                  <a:solidFill>
                                    <a:schemeClr val="accent6">
                                      <a:lumMod val="75000"/>
                                    </a:schemeClr>
                                  </a:solidFill>
                                  <a:latin typeface="Cambria Math" panose="02040503050406030204" pitchFamily="18" charset="0"/>
                                </a:rPr>
                                <m:t>𝑖</m:t>
                              </m:r>
                            </m:sub>
                          </m:sSub>
                        </m:sub>
                      </m:sSub>
                    </m:oMath>
                  </m:oMathPara>
                </a14:m>
                <a:endParaRPr kumimoji="1" lang="ja-JP" altLang="en-US" dirty="0">
                  <a:solidFill>
                    <a:schemeClr val="accent6">
                      <a:lumMod val="75000"/>
                    </a:schemeClr>
                  </a:solidFill>
                </a:endParaRPr>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8274910" y="3889155"/>
                <a:ext cx="498919" cy="304186"/>
              </a:xfrm>
              <a:prstGeom prst="rect">
                <a:avLst/>
              </a:prstGeom>
              <a:blipFill>
                <a:blip r:embed="rId12"/>
                <a:stretch>
                  <a:fillRect l="-6098" r="-2439" b="-18000"/>
                </a:stretch>
              </a:blipFill>
            </p:spPr>
            <p:txBody>
              <a:bodyPr/>
              <a:lstStyle/>
              <a:p>
                <a:r>
                  <a:rPr lang="ja-JP" altLang="en-US">
                    <a:noFill/>
                  </a:rPr>
                  <a:t> </a:t>
                </a:r>
              </a:p>
            </p:txBody>
          </p:sp>
        </mc:Fallback>
      </mc:AlternateContent>
      <p:sp>
        <p:nvSpPr>
          <p:cNvPr id="17" name="楕円 16"/>
          <p:cNvSpPr/>
          <p:nvPr/>
        </p:nvSpPr>
        <p:spPr>
          <a:xfrm>
            <a:off x="8274910" y="355462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p:cNvSpPr txBox="1"/>
              <p:nvPr/>
            </p:nvSpPr>
            <p:spPr>
              <a:xfrm>
                <a:off x="8391502" y="3568816"/>
                <a:ext cx="505972" cy="292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solidFill>
                                <a:schemeClr val="accent6">
                                  <a:lumMod val="75000"/>
                                </a:schemeClr>
                              </a:solidFill>
                              <a:latin typeface="Cambria Math" panose="02040503050406030204" pitchFamily="18" charset="0"/>
                            </a:rPr>
                          </m:ctrlPr>
                        </m:sSubSup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𝑖</m:t>
                          </m:r>
                        </m:sub>
                        <m:sup>
                          <m:r>
                            <a:rPr kumimoji="1" lang="en-US" altLang="ja-JP" b="0" i="1" smtClean="0">
                              <a:solidFill>
                                <a:schemeClr val="accent6">
                                  <a:lumMod val="75000"/>
                                </a:schemeClr>
                              </a:solidFill>
                              <a:latin typeface="Cambria Math" panose="02040503050406030204" pitchFamily="18" charset="0"/>
                            </a:rPr>
                            <m:t>𝑡</m:t>
                          </m:r>
                          <m:r>
                            <a:rPr kumimoji="1" lang="en-US" altLang="ja-JP" b="0" i="1" smtClean="0">
                              <a:solidFill>
                                <a:schemeClr val="accent6">
                                  <a:lumMod val="75000"/>
                                </a:schemeClr>
                              </a:solidFill>
                              <a:latin typeface="Cambria Math" panose="02040503050406030204" pitchFamily="18" charset="0"/>
                            </a:rPr>
                            <m:t>+1</m:t>
                          </m:r>
                        </m:sup>
                      </m:sSubSup>
                    </m:oMath>
                  </m:oMathPara>
                </a14:m>
                <a:endParaRPr kumimoji="1" lang="ja-JP" altLang="en-US" dirty="0">
                  <a:solidFill>
                    <a:schemeClr val="accent6">
                      <a:lumMod val="75000"/>
                    </a:schemeClr>
                  </a:solidFill>
                </a:endParaRPr>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8391502" y="3568816"/>
                <a:ext cx="505972" cy="292901"/>
              </a:xfrm>
              <a:prstGeom prst="rect">
                <a:avLst/>
              </a:prstGeom>
              <a:blipFill>
                <a:blip r:embed="rId13"/>
                <a:stretch>
                  <a:fillRect l="-6024" r="-2410" b="-22917"/>
                </a:stretch>
              </a:blipFill>
            </p:spPr>
            <p:txBody>
              <a:bodyPr/>
              <a:lstStyle/>
              <a:p>
                <a:r>
                  <a:rPr lang="ja-JP" altLang="en-US">
                    <a:noFill/>
                  </a:rPr>
                  <a:t> </a:t>
                </a:r>
              </a:p>
            </p:txBody>
          </p:sp>
        </mc:Fallback>
      </mc:AlternateContent>
      <p:sp>
        <p:nvSpPr>
          <p:cNvPr id="26" name="楕円 25"/>
          <p:cNvSpPr/>
          <p:nvPr/>
        </p:nvSpPr>
        <p:spPr>
          <a:xfrm>
            <a:off x="8402596" y="421365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7776516" y="403242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7731205" y="3715265"/>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7549971" y="3571100"/>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p:cNvSpPr txBox="1"/>
              <p:nvPr/>
            </p:nvSpPr>
            <p:spPr>
              <a:xfrm>
                <a:off x="6858073"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6858073" y="3718978"/>
                <a:ext cx="323935" cy="307777"/>
              </a:xfrm>
              <a:prstGeom prst="rect">
                <a:avLst/>
              </a:prstGeom>
              <a:blipFill>
                <a:blip r:embed="rId14"/>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6"/>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7"/>
                <a:stretch>
                  <a:fillRect l="-9434" r="-5660" b="-20000"/>
                </a:stretch>
              </a:blipFill>
            </p:spPr>
            <p:txBody>
              <a:bodyPr/>
              <a:lstStyle/>
              <a:p>
                <a:r>
                  <a:rPr lang="ja-JP" altLang="en-US">
                    <a:noFill/>
                  </a:rPr>
                  <a:t> </a:t>
                </a:r>
              </a:p>
            </p:txBody>
          </p:sp>
        </mc:Fallback>
      </mc:AlternateContent>
      <p:sp>
        <p:nvSpPr>
          <p:cNvPr id="39" name="二等辺三角形 38"/>
          <p:cNvSpPr/>
          <p:nvPr/>
        </p:nvSpPr>
        <p:spPr>
          <a:xfrm>
            <a:off x="8167292" y="3265767"/>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p:cNvSpPr/>
          <p:nvPr/>
        </p:nvSpPr>
        <p:spPr>
          <a:xfrm>
            <a:off x="7689496" y="340581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p:cNvSpPr/>
          <p:nvPr/>
        </p:nvSpPr>
        <p:spPr>
          <a:xfrm>
            <a:off x="8187884" y="4015414"/>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二等辺三角形 41"/>
          <p:cNvSpPr/>
          <p:nvPr/>
        </p:nvSpPr>
        <p:spPr>
          <a:xfrm>
            <a:off x="7574166" y="390832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ひし形 42"/>
          <p:cNvSpPr/>
          <p:nvPr/>
        </p:nvSpPr>
        <p:spPr>
          <a:xfrm>
            <a:off x="6544508" y="4999276"/>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ひし形 43"/>
          <p:cNvSpPr/>
          <p:nvPr/>
        </p:nvSpPr>
        <p:spPr>
          <a:xfrm>
            <a:off x="7648384" y="46821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ひし形 44"/>
          <p:cNvSpPr/>
          <p:nvPr/>
        </p:nvSpPr>
        <p:spPr>
          <a:xfrm>
            <a:off x="8517479" y="48345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ひし形 45"/>
          <p:cNvSpPr/>
          <p:nvPr/>
        </p:nvSpPr>
        <p:spPr>
          <a:xfrm>
            <a:off x="7430080" y="3549411"/>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ひし形 77"/>
          <p:cNvSpPr/>
          <p:nvPr/>
        </p:nvSpPr>
        <p:spPr>
          <a:xfrm>
            <a:off x="7203537" y="5089892"/>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二等辺三角形 78"/>
          <p:cNvSpPr/>
          <p:nvPr/>
        </p:nvSpPr>
        <p:spPr>
          <a:xfrm>
            <a:off x="8603899" y="393715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星 5 80"/>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コンテンツ プレースホルダー 2"/>
          <p:cNvSpPr>
            <a:spLocks noGrp="1"/>
          </p:cNvSpPr>
          <p:nvPr>
            <p:ph idx="1"/>
          </p:nvPr>
        </p:nvSpPr>
        <p:spPr>
          <a:xfrm>
            <a:off x="243175" y="1367755"/>
            <a:ext cx="11627257" cy="614197"/>
          </a:xfrm>
        </p:spPr>
        <p:txBody>
          <a:bodyPr/>
          <a:lstStyle/>
          <a:p>
            <a:r>
              <a:rPr lang="en-US" altLang="ja-JP" sz="2400" dirty="0" smtClean="0"/>
              <a:t>Capability </a:t>
            </a:r>
            <a:r>
              <a:rPr lang="en-US" altLang="ja-JP" sz="2400" dirty="0"/>
              <a:t>of adjusting </a:t>
            </a:r>
            <a:r>
              <a:rPr lang="en-US" altLang="ja-JP" sz="2400" b="1" dirty="0">
                <a:solidFill>
                  <a:srgbClr val="DED900"/>
                </a:solidFill>
              </a:rPr>
              <a:t>exploitation &amp; exploration </a:t>
            </a:r>
            <a:r>
              <a:rPr lang="en-US" altLang="ja-JP" sz="2400" dirty="0"/>
              <a:t>by the bat behavior</a:t>
            </a:r>
          </a:p>
        </p:txBody>
      </p:sp>
    </p:spTree>
    <p:extLst>
      <p:ext uri="{BB962C8B-B14F-4D97-AF65-F5344CB8AC3E}">
        <p14:creationId xmlns:p14="http://schemas.microsoft.com/office/powerpoint/2010/main" val="46240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indefinite" fill="hold" grpId="0" nodeType="clickEffect">
                                  <p:stCondLst>
                                    <p:cond delay="0"/>
                                  </p:stCondLst>
                                  <p:endCondLst>
                                    <p:cond evt="onNext" delay="0">
                                      <p:tgtEl>
                                        <p:sldTgt/>
                                      </p:tgtEl>
                                    </p:cond>
                                  </p:end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repeatCount="indefinite" fill="hold" grpId="0" nodeType="withEffect">
                                  <p:stCondLst>
                                    <p:cond delay="0"/>
                                  </p:stCondLst>
                                  <p:endCondLst>
                                    <p:cond evt="onNext" delay="0">
                                      <p:tgtEl>
                                        <p:sldTgt/>
                                      </p:tgtEl>
                                    </p:cond>
                                  </p:end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repeatCount="indefinite" fill="hold" grpId="0" nodeType="withEffect">
                                  <p:stCondLst>
                                    <p:cond delay="0"/>
                                  </p:stCondLst>
                                  <p:endCondLst>
                                    <p:cond evt="onNext" delay="0">
                                      <p:tgtEl>
                                        <p:sldTgt/>
                                      </p:tgtEl>
                                    </p:cond>
                                  </p:end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repeatCount="indefinite" fill="hold" grpId="0" nodeType="clickEffect">
                                  <p:stCondLst>
                                    <p:cond delay="0"/>
                                  </p:stCondLst>
                                  <p:endCondLst>
                                    <p:cond evt="onNext" delay="0">
                                      <p:tgtEl>
                                        <p:sldTgt/>
                                      </p:tgtEl>
                                    </p:cond>
                                  </p:end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repeatCount="indefinite" fill="hold" grpId="0" nodeType="withEffect">
                                  <p:stCondLst>
                                    <p:cond delay="0"/>
                                  </p:stCondLst>
                                  <p:endCondLst>
                                    <p:cond evt="onNext" delay="0">
                                      <p:tgtEl>
                                        <p:sldTgt/>
                                      </p:tgtEl>
                                    </p:cond>
                                  </p:end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repeatCount="indefinite" fill="hold" grpId="0" nodeType="withEffect">
                                  <p:stCondLst>
                                    <p:cond delay="0"/>
                                  </p:stCondLst>
                                  <p:endCondLst>
                                    <p:cond evt="onNext" delay="0">
                                      <p:tgtEl>
                                        <p:sldTgt/>
                                      </p:tgtEl>
                                    </p:cond>
                                  </p:end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repeatCount="indefinite" fill="hold" grpId="0" nodeType="clickEffect">
                                  <p:stCondLst>
                                    <p:cond delay="0"/>
                                  </p:stCondLst>
                                  <p:endCondLst>
                                    <p:cond evt="onNext" delay="0">
                                      <p:tgtEl>
                                        <p:sldTgt/>
                                      </p:tgtEl>
                                    </p:cond>
                                  </p:end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10" presetClass="entr" presetSubtype="0" repeatCount="indefinite" fill="hold" grpId="0" nodeType="withEffect">
                                  <p:stCondLst>
                                    <p:cond delay="0"/>
                                  </p:stCondLst>
                                  <p:endCondLst>
                                    <p:cond evt="onNext" delay="0">
                                      <p:tgtEl>
                                        <p:sldTgt/>
                                      </p:tgtEl>
                                    </p:cond>
                                  </p:end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repeatCount="indefinite" fill="hold" grpId="0" nodeType="withEffect">
                                  <p:stCondLst>
                                    <p:cond delay="0"/>
                                  </p:stCondLst>
                                  <p:endCondLst>
                                    <p:cond evt="onNext" delay="0">
                                      <p:tgtEl>
                                        <p:sldTgt/>
                                      </p:tgtEl>
                                    </p:cond>
                                  </p:end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repeatCount="indefinite" fill="hold" grpId="0" nodeType="clickEffect">
                                  <p:stCondLst>
                                    <p:cond delay="0"/>
                                  </p:stCondLst>
                                  <p:endCondLst>
                                    <p:cond evt="onNext" delay="0">
                                      <p:tgtEl>
                                        <p:sldTgt/>
                                      </p:tgtEl>
                                    </p:cond>
                                  </p:endCondLst>
                                  <p:childTnLst>
                                    <p:set>
                                      <p:cBhvr>
                                        <p:cTn id="39" dur="1" fill="hold">
                                          <p:stCondLst>
                                            <p:cond delay="0"/>
                                          </p:stCondLst>
                                        </p:cTn>
                                        <p:tgtEl>
                                          <p:spTgt spid="78"/>
                                        </p:tgtEl>
                                        <p:attrNameLst>
                                          <p:attrName>style.visibility</p:attrName>
                                        </p:attrNameLst>
                                      </p:cBhvr>
                                      <p:to>
                                        <p:strVal val="visible"/>
                                      </p:to>
                                    </p:set>
                                    <p:animEffect transition="in" filter="randombar(horizontal)">
                                      <p:cBhvr>
                                        <p:cTn id="40" dur="500"/>
                                        <p:tgtEl>
                                          <p:spTgt spid="78"/>
                                        </p:tgtEl>
                                      </p:cBhvr>
                                    </p:animEffect>
                                  </p:childTnLst>
                                </p:cTn>
                              </p:par>
                              <p:par>
                                <p:cTn id="41" presetID="14" presetClass="entr" presetSubtype="10" repeatCount="indefinite" fill="hold" grpId="0" nodeType="withEffect">
                                  <p:stCondLst>
                                    <p:cond delay="0"/>
                                  </p:stCondLst>
                                  <p:endCondLst>
                                    <p:cond evt="onNext" delay="0">
                                      <p:tgtEl>
                                        <p:sldTgt/>
                                      </p:tgtEl>
                                    </p:cond>
                                  </p:endCondLst>
                                  <p:childTnLst>
                                    <p:set>
                                      <p:cBhvr>
                                        <p:cTn id="42" dur="1" fill="hold">
                                          <p:stCondLst>
                                            <p:cond delay="0"/>
                                          </p:stCondLst>
                                        </p:cTn>
                                        <p:tgtEl>
                                          <p:spTgt spid="79"/>
                                        </p:tgtEl>
                                        <p:attrNameLst>
                                          <p:attrName>style.visibility</p:attrName>
                                        </p:attrNameLst>
                                      </p:cBhvr>
                                      <p:to>
                                        <p:strVal val="visible"/>
                                      </p:to>
                                    </p:set>
                                    <p:animEffect transition="in" filter="randombar(horizontal)">
                                      <p:cBhvr>
                                        <p:cTn id="43" dur="500"/>
                                        <p:tgtEl>
                                          <p:spTgt spid="79"/>
                                        </p:tgtEl>
                                      </p:cBhvr>
                                    </p:animEffect>
                                  </p:childTnLst>
                                </p:cTn>
                              </p:par>
                              <p:par>
                                <p:cTn id="44" presetID="14" presetClass="entr" presetSubtype="10" repeatCount="indefinite" fill="hold" grpId="0" nodeType="withEffect">
                                  <p:stCondLst>
                                    <p:cond delay="0"/>
                                  </p:stCondLst>
                                  <p:endCondLst>
                                    <p:cond evt="onNext" delay="0">
                                      <p:tgtEl>
                                        <p:sldTgt/>
                                      </p:tgtEl>
                                    </p:cond>
                                  </p:endCondLst>
                                  <p:childTnLst>
                                    <p:set>
                                      <p:cBhvr>
                                        <p:cTn id="45" dur="1" fill="hold">
                                          <p:stCondLst>
                                            <p:cond delay="0"/>
                                          </p:stCondLst>
                                        </p:cTn>
                                        <p:tgtEl>
                                          <p:spTgt spid="26"/>
                                        </p:tgtEl>
                                        <p:attrNameLst>
                                          <p:attrName>style.visibility</p:attrName>
                                        </p:attrNameLst>
                                      </p:cBhvr>
                                      <p:to>
                                        <p:strVal val="visible"/>
                                      </p:to>
                                    </p:set>
                                    <p:animEffect transition="in" filter="randombar(horizontal)">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repeatCount="indefinite" fill="hold" grpId="0" nodeType="clickEffect">
                                  <p:stCondLst>
                                    <p:cond delay="0"/>
                                  </p:stCondLst>
                                  <p:endCondLst>
                                    <p:cond evt="onNext" delay="0">
                                      <p:tgtEl>
                                        <p:sldTgt/>
                                      </p:tgtEl>
                                    </p:cond>
                                  </p:end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par>
                                <p:cTn id="52" presetID="10" presetClass="entr" presetSubtype="0" repeatCount="indefinite" fill="hold" grpId="0" nodeType="withEffect">
                                  <p:stCondLst>
                                    <p:cond delay="0"/>
                                  </p:stCondLst>
                                  <p:endCondLst>
                                    <p:cond evt="onNext" delay="0">
                                      <p:tgtEl>
                                        <p:sldTgt/>
                                      </p:tgtEl>
                                    </p:cond>
                                  </p:end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0" presetClass="entr" presetSubtype="0" repeatCount="indefinite" fill="hold" grpId="0" nodeType="withEffect">
                                  <p:stCondLst>
                                    <p:cond delay="0"/>
                                  </p:stCondLst>
                                  <p:endCondLst>
                                    <p:cond evt="onNext" delay="0">
                                      <p:tgtEl>
                                        <p:sldTgt/>
                                      </p:tgtEl>
                                    </p:cond>
                                  </p:end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animBg="1"/>
      <p:bldP spid="27" grpId="0" animBg="1"/>
      <p:bldP spid="28" grpId="0" animBg="1"/>
      <p:bldP spid="29" grpId="0" animBg="1"/>
      <p:bldP spid="39" grpId="0" animBg="1"/>
      <p:bldP spid="40" grpId="0" animBg="1"/>
      <p:bldP spid="41" grpId="0" animBg="1"/>
      <p:bldP spid="42" grpId="0" animBg="1"/>
      <p:bldP spid="43" grpId="0" animBg="1"/>
      <p:bldP spid="44" grpId="0" animBg="1"/>
      <p:bldP spid="45" grpId="0" animBg="1"/>
      <p:bldP spid="46" grpId="0" animBg="1"/>
      <p:bldP spid="78" grpId="0" animBg="1"/>
      <p:bldP spid="7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ext uri="{D42A27DB-BD31-4B8C-83A1-F6EECF244321}">
                <p14:modId xmlns:p14="http://schemas.microsoft.com/office/powerpoint/2010/main" val="412421827"/>
              </p:ext>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コンテンツ プレースホルダー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mc:AlternateContent xmlns:mc="http://schemas.openxmlformats.org/markup-compatibility/2006" xmlns:a14="http://schemas.microsoft.com/office/drawing/2010/main">
        <mc:Choice Requires="a14">
          <p:sp>
            <p:nvSpPr>
              <p:cNvPr id="13" name="テキスト ボックス 12"/>
              <p:cNvSpPr txBox="1"/>
              <p:nvPr/>
            </p:nvSpPr>
            <p:spPr>
              <a:xfrm>
                <a:off x="8250195" y="3817785"/>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8250195" y="3817785"/>
                <a:ext cx="304699" cy="307777"/>
              </a:xfrm>
              <a:prstGeom prst="rect">
                <a:avLst/>
              </a:prstGeom>
              <a:blipFill>
                <a:blip r:embed="rId9"/>
                <a:stretch>
                  <a:fillRect l="-8000" r="-2000" b="-13725"/>
                </a:stretch>
              </a:blipFill>
            </p:spPr>
            <p:txBody>
              <a:bodyPr/>
              <a:lstStyle/>
              <a:p>
                <a:r>
                  <a:rPr lang="ja-JP" altLang="en-US">
                    <a:noFill/>
                  </a:rPr>
                  <a:t> </a:t>
                </a:r>
              </a:p>
            </p:txBody>
          </p:sp>
        </mc:Fallback>
      </mc:AlternateContent>
      <p:sp>
        <p:nvSpPr>
          <p:cNvPr id="14" name="楕円 13"/>
          <p:cNvSpPr/>
          <p:nvPr/>
        </p:nvSpPr>
        <p:spPr>
          <a:xfrm>
            <a:off x="7990702" y="3715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p:cNvSpPr txBox="1"/>
              <p:nvPr/>
            </p:nvSpPr>
            <p:spPr>
              <a:xfrm>
                <a:off x="8382001" y="3022831"/>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8382001" y="3022831"/>
                <a:ext cx="317972" cy="307777"/>
              </a:xfrm>
              <a:prstGeom prst="rect">
                <a:avLst/>
              </a:prstGeom>
              <a:blipFill>
                <a:blip r:embed="rId10"/>
                <a:stretch>
                  <a:fillRect l="-7692" r="-5769" b="-20000"/>
                </a:stretch>
              </a:blipFill>
            </p:spPr>
            <p:txBody>
              <a:bodyPr/>
              <a:lstStyle/>
              <a:p>
                <a:r>
                  <a:rPr lang="ja-JP" altLang="en-US">
                    <a:noFill/>
                  </a:rPr>
                  <a:t> </a:t>
                </a:r>
              </a:p>
            </p:txBody>
          </p:sp>
        </mc:Fallback>
      </mc:AlternateContent>
      <p:sp>
        <p:nvSpPr>
          <p:cNvPr id="18" name="楕円 17"/>
          <p:cNvSpPr/>
          <p:nvPr/>
        </p:nvSpPr>
        <p:spPr>
          <a:xfrm>
            <a:off x="8188774" y="4011139"/>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8168270" y="3297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7701447" y="3405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8402596" y="42136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3" name="テキスト ボックス 32"/>
              <p:cNvSpPr txBox="1"/>
              <p:nvPr/>
            </p:nvSpPr>
            <p:spPr>
              <a:xfrm>
                <a:off x="7362913" y="3297400"/>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33" name="テキスト ボックス 32"/>
              <p:cNvSpPr txBox="1">
                <a:spLocks noRot="1" noChangeAspect="1" noMove="1" noResize="1" noEditPoints="1" noAdjustHandles="1" noChangeArrowheads="1" noChangeShapeType="1" noTextEdit="1"/>
              </p:cNvSpPr>
              <p:nvPr/>
            </p:nvSpPr>
            <p:spPr>
              <a:xfrm>
                <a:off x="7362913" y="3297400"/>
                <a:ext cx="323935" cy="307777"/>
              </a:xfrm>
              <a:prstGeom prst="rect">
                <a:avLst/>
              </a:prstGeom>
              <a:blipFill>
                <a:blip r:embed="rId11"/>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p:cNvSpPr txBox="1"/>
              <p:nvPr/>
            </p:nvSpPr>
            <p:spPr>
              <a:xfrm>
                <a:off x="8536771" y="397480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8536771" y="3974803"/>
                <a:ext cx="323935" cy="307777"/>
              </a:xfrm>
              <a:prstGeom prst="rect">
                <a:avLst/>
              </a:prstGeom>
              <a:blipFill>
                <a:blip r:embed="rId12"/>
                <a:stretch>
                  <a:fillRect l="-7407" r="-5556"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p:cNvSpPr txBox="1"/>
              <p:nvPr/>
            </p:nvSpPr>
            <p:spPr>
              <a:xfrm>
                <a:off x="8279392" y="3563771"/>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8279392" y="3563771"/>
                <a:ext cx="323935" cy="307777"/>
              </a:xfrm>
              <a:prstGeom prst="rect">
                <a:avLst/>
              </a:prstGeom>
              <a:blipFill>
                <a:blip r:embed="rId13"/>
                <a:stretch>
                  <a:fillRect l="-7547"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p:cNvSpPr txBox="1"/>
              <p:nvPr/>
            </p:nvSpPr>
            <p:spPr>
              <a:xfrm>
                <a:off x="7623268" y="3617751"/>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623268" y="3617751"/>
                <a:ext cx="323935" cy="307777"/>
              </a:xfrm>
              <a:prstGeom prst="rect">
                <a:avLst/>
              </a:prstGeom>
              <a:blipFill>
                <a:blip r:embed="rId14"/>
                <a:stretch>
                  <a:fillRect l="-9434" r="-5660" b="-19608"/>
                </a:stretch>
              </a:blipFill>
            </p:spPr>
            <p:txBody>
              <a:bodyPr/>
              <a:lstStyle/>
              <a:p>
                <a:r>
                  <a:rPr lang="ja-JP" altLang="en-US">
                    <a:noFill/>
                  </a:rPr>
                  <a:t> </a:t>
                </a:r>
              </a:p>
            </p:txBody>
          </p:sp>
        </mc:Fallback>
      </mc:AlternateContent>
      <p:sp>
        <p:nvSpPr>
          <p:cNvPr id="37" name="楕円 36"/>
          <p:cNvSpPr/>
          <p:nvPr/>
        </p:nvSpPr>
        <p:spPr>
          <a:xfrm>
            <a:off x="7775145" y="4015038"/>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コンテンツ プレースホルダー 2"/>
          <p:cNvSpPr>
            <a:spLocks noGrp="1"/>
          </p:cNvSpPr>
          <p:nvPr>
            <p:ph idx="1"/>
          </p:nvPr>
        </p:nvSpPr>
        <p:spPr>
          <a:xfrm>
            <a:off x="243175" y="1367755"/>
            <a:ext cx="11627257" cy="614197"/>
          </a:xfrm>
        </p:spPr>
        <p:txBody>
          <a:bodyPr/>
          <a:lstStyle/>
          <a:p>
            <a:r>
              <a:rPr lang="en-US" altLang="ja-JP" sz="2400" dirty="0" smtClean="0"/>
              <a:t>Capability </a:t>
            </a:r>
            <a:r>
              <a:rPr lang="en-US" altLang="ja-JP" sz="2400" dirty="0"/>
              <a:t>of adjusting </a:t>
            </a:r>
            <a:r>
              <a:rPr lang="en-US" altLang="ja-JP" sz="2400" b="1" dirty="0">
                <a:solidFill>
                  <a:srgbClr val="DED900"/>
                </a:solidFill>
              </a:rPr>
              <a:t>exploitation &amp; exploration </a:t>
            </a:r>
            <a:r>
              <a:rPr lang="en-US" altLang="ja-JP" sz="2400" dirty="0"/>
              <a:t>by the bat behavior</a:t>
            </a:r>
          </a:p>
        </p:txBody>
      </p:sp>
    </p:spTree>
    <p:extLst>
      <p:ext uri="{BB962C8B-B14F-4D97-AF65-F5344CB8AC3E}">
        <p14:creationId xmlns:p14="http://schemas.microsoft.com/office/powerpoint/2010/main" val="3511677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746.532"/>
  <p:tag name="LATEXADDIN" val="\documentclass{article}&#10;\usepackage{amsmath}&#10;\pagestyle{empty}&#10;\begin{document}&#10;\[&#10;x_{rnd_i}=x_{lb}+(x_{ub}-x_{lb}) \times rand&#10;\]&#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632.9208"/>
  <p:tag name="LATEXADDIN" val="\documentclass{article}&#10;\usepackage{amsmath}&#10;\pagestyle{empty}&#10;\begin{document}&#10;\[&#10;\alpha=\gamma=0.9&#10;\]&#10;\end{document}"/>
  <p:tag name="IGUANATEXSIZE" val="12"/>
  <p:tag name="IGUANATEXCURSOR" val="100"/>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568.054"/>
  <p:tag name="LATEXADDIN" val="\documentclass{article}&#10;\usepackage{amsmath}&#10;\pagestyle{empty}&#10;\begin{document}&#10;\[&#10;v_i^{t+1}=v_i^t+(x_*-x_i^t)\times rand&#10;\]&#10;&#10;\end{document}"/>
  <p:tag name="IGUANATEXSIZE" val="20"/>
  <p:tag name="IGUANATEXCURSOR" val="117"/>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890.8887"/>
  <p:tag name="LATEXADDIN" val="\documentclass{article}&#10;\usepackage{amsmath}&#10;\pagestyle{empty}&#10;\begin{document}&#10;\[&#10;x_i^{t+1}=x_i^t+v_i^{t+1}&#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37.9828"/>
  <p:tag name="ORIGINALWIDTH" val="863.1422"/>
  <p:tag name="LATEXADDIN" val="\documentclass{article}&#10;\usepackage{amsmath}&#10;\pagestyle{empty}&#10;\begin{document}&#10;\[&#10;x_{loc_i}=x_{*}+\epsilon A^t&#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746.532"/>
  <p:tag name="LATEXADDIN" val="\documentclass{article}&#10;\usepackage{amsmath}&#10;\pagestyle{empty}&#10;\begin{document}&#10;\[&#10;x_{rnd_i}=x_{lb}+(x_{ub}-x_{lb}) \times rand&#10;\]&#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267.342"/>
  <p:tag name="LATEXADDIN" val="\documentclass{article}&#10;\usepackage{amsmath}&#10;\pagestyle{empty}&#10;\begin{document}&#10;&#10;\[&#10;r_i^{t+1}=r_i^t[1-exp(- \gamma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632.171"/>
  <p:tag name="LATEXADDIN" val="\documentclass{article}&#10;\usepackage{amsmath}&#10;\pagestyle{empty}&#10;\begin{document}&#10;&#10;&#10;\[&#10;A_i^{t+1}=\alpha A_i^t&#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3051.368"/>
  <p:tag name="ORIGINALWIDTH" val="4294.713"/>
  <p:tag name="LATEXADDIN" val="\documentclass{article}&#10;\usepackage{amsmath}&#10;\usepackage{algorithm}&#10;\usepackage{algorithmic}&#10;\pagestyle{empty}&#10;&#10;\begin{document}&#10;\begin{algorithm}[t]&#10;\caption{Bat Algorithm with Dynamic Niche Radius (DNRBA)}&#10;\label{code:dnrba}&#10;\begin{algorithmic}[3]&#10;\REQUIRE Objective\ Function\ $F(x)$&#10;\STATE Initialize Population $x_i(i=1,2,..., N)$ and $v_i$\\&#10;\STATE Define frequency $f_i$ at location $x_i$ &#10;\STATE Initialize pulse rates $r_i$, and loudness $A_i$&#10;\WHILE{($t &lt;$ Max number of iterations)}&#10;\STATE Calculate Dynamic Niche Radius &#10;\FOR{i=1 to N}&#10;\STATE Generate a new solution $x_i$ and velocity $v_i$ &#10;\IF{($rand&gt;r_i$)}&#10;\STATE Generate a new solution $x_{loc}$ around a global best solution $x_i$ &#10;% \ELSE&#10;% \STATE Continue&#10;\ENDIF&#10;\STATE Generate a new solution $x_{rnd}$ randomly &#10;\IF{($rand&lt;A_i \&amp; \min (F(x_i), F(x_{loc}), F(x_{rnd})&lt;F(x_{i*})$)}&#10;\STATE Accept the new solution, and update pulse rate $r_i$ \\ \&amp; loudness $A_i$   &#10;\ENDIF&#10;\STATE Evaluate all bats and select a best solution $x_*$ in the current solutions&#10;\ENDFOR&#10;\ENDWHILE&#10;\end{algorithmic}&#10;\end{algorithm}&#10;\end{document}"/>
  <p:tag name="IGUANATEXSIZE" val="20"/>
  <p:tag name="IGUANATEXCURSOR" val="532"/>
  <p:tag name="TRANSPARENCY" val="True"/>
  <p:tag name="FILENAME" val=""/>
  <p:tag name="LATEXENGINEID" val="0"/>
  <p:tag name="TEMPFOLDER" val=".\"/>
  <p:tag name="LATEXFORMHEIGHT" val="312"/>
  <p:tag name="LATEXFORMWIDTH" val="384"/>
  <p:tag name="LATEXFORMWRAP" val="True"/>
  <p:tag name="BITMAPVECTOR" val="0"/>
</p:tagLst>
</file>

<file path=ppt/theme/theme1.xml><?xml version="1.0" encoding="utf-8"?>
<a:theme xmlns:a="http://schemas.openxmlformats.org/drawingml/2006/main" name="Speech-bubble-Icon-Vector-PowerPoint-Templates-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Speech-bubble-Icon-Vector-PowerPoint-Templates-Widescreen</Template>
  <TotalTime>16771</TotalTime>
  <Words>2746</Words>
  <Application>Microsoft Office PowerPoint</Application>
  <PresentationFormat>ワイド画面</PresentationFormat>
  <Paragraphs>791</Paragraphs>
  <Slides>35</Slides>
  <Notes>27</Notes>
  <HiddenSlides>7</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35</vt:i4>
      </vt:variant>
    </vt:vector>
  </HeadingPairs>
  <TitlesOfParts>
    <vt:vector size="45" baseType="lpstr">
      <vt:lpstr>Meiryo UI</vt:lpstr>
      <vt:lpstr>ＭＳ Ｐゴシック</vt:lpstr>
      <vt:lpstr>游ゴシック</vt:lpstr>
      <vt:lpstr>Arial</vt:lpstr>
      <vt:lpstr>Calibri</vt:lpstr>
      <vt:lpstr>Cambria Math</vt:lpstr>
      <vt:lpstr>Segoe UI</vt:lpstr>
      <vt:lpstr>Times New Roman</vt:lpstr>
      <vt:lpstr>Speech-bubble-Icon-Vector-PowerPoint-Templates-Widescreen</vt:lpstr>
      <vt:lpstr>Custom Design</vt:lpstr>
      <vt:lpstr>Niche Radius Adaptation in Bat Algorithm for Locating Multiple Optima  in Multimodal Optimization</vt:lpstr>
      <vt:lpstr>Introduction</vt:lpstr>
      <vt:lpstr>Approach to the problem</vt:lpstr>
      <vt:lpstr>Bat Algorithm (BA) [X. S. Yang, 2010]</vt:lpstr>
      <vt:lpstr>Bat Algorithm (BA) [X. S. Yang, 2010]</vt:lpstr>
      <vt:lpstr>Bat Algorithm (BA) [X. S. Yang, 2010]</vt:lpstr>
      <vt:lpstr>Bat Algorithm (BA) [X. S. Yang, 2010]</vt:lpstr>
      <vt:lpstr>Bat Algorithm (BA) [X. S. Yang, 2010]</vt:lpstr>
      <vt:lpstr>Bat Algorithm (BA) [X. S. Yang, 2010]</vt:lpstr>
      <vt:lpstr>Niche Radius [D. Beasley et.al, 1993]</vt:lpstr>
      <vt:lpstr>Proposal for Multimodal Optimization</vt:lpstr>
      <vt:lpstr>Description of NRBA</vt:lpstr>
      <vt:lpstr>Description of NRBA</vt:lpstr>
      <vt:lpstr>Description of NRBA</vt:lpstr>
      <vt:lpstr>Description of NRBA</vt:lpstr>
      <vt:lpstr>Description of NRBA</vt:lpstr>
      <vt:lpstr>Description of NRBA</vt:lpstr>
      <vt:lpstr>Description of NRBA</vt:lpstr>
      <vt:lpstr>Experiment   BA vs. NSBA vs. NRBA</vt:lpstr>
      <vt:lpstr>Experiment   BA vs. NSBA vs. NRBA</vt:lpstr>
      <vt:lpstr>Results </vt:lpstr>
      <vt:lpstr>Results </vt:lpstr>
      <vt:lpstr>Results </vt:lpstr>
      <vt:lpstr>Results – Individual distribution</vt:lpstr>
      <vt:lpstr>Results – Individual distribution</vt:lpstr>
      <vt:lpstr>Results – Individual distribution</vt:lpstr>
      <vt:lpstr>Results – Individual distribution</vt:lpstr>
      <vt:lpstr>Conclusion </vt:lpstr>
      <vt:lpstr>PowerPoint プレゼンテーション</vt:lpstr>
      <vt:lpstr>BA flowchart</vt:lpstr>
      <vt:lpstr>BA flowchart</vt:lpstr>
      <vt:lpstr>BA flowchart</vt:lpstr>
      <vt:lpstr>BA flowchart</vt:lpstr>
      <vt:lpstr>BA flowchart</vt:lpstr>
      <vt:lpstr>Pseudo code of NRBA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Iwase Takuya</dc:creator>
  <cp:lastModifiedBy>takadamalab</cp:lastModifiedBy>
  <cp:revision>317</cp:revision>
  <cp:lastPrinted>2019-03-19T10:44:24Z</cp:lastPrinted>
  <dcterms:created xsi:type="dcterms:W3CDTF">2019-02-03T07:21:12Z</dcterms:created>
  <dcterms:modified xsi:type="dcterms:W3CDTF">2019-06-08T07:14:01Z</dcterms:modified>
</cp:coreProperties>
</file>