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5"/>
  </p:notesMasterIdLst>
  <p:handoutMasterIdLst>
    <p:handoutMasterId r:id="rId56"/>
  </p:handoutMasterIdLst>
  <p:sldIdLst>
    <p:sldId id="1611" r:id="rId2"/>
    <p:sldId id="1612" r:id="rId3"/>
    <p:sldId id="2134" r:id="rId4"/>
    <p:sldId id="2135" r:id="rId5"/>
    <p:sldId id="1933" r:id="rId6"/>
    <p:sldId id="1671" r:id="rId7"/>
    <p:sldId id="1621" r:id="rId8"/>
    <p:sldId id="1622" r:id="rId9"/>
    <p:sldId id="2132" r:id="rId10"/>
    <p:sldId id="1623" r:id="rId11"/>
    <p:sldId id="2131" r:id="rId12"/>
    <p:sldId id="2137" r:id="rId13"/>
    <p:sldId id="2130" r:id="rId14"/>
    <p:sldId id="2129" r:id="rId15"/>
    <p:sldId id="2084" r:id="rId16"/>
    <p:sldId id="2085" r:id="rId17"/>
    <p:sldId id="2136" r:id="rId18"/>
    <p:sldId id="2040" r:id="rId19"/>
    <p:sldId id="2041" r:id="rId20"/>
    <p:sldId id="2042" r:id="rId21"/>
    <p:sldId id="2043" r:id="rId22"/>
    <p:sldId id="2044" r:id="rId23"/>
    <p:sldId id="2045" r:id="rId24"/>
    <p:sldId id="2046" r:id="rId25"/>
    <p:sldId id="2047" r:id="rId26"/>
    <p:sldId id="2048" r:id="rId27"/>
    <p:sldId id="2049" r:id="rId28"/>
    <p:sldId id="2050" r:id="rId29"/>
    <p:sldId id="1689" r:id="rId30"/>
    <p:sldId id="1690" r:id="rId31"/>
    <p:sldId id="1691" r:id="rId32"/>
    <p:sldId id="1693" r:id="rId33"/>
    <p:sldId id="1703" r:id="rId34"/>
    <p:sldId id="1987" r:id="rId35"/>
    <p:sldId id="1646" r:id="rId36"/>
    <p:sldId id="1647" r:id="rId37"/>
    <p:sldId id="1648" r:id="rId38"/>
    <p:sldId id="1649" r:id="rId39"/>
    <p:sldId id="1650" r:id="rId40"/>
    <p:sldId id="1651" r:id="rId41"/>
    <p:sldId id="1652" r:id="rId42"/>
    <p:sldId id="1653" r:id="rId43"/>
    <p:sldId id="1692" r:id="rId44"/>
    <p:sldId id="1720" r:id="rId45"/>
    <p:sldId id="1704" r:id="rId46"/>
    <p:sldId id="1719" r:id="rId47"/>
    <p:sldId id="1721" r:id="rId48"/>
    <p:sldId id="1723" r:id="rId49"/>
    <p:sldId id="1724" r:id="rId50"/>
    <p:sldId id="1725" r:id="rId51"/>
    <p:sldId id="1731" r:id="rId52"/>
    <p:sldId id="1714" r:id="rId53"/>
    <p:sldId id="1730" r:id="rId54"/>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63">
          <p15:clr>
            <a:srgbClr val="A4A3A4"/>
          </p15:clr>
        </p15:guide>
      </p15:sldGuideLst>
    </p:ext>
    <p:ext uri="{2D200454-40CA-4A62-9FC3-DE9A4176ACB9}">
      <p15:notesGuideLst xmlns:p15="http://schemas.microsoft.com/office/powerpoint/2012/main">
        <p15:guide id="1" orient="horz" pos="2880">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ACA00"/>
    <a:srgbClr val="3366FF"/>
    <a:srgbClr val="6699FF"/>
    <a:srgbClr val="000066"/>
    <a:srgbClr val="66FFCC"/>
    <a:srgbClr val="66CCFF"/>
    <a:srgbClr val="029A1B"/>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89" autoAdjust="0"/>
    <p:restoredTop sz="89409" autoAdjust="0"/>
  </p:normalViewPr>
  <p:slideViewPr>
    <p:cSldViewPr snapToGrid="0">
      <p:cViewPr varScale="1">
        <p:scale>
          <a:sx n="74" d="100"/>
          <a:sy n="74" d="100"/>
        </p:scale>
        <p:origin x="1662" y="66"/>
      </p:cViewPr>
      <p:guideLst>
        <p:guide orient="horz" pos="2160"/>
        <p:guide pos="286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832" y="228"/>
      </p:cViewPr>
      <p:guideLst>
        <p:guide orient="horz" pos="2880"/>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0957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0957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0957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ea typeface="宋体" panose="02010600030101010101" pitchFamily="2" charset="-122"/>
              </a:defRPr>
            </a:lvl1pPr>
          </a:lstStyle>
          <a:p>
            <a:pPr>
              <a:defRPr/>
            </a:pPr>
            <a:fld id="{3B4577F0-ED67-4FFE-A316-3B3AEC2EA4D6}"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ea typeface="宋体" panose="02010600030101010101" pitchFamily="2" charset="-122"/>
              </a:defRPr>
            </a:lvl1pPr>
          </a:lstStyle>
          <a:p>
            <a:pPr>
              <a:defRPr/>
            </a:pPr>
            <a:fld id="{E46A9642-FD4A-45CC-9F4F-8E10AB9AB4AA}" type="slidenum">
              <a:rPr lang="en-US" altLang="zh-CN"/>
              <a:t>‹#›</a:t>
            </a:fld>
            <a:endParaRPr lang="en-US" altLang="zh-CN"/>
          </a:p>
        </p:txBody>
      </p:sp>
    </p:spTree>
    <p:extLst>
      <p:ext uri="{BB962C8B-B14F-4D97-AF65-F5344CB8AC3E}">
        <p14:creationId xmlns:p14="http://schemas.microsoft.com/office/powerpoint/2010/main" val="26790569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pPr>
              <a:defRPr/>
            </a:pPr>
            <a:fld id="{9FD54D0F-DE20-458F-9711-211063689A02}" type="slidenum">
              <a:rPr lang="zh-CN" altLang="en-US" smtClean="0"/>
              <a:t>2</a:t>
            </a:fld>
            <a:endParaRPr lang="en-US" altLang="zh-CN"/>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2647715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  </a:t>
            </a:r>
          </a:p>
        </p:txBody>
      </p:sp>
    </p:spTree>
    <p:extLst>
      <p:ext uri="{BB962C8B-B14F-4D97-AF65-F5344CB8AC3E}">
        <p14:creationId xmlns:p14="http://schemas.microsoft.com/office/powerpoint/2010/main" val="1688184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p:sp>
      <p:sp>
        <p:nvSpPr>
          <p:cNvPr id="114691" name="Rectangle 3"/>
          <p:cNvSpPr>
            <a:spLocks noGrp="1" noChangeArrowheads="1"/>
          </p:cNvSpPr>
          <p:nvPr>
            <p:ph type="body" idx="1"/>
          </p:nvPr>
        </p:nvSpPr>
        <p:spPr>
          <a:noFill/>
        </p:spPr>
        <p:txBody>
          <a:bodyPr/>
          <a:lstStyle/>
          <a:p>
            <a:r>
              <a:rPr lang="zh-CN" altLang="en-US"/>
              <a:t>讲到软件组件和网络与通信协议时，引出下面详细介绍安全漏洞</a:t>
            </a:r>
          </a:p>
        </p:txBody>
      </p:sp>
    </p:spTree>
    <p:extLst>
      <p:ext uri="{BB962C8B-B14F-4D97-AF65-F5344CB8AC3E}">
        <p14:creationId xmlns:p14="http://schemas.microsoft.com/office/powerpoint/2010/main" val="2310296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p:sp>
      <p:sp>
        <p:nvSpPr>
          <p:cNvPr id="115715" name="Rectangle 3"/>
          <p:cNvSpPr>
            <a:spLocks noGrp="1" noChangeArrowheads="1"/>
          </p:cNvSpPr>
          <p:nvPr>
            <p:ph type="body" idx="1"/>
          </p:nvPr>
        </p:nvSpPr>
        <p:spPr>
          <a:noFill/>
        </p:spPr>
        <p:txBody>
          <a:bodyPr/>
          <a:lstStyle/>
          <a:p>
            <a:endParaRPr lang="zh-CN" altLang="en-US"/>
          </a:p>
        </p:txBody>
      </p:sp>
    </p:spTree>
    <p:extLst>
      <p:ext uri="{BB962C8B-B14F-4D97-AF65-F5344CB8AC3E}">
        <p14:creationId xmlns:p14="http://schemas.microsoft.com/office/powerpoint/2010/main" val="3411673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p:sp>
      <p:sp>
        <p:nvSpPr>
          <p:cNvPr id="116739" name="Rectangle 3"/>
          <p:cNvSpPr>
            <a:spLocks noGrp="1" noChangeArrowheads="1"/>
          </p:cNvSpPr>
          <p:nvPr>
            <p:ph type="body" idx="1"/>
          </p:nvPr>
        </p:nvSpPr>
        <p:spPr>
          <a:noFill/>
        </p:spPr>
        <p:txBody>
          <a:bodyPr/>
          <a:lstStyle/>
          <a:p>
            <a:r>
              <a:rPr lang="en-US" altLang="zh-CN"/>
              <a:t>Windows</a:t>
            </a:r>
            <a:r>
              <a:rPr lang="zh-CN" altLang="en-US"/>
              <a:t>的安全漏洞多就是一个典型例子</a:t>
            </a:r>
          </a:p>
        </p:txBody>
      </p:sp>
    </p:spTree>
    <p:extLst>
      <p:ext uri="{BB962C8B-B14F-4D97-AF65-F5344CB8AC3E}">
        <p14:creationId xmlns:p14="http://schemas.microsoft.com/office/powerpoint/2010/main" val="1459271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p:sp>
      <p:sp>
        <p:nvSpPr>
          <p:cNvPr id="117763" name="Rectangle 3"/>
          <p:cNvSpPr>
            <a:spLocks noGrp="1" noChangeArrowheads="1"/>
          </p:cNvSpPr>
          <p:nvPr>
            <p:ph type="body" idx="1"/>
          </p:nvPr>
        </p:nvSpPr>
        <p:spPr>
          <a:noFill/>
        </p:spPr>
        <p:txBody>
          <a:bodyPr/>
          <a:lstStyle/>
          <a:p>
            <a:r>
              <a:rPr lang="en-US" altLang="zh-CN"/>
              <a:t>Windows</a:t>
            </a:r>
            <a:r>
              <a:rPr lang="zh-CN" altLang="en-US"/>
              <a:t>的安全漏洞多就是一个典型例子</a:t>
            </a:r>
          </a:p>
        </p:txBody>
      </p:sp>
    </p:spTree>
    <p:extLst>
      <p:ext uri="{BB962C8B-B14F-4D97-AF65-F5344CB8AC3E}">
        <p14:creationId xmlns:p14="http://schemas.microsoft.com/office/powerpoint/2010/main" val="2489623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p:sp>
      <p:sp>
        <p:nvSpPr>
          <p:cNvPr id="118787" name="Rectangle 3"/>
          <p:cNvSpPr>
            <a:spLocks noGrp="1" noChangeArrowheads="1"/>
          </p:cNvSpPr>
          <p:nvPr>
            <p:ph type="body" idx="1"/>
          </p:nvPr>
        </p:nvSpPr>
        <p:spPr>
          <a:noFill/>
        </p:spPr>
        <p:txBody>
          <a:bodyPr/>
          <a:lstStyle/>
          <a:p>
            <a:r>
              <a:rPr lang="en-US" altLang="zh-CN"/>
              <a:t>Windows</a:t>
            </a:r>
            <a:r>
              <a:rPr lang="zh-CN" altLang="en-US"/>
              <a:t>的安全漏洞多就是一个典型例子</a:t>
            </a:r>
          </a:p>
          <a:p>
            <a:r>
              <a:rPr lang="zh-CN" altLang="en-US"/>
              <a:t>“独眼”的思路：分析病毒的行为的三个特征，然后监控程序是否具有这三种行为。</a:t>
            </a:r>
          </a:p>
        </p:txBody>
      </p:sp>
    </p:spTree>
    <p:extLst>
      <p:ext uri="{BB962C8B-B14F-4D97-AF65-F5344CB8AC3E}">
        <p14:creationId xmlns:p14="http://schemas.microsoft.com/office/powerpoint/2010/main" val="15168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p:sp>
      <p:sp>
        <p:nvSpPr>
          <p:cNvPr id="119811" name="Rectangle 3"/>
          <p:cNvSpPr>
            <a:spLocks noGrp="1" noChangeArrowheads="1"/>
          </p:cNvSpPr>
          <p:nvPr>
            <p:ph type="body" idx="1"/>
          </p:nvPr>
        </p:nvSpPr>
        <p:spPr>
          <a:noFill/>
        </p:spPr>
        <p:txBody>
          <a:bodyPr/>
          <a:lstStyle/>
          <a:p>
            <a:r>
              <a:rPr lang="zh-CN" altLang="en-US"/>
              <a:t>数据量太大，无法保持</a:t>
            </a:r>
          </a:p>
        </p:txBody>
      </p:sp>
    </p:spTree>
    <p:extLst>
      <p:ext uri="{BB962C8B-B14F-4D97-AF65-F5344CB8AC3E}">
        <p14:creationId xmlns:p14="http://schemas.microsoft.com/office/powerpoint/2010/main" val="2163748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p:sp>
      <p:sp>
        <p:nvSpPr>
          <p:cNvPr id="120835" name="Rectangle 3"/>
          <p:cNvSpPr>
            <a:spLocks noGrp="1" noChangeArrowheads="1"/>
          </p:cNvSpPr>
          <p:nvPr>
            <p:ph type="body" idx="1"/>
          </p:nvPr>
        </p:nvSpPr>
        <p:spPr>
          <a:noFill/>
        </p:spPr>
        <p:txBody>
          <a:bodyPr/>
          <a:lstStyle/>
          <a:p>
            <a:r>
              <a:rPr lang="en-US" altLang="zh-CN"/>
              <a:t>2008.10</a:t>
            </a:r>
            <a:r>
              <a:rPr lang="zh-CN" altLang="en-US"/>
              <a:t>月初韩国著名影星崔真实自杀身亡，原因之一是受不了网络流言的压力，事件发生后，韩国开始讨论互联网实名制的立法问题。</a:t>
            </a:r>
          </a:p>
          <a:p>
            <a:r>
              <a:rPr lang="zh-CN" altLang="en-US"/>
              <a:t>“在互联网上，没有人知道你是一条狗。”</a:t>
            </a:r>
            <a:r>
              <a:rPr lang="en-US" altLang="zh-CN"/>
              <a:t>20</a:t>
            </a:r>
            <a:r>
              <a:rPr lang="zh-CN" altLang="en-US"/>
              <a:t>年前，美国</a:t>
            </a:r>
            <a:r>
              <a:rPr lang="en-US" altLang="zh-CN"/>
              <a:t>《</a:t>
            </a:r>
            <a:r>
              <a:rPr lang="zh-CN" altLang="en-US"/>
              <a:t>纽约客</a:t>
            </a:r>
            <a:r>
              <a:rPr lang="en-US" altLang="zh-CN"/>
              <a:t>》</a:t>
            </a:r>
            <a:r>
              <a:rPr lang="zh-CN" altLang="en-US"/>
              <a:t>杂志以黑色幽默方式直指网络虚拟化之弊。</a:t>
            </a:r>
          </a:p>
        </p:txBody>
      </p:sp>
    </p:spTree>
    <p:extLst>
      <p:ext uri="{BB962C8B-B14F-4D97-AF65-F5344CB8AC3E}">
        <p14:creationId xmlns:p14="http://schemas.microsoft.com/office/powerpoint/2010/main" val="2804336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p:nvPr/>
        </p:nvGrpSpPr>
        <p:grpSpPr bwMode="auto">
          <a:xfrm>
            <a:off x="0" y="2438400"/>
            <a:ext cx="9009063" cy="1052513"/>
            <a:chOff x="0" y="1536"/>
            <a:chExt cx="5675" cy="663"/>
          </a:xfrm>
        </p:grpSpPr>
        <p:grpSp>
          <p:nvGrpSpPr>
            <p:cNvPr id="3"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grpSp>
        <p:grpSp>
          <p:nvGrpSpPr>
            <p:cNvPr id="4"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1C61395C-8CDD-4FA2-ADB5-FD6889F54024}" type="datetime1">
              <a:rPr lang="zh-CN" altLang="en-US" smtClean="0">
                <a:solidFill>
                  <a:srgbClr val="1C1C1C"/>
                </a:solidFill>
              </a:rPr>
              <a:t>2022/9/4</a:t>
            </a:fld>
            <a:endParaRPr lang="en-US" altLang="zh-CN">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19E74429-26DC-471E-9251-C4807B21DCEF}" type="slidenum">
              <a:rPr lang="en-US" altLang="zh-CN">
                <a:solidFill>
                  <a:srgbClr val="1C1C1C"/>
                </a:solidFill>
              </a:r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fld id="{CB3E5F7E-5148-4CB2-963A-95C37528F550}" type="datetime1">
              <a:rPr lang="zh-CN" altLang="en-US" smtClean="0">
                <a:solidFill>
                  <a:srgbClr val="000000"/>
                </a:solidFill>
              </a:rPr>
              <a:t>2022/9/4</a:t>
            </a:fld>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EF68ED92-367B-4CD8-A26C-4E6248EAD48D}"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3875" y="142875"/>
            <a:ext cx="2070100" cy="55260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8813" y="142875"/>
            <a:ext cx="6062662" cy="55260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fld id="{E565DC17-A35B-464B-A9AB-82DCA891CFF2}" type="datetime1">
              <a:rPr lang="zh-CN" altLang="en-US" smtClean="0">
                <a:solidFill>
                  <a:srgbClr val="000000"/>
                </a:solidFill>
              </a:rPr>
              <a:t>2022/9/4</a:t>
            </a:fld>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CBA975A5-F217-4B48-B315-600F055D9787}"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lnSpc>
                <a:spcPts val="3400"/>
              </a:lnSpc>
              <a:defRPr/>
            </a:lvl1pPr>
            <a:lvl2pPr>
              <a:lnSpc>
                <a:spcPts val="3400"/>
              </a:lnSpc>
              <a:defRPr/>
            </a:lvl2pPr>
            <a:lvl3pPr>
              <a:lnSpc>
                <a:spcPts val="3400"/>
              </a:lnSpc>
              <a:defRPr/>
            </a:lvl3pPr>
            <a:lvl4pPr>
              <a:lnSpc>
                <a:spcPts val="3400"/>
              </a:lnSpc>
              <a:defRPr/>
            </a:lvl4pPr>
            <a:lvl5pPr>
              <a:lnSpc>
                <a:spcPts val="34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p:txBody>
          <a:bodyPr/>
          <a:lstStyle>
            <a:lvl1pPr>
              <a:defRPr/>
            </a:lvl1pPr>
          </a:lstStyle>
          <a:p>
            <a:pPr>
              <a:defRPr/>
            </a:pPr>
            <a:fld id="{13EAD5F1-67B5-4A0D-ABC1-AB8E7ABAD35E}" type="datetime1">
              <a:rPr lang="zh-CN" altLang="en-US" smtClean="0">
                <a:solidFill>
                  <a:srgbClr val="000000"/>
                </a:solidFill>
              </a:rPr>
              <a:t>2022/9/4</a:t>
            </a:fld>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65EB7420-10C5-4439-A879-6C64816B7E29}"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88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12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p:txBody>
          <a:bodyPr/>
          <a:lstStyle>
            <a:lvl1pPr>
              <a:defRPr/>
            </a:lvl1pPr>
          </a:lstStyle>
          <a:p>
            <a:pPr>
              <a:defRPr/>
            </a:pPr>
            <a:fld id="{8777064C-0A55-4E07-B965-6C3D3728ABB2}" type="datetime1">
              <a:rPr lang="zh-CN" altLang="en-US" smtClean="0">
                <a:solidFill>
                  <a:srgbClr val="000000"/>
                </a:solidFill>
              </a:rPr>
              <a:t>2022/9/4</a:t>
            </a:fld>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6B28E056-97FC-4A70-8131-E02F6583BF82}"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p:txBody>
          <a:bodyPr/>
          <a:lstStyle>
            <a:lvl1pPr>
              <a:defRPr/>
            </a:lvl1pPr>
          </a:lstStyle>
          <a:p>
            <a:pPr>
              <a:defRPr/>
            </a:pPr>
            <a:fld id="{E8AED8A2-82FC-4DC1-9863-2A50613A6AE6}" type="datetime1">
              <a:rPr lang="zh-CN" altLang="en-US" smtClean="0">
                <a:solidFill>
                  <a:srgbClr val="000000"/>
                </a:solidFill>
              </a:rPr>
              <a:t>2022/9/4</a:t>
            </a:fld>
            <a:endParaRPr lang="en-US" altLang="zh-CN">
              <a:solidFill>
                <a:srgbClr val="000000"/>
              </a:solidFill>
            </a:endParaRPr>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p:txBody>
          <a:bodyPr/>
          <a:lstStyle>
            <a:lvl1pPr>
              <a:defRPr/>
            </a:lvl1pPr>
          </a:lstStyle>
          <a:p>
            <a:pPr>
              <a:defRPr/>
            </a:pPr>
            <a:fld id="{BBFD273C-C71A-40AC-9777-8B20B0D93BC7}"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p:txBody>
          <a:bodyPr/>
          <a:lstStyle>
            <a:lvl1pPr>
              <a:defRPr/>
            </a:lvl1pPr>
          </a:lstStyle>
          <a:p>
            <a:pPr>
              <a:defRPr/>
            </a:pPr>
            <a:fld id="{075295FB-9049-4B10-8132-A2704FC040E4}" type="datetime1">
              <a:rPr lang="zh-CN" altLang="en-US" smtClean="0">
                <a:solidFill>
                  <a:srgbClr val="000000"/>
                </a:solidFill>
              </a:rPr>
              <a:t>2022/9/4</a:t>
            </a:fld>
            <a:endParaRPr lang="en-US" altLang="zh-CN">
              <a:solidFill>
                <a:srgbClr val="000000"/>
              </a:solidFill>
            </a:endParaRPr>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13"/>
          <p:cNvSpPr>
            <a:spLocks noGrp="1" noChangeArrowheads="1"/>
          </p:cNvSpPr>
          <p:nvPr>
            <p:ph type="sldNum" sz="quarter" idx="12"/>
          </p:nvPr>
        </p:nvSpPr>
        <p:spPr/>
        <p:txBody>
          <a:bodyPr/>
          <a:lstStyle>
            <a:lvl1pPr>
              <a:defRPr/>
            </a:lvl1pPr>
          </a:lstStyle>
          <a:p>
            <a:pPr>
              <a:defRPr/>
            </a:pPr>
            <a:fld id="{3782B63A-4FE1-4D96-8285-FCAE99EA7890}"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fld id="{27E94A6A-DBE8-4CE6-9619-41C62789DE7E}" type="datetime1">
              <a:rPr lang="zh-CN" altLang="en-US" smtClean="0">
                <a:solidFill>
                  <a:srgbClr val="000000"/>
                </a:solidFill>
              </a:rPr>
              <a:t>2022/9/4</a:t>
            </a:fld>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B733275C-2774-4B25-97E7-7065F970E90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fld id="{00651A7E-C721-4544-8D2F-3546C0565F84}" type="datetime1">
              <a:rPr lang="zh-CN" altLang="en-US" smtClean="0">
                <a:solidFill>
                  <a:srgbClr val="000000"/>
                </a:solidFill>
              </a:rPr>
              <a:t>2022/9/4</a:t>
            </a:fld>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2C21E245-20D5-4D11-AD9A-5B593160C07A}"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439738"/>
            <a:ext cx="438150" cy="474662"/>
          </a:xfrm>
          <a:prstGeom prst="rect">
            <a:avLst/>
          </a:prstGeom>
          <a:solidFill>
            <a:schemeClr val="accent2"/>
          </a:soli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5" name="Rectangle 3"/>
          <p:cNvSpPr>
            <a:spLocks noChangeArrowheads="1"/>
          </p:cNvSpPr>
          <p:nvPr/>
        </p:nvSpPr>
        <p:spPr bwMode="ltGray">
          <a:xfrm>
            <a:off x="800100" y="439738"/>
            <a:ext cx="328613" cy="47466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6" name="Rectangle 4"/>
          <p:cNvSpPr>
            <a:spLocks noChangeArrowheads="1"/>
          </p:cNvSpPr>
          <p:nvPr/>
        </p:nvSpPr>
        <p:spPr bwMode="ltGray">
          <a:xfrm>
            <a:off x="541338" y="862013"/>
            <a:ext cx="422275" cy="474662"/>
          </a:xfrm>
          <a:prstGeom prst="rect">
            <a:avLst/>
          </a:prstGeom>
          <a:solidFill>
            <a:schemeClr val="folHlink"/>
          </a:soli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7" name="Rectangle 5"/>
          <p:cNvSpPr>
            <a:spLocks noChangeArrowheads="1"/>
          </p:cNvSpPr>
          <p:nvPr/>
        </p:nvSpPr>
        <p:spPr bwMode="ltGray">
          <a:xfrm>
            <a:off x="911225" y="862013"/>
            <a:ext cx="368300" cy="47466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8" name="Rectangle 6"/>
          <p:cNvSpPr>
            <a:spLocks noChangeArrowheads="1"/>
          </p:cNvSpPr>
          <p:nvPr/>
        </p:nvSpPr>
        <p:spPr bwMode="ltGray">
          <a:xfrm>
            <a:off x="127000" y="788988"/>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9" name="Rectangle 7"/>
          <p:cNvSpPr>
            <a:spLocks noChangeArrowheads="1"/>
          </p:cNvSpPr>
          <p:nvPr/>
        </p:nvSpPr>
        <p:spPr bwMode="gray">
          <a:xfrm>
            <a:off x="762000" y="331788"/>
            <a:ext cx="31750" cy="1052512"/>
          </a:xfrm>
          <a:prstGeom prst="rect">
            <a:avLst/>
          </a:prstGeom>
          <a:solidFill>
            <a:schemeClr val="bg2"/>
          </a:soli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80" name="Rectangle 8"/>
          <p:cNvSpPr>
            <a:spLocks noChangeArrowheads="1"/>
          </p:cNvSpPr>
          <p:nvPr/>
        </p:nvSpPr>
        <p:spPr bwMode="gray">
          <a:xfrm>
            <a:off x="442913" y="1122363"/>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1033" name="Rectangle 9"/>
          <p:cNvSpPr>
            <a:spLocks noGrp="1" noChangeArrowheads="1"/>
          </p:cNvSpPr>
          <p:nvPr>
            <p:ph type="title"/>
          </p:nvPr>
        </p:nvSpPr>
        <p:spPr bwMode="auto">
          <a:xfrm>
            <a:off x="1150938" y="142875"/>
            <a:ext cx="7793037" cy="95885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p>
        </p:txBody>
      </p:sp>
      <p:sp>
        <p:nvSpPr>
          <p:cNvPr id="1034" name="Rectangle 10"/>
          <p:cNvSpPr>
            <a:spLocks noGrp="1" noChangeArrowheads="1"/>
          </p:cNvSpPr>
          <p:nvPr>
            <p:ph type="body" idx="1"/>
          </p:nvPr>
        </p:nvSpPr>
        <p:spPr bwMode="auto">
          <a:xfrm>
            <a:off x="658813" y="1554163"/>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Rectangle 11"/>
          <p:cNvSpPr>
            <a:spLocks noGrp="1" noChangeArrowheads="1"/>
          </p:cNvSpPr>
          <p:nvPr>
            <p:ph type="dt" sz="half" idx="2"/>
          </p:nvPr>
        </p:nvSpPr>
        <p:spPr bwMode="auto">
          <a:xfrm>
            <a:off x="914400" y="6348413"/>
            <a:ext cx="1905000" cy="457200"/>
          </a:xfrm>
          <a:prstGeom prst="rect">
            <a:avLst/>
          </a:prstGeom>
          <a:noFill/>
          <a:ln w="9525">
            <a:noFill/>
            <a:miter lim="800000"/>
          </a:ln>
          <a:effectLst/>
        </p:spPr>
        <p:txBody>
          <a:bodyPr vert="horz" wrap="square" lIns="91440" tIns="45720" rIns="91440" bIns="45720" numCol="1" anchor="b" anchorCtr="0" compatLnSpc="1"/>
          <a:lstStyle>
            <a:lvl1pPr algn="l">
              <a:defRPr kumimoji="0" sz="1400" b="0">
                <a:ea typeface="宋体" panose="02010600030101010101" pitchFamily="2" charset="-122"/>
              </a:defRPr>
            </a:lvl1pPr>
          </a:lstStyle>
          <a:p>
            <a:pPr>
              <a:defRPr/>
            </a:pPr>
            <a:fld id="{2812D72D-DA04-4C9C-9A6E-C01386CD88CE}" type="datetime1">
              <a:rPr lang="zh-CN" altLang="en-US" smtClean="0">
                <a:solidFill>
                  <a:srgbClr val="000000"/>
                </a:solidFill>
              </a:rPr>
              <a:t>2022/9/4</a:t>
            </a:fld>
            <a:endParaRPr lang="en-US" altLang="zh-CN">
              <a:solidFill>
                <a:srgbClr val="000000"/>
              </a:solidFill>
            </a:endParaRPr>
          </a:p>
        </p:txBody>
      </p:sp>
      <p:sp>
        <p:nvSpPr>
          <p:cNvPr id="3084" name="Rectangle 12"/>
          <p:cNvSpPr>
            <a:spLocks noGrp="1" noChangeArrowheads="1"/>
          </p:cNvSpPr>
          <p:nvPr>
            <p:ph type="ftr" sz="quarter" idx="3"/>
          </p:nvPr>
        </p:nvSpPr>
        <p:spPr bwMode="auto">
          <a:xfrm>
            <a:off x="3352800" y="6348413"/>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b="0">
                <a:ea typeface="宋体" panose="02010600030101010101" pitchFamily="2" charset="-122"/>
              </a:defRPr>
            </a:lvl1pPr>
          </a:lstStyle>
          <a:p>
            <a:pPr>
              <a:defRPr/>
            </a:pPr>
            <a:endParaRPr lang="en-US" altLang="zh-CN">
              <a:solidFill>
                <a:srgbClr val="000000"/>
              </a:solidFill>
            </a:endParaRPr>
          </a:p>
        </p:txBody>
      </p:sp>
      <p:sp>
        <p:nvSpPr>
          <p:cNvPr id="3085" name="Rectangle 13"/>
          <p:cNvSpPr>
            <a:spLocks noGrp="1" noChangeArrowheads="1"/>
          </p:cNvSpPr>
          <p:nvPr>
            <p:ph type="sldNum" sz="quarter" idx="4"/>
          </p:nvPr>
        </p:nvSpPr>
        <p:spPr bwMode="auto">
          <a:xfrm>
            <a:off x="6781800" y="6348413"/>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400" b="0">
                <a:ea typeface="宋体" panose="02010600030101010101" pitchFamily="2" charset="-122"/>
              </a:defRPr>
            </a:lvl1pPr>
          </a:lstStyle>
          <a:p>
            <a:pPr>
              <a:defRPr/>
            </a:pPr>
            <a:fld id="{38C58080-A4A9-4607-B318-5D24794E2C9C}" type="slidenum">
              <a:rPr lang="en-US" altLang="zh-CN">
                <a:solidFill>
                  <a:srgbClr val="000000"/>
                </a:solidFill>
              </a:rPr>
              <a:t>‹#›</a:t>
            </a:fld>
            <a:endParaRPr lang="en-US" altLang="zh-CN">
              <a:solidFill>
                <a:srgbClr val="000000"/>
              </a:solidFill>
            </a:endParaRPr>
          </a:p>
        </p:txBody>
      </p:sp>
      <p:sp>
        <p:nvSpPr>
          <p:cNvPr id="3089" name="Rectangle 17"/>
          <p:cNvSpPr>
            <a:spLocks noChangeArrowheads="1"/>
          </p:cNvSpPr>
          <p:nvPr/>
        </p:nvSpPr>
        <p:spPr bwMode="gray">
          <a:xfrm>
            <a:off x="539750" y="6332538"/>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90" name="Line 18"/>
          <p:cNvSpPr>
            <a:spLocks noChangeShapeType="1"/>
          </p:cNvSpPr>
          <p:nvPr/>
        </p:nvSpPr>
        <p:spPr bwMode="auto">
          <a:xfrm>
            <a:off x="827088" y="6189663"/>
            <a:ext cx="0" cy="503237"/>
          </a:xfrm>
          <a:prstGeom prst="line">
            <a:avLst/>
          </a:prstGeom>
          <a:noFill/>
          <a:ln w="28575">
            <a:solidFill>
              <a:schemeClr val="tx1"/>
            </a:solidFill>
            <a:miter lim="800000"/>
          </a:ln>
          <a:effectLst/>
        </p:spPr>
        <p:txBody>
          <a:bodyPr wrap="none"/>
          <a:lstStyle/>
          <a:p>
            <a:pPr algn="ctr">
              <a:defRPr/>
            </a:pPr>
            <a:endParaRPr lang="zh-CN" altLang="en-US">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5pPr>
      <a:lvl6pPr marL="4572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6pPr>
      <a:lvl7pPr marL="9144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7pPr>
      <a:lvl8pPr marL="13716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8pPr>
      <a:lvl9pPr marL="18288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副标题 2"/>
          <p:cNvSpPr>
            <a:spLocks noGrp="1"/>
          </p:cNvSpPr>
          <p:nvPr>
            <p:ph type="subTitle" idx="1"/>
          </p:nvPr>
        </p:nvSpPr>
        <p:spPr/>
        <p:txBody>
          <a:bodyPr/>
          <a:lstStyle/>
          <a:p>
            <a:endParaRPr lang="zh-CN" altLang="en-US" dirty="0"/>
          </a:p>
        </p:txBody>
      </p:sp>
      <p:sp>
        <p:nvSpPr>
          <p:cNvPr id="29699" name="标题 1"/>
          <p:cNvSpPr>
            <a:spLocks noGrp="1"/>
          </p:cNvSpPr>
          <p:nvPr>
            <p:ph type="ctrTitle"/>
          </p:nvPr>
        </p:nvSpPr>
        <p:spPr>
          <a:xfrm>
            <a:off x="2339974" y="1536192"/>
            <a:ext cx="5353177" cy="1451483"/>
          </a:xfrm>
        </p:spPr>
        <p:txBody>
          <a:bodyPr/>
          <a:lstStyle/>
          <a:p>
            <a:r>
              <a:rPr lang="zh-CN" altLang="en-US" dirty="0">
                <a:solidFill>
                  <a:schemeClr val="tx1"/>
                </a:solidFill>
              </a:rPr>
              <a:t>  </a:t>
            </a:r>
            <a:r>
              <a:rPr lang="en-US" altLang="zh-CN" dirty="0">
                <a:solidFill>
                  <a:schemeClr val="tx1"/>
                </a:solidFill>
              </a:rPr>
              <a:t/>
            </a:r>
            <a:br>
              <a:rPr lang="en-US" altLang="zh-CN" dirty="0">
                <a:solidFill>
                  <a:schemeClr val="tx1"/>
                </a:solidFill>
              </a:rPr>
            </a:br>
            <a:r>
              <a:rPr lang="zh-CN" altLang="en-US" dirty="0">
                <a:solidFill>
                  <a:schemeClr val="tx1"/>
                </a:solidFill>
              </a:rPr>
              <a:t>网络防御与安全评估</a:t>
            </a:r>
            <a:r>
              <a:rPr lang="en-US" altLang="zh-CN" dirty="0">
                <a:solidFill>
                  <a:schemeClr val="tx1"/>
                </a:solidFill>
              </a:rPr>
              <a:t/>
            </a:r>
            <a:br>
              <a:rPr lang="en-US" altLang="zh-CN" dirty="0">
                <a:solidFill>
                  <a:schemeClr val="tx1"/>
                </a:solidFill>
              </a:rPr>
            </a:br>
            <a:r>
              <a:rPr lang="zh-CN" altLang="en-US" dirty="0">
                <a:solidFill>
                  <a:schemeClr val="tx1"/>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z="3600" dirty="0">
                <a:sym typeface="+mn-ea"/>
              </a:rPr>
              <a:t>网络空间安全（</a:t>
            </a:r>
            <a:r>
              <a:rPr lang="en-US" altLang="zh-CN" sz="3600" dirty="0">
                <a:sym typeface="+mn-ea"/>
              </a:rPr>
              <a:t>Cyberspace security</a:t>
            </a:r>
            <a:r>
              <a:rPr lang="zh-CN" altLang="en-US" sz="3600" dirty="0">
                <a:sym typeface="+mn-ea"/>
              </a:rPr>
              <a:t>）</a:t>
            </a:r>
          </a:p>
        </p:txBody>
      </p:sp>
      <p:sp>
        <p:nvSpPr>
          <p:cNvPr id="329731" name="Rectangle 3"/>
          <p:cNvSpPr>
            <a:spLocks noGrp="1" noChangeArrowheads="1"/>
          </p:cNvSpPr>
          <p:nvPr>
            <p:ph type="body" idx="1"/>
          </p:nvPr>
        </p:nvSpPr>
        <p:spPr>
          <a:xfrm>
            <a:off x="215900" y="1101725"/>
            <a:ext cx="8712200" cy="5554345"/>
          </a:xfrm>
        </p:spPr>
        <p:txBody>
          <a:bodyPr/>
          <a:lstStyle/>
          <a:p>
            <a:pPr marL="0" indent="0" eaLnBrk="1" hangingPunct="1">
              <a:lnSpc>
                <a:spcPts val="3300"/>
              </a:lnSpc>
              <a:spcBef>
                <a:spcPts val="0"/>
              </a:spcBef>
              <a:buNone/>
            </a:pPr>
            <a:r>
              <a:rPr lang="en-US" altLang="zh-CN" sz="2400" dirty="0"/>
              <a:t>Cyberspace security </a:t>
            </a:r>
            <a:r>
              <a:rPr lang="zh-CN" altLang="en-US" sz="2400" dirty="0"/>
              <a:t>网络空间安全 </a:t>
            </a:r>
          </a:p>
          <a:p>
            <a:pPr eaLnBrk="1" hangingPunct="1">
              <a:lnSpc>
                <a:spcPts val="3300"/>
              </a:lnSpc>
              <a:spcBef>
                <a:spcPts val="0"/>
              </a:spcBef>
              <a:buFont typeface="Wingdings" panose="05000000000000000000" charset="0"/>
              <a:buChar char="n"/>
            </a:pPr>
            <a:r>
              <a:rPr lang="en-US" altLang="zh-CN" sz="2000" dirty="0"/>
              <a:t>ISO /iec27032</a:t>
            </a:r>
            <a:r>
              <a:rPr lang="zh-CN" altLang="en-US" sz="2000" dirty="0"/>
              <a:t>：</a:t>
            </a:r>
            <a:r>
              <a:rPr lang="en-US" altLang="zh-CN" sz="2000" dirty="0"/>
              <a:t>2012</a:t>
            </a:r>
            <a:r>
              <a:rPr lang="zh-CN" altLang="en-US" sz="2000" dirty="0"/>
              <a:t>对网络空间安全的定义：</a:t>
            </a:r>
            <a:r>
              <a:rPr lang="en-US" altLang="zh-CN" sz="2000" dirty="0"/>
              <a:t>preservation of </a:t>
            </a:r>
            <a:r>
              <a:rPr lang="en-US" altLang="zh-CN" sz="2000" dirty="0" err="1"/>
              <a:t>Confidentiality,Integrity</a:t>
            </a:r>
            <a:r>
              <a:rPr lang="en-US" altLang="zh-CN" sz="2000" dirty="0"/>
              <a:t> and Availability of information in the cyberspace.</a:t>
            </a:r>
            <a:r>
              <a:rPr lang="zh-CN" altLang="en-US" sz="2000" dirty="0" smtClean="0"/>
              <a:t>保护网络</a:t>
            </a:r>
            <a:r>
              <a:rPr lang="zh-CN" altLang="en-US" sz="2000" dirty="0"/>
              <a:t>空间信息的</a:t>
            </a:r>
            <a:r>
              <a:rPr lang="zh-CN" altLang="en-US" sz="2000" dirty="0" smtClean="0"/>
              <a:t>保密性、完整性</a:t>
            </a:r>
            <a:r>
              <a:rPr lang="zh-CN" altLang="en-US" sz="2000" dirty="0"/>
              <a:t>和</a:t>
            </a:r>
            <a:r>
              <a:rPr lang="zh-CN" altLang="en-US" sz="2000" dirty="0" smtClean="0"/>
              <a:t>可用性</a:t>
            </a:r>
            <a:r>
              <a:rPr lang="zh-CN" altLang="en-US" sz="2000" b="0" dirty="0" smtClean="0"/>
              <a:t>。</a:t>
            </a:r>
            <a:endParaRPr lang="zh-CN" altLang="en-US" sz="2000" b="0" dirty="0">
              <a:highlight>
                <a:srgbClr val="FFFF00"/>
              </a:highlight>
            </a:endParaRPr>
          </a:p>
          <a:p>
            <a:pPr eaLnBrk="1" hangingPunct="1">
              <a:lnSpc>
                <a:spcPts val="3300"/>
              </a:lnSpc>
              <a:spcBef>
                <a:spcPts val="0"/>
              </a:spcBef>
              <a:buFont typeface="Wingdings" panose="05000000000000000000" charset="0"/>
              <a:buChar char="n"/>
            </a:pPr>
            <a:r>
              <a:rPr lang="en-US" altLang="zh-CN" sz="2000" dirty="0">
                <a:solidFill>
                  <a:srgbClr val="000000"/>
                </a:solidFill>
              </a:rPr>
              <a:t>ITU:Cybersecurity is the collection of tools, policies, security concepts, security safeguards, guidelines, risk management approaches, actions, training, best practices, assurance and technologies that can be used to protect the cyber enviroment and organization and user's assets.</a:t>
            </a:r>
            <a:r>
              <a:rPr lang="zh-CN" altLang="en-US" sz="2000" dirty="0">
                <a:solidFill>
                  <a:srgbClr val="000000"/>
                </a:solidFill>
              </a:rPr>
              <a:t>网络空间安全是能够保护网络空间环境与组织和用户资产的工具</a:t>
            </a:r>
            <a:r>
              <a:rPr lang="zh-CN" altLang="en-US" sz="2000" dirty="0">
                <a:solidFill>
                  <a:srgbClr val="000000"/>
                </a:solidFill>
                <a:sym typeface="+mn-ea"/>
              </a:rPr>
              <a:t>、策略、安全概念、安全防护措施、指南、风险管理方法、行动、培训、最佳实践、保障与技术的集合。</a:t>
            </a:r>
          </a:p>
          <a:p>
            <a:pPr lvl="1" eaLnBrk="1" hangingPunct="1">
              <a:lnSpc>
                <a:spcPts val="3300"/>
              </a:lnSpc>
              <a:spcBef>
                <a:spcPts val="0"/>
              </a:spcBef>
            </a:pPr>
            <a:endParaRPr lang="en-US" altLang="zh-CN" sz="2000" dirty="0">
              <a:solidFill>
                <a:srgbClr val="00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 calcmode="lin" valueType="num">
                                      <p:cBhvr>
                                        <p:cTn id="7" dur="1000" fill="hold"/>
                                        <p:tgtEl>
                                          <p:spTgt spid="32973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2973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2973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29731">
                                            <p:txEl>
                                              <p:pRg st="1" end="1"/>
                                            </p:txEl>
                                          </p:spTgt>
                                        </p:tgtEl>
                                        <p:attrNameLst>
                                          <p:attrName>style.visibility</p:attrName>
                                        </p:attrNameLst>
                                      </p:cBhvr>
                                      <p:to>
                                        <p:strVal val="visible"/>
                                      </p:to>
                                    </p:set>
                                    <p:anim calcmode="lin" valueType="num">
                                      <p:cBhvr>
                                        <p:cTn id="14" dur="1000" fill="hold"/>
                                        <p:tgtEl>
                                          <p:spTgt spid="329731">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29731">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2973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29731">
                                            <p:txEl>
                                              <p:pRg st="2" end="2"/>
                                            </p:txEl>
                                          </p:spTgt>
                                        </p:tgtEl>
                                        <p:attrNameLst>
                                          <p:attrName>style.visibility</p:attrName>
                                        </p:attrNameLst>
                                      </p:cBhvr>
                                      <p:to>
                                        <p:strVal val="visible"/>
                                      </p:to>
                                    </p:set>
                                    <p:anim calcmode="lin" valueType="num">
                                      <p:cBhvr>
                                        <p:cTn id="21" dur="1000" fill="hold"/>
                                        <p:tgtEl>
                                          <p:spTgt spid="329731">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29731">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29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CF4A4F5F-EE5B-48DD-89E1-5CC2F0435321}"/>
              </a:ext>
            </a:extLst>
          </p:cNvPr>
          <p:cNvSpPr>
            <a:spLocks noGrp="1"/>
          </p:cNvSpPr>
          <p:nvPr>
            <p:ph idx="1"/>
          </p:nvPr>
        </p:nvSpPr>
        <p:spPr>
          <a:xfrm>
            <a:off x="541037" y="958849"/>
            <a:ext cx="7772400" cy="4630581"/>
          </a:xfrm>
        </p:spPr>
        <p:txBody>
          <a:bodyPr/>
          <a:lstStyle/>
          <a:p>
            <a:r>
              <a:rPr lang="zh-CN" altLang="en-US" sz="2000" dirty="0"/>
              <a:t>网络空间安全涉及到载体、资源、主体和操作各个方面的安全，包括网络空间中的物理设备与设施、系统、应用和数据涉及的所有安全问题。既要保护各种信息通信设施，计算机系统和关键工业物联网络在内的系统及其承载的数据免遭攻击，也要防止和应对滥用这些信息通信系统及应用而造成政治安全、经济安全、文化安全、社会安全和国防安全等情况的发生。</a:t>
            </a:r>
            <a:endParaRPr lang="en-US" altLang="zh-CN" sz="2000" dirty="0"/>
          </a:p>
          <a:p>
            <a:pPr marL="342900" marR="0" lvl="0" indent="-342900" algn="l" defTabSz="914400" rtl="0" eaLnBrk="1" fontAlgn="base" latinLnBrk="0" hangingPunct="1">
              <a:lnSpc>
                <a:spcPts val="3300"/>
              </a:lnSpc>
              <a:spcBef>
                <a:spcPts val="0"/>
              </a:spcBef>
              <a:spcAft>
                <a:spcPct val="0"/>
              </a:spcAft>
              <a:buClr>
                <a:srgbClr val="3333CC"/>
              </a:buClr>
              <a:buSzPct val="60000"/>
              <a:buFont typeface="Wingdings" panose="05000000000000000000" charset="0"/>
              <a:buChar char="n"/>
              <a:tabLst/>
              <a:defRPr/>
            </a:pPr>
            <a:r>
              <a:rPr kumimoji="1" lang="en-US" altLang="zh-CN" sz="2000" b="1" i="0" u="none" strike="noStrike" kern="0" cap="none" spc="0" normalizeH="0" baseline="0" noProof="0" dirty="0">
                <a:ln>
                  <a:noFill/>
                </a:ln>
                <a:solidFill>
                  <a:srgbClr val="000000"/>
                </a:solidFill>
                <a:effectLst/>
                <a:uLnTx/>
                <a:uFillTx/>
                <a:latin typeface="Times New Roman"/>
                <a:cs typeface="+mn-cs"/>
                <a:sym typeface="+mn-ea"/>
              </a:rPr>
              <a:t>2015</a:t>
            </a:r>
            <a:r>
              <a:rPr kumimoji="1" lang="zh-CN" altLang="en-US" sz="2000" b="1" i="0" u="none" strike="noStrike" kern="0" cap="none" spc="0" normalizeH="0" baseline="0" noProof="0" dirty="0">
                <a:ln>
                  <a:noFill/>
                </a:ln>
                <a:solidFill>
                  <a:srgbClr val="000000"/>
                </a:solidFill>
                <a:effectLst/>
                <a:uLnTx/>
                <a:uFillTx/>
                <a:latin typeface="Times New Roman"/>
                <a:cs typeface="+mn-cs"/>
                <a:sym typeface="+mn-ea"/>
              </a:rPr>
              <a:t>年</a:t>
            </a:r>
            <a:r>
              <a:rPr kumimoji="1" lang="en-US" altLang="zh-CN" sz="2000" b="1" i="0" u="none" strike="noStrike" kern="0" cap="none" spc="0" normalizeH="0" baseline="0" noProof="0" dirty="0">
                <a:ln>
                  <a:noFill/>
                </a:ln>
                <a:solidFill>
                  <a:srgbClr val="000000"/>
                </a:solidFill>
                <a:effectLst/>
                <a:uLnTx/>
                <a:uFillTx/>
                <a:latin typeface="Times New Roman"/>
                <a:cs typeface="+mn-cs"/>
                <a:sym typeface="+mn-ea"/>
              </a:rPr>
              <a:t>6</a:t>
            </a:r>
            <a:r>
              <a:rPr kumimoji="1" lang="zh-CN" altLang="en-US" sz="2000" b="1" i="0" u="none" strike="noStrike" kern="0" cap="none" spc="0" normalizeH="0" baseline="0" noProof="0" dirty="0">
                <a:ln>
                  <a:noFill/>
                </a:ln>
                <a:solidFill>
                  <a:srgbClr val="000000"/>
                </a:solidFill>
                <a:effectLst/>
                <a:uLnTx/>
                <a:uFillTx/>
                <a:latin typeface="Times New Roman"/>
                <a:cs typeface="+mn-cs"/>
                <a:sym typeface="+mn-ea"/>
              </a:rPr>
              <a:t>月年国务院学位委员会和教育部批准增设网络空间安全学一级学科。学科代码</a:t>
            </a:r>
            <a:r>
              <a:rPr kumimoji="1" lang="en-US" altLang="zh-CN" sz="2000" b="1" i="0" u="none" strike="noStrike" kern="0" cap="none" spc="0" normalizeH="0" baseline="0" noProof="0" dirty="0">
                <a:ln>
                  <a:noFill/>
                </a:ln>
                <a:solidFill>
                  <a:srgbClr val="000000"/>
                </a:solidFill>
                <a:effectLst/>
                <a:uLnTx/>
                <a:uFillTx/>
                <a:latin typeface="Times New Roman"/>
                <a:cs typeface="+mn-cs"/>
                <a:sym typeface="+mn-ea"/>
              </a:rPr>
              <a:t>0839</a:t>
            </a:r>
            <a:r>
              <a:rPr kumimoji="1" lang="zh-CN" altLang="en-US" sz="2000" b="1" i="0" u="none" strike="noStrike" kern="0" cap="none" spc="0" normalizeH="0" baseline="0" noProof="0" dirty="0">
                <a:ln>
                  <a:noFill/>
                </a:ln>
                <a:solidFill>
                  <a:srgbClr val="000000"/>
                </a:solidFill>
                <a:effectLst/>
                <a:uLnTx/>
                <a:uFillTx/>
                <a:latin typeface="Times New Roman"/>
                <a:cs typeface="+mn-cs"/>
                <a:sym typeface="+mn-ea"/>
              </a:rPr>
              <a:t>，与计算机科学与技术一级</a:t>
            </a:r>
            <a:r>
              <a:rPr kumimoji="1" lang="zh-CN" altLang="en-US" sz="2000" b="1" i="0" u="none" strike="noStrike" kern="0" cap="none" spc="0" normalizeH="0" baseline="0" noProof="0" dirty="0" smtClean="0">
                <a:ln>
                  <a:noFill/>
                </a:ln>
                <a:solidFill>
                  <a:srgbClr val="000000"/>
                </a:solidFill>
                <a:effectLst/>
                <a:uLnTx/>
                <a:uFillTx/>
                <a:latin typeface="Times New Roman"/>
                <a:cs typeface="+mn-cs"/>
                <a:sym typeface="+mn-ea"/>
              </a:rPr>
              <a:t>学科</a:t>
            </a:r>
            <a:r>
              <a:rPr lang="en-US" altLang="zh-CN" sz="2000" dirty="0">
                <a:solidFill>
                  <a:srgbClr val="000000"/>
                </a:solidFill>
                <a:latin typeface="Times New Roman"/>
                <a:sym typeface="+mn-ea"/>
              </a:rPr>
              <a:t>(</a:t>
            </a:r>
            <a:r>
              <a:rPr kumimoji="1" lang="en-US" altLang="zh-CN" sz="2000" b="1" i="0" u="none" strike="noStrike" kern="0" cap="none" spc="0" normalizeH="0" baseline="0" noProof="0" dirty="0" smtClean="0">
                <a:ln>
                  <a:noFill/>
                </a:ln>
                <a:solidFill>
                  <a:srgbClr val="000000"/>
                </a:solidFill>
                <a:effectLst/>
                <a:uLnTx/>
                <a:uFillTx/>
                <a:latin typeface="Times New Roman"/>
                <a:cs typeface="+mn-cs"/>
                <a:sym typeface="+mn-ea"/>
              </a:rPr>
              <a:t>0809)</a:t>
            </a:r>
            <a:r>
              <a:rPr kumimoji="1" lang="zh-CN" altLang="en-US" sz="2000" b="1" i="0" u="none" strike="noStrike" kern="0" cap="none" spc="0" normalizeH="0" baseline="0" noProof="0" dirty="0" smtClean="0">
                <a:ln>
                  <a:noFill/>
                </a:ln>
                <a:solidFill>
                  <a:srgbClr val="000000"/>
                </a:solidFill>
                <a:effectLst/>
                <a:uLnTx/>
                <a:uFillTx/>
                <a:latin typeface="Times New Roman"/>
                <a:cs typeface="+mn-cs"/>
                <a:sym typeface="+mn-ea"/>
              </a:rPr>
              <a:t>并列。</a:t>
            </a:r>
            <a:r>
              <a:rPr lang="zh-CN" altLang="en-US" sz="2000" noProof="0" dirty="0">
                <a:solidFill>
                  <a:srgbClr val="000000"/>
                </a:solidFill>
                <a:latin typeface="Times New Roman"/>
                <a:sym typeface="+mn-ea"/>
              </a:rPr>
              <a:t>在这</a:t>
            </a:r>
            <a:r>
              <a:rPr lang="zh-CN" altLang="en-US" sz="2000" noProof="0" dirty="0" smtClean="0">
                <a:solidFill>
                  <a:srgbClr val="000000"/>
                </a:solidFill>
                <a:latin typeface="Times New Roman"/>
                <a:sym typeface="+mn-ea"/>
              </a:rPr>
              <a:t>以前，使用信息安全专业，属于计算机科学与技术一级学科下的二级学科（</a:t>
            </a:r>
            <a:r>
              <a:rPr lang="en-US" altLang="zh-CN" sz="2000" noProof="0" dirty="0" smtClean="0">
                <a:solidFill>
                  <a:srgbClr val="000000"/>
                </a:solidFill>
                <a:latin typeface="Times New Roman"/>
                <a:sym typeface="+mn-ea"/>
              </a:rPr>
              <a:t>080904K</a:t>
            </a:r>
            <a:r>
              <a:rPr lang="zh-CN" altLang="en-US" sz="2000" noProof="0" dirty="0" smtClean="0">
                <a:solidFill>
                  <a:srgbClr val="000000"/>
                </a:solidFill>
                <a:latin typeface="Times New Roman"/>
                <a:sym typeface="+mn-ea"/>
              </a:rPr>
              <a:t>）</a:t>
            </a:r>
            <a:r>
              <a:rPr lang="en-US" altLang="zh-CN" sz="2000" noProof="0" dirty="0" smtClean="0">
                <a:solidFill>
                  <a:srgbClr val="000000"/>
                </a:solidFill>
                <a:latin typeface="Times New Roman"/>
                <a:sym typeface="+mn-ea"/>
              </a:rPr>
              <a:t>.</a:t>
            </a:r>
          </a:p>
          <a:p>
            <a:pPr marL="342900" marR="0" lvl="0" indent="-342900" algn="l" defTabSz="914400" rtl="0" eaLnBrk="1" fontAlgn="base" latinLnBrk="0" hangingPunct="1">
              <a:lnSpc>
                <a:spcPts val="3300"/>
              </a:lnSpc>
              <a:spcBef>
                <a:spcPts val="0"/>
              </a:spcBef>
              <a:spcAft>
                <a:spcPct val="0"/>
              </a:spcAft>
              <a:buClr>
                <a:srgbClr val="3333CC"/>
              </a:buClr>
              <a:buSzPct val="60000"/>
              <a:buFont typeface="Wingdings" panose="05000000000000000000" charset="0"/>
              <a:buChar char="n"/>
              <a:tabLst/>
              <a:defRPr/>
            </a:pPr>
            <a:endParaRPr kumimoji="1" lang="zh-CN" altLang="en-US" sz="2000" b="1" i="0" u="none" strike="noStrike" kern="0" cap="none" spc="0" normalizeH="0" baseline="0" noProof="0" dirty="0">
              <a:ln>
                <a:noFill/>
              </a:ln>
              <a:solidFill>
                <a:srgbClr val="000000"/>
              </a:solidFill>
              <a:effectLst/>
              <a:uLnTx/>
              <a:uFillTx/>
              <a:latin typeface="Times New Roman"/>
              <a:cs typeface="+mn-cs"/>
              <a:sym typeface="+mn-ea"/>
            </a:endParaRPr>
          </a:p>
          <a:p>
            <a:endParaRPr lang="zh-CN" altLang="en-US" sz="2000" dirty="0"/>
          </a:p>
        </p:txBody>
      </p:sp>
      <p:sp>
        <p:nvSpPr>
          <p:cNvPr id="3" name="标题 2">
            <a:extLst>
              <a:ext uri="{FF2B5EF4-FFF2-40B4-BE49-F238E27FC236}">
                <a16:creationId xmlns="" xmlns:a16="http://schemas.microsoft.com/office/drawing/2014/main" id="{AB4A74CD-C90B-45D6-B3B5-F9C54436157F}"/>
              </a:ext>
            </a:extLst>
          </p:cNvPr>
          <p:cNvSpPr>
            <a:spLocks noGrp="1"/>
          </p:cNvSpPr>
          <p:nvPr>
            <p:ph type="title"/>
          </p:nvPr>
        </p:nvSpPr>
        <p:spPr>
          <a:xfrm>
            <a:off x="682704" y="0"/>
            <a:ext cx="8551448" cy="958850"/>
          </a:xfrm>
        </p:spPr>
        <p:txBody>
          <a:bodyPr/>
          <a:lstStyle/>
          <a:p>
            <a:r>
              <a:rPr lang="zh-CN" altLang="en-US" sz="3600" dirty="0">
                <a:sym typeface="+mn-ea"/>
              </a:rPr>
              <a:t>网络空间安全（</a:t>
            </a:r>
            <a:r>
              <a:rPr kumimoji="1" lang="en-US" altLang="zh-CN" sz="3600" b="1" i="0" u="none" strike="noStrike" kern="0" cap="none" spc="0" normalizeH="0" baseline="0" noProof="0" dirty="0">
                <a:ln>
                  <a:noFill/>
                </a:ln>
                <a:solidFill>
                  <a:srgbClr val="333399"/>
                </a:solidFill>
                <a:effectLst/>
                <a:uLnTx/>
                <a:uFillTx/>
                <a:latin typeface="Times New Roman"/>
                <a:cs typeface="+mj-cs"/>
                <a:sym typeface="+mn-ea"/>
              </a:rPr>
              <a:t> </a:t>
            </a:r>
            <a:r>
              <a:rPr lang="en-US" altLang="zh-CN" sz="3600" dirty="0" smtClean="0">
                <a:solidFill>
                  <a:srgbClr val="333399"/>
                </a:solidFill>
                <a:latin typeface="Times New Roman"/>
                <a:sym typeface="+mn-ea"/>
              </a:rPr>
              <a:t>S</a:t>
            </a:r>
            <a:r>
              <a:rPr kumimoji="1" lang="en-US" altLang="zh-CN" sz="3600" b="1" i="0" u="none" strike="noStrike" kern="0" cap="none" spc="0" normalizeH="0" baseline="0" noProof="0" dirty="0" err="1" smtClean="0">
                <a:ln>
                  <a:noFill/>
                </a:ln>
                <a:solidFill>
                  <a:srgbClr val="333399"/>
                </a:solidFill>
                <a:effectLst/>
                <a:uLnTx/>
                <a:uFillTx/>
                <a:latin typeface="Times New Roman"/>
                <a:cs typeface="+mj-cs"/>
                <a:sym typeface="+mn-ea"/>
              </a:rPr>
              <a:t>ecurity</a:t>
            </a:r>
            <a:r>
              <a:rPr kumimoji="1" lang="en-US" altLang="zh-CN" sz="3600" b="1" i="0" u="none" strike="noStrike" kern="0" cap="none" spc="0" normalizeH="0" baseline="0" noProof="0" dirty="0" smtClean="0">
                <a:ln>
                  <a:noFill/>
                </a:ln>
                <a:solidFill>
                  <a:srgbClr val="333399"/>
                </a:solidFill>
                <a:effectLst/>
                <a:uLnTx/>
                <a:uFillTx/>
                <a:latin typeface="Times New Roman"/>
                <a:cs typeface="+mj-cs"/>
                <a:sym typeface="+mn-ea"/>
              </a:rPr>
              <a:t> in </a:t>
            </a:r>
            <a:r>
              <a:rPr lang="en-US" altLang="zh-CN" sz="3600" dirty="0" smtClean="0">
                <a:sym typeface="+mn-ea"/>
              </a:rPr>
              <a:t>Cyberspace</a:t>
            </a:r>
            <a:r>
              <a:rPr lang="zh-CN" altLang="en-US" sz="3600" dirty="0">
                <a:sym typeface="+mn-ea"/>
              </a:rPr>
              <a:t>）</a:t>
            </a:r>
            <a:endParaRPr lang="zh-CN" altLang="en-US" sz="3600" dirty="0"/>
          </a:p>
        </p:txBody>
      </p:sp>
    </p:spTree>
    <p:extLst>
      <p:ext uri="{BB962C8B-B14F-4D97-AF65-F5344CB8AC3E}">
        <p14:creationId xmlns:p14="http://schemas.microsoft.com/office/powerpoint/2010/main" val="3400570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8507" y="948856"/>
            <a:ext cx="8465467" cy="4114800"/>
          </a:xfrm>
        </p:spPr>
        <p:txBody>
          <a:bodyPr/>
          <a:lstStyle/>
          <a:p>
            <a:pPr marL="0" indent="0">
              <a:buNone/>
            </a:pPr>
            <a:r>
              <a:rPr lang="zh-CN" altLang="en-US" dirty="0" smtClean="0"/>
              <a:t>四个阶段（</a:t>
            </a:r>
            <a:r>
              <a:rPr lang="en-US" altLang="zh-CN" dirty="0" smtClean="0"/>
              <a:t>P25)</a:t>
            </a:r>
            <a:r>
              <a:rPr lang="zh-CN" altLang="en-US" dirty="0" smtClean="0"/>
              <a:t>：</a:t>
            </a:r>
            <a:endParaRPr lang="en-US" altLang="zh-CN" dirty="0" smtClean="0"/>
          </a:p>
          <a:p>
            <a:pPr marL="0" indent="0">
              <a:buNone/>
            </a:pPr>
            <a:r>
              <a:rPr lang="en-US" altLang="zh-CN" sz="2400" dirty="0" smtClean="0"/>
              <a:t>1.</a:t>
            </a:r>
            <a:r>
              <a:rPr lang="zh-CN" altLang="en-US" sz="2400" dirty="0" smtClean="0"/>
              <a:t>通信保密</a:t>
            </a:r>
            <a:r>
              <a:rPr lang="en-US" altLang="zh-CN" sz="2400" dirty="0" smtClean="0"/>
              <a:t>:</a:t>
            </a:r>
            <a:r>
              <a:rPr lang="zh-CN" altLang="en-US" sz="2400" b="0" dirty="0" smtClean="0"/>
              <a:t>上世纪</a:t>
            </a:r>
            <a:r>
              <a:rPr lang="en-US" altLang="zh-CN" sz="2400" b="0" dirty="0" smtClean="0"/>
              <a:t>40</a:t>
            </a:r>
            <a:r>
              <a:rPr lang="zh-CN" altLang="en-US" sz="2400" b="0" dirty="0" smtClean="0"/>
              <a:t>年代</a:t>
            </a:r>
            <a:r>
              <a:rPr lang="en-US" altLang="zh-CN" sz="2400" b="0" dirty="0" smtClean="0"/>
              <a:t>,</a:t>
            </a:r>
            <a:r>
              <a:rPr lang="zh-CN" altLang="en-US" sz="2400" b="0" dirty="0" smtClean="0"/>
              <a:t>标志</a:t>
            </a:r>
            <a:r>
              <a:rPr lang="en-US" altLang="zh-CN" sz="2400" b="0" dirty="0" smtClean="0"/>
              <a:t>《</a:t>
            </a:r>
            <a:r>
              <a:rPr lang="zh-CN" altLang="en-US" sz="2400" b="0" dirty="0" smtClean="0"/>
              <a:t>保密系统的信息理论</a:t>
            </a:r>
            <a:r>
              <a:rPr lang="en-US" altLang="zh-CN" sz="2400" b="0" dirty="0" smtClean="0"/>
              <a:t>》</a:t>
            </a:r>
            <a:r>
              <a:rPr lang="zh-CN" altLang="en-US" sz="2400" b="0" dirty="0" smtClean="0"/>
              <a:t>（</a:t>
            </a:r>
            <a:r>
              <a:rPr lang="en-US" altLang="zh-CN" sz="2400" b="0" dirty="0" smtClean="0"/>
              <a:t>Shannon )</a:t>
            </a:r>
            <a:r>
              <a:rPr lang="zh-CN" altLang="en-US" sz="2400" b="0" dirty="0" smtClean="0"/>
              <a:t>。主要安全威胁搭线窃听和密码学分析。</a:t>
            </a:r>
            <a:r>
              <a:rPr lang="en-US" altLang="zh-CN" sz="2400" b="0" dirty="0" smtClean="0"/>
              <a:t>1946</a:t>
            </a:r>
            <a:r>
              <a:rPr lang="zh-CN" altLang="en-US" sz="2400" b="0" dirty="0" smtClean="0"/>
              <a:t>年第一台计算机</a:t>
            </a:r>
            <a:r>
              <a:rPr lang="en-US" altLang="zh-CN" sz="2400" b="0" dirty="0" smtClean="0"/>
              <a:t>ENIAC</a:t>
            </a:r>
            <a:r>
              <a:rPr lang="zh-CN" altLang="en-US" sz="2400" b="0" dirty="0" smtClean="0"/>
              <a:t>诞生</a:t>
            </a:r>
            <a:endParaRPr lang="en-US" altLang="zh-CN" sz="2400" b="0" dirty="0" smtClean="0"/>
          </a:p>
          <a:p>
            <a:pPr marL="0" indent="0">
              <a:buNone/>
            </a:pPr>
            <a:r>
              <a:rPr lang="en-US" altLang="zh-CN" sz="2400" dirty="0" smtClean="0"/>
              <a:t>2.</a:t>
            </a:r>
            <a:r>
              <a:rPr lang="zh-CN" altLang="en-US" sz="2400" dirty="0" smtClean="0"/>
              <a:t>计算机安全：</a:t>
            </a:r>
            <a:r>
              <a:rPr lang="en-US" altLang="zh-CN" sz="2400" b="0" dirty="0" smtClean="0"/>
              <a:t>20</a:t>
            </a:r>
            <a:r>
              <a:rPr lang="zh-CN" altLang="en-US" sz="2400" b="0" dirty="0" smtClean="0"/>
              <a:t>世纪</a:t>
            </a:r>
            <a:r>
              <a:rPr lang="en-US" altLang="zh-CN" sz="2400" b="0" dirty="0" smtClean="0"/>
              <a:t>70</a:t>
            </a:r>
            <a:r>
              <a:rPr lang="zh-CN" altLang="en-US" sz="2400" b="0" dirty="0" smtClean="0"/>
              <a:t>年代，基于集成电路技术第一台个人计算机（</a:t>
            </a:r>
            <a:r>
              <a:rPr lang="en-US" altLang="zh-CN" sz="2400" b="0" dirty="0" smtClean="0"/>
              <a:t>personal computer )</a:t>
            </a:r>
            <a:r>
              <a:rPr lang="zh-CN" altLang="en-US" sz="2400" b="0" dirty="0" smtClean="0"/>
              <a:t>出现，计算机开始普及。主要安全威胁是计算机系统的保密性，非授权访问等。标志是美国标准局发布的</a:t>
            </a:r>
            <a:r>
              <a:rPr lang="en-US" altLang="zh-CN" sz="2400" b="0" dirty="0" smtClean="0"/>
              <a:t>《</a:t>
            </a:r>
            <a:r>
              <a:rPr lang="zh-CN" altLang="en-US" sz="2400" b="0" dirty="0" smtClean="0"/>
              <a:t>数据加密标准</a:t>
            </a:r>
            <a:r>
              <a:rPr lang="en-US" altLang="zh-CN" sz="2400" b="0" dirty="0" smtClean="0"/>
              <a:t>(DES)》</a:t>
            </a:r>
            <a:r>
              <a:rPr lang="zh-CN" altLang="en-US" sz="2400" b="0" dirty="0" smtClean="0"/>
              <a:t>和美国国防部发布的</a:t>
            </a:r>
            <a:r>
              <a:rPr lang="en-US" altLang="zh-CN" sz="2400" b="0" dirty="0" smtClean="0"/>
              <a:t>《</a:t>
            </a:r>
            <a:r>
              <a:rPr lang="zh-CN" altLang="en-US" sz="2400" b="0" dirty="0" smtClean="0"/>
              <a:t>可信计算机系统的评估准则</a:t>
            </a:r>
            <a:r>
              <a:rPr lang="en-US" altLang="zh-CN" sz="2400" b="0" dirty="0" smtClean="0"/>
              <a:t>(TCSEC)》</a:t>
            </a:r>
            <a:r>
              <a:rPr lang="zh-CN" altLang="en-US" sz="2400" b="0" dirty="0" smtClean="0"/>
              <a:t>。</a:t>
            </a:r>
            <a:endParaRPr lang="en-US" altLang="zh-CN" sz="2400" b="0" dirty="0" smtClean="0"/>
          </a:p>
          <a:p>
            <a:pPr marL="0" indent="0">
              <a:buNone/>
            </a:pPr>
            <a:r>
              <a:rPr lang="en-US" altLang="zh-CN" sz="2400" dirty="0" smtClean="0"/>
              <a:t>3.</a:t>
            </a:r>
            <a:r>
              <a:rPr lang="zh-CN" altLang="en-US" sz="2400" dirty="0" smtClean="0"/>
              <a:t>信息系统安全</a:t>
            </a:r>
            <a:r>
              <a:rPr lang="en-US" altLang="zh-CN" sz="2400" dirty="0" smtClean="0"/>
              <a:t>:</a:t>
            </a:r>
            <a:r>
              <a:rPr lang="en-US" altLang="zh-CN" sz="2400" b="0" dirty="0" smtClean="0"/>
              <a:t>20</a:t>
            </a:r>
            <a:r>
              <a:rPr lang="zh-CN" altLang="en-US" sz="2400" b="0" dirty="0" smtClean="0"/>
              <a:t>世纪</a:t>
            </a:r>
            <a:r>
              <a:rPr lang="en-US" altLang="zh-CN" sz="2400" b="0" dirty="0" smtClean="0"/>
              <a:t>90</a:t>
            </a:r>
            <a:r>
              <a:rPr lang="zh-CN" altLang="en-US" sz="2400" b="0" dirty="0" smtClean="0"/>
              <a:t>年代，随着互联网普及，导致的信息系统安全问题。关注对象从计算机系统转向信息系统本身</a:t>
            </a:r>
            <a:endParaRPr lang="en-US" altLang="zh-CN" sz="2400" b="0" dirty="0" smtClean="0"/>
          </a:p>
          <a:p>
            <a:pPr marL="0" indent="0">
              <a:buNone/>
            </a:pPr>
            <a:r>
              <a:rPr lang="en-US" altLang="zh-CN" sz="2400" dirty="0" smtClean="0"/>
              <a:t>4.</a:t>
            </a:r>
            <a:r>
              <a:rPr lang="zh-CN" altLang="en-US" sz="2400" dirty="0" smtClean="0"/>
              <a:t>网络空间安全：</a:t>
            </a:r>
            <a:r>
              <a:rPr lang="en-US" altLang="zh-CN" sz="2400" dirty="0" smtClean="0"/>
              <a:t>21</a:t>
            </a:r>
            <a:r>
              <a:rPr lang="zh-CN" altLang="en-US" sz="2400" dirty="0" smtClean="0"/>
              <a:t>世纪，人类第五空间</a:t>
            </a:r>
            <a:r>
              <a:rPr lang="en-US" altLang="zh-CN" sz="2400" smtClean="0"/>
              <a:t>---</a:t>
            </a:r>
            <a:r>
              <a:rPr lang="zh-CN" altLang="en-US" sz="2400" smtClean="0"/>
              <a:t>网络空间安全。</a:t>
            </a:r>
            <a:endParaRPr lang="en-US" altLang="zh-CN" sz="2400" dirty="0" smtClean="0"/>
          </a:p>
          <a:p>
            <a:pPr marL="0" indent="0">
              <a:buNone/>
            </a:pPr>
            <a:endParaRPr lang="zh-CN" altLang="en-US" dirty="0"/>
          </a:p>
        </p:txBody>
      </p:sp>
      <p:sp>
        <p:nvSpPr>
          <p:cNvPr id="3" name="标题 2"/>
          <p:cNvSpPr>
            <a:spLocks noGrp="1"/>
          </p:cNvSpPr>
          <p:nvPr>
            <p:ph type="title"/>
          </p:nvPr>
        </p:nvSpPr>
        <p:spPr/>
        <p:txBody>
          <a:bodyPr/>
          <a:lstStyle/>
          <a:p>
            <a:r>
              <a:rPr lang="zh-CN" altLang="en-US" dirty="0" smtClean="0"/>
              <a:t>网络空间安全</a:t>
            </a:r>
            <a:r>
              <a:rPr lang="zh-CN" altLang="en-US" dirty="0"/>
              <a:t>的演变</a:t>
            </a:r>
            <a:r>
              <a:rPr lang="zh-CN" altLang="en-US" dirty="0" smtClean="0"/>
              <a:t>：</a:t>
            </a:r>
            <a:endParaRPr lang="zh-CN" altLang="en-US" dirty="0"/>
          </a:p>
        </p:txBody>
      </p:sp>
    </p:spTree>
    <p:extLst>
      <p:ext uri="{BB962C8B-B14F-4D97-AF65-F5344CB8AC3E}">
        <p14:creationId xmlns:p14="http://schemas.microsoft.com/office/powerpoint/2010/main" val="82556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81978" y="1101408"/>
            <a:ext cx="7772400" cy="4114800"/>
          </a:xfrm>
        </p:spPr>
        <p:txBody>
          <a:bodyPr/>
          <a:lstStyle/>
          <a:p>
            <a:r>
              <a:rPr lang="zh-CN" altLang="en-US" sz="2000" dirty="0"/>
              <a:t>信息安全强调的是信息本身的安全属性，即信息的保密性（数据未被未授权者知晓）、完整性（数据正确、真实、未被篡改和缺失）和可用性（信息可以随时正确使用）。信息不能脱离信息的载体而独立存在，信息的载体就是信息系统和网络。信息安全划分为四个层次：设备安全（物质基础）、数据安全、内容安全（满足政治、法律和道德伤的要求以及知识产权和隐私）和行为安全（行为是秘密的和可预期的即行为过程和结果不能危害数据的秘密性与完整性，行为过程中出现偏离预期时，能够及时发现、控制和纠正，即行为可控性）。</a:t>
            </a:r>
          </a:p>
          <a:p>
            <a:r>
              <a:rPr lang="zh-CN" altLang="en-US" sz="2000" dirty="0"/>
              <a:t>网络空间</a:t>
            </a:r>
            <a:r>
              <a:rPr lang="zh-CN" altLang="en-US" sz="2000" dirty="0" smtClean="0"/>
              <a:t>安全研究</a:t>
            </a:r>
            <a:r>
              <a:rPr lang="zh-CN" altLang="en-US" sz="2000" dirty="0"/>
              <a:t>网络空间的组成、形态、安全和管理等。该学科细分为网络空间安全基础、密码学及应用、系统安全、网络安全和应用安全</a:t>
            </a:r>
            <a:r>
              <a:rPr lang="en-US" altLang="zh-CN" sz="2000" dirty="0"/>
              <a:t>5</a:t>
            </a:r>
            <a:r>
              <a:rPr lang="zh-CN" altLang="en-US" sz="2000" dirty="0"/>
              <a:t>个</a:t>
            </a:r>
            <a:r>
              <a:rPr lang="zh-CN" altLang="en-US" sz="2000" dirty="0" smtClean="0"/>
              <a:t>方向（详细见后）。</a:t>
            </a:r>
            <a:endParaRPr lang="en-US" altLang="zh-CN" sz="2000" dirty="0"/>
          </a:p>
        </p:txBody>
      </p:sp>
      <p:sp>
        <p:nvSpPr>
          <p:cNvPr id="3" name="标题 2"/>
          <p:cNvSpPr>
            <a:spLocks noGrp="1"/>
          </p:cNvSpPr>
          <p:nvPr>
            <p:ph type="title"/>
          </p:nvPr>
        </p:nvSpPr>
        <p:spPr/>
        <p:txBody>
          <a:bodyPr/>
          <a:lstStyle/>
          <a:p>
            <a:r>
              <a:rPr lang="zh-CN" altLang="en-US"/>
              <a:t>网络空间安全学科</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网络空间安全学科课程设置</a:t>
            </a:r>
          </a:p>
        </p:txBody>
      </p:sp>
      <p:pic>
        <p:nvPicPr>
          <p:cNvPr id="47108" name="Picture 2"/>
          <p:cNvPicPr>
            <a:picLocks noGrp="1" noChangeAspect="1" noChangeArrowheads="1"/>
          </p:cNvPicPr>
          <p:nvPr>
            <p:ph idx="1"/>
          </p:nvPr>
        </p:nvPicPr>
        <p:blipFill>
          <a:blip r:embed="rId2" cstate="print"/>
          <a:srcRect/>
          <a:stretch>
            <a:fillRect/>
          </a:stretch>
        </p:blipFill>
        <p:spPr bwMode="auto">
          <a:xfrm>
            <a:off x="1119505" y="1554480"/>
            <a:ext cx="6851015" cy="4114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142875"/>
            <a:ext cx="9311425" cy="958850"/>
          </a:xfrm>
        </p:spPr>
        <p:txBody>
          <a:bodyPr/>
          <a:lstStyle/>
          <a:p>
            <a:pPr eaLnBrk="1" hangingPunct="1"/>
            <a:r>
              <a:rPr lang="en-US" altLang="zh-CN" dirty="0">
                <a:sym typeface="+mn-ea"/>
              </a:rPr>
              <a:t>Cyber crime </a:t>
            </a:r>
            <a:r>
              <a:rPr lang="en-US" altLang="zh-CN" dirty="0" smtClean="0">
                <a:sym typeface="+mn-ea"/>
              </a:rPr>
              <a:t> </a:t>
            </a:r>
            <a:r>
              <a:rPr lang="zh-CN" altLang="en-US" dirty="0" smtClean="0">
                <a:sym typeface="+mn-ea"/>
              </a:rPr>
              <a:t>网络犯罪（计算机犯罪）</a:t>
            </a:r>
            <a:endParaRPr lang="zh-CN" altLang="en-US" dirty="0"/>
          </a:p>
        </p:txBody>
      </p:sp>
      <p:sp>
        <p:nvSpPr>
          <p:cNvPr id="329731" name="Rectangle 3"/>
          <p:cNvSpPr>
            <a:spLocks noGrp="1" noChangeArrowheads="1"/>
          </p:cNvSpPr>
          <p:nvPr>
            <p:ph type="body" idx="1"/>
          </p:nvPr>
        </p:nvSpPr>
        <p:spPr>
          <a:xfrm>
            <a:off x="367030" y="1481455"/>
            <a:ext cx="8418195" cy="4633595"/>
          </a:xfrm>
        </p:spPr>
        <p:txBody>
          <a:bodyPr/>
          <a:lstStyle/>
          <a:p>
            <a:pPr eaLnBrk="1" hangingPunct="1"/>
            <a:r>
              <a:rPr lang="en-US" altLang="zh-CN" sz="2400" dirty="0"/>
              <a:t> Cyber Security : One side of the coin</a:t>
            </a:r>
          </a:p>
          <a:p>
            <a:pPr marL="0" indent="0" eaLnBrk="1" hangingPunct="1">
              <a:buNone/>
            </a:pPr>
            <a:r>
              <a:rPr lang="en-US" altLang="zh-CN" sz="2400" dirty="0"/>
              <a:t>      Cyber Crime : Other side of the coin</a:t>
            </a:r>
          </a:p>
          <a:p>
            <a:pPr eaLnBrk="1" hangingPunct="1"/>
            <a:r>
              <a:rPr lang="en-US" altLang="zh-CN" sz="2400" dirty="0"/>
              <a:t>Cyber crime encompasses any criminal act dealing with computers and networks (called hacking). Additionally, cyber crime also includes traditional crimes conducted through the Internet.</a:t>
            </a:r>
          </a:p>
          <a:p>
            <a:pPr marL="457200" lvl="1" indent="0" eaLnBrk="1" hangingPunct="1">
              <a:buNone/>
            </a:pPr>
            <a:r>
              <a:rPr lang="zh-CN" altLang="en-US" sz="2100" dirty="0"/>
              <a:t>以计算机网络和信息系统为目标进行攻击和利用计算机和网络作为工具进行传统的犯罪行为。</a:t>
            </a:r>
          </a:p>
          <a:p>
            <a:pPr lvl="1" eaLnBrk="1" hangingPunct="1"/>
            <a:endParaRPr lang="zh-CN" altLang="en-US" sz="2000" dirty="0">
              <a:solidFill>
                <a:srgbClr val="000000"/>
              </a:solidFill>
            </a:endParaRPr>
          </a:p>
          <a:p>
            <a:pPr marL="914400" lvl="2" indent="0" eaLnBrk="1" hangingPunct="1">
              <a:buNone/>
            </a:pPr>
            <a:endParaRPr lang="zh-CN" altLang="en-US" sz="2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 calcmode="lin" valueType="num">
                                      <p:cBhvr>
                                        <p:cTn id="7" dur="1000" fill="hold"/>
                                        <p:tgtEl>
                                          <p:spTgt spid="32973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2973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2973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29731">
                                            <p:txEl>
                                              <p:pRg st="1" end="1"/>
                                            </p:txEl>
                                          </p:spTgt>
                                        </p:tgtEl>
                                        <p:attrNameLst>
                                          <p:attrName>style.visibility</p:attrName>
                                        </p:attrNameLst>
                                      </p:cBhvr>
                                      <p:to>
                                        <p:strVal val="visible"/>
                                      </p:to>
                                    </p:set>
                                    <p:anim calcmode="lin" valueType="num">
                                      <p:cBhvr>
                                        <p:cTn id="14" dur="1000" fill="hold"/>
                                        <p:tgtEl>
                                          <p:spTgt spid="329731">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29731">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2973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29731">
                                            <p:txEl>
                                              <p:pRg st="2" end="2"/>
                                            </p:txEl>
                                          </p:spTgt>
                                        </p:tgtEl>
                                        <p:attrNameLst>
                                          <p:attrName>style.visibility</p:attrName>
                                        </p:attrNameLst>
                                      </p:cBhvr>
                                      <p:to>
                                        <p:strVal val="visible"/>
                                      </p:to>
                                    </p:set>
                                    <p:anim calcmode="lin" valueType="num">
                                      <p:cBhvr>
                                        <p:cTn id="21" dur="1000" fill="hold"/>
                                        <p:tgtEl>
                                          <p:spTgt spid="329731">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29731">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29731">
                                            <p:txEl>
                                              <p:pRg st="2" end="2"/>
                                            </p:txEl>
                                          </p:spTgt>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329731">
                                            <p:txEl>
                                              <p:pRg st="3" end="3"/>
                                            </p:txEl>
                                          </p:spTgt>
                                        </p:tgtEl>
                                        <p:attrNameLst>
                                          <p:attrName>style.visibility</p:attrName>
                                        </p:attrNameLst>
                                      </p:cBhvr>
                                      <p:to>
                                        <p:strVal val="visible"/>
                                      </p:to>
                                    </p:set>
                                    <p:anim calcmode="lin" valueType="num">
                                      <p:cBhvr>
                                        <p:cTn id="26" dur="1000" fill="hold"/>
                                        <p:tgtEl>
                                          <p:spTgt spid="329731">
                                            <p:txEl>
                                              <p:pRg st="3" end="3"/>
                                            </p:txEl>
                                          </p:spTgt>
                                        </p:tgtEl>
                                        <p:attrNameLst>
                                          <p:attrName>ppt_w</p:attrName>
                                        </p:attrNameLst>
                                      </p:cBhvr>
                                      <p:tavLst>
                                        <p:tav tm="0">
                                          <p:val>
                                            <p:strVal val="#ppt_w*0.70"/>
                                          </p:val>
                                        </p:tav>
                                        <p:tav tm="100000">
                                          <p:val>
                                            <p:strVal val="#ppt_w"/>
                                          </p:val>
                                        </p:tav>
                                      </p:tavLst>
                                    </p:anim>
                                    <p:anim calcmode="lin" valueType="num">
                                      <p:cBhvr>
                                        <p:cTn id="27" dur="1000" fill="hold"/>
                                        <p:tgtEl>
                                          <p:spTgt spid="329731">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3297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50938" y="168633"/>
            <a:ext cx="7793037" cy="958850"/>
          </a:xfrm>
        </p:spPr>
        <p:txBody>
          <a:bodyPr/>
          <a:lstStyle/>
          <a:p>
            <a:pPr eaLnBrk="1" hangingPunct="1"/>
            <a:r>
              <a:rPr lang="en-US" altLang="zh-CN"/>
              <a:t>Cyberspace  warfare </a:t>
            </a:r>
          </a:p>
        </p:txBody>
      </p:sp>
      <p:sp>
        <p:nvSpPr>
          <p:cNvPr id="329731" name="Rectangle 3"/>
          <p:cNvSpPr>
            <a:spLocks noGrp="1" noChangeArrowheads="1"/>
          </p:cNvSpPr>
          <p:nvPr>
            <p:ph type="body" idx="1"/>
          </p:nvPr>
        </p:nvSpPr>
        <p:spPr>
          <a:xfrm>
            <a:off x="376238" y="1376364"/>
            <a:ext cx="8229600" cy="4824412"/>
          </a:xfrm>
        </p:spPr>
        <p:txBody>
          <a:bodyPr/>
          <a:lstStyle/>
          <a:p>
            <a:pPr eaLnBrk="1" hangingPunct="1"/>
            <a:r>
              <a:rPr lang="en-US" altLang="zh-CN" sz="2800" dirty="0">
                <a:sym typeface="+mn-ea"/>
              </a:rPr>
              <a:t>Cyberspace warfare </a:t>
            </a:r>
            <a:r>
              <a:rPr lang="zh-CN" altLang="en-US" sz="2800" dirty="0">
                <a:sym typeface="+mn-ea"/>
              </a:rPr>
              <a:t>网络空间战或者</a:t>
            </a:r>
            <a:r>
              <a:rPr lang="zh-CN" altLang="en-US" sz="2800" dirty="0" smtClean="0">
                <a:sym typeface="+mn-ea"/>
              </a:rPr>
              <a:t>电子战，简称网络战争。</a:t>
            </a:r>
            <a:r>
              <a:rPr lang="zh-CN" altLang="en-US" sz="2800" dirty="0">
                <a:sym typeface="+mn-ea"/>
              </a:rPr>
              <a:t>国家之间或者国家与一个组织之间的以摧毁或者混乱敌方计算机系统和基础网络（如电力网络）与通信设施的行动。</a:t>
            </a:r>
          </a:p>
          <a:p>
            <a:pPr eaLnBrk="1" hangingPunct="1"/>
            <a:endParaRPr lang="zh-CN" altLang="en-US" sz="2800" dirty="0">
              <a:sym typeface="+mn-ea"/>
            </a:endParaRPr>
          </a:p>
          <a:p>
            <a:pPr eaLnBrk="1" hangingPunct="1"/>
            <a:r>
              <a:rPr lang="zh-CN" altLang="en-US" sz="2800" dirty="0">
                <a:sym typeface="+mn-ea"/>
              </a:rPr>
              <a:t>美国已经成立了网络司令部和网军，通过网络空间战瘫痪敌方指挥系统对部队的指挥，甚至还能控制敌方的无人机和导弹发射等，屏蔽</a:t>
            </a:r>
            <a:r>
              <a:rPr lang="en-US" altLang="zh-CN" sz="2800" dirty="0">
                <a:sym typeface="+mn-ea"/>
              </a:rPr>
              <a:t>GPS</a:t>
            </a:r>
            <a:r>
              <a:rPr lang="zh-CN" altLang="en-US" sz="2800" dirty="0">
                <a:sym typeface="+mn-ea"/>
              </a:rPr>
              <a:t>等。</a:t>
            </a:r>
          </a:p>
          <a:p>
            <a:pPr eaLnBrk="1" hangingPunct="1"/>
            <a:endParaRPr lang="en-US" altLang="zh-CN" sz="2400" dirty="0">
              <a:sym typeface="+mn-ea"/>
            </a:endParaRPr>
          </a:p>
          <a:p>
            <a:pPr marL="457200" lvl="1" indent="0" eaLnBrk="1" hangingPunct="1">
              <a:buNone/>
            </a:pPr>
            <a:endParaRPr lang="en-US" altLang="zh-CN" sz="20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 calcmode="lin" valueType="num">
                                      <p:cBhvr>
                                        <p:cTn id="7" dur="1000" fill="hold"/>
                                        <p:tgtEl>
                                          <p:spTgt spid="32973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2973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2973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29731">
                                            <p:txEl>
                                              <p:pRg st="2" end="2"/>
                                            </p:txEl>
                                          </p:spTgt>
                                        </p:tgtEl>
                                        <p:attrNameLst>
                                          <p:attrName>style.visibility</p:attrName>
                                        </p:attrNameLst>
                                      </p:cBhvr>
                                      <p:to>
                                        <p:strVal val="visible"/>
                                      </p:to>
                                    </p:set>
                                    <p:anim calcmode="lin" valueType="num">
                                      <p:cBhvr>
                                        <p:cTn id="14" dur="1000" fill="hold"/>
                                        <p:tgtEl>
                                          <p:spTgt spid="329731">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329731">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329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44699" y="1101725"/>
            <a:ext cx="8989453" cy="4114800"/>
          </a:xfrm>
        </p:spPr>
        <p:txBody>
          <a:bodyPr/>
          <a:lstStyle/>
          <a:p>
            <a:r>
              <a:rPr lang="zh-CN" altLang="en-US" sz="2400" dirty="0" smtClean="0"/>
              <a:t>网络空间安全威胁与政治安全、经济安全、文化安全、社会安全与军事国防安全相互交融，相互影响。</a:t>
            </a:r>
            <a:endParaRPr lang="en-US" altLang="zh-CN" sz="2400" dirty="0" smtClean="0"/>
          </a:p>
          <a:p>
            <a:r>
              <a:rPr lang="zh-CN" altLang="en-US" sz="2400" dirty="0" smtClean="0"/>
              <a:t>在国家总体安全中，网络空间安全是重要的组成部分。网络空间安全已经成为国际战略博弈的新领域，围绕网络空间的发展权、主导权和控制权的竞争愈演愈烈。美国谋求网络空间的军事霸权，组建网络作战部队，研发网络攻击武器，出台网络作战条例，强化网络攻击与威慑能力。</a:t>
            </a:r>
            <a:endParaRPr lang="en-US" altLang="zh-CN" sz="2400" dirty="0" smtClean="0"/>
          </a:p>
          <a:p>
            <a:r>
              <a:rPr lang="en-US" altLang="zh-CN" sz="2400" dirty="0" smtClean="0"/>
              <a:t>2014.2.17 </a:t>
            </a:r>
            <a:r>
              <a:rPr lang="zh-CN" altLang="en-US" sz="2400" dirty="0" smtClean="0"/>
              <a:t>成立了网络安全与信息化领导小组。</a:t>
            </a:r>
            <a:r>
              <a:rPr lang="en-US" altLang="zh-CN" sz="2400" dirty="0" smtClean="0"/>
              <a:t>2016.12</a:t>
            </a:r>
            <a:r>
              <a:rPr lang="zh-CN" altLang="en-US" sz="2400" dirty="0" smtClean="0"/>
              <a:t>月</a:t>
            </a:r>
            <a:r>
              <a:rPr lang="en-US" altLang="zh-CN" sz="2400" dirty="0" smtClean="0"/>
              <a:t>27</a:t>
            </a:r>
            <a:r>
              <a:rPr lang="zh-CN" altLang="en-US" sz="2400" dirty="0" smtClean="0"/>
              <a:t>日发布</a:t>
            </a:r>
            <a:r>
              <a:rPr lang="en-US" altLang="zh-CN" sz="2400" dirty="0" smtClean="0"/>
              <a:t>《</a:t>
            </a:r>
            <a:r>
              <a:rPr lang="zh-CN" altLang="en-US" sz="2400" dirty="0" smtClean="0"/>
              <a:t>国家网络空间安全战略</a:t>
            </a:r>
            <a:r>
              <a:rPr lang="en-US" altLang="zh-CN" sz="2400" dirty="0" smtClean="0"/>
              <a:t>》</a:t>
            </a:r>
            <a:r>
              <a:rPr lang="zh-CN" altLang="en-US" sz="2400" dirty="0" smtClean="0"/>
              <a:t>，从战略目标、战略原则、战略任务等方面进行了部署（</a:t>
            </a:r>
            <a:r>
              <a:rPr lang="en-US" altLang="zh-CN" sz="2400" dirty="0" smtClean="0"/>
              <a:t>P17)</a:t>
            </a:r>
            <a:r>
              <a:rPr lang="zh-CN" altLang="en-US" sz="2400" dirty="0" smtClean="0"/>
              <a:t>。</a:t>
            </a:r>
            <a:endParaRPr lang="en-US" altLang="zh-CN" sz="2400" dirty="0" smtClean="0"/>
          </a:p>
          <a:p>
            <a:r>
              <a:rPr lang="zh-CN" altLang="en-US" sz="2400" dirty="0" smtClean="0"/>
              <a:t>国家网络安全宣传周：以“共建网络安全，共享网络文明”为主题，提升民众的网络安全意识。首届是</a:t>
            </a:r>
            <a:r>
              <a:rPr lang="en-US" altLang="zh-CN" sz="2400" dirty="0" smtClean="0"/>
              <a:t>2014</a:t>
            </a:r>
            <a:r>
              <a:rPr lang="zh-CN" altLang="en-US" sz="2400" dirty="0" smtClean="0"/>
              <a:t>年，时间为每年九月举行。</a:t>
            </a:r>
            <a:r>
              <a:rPr lang="en-US" altLang="zh-CN" sz="2400" dirty="0" smtClean="0"/>
              <a:t>2022</a:t>
            </a:r>
            <a:r>
              <a:rPr lang="zh-CN" altLang="en-US" sz="2400" dirty="0" smtClean="0"/>
              <a:t>年</a:t>
            </a:r>
            <a:r>
              <a:rPr lang="en-US" altLang="zh-CN" sz="2400" dirty="0" smtClean="0"/>
              <a:t>9</a:t>
            </a:r>
            <a:r>
              <a:rPr lang="zh-CN" altLang="en-US" sz="2400" dirty="0" smtClean="0"/>
              <a:t>月</a:t>
            </a:r>
            <a:r>
              <a:rPr lang="en-US" altLang="zh-CN" sz="2400" dirty="0" smtClean="0"/>
              <a:t>5</a:t>
            </a:r>
            <a:r>
              <a:rPr lang="zh-CN" altLang="en-US" sz="2400" dirty="0" smtClean="0"/>
              <a:t>日</a:t>
            </a:r>
            <a:r>
              <a:rPr lang="en-US" altLang="zh-CN" sz="2400" dirty="0" smtClean="0"/>
              <a:t>-11</a:t>
            </a:r>
            <a:r>
              <a:rPr lang="zh-CN" altLang="en-US" sz="2400" dirty="0" smtClean="0"/>
              <a:t>日在合肥举行。</a:t>
            </a:r>
            <a:endParaRPr lang="en-US" altLang="zh-CN" sz="2400" dirty="0" smtClean="0"/>
          </a:p>
          <a:p>
            <a:endParaRPr lang="en-US" altLang="zh-CN" dirty="0"/>
          </a:p>
          <a:p>
            <a:endParaRPr lang="zh-CN" altLang="en-US" dirty="0"/>
          </a:p>
        </p:txBody>
      </p:sp>
      <p:sp>
        <p:nvSpPr>
          <p:cNvPr id="3" name="标题 2"/>
          <p:cNvSpPr>
            <a:spLocks noGrp="1"/>
          </p:cNvSpPr>
          <p:nvPr>
            <p:ph type="title"/>
          </p:nvPr>
        </p:nvSpPr>
        <p:spPr/>
        <p:txBody>
          <a:bodyPr/>
          <a:lstStyle/>
          <a:p>
            <a:r>
              <a:rPr lang="zh-CN" altLang="en-US" dirty="0" smtClean="0"/>
              <a:t>网络空间安全威胁</a:t>
            </a:r>
            <a:endParaRPr lang="zh-CN" altLang="en-US" dirty="0"/>
          </a:p>
        </p:txBody>
      </p:sp>
    </p:spTree>
    <p:extLst>
      <p:ext uri="{BB962C8B-B14F-4D97-AF65-F5344CB8AC3E}">
        <p14:creationId xmlns:p14="http://schemas.microsoft.com/office/powerpoint/2010/main" val="739631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069975" y="225425"/>
            <a:ext cx="6985000" cy="792163"/>
          </a:xfrm>
        </p:spPr>
        <p:txBody>
          <a:bodyPr/>
          <a:lstStyle/>
          <a:p>
            <a:r>
              <a:rPr lang="zh-CN" altLang="en-US" dirty="0"/>
              <a:t>构成安全威胁的因素</a:t>
            </a:r>
            <a:r>
              <a:rPr lang="en-US" altLang="zh-CN" dirty="0"/>
              <a:t>(1/2) </a:t>
            </a:r>
          </a:p>
        </p:txBody>
      </p:sp>
      <p:sp>
        <p:nvSpPr>
          <p:cNvPr id="107523" name="Rectangle 3"/>
          <p:cNvSpPr>
            <a:spLocks noGrp="1" noChangeArrowheads="1"/>
          </p:cNvSpPr>
          <p:nvPr>
            <p:ph type="body" idx="1"/>
          </p:nvPr>
        </p:nvSpPr>
        <p:spPr>
          <a:xfrm>
            <a:off x="495300" y="1114425"/>
            <a:ext cx="8229600" cy="5454650"/>
          </a:xfrm>
        </p:spPr>
        <p:txBody>
          <a:bodyPr/>
          <a:lstStyle/>
          <a:p>
            <a:r>
              <a:rPr lang="zh-CN" altLang="en-US" sz="2400" dirty="0"/>
              <a:t>广义上的网络安全概念</a:t>
            </a:r>
          </a:p>
          <a:p>
            <a:r>
              <a:rPr lang="zh-CN" altLang="en-US" sz="2400" dirty="0"/>
              <a:t>威胁因素</a:t>
            </a:r>
          </a:p>
          <a:p>
            <a:pPr lvl="1"/>
            <a:r>
              <a:rPr lang="zh-CN" altLang="en-US" sz="2400" dirty="0"/>
              <a:t>环境和灾害因素</a:t>
            </a:r>
          </a:p>
          <a:p>
            <a:pPr lvl="2"/>
            <a:r>
              <a:rPr lang="zh-CN" altLang="en-US" dirty="0">
                <a:solidFill>
                  <a:srgbClr val="000000"/>
                </a:solidFill>
              </a:rPr>
              <a:t>温度、湿度、供电、火灾、水灾、地震、静电、灰尘、雷电、强电磁场、电磁脉冲等，均会破坏数据和影响信息系统的正常工作</a:t>
            </a:r>
          </a:p>
          <a:p>
            <a:pPr lvl="1"/>
            <a:r>
              <a:rPr lang="zh-CN" altLang="en-US" sz="2400" dirty="0"/>
              <a:t>人为因素：多数安全事件是由于人员的疏忽、恶意程序、黑客的主动攻击造成的</a:t>
            </a:r>
          </a:p>
          <a:p>
            <a:pPr lvl="2"/>
            <a:r>
              <a:rPr lang="zh-CN" altLang="en-US" dirty="0">
                <a:solidFill>
                  <a:srgbClr val="000000"/>
                </a:solidFill>
              </a:rPr>
              <a:t>有意：人为的恶意攻击、违纪、违法和犯罪</a:t>
            </a:r>
          </a:p>
          <a:p>
            <a:pPr lvl="2"/>
            <a:r>
              <a:rPr lang="zh-CN" altLang="en-US" dirty="0">
                <a:solidFill>
                  <a:srgbClr val="000000"/>
                </a:solidFill>
              </a:rPr>
              <a:t>无意：工作疏忽造成失误（配置不当等），会对系统造成严重的不良后果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 calcmode="lin" valueType="num">
                                      <p:cBhvr>
                                        <p:cTn id="7" dur="1000" fill="hold"/>
                                        <p:tgtEl>
                                          <p:spTgt spid="10752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0752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0752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07523">
                                            <p:txEl>
                                              <p:pRg st="1" end="1"/>
                                            </p:txEl>
                                          </p:spTgt>
                                        </p:tgtEl>
                                        <p:attrNameLst>
                                          <p:attrName>style.visibility</p:attrName>
                                        </p:attrNameLst>
                                      </p:cBhvr>
                                      <p:to>
                                        <p:strVal val="visible"/>
                                      </p:to>
                                    </p:set>
                                    <p:anim calcmode="lin" valueType="num">
                                      <p:cBhvr>
                                        <p:cTn id="14" dur="1000" fill="hold"/>
                                        <p:tgtEl>
                                          <p:spTgt spid="10752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0752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0752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07523">
                                            <p:txEl>
                                              <p:pRg st="2" end="2"/>
                                            </p:txEl>
                                          </p:spTgt>
                                        </p:tgtEl>
                                        <p:attrNameLst>
                                          <p:attrName>style.visibility</p:attrName>
                                        </p:attrNameLst>
                                      </p:cBhvr>
                                      <p:to>
                                        <p:strVal val="visible"/>
                                      </p:to>
                                    </p:set>
                                    <p:anim calcmode="lin" valueType="num">
                                      <p:cBhvr>
                                        <p:cTn id="21" dur="1000" fill="hold"/>
                                        <p:tgtEl>
                                          <p:spTgt spid="10752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0752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0752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07523">
                                            <p:txEl>
                                              <p:pRg st="3" end="3"/>
                                            </p:txEl>
                                          </p:spTgt>
                                        </p:tgtEl>
                                        <p:attrNameLst>
                                          <p:attrName>style.visibility</p:attrName>
                                        </p:attrNameLst>
                                      </p:cBhvr>
                                      <p:to>
                                        <p:strVal val="visible"/>
                                      </p:to>
                                    </p:set>
                                    <p:anim calcmode="lin" valueType="num">
                                      <p:cBhvr>
                                        <p:cTn id="28" dur="1000" fill="hold"/>
                                        <p:tgtEl>
                                          <p:spTgt spid="107523">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10752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10752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07523">
                                            <p:txEl>
                                              <p:pRg st="4" end="4"/>
                                            </p:txEl>
                                          </p:spTgt>
                                        </p:tgtEl>
                                        <p:attrNameLst>
                                          <p:attrName>style.visibility</p:attrName>
                                        </p:attrNameLst>
                                      </p:cBhvr>
                                      <p:to>
                                        <p:strVal val="visible"/>
                                      </p:to>
                                    </p:set>
                                    <p:anim calcmode="lin" valueType="num">
                                      <p:cBhvr>
                                        <p:cTn id="35" dur="1000" fill="hold"/>
                                        <p:tgtEl>
                                          <p:spTgt spid="107523">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107523">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10752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07523">
                                            <p:txEl>
                                              <p:pRg st="5" end="5"/>
                                            </p:txEl>
                                          </p:spTgt>
                                        </p:tgtEl>
                                        <p:attrNameLst>
                                          <p:attrName>style.visibility</p:attrName>
                                        </p:attrNameLst>
                                      </p:cBhvr>
                                      <p:to>
                                        <p:strVal val="visible"/>
                                      </p:to>
                                    </p:set>
                                    <p:anim calcmode="lin" valueType="num">
                                      <p:cBhvr>
                                        <p:cTn id="42" dur="1000" fill="hold"/>
                                        <p:tgtEl>
                                          <p:spTgt spid="107523">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107523">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10752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107523">
                                            <p:txEl>
                                              <p:pRg st="6" end="6"/>
                                            </p:txEl>
                                          </p:spTgt>
                                        </p:tgtEl>
                                        <p:attrNameLst>
                                          <p:attrName>style.visibility</p:attrName>
                                        </p:attrNameLst>
                                      </p:cBhvr>
                                      <p:to>
                                        <p:strVal val="visible"/>
                                      </p:to>
                                    </p:set>
                                    <p:anim calcmode="lin" valueType="num">
                                      <p:cBhvr>
                                        <p:cTn id="49" dur="1000" fill="hold"/>
                                        <p:tgtEl>
                                          <p:spTgt spid="107523">
                                            <p:txEl>
                                              <p:pRg st="6" end="6"/>
                                            </p:txEl>
                                          </p:spTgt>
                                        </p:tgtEl>
                                        <p:attrNameLst>
                                          <p:attrName>ppt_w</p:attrName>
                                        </p:attrNameLst>
                                      </p:cBhvr>
                                      <p:tavLst>
                                        <p:tav tm="0">
                                          <p:val>
                                            <p:strVal val="#ppt_w*0.70"/>
                                          </p:val>
                                        </p:tav>
                                        <p:tav tm="100000">
                                          <p:val>
                                            <p:strVal val="#ppt_w"/>
                                          </p:val>
                                        </p:tav>
                                      </p:tavLst>
                                    </p:anim>
                                    <p:anim calcmode="lin" valueType="num">
                                      <p:cBhvr>
                                        <p:cTn id="50" dur="1000" fill="hold"/>
                                        <p:tgtEl>
                                          <p:spTgt spid="107523">
                                            <p:txEl>
                                              <p:pRg st="6" end="6"/>
                                            </p:txEl>
                                          </p:spTgt>
                                        </p:tgtEl>
                                        <p:attrNameLst>
                                          <p:attrName>ppt_h</p:attrName>
                                        </p:attrNameLst>
                                      </p:cBhvr>
                                      <p:tavLst>
                                        <p:tav tm="0">
                                          <p:val>
                                            <p:strVal val="#ppt_h"/>
                                          </p:val>
                                        </p:tav>
                                        <p:tav tm="100000">
                                          <p:val>
                                            <p:strVal val="#ppt_h"/>
                                          </p:val>
                                        </p:tav>
                                      </p:tavLst>
                                    </p:anim>
                                    <p:animEffect transition="in" filter="fade">
                                      <p:cBhvr>
                                        <p:cTn id="51" dur="1000"/>
                                        <p:tgtEl>
                                          <p:spTgt spid="1075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79500" y="225425"/>
            <a:ext cx="6985000" cy="792163"/>
          </a:xfrm>
        </p:spPr>
        <p:txBody>
          <a:bodyPr/>
          <a:lstStyle/>
          <a:p>
            <a:r>
              <a:rPr lang="zh-CN" altLang="en-US" dirty="0"/>
              <a:t>构成安全威胁的因素</a:t>
            </a:r>
            <a:r>
              <a:rPr lang="en-US" altLang="zh-CN" dirty="0"/>
              <a:t>(2/2)</a:t>
            </a:r>
          </a:p>
        </p:txBody>
      </p:sp>
      <p:sp>
        <p:nvSpPr>
          <p:cNvPr id="108547" name="Rectangle 3"/>
          <p:cNvSpPr>
            <a:spLocks noGrp="1" noChangeArrowheads="1"/>
          </p:cNvSpPr>
          <p:nvPr>
            <p:ph type="body" idx="1"/>
          </p:nvPr>
        </p:nvSpPr>
        <p:spPr>
          <a:xfrm>
            <a:off x="504825" y="1295400"/>
            <a:ext cx="8229600" cy="4857750"/>
          </a:xfrm>
        </p:spPr>
        <p:txBody>
          <a:bodyPr/>
          <a:lstStyle/>
          <a:p>
            <a:r>
              <a:rPr lang="zh-CN" altLang="en-US" dirty="0"/>
              <a:t>威胁因素</a:t>
            </a:r>
            <a:r>
              <a:rPr lang="en-US" altLang="zh-CN" dirty="0"/>
              <a:t>(</a:t>
            </a:r>
            <a:r>
              <a:rPr lang="en-US" altLang="zh-CN" dirty="0">
                <a:solidFill>
                  <a:srgbClr val="FF3300"/>
                </a:solidFill>
              </a:rPr>
              <a:t>Cont</a:t>
            </a:r>
            <a:r>
              <a:rPr lang="en-US" altLang="zh-CN" dirty="0"/>
              <a:t>.)</a:t>
            </a:r>
          </a:p>
          <a:p>
            <a:pPr lvl="1"/>
            <a:r>
              <a:rPr lang="zh-CN" altLang="en-US" dirty="0"/>
              <a:t>系统自身因素</a:t>
            </a:r>
          </a:p>
          <a:p>
            <a:pPr lvl="2"/>
            <a:r>
              <a:rPr lang="zh-CN" altLang="en-US" dirty="0">
                <a:solidFill>
                  <a:srgbClr val="000000"/>
                </a:solidFill>
              </a:rPr>
              <a:t>计算机系统硬件系统的故障</a:t>
            </a:r>
          </a:p>
          <a:p>
            <a:pPr lvl="2"/>
            <a:r>
              <a:rPr lang="zh-CN" altLang="en-US" dirty="0" smtClean="0">
                <a:solidFill>
                  <a:srgbClr val="000000"/>
                </a:solidFill>
              </a:rPr>
              <a:t>软件：</a:t>
            </a:r>
            <a:r>
              <a:rPr lang="zh-CN" altLang="en-US" dirty="0">
                <a:solidFill>
                  <a:srgbClr val="000000"/>
                </a:solidFill>
              </a:rPr>
              <a:t>操作平台软件、应用平台软件和应用软件</a:t>
            </a:r>
          </a:p>
          <a:p>
            <a:pPr lvl="2"/>
            <a:r>
              <a:rPr lang="zh-CN" altLang="en-US" dirty="0">
                <a:solidFill>
                  <a:srgbClr val="000000"/>
                </a:solidFill>
              </a:rPr>
              <a:t>网络和通信协议</a:t>
            </a:r>
          </a:p>
          <a:p>
            <a:r>
              <a:rPr lang="zh-CN" altLang="en-US" dirty="0"/>
              <a:t>系统自身的脆弱和不足是造成信息系统安全问题的内部根源，攻击者正是利用系统的脆弱性使各种威胁变成现实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 calcmode="lin" valueType="num">
                                      <p:cBhvr>
                                        <p:cTn id="7" dur="1000" fill="hold"/>
                                        <p:tgtEl>
                                          <p:spTgt spid="10854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0854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0854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08547">
                                            <p:txEl>
                                              <p:pRg st="1" end="1"/>
                                            </p:txEl>
                                          </p:spTgt>
                                        </p:tgtEl>
                                        <p:attrNameLst>
                                          <p:attrName>style.visibility</p:attrName>
                                        </p:attrNameLst>
                                      </p:cBhvr>
                                      <p:to>
                                        <p:strVal val="visible"/>
                                      </p:to>
                                    </p:set>
                                    <p:anim calcmode="lin" valueType="num">
                                      <p:cBhvr>
                                        <p:cTn id="14" dur="1000" fill="hold"/>
                                        <p:tgtEl>
                                          <p:spTgt spid="108547">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08547">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0854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08547">
                                            <p:txEl>
                                              <p:pRg st="2" end="2"/>
                                            </p:txEl>
                                          </p:spTgt>
                                        </p:tgtEl>
                                        <p:attrNameLst>
                                          <p:attrName>style.visibility</p:attrName>
                                        </p:attrNameLst>
                                      </p:cBhvr>
                                      <p:to>
                                        <p:strVal val="visible"/>
                                      </p:to>
                                    </p:set>
                                    <p:anim calcmode="lin" valueType="num">
                                      <p:cBhvr>
                                        <p:cTn id="21" dur="1000" fill="hold"/>
                                        <p:tgtEl>
                                          <p:spTgt spid="108547">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08547">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0854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08547">
                                            <p:txEl>
                                              <p:pRg st="3" end="3"/>
                                            </p:txEl>
                                          </p:spTgt>
                                        </p:tgtEl>
                                        <p:attrNameLst>
                                          <p:attrName>style.visibility</p:attrName>
                                        </p:attrNameLst>
                                      </p:cBhvr>
                                      <p:to>
                                        <p:strVal val="visible"/>
                                      </p:to>
                                    </p:set>
                                    <p:anim calcmode="lin" valueType="num">
                                      <p:cBhvr>
                                        <p:cTn id="28" dur="1000" fill="hold"/>
                                        <p:tgtEl>
                                          <p:spTgt spid="108547">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108547">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10854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08547">
                                            <p:txEl>
                                              <p:pRg st="4" end="4"/>
                                            </p:txEl>
                                          </p:spTgt>
                                        </p:tgtEl>
                                        <p:attrNameLst>
                                          <p:attrName>style.visibility</p:attrName>
                                        </p:attrNameLst>
                                      </p:cBhvr>
                                      <p:to>
                                        <p:strVal val="visible"/>
                                      </p:to>
                                    </p:set>
                                    <p:anim calcmode="lin" valueType="num">
                                      <p:cBhvr>
                                        <p:cTn id="35" dur="1000" fill="hold"/>
                                        <p:tgtEl>
                                          <p:spTgt spid="108547">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108547">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10854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08547">
                                            <p:txEl>
                                              <p:pRg st="5" end="5"/>
                                            </p:txEl>
                                          </p:spTgt>
                                        </p:tgtEl>
                                        <p:attrNameLst>
                                          <p:attrName>style.visibility</p:attrName>
                                        </p:attrNameLst>
                                      </p:cBhvr>
                                      <p:to>
                                        <p:strVal val="visible"/>
                                      </p:to>
                                    </p:set>
                                    <p:anim calcmode="lin" valueType="num">
                                      <p:cBhvr>
                                        <p:cTn id="42" dur="1000" fill="hold"/>
                                        <p:tgtEl>
                                          <p:spTgt spid="108547">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108547">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1085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600"/>
              <a:t>（一）内容提纲</a:t>
            </a:r>
            <a:endParaRPr lang="en-US" altLang="zh-CN" sz="3600">
              <a:solidFill>
                <a:schemeClr val="accent1"/>
              </a:solidFill>
            </a:endParaRPr>
          </a:p>
        </p:txBody>
      </p:sp>
      <p:sp>
        <p:nvSpPr>
          <p:cNvPr id="30723" name="Text Box 3"/>
          <p:cNvSpPr txBox="1">
            <a:spLocks noChangeArrowheads="1"/>
          </p:cNvSpPr>
          <p:nvPr/>
        </p:nvSpPr>
        <p:spPr bwMode="auto">
          <a:xfrm>
            <a:off x="1660525" y="722313"/>
            <a:ext cx="184150" cy="366712"/>
          </a:xfrm>
          <a:prstGeom prst="rect">
            <a:avLst/>
          </a:prstGeom>
          <a:noFill/>
          <a:ln w="9525">
            <a:noFill/>
            <a:miter lim="800000"/>
          </a:ln>
        </p:spPr>
        <p:txBody>
          <a:bodyPr wrap="none">
            <a:spAutoFit/>
          </a:bodyPr>
          <a:lstStyle/>
          <a:p>
            <a:endParaRPr lang="zh-CN" altLang="en-US">
              <a:ea typeface="宋体" panose="02010600030101010101" pitchFamily="2" charset="-122"/>
            </a:endParaRPr>
          </a:p>
        </p:txBody>
      </p:sp>
      <p:sp>
        <p:nvSpPr>
          <p:cNvPr id="30724" name="Line 4"/>
          <p:cNvSpPr>
            <a:spLocks noChangeShapeType="1"/>
          </p:cNvSpPr>
          <p:nvPr/>
        </p:nvSpPr>
        <p:spPr bwMode="gray">
          <a:xfrm>
            <a:off x="1252538" y="2986088"/>
            <a:ext cx="6167437" cy="7937"/>
          </a:xfrm>
          <a:prstGeom prst="line">
            <a:avLst/>
          </a:prstGeom>
          <a:noFill/>
          <a:ln w="25400">
            <a:solidFill>
              <a:srgbClr val="C0C0C0"/>
            </a:solidFill>
            <a:prstDash val="sysDot"/>
            <a:round/>
            <a:tailEnd type="oval" w="med" len="med"/>
          </a:ln>
        </p:spPr>
        <p:txBody>
          <a:bodyPr wrap="none" anchor="ctr"/>
          <a:lstStyle/>
          <a:p>
            <a:endParaRPr lang="zh-CN" altLang="en-US"/>
          </a:p>
        </p:txBody>
      </p:sp>
      <p:sp>
        <p:nvSpPr>
          <p:cNvPr id="30725" name="Rectangle 5"/>
          <p:cNvSpPr>
            <a:spLocks noChangeArrowheads="1"/>
          </p:cNvSpPr>
          <p:nvPr/>
        </p:nvSpPr>
        <p:spPr bwMode="gray">
          <a:xfrm rot="3419336">
            <a:off x="979487" y="2409826"/>
            <a:ext cx="479425" cy="520700"/>
          </a:xfrm>
          <a:prstGeom prst="rect">
            <a:avLst/>
          </a:prstGeom>
          <a:solidFill>
            <a:srgbClr val="9369E7"/>
          </a:soli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30726" name="Text Box 6"/>
          <p:cNvSpPr txBox="1">
            <a:spLocks noChangeArrowheads="1"/>
          </p:cNvSpPr>
          <p:nvPr/>
        </p:nvSpPr>
        <p:spPr bwMode="gray">
          <a:xfrm>
            <a:off x="1785938" y="2373313"/>
            <a:ext cx="5346700" cy="583565"/>
          </a:xfrm>
          <a:prstGeom prst="rect">
            <a:avLst/>
          </a:prstGeom>
          <a:noFill/>
          <a:ln w="9525" algn="ctr">
            <a:noFill/>
            <a:miter lim="800000"/>
          </a:ln>
        </p:spPr>
        <p:txBody>
          <a:bodyPr>
            <a:spAutoFit/>
          </a:bodyPr>
          <a:lstStyle/>
          <a:p>
            <a:pPr eaLnBrk="0" hangingPunct="0"/>
            <a:r>
              <a:rPr lang="zh-CN" altLang="en-US" sz="3200" dirty="0">
                <a:solidFill>
                  <a:srgbClr val="000000"/>
                </a:solidFill>
                <a:sym typeface="+mn-ea"/>
              </a:rPr>
              <a:t>安全评估</a:t>
            </a:r>
            <a:endParaRPr lang="zh-CN" altLang="en-US" sz="3200" b="1" dirty="0">
              <a:solidFill>
                <a:srgbClr val="000000"/>
              </a:solidFill>
            </a:endParaRPr>
          </a:p>
        </p:txBody>
      </p:sp>
      <p:sp>
        <p:nvSpPr>
          <p:cNvPr id="30727" name="Text Box 7"/>
          <p:cNvSpPr txBox="1">
            <a:spLocks noChangeArrowheads="1"/>
          </p:cNvSpPr>
          <p:nvPr/>
        </p:nvSpPr>
        <p:spPr bwMode="gray">
          <a:xfrm>
            <a:off x="1057275" y="2441575"/>
            <a:ext cx="354013" cy="457200"/>
          </a:xfrm>
          <a:prstGeom prst="rect">
            <a:avLst/>
          </a:prstGeom>
          <a:noFill/>
          <a:ln w="9525" algn="ctr">
            <a:noFill/>
            <a:miter lim="800000"/>
          </a:ln>
        </p:spPr>
        <p:txBody>
          <a:bodyPr wrap="none">
            <a:spAutoFit/>
          </a:bodyPr>
          <a:lstStyle/>
          <a:p>
            <a:pPr algn="ctr" eaLnBrk="0" hangingPunct="0"/>
            <a:r>
              <a:rPr lang="en-US" altLang="zh-CN" sz="2400" b="1">
                <a:solidFill>
                  <a:schemeClr val="bg1"/>
                </a:solidFill>
                <a:ea typeface="宋体" panose="02010600030101010101" pitchFamily="2" charset="-122"/>
              </a:rPr>
              <a:t>2</a:t>
            </a:r>
          </a:p>
        </p:txBody>
      </p:sp>
      <p:sp>
        <p:nvSpPr>
          <p:cNvPr id="30728" name="Rectangle 8"/>
          <p:cNvSpPr>
            <a:spLocks noChangeArrowheads="1"/>
          </p:cNvSpPr>
          <p:nvPr/>
        </p:nvSpPr>
        <p:spPr bwMode="gray">
          <a:xfrm rot="3419336">
            <a:off x="973137" y="3487738"/>
            <a:ext cx="479425" cy="520700"/>
          </a:xfrm>
          <a:prstGeom prst="rect">
            <a:avLst/>
          </a:prstGeom>
          <a:solidFill>
            <a:srgbClr val="669900"/>
          </a:soli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30729" name="Text Box 9"/>
          <p:cNvSpPr txBox="1">
            <a:spLocks noChangeArrowheads="1"/>
          </p:cNvSpPr>
          <p:nvPr/>
        </p:nvSpPr>
        <p:spPr bwMode="gray">
          <a:xfrm>
            <a:off x="1779588" y="3451225"/>
            <a:ext cx="5497512" cy="583565"/>
          </a:xfrm>
          <a:prstGeom prst="rect">
            <a:avLst/>
          </a:prstGeom>
          <a:noFill/>
          <a:ln w="9525" algn="ctr">
            <a:noFill/>
            <a:miter lim="800000"/>
          </a:ln>
        </p:spPr>
        <p:txBody>
          <a:bodyPr>
            <a:spAutoFit/>
          </a:bodyPr>
          <a:lstStyle/>
          <a:p>
            <a:pPr eaLnBrk="0" hangingPunct="0"/>
            <a:r>
              <a:rPr lang="zh-CN" altLang="en-US" sz="3200" dirty="0">
                <a:solidFill>
                  <a:srgbClr val="000000"/>
                </a:solidFill>
                <a:sym typeface="+mn-ea"/>
              </a:rPr>
              <a:t>风险管理</a:t>
            </a:r>
            <a:endParaRPr lang="zh-CN" altLang="en-US" sz="3200" b="1" dirty="0">
              <a:solidFill>
                <a:srgbClr val="000000"/>
              </a:solidFill>
            </a:endParaRPr>
          </a:p>
        </p:txBody>
      </p:sp>
      <p:sp>
        <p:nvSpPr>
          <p:cNvPr id="30730" name="Text Box 10"/>
          <p:cNvSpPr txBox="1">
            <a:spLocks noChangeArrowheads="1"/>
          </p:cNvSpPr>
          <p:nvPr/>
        </p:nvSpPr>
        <p:spPr bwMode="gray">
          <a:xfrm>
            <a:off x="1050925" y="3519488"/>
            <a:ext cx="354013" cy="457200"/>
          </a:xfrm>
          <a:prstGeom prst="rect">
            <a:avLst/>
          </a:prstGeom>
          <a:noFill/>
          <a:ln w="9525" algn="ctr">
            <a:noFill/>
            <a:miter lim="800000"/>
          </a:ln>
        </p:spPr>
        <p:txBody>
          <a:bodyPr wrap="none">
            <a:spAutoFit/>
          </a:bodyPr>
          <a:lstStyle/>
          <a:p>
            <a:pPr algn="ctr" eaLnBrk="0" hangingPunct="0"/>
            <a:r>
              <a:rPr lang="en-US" altLang="zh-CN" sz="2400" b="1">
                <a:solidFill>
                  <a:schemeClr val="bg1"/>
                </a:solidFill>
                <a:ea typeface="宋体" panose="02010600030101010101" pitchFamily="2" charset="-122"/>
              </a:rPr>
              <a:t>3</a:t>
            </a:r>
          </a:p>
        </p:txBody>
      </p:sp>
      <p:sp>
        <p:nvSpPr>
          <p:cNvPr id="30731" name="Line 11"/>
          <p:cNvSpPr>
            <a:spLocks noChangeShapeType="1"/>
          </p:cNvSpPr>
          <p:nvPr/>
        </p:nvSpPr>
        <p:spPr bwMode="gray">
          <a:xfrm>
            <a:off x="1252538" y="4073525"/>
            <a:ext cx="6167437" cy="7938"/>
          </a:xfrm>
          <a:prstGeom prst="line">
            <a:avLst/>
          </a:prstGeom>
          <a:noFill/>
          <a:ln w="25400">
            <a:solidFill>
              <a:srgbClr val="C0C0C0"/>
            </a:solidFill>
            <a:prstDash val="sysDot"/>
            <a:round/>
            <a:tailEnd type="oval" w="med" len="med"/>
          </a:ln>
        </p:spPr>
        <p:txBody>
          <a:bodyPr wrap="none" anchor="ctr"/>
          <a:lstStyle/>
          <a:p>
            <a:endParaRPr lang="zh-CN" altLang="en-US"/>
          </a:p>
        </p:txBody>
      </p:sp>
      <p:sp>
        <p:nvSpPr>
          <p:cNvPr id="30732" name="Rectangle 12"/>
          <p:cNvSpPr>
            <a:spLocks noChangeArrowheads="1"/>
          </p:cNvSpPr>
          <p:nvPr/>
        </p:nvSpPr>
        <p:spPr bwMode="gray">
          <a:xfrm rot="3419336">
            <a:off x="987425" y="4583113"/>
            <a:ext cx="479425" cy="520700"/>
          </a:xfrm>
          <a:prstGeom prst="rect">
            <a:avLst/>
          </a:prstGeom>
          <a:solidFill>
            <a:srgbClr val="9369E7"/>
          </a:soli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30733" name="Text Box 13"/>
          <p:cNvSpPr txBox="1">
            <a:spLocks noChangeArrowheads="1"/>
          </p:cNvSpPr>
          <p:nvPr/>
        </p:nvSpPr>
        <p:spPr bwMode="gray">
          <a:xfrm>
            <a:off x="1847850" y="4556125"/>
            <a:ext cx="5438775" cy="583565"/>
          </a:xfrm>
          <a:prstGeom prst="rect">
            <a:avLst/>
          </a:prstGeom>
          <a:noFill/>
          <a:ln w="9525" algn="ctr">
            <a:noFill/>
            <a:miter lim="800000"/>
          </a:ln>
        </p:spPr>
        <p:txBody>
          <a:bodyPr>
            <a:spAutoFit/>
          </a:bodyPr>
          <a:lstStyle/>
          <a:p>
            <a:pPr eaLnBrk="0" hangingPunct="0"/>
            <a:r>
              <a:rPr lang="zh-CN" altLang="en-US" sz="3200" b="1" dirty="0">
                <a:solidFill>
                  <a:srgbClr val="000000"/>
                </a:solidFill>
              </a:rPr>
              <a:t>等保与关保</a:t>
            </a:r>
          </a:p>
        </p:txBody>
      </p:sp>
      <p:sp>
        <p:nvSpPr>
          <p:cNvPr id="30734" name="Text Box 14"/>
          <p:cNvSpPr txBox="1">
            <a:spLocks noChangeArrowheads="1"/>
          </p:cNvSpPr>
          <p:nvPr/>
        </p:nvSpPr>
        <p:spPr bwMode="gray">
          <a:xfrm>
            <a:off x="1041400" y="4624388"/>
            <a:ext cx="355600" cy="461962"/>
          </a:xfrm>
          <a:prstGeom prst="rect">
            <a:avLst/>
          </a:prstGeom>
          <a:noFill/>
          <a:ln w="9525" algn="ctr">
            <a:noFill/>
            <a:miter lim="800000"/>
          </a:ln>
        </p:spPr>
        <p:txBody>
          <a:bodyPr wrap="none">
            <a:spAutoFit/>
          </a:bodyPr>
          <a:lstStyle/>
          <a:p>
            <a:pPr algn="ctr" eaLnBrk="0" hangingPunct="0"/>
            <a:r>
              <a:rPr lang="en-US" altLang="zh-CN" sz="2400" b="1">
                <a:solidFill>
                  <a:schemeClr val="bg1"/>
                </a:solidFill>
                <a:ea typeface="宋体" panose="02010600030101010101" pitchFamily="2" charset="-122"/>
              </a:rPr>
              <a:t>4</a:t>
            </a:r>
          </a:p>
        </p:txBody>
      </p:sp>
      <p:sp>
        <p:nvSpPr>
          <p:cNvPr id="30735" name="Line 15"/>
          <p:cNvSpPr>
            <a:spLocks noChangeShapeType="1"/>
          </p:cNvSpPr>
          <p:nvPr/>
        </p:nvSpPr>
        <p:spPr bwMode="gray">
          <a:xfrm>
            <a:off x="1262063" y="5168900"/>
            <a:ext cx="6167437" cy="7938"/>
          </a:xfrm>
          <a:prstGeom prst="line">
            <a:avLst/>
          </a:prstGeom>
          <a:noFill/>
          <a:ln w="25400">
            <a:solidFill>
              <a:srgbClr val="C0C0C0"/>
            </a:solidFill>
            <a:prstDash val="sysDot"/>
            <a:round/>
            <a:tailEnd type="oval" w="med" len="med"/>
          </a:ln>
        </p:spPr>
        <p:txBody>
          <a:bodyPr wrap="none" anchor="ctr"/>
          <a:lstStyle/>
          <a:p>
            <a:endParaRPr lang="zh-CN" altLang="en-US"/>
          </a:p>
        </p:txBody>
      </p:sp>
      <p:sp>
        <p:nvSpPr>
          <p:cNvPr id="30736" name="Rectangle 16"/>
          <p:cNvSpPr>
            <a:spLocks noChangeArrowheads="1"/>
          </p:cNvSpPr>
          <p:nvPr/>
        </p:nvSpPr>
        <p:spPr bwMode="gray">
          <a:xfrm rot="3419336">
            <a:off x="979487" y="1322388"/>
            <a:ext cx="479425" cy="520700"/>
          </a:xfrm>
          <a:prstGeom prst="rect">
            <a:avLst/>
          </a:prstGeom>
          <a:solidFill>
            <a:srgbClr val="669900"/>
          </a:soli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30737" name="Text Box 17"/>
          <p:cNvSpPr txBox="1">
            <a:spLocks noChangeArrowheads="1"/>
          </p:cNvSpPr>
          <p:nvPr/>
        </p:nvSpPr>
        <p:spPr bwMode="gray">
          <a:xfrm>
            <a:off x="1785938" y="1285875"/>
            <a:ext cx="5491162" cy="583565"/>
          </a:xfrm>
          <a:prstGeom prst="rect">
            <a:avLst/>
          </a:prstGeom>
          <a:solidFill>
            <a:srgbClr val="FF6600"/>
          </a:solidFill>
          <a:ln w="9525" algn="ctr">
            <a:noFill/>
            <a:miter lim="800000"/>
          </a:ln>
        </p:spPr>
        <p:txBody>
          <a:bodyPr>
            <a:spAutoFit/>
          </a:bodyPr>
          <a:lstStyle/>
          <a:p>
            <a:pPr eaLnBrk="0" hangingPunct="0"/>
            <a:r>
              <a:rPr lang="zh-CN" altLang="en-US" sz="3200" dirty="0">
                <a:solidFill>
                  <a:srgbClr val="000000"/>
                </a:solidFill>
                <a:sym typeface="+mn-ea"/>
              </a:rPr>
              <a:t>网络安全与防御</a:t>
            </a:r>
            <a:endParaRPr lang="zh-CN" altLang="en-US" sz="3200" b="1">
              <a:solidFill>
                <a:srgbClr val="000000"/>
              </a:solidFill>
            </a:endParaRPr>
          </a:p>
        </p:txBody>
      </p:sp>
      <p:sp>
        <p:nvSpPr>
          <p:cNvPr id="30738" name="Text Box 18"/>
          <p:cNvSpPr txBox="1">
            <a:spLocks noChangeArrowheads="1"/>
          </p:cNvSpPr>
          <p:nvPr/>
        </p:nvSpPr>
        <p:spPr bwMode="gray">
          <a:xfrm>
            <a:off x="1057275" y="1354138"/>
            <a:ext cx="354013" cy="457200"/>
          </a:xfrm>
          <a:prstGeom prst="rect">
            <a:avLst/>
          </a:prstGeom>
          <a:noFill/>
          <a:ln w="9525" algn="ctr">
            <a:noFill/>
            <a:miter lim="800000"/>
          </a:ln>
        </p:spPr>
        <p:txBody>
          <a:bodyPr wrap="none">
            <a:spAutoFit/>
          </a:bodyPr>
          <a:lstStyle/>
          <a:p>
            <a:pPr algn="ctr" eaLnBrk="0" hangingPunct="0"/>
            <a:r>
              <a:rPr lang="en-US" altLang="zh-CN" sz="2400" b="1">
                <a:solidFill>
                  <a:schemeClr val="bg1"/>
                </a:solidFill>
                <a:ea typeface="宋体" panose="02010600030101010101" pitchFamily="2" charset="-122"/>
              </a:rPr>
              <a:t>1</a:t>
            </a:r>
          </a:p>
        </p:txBody>
      </p:sp>
      <p:sp>
        <p:nvSpPr>
          <p:cNvPr id="30739" name="Line 19"/>
          <p:cNvSpPr>
            <a:spLocks noChangeShapeType="1"/>
          </p:cNvSpPr>
          <p:nvPr/>
        </p:nvSpPr>
        <p:spPr bwMode="gray">
          <a:xfrm>
            <a:off x="1252538" y="1914525"/>
            <a:ext cx="6167437" cy="7938"/>
          </a:xfrm>
          <a:prstGeom prst="line">
            <a:avLst/>
          </a:prstGeom>
          <a:noFill/>
          <a:ln w="25400">
            <a:solidFill>
              <a:srgbClr val="C0C0C0"/>
            </a:solidFill>
            <a:prstDash val="sysDot"/>
            <a:round/>
            <a:tailEnd type="oval" w="med" len="med"/>
          </a:ln>
        </p:spPr>
        <p:txBody>
          <a:bodyPr wrap="none" anchor="ctr"/>
          <a:lstStyle/>
          <a:p>
            <a:endParaRPr lang="zh-CN" altLang="en-US"/>
          </a:p>
        </p:txBody>
      </p:sp>
      <p:sp>
        <p:nvSpPr>
          <p:cNvPr id="30742" name="Text Box 10"/>
          <p:cNvSpPr txBox="1">
            <a:spLocks noChangeArrowheads="1"/>
          </p:cNvSpPr>
          <p:nvPr/>
        </p:nvSpPr>
        <p:spPr bwMode="gray">
          <a:xfrm>
            <a:off x="1054100" y="5786438"/>
            <a:ext cx="355600" cy="461962"/>
          </a:xfrm>
          <a:prstGeom prst="rect">
            <a:avLst/>
          </a:prstGeom>
          <a:noFill/>
          <a:ln w="9525" algn="ctr">
            <a:noFill/>
            <a:miter lim="800000"/>
          </a:ln>
        </p:spPr>
        <p:txBody>
          <a:bodyPr wrap="none">
            <a:spAutoFit/>
          </a:bodyPr>
          <a:lstStyle/>
          <a:p>
            <a:pPr algn="ctr" eaLnBrk="0" hangingPunct="0"/>
            <a:r>
              <a:rPr lang="en-US" altLang="zh-CN" sz="2400" b="1">
                <a:solidFill>
                  <a:schemeClr val="bg1"/>
                </a:solidFill>
                <a:ea typeface="宋体" panose="02010600030101010101" pitchFamily="2" charset="-122"/>
              </a:rPr>
              <a:t>5</a:t>
            </a:r>
          </a:p>
        </p:txBody>
      </p:sp>
      <p:sp>
        <p:nvSpPr>
          <p:cNvPr id="30743" name="Line 11"/>
          <p:cNvSpPr>
            <a:spLocks noChangeShapeType="1"/>
          </p:cNvSpPr>
          <p:nvPr/>
        </p:nvSpPr>
        <p:spPr bwMode="gray">
          <a:xfrm>
            <a:off x="1255713" y="6340475"/>
            <a:ext cx="6167437" cy="7938"/>
          </a:xfrm>
          <a:prstGeom prst="line">
            <a:avLst/>
          </a:prstGeom>
          <a:noFill/>
          <a:ln w="25400">
            <a:solidFill>
              <a:srgbClr val="C0C0C0"/>
            </a:solidFill>
            <a:prstDash val="sysDot"/>
            <a:round/>
            <a:tailEnd type="oval" w="med" len="med"/>
          </a:ln>
        </p:spPr>
        <p:txBody>
          <a:bodyPr wrap="none" anchor="ctr"/>
          <a:lstStyle/>
          <a:p>
            <a:endParaRPr lang="zh-CN" altLang="en-US"/>
          </a:p>
        </p:txBody>
      </p:sp>
      <p:sp>
        <p:nvSpPr>
          <p:cNvPr id="3" name="文本框 2"/>
          <p:cNvSpPr txBox="1"/>
          <p:nvPr/>
        </p:nvSpPr>
        <p:spPr>
          <a:xfrm>
            <a:off x="4404360" y="3198495"/>
            <a:ext cx="335280" cy="460375"/>
          </a:xfrm>
          <a:prstGeom prst="rect">
            <a:avLst/>
          </a:prstGeom>
          <a:noFill/>
        </p:spPr>
        <p:txBody>
          <a:bodyPr wrap="none" rtlCol="0" anchor="t">
            <a:spAutoFit/>
          </a:bodyPr>
          <a:lstStyle/>
          <a:p>
            <a:r>
              <a:rPr lang="en-US" altLang="zh-CN" sz="2400">
                <a:solidFill>
                  <a:schemeClr val="bg1"/>
                </a:solidFill>
                <a:latin typeface="+mn-lt"/>
                <a:sym typeface="+mn-ea"/>
              </a:rPr>
              <a:t>4</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latin typeface="Times New Roman" panose="02020603050405020304" pitchFamily="18" charset="0"/>
              </a:rPr>
              <a:t>漏洞产生的原因分析</a:t>
            </a:r>
          </a:p>
        </p:txBody>
      </p:sp>
      <p:sp>
        <p:nvSpPr>
          <p:cNvPr id="53251"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p:spPr>
        <p:txBody>
          <a:bodyPr wrap="none" anchor="ctr"/>
          <a:lstStyle/>
          <a:p>
            <a:endParaRPr lang="zh-CN" altLang="en-US"/>
          </a:p>
        </p:txBody>
      </p:sp>
      <p:sp>
        <p:nvSpPr>
          <p:cNvPr id="110596" name="Rectangle 4"/>
          <p:cNvSpPr>
            <a:spLocks noGrp="1" noChangeArrowheads="1"/>
          </p:cNvSpPr>
          <p:nvPr>
            <p:ph type="body" idx="1"/>
          </p:nvPr>
        </p:nvSpPr>
        <p:spPr>
          <a:xfrm>
            <a:off x="506413" y="1468438"/>
            <a:ext cx="8229600" cy="4589462"/>
          </a:xfrm>
          <a:noFill/>
        </p:spPr>
        <p:txBody>
          <a:bodyPr/>
          <a:lstStyle/>
          <a:p>
            <a:r>
              <a:rPr lang="zh-CN" altLang="en-US" dirty="0"/>
              <a:t>在系统的设计、开发过程中有如下因素会导致系统、软件漏洞：</a:t>
            </a:r>
          </a:p>
          <a:p>
            <a:pPr lvl="1"/>
            <a:r>
              <a:rPr lang="zh-CN" altLang="en-US" dirty="0"/>
              <a:t>系统基础设计错误导致漏洞 </a:t>
            </a:r>
          </a:p>
          <a:p>
            <a:pPr lvl="1"/>
            <a:r>
              <a:rPr lang="zh-CN" altLang="en-US" dirty="0"/>
              <a:t>编码错误导致漏洞 </a:t>
            </a:r>
          </a:p>
          <a:p>
            <a:pPr lvl="1"/>
            <a:r>
              <a:rPr lang="zh-CN" altLang="en-US" dirty="0"/>
              <a:t>安全策略实施错误导致漏洞 </a:t>
            </a:r>
          </a:p>
          <a:p>
            <a:pPr lvl="1"/>
            <a:r>
              <a:rPr lang="zh-CN" altLang="en-US" dirty="0"/>
              <a:t>实施安全策略对象歧义导致漏洞 </a:t>
            </a:r>
          </a:p>
          <a:p>
            <a:pPr lvl="1"/>
            <a:r>
              <a:rPr lang="zh-CN" altLang="en-US" dirty="0"/>
              <a:t>系统设计／实施时相关人员刻意留下后门 </a:t>
            </a:r>
          </a:p>
          <a:p>
            <a:pPr lvl="1"/>
            <a:endParaRPr lang="en-US" altLang="zh-CN" dirty="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10596">
                                            <p:txEl>
                                              <p:pRg st="0" end="0"/>
                                            </p:txEl>
                                          </p:spTgt>
                                        </p:tgtEl>
                                        <p:attrNameLst>
                                          <p:attrName>style.visibility</p:attrName>
                                        </p:attrNameLst>
                                      </p:cBhvr>
                                      <p:to>
                                        <p:strVal val="visible"/>
                                      </p:to>
                                    </p:set>
                                    <p:anim calcmode="lin" valueType="num">
                                      <p:cBhvr>
                                        <p:cTn id="7" dur="1000" fill="hold"/>
                                        <p:tgtEl>
                                          <p:spTgt spid="11059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1059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1059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10596">
                                            <p:txEl>
                                              <p:pRg st="1" end="1"/>
                                            </p:txEl>
                                          </p:spTgt>
                                        </p:tgtEl>
                                        <p:attrNameLst>
                                          <p:attrName>style.visibility</p:attrName>
                                        </p:attrNameLst>
                                      </p:cBhvr>
                                      <p:to>
                                        <p:strVal val="visible"/>
                                      </p:to>
                                    </p:set>
                                    <p:anim calcmode="lin" valueType="num">
                                      <p:cBhvr>
                                        <p:cTn id="14" dur="1000" fill="hold"/>
                                        <p:tgtEl>
                                          <p:spTgt spid="110596">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10596">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1059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10596">
                                            <p:txEl>
                                              <p:pRg st="2" end="2"/>
                                            </p:txEl>
                                          </p:spTgt>
                                        </p:tgtEl>
                                        <p:attrNameLst>
                                          <p:attrName>style.visibility</p:attrName>
                                        </p:attrNameLst>
                                      </p:cBhvr>
                                      <p:to>
                                        <p:strVal val="visible"/>
                                      </p:to>
                                    </p:set>
                                    <p:anim calcmode="lin" valueType="num">
                                      <p:cBhvr>
                                        <p:cTn id="21" dur="1000" fill="hold"/>
                                        <p:tgtEl>
                                          <p:spTgt spid="110596">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10596">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1059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10596">
                                            <p:txEl>
                                              <p:pRg st="3" end="3"/>
                                            </p:txEl>
                                          </p:spTgt>
                                        </p:tgtEl>
                                        <p:attrNameLst>
                                          <p:attrName>style.visibility</p:attrName>
                                        </p:attrNameLst>
                                      </p:cBhvr>
                                      <p:to>
                                        <p:strVal val="visible"/>
                                      </p:to>
                                    </p:set>
                                    <p:anim calcmode="lin" valueType="num">
                                      <p:cBhvr>
                                        <p:cTn id="28" dur="1000" fill="hold"/>
                                        <p:tgtEl>
                                          <p:spTgt spid="110596">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110596">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110596">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10596">
                                            <p:txEl>
                                              <p:pRg st="4" end="4"/>
                                            </p:txEl>
                                          </p:spTgt>
                                        </p:tgtEl>
                                        <p:attrNameLst>
                                          <p:attrName>style.visibility</p:attrName>
                                        </p:attrNameLst>
                                      </p:cBhvr>
                                      <p:to>
                                        <p:strVal val="visible"/>
                                      </p:to>
                                    </p:set>
                                    <p:anim calcmode="lin" valueType="num">
                                      <p:cBhvr>
                                        <p:cTn id="35" dur="1000" fill="hold"/>
                                        <p:tgtEl>
                                          <p:spTgt spid="110596">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110596">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11059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10596">
                                            <p:txEl>
                                              <p:pRg st="5" end="5"/>
                                            </p:txEl>
                                          </p:spTgt>
                                        </p:tgtEl>
                                        <p:attrNameLst>
                                          <p:attrName>style.visibility</p:attrName>
                                        </p:attrNameLst>
                                      </p:cBhvr>
                                      <p:to>
                                        <p:strVal val="visible"/>
                                      </p:to>
                                    </p:set>
                                    <p:anim calcmode="lin" valueType="num">
                                      <p:cBhvr>
                                        <p:cTn id="42" dur="1000" fill="hold"/>
                                        <p:tgtEl>
                                          <p:spTgt spid="110596">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110596">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1105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a:latin typeface="Times New Roman" panose="02020603050405020304" pitchFamily="18" charset="0"/>
              </a:rPr>
              <a:t>漏洞多的原因</a:t>
            </a:r>
          </a:p>
        </p:txBody>
      </p:sp>
      <p:sp>
        <p:nvSpPr>
          <p:cNvPr id="54275"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p:spPr>
        <p:txBody>
          <a:bodyPr wrap="none" anchor="ctr"/>
          <a:lstStyle/>
          <a:p>
            <a:endParaRPr lang="zh-CN" altLang="en-US"/>
          </a:p>
        </p:txBody>
      </p:sp>
      <p:sp>
        <p:nvSpPr>
          <p:cNvPr id="112644" name="Rectangle 4"/>
          <p:cNvSpPr>
            <a:spLocks noGrp="1" noChangeArrowheads="1"/>
          </p:cNvSpPr>
          <p:nvPr>
            <p:ph type="body" idx="1"/>
          </p:nvPr>
        </p:nvSpPr>
        <p:spPr>
          <a:xfrm>
            <a:off x="554038" y="1535113"/>
            <a:ext cx="8229600" cy="4408487"/>
          </a:xfrm>
          <a:noFill/>
        </p:spPr>
        <p:txBody>
          <a:bodyPr/>
          <a:lstStyle/>
          <a:p>
            <a:r>
              <a:rPr lang="zh-CN" altLang="en-US" dirty="0"/>
              <a:t>漏洞不仅存在，而且层出不穷，</a:t>
            </a:r>
            <a:r>
              <a:rPr lang="en-US" altLang="zh-CN" dirty="0">
                <a:solidFill>
                  <a:srgbClr val="FF3300"/>
                </a:solidFill>
              </a:rPr>
              <a:t>Why?</a:t>
            </a:r>
            <a:endParaRPr lang="zh-CN" altLang="en-US" dirty="0">
              <a:solidFill>
                <a:srgbClr val="FF3300"/>
              </a:solidFill>
            </a:endParaRPr>
          </a:p>
          <a:p>
            <a:pPr lvl="1"/>
            <a:r>
              <a:rPr lang="zh-CN" altLang="en-US" dirty="0"/>
              <a:t>方案的设计可能存在缺陷 </a:t>
            </a:r>
          </a:p>
          <a:p>
            <a:pPr lvl="1"/>
            <a:r>
              <a:rPr lang="zh-CN" altLang="en-US" dirty="0"/>
              <a:t>从理论上证明一个程序的正确性是非常困难的 </a:t>
            </a:r>
          </a:p>
          <a:p>
            <a:pPr lvl="1"/>
            <a:r>
              <a:rPr lang="zh-CN" altLang="en-US" dirty="0"/>
              <a:t>一些产品测试不足，匆匆投入市场 </a:t>
            </a:r>
          </a:p>
          <a:p>
            <a:pPr lvl="1"/>
            <a:r>
              <a:rPr lang="zh-CN" altLang="en-US" dirty="0"/>
              <a:t>为了缩短研制时间，厂商常常将安全性置于次要地位 </a:t>
            </a:r>
          </a:p>
          <a:p>
            <a:pPr lvl="1"/>
            <a:r>
              <a:rPr lang="zh-CN" altLang="en-US" dirty="0"/>
              <a:t>系统中运行的应用程序越来越多，相应的漏洞也就不可避免地越来越多 </a:t>
            </a:r>
          </a:p>
          <a:p>
            <a:pPr lvl="1"/>
            <a:endParaRPr lang="en-US" altLang="zh-CN" dirty="0"/>
          </a:p>
          <a:p>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12644">
                                            <p:txEl>
                                              <p:pRg st="0" end="0"/>
                                            </p:txEl>
                                          </p:spTgt>
                                        </p:tgtEl>
                                        <p:attrNameLst>
                                          <p:attrName>style.visibility</p:attrName>
                                        </p:attrNameLst>
                                      </p:cBhvr>
                                      <p:to>
                                        <p:strVal val="visible"/>
                                      </p:to>
                                    </p:set>
                                    <p:anim calcmode="lin" valueType="num">
                                      <p:cBhvr>
                                        <p:cTn id="7" dur="1000" fill="hold"/>
                                        <p:tgtEl>
                                          <p:spTgt spid="112644">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12644">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1264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12644">
                                            <p:txEl>
                                              <p:pRg st="1" end="1"/>
                                            </p:txEl>
                                          </p:spTgt>
                                        </p:tgtEl>
                                        <p:attrNameLst>
                                          <p:attrName>style.visibility</p:attrName>
                                        </p:attrNameLst>
                                      </p:cBhvr>
                                      <p:to>
                                        <p:strVal val="visible"/>
                                      </p:to>
                                    </p:set>
                                    <p:anim calcmode="lin" valueType="num">
                                      <p:cBhvr>
                                        <p:cTn id="14" dur="1000" fill="hold"/>
                                        <p:tgtEl>
                                          <p:spTgt spid="112644">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12644">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1264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12644">
                                            <p:txEl>
                                              <p:pRg st="2" end="2"/>
                                            </p:txEl>
                                          </p:spTgt>
                                        </p:tgtEl>
                                        <p:attrNameLst>
                                          <p:attrName>style.visibility</p:attrName>
                                        </p:attrNameLst>
                                      </p:cBhvr>
                                      <p:to>
                                        <p:strVal val="visible"/>
                                      </p:to>
                                    </p:set>
                                    <p:anim calcmode="lin" valueType="num">
                                      <p:cBhvr>
                                        <p:cTn id="21" dur="1000" fill="hold"/>
                                        <p:tgtEl>
                                          <p:spTgt spid="112644">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12644">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1264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12644">
                                            <p:txEl>
                                              <p:pRg st="3" end="3"/>
                                            </p:txEl>
                                          </p:spTgt>
                                        </p:tgtEl>
                                        <p:attrNameLst>
                                          <p:attrName>style.visibility</p:attrName>
                                        </p:attrNameLst>
                                      </p:cBhvr>
                                      <p:to>
                                        <p:strVal val="visible"/>
                                      </p:to>
                                    </p:set>
                                    <p:anim calcmode="lin" valueType="num">
                                      <p:cBhvr>
                                        <p:cTn id="28" dur="1000" fill="hold"/>
                                        <p:tgtEl>
                                          <p:spTgt spid="112644">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112644">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11264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12644">
                                            <p:txEl>
                                              <p:pRg st="4" end="4"/>
                                            </p:txEl>
                                          </p:spTgt>
                                        </p:tgtEl>
                                        <p:attrNameLst>
                                          <p:attrName>style.visibility</p:attrName>
                                        </p:attrNameLst>
                                      </p:cBhvr>
                                      <p:to>
                                        <p:strVal val="visible"/>
                                      </p:to>
                                    </p:set>
                                    <p:anim calcmode="lin" valueType="num">
                                      <p:cBhvr>
                                        <p:cTn id="35" dur="1000" fill="hold"/>
                                        <p:tgtEl>
                                          <p:spTgt spid="112644">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112644">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11264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12644">
                                            <p:txEl>
                                              <p:pRg st="5" end="5"/>
                                            </p:txEl>
                                          </p:spTgt>
                                        </p:tgtEl>
                                        <p:attrNameLst>
                                          <p:attrName>style.visibility</p:attrName>
                                        </p:attrNameLst>
                                      </p:cBhvr>
                                      <p:to>
                                        <p:strVal val="visible"/>
                                      </p:to>
                                    </p:set>
                                    <p:anim calcmode="lin" valueType="num">
                                      <p:cBhvr>
                                        <p:cTn id="42" dur="1000" fill="hold"/>
                                        <p:tgtEl>
                                          <p:spTgt spid="112644">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112644">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11264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07085" y="142875"/>
            <a:ext cx="8136890" cy="958850"/>
          </a:xfrm>
        </p:spPr>
        <p:txBody>
          <a:bodyPr/>
          <a:lstStyle/>
          <a:p>
            <a:r>
              <a:rPr lang="zh-CN" altLang="en-US" sz="3600">
                <a:latin typeface="Times New Roman" panose="02020603050405020304" pitchFamily="18" charset="0"/>
              </a:rPr>
              <a:t>漏洞需要打补丁，补丁不是万能的</a:t>
            </a:r>
            <a:r>
              <a:rPr lang="en-US" altLang="zh-CN" sz="3600">
                <a:latin typeface="Times New Roman" panose="02020603050405020304" pitchFamily="18" charset="0"/>
              </a:rPr>
              <a:t>(1/2)</a:t>
            </a:r>
          </a:p>
        </p:txBody>
      </p:sp>
      <p:sp>
        <p:nvSpPr>
          <p:cNvPr id="55299"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p:spPr>
        <p:txBody>
          <a:bodyPr wrap="none" anchor="ctr"/>
          <a:lstStyle/>
          <a:p>
            <a:endParaRPr lang="zh-CN" altLang="en-US"/>
          </a:p>
        </p:txBody>
      </p:sp>
      <p:sp>
        <p:nvSpPr>
          <p:cNvPr id="114692" name="Rectangle 4"/>
          <p:cNvSpPr>
            <a:spLocks noGrp="1" noChangeArrowheads="1"/>
          </p:cNvSpPr>
          <p:nvPr>
            <p:ph type="body" idx="1"/>
          </p:nvPr>
        </p:nvSpPr>
        <p:spPr>
          <a:xfrm>
            <a:off x="496888" y="1325563"/>
            <a:ext cx="8361362" cy="4884737"/>
          </a:xfrm>
          <a:noFill/>
        </p:spPr>
        <p:txBody>
          <a:bodyPr/>
          <a:lstStyle/>
          <a:p>
            <a:r>
              <a:rPr lang="zh-CN" altLang="en-US" sz="2800" dirty="0"/>
              <a:t>打补丁不是万能的，</a:t>
            </a:r>
            <a:r>
              <a:rPr lang="en-US" altLang="zh-CN" sz="2800" dirty="0">
                <a:solidFill>
                  <a:srgbClr val="FF3300"/>
                </a:solidFill>
              </a:rPr>
              <a:t>Why?</a:t>
            </a:r>
            <a:endParaRPr lang="zh-CN" altLang="en-US" sz="2800" dirty="0">
              <a:solidFill>
                <a:srgbClr val="FF3300"/>
              </a:solidFill>
            </a:endParaRPr>
          </a:p>
          <a:p>
            <a:pPr lvl="1"/>
            <a:r>
              <a:rPr lang="zh-CN" altLang="en-US" sz="2400" dirty="0"/>
              <a:t>由于漏洞太多，相应的补丁也太多，补不胜补 </a:t>
            </a:r>
          </a:p>
          <a:p>
            <a:pPr lvl="1"/>
            <a:r>
              <a:rPr lang="zh-CN" altLang="en-US" sz="2400" dirty="0"/>
              <a:t>有的补丁会使某些已有功能不能使用，导致拒绝服务 </a:t>
            </a:r>
          </a:p>
          <a:p>
            <a:pPr lvl="1"/>
            <a:r>
              <a:rPr lang="zh-CN" altLang="en-US" sz="2400" dirty="0"/>
              <a:t>有时补丁并非厂商们所宣称的那样解决问题 </a:t>
            </a:r>
          </a:p>
          <a:p>
            <a:pPr lvl="1"/>
            <a:r>
              <a:rPr lang="zh-CN" altLang="en-US" sz="2400" dirty="0"/>
              <a:t>很多补丁一经打上，就不能卸载，如果发现补丁因为这样或那样的原因不合适，就只好把整个软件卸载，然后重新安装，非常麻烦 </a:t>
            </a:r>
          </a:p>
          <a:p>
            <a:pPr lvl="1"/>
            <a:r>
              <a:rPr lang="zh-CN" altLang="en-US" sz="2400" dirty="0"/>
              <a:t>漏洞的发现到补丁的发布有一段时间差，此外，漏洞也可能被某些人发现而未被公开，这样就没有相应的补丁可用 </a:t>
            </a:r>
          </a:p>
          <a:p>
            <a:pPr lvl="1"/>
            <a:endParaRPr lang="en-US" altLang="zh-CN" dirty="0"/>
          </a:p>
          <a:p>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14692">
                                            <p:txEl>
                                              <p:pRg st="0" end="0"/>
                                            </p:txEl>
                                          </p:spTgt>
                                        </p:tgtEl>
                                        <p:attrNameLst>
                                          <p:attrName>style.visibility</p:attrName>
                                        </p:attrNameLst>
                                      </p:cBhvr>
                                      <p:to>
                                        <p:strVal val="visible"/>
                                      </p:to>
                                    </p:set>
                                    <p:anim calcmode="lin" valueType="num">
                                      <p:cBhvr>
                                        <p:cTn id="7" dur="1000" fill="hold"/>
                                        <p:tgtEl>
                                          <p:spTgt spid="11469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1469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1469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14692">
                                            <p:txEl>
                                              <p:pRg st="1" end="1"/>
                                            </p:txEl>
                                          </p:spTgt>
                                        </p:tgtEl>
                                        <p:attrNameLst>
                                          <p:attrName>style.visibility</p:attrName>
                                        </p:attrNameLst>
                                      </p:cBhvr>
                                      <p:to>
                                        <p:strVal val="visible"/>
                                      </p:to>
                                    </p:set>
                                    <p:anim calcmode="lin" valueType="num">
                                      <p:cBhvr>
                                        <p:cTn id="14" dur="1000" fill="hold"/>
                                        <p:tgtEl>
                                          <p:spTgt spid="11469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1469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1469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14692">
                                            <p:txEl>
                                              <p:pRg st="2" end="2"/>
                                            </p:txEl>
                                          </p:spTgt>
                                        </p:tgtEl>
                                        <p:attrNameLst>
                                          <p:attrName>style.visibility</p:attrName>
                                        </p:attrNameLst>
                                      </p:cBhvr>
                                      <p:to>
                                        <p:strVal val="visible"/>
                                      </p:to>
                                    </p:set>
                                    <p:anim calcmode="lin" valueType="num">
                                      <p:cBhvr>
                                        <p:cTn id="21" dur="1000" fill="hold"/>
                                        <p:tgtEl>
                                          <p:spTgt spid="114692">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14692">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14692">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14692">
                                            <p:txEl>
                                              <p:pRg st="3" end="3"/>
                                            </p:txEl>
                                          </p:spTgt>
                                        </p:tgtEl>
                                        <p:attrNameLst>
                                          <p:attrName>style.visibility</p:attrName>
                                        </p:attrNameLst>
                                      </p:cBhvr>
                                      <p:to>
                                        <p:strVal val="visible"/>
                                      </p:to>
                                    </p:set>
                                    <p:anim calcmode="lin" valueType="num">
                                      <p:cBhvr>
                                        <p:cTn id="28" dur="1000" fill="hold"/>
                                        <p:tgtEl>
                                          <p:spTgt spid="114692">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114692">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11469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14692">
                                            <p:txEl>
                                              <p:pRg st="4" end="4"/>
                                            </p:txEl>
                                          </p:spTgt>
                                        </p:tgtEl>
                                        <p:attrNameLst>
                                          <p:attrName>style.visibility</p:attrName>
                                        </p:attrNameLst>
                                      </p:cBhvr>
                                      <p:to>
                                        <p:strVal val="visible"/>
                                      </p:to>
                                    </p:set>
                                    <p:anim calcmode="lin" valueType="num">
                                      <p:cBhvr>
                                        <p:cTn id="35" dur="1000" fill="hold"/>
                                        <p:tgtEl>
                                          <p:spTgt spid="114692">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114692">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11469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14692">
                                            <p:txEl>
                                              <p:pRg st="5" end="5"/>
                                            </p:txEl>
                                          </p:spTgt>
                                        </p:tgtEl>
                                        <p:attrNameLst>
                                          <p:attrName>style.visibility</p:attrName>
                                        </p:attrNameLst>
                                      </p:cBhvr>
                                      <p:to>
                                        <p:strVal val="visible"/>
                                      </p:to>
                                    </p:set>
                                    <p:anim calcmode="lin" valueType="num">
                                      <p:cBhvr>
                                        <p:cTn id="42" dur="1000" fill="hold"/>
                                        <p:tgtEl>
                                          <p:spTgt spid="114692">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114692">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1146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a:latin typeface="Times New Roman" panose="02020603050405020304" pitchFamily="18" charset="0"/>
              </a:rPr>
              <a:t>补丁不是万能的</a:t>
            </a:r>
            <a:r>
              <a:rPr lang="en-US" altLang="zh-CN">
                <a:latin typeface="Times New Roman" panose="02020603050405020304" pitchFamily="18" charset="0"/>
              </a:rPr>
              <a:t>(2/2)</a:t>
            </a:r>
          </a:p>
        </p:txBody>
      </p:sp>
      <p:sp>
        <p:nvSpPr>
          <p:cNvPr id="56323" name="AutoShape 3"/>
          <p:cNvSpPr>
            <a:spLocks noChangeArrowheads="1"/>
          </p:cNvSpPr>
          <p:nvPr/>
        </p:nvSpPr>
        <p:spPr bwMode="auto">
          <a:xfrm flipH="1">
            <a:off x="250825" y="2484438"/>
            <a:ext cx="73025" cy="144462"/>
          </a:xfrm>
          <a:prstGeom prst="octagon">
            <a:avLst>
              <a:gd name="adj" fmla="val 29287"/>
            </a:avLst>
          </a:prstGeom>
          <a:solidFill>
            <a:schemeClr val="bg1"/>
          </a:solidFill>
          <a:ln w="9525">
            <a:noFill/>
            <a:miter lim="800000"/>
          </a:ln>
        </p:spPr>
        <p:txBody>
          <a:bodyPr wrap="none" anchor="ctr"/>
          <a:lstStyle/>
          <a:p>
            <a:endParaRPr lang="zh-CN" altLang="en-US"/>
          </a:p>
        </p:txBody>
      </p:sp>
      <p:sp>
        <p:nvSpPr>
          <p:cNvPr id="116740" name="Rectangle 4"/>
          <p:cNvSpPr>
            <a:spLocks noGrp="1" noChangeArrowheads="1"/>
          </p:cNvSpPr>
          <p:nvPr>
            <p:ph type="body" idx="1"/>
          </p:nvPr>
        </p:nvSpPr>
        <p:spPr>
          <a:xfrm>
            <a:off x="449263" y="1220788"/>
            <a:ext cx="8229600" cy="5257800"/>
          </a:xfrm>
          <a:noFill/>
        </p:spPr>
        <p:txBody>
          <a:bodyPr/>
          <a:lstStyle/>
          <a:p>
            <a:r>
              <a:rPr lang="zh-CN" altLang="en-US" sz="2400" dirty="0"/>
              <a:t>打补丁不是万能的，</a:t>
            </a:r>
            <a:r>
              <a:rPr lang="en-US" altLang="zh-CN" sz="2400" dirty="0">
                <a:solidFill>
                  <a:srgbClr val="FF3300"/>
                </a:solidFill>
              </a:rPr>
              <a:t>Why?</a:t>
            </a:r>
            <a:r>
              <a:rPr lang="zh-CN" altLang="en-US" sz="2400" dirty="0">
                <a:solidFill>
                  <a:srgbClr val="FF3300"/>
                </a:solidFill>
              </a:rPr>
              <a:t>（</a:t>
            </a:r>
            <a:r>
              <a:rPr lang="en-US" altLang="zh-CN" sz="2400" dirty="0">
                <a:solidFill>
                  <a:srgbClr val="FF3300"/>
                </a:solidFill>
              </a:rPr>
              <a:t>Cont.</a:t>
            </a:r>
            <a:r>
              <a:rPr lang="zh-CN" altLang="en-US" sz="2400" dirty="0">
                <a:solidFill>
                  <a:srgbClr val="FF3300"/>
                </a:solidFill>
              </a:rPr>
              <a:t>）</a:t>
            </a:r>
          </a:p>
          <a:p>
            <a:pPr lvl="1"/>
            <a:r>
              <a:rPr lang="zh-CN" altLang="en-US" sz="2000" dirty="0"/>
              <a:t>网络、网站增长太快，没有足够的合格的补丁管理员 </a:t>
            </a:r>
          </a:p>
          <a:p>
            <a:pPr lvl="1"/>
            <a:r>
              <a:rPr lang="zh-CN" altLang="en-US" sz="2000" dirty="0"/>
              <a:t>有时候打补丁需要离线操作，这就意味着关闭该机器上的服务，这对很多关键的服务来说也许是致命的 </a:t>
            </a:r>
          </a:p>
          <a:p>
            <a:pPr lvl="1"/>
            <a:r>
              <a:rPr lang="zh-CN" altLang="en-US" sz="2000" dirty="0"/>
              <a:t>有时补丁并非总是可以获得，特别是对于那些应用范围不广的系统，生产厂商可能没有足够的时间、精力和动机去开发补丁程序 </a:t>
            </a:r>
          </a:p>
          <a:p>
            <a:pPr lvl="1"/>
            <a:r>
              <a:rPr lang="zh-CN" altLang="en-US" sz="2000" dirty="0"/>
              <a:t>厂商通常可能在补丁中除解决已有问题之外添加很多的其他功能，这些额外的功能可能导致新漏洞的出现、性能下降、服务中断或者出现集成问题和安全功能的暂时中断等 </a:t>
            </a:r>
          </a:p>
          <a:p>
            <a:pPr lvl="1"/>
            <a:r>
              <a:rPr lang="zh-CN" altLang="en-US" sz="2000" dirty="0"/>
              <a:t>补丁的成熟也需要一个过程，仓促而就的补丁常常会有问题 </a:t>
            </a:r>
          </a:p>
          <a:p>
            <a:pPr lvl="1"/>
            <a:r>
              <a:rPr lang="zh-CN" altLang="en-US" sz="2000" dirty="0"/>
              <a:t>自动安装补丁也有它的问题，很多自动安装程序不能正常运行 </a:t>
            </a:r>
          </a:p>
          <a:p>
            <a:pPr lvl="1"/>
            <a:endParaRPr lang="en-US" altLang="zh-CN" sz="2000" dirty="0"/>
          </a:p>
          <a:p>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16740">
                                            <p:txEl>
                                              <p:pRg st="0" end="0"/>
                                            </p:txEl>
                                          </p:spTgt>
                                        </p:tgtEl>
                                        <p:attrNameLst>
                                          <p:attrName>style.visibility</p:attrName>
                                        </p:attrNameLst>
                                      </p:cBhvr>
                                      <p:to>
                                        <p:strVal val="visible"/>
                                      </p:to>
                                    </p:set>
                                    <p:anim calcmode="lin" valueType="num">
                                      <p:cBhvr>
                                        <p:cTn id="7" dur="1000" fill="hold"/>
                                        <p:tgtEl>
                                          <p:spTgt spid="116740">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16740">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16740">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16740">
                                            <p:txEl>
                                              <p:pRg st="1" end="1"/>
                                            </p:txEl>
                                          </p:spTgt>
                                        </p:tgtEl>
                                        <p:attrNameLst>
                                          <p:attrName>style.visibility</p:attrName>
                                        </p:attrNameLst>
                                      </p:cBhvr>
                                      <p:to>
                                        <p:strVal val="visible"/>
                                      </p:to>
                                    </p:set>
                                    <p:anim calcmode="lin" valueType="num">
                                      <p:cBhvr>
                                        <p:cTn id="14" dur="1000" fill="hold"/>
                                        <p:tgtEl>
                                          <p:spTgt spid="116740">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16740">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1674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16740">
                                            <p:txEl>
                                              <p:pRg st="2" end="2"/>
                                            </p:txEl>
                                          </p:spTgt>
                                        </p:tgtEl>
                                        <p:attrNameLst>
                                          <p:attrName>style.visibility</p:attrName>
                                        </p:attrNameLst>
                                      </p:cBhvr>
                                      <p:to>
                                        <p:strVal val="visible"/>
                                      </p:to>
                                    </p:set>
                                    <p:anim calcmode="lin" valueType="num">
                                      <p:cBhvr>
                                        <p:cTn id="21" dur="1000" fill="hold"/>
                                        <p:tgtEl>
                                          <p:spTgt spid="116740">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16740">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1674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16740">
                                            <p:txEl>
                                              <p:pRg st="3" end="3"/>
                                            </p:txEl>
                                          </p:spTgt>
                                        </p:tgtEl>
                                        <p:attrNameLst>
                                          <p:attrName>style.visibility</p:attrName>
                                        </p:attrNameLst>
                                      </p:cBhvr>
                                      <p:to>
                                        <p:strVal val="visible"/>
                                      </p:to>
                                    </p:set>
                                    <p:anim calcmode="lin" valueType="num">
                                      <p:cBhvr>
                                        <p:cTn id="28" dur="1000" fill="hold"/>
                                        <p:tgtEl>
                                          <p:spTgt spid="116740">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116740">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116740">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16740">
                                            <p:txEl>
                                              <p:pRg st="4" end="4"/>
                                            </p:txEl>
                                          </p:spTgt>
                                        </p:tgtEl>
                                        <p:attrNameLst>
                                          <p:attrName>style.visibility</p:attrName>
                                        </p:attrNameLst>
                                      </p:cBhvr>
                                      <p:to>
                                        <p:strVal val="visible"/>
                                      </p:to>
                                    </p:set>
                                    <p:anim calcmode="lin" valueType="num">
                                      <p:cBhvr>
                                        <p:cTn id="35" dur="1000" fill="hold"/>
                                        <p:tgtEl>
                                          <p:spTgt spid="116740">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116740">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116740">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16740">
                                            <p:txEl>
                                              <p:pRg st="5" end="5"/>
                                            </p:txEl>
                                          </p:spTgt>
                                        </p:tgtEl>
                                        <p:attrNameLst>
                                          <p:attrName>style.visibility</p:attrName>
                                        </p:attrNameLst>
                                      </p:cBhvr>
                                      <p:to>
                                        <p:strVal val="visible"/>
                                      </p:to>
                                    </p:set>
                                    <p:anim calcmode="lin" valueType="num">
                                      <p:cBhvr>
                                        <p:cTn id="42" dur="1000" fill="hold"/>
                                        <p:tgtEl>
                                          <p:spTgt spid="116740">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116740">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116740">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116740">
                                            <p:txEl>
                                              <p:pRg st="6" end="6"/>
                                            </p:txEl>
                                          </p:spTgt>
                                        </p:tgtEl>
                                        <p:attrNameLst>
                                          <p:attrName>style.visibility</p:attrName>
                                        </p:attrNameLst>
                                      </p:cBhvr>
                                      <p:to>
                                        <p:strVal val="visible"/>
                                      </p:to>
                                    </p:set>
                                    <p:anim calcmode="lin" valueType="num">
                                      <p:cBhvr>
                                        <p:cTn id="49" dur="1000" fill="hold"/>
                                        <p:tgtEl>
                                          <p:spTgt spid="116740">
                                            <p:txEl>
                                              <p:pRg st="6" end="6"/>
                                            </p:txEl>
                                          </p:spTgt>
                                        </p:tgtEl>
                                        <p:attrNameLst>
                                          <p:attrName>ppt_w</p:attrName>
                                        </p:attrNameLst>
                                      </p:cBhvr>
                                      <p:tavLst>
                                        <p:tav tm="0">
                                          <p:val>
                                            <p:strVal val="#ppt_w*0.70"/>
                                          </p:val>
                                        </p:tav>
                                        <p:tav tm="100000">
                                          <p:val>
                                            <p:strVal val="#ppt_w"/>
                                          </p:val>
                                        </p:tav>
                                      </p:tavLst>
                                    </p:anim>
                                    <p:anim calcmode="lin" valueType="num">
                                      <p:cBhvr>
                                        <p:cTn id="50" dur="1000" fill="hold"/>
                                        <p:tgtEl>
                                          <p:spTgt spid="116740">
                                            <p:txEl>
                                              <p:pRg st="6" end="6"/>
                                            </p:txEl>
                                          </p:spTgt>
                                        </p:tgtEl>
                                        <p:attrNameLst>
                                          <p:attrName>ppt_h</p:attrName>
                                        </p:attrNameLst>
                                      </p:cBhvr>
                                      <p:tavLst>
                                        <p:tav tm="0">
                                          <p:val>
                                            <p:strVal val="#ppt_h"/>
                                          </p:val>
                                        </p:tav>
                                        <p:tav tm="100000">
                                          <p:val>
                                            <p:strVal val="#ppt_h"/>
                                          </p:val>
                                        </p:tav>
                                      </p:tavLst>
                                    </p:anim>
                                    <p:animEffect transition="in" filter="fade">
                                      <p:cBhvr>
                                        <p:cTn id="51" dur="1000"/>
                                        <p:tgtEl>
                                          <p:spTgt spid="11674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46150" y="196850"/>
            <a:ext cx="7056438" cy="792163"/>
          </a:xfrm>
        </p:spPr>
        <p:txBody>
          <a:bodyPr/>
          <a:lstStyle/>
          <a:p>
            <a:r>
              <a:rPr lang="en-US" altLang="zh-CN" sz="3600" dirty="0"/>
              <a:t>   </a:t>
            </a:r>
            <a:r>
              <a:rPr lang="zh-CN" altLang="en-US" dirty="0"/>
              <a:t>互联网存在的问题</a:t>
            </a:r>
            <a:r>
              <a:rPr lang="en-US" altLang="zh-CN" dirty="0"/>
              <a:t>(1/5)</a:t>
            </a:r>
          </a:p>
        </p:txBody>
      </p:sp>
      <p:sp>
        <p:nvSpPr>
          <p:cNvPr id="118787" name="Rectangle 3"/>
          <p:cNvSpPr>
            <a:spLocks noGrp="1" noChangeArrowheads="1"/>
          </p:cNvSpPr>
          <p:nvPr>
            <p:ph type="body" idx="1"/>
          </p:nvPr>
        </p:nvSpPr>
        <p:spPr>
          <a:xfrm>
            <a:off x="611188" y="1239837"/>
            <a:ext cx="7772400" cy="5208587"/>
          </a:xfrm>
        </p:spPr>
        <p:txBody>
          <a:bodyPr/>
          <a:lstStyle/>
          <a:p>
            <a:pPr>
              <a:spcBef>
                <a:spcPts val="0"/>
              </a:spcBef>
            </a:pPr>
            <a:r>
              <a:rPr lang="zh-CN" altLang="en-US" sz="2400" dirty="0"/>
              <a:t>问题一：</a:t>
            </a:r>
            <a:r>
              <a:rPr lang="zh-CN" altLang="en-US" sz="2400" dirty="0">
                <a:solidFill>
                  <a:srgbClr val="FF3300"/>
                </a:solidFill>
              </a:rPr>
              <a:t>资源共享与分组交换</a:t>
            </a:r>
          </a:p>
          <a:p>
            <a:pPr lvl="1">
              <a:spcBef>
                <a:spcPts val="0"/>
              </a:spcBef>
            </a:pPr>
            <a:r>
              <a:rPr lang="en-US" altLang="zh-CN" sz="2000" dirty="0"/>
              <a:t>Internet</a:t>
            </a:r>
            <a:r>
              <a:rPr lang="zh-CN" altLang="en-US" sz="2000" dirty="0"/>
              <a:t>的设计目的是提供一个</a:t>
            </a:r>
            <a:r>
              <a:rPr lang="zh-CN" altLang="en-US" sz="2000" dirty="0">
                <a:solidFill>
                  <a:srgbClr val="FF3300"/>
                </a:solidFill>
              </a:rPr>
              <a:t>信息资源共享</a:t>
            </a:r>
            <a:r>
              <a:rPr lang="zh-CN" altLang="en-US" sz="2000" dirty="0"/>
              <a:t>的公共基础实施：潜在的受害者（如</a:t>
            </a:r>
            <a:r>
              <a:rPr lang="en-US" altLang="zh-CN" sz="2000" dirty="0"/>
              <a:t>Web</a:t>
            </a:r>
            <a:r>
              <a:rPr lang="zh-CN" altLang="en-US" sz="2000" dirty="0"/>
              <a:t>服务器）为了提供公开服务必须与</a:t>
            </a:r>
            <a:r>
              <a:rPr lang="en-US" altLang="zh-CN" sz="2000" dirty="0"/>
              <a:t>Internet</a:t>
            </a:r>
            <a:r>
              <a:rPr lang="zh-CN" altLang="en-US" sz="2000" dirty="0"/>
              <a:t>连接并且对公众是开放的，这种可见性通过全球可路由的</a:t>
            </a:r>
            <a:r>
              <a:rPr lang="en-US" altLang="zh-CN" sz="2000" dirty="0"/>
              <a:t>IP</a:t>
            </a:r>
            <a:r>
              <a:rPr lang="zh-CN" altLang="en-US" sz="2000" dirty="0"/>
              <a:t>地址来实现</a:t>
            </a:r>
          </a:p>
          <a:p>
            <a:pPr lvl="1">
              <a:spcBef>
                <a:spcPts val="0"/>
              </a:spcBef>
            </a:pPr>
            <a:r>
              <a:rPr lang="en-US" altLang="zh-CN" sz="2000" dirty="0"/>
              <a:t>Internet</a:t>
            </a:r>
            <a:r>
              <a:rPr lang="zh-CN" altLang="en-US" sz="2000" dirty="0"/>
              <a:t>是基于</a:t>
            </a:r>
            <a:r>
              <a:rPr lang="zh-CN" altLang="en-US" sz="2000" dirty="0">
                <a:solidFill>
                  <a:srgbClr val="FF3300"/>
                </a:solidFill>
              </a:rPr>
              <a:t>分组交换</a:t>
            </a:r>
            <a:r>
              <a:rPr lang="zh-CN" altLang="en-US" sz="2000" dirty="0"/>
              <a:t>的，这使得它比电信网（采用电路交换）更容易受攻击：</a:t>
            </a:r>
          </a:p>
          <a:p>
            <a:pPr lvl="2">
              <a:spcBef>
                <a:spcPts val="0"/>
              </a:spcBef>
            </a:pPr>
            <a:r>
              <a:rPr lang="zh-CN" altLang="en-US" sz="2000" dirty="0">
                <a:solidFill>
                  <a:srgbClr val="000000"/>
                </a:solidFill>
              </a:rPr>
              <a:t>所有用户共享所有资源，给予一个用户的服务会受到其它用户的影响；</a:t>
            </a:r>
          </a:p>
          <a:p>
            <a:pPr lvl="2">
              <a:spcBef>
                <a:spcPts val="0"/>
              </a:spcBef>
            </a:pPr>
            <a:r>
              <a:rPr lang="zh-CN" altLang="en-US" sz="2000" dirty="0">
                <a:solidFill>
                  <a:srgbClr val="FF0000"/>
                </a:solidFill>
              </a:rPr>
              <a:t>攻击数据包在被判断为是否恶意之前都会被转发到受害者</a:t>
            </a:r>
            <a:r>
              <a:rPr lang="en-US" altLang="zh-CN" sz="2000" dirty="0">
                <a:solidFill>
                  <a:srgbClr val="000000"/>
                </a:solidFill>
              </a:rPr>
              <a:t>(</a:t>
            </a:r>
            <a:r>
              <a:rPr lang="zh-CN" altLang="en-US" sz="2000" dirty="0">
                <a:solidFill>
                  <a:srgbClr val="000000"/>
                </a:solidFill>
              </a:rPr>
              <a:t>很容易被</a:t>
            </a:r>
            <a:r>
              <a:rPr lang="en-US" altLang="zh-CN" sz="2000" dirty="0" err="1">
                <a:solidFill>
                  <a:srgbClr val="000000"/>
                </a:solidFill>
              </a:rPr>
              <a:t>DoS</a:t>
            </a:r>
            <a:r>
              <a:rPr lang="zh-CN" altLang="en-US" sz="2000" dirty="0">
                <a:solidFill>
                  <a:srgbClr val="000000"/>
                </a:solidFill>
              </a:rPr>
              <a:t>攻击</a:t>
            </a:r>
            <a:r>
              <a:rPr lang="en-US" altLang="zh-CN" sz="2000" dirty="0">
                <a:solidFill>
                  <a:srgbClr val="000000"/>
                </a:solidFill>
              </a:rPr>
              <a:t>)</a:t>
            </a:r>
            <a:r>
              <a:rPr lang="zh-CN" altLang="en-US" sz="2000" dirty="0">
                <a:solidFill>
                  <a:srgbClr val="000000"/>
                </a:solidFill>
              </a:rPr>
              <a:t>；</a:t>
            </a:r>
          </a:p>
          <a:p>
            <a:pPr lvl="2">
              <a:spcBef>
                <a:spcPts val="0"/>
              </a:spcBef>
            </a:pPr>
            <a:r>
              <a:rPr lang="zh-CN" altLang="en-US" sz="2000" dirty="0">
                <a:solidFill>
                  <a:srgbClr val="000000"/>
                </a:solidFill>
              </a:rPr>
              <a:t>路由分散决策，流量无序。</a:t>
            </a:r>
          </a:p>
          <a:p>
            <a:pPr>
              <a:spcBef>
                <a:spcPts val="0"/>
              </a:spcBef>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 calcmode="lin" valueType="num">
                                      <p:cBhvr>
                                        <p:cTn id="7" dur="1000" fill="hold"/>
                                        <p:tgtEl>
                                          <p:spTgt spid="11878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1878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1878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18787">
                                            <p:txEl>
                                              <p:pRg st="1" end="1"/>
                                            </p:txEl>
                                          </p:spTgt>
                                        </p:tgtEl>
                                        <p:attrNameLst>
                                          <p:attrName>style.visibility</p:attrName>
                                        </p:attrNameLst>
                                      </p:cBhvr>
                                      <p:to>
                                        <p:strVal val="visible"/>
                                      </p:to>
                                    </p:set>
                                    <p:anim calcmode="lin" valueType="num">
                                      <p:cBhvr>
                                        <p:cTn id="14" dur="1000" fill="hold"/>
                                        <p:tgtEl>
                                          <p:spTgt spid="118787">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18787">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1878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18787">
                                            <p:txEl>
                                              <p:pRg st="2" end="2"/>
                                            </p:txEl>
                                          </p:spTgt>
                                        </p:tgtEl>
                                        <p:attrNameLst>
                                          <p:attrName>style.visibility</p:attrName>
                                        </p:attrNameLst>
                                      </p:cBhvr>
                                      <p:to>
                                        <p:strVal val="visible"/>
                                      </p:to>
                                    </p:set>
                                    <p:anim calcmode="lin" valueType="num">
                                      <p:cBhvr>
                                        <p:cTn id="21" dur="1000" fill="hold"/>
                                        <p:tgtEl>
                                          <p:spTgt spid="118787">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18787">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18787">
                                            <p:txEl>
                                              <p:pRg st="2" end="2"/>
                                            </p:txEl>
                                          </p:spTgt>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118787">
                                            <p:txEl>
                                              <p:pRg st="3" end="3"/>
                                            </p:txEl>
                                          </p:spTgt>
                                        </p:tgtEl>
                                        <p:attrNameLst>
                                          <p:attrName>style.visibility</p:attrName>
                                        </p:attrNameLst>
                                      </p:cBhvr>
                                      <p:to>
                                        <p:strVal val="visible"/>
                                      </p:to>
                                    </p:set>
                                    <p:anim calcmode="lin" valueType="num">
                                      <p:cBhvr>
                                        <p:cTn id="26" dur="1000" fill="hold"/>
                                        <p:tgtEl>
                                          <p:spTgt spid="118787">
                                            <p:txEl>
                                              <p:pRg st="3" end="3"/>
                                            </p:txEl>
                                          </p:spTgt>
                                        </p:tgtEl>
                                        <p:attrNameLst>
                                          <p:attrName>ppt_w</p:attrName>
                                        </p:attrNameLst>
                                      </p:cBhvr>
                                      <p:tavLst>
                                        <p:tav tm="0">
                                          <p:val>
                                            <p:strVal val="#ppt_w*0.70"/>
                                          </p:val>
                                        </p:tav>
                                        <p:tav tm="100000">
                                          <p:val>
                                            <p:strVal val="#ppt_w"/>
                                          </p:val>
                                        </p:tav>
                                      </p:tavLst>
                                    </p:anim>
                                    <p:anim calcmode="lin" valueType="num">
                                      <p:cBhvr>
                                        <p:cTn id="27" dur="1000" fill="hold"/>
                                        <p:tgtEl>
                                          <p:spTgt spid="118787">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118787">
                                            <p:txEl>
                                              <p:pRg st="3" end="3"/>
                                            </p:txEl>
                                          </p:spTgt>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118787">
                                            <p:txEl>
                                              <p:pRg st="4" end="4"/>
                                            </p:txEl>
                                          </p:spTgt>
                                        </p:tgtEl>
                                        <p:attrNameLst>
                                          <p:attrName>style.visibility</p:attrName>
                                        </p:attrNameLst>
                                      </p:cBhvr>
                                      <p:to>
                                        <p:strVal val="visible"/>
                                      </p:to>
                                    </p:set>
                                    <p:anim calcmode="lin" valueType="num">
                                      <p:cBhvr>
                                        <p:cTn id="31" dur="1000" fill="hold"/>
                                        <p:tgtEl>
                                          <p:spTgt spid="118787">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118787">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118787">
                                            <p:txEl>
                                              <p:pRg st="4" end="4"/>
                                            </p:txEl>
                                          </p:spTgt>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118787">
                                            <p:txEl>
                                              <p:pRg st="5" end="5"/>
                                            </p:txEl>
                                          </p:spTgt>
                                        </p:tgtEl>
                                        <p:attrNameLst>
                                          <p:attrName>style.visibility</p:attrName>
                                        </p:attrNameLst>
                                      </p:cBhvr>
                                      <p:to>
                                        <p:strVal val="visible"/>
                                      </p:to>
                                    </p:set>
                                    <p:anim calcmode="lin" valueType="num">
                                      <p:cBhvr>
                                        <p:cTn id="36" dur="1000" fill="hold"/>
                                        <p:tgtEl>
                                          <p:spTgt spid="118787">
                                            <p:txEl>
                                              <p:pRg st="5" end="5"/>
                                            </p:txEl>
                                          </p:spTgt>
                                        </p:tgtEl>
                                        <p:attrNameLst>
                                          <p:attrName>ppt_w</p:attrName>
                                        </p:attrNameLst>
                                      </p:cBhvr>
                                      <p:tavLst>
                                        <p:tav tm="0">
                                          <p:val>
                                            <p:strVal val="#ppt_w*0.70"/>
                                          </p:val>
                                        </p:tav>
                                        <p:tav tm="100000">
                                          <p:val>
                                            <p:strVal val="#ppt_w"/>
                                          </p:val>
                                        </p:tav>
                                      </p:tavLst>
                                    </p:anim>
                                    <p:anim calcmode="lin" valueType="num">
                                      <p:cBhvr>
                                        <p:cTn id="37" dur="1000" fill="hold"/>
                                        <p:tgtEl>
                                          <p:spTgt spid="118787">
                                            <p:txEl>
                                              <p:pRg st="5" end="5"/>
                                            </p:txEl>
                                          </p:spTgt>
                                        </p:tgtEl>
                                        <p:attrNameLst>
                                          <p:attrName>ppt_h</p:attrName>
                                        </p:attrNameLst>
                                      </p:cBhvr>
                                      <p:tavLst>
                                        <p:tav tm="0">
                                          <p:val>
                                            <p:strVal val="#ppt_h"/>
                                          </p:val>
                                        </p:tav>
                                        <p:tav tm="100000">
                                          <p:val>
                                            <p:strVal val="#ppt_h"/>
                                          </p:val>
                                        </p:tav>
                                      </p:tavLst>
                                    </p:anim>
                                    <p:animEffect transition="in" filter="fade">
                                      <p:cBhvr>
                                        <p:cTn id="38" dur="1000"/>
                                        <p:tgtEl>
                                          <p:spTgt spid="1187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993775" y="254000"/>
            <a:ext cx="7200900" cy="792163"/>
          </a:xfrm>
        </p:spPr>
        <p:txBody>
          <a:bodyPr/>
          <a:lstStyle/>
          <a:p>
            <a:r>
              <a:rPr lang="zh-CN" altLang="en-US" dirty="0">
                <a:sym typeface="+mn-ea"/>
              </a:rPr>
              <a:t>互联</a:t>
            </a:r>
            <a:r>
              <a:rPr lang="zh-CN" altLang="en-US" dirty="0"/>
              <a:t>网存在的问题</a:t>
            </a:r>
            <a:r>
              <a:rPr lang="en-US" altLang="zh-CN" dirty="0"/>
              <a:t>(2/5)</a:t>
            </a:r>
            <a:endParaRPr lang="zh-CN" altLang="en-US" dirty="0"/>
          </a:p>
        </p:txBody>
      </p:sp>
      <p:sp>
        <p:nvSpPr>
          <p:cNvPr id="119811" name="Rectangle 3"/>
          <p:cNvSpPr>
            <a:spLocks noGrp="1" noChangeArrowheads="1"/>
          </p:cNvSpPr>
          <p:nvPr>
            <p:ph type="body" idx="1"/>
          </p:nvPr>
        </p:nvSpPr>
        <p:spPr>
          <a:xfrm>
            <a:off x="582613" y="1277937"/>
            <a:ext cx="7772400" cy="4922837"/>
          </a:xfrm>
        </p:spPr>
        <p:txBody>
          <a:bodyPr/>
          <a:lstStyle/>
          <a:p>
            <a:r>
              <a:rPr lang="zh-CN" altLang="en-US" sz="2400" dirty="0"/>
              <a:t>问题二：</a:t>
            </a:r>
            <a:r>
              <a:rPr lang="zh-CN" altLang="en-US" sz="2400" dirty="0">
                <a:solidFill>
                  <a:srgbClr val="FF3300"/>
                </a:solidFill>
              </a:rPr>
              <a:t>认证与可追踪性</a:t>
            </a:r>
          </a:p>
          <a:p>
            <a:pPr lvl="1"/>
            <a:r>
              <a:rPr lang="en-US" altLang="zh-CN" sz="2400" dirty="0">
                <a:solidFill>
                  <a:srgbClr val="FF3300"/>
                </a:solidFill>
              </a:rPr>
              <a:t>Internet </a:t>
            </a:r>
            <a:r>
              <a:rPr lang="zh-CN" altLang="en-US" sz="2400" dirty="0">
                <a:solidFill>
                  <a:srgbClr val="FF3300"/>
                </a:solidFill>
              </a:rPr>
              <a:t>没有认证机制</a:t>
            </a:r>
            <a:r>
              <a:rPr lang="zh-CN" altLang="en-US" sz="2400" dirty="0"/>
              <a:t>，任何一个终端接入即可访问全网（而电信网则不是，有</a:t>
            </a:r>
            <a:r>
              <a:rPr lang="en-US" altLang="zh-CN" sz="2400" dirty="0"/>
              <a:t>UNI</a:t>
            </a:r>
            <a:r>
              <a:rPr lang="zh-CN" altLang="en-US" sz="2400" dirty="0"/>
              <a:t>、</a:t>
            </a:r>
            <a:r>
              <a:rPr lang="en-US" altLang="zh-CN" sz="2400" dirty="0"/>
              <a:t>NNI</a:t>
            </a:r>
            <a:r>
              <a:rPr lang="zh-CN" altLang="en-US" sz="2400" dirty="0"/>
              <a:t>接口之分），这导致一个严重的问题就是</a:t>
            </a:r>
            <a:r>
              <a:rPr lang="en-US" altLang="zh-CN" sz="2400" dirty="0"/>
              <a:t>IP</a:t>
            </a:r>
            <a:r>
              <a:rPr lang="zh-CN" altLang="en-US" sz="2400" dirty="0"/>
              <a:t>欺骗：攻击者可以伪造数据包中的任何区域的内容然后发送数据包到</a:t>
            </a:r>
            <a:r>
              <a:rPr lang="en-US" altLang="zh-CN" sz="2400" dirty="0"/>
              <a:t>Internet</a:t>
            </a:r>
            <a:r>
              <a:rPr lang="zh-CN" altLang="en-US" sz="2400" dirty="0"/>
              <a:t>中。</a:t>
            </a:r>
          </a:p>
          <a:p>
            <a:pPr lvl="1"/>
            <a:r>
              <a:rPr lang="zh-CN" altLang="en-US" sz="2400" dirty="0"/>
              <a:t>通常情况下，</a:t>
            </a:r>
            <a:r>
              <a:rPr lang="zh-CN" altLang="en-US" sz="2400" dirty="0">
                <a:solidFill>
                  <a:srgbClr val="FF0000"/>
                </a:solidFill>
              </a:rPr>
              <a:t>路由器不具备数据</a:t>
            </a:r>
            <a:r>
              <a:rPr lang="zh-CN" altLang="en-US" sz="2400" dirty="0">
                <a:solidFill>
                  <a:srgbClr val="FF3300"/>
                </a:solidFill>
              </a:rPr>
              <a:t>追踪功能</a:t>
            </a:r>
            <a:r>
              <a:rPr lang="zh-CN" altLang="en-US" sz="2400" dirty="0"/>
              <a:t>（如保持连接记录，</a:t>
            </a:r>
            <a:r>
              <a:rPr lang="zh-CN" altLang="en-US" sz="2400" dirty="0">
                <a:solidFill>
                  <a:srgbClr val="FF3300"/>
                </a:solidFill>
              </a:rPr>
              <a:t>会花费巨大资源，影响路由转发的数据包的速度</a:t>
            </a:r>
            <a:r>
              <a:rPr lang="zh-CN" altLang="en-US" sz="2400" dirty="0"/>
              <a:t>），因此没有现实的方法验证一个数据包是否来自于其所声称的地方。通过</a:t>
            </a:r>
            <a:r>
              <a:rPr lang="en-US" altLang="zh-CN" sz="2400" dirty="0"/>
              <a:t>IP</a:t>
            </a:r>
            <a:r>
              <a:rPr lang="zh-CN" altLang="en-US" sz="2400" dirty="0"/>
              <a:t>欺骗隐藏来源，攻击者就可以发起攻击而无须担心对由此造成的损失负责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p:cTn id="7" dur="1000" fill="hold"/>
                                        <p:tgtEl>
                                          <p:spTgt spid="11981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1981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1981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19811">
                                            <p:txEl>
                                              <p:pRg st="1" end="1"/>
                                            </p:txEl>
                                          </p:spTgt>
                                        </p:tgtEl>
                                        <p:attrNameLst>
                                          <p:attrName>style.visibility</p:attrName>
                                        </p:attrNameLst>
                                      </p:cBhvr>
                                      <p:to>
                                        <p:strVal val="visible"/>
                                      </p:to>
                                    </p:set>
                                    <p:anim calcmode="lin" valueType="num">
                                      <p:cBhvr>
                                        <p:cTn id="14" dur="1000" fill="hold"/>
                                        <p:tgtEl>
                                          <p:spTgt spid="119811">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19811">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198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19811">
                                            <p:txEl>
                                              <p:pRg st="2" end="2"/>
                                            </p:txEl>
                                          </p:spTgt>
                                        </p:tgtEl>
                                        <p:attrNameLst>
                                          <p:attrName>style.visibility</p:attrName>
                                        </p:attrNameLst>
                                      </p:cBhvr>
                                      <p:to>
                                        <p:strVal val="visible"/>
                                      </p:to>
                                    </p:set>
                                    <p:anim calcmode="lin" valueType="num">
                                      <p:cBhvr>
                                        <p:cTn id="21" dur="1000" fill="hold"/>
                                        <p:tgtEl>
                                          <p:spTgt spid="119811">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19811">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198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98525" y="244475"/>
            <a:ext cx="7129463" cy="792163"/>
          </a:xfrm>
        </p:spPr>
        <p:txBody>
          <a:bodyPr/>
          <a:lstStyle/>
          <a:p>
            <a:r>
              <a:rPr lang="zh-CN" altLang="en-US" dirty="0">
                <a:sym typeface="+mn-ea"/>
              </a:rPr>
              <a:t>互联</a:t>
            </a:r>
            <a:r>
              <a:rPr lang="zh-CN" altLang="en-US" dirty="0"/>
              <a:t>网存在的问题</a:t>
            </a:r>
            <a:r>
              <a:rPr lang="en-US" altLang="zh-CN" dirty="0"/>
              <a:t>(3/5)</a:t>
            </a:r>
            <a:endParaRPr lang="zh-CN" altLang="en-US" dirty="0"/>
          </a:p>
        </p:txBody>
      </p:sp>
      <p:sp>
        <p:nvSpPr>
          <p:cNvPr id="59395" name="Rectangle 3"/>
          <p:cNvSpPr>
            <a:spLocks noGrp="1" noChangeArrowheads="1"/>
          </p:cNvSpPr>
          <p:nvPr>
            <p:ph type="body" idx="1"/>
          </p:nvPr>
        </p:nvSpPr>
        <p:spPr/>
        <p:txBody>
          <a:bodyPr/>
          <a:lstStyle/>
          <a:p>
            <a:pPr>
              <a:lnSpc>
                <a:spcPct val="150000"/>
              </a:lnSpc>
            </a:pPr>
            <a:r>
              <a:rPr lang="zh-CN" altLang="en-US" dirty="0"/>
              <a:t>问题三：</a:t>
            </a:r>
            <a:r>
              <a:rPr lang="zh-CN" altLang="en-US" dirty="0">
                <a:solidFill>
                  <a:srgbClr val="FF0000"/>
                </a:solidFill>
              </a:rPr>
              <a:t>尽力而为</a:t>
            </a:r>
            <a:r>
              <a:rPr lang="en-US" altLang="zh-CN" dirty="0">
                <a:solidFill>
                  <a:srgbClr val="FF0000"/>
                </a:solidFill>
              </a:rPr>
              <a:t>(best-effort)</a:t>
            </a:r>
            <a:endParaRPr lang="zh-CN" altLang="en-US" dirty="0">
              <a:solidFill>
                <a:srgbClr val="FF0000"/>
              </a:solidFill>
            </a:endParaRPr>
          </a:p>
          <a:p>
            <a:pPr lvl="1">
              <a:lnSpc>
                <a:spcPct val="150000"/>
              </a:lnSpc>
            </a:pPr>
            <a:r>
              <a:rPr lang="zh-CN" altLang="en-US" dirty="0"/>
              <a:t>因特网采取的是尽力而为策略：把网络资源的分配和公平性完全寄托在终端的自律上是不现实的（</a:t>
            </a:r>
            <a:r>
              <a:rPr lang="en-US" altLang="zh-CN" dirty="0"/>
              <a:t>DDoS</a:t>
            </a:r>
            <a:r>
              <a:rPr lang="zh-CN" altLang="en-US" dirty="0"/>
              <a:t>利用的就是这一点）</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60425" y="234950"/>
            <a:ext cx="7129463" cy="792163"/>
          </a:xfrm>
        </p:spPr>
        <p:txBody>
          <a:bodyPr/>
          <a:lstStyle/>
          <a:p>
            <a:r>
              <a:rPr lang="zh-CN" altLang="en-US" dirty="0">
                <a:sym typeface="+mn-ea"/>
              </a:rPr>
              <a:t>互联</a:t>
            </a:r>
            <a:r>
              <a:rPr lang="zh-CN" altLang="en-US" dirty="0"/>
              <a:t>网存在的问题</a:t>
            </a:r>
            <a:r>
              <a:rPr lang="en-US" altLang="zh-CN" dirty="0"/>
              <a:t>(4/5)</a:t>
            </a:r>
            <a:endParaRPr lang="zh-CN" altLang="en-US" dirty="0"/>
          </a:p>
        </p:txBody>
      </p:sp>
      <p:sp>
        <p:nvSpPr>
          <p:cNvPr id="122883" name="Rectangle 3"/>
          <p:cNvSpPr>
            <a:spLocks noGrp="1" noChangeArrowheads="1"/>
          </p:cNvSpPr>
          <p:nvPr>
            <p:ph type="body" idx="1"/>
          </p:nvPr>
        </p:nvSpPr>
        <p:spPr>
          <a:xfrm>
            <a:off x="514350" y="1457325"/>
            <a:ext cx="8229600" cy="2430463"/>
          </a:xfrm>
        </p:spPr>
        <p:txBody>
          <a:bodyPr/>
          <a:lstStyle/>
          <a:p>
            <a:pPr>
              <a:lnSpc>
                <a:spcPct val="150000"/>
              </a:lnSpc>
            </a:pPr>
            <a:r>
              <a:rPr lang="zh-CN" altLang="en-US" dirty="0"/>
              <a:t>问题四：匿名与隐私</a:t>
            </a:r>
          </a:p>
          <a:p>
            <a:pPr lvl="1">
              <a:lnSpc>
                <a:spcPct val="150000"/>
              </a:lnSpc>
            </a:pPr>
            <a:r>
              <a:rPr lang="zh-CN" altLang="en-US" dirty="0"/>
              <a:t>普通用户无法知道对方的真实身份，也无法拒绝来路不明的信息（如邮件）</a:t>
            </a:r>
          </a:p>
          <a:p>
            <a:pPr lvl="1">
              <a:lnSpc>
                <a:spcPct val="150000"/>
              </a:lnSpc>
            </a:pPr>
            <a:r>
              <a:rPr lang="zh-CN" altLang="en-US" dirty="0"/>
              <a:t>有人提出新的体系：终端名字与地址分离</a:t>
            </a:r>
          </a:p>
        </p:txBody>
      </p:sp>
      <p:sp>
        <p:nvSpPr>
          <p:cNvPr id="60420" name="Text Box 4"/>
          <p:cNvSpPr txBox="1">
            <a:spLocks noChangeArrowheads="1"/>
          </p:cNvSpPr>
          <p:nvPr/>
        </p:nvSpPr>
        <p:spPr bwMode="auto">
          <a:xfrm>
            <a:off x="1258888" y="4365625"/>
            <a:ext cx="4681537" cy="366713"/>
          </a:xfrm>
          <a:prstGeom prst="rect">
            <a:avLst/>
          </a:prstGeom>
          <a:noFill/>
          <a:ln w="9525">
            <a:noFill/>
            <a:miter lim="800000"/>
          </a:ln>
        </p:spPr>
        <p:txBody>
          <a:bodyPr>
            <a:spAutoFit/>
          </a:bodyPr>
          <a:lstStyle/>
          <a:p>
            <a:endParaRPr lang="zh-CN" altLang="en-US">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 calcmode="lin" valueType="num">
                                      <p:cBhvr>
                                        <p:cTn id="7" dur="1000" fill="hold"/>
                                        <p:tgtEl>
                                          <p:spTgt spid="12288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2288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2288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22883">
                                            <p:txEl>
                                              <p:pRg st="1" end="1"/>
                                            </p:txEl>
                                          </p:spTgt>
                                        </p:tgtEl>
                                        <p:attrNameLst>
                                          <p:attrName>style.visibility</p:attrName>
                                        </p:attrNameLst>
                                      </p:cBhvr>
                                      <p:to>
                                        <p:strVal val="visible"/>
                                      </p:to>
                                    </p:set>
                                    <p:anim calcmode="lin" valueType="num">
                                      <p:cBhvr>
                                        <p:cTn id="14" dur="1000" fill="hold"/>
                                        <p:tgtEl>
                                          <p:spTgt spid="12288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2288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2288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22883">
                                            <p:txEl>
                                              <p:pRg st="2" end="2"/>
                                            </p:txEl>
                                          </p:spTgt>
                                        </p:tgtEl>
                                        <p:attrNameLst>
                                          <p:attrName>style.visibility</p:attrName>
                                        </p:attrNameLst>
                                      </p:cBhvr>
                                      <p:to>
                                        <p:strVal val="visible"/>
                                      </p:to>
                                    </p:set>
                                    <p:anim calcmode="lin" valueType="num">
                                      <p:cBhvr>
                                        <p:cTn id="21" dur="1000" fill="hold"/>
                                        <p:tgtEl>
                                          <p:spTgt spid="12288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2288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228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98525" y="215900"/>
            <a:ext cx="7129463" cy="792163"/>
          </a:xfrm>
        </p:spPr>
        <p:txBody>
          <a:bodyPr/>
          <a:lstStyle/>
          <a:p>
            <a:r>
              <a:rPr lang="zh-CN" altLang="en-US" dirty="0">
                <a:sym typeface="+mn-ea"/>
              </a:rPr>
              <a:t>互联</a:t>
            </a:r>
            <a:r>
              <a:rPr lang="zh-CN" altLang="en-US" dirty="0"/>
              <a:t>网存在的问题</a:t>
            </a:r>
            <a:r>
              <a:rPr lang="en-US" altLang="zh-CN" dirty="0"/>
              <a:t>(5/5)</a:t>
            </a:r>
            <a:endParaRPr lang="zh-CN" altLang="en-US" dirty="0"/>
          </a:p>
        </p:txBody>
      </p:sp>
      <p:sp>
        <p:nvSpPr>
          <p:cNvPr id="128003" name="Rectangle 3"/>
          <p:cNvSpPr>
            <a:spLocks noGrp="1" noChangeArrowheads="1"/>
          </p:cNvSpPr>
          <p:nvPr>
            <p:ph type="body" idx="1"/>
          </p:nvPr>
        </p:nvSpPr>
        <p:spPr>
          <a:xfrm>
            <a:off x="620713" y="1458913"/>
            <a:ext cx="7772400" cy="4114800"/>
          </a:xfrm>
        </p:spPr>
        <p:txBody>
          <a:bodyPr/>
          <a:lstStyle/>
          <a:p>
            <a:r>
              <a:rPr lang="zh-CN" altLang="en-US" dirty="0"/>
              <a:t>问题五：</a:t>
            </a:r>
            <a:r>
              <a:rPr lang="zh-CN" altLang="en-US" dirty="0">
                <a:solidFill>
                  <a:srgbClr val="FF3300"/>
                </a:solidFill>
              </a:rPr>
              <a:t>对全球网络基础实施的依赖</a:t>
            </a:r>
          </a:p>
          <a:p>
            <a:pPr lvl="1"/>
            <a:r>
              <a:rPr lang="zh-CN" altLang="en-US" dirty="0"/>
              <a:t>全球网络基础设施不提供可靠性、安全性保证，这使得攻击者可以放大其攻击效力：</a:t>
            </a:r>
          </a:p>
          <a:p>
            <a:pPr lvl="2"/>
            <a:r>
              <a:rPr lang="zh-CN" altLang="en-US" dirty="0">
                <a:solidFill>
                  <a:srgbClr val="000000"/>
                </a:solidFill>
              </a:rPr>
              <a:t>首先，一些不恰当的协议设计导致一些（尤其是畸形的）数据包比其它数据包耗费更多的资源（如</a:t>
            </a:r>
            <a:r>
              <a:rPr lang="en-US" altLang="zh-CN" dirty="0">
                <a:solidFill>
                  <a:srgbClr val="000000"/>
                </a:solidFill>
              </a:rPr>
              <a:t>TCP SYN</a:t>
            </a:r>
            <a:r>
              <a:rPr lang="zh-CN" altLang="en-US" dirty="0">
                <a:solidFill>
                  <a:srgbClr val="000000"/>
                </a:solidFill>
              </a:rPr>
              <a:t>包比其它的</a:t>
            </a:r>
            <a:r>
              <a:rPr lang="en-US" altLang="zh-CN" dirty="0">
                <a:solidFill>
                  <a:srgbClr val="000000"/>
                </a:solidFill>
              </a:rPr>
              <a:t>TCP</a:t>
            </a:r>
            <a:r>
              <a:rPr lang="zh-CN" altLang="en-US" dirty="0">
                <a:solidFill>
                  <a:srgbClr val="000000"/>
                </a:solidFill>
              </a:rPr>
              <a:t>包占用的目标资料更多）；</a:t>
            </a:r>
          </a:p>
          <a:p>
            <a:pPr lvl="2"/>
            <a:r>
              <a:rPr lang="zh-CN" altLang="en-US" dirty="0">
                <a:solidFill>
                  <a:srgbClr val="000000"/>
                </a:solidFill>
              </a:rPr>
              <a:t>其次，</a:t>
            </a:r>
            <a:r>
              <a:rPr lang="en-US" altLang="zh-CN" dirty="0">
                <a:solidFill>
                  <a:srgbClr val="000000"/>
                </a:solidFill>
              </a:rPr>
              <a:t>Internet</a:t>
            </a:r>
            <a:r>
              <a:rPr lang="zh-CN" altLang="en-US" dirty="0">
                <a:solidFill>
                  <a:srgbClr val="000000"/>
                </a:solidFill>
              </a:rPr>
              <a:t>是一个大“集体”，其中有很多的不安全的系统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 calcmode="lin" valueType="num">
                                      <p:cBhvr>
                                        <p:cTn id="7" dur="1000" fill="hold"/>
                                        <p:tgtEl>
                                          <p:spTgt spid="12800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2800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2800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28003">
                                            <p:txEl>
                                              <p:pRg st="1" end="1"/>
                                            </p:txEl>
                                          </p:spTgt>
                                        </p:tgtEl>
                                        <p:attrNameLst>
                                          <p:attrName>style.visibility</p:attrName>
                                        </p:attrNameLst>
                                      </p:cBhvr>
                                      <p:to>
                                        <p:strVal val="visible"/>
                                      </p:to>
                                    </p:set>
                                    <p:anim calcmode="lin" valueType="num">
                                      <p:cBhvr>
                                        <p:cTn id="14" dur="1000" fill="hold"/>
                                        <p:tgtEl>
                                          <p:spTgt spid="12800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2800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2800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28003">
                                            <p:txEl>
                                              <p:pRg st="2" end="2"/>
                                            </p:txEl>
                                          </p:spTgt>
                                        </p:tgtEl>
                                        <p:attrNameLst>
                                          <p:attrName>style.visibility</p:attrName>
                                        </p:attrNameLst>
                                      </p:cBhvr>
                                      <p:to>
                                        <p:strVal val="visible"/>
                                      </p:to>
                                    </p:set>
                                    <p:anim calcmode="lin" valueType="num">
                                      <p:cBhvr>
                                        <p:cTn id="21" dur="1000" fill="hold"/>
                                        <p:tgtEl>
                                          <p:spTgt spid="12800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2800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2800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28003">
                                            <p:txEl>
                                              <p:pRg st="3" end="3"/>
                                            </p:txEl>
                                          </p:spTgt>
                                        </p:tgtEl>
                                        <p:attrNameLst>
                                          <p:attrName>style.visibility</p:attrName>
                                        </p:attrNameLst>
                                      </p:cBhvr>
                                      <p:to>
                                        <p:strVal val="visible"/>
                                      </p:to>
                                    </p:set>
                                    <p:anim calcmode="lin" valueType="num">
                                      <p:cBhvr>
                                        <p:cTn id="28" dur="1000" fill="hold"/>
                                        <p:tgtEl>
                                          <p:spTgt spid="128003">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12800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R="0" lvl="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Char char=""/>
              <a:defRPr/>
            </a:pPr>
            <a:r>
              <a:rPr lang="zh-CN" altLang="en-US" sz="2800" noProof="0">
                <a:ln>
                  <a:noFill/>
                </a:ln>
                <a:effectLst/>
                <a:uLnTx/>
                <a:uFillTx/>
                <a:latin typeface="標楷體" pitchFamily="65" charset="-120"/>
                <a:sym typeface="+mn-ea"/>
              </a:rPr>
              <a:t>网络防御</a:t>
            </a:r>
            <a:r>
              <a:rPr lang="zh-CN" altLang="en-US" sz="2800" noProof="0" dirty="0">
                <a:ln>
                  <a:noFill/>
                </a:ln>
                <a:effectLst/>
                <a:uLnTx/>
                <a:uFillTx/>
                <a:latin typeface="標楷體" pitchFamily="65" charset="-120"/>
                <a:sym typeface="+mn-ea"/>
              </a:rPr>
              <a:t>：指阻止攻击者入侵到被保护的网络系统，保护网络内软件和硬件免遭非授权访问和破环，并保护系统中的数据遭受窃取和篡改的过程。入侵防御也指为阻止攻击者进入内部网络，保护计算机网络与信息系统安全而采取的一切保护措施。</a:t>
            </a:r>
          </a:p>
          <a:p>
            <a:pPr marR="0" lvl="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Char char=""/>
              <a:defRPr/>
            </a:pPr>
            <a:r>
              <a:rPr lang="zh-CN" altLang="en-US" sz="2800" noProof="0" dirty="0">
                <a:ln>
                  <a:noFill/>
                </a:ln>
                <a:effectLst/>
                <a:uLnTx/>
                <a:uFillTx/>
                <a:latin typeface="標楷體" pitchFamily="65" charset="-120"/>
                <a:sym typeface="+mn-ea"/>
              </a:rPr>
              <a:t>网络防御分为主动防御和被动防御。被动防御是指消极等待的防御措施，而主动防御是指采取各种积极主动的防御措施，如检测，追踪，应急响应和灾难恢复等，从而了解敌方动向，以采取相应的措施。</a:t>
            </a:r>
            <a:endParaRPr kumimoji="1" lang="en-US" altLang="zh-CN" sz="2800" i="0" u="none" strike="noStrike" kern="0" cap="none" spc="0" normalizeH="0" baseline="0" noProof="0" dirty="0">
              <a:ln>
                <a:noFill/>
              </a:ln>
              <a:solidFill>
                <a:schemeClr val="tx1"/>
              </a:solidFill>
              <a:effectLst/>
              <a:uLnTx/>
              <a:uFillTx/>
              <a:latin typeface="標楷體" pitchFamily="65" charset="-120"/>
              <a:ea typeface="+mn-ea"/>
              <a:cs typeface="+mn-cs"/>
            </a:endParaRPr>
          </a:p>
          <a:p>
            <a:endParaRPr lang="zh-CN" altLang="en-US" sz="2800" dirty="0"/>
          </a:p>
        </p:txBody>
      </p:sp>
      <p:sp>
        <p:nvSpPr>
          <p:cNvPr id="3" name="标题 2"/>
          <p:cNvSpPr>
            <a:spLocks noGrp="1"/>
          </p:cNvSpPr>
          <p:nvPr>
            <p:ph type="title"/>
          </p:nvPr>
        </p:nvSpPr>
        <p:spPr>
          <a:xfrm>
            <a:off x="659130" y="142875"/>
            <a:ext cx="8284845" cy="958850"/>
          </a:xfrm>
        </p:spPr>
        <p:txBody>
          <a:bodyPr/>
          <a:lstStyle/>
          <a:p>
            <a:r>
              <a:rPr lang="zh-CN" altLang="en-US" dirty="0"/>
              <a:t>网络防御</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B0E96FC1-CFFE-4461-B144-7B28F608380B}"/>
              </a:ext>
            </a:extLst>
          </p:cNvPr>
          <p:cNvSpPr>
            <a:spLocks noGrp="1"/>
          </p:cNvSpPr>
          <p:nvPr>
            <p:ph idx="1"/>
          </p:nvPr>
        </p:nvSpPr>
        <p:spPr/>
        <p:txBody>
          <a:bodyPr/>
          <a:lstStyle/>
          <a:p>
            <a:r>
              <a:rPr lang="zh-CN" altLang="en-US" sz="2400" dirty="0" smtClean="0"/>
              <a:t>网络空间安全导论，沈昌祥，电子工业出版社</a:t>
            </a:r>
            <a:endParaRPr lang="en-US" altLang="zh-CN" sz="2400" dirty="0"/>
          </a:p>
          <a:p>
            <a:r>
              <a:rPr lang="zh-CN" altLang="en-US" sz="2400" dirty="0" smtClean="0"/>
              <a:t>吴</a:t>
            </a:r>
            <a:r>
              <a:rPr lang="zh-CN" altLang="en-US" sz="2400" dirty="0"/>
              <a:t>礼发，洪征，李华波：</a:t>
            </a:r>
            <a:r>
              <a:rPr lang="en-US" altLang="zh-CN" sz="2400" dirty="0"/>
              <a:t>《</a:t>
            </a:r>
            <a:r>
              <a:rPr lang="zh-CN" altLang="en-US" sz="2400" dirty="0"/>
              <a:t>网络攻防原理与技术（第</a:t>
            </a:r>
            <a:r>
              <a:rPr lang="en-US" altLang="zh-CN" sz="2400" dirty="0"/>
              <a:t>2</a:t>
            </a:r>
            <a:r>
              <a:rPr lang="zh-CN" altLang="en-US" sz="2400" dirty="0"/>
              <a:t>版）</a:t>
            </a:r>
            <a:r>
              <a:rPr lang="en-US" altLang="zh-CN" sz="2400" dirty="0"/>
              <a:t>》</a:t>
            </a:r>
            <a:r>
              <a:rPr lang="zh-CN" altLang="en-US" sz="2400" dirty="0"/>
              <a:t>，机械工业出版社 </a:t>
            </a:r>
          </a:p>
          <a:p>
            <a:r>
              <a:rPr lang="en-US" altLang="zh-CN" sz="2400" dirty="0" err="1"/>
              <a:t>Willianm</a:t>
            </a:r>
            <a:r>
              <a:rPr lang="en-US" altLang="zh-CN" sz="2400" dirty="0"/>
              <a:t> Stallings </a:t>
            </a:r>
            <a:r>
              <a:rPr lang="zh-CN" altLang="en-US" sz="2400" dirty="0"/>
              <a:t>著 贾春福等</a:t>
            </a:r>
            <a:r>
              <a:rPr lang="zh-CN" altLang="en-US" sz="2400" dirty="0" smtClean="0"/>
              <a:t>译， </a:t>
            </a:r>
            <a:r>
              <a:rPr lang="zh-CN" altLang="en-US" sz="2400" dirty="0"/>
              <a:t>计算机安全：原理与实践，机械工业出版社 </a:t>
            </a:r>
            <a:endParaRPr lang="en-US" altLang="zh-CN" sz="2400" dirty="0" smtClean="0"/>
          </a:p>
          <a:p>
            <a:r>
              <a:rPr lang="en-US" altLang="zh-CN" sz="2400" dirty="0"/>
              <a:t>《</a:t>
            </a:r>
            <a:r>
              <a:rPr lang="zh-CN" altLang="en-US" sz="2400" dirty="0"/>
              <a:t>信息安全风险评估</a:t>
            </a:r>
            <a:r>
              <a:rPr lang="en-US" altLang="zh-CN" sz="2400" dirty="0"/>
              <a:t>--</a:t>
            </a:r>
            <a:r>
              <a:rPr lang="zh-CN" altLang="en-US" sz="2400" dirty="0"/>
              <a:t>概念、方法和实践  </a:t>
            </a:r>
            <a:r>
              <a:rPr lang="en-US" altLang="zh-CN" sz="2400" dirty="0"/>
              <a:t>》</a:t>
            </a:r>
            <a:r>
              <a:rPr lang="zh-CN" altLang="en-US" sz="2400"/>
              <a:t>中国标准出版社</a:t>
            </a:r>
          </a:p>
          <a:p>
            <a:endParaRPr lang="zh-CN" altLang="en-US" sz="2400" dirty="0"/>
          </a:p>
          <a:p>
            <a:pPr marL="0" indent="0">
              <a:buNone/>
            </a:pPr>
            <a:endParaRPr lang="zh-CN" altLang="en-US" sz="2400" dirty="0"/>
          </a:p>
        </p:txBody>
      </p:sp>
      <p:sp>
        <p:nvSpPr>
          <p:cNvPr id="3" name="标题 2">
            <a:extLst>
              <a:ext uri="{FF2B5EF4-FFF2-40B4-BE49-F238E27FC236}">
                <a16:creationId xmlns="" xmlns:a16="http://schemas.microsoft.com/office/drawing/2014/main" id="{24A3165D-0ECB-44A4-8284-0193B79919B6}"/>
              </a:ext>
            </a:extLst>
          </p:cNvPr>
          <p:cNvSpPr>
            <a:spLocks noGrp="1"/>
          </p:cNvSpPr>
          <p:nvPr>
            <p:ph type="title"/>
          </p:nvPr>
        </p:nvSpPr>
        <p:spPr/>
        <p:txBody>
          <a:bodyPr/>
          <a:lstStyle/>
          <a:p>
            <a:r>
              <a:rPr lang="zh-CN" altLang="en-US" dirty="0"/>
              <a:t>教材及参考书</a:t>
            </a:r>
          </a:p>
        </p:txBody>
      </p:sp>
    </p:spTree>
    <p:extLst>
      <p:ext uri="{BB962C8B-B14F-4D97-AF65-F5344CB8AC3E}">
        <p14:creationId xmlns:p14="http://schemas.microsoft.com/office/powerpoint/2010/main" val="2119474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9130" y="1395730"/>
            <a:ext cx="7772400" cy="4273550"/>
          </a:xfrm>
        </p:spPr>
        <p:txBody>
          <a:bodyPr/>
          <a:lstStyle/>
          <a:p>
            <a:r>
              <a:rPr lang="en-US" altLang="zh-CN" dirty="0"/>
              <a:t>PPDR</a:t>
            </a:r>
            <a:r>
              <a:rPr lang="zh-CN" altLang="en-US" dirty="0"/>
              <a:t>含义</a:t>
            </a:r>
            <a:r>
              <a:rPr lang="en-US" altLang="zh-CN" dirty="0"/>
              <a:t>:</a:t>
            </a:r>
          </a:p>
          <a:p>
            <a:pPr marL="0" indent="0">
              <a:buNone/>
            </a:pPr>
            <a:r>
              <a:rPr lang="en-US" altLang="zh-CN" sz="2000" dirty="0">
                <a:sym typeface="+mn-ea"/>
              </a:rPr>
              <a:t>Policy</a:t>
            </a:r>
            <a:r>
              <a:rPr lang="zh-CN" altLang="en-US" sz="2000" dirty="0">
                <a:sym typeface="+mn-ea"/>
              </a:rPr>
              <a:t>安全策略</a:t>
            </a:r>
            <a:endParaRPr lang="zh-CN" altLang="en-US" sz="2000" dirty="0"/>
          </a:p>
          <a:p>
            <a:pPr marL="0" indent="0">
              <a:buNone/>
            </a:pPr>
            <a:r>
              <a:rPr lang="en-US" altLang="zh-CN" sz="2000" dirty="0">
                <a:sym typeface="+mn-ea"/>
              </a:rPr>
              <a:t>Protection</a:t>
            </a:r>
            <a:r>
              <a:rPr lang="zh-CN" altLang="en-US" sz="2000" dirty="0">
                <a:sym typeface="+mn-ea"/>
              </a:rPr>
              <a:t>防护</a:t>
            </a:r>
            <a:endParaRPr lang="zh-CN" altLang="en-US" sz="2000" dirty="0"/>
          </a:p>
          <a:p>
            <a:pPr marL="0" indent="0">
              <a:buNone/>
            </a:pPr>
            <a:r>
              <a:rPr lang="en-US" altLang="zh-CN" sz="2000" dirty="0">
                <a:sym typeface="+mn-ea"/>
              </a:rPr>
              <a:t>Detection</a:t>
            </a:r>
            <a:r>
              <a:rPr lang="zh-CN" altLang="en-US" sz="2000" dirty="0">
                <a:sym typeface="+mn-ea"/>
              </a:rPr>
              <a:t>检测</a:t>
            </a:r>
            <a:endParaRPr lang="zh-CN" altLang="en-US" sz="2000" dirty="0"/>
          </a:p>
          <a:p>
            <a:pPr marL="0" indent="0">
              <a:buNone/>
            </a:pPr>
            <a:r>
              <a:rPr lang="en-US" altLang="zh-CN" sz="2000" dirty="0">
                <a:sym typeface="+mn-ea"/>
              </a:rPr>
              <a:t>Response</a:t>
            </a:r>
            <a:r>
              <a:rPr lang="zh-CN" altLang="en-US" sz="2000" dirty="0">
                <a:sym typeface="+mn-ea"/>
              </a:rPr>
              <a:t>响应</a:t>
            </a:r>
            <a:endParaRPr lang="zh-CN" altLang="en-US" sz="2000" dirty="0"/>
          </a:p>
          <a:p>
            <a:pPr>
              <a:buFont typeface="Wingdings" panose="05000000000000000000" charset="0"/>
              <a:buChar char=""/>
            </a:pPr>
            <a:r>
              <a:rPr lang="en-US" altLang="zh-CN" dirty="0"/>
              <a:t>PPDR</a:t>
            </a:r>
            <a:r>
              <a:rPr lang="zh-CN" altLang="en-US" dirty="0"/>
              <a:t>模型原理：</a:t>
            </a:r>
          </a:p>
          <a:p>
            <a:pPr marL="0" indent="0">
              <a:buFont typeface="Wingdings" panose="05000000000000000000" charset="0"/>
              <a:buNone/>
            </a:pPr>
            <a:r>
              <a:rPr lang="zh-CN" altLang="en-US" sz="2000" dirty="0"/>
              <a:t>在整体安全策略的指导下，综合运用防护工具（防火墙，</a:t>
            </a:r>
            <a:r>
              <a:rPr lang="en-US" altLang="zh-CN" sz="2000" dirty="0"/>
              <a:t>OS</a:t>
            </a:r>
            <a:r>
              <a:rPr lang="zh-CN" altLang="en-US" sz="2000" dirty="0"/>
              <a:t>的身份认证，加密），利用检测工具（</a:t>
            </a:r>
            <a:r>
              <a:rPr lang="en-US" altLang="zh-CN" sz="2000" dirty="0"/>
              <a:t>IDS</a:t>
            </a:r>
            <a:r>
              <a:rPr lang="zh-CN" altLang="en-US" sz="2000" dirty="0"/>
              <a:t>，漏洞评估系统，病毒扫描软件等），对系统进行漏洞修补和修改完善系统配置，将系统调整到最安全和低风险状态。</a:t>
            </a:r>
          </a:p>
        </p:txBody>
      </p:sp>
      <p:sp>
        <p:nvSpPr>
          <p:cNvPr id="3" name="标题 2"/>
          <p:cNvSpPr>
            <a:spLocks noGrp="1"/>
          </p:cNvSpPr>
          <p:nvPr>
            <p:ph type="title"/>
          </p:nvPr>
        </p:nvSpPr>
        <p:spPr/>
        <p:txBody>
          <a:bodyPr/>
          <a:lstStyle/>
          <a:p>
            <a:r>
              <a:rPr lang="en-US" altLang="zh-CN"/>
              <a:t>PPDR</a:t>
            </a:r>
            <a:r>
              <a:rPr lang="zh-CN" altLang="en-US"/>
              <a:t>模型原理</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8812" y="1554163"/>
            <a:ext cx="8485187" cy="4114800"/>
          </a:xfrm>
        </p:spPr>
        <p:txBody>
          <a:bodyPr/>
          <a:lstStyle/>
          <a:p>
            <a:r>
              <a:rPr lang="en-US" altLang="zh-CN" dirty="0"/>
              <a:t>APPDRR</a:t>
            </a:r>
            <a:r>
              <a:rPr lang="zh-CN" altLang="en-US" dirty="0"/>
              <a:t>含义</a:t>
            </a:r>
            <a:r>
              <a:rPr lang="en-US" altLang="zh-CN" dirty="0"/>
              <a:t>:</a:t>
            </a:r>
          </a:p>
          <a:p>
            <a:pPr marL="0" indent="0">
              <a:buNone/>
            </a:pPr>
            <a:r>
              <a:rPr lang="en-US" altLang="zh-CN" sz="2000" dirty="0">
                <a:sym typeface="+mn-ea"/>
              </a:rPr>
              <a:t>Assessment</a:t>
            </a:r>
            <a:r>
              <a:rPr lang="zh-CN" altLang="en-US" sz="2000" dirty="0">
                <a:sym typeface="+mn-ea"/>
              </a:rPr>
              <a:t>风险评估   </a:t>
            </a:r>
            <a:r>
              <a:rPr lang="en-US" altLang="zh-CN" sz="2000" dirty="0">
                <a:sym typeface="+mn-ea"/>
              </a:rPr>
              <a:t>Policy</a:t>
            </a:r>
            <a:r>
              <a:rPr lang="zh-CN" altLang="en-US" sz="2000" dirty="0">
                <a:sym typeface="+mn-ea"/>
              </a:rPr>
              <a:t>安全策略</a:t>
            </a:r>
            <a:endParaRPr lang="zh-CN" altLang="en-US" sz="2000" dirty="0"/>
          </a:p>
          <a:p>
            <a:pPr marL="0" indent="0">
              <a:buNone/>
            </a:pPr>
            <a:r>
              <a:rPr lang="en-US" altLang="zh-CN" sz="2000" dirty="0">
                <a:sym typeface="+mn-ea"/>
              </a:rPr>
              <a:t>Protection</a:t>
            </a:r>
            <a:r>
              <a:rPr lang="zh-CN" altLang="en-US" sz="2000" dirty="0">
                <a:sym typeface="+mn-ea"/>
              </a:rPr>
              <a:t>系统防护   </a:t>
            </a:r>
            <a:r>
              <a:rPr lang="en-US" altLang="zh-CN" sz="2000" dirty="0">
                <a:sym typeface="+mn-ea"/>
              </a:rPr>
              <a:t>Detection </a:t>
            </a:r>
            <a:r>
              <a:rPr lang="zh-CN" altLang="en-US" sz="2000" dirty="0">
                <a:sym typeface="+mn-ea"/>
              </a:rPr>
              <a:t>动态检测</a:t>
            </a:r>
            <a:endParaRPr lang="zh-CN" altLang="en-US" sz="2000" dirty="0"/>
          </a:p>
          <a:p>
            <a:pPr marL="0" indent="0">
              <a:buNone/>
            </a:pPr>
            <a:r>
              <a:rPr lang="en-US" altLang="zh-CN" sz="2000" dirty="0">
                <a:sym typeface="+mn-ea"/>
              </a:rPr>
              <a:t>Response </a:t>
            </a:r>
            <a:r>
              <a:rPr lang="zh-CN" altLang="en-US" sz="2000" dirty="0">
                <a:sym typeface="+mn-ea"/>
              </a:rPr>
              <a:t>实时响应   </a:t>
            </a:r>
            <a:r>
              <a:rPr lang="en-US" altLang="zh-CN" sz="2000" dirty="0">
                <a:sym typeface="+mn-ea"/>
              </a:rPr>
              <a:t>Restoration</a:t>
            </a:r>
            <a:r>
              <a:rPr lang="zh-CN" altLang="en-US" sz="2000" dirty="0">
                <a:sym typeface="+mn-ea"/>
              </a:rPr>
              <a:t>灾难恢复</a:t>
            </a:r>
            <a:endParaRPr lang="zh-CN" altLang="en-US" sz="2000" dirty="0"/>
          </a:p>
          <a:p>
            <a:r>
              <a:rPr lang="en-US" altLang="zh-CN" dirty="0"/>
              <a:t>APPDRR</a:t>
            </a:r>
            <a:r>
              <a:rPr lang="zh-CN" altLang="en-US" dirty="0"/>
              <a:t>模型原理</a:t>
            </a:r>
          </a:p>
          <a:p>
            <a:pPr marL="0" indent="0">
              <a:buNone/>
            </a:pPr>
            <a:r>
              <a:rPr lang="zh-CN" altLang="en-US" sz="2000" dirty="0"/>
              <a:t>首先要对网络和系统进行风险评估。通过风险评估掌握存在的各种漏洞和所面临的各种威胁，进入采取必要防护措施，提高系统与网络的安全，降低风险。第二个环节是安全策略，应该随着风险评估的结果和安全需求的变化做相应的更新；系统防护体现为静态安全措施，但还需要接下来的动态检测，应和灾难恢复实现动态防御。</a:t>
            </a:r>
          </a:p>
        </p:txBody>
      </p:sp>
      <p:sp>
        <p:nvSpPr>
          <p:cNvPr id="3" name="标题 2"/>
          <p:cNvSpPr>
            <a:spLocks noGrp="1"/>
          </p:cNvSpPr>
          <p:nvPr>
            <p:ph type="title"/>
          </p:nvPr>
        </p:nvSpPr>
        <p:spPr/>
        <p:txBody>
          <a:bodyPr/>
          <a:lstStyle/>
          <a:p>
            <a:r>
              <a:rPr lang="en-US" altLang="zh-CN"/>
              <a:t>APPDRR</a:t>
            </a:r>
            <a:r>
              <a:rPr lang="zh-CN" altLang="en-US"/>
              <a:t>模型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38125" y="1250315"/>
            <a:ext cx="8888730" cy="4114800"/>
          </a:xfrm>
        </p:spPr>
        <p:txBody>
          <a:bodyPr/>
          <a:lstStyle/>
          <a:p>
            <a:pPr eaLnBrk="1" hangingPunct="1">
              <a:buNone/>
            </a:pPr>
            <a:r>
              <a:rPr lang="zh-CN" altLang="en-US" sz="2400" dirty="0">
                <a:latin typeface="標楷體" pitchFamily="65" charset="-120"/>
                <a:sym typeface="+mn-ea"/>
              </a:rPr>
              <a:t>防御必须遵循如下基本原则：</a:t>
            </a:r>
            <a:endParaRPr lang="en-US" altLang="zh-CN" sz="2400" dirty="0">
              <a:latin typeface="標楷體" pitchFamily="65" charset="-120"/>
            </a:endParaRPr>
          </a:p>
          <a:p>
            <a:pPr eaLnBrk="1" hangingPunct="1">
              <a:buNone/>
            </a:pPr>
            <a:r>
              <a:rPr lang="en-US" altLang="zh-CN" sz="2400" dirty="0">
                <a:latin typeface="標楷體" pitchFamily="65" charset="-120"/>
                <a:sym typeface="+mn-ea"/>
              </a:rPr>
              <a:t>1</a:t>
            </a:r>
            <a:r>
              <a:rPr lang="zh-CN" altLang="en-US" sz="2400" dirty="0">
                <a:latin typeface="標楷體" pitchFamily="65" charset="-120"/>
                <a:sym typeface="+mn-ea"/>
              </a:rPr>
              <a:t> 最小特权：任何实体仅有该实体需要完成其被指定的任务所必须的特权。</a:t>
            </a:r>
            <a:endParaRPr lang="en-US" altLang="zh-CN" sz="2400" dirty="0">
              <a:latin typeface="標楷體" pitchFamily="65" charset="-120"/>
            </a:endParaRPr>
          </a:p>
          <a:p>
            <a:pPr eaLnBrk="1" hangingPunct="1">
              <a:buNone/>
            </a:pPr>
            <a:r>
              <a:rPr lang="en-US" altLang="zh-CN" sz="2400" dirty="0">
                <a:latin typeface="標楷體" pitchFamily="65" charset="-120"/>
                <a:sym typeface="+mn-ea"/>
              </a:rPr>
              <a:t>2 </a:t>
            </a:r>
            <a:r>
              <a:rPr lang="zh-CN" altLang="en-US" sz="2400" dirty="0">
                <a:latin typeface="標楷體" pitchFamily="65" charset="-120"/>
                <a:sym typeface="+mn-ea"/>
              </a:rPr>
              <a:t>纵深防御：安全体系不能只靠单一的安全机制和多种安全服务的堆砌，应该建立相互支撑的多种安全机制，建立具有协议层次和纵向结构层层次的全备体系。</a:t>
            </a:r>
          </a:p>
          <a:p>
            <a:pPr eaLnBrk="1" hangingPunct="1">
              <a:buNone/>
            </a:pPr>
            <a:r>
              <a:rPr lang="en-US" altLang="zh-CN" sz="2400" dirty="0">
                <a:latin typeface="標楷體" pitchFamily="65" charset="-120"/>
                <a:sym typeface="+mn-ea"/>
              </a:rPr>
              <a:t>3 </a:t>
            </a:r>
            <a:r>
              <a:rPr lang="zh-CN" altLang="en-US" sz="2400" dirty="0">
                <a:latin typeface="標楷體" pitchFamily="65" charset="-120"/>
                <a:sym typeface="+mn-ea"/>
              </a:rPr>
              <a:t>木桶原则：系统的安全防御水平，取决于安全防护能力最薄弱的单元。攻击者使用</a:t>
            </a:r>
            <a:r>
              <a:rPr lang="en-US" altLang="zh-CN" sz="2400" dirty="0">
                <a:latin typeface="標楷體" pitchFamily="65" charset="-120"/>
                <a:sym typeface="+mn-ea"/>
              </a:rPr>
              <a:t>“</a:t>
            </a:r>
            <a:r>
              <a:rPr lang="zh-CN" altLang="en-US" sz="2400" dirty="0">
                <a:latin typeface="標楷體" pitchFamily="65" charset="-120"/>
                <a:sym typeface="+mn-ea"/>
              </a:rPr>
              <a:t>最易渗透原则</a:t>
            </a:r>
            <a:r>
              <a:rPr lang="en-US" altLang="zh-CN" sz="2400" dirty="0">
                <a:latin typeface="標楷體" pitchFamily="65" charset="-120"/>
                <a:sym typeface="+mn-ea"/>
              </a:rPr>
              <a:t>”</a:t>
            </a:r>
            <a:r>
              <a:rPr lang="zh-CN" altLang="en-US" sz="2400" dirty="0">
                <a:latin typeface="標楷體" pitchFamily="65" charset="-120"/>
                <a:sym typeface="+mn-ea"/>
              </a:rPr>
              <a:t>，从最薄弱地方进攻。</a:t>
            </a:r>
          </a:p>
          <a:p>
            <a:pPr eaLnBrk="1" hangingPunct="1">
              <a:buNone/>
            </a:pPr>
            <a:r>
              <a:rPr lang="en-US" altLang="zh-CN" sz="2400" dirty="0">
                <a:latin typeface="標楷體" pitchFamily="65" charset="-120"/>
                <a:sym typeface="+mn-ea"/>
              </a:rPr>
              <a:t>4 </a:t>
            </a:r>
            <a:r>
              <a:rPr lang="zh-CN" altLang="en-US" sz="2400" dirty="0">
                <a:latin typeface="標楷體" pitchFamily="65" charset="-120"/>
                <a:sym typeface="+mn-ea"/>
              </a:rPr>
              <a:t>动态发展：根据安全的不断变化不断调整安全措施，适应新的网络环境，满足新的网络安全需求。</a:t>
            </a:r>
            <a:endParaRPr lang="en-US" altLang="zh-CN" sz="2400" dirty="0">
              <a:latin typeface="標楷體" pitchFamily="65" charset="-120"/>
            </a:endParaRPr>
          </a:p>
          <a:p>
            <a:pPr eaLnBrk="1" hangingPunct="1">
              <a:buNone/>
            </a:pPr>
            <a:r>
              <a:rPr lang="en-US" altLang="zh-CN" sz="2400" dirty="0">
                <a:latin typeface="標楷體" pitchFamily="65" charset="-120"/>
                <a:sym typeface="+mn-ea"/>
              </a:rPr>
              <a:t>5 </a:t>
            </a:r>
            <a:r>
              <a:rPr lang="zh-CN" altLang="en-US" sz="2400" dirty="0">
                <a:latin typeface="標楷體" pitchFamily="65" charset="-120"/>
                <a:sym typeface="+mn-ea"/>
              </a:rPr>
              <a:t>失效保护：一旦系统遭受入侵或自身发生故障时必须有失效保护措施</a:t>
            </a:r>
            <a:r>
              <a:rPr lang="zh-CN" altLang="en-US" dirty="0">
                <a:latin typeface="標楷體" pitchFamily="65" charset="-120"/>
                <a:sym typeface="+mn-ea"/>
              </a:rPr>
              <a:t>。</a:t>
            </a:r>
            <a:r>
              <a:rPr lang="zh-CN" altLang="en-US" sz="2400" dirty="0">
                <a:latin typeface="標楷體" pitchFamily="65" charset="-120"/>
                <a:sym typeface="+mn-ea"/>
              </a:rPr>
              <a:t>如灾难恢复甚至容侵。</a:t>
            </a:r>
          </a:p>
        </p:txBody>
      </p:sp>
      <p:sp>
        <p:nvSpPr>
          <p:cNvPr id="3" name="标题 2"/>
          <p:cNvSpPr>
            <a:spLocks noGrp="1"/>
          </p:cNvSpPr>
          <p:nvPr>
            <p:ph type="title"/>
          </p:nvPr>
        </p:nvSpPr>
        <p:spPr/>
        <p:txBody>
          <a:bodyPr/>
          <a:lstStyle/>
          <a:p>
            <a:r>
              <a:rPr lang="zh-CN" altLang="en-US" dirty="0">
                <a:sym typeface="+mn-ea"/>
              </a:rPr>
              <a:t>防御系统必须遵循的原则</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3980" y="1240350"/>
            <a:ext cx="9231630" cy="4114800"/>
          </a:xfrm>
        </p:spPr>
        <p:txBody>
          <a:bodyPr/>
          <a:lstStyle/>
          <a:p>
            <a:pPr eaLnBrk="1" hangingPunct="1">
              <a:buNone/>
            </a:pPr>
            <a:r>
              <a:rPr lang="zh-CN" altLang="en-US" sz="2000" dirty="0">
                <a:latin typeface="標楷體" pitchFamily="65" charset="-120"/>
                <a:sym typeface="+mn-ea"/>
              </a:rPr>
              <a:t>防御的手段包括：保护（</a:t>
            </a:r>
            <a:r>
              <a:rPr lang="en-US" altLang="zh-CN" sz="2000" dirty="0">
                <a:latin typeface="標楷體" pitchFamily="65" charset="-120"/>
                <a:sym typeface="+mn-ea"/>
              </a:rPr>
              <a:t>P</a:t>
            </a:r>
            <a:r>
              <a:rPr lang="zh-CN" altLang="en-US" sz="2000" dirty="0">
                <a:latin typeface="標楷體" pitchFamily="65" charset="-120"/>
                <a:sym typeface="+mn-ea"/>
              </a:rPr>
              <a:t>）</a:t>
            </a:r>
            <a:r>
              <a:rPr lang="zh-CN" altLang="en-US" sz="2000" dirty="0">
                <a:latin typeface="宋体" panose="02010600030101010101" pitchFamily="2" charset="-122"/>
                <a:ea typeface="宋体" panose="02010600030101010101" pitchFamily="2" charset="-122"/>
                <a:sym typeface="+mn-ea"/>
              </a:rPr>
              <a:t>、</a:t>
            </a:r>
            <a:r>
              <a:rPr lang="zh-CN" altLang="en-US" sz="2000" dirty="0">
                <a:latin typeface="標楷體" pitchFamily="65" charset="-120"/>
                <a:sym typeface="+mn-ea"/>
              </a:rPr>
              <a:t>检测（</a:t>
            </a:r>
            <a:r>
              <a:rPr lang="en-US" altLang="zh-CN" sz="2000" dirty="0">
                <a:latin typeface="標楷體" pitchFamily="65" charset="-120"/>
                <a:sym typeface="+mn-ea"/>
              </a:rPr>
              <a:t>D</a:t>
            </a:r>
            <a:r>
              <a:rPr lang="zh-CN" altLang="en-US" sz="2000" dirty="0">
                <a:latin typeface="標楷體" pitchFamily="65" charset="-120"/>
                <a:sym typeface="+mn-ea"/>
              </a:rPr>
              <a:t>）</a:t>
            </a:r>
            <a:r>
              <a:rPr lang="zh-CN" altLang="en-US" sz="2000" dirty="0">
                <a:latin typeface="宋体" panose="02010600030101010101" pitchFamily="2" charset="-122"/>
                <a:ea typeface="宋体" panose="02010600030101010101" pitchFamily="2" charset="-122"/>
                <a:sym typeface="+mn-ea"/>
              </a:rPr>
              <a:t>、</a:t>
            </a:r>
            <a:r>
              <a:rPr lang="zh-CN" altLang="en-US" sz="2000" dirty="0">
                <a:latin typeface="標楷體" pitchFamily="65" charset="-120"/>
                <a:sym typeface="+mn-ea"/>
              </a:rPr>
              <a:t>响应</a:t>
            </a:r>
            <a:r>
              <a:rPr lang="en-US" altLang="zh-CN" sz="2000" dirty="0">
                <a:latin typeface="標楷體" pitchFamily="65" charset="-120"/>
                <a:sym typeface="+mn-ea"/>
              </a:rPr>
              <a:t>R</a:t>
            </a:r>
            <a:r>
              <a:rPr lang="zh-CN" altLang="en-US" sz="2000" dirty="0">
                <a:latin typeface="標楷體" pitchFamily="65" charset="-120"/>
                <a:sym typeface="+mn-ea"/>
              </a:rPr>
              <a:t>和恢复</a:t>
            </a:r>
            <a:r>
              <a:rPr lang="en-US" altLang="zh-CN" sz="2000" dirty="0">
                <a:latin typeface="標楷體" pitchFamily="65" charset="-120"/>
                <a:sym typeface="+mn-ea"/>
              </a:rPr>
              <a:t>R</a:t>
            </a:r>
            <a:r>
              <a:rPr lang="zh-CN" altLang="en-US" sz="2000" dirty="0">
                <a:latin typeface="標楷體" pitchFamily="65" charset="-120"/>
                <a:sym typeface="+mn-ea"/>
              </a:rPr>
              <a:t>。</a:t>
            </a:r>
            <a:endParaRPr lang="en-US" altLang="zh-CN" sz="2000" dirty="0">
              <a:latin typeface="標楷體" pitchFamily="65" charset="-120"/>
            </a:endParaRPr>
          </a:p>
          <a:p>
            <a:pPr eaLnBrk="1" hangingPunct="1">
              <a:buNone/>
            </a:pPr>
            <a:r>
              <a:rPr lang="en-US" altLang="zh-CN" sz="2000" dirty="0">
                <a:latin typeface="標楷體" pitchFamily="65" charset="-120"/>
                <a:sym typeface="+mn-ea"/>
              </a:rPr>
              <a:t>1 </a:t>
            </a:r>
            <a:r>
              <a:rPr lang="zh-CN" altLang="en-US" sz="2000" dirty="0">
                <a:latin typeface="標楷體" pitchFamily="65" charset="-120"/>
                <a:sym typeface="+mn-ea"/>
              </a:rPr>
              <a:t>防护：是防御的第一手段，根据系统已知的所有安全问题采取防御措施，如打补丁，访问控制，数据加密等</a:t>
            </a:r>
            <a:endParaRPr lang="en-US" altLang="zh-CN" sz="2000" dirty="0">
              <a:latin typeface="標楷體" pitchFamily="65" charset="-120"/>
            </a:endParaRPr>
          </a:p>
          <a:p>
            <a:pPr eaLnBrk="1" hangingPunct="1">
              <a:buNone/>
            </a:pPr>
            <a:r>
              <a:rPr lang="en-US" altLang="zh-CN" sz="2000" dirty="0">
                <a:latin typeface="標楷體" pitchFamily="65" charset="-120"/>
                <a:sym typeface="+mn-ea"/>
              </a:rPr>
              <a:t>2 </a:t>
            </a:r>
            <a:r>
              <a:rPr lang="zh-CN" altLang="en-US" sz="2000" dirty="0">
                <a:latin typeface="標楷體" pitchFamily="65" charset="-120"/>
                <a:sym typeface="+mn-ea"/>
              </a:rPr>
              <a:t>检测：上面的措施可以阻止大多数入侵事件的发生，但不能发现并消除所有的入侵，特别是利用新的系统缺陷和采用新的攻击手段的入侵。防御的第二阶段就是检测和追踪，即时刻监视网络的变化和可疑事件。检测功能就是检测出入侵行为以及入侵者的身份。包括攻击源，攻击手段等。检测包括如下任务：异常检测，模式发现。</a:t>
            </a:r>
            <a:endParaRPr lang="en-US" altLang="zh-CN" sz="2000" dirty="0">
              <a:latin typeface="標楷體" pitchFamily="65" charset="-120"/>
            </a:endParaRPr>
          </a:p>
          <a:p>
            <a:pPr eaLnBrk="1" hangingPunct="1">
              <a:buNone/>
            </a:pPr>
            <a:r>
              <a:rPr lang="en-US" altLang="zh-CN" sz="2000" dirty="0">
                <a:latin typeface="標楷體" pitchFamily="65" charset="-120"/>
                <a:sym typeface="+mn-ea"/>
              </a:rPr>
              <a:t>3 </a:t>
            </a:r>
            <a:r>
              <a:rPr lang="zh-CN" altLang="en-US" sz="2000" dirty="0">
                <a:latin typeface="標楷體" pitchFamily="65" charset="-120"/>
                <a:sym typeface="+mn-ea"/>
              </a:rPr>
              <a:t>响应：对已知攻击事件发生之后的处理</a:t>
            </a:r>
            <a:endParaRPr lang="en-US" altLang="zh-CN" sz="2000" dirty="0">
              <a:latin typeface="標楷體" pitchFamily="65" charset="-120"/>
            </a:endParaRPr>
          </a:p>
          <a:p>
            <a:pPr eaLnBrk="1" hangingPunct="1">
              <a:buNone/>
            </a:pPr>
            <a:r>
              <a:rPr lang="en-US" altLang="zh-CN" sz="2000" dirty="0">
                <a:latin typeface="標楷體" pitchFamily="65" charset="-120"/>
                <a:sym typeface="+mn-ea"/>
              </a:rPr>
              <a:t>4 </a:t>
            </a:r>
            <a:r>
              <a:rPr lang="zh-CN" altLang="en-US" sz="2000" dirty="0">
                <a:latin typeface="標楷體" pitchFamily="65" charset="-120"/>
                <a:sym typeface="+mn-ea"/>
              </a:rPr>
              <a:t>恢复：在事件发生后，把系统恢复到原来的状态或者比原来更好的状态。恢复包括系统恢复和数据恢复。</a:t>
            </a:r>
            <a:endParaRPr lang="zh-CN" altLang="en-US" sz="2000" dirty="0"/>
          </a:p>
        </p:txBody>
      </p:sp>
      <p:sp>
        <p:nvSpPr>
          <p:cNvPr id="3" name="标题 2"/>
          <p:cNvSpPr>
            <a:spLocks noGrp="1"/>
          </p:cNvSpPr>
          <p:nvPr>
            <p:ph type="title"/>
          </p:nvPr>
        </p:nvSpPr>
        <p:spPr>
          <a:xfrm>
            <a:off x="1094668" y="-110344"/>
            <a:ext cx="7793037" cy="958850"/>
          </a:xfrm>
        </p:spPr>
        <p:txBody>
          <a:bodyPr/>
          <a:lstStyle/>
          <a:p>
            <a:r>
              <a:rPr lang="zh-CN" altLang="en-US" dirty="0"/>
              <a:t>防御的手段</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1"/>
          <p:cNvSpPr>
            <a:spLocks noGrp="1"/>
          </p:cNvSpPr>
          <p:nvPr>
            <p:ph idx="1"/>
          </p:nvPr>
        </p:nvSpPr>
        <p:spPr/>
        <p:txBody>
          <a:bodyPr/>
          <a:lstStyle/>
          <a:p>
            <a:r>
              <a:rPr lang="zh-CN" altLang="en-US"/>
              <a:t>经历三个阶段：</a:t>
            </a:r>
          </a:p>
          <a:p>
            <a:pPr marL="0" indent="0">
              <a:buNone/>
            </a:pPr>
            <a:endParaRPr lang="zh-CN" altLang="en-US"/>
          </a:p>
          <a:p>
            <a:pPr marL="914400" lvl="2" indent="0">
              <a:buNone/>
            </a:pPr>
            <a:r>
              <a:rPr lang="zh-CN" altLang="en-US" sz="2800"/>
              <a:t>入侵阻止</a:t>
            </a:r>
          </a:p>
          <a:p>
            <a:pPr marL="914400" lvl="2" indent="0">
              <a:buNone/>
            </a:pPr>
            <a:endParaRPr lang="zh-CN" altLang="en-US" sz="2800"/>
          </a:p>
          <a:p>
            <a:pPr marL="914400" lvl="2" indent="0">
              <a:buNone/>
            </a:pPr>
            <a:r>
              <a:rPr lang="zh-CN" altLang="en-US" sz="2800"/>
              <a:t>入侵检测</a:t>
            </a:r>
          </a:p>
          <a:p>
            <a:pPr marL="914400" lvl="2" indent="0">
              <a:buNone/>
            </a:pPr>
            <a:endParaRPr lang="zh-CN" altLang="en-US" sz="2800"/>
          </a:p>
          <a:p>
            <a:pPr marL="914400" lvl="2" indent="0">
              <a:buNone/>
            </a:pPr>
            <a:r>
              <a:rPr lang="zh-CN" altLang="en-US" sz="2800"/>
              <a:t>入侵容忍</a:t>
            </a:r>
          </a:p>
          <a:p>
            <a:pPr marL="914400" lvl="2" indent="0">
              <a:buNone/>
            </a:pPr>
            <a:endParaRPr lang="zh-CN" altLang="en-US" sz="2800"/>
          </a:p>
        </p:txBody>
      </p:sp>
      <p:sp>
        <p:nvSpPr>
          <p:cNvPr id="64515" name="标题 3"/>
          <p:cNvSpPr>
            <a:spLocks noGrp="1"/>
          </p:cNvSpPr>
          <p:nvPr>
            <p:ph type="title"/>
          </p:nvPr>
        </p:nvSpPr>
        <p:spPr>
          <a:xfrm>
            <a:off x="841375" y="215900"/>
            <a:ext cx="7283450" cy="792163"/>
          </a:xfrm>
        </p:spPr>
        <p:txBody>
          <a:bodyPr/>
          <a:lstStyle/>
          <a:p>
            <a:r>
              <a:rPr lang="zh-CN" altLang="en-US" sz="4000" dirty="0"/>
              <a:t>网络防御技术发展过程</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114425" y="219075"/>
            <a:ext cx="7696200" cy="866775"/>
          </a:xfrm>
        </p:spPr>
        <p:txBody>
          <a:bodyPr/>
          <a:lstStyle/>
          <a:p>
            <a:pPr eaLnBrk="1" hangingPunct="1"/>
            <a:r>
              <a:rPr lang="zh-CN" altLang="en-US" dirty="0"/>
              <a:t>网络防御发展的三个阶段</a:t>
            </a:r>
          </a:p>
        </p:txBody>
      </p:sp>
      <p:sp>
        <p:nvSpPr>
          <p:cNvPr id="65539" name="Rectangle 3"/>
          <p:cNvSpPr>
            <a:spLocks noGrp="1" noChangeArrowheads="1"/>
          </p:cNvSpPr>
          <p:nvPr>
            <p:ph type="body" idx="1"/>
          </p:nvPr>
        </p:nvSpPr>
        <p:spPr>
          <a:xfrm>
            <a:off x="323850" y="1379538"/>
            <a:ext cx="8229600" cy="5257800"/>
          </a:xfrm>
        </p:spPr>
        <p:txBody>
          <a:bodyPr/>
          <a:lstStyle/>
          <a:p>
            <a:pPr eaLnBrk="1" hangingPunct="1"/>
            <a:endParaRPr lang="zh-CN" altLang="zh-CN"/>
          </a:p>
        </p:txBody>
      </p:sp>
      <p:sp>
        <p:nvSpPr>
          <p:cNvPr id="515076" name="Text Box 4"/>
          <p:cNvSpPr txBox="1">
            <a:spLocks noChangeArrowheads="1"/>
          </p:cNvSpPr>
          <p:nvPr/>
        </p:nvSpPr>
        <p:spPr bwMode="auto">
          <a:xfrm>
            <a:off x="400050" y="1455738"/>
            <a:ext cx="3606800" cy="1120775"/>
          </a:xfrm>
          <a:prstGeom prst="rect">
            <a:avLst/>
          </a:prstGeom>
          <a:solidFill>
            <a:schemeClr val="accent1"/>
          </a:solidFill>
          <a:ln w="9525">
            <a:solidFill>
              <a:schemeClr val="tx1"/>
            </a:solidFill>
            <a:miter lim="800000"/>
          </a:ln>
        </p:spPr>
        <p:txBody>
          <a:bodyPr tIns="190800" bIns="190800">
            <a:spAutoFit/>
          </a:bodyPr>
          <a:lstStyle/>
          <a:p>
            <a:r>
              <a:rPr lang="zh-CN" altLang="en-US" sz="2400" dirty="0">
                <a:solidFill>
                  <a:srgbClr val="000000"/>
                </a:solidFill>
                <a:latin typeface="Times New Roman" panose="02020603050405020304" pitchFamily="18" charset="0"/>
              </a:rPr>
              <a:t>第 </a:t>
            </a:r>
            <a:r>
              <a:rPr lang="en-US" altLang="zh-CN" sz="2400" dirty="0">
                <a:solidFill>
                  <a:srgbClr val="000000"/>
                </a:solidFill>
                <a:latin typeface="Times New Roman" panose="02020603050405020304" pitchFamily="18" charset="0"/>
              </a:rPr>
              <a:t>1 </a:t>
            </a:r>
            <a:r>
              <a:rPr lang="zh-CN" altLang="en-US" sz="2400" dirty="0">
                <a:solidFill>
                  <a:srgbClr val="000000"/>
                </a:solidFill>
                <a:latin typeface="Times New Roman" panose="02020603050405020304" pitchFamily="18" charset="0"/>
              </a:rPr>
              <a:t>代安全技术</a:t>
            </a:r>
          </a:p>
          <a:p>
            <a:r>
              <a:rPr lang="zh-CN" altLang="en-US" sz="2400" dirty="0">
                <a:solidFill>
                  <a:srgbClr val="000000"/>
                </a:solidFill>
                <a:latin typeface="Times New Roman" panose="02020603050405020304" pitchFamily="18" charset="0"/>
              </a:rPr>
              <a:t>（阻止入侵） </a:t>
            </a:r>
          </a:p>
        </p:txBody>
      </p:sp>
      <p:sp>
        <p:nvSpPr>
          <p:cNvPr id="515077" name="Text Box 5"/>
          <p:cNvSpPr txBox="1">
            <a:spLocks noChangeArrowheads="1"/>
          </p:cNvSpPr>
          <p:nvPr/>
        </p:nvSpPr>
        <p:spPr bwMode="auto">
          <a:xfrm>
            <a:off x="476250" y="3205163"/>
            <a:ext cx="3602038" cy="1120775"/>
          </a:xfrm>
          <a:prstGeom prst="rect">
            <a:avLst/>
          </a:prstGeom>
          <a:solidFill>
            <a:schemeClr val="accent1"/>
          </a:solidFill>
          <a:ln w="9525">
            <a:solidFill>
              <a:schemeClr val="tx1"/>
            </a:solidFill>
            <a:miter lim="800000"/>
          </a:ln>
        </p:spPr>
        <p:txBody>
          <a:bodyPr tIns="190800" bIns="190800">
            <a:spAutoFit/>
          </a:bodyPr>
          <a:lstStyle/>
          <a:p>
            <a:r>
              <a:rPr lang="zh-CN" altLang="en-US" sz="2400">
                <a:solidFill>
                  <a:srgbClr val="000000"/>
                </a:solidFill>
                <a:latin typeface="Times New Roman" panose="02020603050405020304" pitchFamily="18" charset="0"/>
              </a:rPr>
              <a:t>第 </a:t>
            </a:r>
            <a:r>
              <a:rPr lang="en-US" altLang="zh-CN" sz="2400">
                <a:solidFill>
                  <a:srgbClr val="000000"/>
                </a:solidFill>
                <a:latin typeface="Times New Roman" panose="02020603050405020304" pitchFamily="18" charset="0"/>
              </a:rPr>
              <a:t>2 </a:t>
            </a:r>
            <a:r>
              <a:rPr lang="zh-CN" altLang="en-US" sz="2400">
                <a:solidFill>
                  <a:srgbClr val="000000"/>
                </a:solidFill>
                <a:latin typeface="Times New Roman" panose="02020603050405020304" pitchFamily="18" charset="0"/>
              </a:rPr>
              <a:t>代安全技术</a:t>
            </a:r>
          </a:p>
          <a:p>
            <a:r>
              <a:rPr lang="zh-CN" altLang="en-US" sz="2400">
                <a:solidFill>
                  <a:srgbClr val="000000"/>
                </a:solidFill>
                <a:latin typeface="Times New Roman" panose="02020603050405020304" pitchFamily="18" charset="0"/>
              </a:rPr>
              <a:t>（入侵检测，限制破坏） </a:t>
            </a:r>
          </a:p>
        </p:txBody>
      </p:sp>
      <p:sp>
        <p:nvSpPr>
          <p:cNvPr id="515078" name="Text Box 6"/>
          <p:cNvSpPr txBox="1">
            <a:spLocks noChangeArrowheads="1"/>
          </p:cNvSpPr>
          <p:nvPr/>
        </p:nvSpPr>
        <p:spPr bwMode="auto">
          <a:xfrm>
            <a:off x="552450" y="5065713"/>
            <a:ext cx="3525838" cy="1120775"/>
          </a:xfrm>
          <a:prstGeom prst="rect">
            <a:avLst/>
          </a:prstGeom>
          <a:solidFill>
            <a:schemeClr val="accent1"/>
          </a:solidFill>
          <a:ln w="9525">
            <a:solidFill>
              <a:schemeClr val="tx1"/>
            </a:solidFill>
            <a:miter lim="800000"/>
          </a:ln>
        </p:spPr>
        <p:txBody>
          <a:bodyPr tIns="190800" bIns="190800">
            <a:spAutoFit/>
          </a:bodyPr>
          <a:lstStyle/>
          <a:p>
            <a:r>
              <a:rPr lang="zh-CN" altLang="en-US" sz="2400">
                <a:solidFill>
                  <a:srgbClr val="000000"/>
                </a:solidFill>
                <a:latin typeface="Times New Roman" panose="02020603050405020304" pitchFamily="18" charset="0"/>
              </a:rPr>
              <a:t>第 </a:t>
            </a:r>
            <a:r>
              <a:rPr lang="en-US" altLang="zh-CN" sz="2400">
                <a:solidFill>
                  <a:srgbClr val="000000"/>
                </a:solidFill>
                <a:latin typeface="Times New Roman" panose="02020603050405020304" pitchFamily="18" charset="0"/>
              </a:rPr>
              <a:t>3 </a:t>
            </a:r>
            <a:r>
              <a:rPr lang="zh-CN" altLang="en-US" sz="2400">
                <a:solidFill>
                  <a:srgbClr val="000000"/>
                </a:solidFill>
                <a:latin typeface="Times New Roman" panose="02020603050405020304" pitchFamily="18" charset="0"/>
              </a:rPr>
              <a:t>代安全技术</a:t>
            </a:r>
          </a:p>
          <a:p>
            <a:r>
              <a:rPr lang="zh-CN" altLang="en-US" sz="2400">
                <a:solidFill>
                  <a:srgbClr val="000000"/>
                </a:solidFill>
                <a:latin typeface="Times New Roman" panose="02020603050405020304" pitchFamily="18" charset="0"/>
              </a:rPr>
              <a:t>（入侵容忍）</a:t>
            </a:r>
          </a:p>
        </p:txBody>
      </p:sp>
      <p:grpSp>
        <p:nvGrpSpPr>
          <p:cNvPr id="2" name="Group 7"/>
          <p:cNvGrpSpPr/>
          <p:nvPr/>
        </p:nvGrpSpPr>
        <p:grpSpPr bwMode="auto">
          <a:xfrm>
            <a:off x="1531938" y="2586038"/>
            <a:ext cx="1885950" cy="609600"/>
            <a:chOff x="1020" y="1480"/>
            <a:chExt cx="1188" cy="384"/>
          </a:xfrm>
        </p:grpSpPr>
        <p:sp>
          <p:nvSpPr>
            <p:cNvPr id="65559" name="Text Box 8"/>
            <p:cNvSpPr txBox="1">
              <a:spLocks noChangeArrowheads="1"/>
            </p:cNvSpPr>
            <p:nvPr/>
          </p:nvSpPr>
          <p:spPr bwMode="auto">
            <a:xfrm>
              <a:off x="1247" y="1536"/>
              <a:ext cx="961" cy="250"/>
            </a:xfrm>
            <a:prstGeom prst="rect">
              <a:avLst/>
            </a:prstGeom>
            <a:noFill/>
            <a:ln w="9525">
              <a:noFill/>
              <a:miter lim="800000"/>
            </a:ln>
          </p:spPr>
          <p:txBody>
            <a:bodyPr wrap="none">
              <a:spAutoFit/>
            </a:bodyPr>
            <a:lstStyle/>
            <a:p>
              <a:r>
                <a:rPr lang="zh-CN" altLang="en-US" sz="2000">
                  <a:solidFill>
                    <a:srgbClr val="000000"/>
                  </a:solidFill>
                  <a:latin typeface="Times New Roman" panose="02020603050405020304" pitchFamily="18" charset="0"/>
                </a:rPr>
                <a:t>入侵将出现 </a:t>
              </a:r>
            </a:p>
          </p:txBody>
        </p:sp>
        <p:sp>
          <p:nvSpPr>
            <p:cNvPr id="65560" name="Line 9"/>
            <p:cNvSpPr>
              <a:spLocks noChangeShapeType="1"/>
            </p:cNvSpPr>
            <p:nvPr/>
          </p:nvSpPr>
          <p:spPr bwMode="auto">
            <a:xfrm>
              <a:off x="1020" y="1480"/>
              <a:ext cx="240" cy="384"/>
            </a:xfrm>
            <a:prstGeom prst="line">
              <a:avLst/>
            </a:prstGeom>
            <a:noFill/>
            <a:ln w="38100">
              <a:solidFill>
                <a:schemeClr val="tx1"/>
              </a:solidFill>
              <a:round/>
              <a:tailEnd type="triangle" w="med" len="med"/>
            </a:ln>
          </p:spPr>
          <p:txBody>
            <a:bodyPr/>
            <a:lstStyle/>
            <a:p>
              <a:endParaRPr lang="zh-CN" altLang="en-US"/>
            </a:p>
          </p:txBody>
        </p:sp>
      </p:grpSp>
      <p:grpSp>
        <p:nvGrpSpPr>
          <p:cNvPr id="3" name="Group 10"/>
          <p:cNvGrpSpPr/>
          <p:nvPr/>
        </p:nvGrpSpPr>
        <p:grpSpPr bwMode="auto">
          <a:xfrm>
            <a:off x="1633538" y="4386263"/>
            <a:ext cx="2325687" cy="609600"/>
            <a:chOff x="1020" y="2614"/>
            <a:chExt cx="1465" cy="384"/>
          </a:xfrm>
        </p:grpSpPr>
        <p:sp>
          <p:nvSpPr>
            <p:cNvPr id="65557" name="Text Box 11"/>
            <p:cNvSpPr txBox="1">
              <a:spLocks noChangeArrowheads="1"/>
            </p:cNvSpPr>
            <p:nvPr/>
          </p:nvSpPr>
          <p:spPr bwMode="auto">
            <a:xfrm>
              <a:off x="1202" y="2670"/>
              <a:ext cx="1283" cy="250"/>
            </a:xfrm>
            <a:prstGeom prst="rect">
              <a:avLst/>
            </a:prstGeom>
            <a:noFill/>
            <a:ln w="9525">
              <a:noFill/>
              <a:miter lim="800000"/>
            </a:ln>
          </p:spPr>
          <p:txBody>
            <a:bodyPr wrap="none">
              <a:spAutoFit/>
            </a:bodyPr>
            <a:lstStyle/>
            <a:p>
              <a:r>
                <a:rPr lang="zh-CN" altLang="en-US" sz="2000">
                  <a:solidFill>
                    <a:srgbClr val="000000"/>
                  </a:solidFill>
                  <a:latin typeface="Times New Roman" panose="02020603050405020304" pitchFamily="18" charset="0"/>
                </a:rPr>
                <a:t>一些攻击将成功 </a:t>
              </a:r>
            </a:p>
          </p:txBody>
        </p:sp>
        <p:sp>
          <p:nvSpPr>
            <p:cNvPr id="65558" name="Line 12"/>
            <p:cNvSpPr>
              <a:spLocks noChangeShapeType="1"/>
            </p:cNvSpPr>
            <p:nvPr/>
          </p:nvSpPr>
          <p:spPr bwMode="auto">
            <a:xfrm>
              <a:off x="1020" y="2614"/>
              <a:ext cx="240" cy="384"/>
            </a:xfrm>
            <a:prstGeom prst="line">
              <a:avLst/>
            </a:prstGeom>
            <a:noFill/>
            <a:ln w="38100">
              <a:solidFill>
                <a:schemeClr val="tx1"/>
              </a:solidFill>
              <a:round/>
              <a:tailEnd type="triangle" w="med" len="med"/>
            </a:ln>
          </p:spPr>
          <p:txBody>
            <a:bodyPr/>
            <a:lstStyle/>
            <a:p>
              <a:endParaRPr lang="zh-CN" altLang="en-US"/>
            </a:p>
          </p:txBody>
        </p:sp>
      </p:grpSp>
      <p:grpSp>
        <p:nvGrpSpPr>
          <p:cNvPr id="4" name="Group 30"/>
          <p:cNvGrpSpPr/>
          <p:nvPr/>
        </p:nvGrpSpPr>
        <p:grpSpPr bwMode="auto">
          <a:xfrm>
            <a:off x="4259263" y="1454150"/>
            <a:ext cx="3544887" cy="944563"/>
            <a:chOff x="2683" y="916"/>
            <a:chExt cx="1989" cy="595"/>
          </a:xfrm>
        </p:grpSpPr>
        <p:sp>
          <p:nvSpPr>
            <p:cNvPr id="65555" name="Text Box 15"/>
            <p:cNvSpPr txBox="1">
              <a:spLocks noChangeArrowheads="1"/>
            </p:cNvSpPr>
            <p:nvPr/>
          </p:nvSpPr>
          <p:spPr bwMode="auto">
            <a:xfrm>
              <a:off x="2683" y="916"/>
              <a:ext cx="1989" cy="288"/>
            </a:xfrm>
            <a:prstGeom prst="rect">
              <a:avLst/>
            </a:prstGeom>
            <a:noFill/>
            <a:ln w="9525">
              <a:noFill/>
              <a:miter lim="800000"/>
            </a:ln>
          </p:spPr>
          <p:txBody>
            <a:bodyPr>
              <a:spAutoFit/>
            </a:bodyPr>
            <a:lstStyle/>
            <a:p>
              <a:pPr>
                <a:buFont typeface="Wingdings" panose="05000000000000000000" pitchFamily="2" charset="2"/>
                <a:buChar char="§"/>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访问控制及物理安全 </a:t>
              </a:r>
            </a:p>
          </p:txBody>
        </p:sp>
        <p:sp>
          <p:nvSpPr>
            <p:cNvPr id="65556" name="Text Box 17"/>
            <p:cNvSpPr txBox="1">
              <a:spLocks noChangeArrowheads="1"/>
            </p:cNvSpPr>
            <p:nvPr/>
          </p:nvSpPr>
          <p:spPr bwMode="auto">
            <a:xfrm>
              <a:off x="2831" y="1223"/>
              <a:ext cx="955" cy="288"/>
            </a:xfrm>
            <a:prstGeom prst="rect">
              <a:avLst/>
            </a:prstGeom>
            <a:noFill/>
            <a:ln w="9525">
              <a:noFill/>
              <a:miter lim="800000"/>
            </a:ln>
          </p:spPr>
          <p:txBody>
            <a:bodyPr wrap="none">
              <a:spAutoFit/>
            </a:bodyPr>
            <a:lstStyle/>
            <a:p>
              <a:pPr>
                <a:buFont typeface="Wingdings" panose="05000000000000000000" pitchFamily="2" charset="2"/>
                <a:buChar char="§"/>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密码技术 </a:t>
              </a:r>
            </a:p>
          </p:txBody>
        </p:sp>
      </p:grpSp>
      <p:grpSp>
        <p:nvGrpSpPr>
          <p:cNvPr id="5" name="Group 31"/>
          <p:cNvGrpSpPr/>
          <p:nvPr/>
        </p:nvGrpSpPr>
        <p:grpSpPr bwMode="auto">
          <a:xfrm>
            <a:off x="4275138" y="2890838"/>
            <a:ext cx="3903662" cy="1720850"/>
            <a:chOff x="2573" y="1911"/>
            <a:chExt cx="2459" cy="1084"/>
          </a:xfrm>
        </p:grpSpPr>
        <p:sp>
          <p:nvSpPr>
            <p:cNvPr id="65551" name="Text Box 19"/>
            <p:cNvSpPr txBox="1">
              <a:spLocks noChangeArrowheads="1"/>
            </p:cNvSpPr>
            <p:nvPr/>
          </p:nvSpPr>
          <p:spPr bwMode="auto">
            <a:xfrm>
              <a:off x="2573" y="1911"/>
              <a:ext cx="1742" cy="288"/>
            </a:xfrm>
            <a:prstGeom prst="rect">
              <a:avLst/>
            </a:prstGeom>
            <a:noFill/>
            <a:ln w="9525">
              <a:noFill/>
              <a:miter lim="800000"/>
            </a:ln>
          </p:spPr>
          <p:txBody>
            <a:bodyPr wrap="none">
              <a:spAutoFit/>
            </a:bodyPr>
            <a:lstStyle/>
            <a:p>
              <a:pPr>
                <a:buFontTx/>
                <a:buChar char="•"/>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防火墙</a:t>
              </a:r>
              <a:r>
                <a:rPr lang="en-US" altLang="zh-CN" sz="2400">
                  <a:solidFill>
                    <a:srgbClr val="000000"/>
                  </a:solidFill>
                  <a:latin typeface="Times New Roman" panose="02020603050405020304" pitchFamily="18" charset="0"/>
                </a:rPr>
                <a:t>(Firewalls) </a:t>
              </a:r>
            </a:p>
          </p:txBody>
        </p:sp>
        <p:sp>
          <p:nvSpPr>
            <p:cNvPr id="65552" name="Text Box 20"/>
            <p:cNvSpPr txBox="1">
              <a:spLocks noChangeArrowheads="1"/>
            </p:cNvSpPr>
            <p:nvPr/>
          </p:nvSpPr>
          <p:spPr bwMode="auto">
            <a:xfrm>
              <a:off x="2765" y="2151"/>
              <a:ext cx="1934" cy="288"/>
            </a:xfrm>
            <a:prstGeom prst="rect">
              <a:avLst/>
            </a:prstGeom>
            <a:noFill/>
            <a:ln w="9525">
              <a:noFill/>
              <a:miter lim="800000"/>
            </a:ln>
          </p:spPr>
          <p:txBody>
            <a:bodyPr wrap="none">
              <a:spAutoFit/>
            </a:bodyPr>
            <a:lstStyle/>
            <a:p>
              <a:pPr>
                <a:buFontTx/>
                <a:buChar char="•"/>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入侵检测系统 </a:t>
              </a:r>
              <a:r>
                <a:rPr lang="en-US" altLang="zh-CN" sz="2400">
                  <a:solidFill>
                    <a:srgbClr val="000000"/>
                  </a:solidFill>
                  <a:latin typeface="Times New Roman" panose="02020603050405020304" pitchFamily="18" charset="0"/>
                </a:rPr>
                <a:t>(IDS) </a:t>
              </a:r>
            </a:p>
          </p:txBody>
        </p:sp>
        <p:sp>
          <p:nvSpPr>
            <p:cNvPr id="65553" name="Text Box 22"/>
            <p:cNvSpPr txBox="1">
              <a:spLocks noChangeArrowheads="1"/>
            </p:cNvSpPr>
            <p:nvPr/>
          </p:nvSpPr>
          <p:spPr bwMode="auto">
            <a:xfrm>
              <a:off x="2920" y="2421"/>
              <a:ext cx="1815" cy="288"/>
            </a:xfrm>
            <a:prstGeom prst="rect">
              <a:avLst/>
            </a:prstGeom>
            <a:noFill/>
            <a:ln w="9525">
              <a:noFill/>
              <a:miter lim="800000"/>
            </a:ln>
          </p:spPr>
          <p:txBody>
            <a:bodyPr wrap="none">
              <a:spAutoFit/>
            </a:bodyPr>
            <a:lstStyle/>
            <a:p>
              <a:pPr>
                <a:buFontTx/>
                <a:buChar char="•"/>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虚拟专用网 </a:t>
              </a:r>
              <a:r>
                <a:rPr lang="en-US" altLang="zh-CN" sz="2400">
                  <a:solidFill>
                    <a:srgbClr val="000000"/>
                  </a:solidFill>
                  <a:latin typeface="Times New Roman" panose="02020603050405020304" pitchFamily="18" charset="0"/>
                </a:rPr>
                <a:t>(VPN) </a:t>
              </a:r>
            </a:p>
          </p:txBody>
        </p:sp>
        <p:sp>
          <p:nvSpPr>
            <p:cNvPr id="65554" name="Text Box 23"/>
            <p:cNvSpPr txBox="1">
              <a:spLocks noChangeArrowheads="1"/>
            </p:cNvSpPr>
            <p:nvPr/>
          </p:nvSpPr>
          <p:spPr bwMode="auto">
            <a:xfrm>
              <a:off x="3078" y="2707"/>
              <a:ext cx="1954" cy="288"/>
            </a:xfrm>
            <a:prstGeom prst="rect">
              <a:avLst/>
            </a:prstGeom>
            <a:noFill/>
            <a:ln w="9525">
              <a:noFill/>
              <a:miter lim="800000"/>
            </a:ln>
          </p:spPr>
          <p:txBody>
            <a:bodyPr wrap="none">
              <a:spAutoFit/>
            </a:bodyPr>
            <a:lstStyle/>
            <a:p>
              <a:pPr>
                <a:buFontTx/>
                <a:buChar char="•"/>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公钥基础结构 </a:t>
              </a:r>
              <a:r>
                <a:rPr lang="en-US" altLang="zh-CN" sz="2400">
                  <a:solidFill>
                    <a:srgbClr val="000000"/>
                  </a:solidFill>
                  <a:latin typeface="Times New Roman" panose="02020603050405020304" pitchFamily="18" charset="0"/>
                </a:rPr>
                <a:t>(PKI) </a:t>
              </a:r>
            </a:p>
          </p:txBody>
        </p:sp>
      </p:grpSp>
      <p:grpSp>
        <p:nvGrpSpPr>
          <p:cNvPr id="6" name="Group 32"/>
          <p:cNvGrpSpPr/>
          <p:nvPr/>
        </p:nvGrpSpPr>
        <p:grpSpPr bwMode="auto">
          <a:xfrm>
            <a:off x="4376738" y="4975225"/>
            <a:ext cx="4378325" cy="1190625"/>
            <a:chOff x="2757" y="3134"/>
            <a:chExt cx="2712" cy="750"/>
          </a:xfrm>
        </p:grpSpPr>
        <p:sp>
          <p:nvSpPr>
            <p:cNvPr id="65548" name="Text Box 26"/>
            <p:cNvSpPr txBox="1">
              <a:spLocks noChangeArrowheads="1"/>
            </p:cNvSpPr>
            <p:nvPr/>
          </p:nvSpPr>
          <p:spPr bwMode="auto">
            <a:xfrm>
              <a:off x="2757" y="3134"/>
              <a:ext cx="1956" cy="288"/>
            </a:xfrm>
            <a:prstGeom prst="rect">
              <a:avLst/>
            </a:prstGeom>
            <a:noFill/>
            <a:ln w="9525">
              <a:noFill/>
              <a:miter lim="800000"/>
            </a:ln>
          </p:spPr>
          <p:txBody>
            <a:bodyPr wrap="none">
              <a:spAutoFit/>
            </a:bodyPr>
            <a:lstStyle/>
            <a:p>
              <a:pPr>
                <a:buFont typeface="Wingdings" panose="05000000000000000000" pitchFamily="2" charset="2"/>
                <a:buChar char="§"/>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实时状况感知及响应</a:t>
              </a:r>
            </a:p>
          </p:txBody>
        </p:sp>
        <p:sp>
          <p:nvSpPr>
            <p:cNvPr id="65549" name="Text Box 27"/>
            <p:cNvSpPr txBox="1">
              <a:spLocks noChangeArrowheads="1"/>
            </p:cNvSpPr>
            <p:nvPr/>
          </p:nvSpPr>
          <p:spPr bwMode="auto">
            <a:xfrm>
              <a:off x="2901" y="3374"/>
              <a:ext cx="2568" cy="288"/>
            </a:xfrm>
            <a:prstGeom prst="rect">
              <a:avLst/>
            </a:prstGeom>
            <a:noFill/>
            <a:ln w="9525">
              <a:noFill/>
              <a:miter lim="800000"/>
            </a:ln>
          </p:spPr>
          <p:txBody>
            <a:bodyPr>
              <a:spAutoFit/>
            </a:bodyPr>
            <a:lstStyle/>
            <a:p>
              <a:pPr>
                <a:buFont typeface="Wingdings" panose="05000000000000000000" pitchFamily="2" charset="2"/>
                <a:buChar char="§"/>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实时性能、功能、安全调整 </a:t>
              </a:r>
            </a:p>
          </p:txBody>
        </p:sp>
        <p:sp>
          <p:nvSpPr>
            <p:cNvPr id="65550" name="Text Box 28"/>
            <p:cNvSpPr txBox="1">
              <a:spLocks noChangeArrowheads="1"/>
            </p:cNvSpPr>
            <p:nvPr/>
          </p:nvSpPr>
          <p:spPr bwMode="auto">
            <a:xfrm>
              <a:off x="3045" y="3596"/>
              <a:ext cx="1054" cy="288"/>
            </a:xfrm>
            <a:prstGeom prst="rect">
              <a:avLst/>
            </a:prstGeom>
            <a:noFill/>
            <a:ln w="9525">
              <a:noFill/>
              <a:miter lim="800000"/>
            </a:ln>
          </p:spPr>
          <p:txBody>
            <a:bodyPr wrap="none">
              <a:spAutoFit/>
            </a:bodyPr>
            <a:lstStyle/>
            <a:p>
              <a:pPr>
                <a:buFont typeface="Wingdings" panose="05000000000000000000" pitchFamily="2" charset="2"/>
                <a:buChar char="§"/>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容侵技术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15076"/>
                                        </p:tgtEl>
                                        <p:attrNameLst>
                                          <p:attrName>style.visibility</p:attrName>
                                        </p:attrNameLst>
                                      </p:cBhvr>
                                      <p:to>
                                        <p:strVal val="visible"/>
                                      </p:to>
                                    </p:set>
                                    <p:anim calcmode="lin" valueType="num">
                                      <p:cBhvr>
                                        <p:cTn id="7" dur="1000" fill="hold"/>
                                        <p:tgtEl>
                                          <p:spTgt spid="515076"/>
                                        </p:tgtEl>
                                        <p:attrNameLst>
                                          <p:attrName>ppt_w</p:attrName>
                                        </p:attrNameLst>
                                      </p:cBhvr>
                                      <p:tavLst>
                                        <p:tav tm="0">
                                          <p:val>
                                            <p:strVal val="#ppt_w*0.70"/>
                                          </p:val>
                                        </p:tav>
                                        <p:tav tm="100000">
                                          <p:val>
                                            <p:strVal val="#ppt_w"/>
                                          </p:val>
                                        </p:tav>
                                      </p:tavLst>
                                    </p:anim>
                                    <p:anim calcmode="lin" valueType="num">
                                      <p:cBhvr>
                                        <p:cTn id="8" dur="1000" fill="hold"/>
                                        <p:tgtEl>
                                          <p:spTgt spid="515076"/>
                                        </p:tgtEl>
                                        <p:attrNameLst>
                                          <p:attrName>ppt_h</p:attrName>
                                        </p:attrNameLst>
                                      </p:cBhvr>
                                      <p:tavLst>
                                        <p:tav tm="0">
                                          <p:val>
                                            <p:strVal val="#ppt_h"/>
                                          </p:val>
                                        </p:tav>
                                        <p:tav tm="100000">
                                          <p:val>
                                            <p:strVal val="#ppt_h"/>
                                          </p:val>
                                        </p:tav>
                                      </p:tavLst>
                                    </p:anim>
                                    <p:animEffect transition="in" filter="fade">
                                      <p:cBhvr>
                                        <p:cTn id="9" dur="1000"/>
                                        <p:tgtEl>
                                          <p:spTgt spid="515076"/>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strVal val="#ppt_w*0.70"/>
                                          </p:val>
                                        </p:tav>
                                        <p:tav tm="100000">
                                          <p:val>
                                            <p:strVal val="#ppt_w"/>
                                          </p:val>
                                        </p:tav>
                                      </p:tavLst>
                                    </p:anim>
                                    <p:anim calcmode="lin" valueType="num">
                                      <p:cBhvr>
                                        <p:cTn id="15" dur="1000" fill="hold"/>
                                        <p:tgtEl>
                                          <p:spTgt spid="4"/>
                                        </p:tgtEl>
                                        <p:attrNameLst>
                                          <p:attrName>ppt_h</p:attrName>
                                        </p:attrNameLst>
                                      </p:cBhvr>
                                      <p:tavLst>
                                        <p:tav tm="0">
                                          <p:val>
                                            <p:strVal val="#ppt_h"/>
                                          </p:val>
                                        </p:tav>
                                        <p:tav tm="100000">
                                          <p:val>
                                            <p:strVal val="#ppt_h"/>
                                          </p:val>
                                        </p:tav>
                                      </p:tavLst>
                                    </p:anim>
                                    <p:animEffect transition="in" filter="fade">
                                      <p:cBhvr>
                                        <p:cTn id="16" dur="1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1000" fill="hold"/>
                                        <p:tgtEl>
                                          <p:spTgt spid="2"/>
                                        </p:tgtEl>
                                        <p:attrNameLst>
                                          <p:attrName>ppt_w</p:attrName>
                                        </p:attrNameLst>
                                      </p:cBhvr>
                                      <p:tavLst>
                                        <p:tav tm="0">
                                          <p:val>
                                            <p:strVal val="#ppt_w*0.70"/>
                                          </p:val>
                                        </p:tav>
                                        <p:tav tm="100000">
                                          <p:val>
                                            <p:strVal val="#ppt_w"/>
                                          </p:val>
                                        </p:tav>
                                      </p:tavLst>
                                    </p:anim>
                                    <p:anim calcmode="lin" valueType="num">
                                      <p:cBhvr>
                                        <p:cTn id="22" dur="1000" fill="hold"/>
                                        <p:tgtEl>
                                          <p:spTgt spid="2"/>
                                        </p:tgtEl>
                                        <p:attrNameLst>
                                          <p:attrName>ppt_h</p:attrName>
                                        </p:attrNameLst>
                                      </p:cBhvr>
                                      <p:tavLst>
                                        <p:tav tm="0">
                                          <p:val>
                                            <p:strVal val="#ppt_h"/>
                                          </p:val>
                                        </p:tav>
                                        <p:tav tm="100000">
                                          <p:val>
                                            <p:strVal val="#ppt_h"/>
                                          </p:val>
                                        </p:tav>
                                      </p:tavLst>
                                    </p:anim>
                                    <p:animEffect transition="in" filter="fade">
                                      <p:cBhvr>
                                        <p:cTn id="23" dur="1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515077"/>
                                        </p:tgtEl>
                                        <p:attrNameLst>
                                          <p:attrName>style.visibility</p:attrName>
                                        </p:attrNameLst>
                                      </p:cBhvr>
                                      <p:to>
                                        <p:strVal val="visible"/>
                                      </p:to>
                                    </p:set>
                                    <p:anim calcmode="lin" valueType="num">
                                      <p:cBhvr>
                                        <p:cTn id="28" dur="1000" fill="hold"/>
                                        <p:tgtEl>
                                          <p:spTgt spid="515077"/>
                                        </p:tgtEl>
                                        <p:attrNameLst>
                                          <p:attrName>ppt_w</p:attrName>
                                        </p:attrNameLst>
                                      </p:cBhvr>
                                      <p:tavLst>
                                        <p:tav tm="0">
                                          <p:val>
                                            <p:strVal val="#ppt_w*0.70"/>
                                          </p:val>
                                        </p:tav>
                                        <p:tav tm="100000">
                                          <p:val>
                                            <p:strVal val="#ppt_w"/>
                                          </p:val>
                                        </p:tav>
                                      </p:tavLst>
                                    </p:anim>
                                    <p:anim calcmode="lin" valueType="num">
                                      <p:cBhvr>
                                        <p:cTn id="29" dur="1000" fill="hold"/>
                                        <p:tgtEl>
                                          <p:spTgt spid="515077"/>
                                        </p:tgtEl>
                                        <p:attrNameLst>
                                          <p:attrName>ppt_h</p:attrName>
                                        </p:attrNameLst>
                                      </p:cBhvr>
                                      <p:tavLst>
                                        <p:tav tm="0">
                                          <p:val>
                                            <p:strVal val="#ppt_h"/>
                                          </p:val>
                                        </p:tav>
                                        <p:tav tm="100000">
                                          <p:val>
                                            <p:strVal val="#ppt_h"/>
                                          </p:val>
                                        </p:tav>
                                      </p:tavLst>
                                    </p:anim>
                                    <p:animEffect transition="in" filter="fade">
                                      <p:cBhvr>
                                        <p:cTn id="30" dur="1000"/>
                                        <p:tgtEl>
                                          <p:spTgt spid="515077"/>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1000" fill="hold"/>
                                        <p:tgtEl>
                                          <p:spTgt spid="5"/>
                                        </p:tgtEl>
                                        <p:attrNameLst>
                                          <p:attrName>ppt_w</p:attrName>
                                        </p:attrNameLst>
                                      </p:cBhvr>
                                      <p:tavLst>
                                        <p:tav tm="0">
                                          <p:val>
                                            <p:strVal val="#ppt_w*0.70"/>
                                          </p:val>
                                        </p:tav>
                                        <p:tav tm="100000">
                                          <p:val>
                                            <p:strVal val="#ppt_w"/>
                                          </p:val>
                                        </p:tav>
                                      </p:tavLst>
                                    </p:anim>
                                    <p:anim calcmode="lin" valueType="num">
                                      <p:cBhvr>
                                        <p:cTn id="36" dur="1000" fill="hold"/>
                                        <p:tgtEl>
                                          <p:spTgt spid="5"/>
                                        </p:tgtEl>
                                        <p:attrNameLst>
                                          <p:attrName>ppt_h</p:attrName>
                                        </p:attrNameLst>
                                      </p:cBhvr>
                                      <p:tavLst>
                                        <p:tav tm="0">
                                          <p:val>
                                            <p:strVal val="#ppt_h"/>
                                          </p:val>
                                        </p:tav>
                                        <p:tav tm="100000">
                                          <p:val>
                                            <p:strVal val="#ppt_h"/>
                                          </p:val>
                                        </p:tav>
                                      </p:tavLst>
                                    </p:anim>
                                    <p:animEffect transition="in" filter="fade">
                                      <p:cBhvr>
                                        <p:cTn id="37" dur="1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p:cTn id="42" dur="1000" fill="hold"/>
                                        <p:tgtEl>
                                          <p:spTgt spid="3"/>
                                        </p:tgtEl>
                                        <p:attrNameLst>
                                          <p:attrName>ppt_w</p:attrName>
                                        </p:attrNameLst>
                                      </p:cBhvr>
                                      <p:tavLst>
                                        <p:tav tm="0">
                                          <p:val>
                                            <p:strVal val="#ppt_w*0.70"/>
                                          </p:val>
                                        </p:tav>
                                        <p:tav tm="100000">
                                          <p:val>
                                            <p:strVal val="#ppt_w"/>
                                          </p:val>
                                        </p:tav>
                                      </p:tavLst>
                                    </p:anim>
                                    <p:anim calcmode="lin" valueType="num">
                                      <p:cBhvr>
                                        <p:cTn id="43" dur="1000" fill="hold"/>
                                        <p:tgtEl>
                                          <p:spTgt spid="3"/>
                                        </p:tgtEl>
                                        <p:attrNameLst>
                                          <p:attrName>ppt_h</p:attrName>
                                        </p:attrNameLst>
                                      </p:cBhvr>
                                      <p:tavLst>
                                        <p:tav tm="0">
                                          <p:val>
                                            <p:strVal val="#ppt_h"/>
                                          </p:val>
                                        </p:tav>
                                        <p:tav tm="100000">
                                          <p:val>
                                            <p:strVal val="#ppt_h"/>
                                          </p:val>
                                        </p:tav>
                                      </p:tavLst>
                                    </p:anim>
                                    <p:animEffect transition="in" filter="fade">
                                      <p:cBhvr>
                                        <p:cTn id="44" dur="10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515078"/>
                                        </p:tgtEl>
                                        <p:attrNameLst>
                                          <p:attrName>style.visibility</p:attrName>
                                        </p:attrNameLst>
                                      </p:cBhvr>
                                      <p:to>
                                        <p:strVal val="visible"/>
                                      </p:to>
                                    </p:set>
                                    <p:anim calcmode="lin" valueType="num">
                                      <p:cBhvr>
                                        <p:cTn id="49" dur="1000" fill="hold"/>
                                        <p:tgtEl>
                                          <p:spTgt spid="515078"/>
                                        </p:tgtEl>
                                        <p:attrNameLst>
                                          <p:attrName>ppt_w</p:attrName>
                                        </p:attrNameLst>
                                      </p:cBhvr>
                                      <p:tavLst>
                                        <p:tav tm="0">
                                          <p:val>
                                            <p:strVal val="#ppt_w*0.70"/>
                                          </p:val>
                                        </p:tav>
                                        <p:tav tm="100000">
                                          <p:val>
                                            <p:strVal val="#ppt_w"/>
                                          </p:val>
                                        </p:tav>
                                      </p:tavLst>
                                    </p:anim>
                                    <p:anim calcmode="lin" valueType="num">
                                      <p:cBhvr>
                                        <p:cTn id="50" dur="1000" fill="hold"/>
                                        <p:tgtEl>
                                          <p:spTgt spid="515078"/>
                                        </p:tgtEl>
                                        <p:attrNameLst>
                                          <p:attrName>ppt_h</p:attrName>
                                        </p:attrNameLst>
                                      </p:cBhvr>
                                      <p:tavLst>
                                        <p:tav tm="0">
                                          <p:val>
                                            <p:strVal val="#ppt_h"/>
                                          </p:val>
                                        </p:tav>
                                        <p:tav tm="100000">
                                          <p:val>
                                            <p:strVal val="#ppt_h"/>
                                          </p:val>
                                        </p:tav>
                                      </p:tavLst>
                                    </p:anim>
                                    <p:animEffect transition="in" filter="fade">
                                      <p:cBhvr>
                                        <p:cTn id="51" dur="1000"/>
                                        <p:tgtEl>
                                          <p:spTgt spid="515078"/>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1000" fill="hold"/>
                                        <p:tgtEl>
                                          <p:spTgt spid="6"/>
                                        </p:tgtEl>
                                        <p:attrNameLst>
                                          <p:attrName>ppt_w</p:attrName>
                                        </p:attrNameLst>
                                      </p:cBhvr>
                                      <p:tavLst>
                                        <p:tav tm="0">
                                          <p:val>
                                            <p:strVal val="#ppt_w*0.70"/>
                                          </p:val>
                                        </p:tav>
                                        <p:tav tm="100000">
                                          <p:val>
                                            <p:strVal val="#ppt_w"/>
                                          </p:val>
                                        </p:tav>
                                      </p:tavLst>
                                    </p:anim>
                                    <p:anim calcmode="lin" valueType="num">
                                      <p:cBhvr>
                                        <p:cTn id="57" dur="1000" fill="hold"/>
                                        <p:tgtEl>
                                          <p:spTgt spid="6"/>
                                        </p:tgtEl>
                                        <p:attrNameLst>
                                          <p:attrName>ppt_h</p:attrName>
                                        </p:attrNameLst>
                                      </p:cBhvr>
                                      <p:tavLst>
                                        <p:tav tm="0">
                                          <p:val>
                                            <p:strVal val="#ppt_h"/>
                                          </p:val>
                                        </p:tav>
                                        <p:tav tm="100000">
                                          <p:val>
                                            <p:strVal val="#ppt_h"/>
                                          </p:val>
                                        </p:tav>
                                      </p:tavLst>
                                    </p:anim>
                                    <p:animEffect transition="in" filter="fade">
                                      <p:cBhvr>
                                        <p:cTn id="5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6" grpId="0" animBg="1"/>
      <p:bldP spid="515077" grpId="0" animBg="1"/>
      <p:bldP spid="51507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a:t>第一代安全技术</a:t>
            </a:r>
          </a:p>
        </p:txBody>
      </p:sp>
      <p:sp>
        <p:nvSpPr>
          <p:cNvPr id="66563" name="Rectangle 3"/>
          <p:cNvSpPr>
            <a:spLocks noGrp="1" noChangeArrowheads="1"/>
          </p:cNvSpPr>
          <p:nvPr>
            <p:ph type="body" idx="1"/>
          </p:nvPr>
        </p:nvSpPr>
        <p:spPr/>
        <p:txBody>
          <a:bodyPr/>
          <a:lstStyle/>
          <a:p>
            <a:pPr eaLnBrk="1" hangingPunct="1">
              <a:lnSpc>
                <a:spcPct val="150000"/>
              </a:lnSpc>
            </a:pPr>
            <a:r>
              <a:rPr lang="zh-CN" altLang="en-US" sz="2800" dirty="0"/>
              <a:t>目的：以“保护”为目的的第一代网络安全技术，主要针对系统的保密性和完整性。</a:t>
            </a:r>
          </a:p>
          <a:p>
            <a:pPr eaLnBrk="1" hangingPunct="1">
              <a:lnSpc>
                <a:spcPct val="150000"/>
              </a:lnSpc>
            </a:pPr>
            <a:r>
              <a:rPr lang="zh-CN" altLang="en-US" sz="2800" dirty="0"/>
              <a:t>方法：通过划分明确的网络边界，利用各种保护和隔离技术手段，如用户鉴别和认证，</a:t>
            </a:r>
            <a:r>
              <a:rPr lang="zh-CN" altLang="en-US" sz="2800" dirty="0">
                <a:solidFill>
                  <a:srgbClr val="FF3300"/>
                </a:solidFill>
              </a:rPr>
              <a:t>访问控制</a:t>
            </a:r>
            <a:r>
              <a:rPr lang="zh-CN" altLang="en-US" sz="2800" dirty="0"/>
              <a:t>、</a:t>
            </a:r>
            <a:r>
              <a:rPr lang="zh-CN" altLang="en-US" sz="2800" dirty="0">
                <a:solidFill>
                  <a:srgbClr val="FF3300"/>
                </a:solidFill>
              </a:rPr>
              <a:t>权限管理</a:t>
            </a:r>
            <a:r>
              <a:rPr lang="zh-CN" altLang="en-US" sz="2800" dirty="0"/>
              <a:t>和</a:t>
            </a:r>
            <a:r>
              <a:rPr lang="zh-CN" altLang="en-US" sz="2800" dirty="0">
                <a:solidFill>
                  <a:srgbClr val="FF3300"/>
                </a:solidFill>
              </a:rPr>
              <a:t>信息加解密</a:t>
            </a:r>
            <a:r>
              <a:rPr lang="zh-CN" altLang="en-US" sz="2800" dirty="0"/>
              <a:t>等，试图在网络边界上阻止非法入侵，达到信息安全的目的。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a:t>第一代安全技术（续） </a:t>
            </a:r>
          </a:p>
        </p:txBody>
      </p:sp>
      <p:sp>
        <p:nvSpPr>
          <p:cNvPr id="67587" name="Rectangle 3"/>
          <p:cNvSpPr>
            <a:spLocks noGrp="1" noChangeArrowheads="1"/>
          </p:cNvSpPr>
          <p:nvPr>
            <p:ph type="body" idx="1"/>
          </p:nvPr>
        </p:nvSpPr>
        <p:spPr>
          <a:xfrm>
            <a:off x="668338" y="1397000"/>
            <a:ext cx="7772400" cy="4845050"/>
          </a:xfrm>
        </p:spPr>
        <p:txBody>
          <a:bodyPr/>
          <a:lstStyle/>
          <a:p>
            <a:pPr eaLnBrk="1" hangingPunct="1">
              <a:lnSpc>
                <a:spcPct val="150000"/>
              </a:lnSpc>
            </a:pPr>
            <a:r>
              <a:rPr lang="zh-CN" altLang="en-US" sz="2800" dirty="0"/>
              <a:t>问题：</a:t>
            </a:r>
          </a:p>
          <a:p>
            <a:pPr lvl="1" eaLnBrk="1" hangingPunct="1">
              <a:lnSpc>
                <a:spcPct val="150000"/>
              </a:lnSpc>
            </a:pPr>
            <a:r>
              <a:rPr lang="zh-CN" altLang="en-US" dirty="0"/>
              <a:t>通用的商用产品对安全技术的支持不够（</a:t>
            </a:r>
            <a:r>
              <a:rPr lang="zh-CN" altLang="en-US" dirty="0">
                <a:solidFill>
                  <a:srgbClr val="FF3300"/>
                </a:solidFill>
              </a:rPr>
              <a:t>特别是在操作系统这一层次</a:t>
            </a:r>
            <a:r>
              <a:rPr lang="zh-CN" altLang="en-US" dirty="0"/>
              <a:t>），因而也限制了安全技术在军事中的应用。</a:t>
            </a:r>
          </a:p>
          <a:p>
            <a:pPr lvl="1" eaLnBrk="1" hangingPunct="1">
              <a:lnSpc>
                <a:spcPct val="150000"/>
              </a:lnSpc>
            </a:pPr>
            <a:r>
              <a:rPr lang="zh-CN" altLang="en-US" dirty="0"/>
              <a:t>对一些攻击行为如计算机病毒、用户身份假冒、系统漏洞攻击等显得无能为力，于是出现了第二代安全技术。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t>第二代安全技术</a:t>
            </a:r>
          </a:p>
        </p:txBody>
      </p:sp>
      <p:sp>
        <p:nvSpPr>
          <p:cNvPr id="68611" name="Rectangle 3"/>
          <p:cNvSpPr>
            <a:spLocks noGrp="1" noChangeArrowheads="1"/>
          </p:cNvSpPr>
          <p:nvPr>
            <p:ph type="body" idx="1"/>
          </p:nvPr>
        </p:nvSpPr>
        <p:spPr>
          <a:xfrm>
            <a:off x="658813" y="1285875"/>
            <a:ext cx="7772400" cy="5067300"/>
          </a:xfrm>
        </p:spPr>
        <p:txBody>
          <a:bodyPr/>
          <a:lstStyle/>
          <a:p>
            <a:pPr eaLnBrk="1" hangingPunct="1">
              <a:lnSpc>
                <a:spcPts val="4100"/>
              </a:lnSpc>
            </a:pPr>
            <a:r>
              <a:rPr lang="zh-CN" altLang="en-US" sz="2400" dirty="0"/>
              <a:t>目的：以</a:t>
            </a:r>
            <a:r>
              <a:rPr lang="zh-CN" altLang="en-US" sz="2400" dirty="0">
                <a:solidFill>
                  <a:srgbClr val="FF3300"/>
                </a:solidFill>
              </a:rPr>
              <a:t>检测技术</a:t>
            </a:r>
            <a:r>
              <a:rPr lang="zh-CN" altLang="en-US" sz="2400" dirty="0"/>
              <a:t>为核心，以</a:t>
            </a:r>
            <a:r>
              <a:rPr lang="zh-CN" altLang="en-US" sz="2400" dirty="0">
                <a:solidFill>
                  <a:srgbClr val="FF3300"/>
                </a:solidFill>
              </a:rPr>
              <a:t>恢复技术</a:t>
            </a:r>
            <a:r>
              <a:rPr lang="zh-CN" altLang="en-US" sz="2400" dirty="0"/>
              <a:t>为后盾，融合了</a:t>
            </a:r>
            <a:r>
              <a:rPr lang="zh-CN" altLang="en-US" sz="2400" dirty="0">
                <a:solidFill>
                  <a:srgbClr val="FF3300"/>
                </a:solidFill>
              </a:rPr>
              <a:t>保护、检测、响应、恢复</a:t>
            </a:r>
            <a:r>
              <a:rPr lang="zh-CN" altLang="en-US" sz="2400" dirty="0"/>
              <a:t>四大技术。它通过检测和恢复技术，发现网络系统中异常的用户行为，根据事件的严重等级，提示系统管理员，采取相应的措施。</a:t>
            </a:r>
          </a:p>
          <a:p>
            <a:pPr eaLnBrk="1" hangingPunct="1">
              <a:lnSpc>
                <a:spcPts val="4100"/>
              </a:lnSpc>
            </a:pPr>
            <a:r>
              <a:rPr lang="zh-CN" altLang="en-US" sz="2400" dirty="0"/>
              <a:t>基本假定：</a:t>
            </a:r>
            <a:r>
              <a:rPr lang="zh-CN" altLang="en-US" sz="2400" dirty="0">
                <a:solidFill>
                  <a:srgbClr val="FF3300"/>
                </a:solidFill>
              </a:rPr>
              <a:t>如果挡不住敌人，至少要能发现敌人和敌人的</a:t>
            </a:r>
            <a:r>
              <a:rPr lang="zh-CN" altLang="en-US" sz="2400" dirty="0" smtClean="0">
                <a:solidFill>
                  <a:srgbClr val="FF3300"/>
                </a:solidFill>
              </a:rPr>
              <a:t>破坏，然后想办法阻止敌方继续破坏，并能恢复先前的破环</a:t>
            </a:r>
            <a:r>
              <a:rPr lang="zh-CN" altLang="en-US" sz="2400" dirty="0" smtClean="0"/>
              <a:t>。</a:t>
            </a:r>
            <a:r>
              <a:rPr lang="zh-CN" altLang="en-US" sz="2400" dirty="0"/>
              <a:t>例如，能够发现系统死机，发现有人扫描网络，发现网络流量异常。通过发现，可以采取一定的响应措施，当发现严重情况时，可以采用恢复技术，恢复系统原始的状态。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a:t>第二代安全技术</a:t>
            </a:r>
            <a:r>
              <a:rPr lang="en-US" altLang="zh-CN"/>
              <a:t>(</a:t>
            </a:r>
            <a:r>
              <a:rPr lang="zh-CN" altLang="en-US"/>
              <a:t>续</a:t>
            </a:r>
            <a:r>
              <a:rPr lang="en-US" altLang="zh-CN"/>
              <a:t>) </a:t>
            </a:r>
          </a:p>
        </p:txBody>
      </p:sp>
      <p:sp>
        <p:nvSpPr>
          <p:cNvPr id="69635" name="Rectangle 3"/>
          <p:cNvSpPr>
            <a:spLocks noGrp="1" noChangeArrowheads="1"/>
          </p:cNvSpPr>
          <p:nvPr>
            <p:ph type="body" idx="1"/>
          </p:nvPr>
        </p:nvSpPr>
        <p:spPr>
          <a:xfrm>
            <a:off x="736600" y="1282700"/>
            <a:ext cx="7627938" cy="4818063"/>
          </a:xfrm>
        </p:spPr>
        <p:txBody>
          <a:bodyPr/>
          <a:lstStyle/>
          <a:p>
            <a:pPr eaLnBrk="1" hangingPunct="1"/>
            <a:r>
              <a:rPr lang="zh-CN" altLang="en-US" sz="3600" dirty="0"/>
              <a:t>技术：</a:t>
            </a:r>
          </a:p>
          <a:p>
            <a:pPr lvl="1" eaLnBrk="1" hangingPunct="1"/>
            <a:r>
              <a:rPr lang="zh-CN" altLang="en-US" sz="3200" dirty="0"/>
              <a:t>防火墙</a:t>
            </a:r>
          </a:p>
          <a:p>
            <a:pPr lvl="1" eaLnBrk="1" hangingPunct="1"/>
            <a:r>
              <a:rPr lang="zh-CN" altLang="en-US" sz="3200" dirty="0"/>
              <a:t>入侵检测系统</a:t>
            </a:r>
          </a:p>
          <a:p>
            <a:pPr lvl="1" eaLnBrk="1" hangingPunct="1"/>
            <a:r>
              <a:rPr lang="zh-CN" altLang="en-US" sz="3200" dirty="0"/>
              <a:t>虚拟专用网</a:t>
            </a:r>
          </a:p>
          <a:p>
            <a:pPr lvl="1" eaLnBrk="1" hangingPunct="1"/>
            <a:r>
              <a:rPr lang="zh-CN" altLang="en-US" sz="3200" dirty="0"/>
              <a:t>公钥基础设施</a:t>
            </a:r>
          </a:p>
          <a:p>
            <a:pPr lvl="1" eaLnBrk="1" hangingPunct="1"/>
            <a:r>
              <a:rPr lang="zh-CN" altLang="en-US" sz="3200" dirty="0"/>
              <a:t>安全操作系统</a:t>
            </a:r>
          </a:p>
          <a:p>
            <a:pPr lvl="1" eaLnBrk="1" hangingPunct="1"/>
            <a:r>
              <a:rPr lang="zh-CN" altLang="en-US" sz="3200" dirty="0"/>
              <a:t>其他技术：审计系统，漏洞扫描，防病毒等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3324177B-A579-4ECB-8475-67FA41D2D783}"/>
              </a:ext>
            </a:extLst>
          </p:cNvPr>
          <p:cNvSpPr>
            <a:spLocks noGrp="1"/>
          </p:cNvSpPr>
          <p:nvPr>
            <p:ph idx="1"/>
          </p:nvPr>
        </p:nvSpPr>
        <p:spPr/>
        <p:txBody>
          <a:bodyPr/>
          <a:lstStyle/>
          <a:p>
            <a:r>
              <a:rPr lang="zh-CN" altLang="en-US" dirty="0"/>
              <a:t>考勤</a:t>
            </a:r>
            <a:r>
              <a:rPr lang="en-US" altLang="zh-CN" dirty="0"/>
              <a:t>10%</a:t>
            </a:r>
          </a:p>
          <a:p>
            <a:r>
              <a:rPr lang="zh-CN" altLang="en-US" dirty="0"/>
              <a:t>平时</a:t>
            </a:r>
            <a:r>
              <a:rPr lang="zh-CN" altLang="en-US" dirty="0" smtClean="0"/>
              <a:t>作业与测验 </a:t>
            </a:r>
            <a:r>
              <a:rPr lang="en-US" altLang="zh-CN" dirty="0" smtClean="0"/>
              <a:t>50</a:t>
            </a:r>
            <a:r>
              <a:rPr lang="en-US" altLang="zh-CN" dirty="0"/>
              <a:t>%</a:t>
            </a:r>
          </a:p>
          <a:p>
            <a:r>
              <a:rPr lang="zh-CN" altLang="en-US" dirty="0"/>
              <a:t>大</a:t>
            </a:r>
            <a:r>
              <a:rPr lang="zh-CN" altLang="en-US" dirty="0" smtClean="0"/>
              <a:t>作业</a:t>
            </a:r>
            <a:r>
              <a:rPr lang="en-US" altLang="zh-CN" dirty="0"/>
              <a:t>4</a:t>
            </a:r>
            <a:r>
              <a:rPr lang="en-US" altLang="zh-CN" dirty="0" smtClean="0"/>
              <a:t>0</a:t>
            </a:r>
            <a:r>
              <a:rPr lang="en-US" altLang="zh-CN" dirty="0"/>
              <a:t>%</a:t>
            </a:r>
            <a:endParaRPr lang="zh-CN" altLang="en-US" dirty="0"/>
          </a:p>
        </p:txBody>
      </p:sp>
      <p:sp>
        <p:nvSpPr>
          <p:cNvPr id="3" name="标题 2">
            <a:extLst>
              <a:ext uri="{FF2B5EF4-FFF2-40B4-BE49-F238E27FC236}">
                <a16:creationId xmlns="" xmlns:a16="http://schemas.microsoft.com/office/drawing/2014/main" id="{47F65A06-8A6D-46C1-ACDA-0B0CA39C2B1C}"/>
              </a:ext>
            </a:extLst>
          </p:cNvPr>
          <p:cNvSpPr>
            <a:spLocks noGrp="1"/>
          </p:cNvSpPr>
          <p:nvPr>
            <p:ph type="title"/>
          </p:nvPr>
        </p:nvSpPr>
        <p:spPr/>
        <p:txBody>
          <a:bodyPr/>
          <a:lstStyle/>
          <a:p>
            <a:r>
              <a:rPr lang="zh-CN" altLang="en-US" dirty="0"/>
              <a:t>考核评分方法</a:t>
            </a:r>
          </a:p>
        </p:txBody>
      </p:sp>
    </p:spTree>
    <p:extLst>
      <p:ext uri="{BB962C8B-B14F-4D97-AF65-F5344CB8AC3E}">
        <p14:creationId xmlns:p14="http://schemas.microsoft.com/office/powerpoint/2010/main" val="93784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a:t>第二代安全技术</a:t>
            </a:r>
            <a:r>
              <a:rPr lang="en-US" altLang="zh-CN"/>
              <a:t>(</a:t>
            </a:r>
            <a:r>
              <a:rPr lang="zh-CN" altLang="en-US"/>
              <a:t>续</a:t>
            </a:r>
            <a:r>
              <a:rPr lang="en-US" altLang="zh-CN"/>
              <a:t>) </a:t>
            </a:r>
          </a:p>
        </p:txBody>
      </p:sp>
      <p:sp>
        <p:nvSpPr>
          <p:cNvPr id="70659" name="Rectangle 3"/>
          <p:cNvSpPr>
            <a:spLocks noGrp="1" noChangeArrowheads="1"/>
          </p:cNvSpPr>
          <p:nvPr>
            <p:ph type="body" idx="1"/>
          </p:nvPr>
        </p:nvSpPr>
        <p:spPr>
          <a:xfrm>
            <a:off x="685800" y="1346200"/>
            <a:ext cx="7772400" cy="5038725"/>
          </a:xfrm>
        </p:spPr>
        <p:txBody>
          <a:bodyPr/>
          <a:lstStyle/>
          <a:p>
            <a:pPr eaLnBrk="1" hangingPunct="1"/>
            <a:r>
              <a:rPr lang="zh-CN" altLang="en-US" dirty="0"/>
              <a:t>广泛应用于</a:t>
            </a:r>
            <a:r>
              <a:rPr lang="zh-CN" altLang="en-US" dirty="0" smtClean="0"/>
              <a:t>军民用各</a:t>
            </a:r>
            <a:r>
              <a:rPr lang="zh-CN" altLang="en-US" dirty="0"/>
              <a:t>领域</a:t>
            </a:r>
          </a:p>
          <a:p>
            <a:pPr eaLnBrk="1" hangingPunct="1"/>
            <a:r>
              <a:rPr lang="zh-CN" altLang="en-US" dirty="0"/>
              <a:t>问题：</a:t>
            </a:r>
            <a:r>
              <a:rPr lang="zh-CN" altLang="en-US" dirty="0">
                <a:solidFill>
                  <a:srgbClr val="FF3300"/>
                </a:solidFill>
              </a:rPr>
              <a:t>依赖于检测结论</a:t>
            </a:r>
            <a:r>
              <a:rPr lang="zh-CN" altLang="en-US" dirty="0"/>
              <a:t>，检测系统的性能就成为信息保障技术中最为关键的部分。挑战：</a:t>
            </a:r>
            <a:r>
              <a:rPr lang="zh-CN" altLang="en-US" dirty="0">
                <a:solidFill>
                  <a:srgbClr val="FF3300"/>
                </a:solidFill>
              </a:rPr>
              <a:t>检测系统能否检测到全部的攻击？</a:t>
            </a:r>
            <a:endParaRPr lang="zh-CN" altLang="en-US" dirty="0"/>
          </a:p>
          <a:p>
            <a:pPr lvl="1" eaLnBrk="1" hangingPunct="1"/>
            <a:r>
              <a:rPr lang="zh-CN" altLang="en-US" dirty="0"/>
              <a:t>要发现全部的攻击不可能</a:t>
            </a:r>
          </a:p>
          <a:p>
            <a:pPr lvl="1" eaLnBrk="1" hangingPunct="1"/>
            <a:r>
              <a:rPr lang="zh-CN" altLang="en-US" dirty="0"/>
              <a:t>准确区分正确数据和攻击数据不可能</a:t>
            </a:r>
          </a:p>
          <a:p>
            <a:pPr lvl="1" eaLnBrk="1" hangingPunct="1"/>
            <a:r>
              <a:rPr lang="zh-CN" altLang="en-US" dirty="0"/>
              <a:t>准确区分正常系统和有木马的系统不可能</a:t>
            </a:r>
          </a:p>
          <a:p>
            <a:pPr lvl="1" eaLnBrk="1" hangingPunct="1"/>
            <a:r>
              <a:rPr lang="zh-CN" altLang="en-US" dirty="0"/>
              <a:t>准确区分有漏洞的系统和没有漏洞的系统不可能 </a:t>
            </a:r>
          </a:p>
          <a:p>
            <a:pPr eaLnBrk="1" hangingPunct="1"/>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a:t>第三代安全技术</a:t>
            </a:r>
          </a:p>
        </p:txBody>
      </p:sp>
      <p:sp>
        <p:nvSpPr>
          <p:cNvPr id="71683" name="Rectangle 3"/>
          <p:cNvSpPr>
            <a:spLocks noGrp="1" noChangeArrowheads="1"/>
          </p:cNvSpPr>
          <p:nvPr>
            <p:ph type="body" idx="1"/>
          </p:nvPr>
        </p:nvSpPr>
        <p:spPr>
          <a:xfrm>
            <a:off x="687388" y="1341438"/>
            <a:ext cx="7772400" cy="4908550"/>
          </a:xfrm>
        </p:spPr>
        <p:txBody>
          <a:bodyPr/>
          <a:lstStyle/>
          <a:p>
            <a:pPr eaLnBrk="1" hangingPunct="1"/>
            <a:r>
              <a:rPr lang="zh-CN" altLang="en-US" dirty="0"/>
              <a:t>第三代安全技术是一种</a:t>
            </a:r>
            <a:r>
              <a:rPr lang="zh-CN" altLang="en-US" dirty="0">
                <a:solidFill>
                  <a:srgbClr val="FF3300"/>
                </a:solidFill>
              </a:rPr>
              <a:t>信息生存</a:t>
            </a:r>
            <a:r>
              <a:rPr lang="zh-CN" altLang="en-US" dirty="0"/>
              <a:t>技术，</a:t>
            </a:r>
            <a:r>
              <a:rPr lang="zh-CN" altLang="en-US" dirty="0">
                <a:solidFill>
                  <a:srgbClr val="FF3300"/>
                </a:solidFill>
              </a:rPr>
              <a:t>即系统在攻击、故障和意外事故已发生的情况下，在限定时间内完成全部或关键使命的能力</a:t>
            </a:r>
            <a:r>
              <a:rPr lang="zh-CN" altLang="en-US" dirty="0"/>
              <a:t>。</a:t>
            </a:r>
          </a:p>
          <a:p>
            <a:pPr eaLnBrk="1" hangingPunct="1"/>
            <a:r>
              <a:rPr lang="zh-CN" altLang="en-US"/>
              <a:t>第三代安全技术与前两代安全技术的最重要差别在于设计理念上：它</a:t>
            </a:r>
            <a:r>
              <a:rPr lang="zh-CN" altLang="en-US">
                <a:solidFill>
                  <a:srgbClr val="FF3300"/>
                </a:solidFill>
              </a:rPr>
              <a:t>假定我们不能完全正确地检测、阻止对系统的入侵行为</a:t>
            </a:r>
            <a:r>
              <a:rPr lang="zh-CN" altLang="en-US"/>
              <a:t>。</a:t>
            </a:r>
          </a:p>
          <a:p>
            <a:pPr eaLnBrk="1" hangingPunct="1"/>
            <a:r>
              <a:rPr lang="zh-CN" altLang="en-US" dirty="0"/>
              <a:t>核心：</a:t>
            </a:r>
            <a:r>
              <a:rPr lang="zh-CN" altLang="en-US" dirty="0">
                <a:solidFill>
                  <a:srgbClr val="FF3300"/>
                </a:solidFill>
              </a:rPr>
              <a:t>入侵容忍</a:t>
            </a:r>
            <a:r>
              <a:rPr lang="zh-CN" altLang="en-US" dirty="0"/>
              <a:t>技术</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a:t>第三代安全技术</a:t>
            </a:r>
            <a:r>
              <a:rPr lang="en-US" altLang="zh-CN"/>
              <a:t>(</a:t>
            </a:r>
            <a:r>
              <a:rPr lang="zh-CN" altLang="en-US"/>
              <a:t>续</a:t>
            </a:r>
            <a:r>
              <a:rPr lang="en-US" altLang="zh-CN"/>
              <a:t>)  </a:t>
            </a:r>
          </a:p>
        </p:txBody>
      </p:sp>
      <p:sp>
        <p:nvSpPr>
          <p:cNvPr id="72707" name="Rectangle 3"/>
          <p:cNvSpPr>
            <a:spLocks noGrp="1" noChangeArrowheads="1"/>
          </p:cNvSpPr>
          <p:nvPr>
            <p:ph type="body" idx="1"/>
          </p:nvPr>
        </p:nvSpPr>
        <p:spPr>
          <a:xfrm>
            <a:off x="601663" y="1306513"/>
            <a:ext cx="7772400" cy="4114800"/>
          </a:xfrm>
        </p:spPr>
        <p:txBody>
          <a:bodyPr/>
          <a:lstStyle/>
          <a:p>
            <a:pPr eaLnBrk="1" hangingPunct="1">
              <a:lnSpc>
                <a:spcPts val="4300"/>
              </a:lnSpc>
            </a:pPr>
            <a:r>
              <a:rPr lang="zh-CN" altLang="en-US" sz="2800" dirty="0">
                <a:latin typeface="黑体" panose="02010609060101010101" pitchFamily="2" charset="-122"/>
              </a:rPr>
              <a:t>由于安全漏洞是因系统中的程序存在错误所致，而人们又不可能发现并修正系统中存在的所有错误，因此，必须设计一种能够容忍漏洞存在的系统体系结构（称为</a:t>
            </a:r>
            <a:r>
              <a:rPr lang="zh-CN" altLang="en-US" sz="2800" dirty="0">
                <a:solidFill>
                  <a:srgbClr val="FF3300"/>
                </a:solidFill>
                <a:latin typeface="黑体" panose="02010609060101010101" pitchFamily="2" charset="-122"/>
              </a:rPr>
              <a:t>顽存系统体系结构</a:t>
            </a:r>
            <a:r>
              <a:rPr lang="zh-CN" altLang="en-US" sz="2800" dirty="0">
                <a:latin typeface="黑体" panose="02010609060101010101" pitchFamily="2" charset="-122"/>
              </a:rPr>
              <a:t>），当入侵和故障突然发生时，能够利用</a:t>
            </a:r>
            <a:r>
              <a:rPr lang="zh-CN" altLang="en-US" sz="2800" dirty="0"/>
              <a:t>“</a:t>
            </a:r>
            <a:r>
              <a:rPr lang="zh-CN" altLang="en-US" sz="2800" dirty="0">
                <a:latin typeface="黑体" panose="02010609060101010101" pitchFamily="2" charset="-122"/>
              </a:rPr>
              <a:t>容忍</a:t>
            </a:r>
            <a:r>
              <a:rPr lang="zh-CN" altLang="en-US" sz="2800" dirty="0"/>
              <a:t>”</a:t>
            </a:r>
            <a:r>
              <a:rPr lang="zh-CN" altLang="en-US" sz="2800" dirty="0">
                <a:latin typeface="黑体" panose="02010609060101010101" pitchFamily="2" charset="-122"/>
              </a:rPr>
              <a:t>技术来解决系统的</a:t>
            </a:r>
            <a:r>
              <a:rPr lang="zh-CN" altLang="en-US" sz="2800" dirty="0"/>
              <a:t>“</a:t>
            </a:r>
            <a:r>
              <a:rPr lang="zh-CN" altLang="en-US" sz="2800" dirty="0">
                <a:latin typeface="黑体" panose="02010609060101010101" pitchFamily="2" charset="-122"/>
              </a:rPr>
              <a:t>生存</a:t>
            </a:r>
            <a:r>
              <a:rPr lang="zh-CN" altLang="en-US" sz="2800" dirty="0"/>
              <a:t>”</a:t>
            </a:r>
            <a:r>
              <a:rPr lang="zh-CN" altLang="en-US" sz="2800" dirty="0">
                <a:latin typeface="黑体" panose="02010609060101010101" pitchFamily="2" charset="-122"/>
              </a:rPr>
              <a:t>问题，以确保信息系统的机密性、完整性、可用性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dirty="0">
                <a:sym typeface="+mn-ea"/>
              </a:rPr>
              <a:t>自我诊断能力：</a:t>
            </a:r>
            <a:endParaRPr lang="en-US" altLang="zh-CN" dirty="0"/>
          </a:p>
          <a:p>
            <a:pPr eaLnBrk="1" hangingPunct="1"/>
            <a:r>
              <a:rPr lang="zh-CN" altLang="en-US" dirty="0">
                <a:sym typeface="+mn-ea"/>
              </a:rPr>
              <a:t>故障隔离能力</a:t>
            </a:r>
            <a:r>
              <a:rPr lang="en-US" altLang="zh-CN" dirty="0">
                <a:sym typeface="+mn-ea"/>
              </a:rPr>
              <a:t>:</a:t>
            </a:r>
            <a:endParaRPr lang="en-US" altLang="zh-CN" dirty="0"/>
          </a:p>
          <a:p>
            <a:pPr eaLnBrk="1" hangingPunct="1"/>
            <a:r>
              <a:rPr lang="zh-CN" altLang="en-US" dirty="0">
                <a:sym typeface="+mn-ea"/>
              </a:rPr>
              <a:t>还原重构能力：系统必须修正所有被攻击影响到的数据，但又不能采用简单的退回恢复，系统必须保证未被感染的部分不被恢复，仅仅还原被感染的部分</a:t>
            </a:r>
            <a:endParaRPr lang="zh-CN" altLang="en-US"/>
          </a:p>
        </p:txBody>
      </p:sp>
      <p:sp>
        <p:nvSpPr>
          <p:cNvPr id="3" name="标题 2"/>
          <p:cNvSpPr>
            <a:spLocks noGrp="1"/>
          </p:cNvSpPr>
          <p:nvPr>
            <p:ph type="title"/>
          </p:nvPr>
        </p:nvSpPr>
        <p:spPr/>
        <p:txBody>
          <a:bodyPr/>
          <a:lstStyle/>
          <a:p>
            <a:r>
              <a:rPr lang="zh-CN" altLang="en-US"/>
              <a:t>容侵系统的特点</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dirty="0">
                <a:latin typeface="標楷體" pitchFamily="65" charset="-120"/>
                <a:sym typeface="+mn-ea"/>
              </a:rPr>
              <a:t>能够阻止与预防攻击的发生</a:t>
            </a:r>
            <a:endParaRPr lang="en-US" altLang="zh-CN" dirty="0">
              <a:latin typeface="標楷體" pitchFamily="65" charset="-120"/>
            </a:endParaRPr>
          </a:p>
          <a:p>
            <a:pPr eaLnBrk="1" hangingPunct="1"/>
            <a:r>
              <a:rPr lang="zh-CN" altLang="en-US" dirty="0">
                <a:latin typeface="標楷體" pitchFamily="65" charset="-120"/>
                <a:sym typeface="+mn-ea"/>
              </a:rPr>
              <a:t>能够检测攻击和评估攻击造成的损失</a:t>
            </a:r>
            <a:endParaRPr lang="en-US" altLang="zh-CN" dirty="0">
              <a:latin typeface="標楷體" pitchFamily="65" charset="-120"/>
            </a:endParaRPr>
          </a:p>
          <a:p>
            <a:pPr eaLnBrk="1" hangingPunct="1"/>
            <a:r>
              <a:rPr lang="zh-CN" altLang="en-US" dirty="0">
                <a:latin typeface="標楷體" pitchFamily="65" charset="-120"/>
                <a:sym typeface="+mn-ea"/>
              </a:rPr>
              <a:t>在遭受攻击后</a:t>
            </a:r>
            <a:r>
              <a:rPr lang="en-US" altLang="zh-CN" dirty="0">
                <a:latin typeface="標楷體" pitchFamily="65" charset="-120"/>
                <a:sym typeface="+mn-ea"/>
              </a:rPr>
              <a:t>,</a:t>
            </a:r>
            <a:r>
              <a:rPr lang="zh-CN" altLang="en-US" dirty="0">
                <a:latin typeface="標楷體" pitchFamily="65" charset="-120"/>
                <a:sym typeface="+mn-ea"/>
              </a:rPr>
              <a:t>能够维护和恢复关键数据</a:t>
            </a:r>
            <a:r>
              <a:rPr lang="en-US" altLang="zh-CN" dirty="0">
                <a:latin typeface="標楷體" pitchFamily="65" charset="-120"/>
                <a:sym typeface="+mn-ea"/>
              </a:rPr>
              <a:t>,</a:t>
            </a:r>
            <a:r>
              <a:rPr lang="zh-CN" altLang="en-US" dirty="0">
                <a:latin typeface="標楷體" pitchFamily="65" charset="-120"/>
                <a:sym typeface="+mn-ea"/>
              </a:rPr>
              <a:t>关键服务或提供完全服务</a:t>
            </a:r>
            <a:endParaRPr lang="zh-CN" altLang="en-US"/>
          </a:p>
        </p:txBody>
      </p:sp>
      <p:sp>
        <p:nvSpPr>
          <p:cNvPr id="3" name="标题 2"/>
          <p:cNvSpPr>
            <a:spLocks noGrp="1"/>
          </p:cNvSpPr>
          <p:nvPr>
            <p:ph type="title"/>
          </p:nvPr>
        </p:nvSpPr>
        <p:spPr/>
        <p:txBody>
          <a:bodyPr/>
          <a:lstStyle/>
          <a:p>
            <a:r>
              <a:rPr lang="zh-CN" altLang="en-US"/>
              <a:t>容侵系统的目标</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16230" y="1371600"/>
            <a:ext cx="8115300" cy="4114800"/>
          </a:xfrm>
        </p:spPr>
        <p:txBody>
          <a:bodyPr/>
          <a:lstStyle/>
          <a:p>
            <a:pPr marR="0" lvl="0" algn="l" defTabSz="914400" rtl="0" eaLnBrk="1" fontAlgn="base" latinLnBrk="0" hangingPunct="1">
              <a:lnSpc>
                <a:spcPct val="100000"/>
              </a:lnSpc>
              <a:spcBef>
                <a:spcPct val="20000"/>
              </a:spcBef>
              <a:spcAft>
                <a:spcPct val="0"/>
              </a:spcAft>
              <a:buClr>
                <a:schemeClr val="tx2"/>
              </a:buClr>
              <a:buSzPct val="70000"/>
              <a:buFont typeface="Wingdings" panose="05000000000000000000" charset="0"/>
              <a:buChar char="n"/>
              <a:defRPr/>
            </a:pPr>
            <a:r>
              <a:rPr lang="zh-CN" altLang="en-US" sz="2400" noProof="0" dirty="0">
                <a:ln>
                  <a:noFill/>
                </a:ln>
                <a:solidFill>
                  <a:srgbClr val="FF0000"/>
                </a:solidFill>
                <a:effectLst/>
                <a:uLnTx/>
                <a:uFillTx/>
                <a:latin typeface="標楷體" pitchFamily="65" charset="-120"/>
                <a:sym typeface="+mn-ea"/>
              </a:rPr>
              <a:t>入侵容忍的思想不是设法阻止错误，而是容忍错误，使系统维持生存。有两种实现途径：攻击响应和攻击屏蔽。</a:t>
            </a:r>
            <a:endParaRPr kumimoji="1" lang="en-US" altLang="zh-CN" sz="2400" i="0" u="none" strike="noStrike" kern="0" cap="none" spc="0" normalizeH="0" baseline="0" noProof="0" dirty="0">
              <a:ln>
                <a:noFill/>
              </a:ln>
              <a:solidFill>
                <a:srgbClr val="FF0000"/>
              </a:solidFill>
              <a:effectLst/>
              <a:uLnTx/>
              <a:uFillTx/>
              <a:latin typeface="標楷體" pitchFamily="65" charset="-120"/>
            </a:endParaRPr>
          </a:p>
          <a:p>
            <a:pPr marR="0" lvl="0" algn="l" defTabSz="914400" rtl="0" eaLnBrk="0" fontAlgn="base" latinLnBrk="0" hangingPunct="0">
              <a:lnSpc>
                <a:spcPct val="100000"/>
              </a:lnSpc>
              <a:spcBef>
                <a:spcPct val="20000"/>
              </a:spcBef>
              <a:spcAft>
                <a:spcPct val="0"/>
              </a:spcAft>
              <a:buClr>
                <a:schemeClr val="tx2"/>
              </a:buClr>
              <a:buSzPct val="70000"/>
              <a:buFont typeface="Wingdings" panose="05000000000000000000" charset="0"/>
              <a:buChar char="n"/>
              <a:defRPr/>
            </a:pPr>
            <a:r>
              <a:rPr lang="zh-CN" altLang="en-US" sz="2400" noProof="0" dirty="0">
                <a:ln>
                  <a:noFill/>
                </a:ln>
                <a:effectLst/>
                <a:uLnTx/>
                <a:uFillTx/>
                <a:latin typeface="標楷體" pitchFamily="65" charset="-120"/>
                <a:sym typeface="+mn-ea"/>
              </a:rPr>
              <a:t>攻击响应：</a:t>
            </a:r>
            <a:r>
              <a:rPr lang="zh-CN" altLang="en-US" sz="2400" noProof="0" dirty="0">
                <a:ln>
                  <a:noFill/>
                </a:ln>
                <a:effectLst/>
                <a:uLnTx/>
                <a:uFillTx/>
                <a:sym typeface="+mn-ea"/>
              </a:rPr>
              <a:t>当检测到系统局部失效或故障时，对系统当前危险状态进行估测，然后根据相应的策略调整系统结构，为系统重新分配资源</a:t>
            </a:r>
            <a:r>
              <a:rPr lang="en-US" altLang="zh-CN" sz="2400" noProof="0" dirty="0">
                <a:ln>
                  <a:noFill/>
                </a:ln>
                <a:effectLst/>
                <a:uLnTx/>
                <a:uFillTx/>
                <a:sym typeface="+mn-ea"/>
              </a:rPr>
              <a:t>(</a:t>
            </a:r>
            <a:r>
              <a:rPr lang="zh-CN" altLang="en-US" sz="2400" noProof="0" dirty="0">
                <a:ln>
                  <a:noFill/>
                </a:ln>
                <a:effectLst/>
                <a:uLnTx/>
                <a:uFillTx/>
                <a:sym typeface="+mn-ea"/>
              </a:rPr>
              <a:t>比如重装系统</a:t>
            </a:r>
            <a:r>
              <a:rPr lang="en-US" altLang="zh-CN" sz="2400" noProof="0" dirty="0">
                <a:ln>
                  <a:noFill/>
                </a:ln>
                <a:effectLst/>
                <a:uLnTx/>
                <a:uFillTx/>
                <a:sym typeface="+mn-ea"/>
              </a:rPr>
              <a:t>)</a:t>
            </a:r>
            <a:r>
              <a:rPr lang="zh-CN" altLang="en-US" sz="2400" noProof="0" dirty="0">
                <a:ln>
                  <a:noFill/>
                </a:ln>
                <a:effectLst/>
                <a:uLnTx/>
                <a:uFillTx/>
                <a:sym typeface="+mn-ea"/>
              </a:rPr>
              <a:t>，继而使系统能继续服务。只要保证在系统更新时间间隔内，系统的局部失效或故障的数量小于所能容忍的最大故障数量，并能及时移出恶意攻击或错误，对系统造成的不良影响即可。</a:t>
            </a:r>
            <a:endParaRPr kumimoji="1" lang="en-US" altLang="zh-CN" sz="2400" i="0" u="none" strike="noStrike" kern="0" cap="none" spc="0" normalizeH="0" baseline="0" noProof="0" dirty="0">
              <a:ln>
                <a:noFill/>
              </a:ln>
              <a:solidFill>
                <a:schemeClr val="tx1"/>
              </a:solidFill>
              <a:effectLst/>
              <a:uLnTx/>
              <a:uFillTx/>
              <a:latin typeface="標楷體" pitchFamily="65" charset="-120"/>
              <a:ea typeface="+mn-ea"/>
              <a:cs typeface="+mn-cs"/>
            </a:endParaRPr>
          </a:p>
          <a:p>
            <a:pPr marR="0" lvl="0" algn="l" defTabSz="914400" rtl="0" eaLnBrk="0" fontAlgn="base" latinLnBrk="0" hangingPunct="0">
              <a:lnSpc>
                <a:spcPct val="100000"/>
              </a:lnSpc>
              <a:spcBef>
                <a:spcPct val="20000"/>
              </a:spcBef>
              <a:spcAft>
                <a:spcPct val="0"/>
              </a:spcAft>
              <a:buClr>
                <a:schemeClr val="tx2"/>
              </a:buClr>
              <a:buSzPct val="70000"/>
              <a:buFont typeface="Wingdings" panose="05000000000000000000" charset="0"/>
              <a:buChar char="n"/>
              <a:defRPr/>
            </a:pPr>
            <a:r>
              <a:rPr lang="zh-CN" altLang="en-US" sz="2400" noProof="0" dirty="0">
                <a:ln>
                  <a:noFill/>
                </a:ln>
                <a:effectLst/>
                <a:uLnTx/>
                <a:uFillTx/>
                <a:latin typeface="標楷體" pitchFamily="65" charset="-120"/>
                <a:sym typeface="+mn-ea"/>
              </a:rPr>
              <a:t>攻击屏蔽：利用容错技术，在设计之初，采取各种冗余技术，屏蔽故障或攻击对系统的影响，再进行局部性恢复。缺点是因为冗余增加了成本，但减少了恢复系统的时间开销。</a:t>
            </a:r>
            <a:endParaRPr kumimoji="1" lang="en-US" altLang="zh-CN" sz="2400" i="0" u="none" strike="noStrike" kern="0" cap="none" spc="0" normalizeH="0" baseline="0" noProof="0" dirty="0">
              <a:ln>
                <a:noFill/>
              </a:ln>
              <a:solidFill>
                <a:schemeClr val="tx1"/>
              </a:solidFill>
              <a:effectLst/>
              <a:uLnTx/>
              <a:uFillTx/>
              <a:latin typeface="標楷體" pitchFamily="65" charset="-120"/>
              <a:ea typeface="+mn-ea"/>
              <a:cs typeface="+mn-cs"/>
            </a:endParaRPr>
          </a:p>
          <a:p>
            <a:pPr>
              <a:buFont typeface="Wingdings" panose="05000000000000000000" charset="0"/>
              <a:buChar char="n"/>
            </a:pPr>
            <a:endParaRPr lang="zh-CN" altLang="en-US" dirty="0"/>
          </a:p>
        </p:txBody>
      </p:sp>
      <p:sp>
        <p:nvSpPr>
          <p:cNvPr id="3" name="标题 2"/>
          <p:cNvSpPr>
            <a:spLocks noGrp="1"/>
          </p:cNvSpPr>
          <p:nvPr>
            <p:ph type="title"/>
          </p:nvPr>
        </p:nvSpPr>
        <p:spPr/>
        <p:txBody>
          <a:bodyPr/>
          <a:lstStyle/>
          <a:p>
            <a:r>
              <a:rPr lang="zh-CN" altLang="en-US" dirty="0"/>
              <a:t>容侵实现的途径</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3365" y="1264285"/>
            <a:ext cx="8858885" cy="4114800"/>
          </a:xfrm>
        </p:spPr>
        <p:txBody>
          <a:bodyPr/>
          <a:lstStyle/>
          <a:p>
            <a:pPr eaLnBrk="1" hangingPunct="1"/>
            <a:r>
              <a:rPr lang="zh-CN" altLang="en-US" sz="2000" dirty="0">
                <a:latin typeface="標楷體" pitchFamily="65" charset="-120"/>
                <a:sym typeface="+mn-ea"/>
              </a:rPr>
              <a:t>容错技术：在一些特定故障存在的情况下，该系统具备继续正确执行其程序和输入输出功能的内在能力（无外界帮助）</a:t>
            </a:r>
            <a:r>
              <a:rPr lang="en-US" altLang="zh-CN" sz="2000" dirty="0">
                <a:latin typeface="標楷體" pitchFamily="65" charset="-120"/>
                <a:sym typeface="+mn-ea"/>
              </a:rPr>
              <a:t>.</a:t>
            </a:r>
            <a:endParaRPr lang="en-US" altLang="zh-CN" sz="2000" dirty="0">
              <a:latin typeface="標楷體" pitchFamily="65" charset="-120"/>
            </a:endParaRPr>
          </a:p>
          <a:p>
            <a:pPr lvl="1" eaLnBrk="1" hangingPunct="1">
              <a:buFont typeface="Wingdings" panose="05000000000000000000" pitchFamily="2" charset="2"/>
              <a:buChar char="u"/>
            </a:pPr>
            <a:r>
              <a:rPr lang="zh-CN" altLang="en-US" sz="2000" dirty="0">
                <a:latin typeface="標楷體" pitchFamily="65" charset="-120"/>
                <a:sym typeface="+mn-ea"/>
              </a:rPr>
              <a:t>特定故障：硬件故障或软件错误。</a:t>
            </a:r>
            <a:endParaRPr lang="en-US" altLang="zh-CN" sz="2000" b="1" dirty="0">
              <a:latin typeface="標楷體" pitchFamily="65" charset="-120"/>
            </a:endParaRPr>
          </a:p>
          <a:p>
            <a:pPr lvl="1" eaLnBrk="1" hangingPunct="1">
              <a:buFont typeface="Wingdings" panose="05000000000000000000" pitchFamily="2" charset="2"/>
              <a:buChar char="u"/>
            </a:pPr>
            <a:r>
              <a:rPr lang="zh-CN" altLang="en-US" sz="2000" dirty="0">
                <a:latin typeface="標楷體" pitchFamily="65" charset="-120"/>
                <a:sym typeface="+mn-ea"/>
              </a:rPr>
              <a:t>正确执行：程序数据及结果不出错，且执行时间没有超出规定的限度。</a:t>
            </a:r>
            <a:endParaRPr lang="en-US" altLang="zh-CN" sz="2000" dirty="0">
              <a:latin typeface="標楷體" pitchFamily="65" charset="-120"/>
            </a:endParaRPr>
          </a:p>
          <a:p>
            <a:pPr eaLnBrk="1" hangingPunct="1"/>
            <a:r>
              <a:rPr lang="zh-CN" altLang="en-US" sz="2000" dirty="0">
                <a:latin typeface="標楷體" pitchFamily="65" charset="-120"/>
                <a:sym typeface="+mn-ea"/>
              </a:rPr>
              <a:t>通过资源冗余，故障屏蔽，重构</a:t>
            </a:r>
            <a:r>
              <a:rPr lang="en-US" altLang="zh-CN" sz="2000" dirty="0">
                <a:latin typeface="標楷體" pitchFamily="65" charset="-120"/>
                <a:sym typeface="+mn-ea"/>
              </a:rPr>
              <a:t>/</a:t>
            </a:r>
            <a:r>
              <a:rPr lang="zh-CN" altLang="en-US" sz="2000" dirty="0">
                <a:latin typeface="標楷體" pitchFamily="65" charset="-120"/>
                <a:sym typeface="+mn-ea"/>
              </a:rPr>
              <a:t>恢复技术和故障安全技术来实现。</a:t>
            </a:r>
            <a:endParaRPr lang="en-US" altLang="zh-CN" sz="2000" dirty="0">
              <a:latin typeface="標楷體" pitchFamily="65" charset="-120"/>
            </a:endParaRPr>
          </a:p>
          <a:p>
            <a:pPr eaLnBrk="1" hangingPunct="1"/>
            <a:r>
              <a:rPr lang="zh-CN" altLang="en-US" sz="2000" dirty="0">
                <a:latin typeface="標楷體" pitchFamily="65" charset="-120"/>
                <a:sym typeface="+mn-ea"/>
              </a:rPr>
              <a:t>资源冗余：利用冗余的资源来克服故障影响的技术。资源冗余的方式包括：硬件冗余，软件冗余，信息冗余和时间冗余。</a:t>
            </a:r>
            <a:endParaRPr lang="en-US" altLang="zh-CN" sz="2000" dirty="0">
              <a:latin typeface="標楷體" pitchFamily="65" charset="-120"/>
            </a:endParaRPr>
          </a:p>
          <a:p>
            <a:pPr lvl="1" eaLnBrk="1" hangingPunct="1">
              <a:buFont typeface="Wingdings" panose="05000000000000000000" pitchFamily="2" charset="2"/>
              <a:buChar char="u"/>
            </a:pPr>
            <a:r>
              <a:rPr lang="zh-CN" altLang="en-US" sz="2000" dirty="0">
                <a:latin typeface="標楷體" pitchFamily="65" charset="-120"/>
                <a:sym typeface="+mn-ea"/>
              </a:rPr>
              <a:t>硬件冗余：模块冗余，重构；</a:t>
            </a:r>
            <a:endParaRPr lang="en-US" altLang="zh-CN" sz="2000" dirty="0">
              <a:latin typeface="標楷體" pitchFamily="65" charset="-120"/>
            </a:endParaRPr>
          </a:p>
          <a:p>
            <a:pPr lvl="1" eaLnBrk="1" hangingPunct="1">
              <a:buFont typeface="Wingdings" panose="05000000000000000000" pitchFamily="2" charset="2"/>
              <a:buChar char="u"/>
            </a:pPr>
            <a:r>
              <a:rPr lang="zh-CN" altLang="en-US" sz="2000" dirty="0">
                <a:latin typeface="標楷體" pitchFamily="65" charset="-120"/>
                <a:sym typeface="+mn-ea"/>
              </a:rPr>
              <a:t>软件冗余：恢复快，多半本程序设计；</a:t>
            </a:r>
            <a:endParaRPr lang="en-US" altLang="zh-CN" sz="2000" dirty="0">
              <a:latin typeface="標楷體" pitchFamily="65" charset="-120"/>
            </a:endParaRPr>
          </a:p>
          <a:p>
            <a:pPr lvl="1" eaLnBrk="1" hangingPunct="1">
              <a:buFont typeface="Wingdings" panose="05000000000000000000" pitchFamily="2" charset="2"/>
              <a:buChar char="u"/>
            </a:pPr>
            <a:r>
              <a:rPr lang="zh-CN" altLang="en-US" sz="2000" dirty="0">
                <a:latin typeface="標楷體" pitchFamily="65" charset="-120"/>
                <a:sym typeface="+mn-ea"/>
              </a:rPr>
              <a:t>信息冗余：差错码控制；</a:t>
            </a:r>
            <a:endParaRPr lang="en-US" altLang="zh-CN" sz="2000" dirty="0">
              <a:latin typeface="標楷體" pitchFamily="65" charset="-120"/>
            </a:endParaRPr>
          </a:p>
          <a:p>
            <a:pPr lvl="1" eaLnBrk="1" hangingPunct="1">
              <a:buFont typeface="Wingdings" panose="05000000000000000000" pitchFamily="2" charset="2"/>
              <a:buChar char="u"/>
            </a:pPr>
            <a:r>
              <a:rPr lang="zh-CN" altLang="en-US" sz="2000" dirty="0">
                <a:latin typeface="標楷體" pitchFamily="65" charset="-120"/>
                <a:sym typeface="+mn-ea"/>
              </a:rPr>
              <a:t>时间冗余：重试；</a:t>
            </a:r>
            <a:endParaRPr lang="zh-CN" altLang="en-US" sz="2000"/>
          </a:p>
        </p:txBody>
      </p:sp>
      <p:sp>
        <p:nvSpPr>
          <p:cNvPr id="3" name="标题 2"/>
          <p:cNvSpPr>
            <a:spLocks noGrp="1"/>
          </p:cNvSpPr>
          <p:nvPr>
            <p:ph type="title"/>
          </p:nvPr>
        </p:nvSpPr>
        <p:spPr/>
        <p:txBody>
          <a:bodyPr/>
          <a:lstStyle/>
          <a:p>
            <a:r>
              <a:rPr lang="zh-CN" altLang="en-US"/>
              <a:t>容</a:t>
            </a:r>
            <a:r>
              <a:rPr lang="zh-CN" altLang="en-US" dirty="0">
                <a:latin typeface="標楷體" pitchFamily="65" charset="-120"/>
                <a:sym typeface="+mn-ea"/>
              </a:rPr>
              <a:t>错技术</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sz="2000" dirty="0">
                <a:latin typeface="標楷體" pitchFamily="65" charset="-120"/>
                <a:sym typeface="+mn-ea"/>
              </a:rPr>
              <a:t>故障屏蔽：</a:t>
            </a:r>
            <a:endParaRPr lang="en-US" altLang="zh-CN" sz="2000" dirty="0">
              <a:latin typeface="標楷體" pitchFamily="65" charset="-120"/>
            </a:endParaRPr>
          </a:p>
          <a:p>
            <a:pPr lvl="1" eaLnBrk="1" hangingPunct="1">
              <a:buFont typeface="Wingdings" panose="05000000000000000000" pitchFamily="2" charset="2"/>
              <a:buChar char="u"/>
            </a:pPr>
            <a:r>
              <a:rPr lang="zh-CN" altLang="en-US" sz="2000" dirty="0">
                <a:latin typeface="標楷體" pitchFamily="65" charset="-120"/>
                <a:sym typeface="+mn-ea"/>
              </a:rPr>
              <a:t>目的：防止故障产生差错</a:t>
            </a:r>
            <a:endParaRPr lang="en-US" altLang="zh-CN" sz="2000" dirty="0">
              <a:latin typeface="標楷體" pitchFamily="65" charset="-120"/>
            </a:endParaRPr>
          </a:p>
          <a:p>
            <a:pPr lvl="1" eaLnBrk="1" hangingPunct="1">
              <a:buFont typeface="Wingdings" panose="05000000000000000000" pitchFamily="2" charset="2"/>
              <a:buChar char="u"/>
            </a:pPr>
            <a:r>
              <a:rPr lang="zh-CN" altLang="en-US" sz="2000" dirty="0">
                <a:latin typeface="標楷體" pitchFamily="65" charset="-120"/>
                <a:sym typeface="+mn-ea"/>
              </a:rPr>
              <a:t>方法：纠错码 </a:t>
            </a:r>
            <a:r>
              <a:rPr lang="en-US" altLang="zh-CN" sz="2000" dirty="0">
                <a:latin typeface="標楷體" pitchFamily="65" charset="-120"/>
                <a:sym typeface="+mn-ea"/>
              </a:rPr>
              <a:t>,</a:t>
            </a:r>
            <a:r>
              <a:rPr lang="zh-CN" altLang="en-US" sz="2000" dirty="0">
                <a:latin typeface="標楷體" pitchFamily="65" charset="-120"/>
                <a:sym typeface="+mn-ea"/>
              </a:rPr>
              <a:t>模块冗余和重试</a:t>
            </a:r>
            <a:endParaRPr lang="en-US" altLang="zh-CN" sz="2000" dirty="0">
              <a:latin typeface="標楷體" pitchFamily="65" charset="-120"/>
            </a:endParaRPr>
          </a:p>
          <a:p>
            <a:pPr eaLnBrk="1" hangingPunct="1"/>
            <a:r>
              <a:rPr lang="zh-CN" altLang="en-US" sz="2000" dirty="0">
                <a:latin typeface="標楷體" pitchFamily="65" charset="-120"/>
                <a:sym typeface="+mn-ea"/>
              </a:rPr>
              <a:t>重构</a:t>
            </a:r>
            <a:r>
              <a:rPr lang="en-US" altLang="zh-CN" sz="2000" dirty="0">
                <a:latin typeface="標楷體" pitchFamily="65" charset="-120"/>
                <a:sym typeface="+mn-ea"/>
              </a:rPr>
              <a:t>/</a:t>
            </a:r>
            <a:r>
              <a:rPr lang="zh-CN" altLang="en-US" sz="2000" dirty="0">
                <a:latin typeface="標楷體" pitchFamily="65" charset="-120"/>
                <a:sym typeface="+mn-ea"/>
              </a:rPr>
              <a:t>恢复：</a:t>
            </a:r>
            <a:endParaRPr lang="en-US" altLang="zh-CN" sz="2000" dirty="0">
              <a:latin typeface="標楷體" pitchFamily="65" charset="-120"/>
            </a:endParaRPr>
          </a:p>
          <a:p>
            <a:pPr lvl="1" eaLnBrk="1" hangingPunct="1">
              <a:buFont typeface="Wingdings" panose="05000000000000000000" pitchFamily="2" charset="2"/>
              <a:buChar char="u"/>
            </a:pPr>
            <a:r>
              <a:rPr lang="zh-CN" altLang="en-US" sz="2000" dirty="0">
                <a:latin typeface="標楷體" pitchFamily="65" charset="-120"/>
                <a:sym typeface="+mn-ea"/>
              </a:rPr>
              <a:t>目的：防止差错产生系统失效</a:t>
            </a:r>
            <a:endParaRPr lang="en-US" altLang="zh-CN" sz="2000" dirty="0">
              <a:latin typeface="標楷體" pitchFamily="65" charset="-120"/>
            </a:endParaRPr>
          </a:p>
          <a:p>
            <a:pPr lvl="1" eaLnBrk="1" hangingPunct="1">
              <a:buFont typeface="Wingdings" panose="05000000000000000000" pitchFamily="2" charset="2"/>
              <a:buChar char="u"/>
            </a:pPr>
            <a:r>
              <a:rPr lang="zh-CN" altLang="en-US" sz="2000" dirty="0">
                <a:latin typeface="標楷體" pitchFamily="65" charset="-120"/>
                <a:sym typeface="+mn-ea"/>
              </a:rPr>
              <a:t>方法：故障检测</a:t>
            </a:r>
            <a:r>
              <a:rPr lang="en-US" altLang="zh-CN" sz="2000" dirty="0">
                <a:latin typeface="標楷體" pitchFamily="65" charset="-120"/>
                <a:sym typeface="+mn-ea"/>
              </a:rPr>
              <a:t>,</a:t>
            </a:r>
            <a:r>
              <a:rPr lang="zh-CN" altLang="en-US" sz="2000" dirty="0">
                <a:latin typeface="標楷體" pitchFamily="65" charset="-120"/>
                <a:sym typeface="+mn-ea"/>
              </a:rPr>
              <a:t>故障定位和系统恢复</a:t>
            </a:r>
            <a:endParaRPr lang="en-US" altLang="zh-CN" sz="2000" dirty="0">
              <a:latin typeface="標楷體" pitchFamily="65" charset="-120"/>
            </a:endParaRPr>
          </a:p>
          <a:p>
            <a:pPr eaLnBrk="1" hangingPunct="1"/>
            <a:r>
              <a:rPr lang="zh-CN" altLang="en-US" sz="2000" dirty="0">
                <a:latin typeface="標楷體" pitchFamily="65" charset="-120"/>
                <a:sym typeface="+mn-ea"/>
              </a:rPr>
              <a:t>故障安全：</a:t>
            </a:r>
            <a:endParaRPr lang="en-US" altLang="zh-CN" sz="2000" dirty="0">
              <a:latin typeface="標楷體" pitchFamily="65" charset="-120"/>
            </a:endParaRPr>
          </a:p>
          <a:p>
            <a:pPr lvl="1" eaLnBrk="1" hangingPunct="1">
              <a:buFont typeface="Wingdings" panose="05000000000000000000" pitchFamily="2" charset="2"/>
              <a:buChar char="u"/>
            </a:pPr>
            <a:r>
              <a:rPr lang="zh-CN" altLang="en-US" sz="2000" dirty="0">
                <a:latin typeface="標楷體" pitchFamily="65" charset="-120"/>
                <a:sym typeface="+mn-ea"/>
              </a:rPr>
              <a:t>目的：防止差错导致系统危险失效</a:t>
            </a:r>
            <a:endParaRPr lang="en-US" altLang="zh-CN" sz="2000" dirty="0">
              <a:latin typeface="標楷體" pitchFamily="65" charset="-120"/>
            </a:endParaRPr>
          </a:p>
          <a:p>
            <a:pPr lvl="1" eaLnBrk="1" hangingPunct="1">
              <a:buFont typeface="Wingdings" panose="05000000000000000000" pitchFamily="2" charset="2"/>
              <a:buChar char="u"/>
            </a:pPr>
            <a:r>
              <a:rPr lang="zh-CN" altLang="en-US" sz="2000" dirty="0">
                <a:latin typeface="標楷體" pitchFamily="65" charset="-120"/>
                <a:sym typeface="+mn-ea"/>
              </a:rPr>
              <a:t>方法：故障安全导向</a:t>
            </a:r>
            <a:endParaRPr lang="en-US" altLang="zh-CN" sz="2000" dirty="0">
              <a:latin typeface="標楷體" pitchFamily="65" charset="-120"/>
            </a:endParaRPr>
          </a:p>
          <a:p>
            <a:endParaRPr lang="zh-CN" altLang="en-US"/>
          </a:p>
        </p:txBody>
      </p:sp>
      <p:sp>
        <p:nvSpPr>
          <p:cNvPr id="3" name="标题 2"/>
          <p:cNvSpPr>
            <a:spLocks noGrp="1"/>
          </p:cNvSpPr>
          <p:nvPr>
            <p:ph type="title"/>
          </p:nvPr>
        </p:nvSpPr>
        <p:spPr/>
        <p:txBody>
          <a:bodyPr/>
          <a:lstStyle/>
          <a:p>
            <a:r>
              <a:rPr lang="zh-CN" altLang="en-US"/>
              <a:t>容错技术</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eaLnBrk="1" hangingPunct="1"/>
            <a:r>
              <a:rPr lang="zh-CN" altLang="en-US" sz="2800" dirty="0">
                <a:latin typeface="標楷體" pitchFamily="65" charset="-120"/>
                <a:sym typeface="+mn-ea"/>
              </a:rPr>
              <a:t>硬件冗余是硬件的物理重复设置</a:t>
            </a:r>
            <a:endParaRPr lang="en-US" altLang="zh-CN" sz="2800" dirty="0">
              <a:latin typeface="標楷體" pitchFamily="65" charset="-120"/>
            </a:endParaRPr>
          </a:p>
          <a:p>
            <a:pPr eaLnBrk="1" hangingPunct="1"/>
            <a:r>
              <a:rPr lang="zh-CN" altLang="en-US" sz="2800" dirty="0">
                <a:latin typeface="標楷體" pitchFamily="65" charset="-120"/>
                <a:sym typeface="+mn-ea"/>
              </a:rPr>
              <a:t>三种形式</a:t>
            </a:r>
            <a:r>
              <a:rPr lang="en-US" altLang="zh-CN" sz="2800" dirty="0">
                <a:latin typeface="標楷體" pitchFamily="65" charset="-120"/>
                <a:sym typeface="+mn-ea"/>
              </a:rPr>
              <a:t>:</a:t>
            </a:r>
            <a:endParaRPr lang="en-US" altLang="zh-CN" sz="2800" dirty="0">
              <a:latin typeface="標楷體" pitchFamily="65" charset="-120"/>
            </a:endParaRPr>
          </a:p>
          <a:p>
            <a:pPr lvl="1" eaLnBrk="1" hangingPunct="1">
              <a:buFont typeface="Wingdings" panose="05000000000000000000" pitchFamily="2" charset="2"/>
              <a:buChar char="Ø"/>
            </a:pPr>
            <a:r>
              <a:rPr lang="zh-CN" altLang="en-US" sz="2800" dirty="0">
                <a:latin typeface="標楷體" pitchFamily="65" charset="-120"/>
                <a:sym typeface="+mn-ea"/>
              </a:rPr>
              <a:t>静态冗余</a:t>
            </a:r>
            <a:endParaRPr lang="en-US" altLang="zh-CN" sz="2800" dirty="0">
              <a:latin typeface="標楷體" pitchFamily="65" charset="-120"/>
            </a:endParaRPr>
          </a:p>
          <a:p>
            <a:pPr lvl="1" eaLnBrk="1" hangingPunct="1">
              <a:buFont typeface="Wingdings" panose="05000000000000000000" pitchFamily="2" charset="2"/>
              <a:buChar char="Ø"/>
            </a:pPr>
            <a:r>
              <a:rPr lang="zh-CN" altLang="en-US" sz="2800" dirty="0">
                <a:latin typeface="標楷體" pitchFamily="65" charset="-120"/>
                <a:sym typeface="+mn-ea"/>
              </a:rPr>
              <a:t>动态冗余 </a:t>
            </a:r>
            <a:endParaRPr lang="en-US" altLang="zh-CN" sz="2800" dirty="0">
              <a:latin typeface="標楷體" pitchFamily="65" charset="-120"/>
            </a:endParaRPr>
          </a:p>
          <a:p>
            <a:pPr lvl="1" eaLnBrk="1" hangingPunct="1">
              <a:buFont typeface="Wingdings" panose="05000000000000000000" pitchFamily="2" charset="2"/>
              <a:buChar char="Ø"/>
            </a:pPr>
            <a:r>
              <a:rPr lang="zh-CN" altLang="en-US" sz="2800" dirty="0">
                <a:latin typeface="標楷體" pitchFamily="65" charset="-120"/>
                <a:sym typeface="+mn-ea"/>
              </a:rPr>
              <a:t>混合冗余</a:t>
            </a:r>
            <a:endParaRPr lang="zh-CN" altLang="en-US" sz="2800"/>
          </a:p>
        </p:txBody>
      </p:sp>
      <p:sp>
        <p:nvSpPr>
          <p:cNvPr id="3" name="标题 2"/>
          <p:cNvSpPr>
            <a:spLocks noGrp="1"/>
          </p:cNvSpPr>
          <p:nvPr>
            <p:ph type="title"/>
          </p:nvPr>
        </p:nvSpPr>
        <p:spPr/>
        <p:txBody>
          <a:bodyPr/>
          <a:lstStyle/>
          <a:p>
            <a:r>
              <a:rPr lang="zh-CN" altLang="en-US" dirty="0">
                <a:latin typeface="標楷體" pitchFamily="65" charset="-120"/>
                <a:sym typeface="+mn-ea"/>
              </a:rPr>
              <a:t>硬件冗余</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000" dirty="0">
                <a:latin typeface="標楷體" pitchFamily="65" charset="-120"/>
                <a:sym typeface="+mn-ea"/>
              </a:rPr>
              <a:t>冗余结构不随故障发生情况变化而变化</a:t>
            </a:r>
            <a:endParaRPr lang="zh-CN" altLang="en-US" sz="2000" dirty="0">
              <a:latin typeface="標楷體" pitchFamily="65" charset="-120"/>
            </a:endParaRPr>
          </a:p>
          <a:p>
            <a:r>
              <a:rPr lang="zh-CN" altLang="en-US" sz="2000" dirty="0">
                <a:latin typeface="標楷體" pitchFamily="65" charset="-120"/>
                <a:sym typeface="+mn-ea"/>
              </a:rPr>
              <a:t>把发生的故障隐蔽起来，防止故障造成差错</a:t>
            </a:r>
            <a:endParaRPr lang="zh-CN" altLang="en-US" sz="2000" dirty="0">
              <a:latin typeface="標楷體" pitchFamily="65" charset="-120"/>
            </a:endParaRPr>
          </a:p>
          <a:p>
            <a:r>
              <a:rPr lang="en-US" altLang="zh-CN" sz="2000" dirty="0">
                <a:latin typeface="標楷體" pitchFamily="65" charset="-120"/>
                <a:sym typeface="+mn-ea"/>
              </a:rPr>
              <a:t> </a:t>
            </a:r>
            <a:r>
              <a:rPr lang="zh-CN" altLang="en-US" sz="2000" dirty="0">
                <a:latin typeface="標楷體" pitchFamily="65" charset="-120"/>
                <a:sym typeface="+mn-ea"/>
              </a:rPr>
              <a:t>通过设置多重冗余模块和决策逻辑</a:t>
            </a:r>
            <a:r>
              <a:rPr lang="en-US" altLang="zh-CN" sz="2000" dirty="0">
                <a:latin typeface="標楷體" pitchFamily="65" charset="-120"/>
                <a:sym typeface="+mn-ea"/>
              </a:rPr>
              <a:t>(</a:t>
            </a:r>
            <a:r>
              <a:rPr lang="zh-CN" altLang="en-US" sz="2000" dirty="0">
                <a:latin typeface="標楷體" pitchFamily="65" charset="-120"/>
                <a:sym typeface="+mn-ea"/>
              </a:rPr>
              <a:t>如多数表决</a:t>
            </a:r>
            <a:r>
              <a:rPr lang="en-US" altLang="zh-CN" sz="2000" dirty="0">
                <a:latin typeface="標楷體" pitchFamily="65" charset="-120"/>
                <a:sym typeface="+mn-ea"/>
              </a:rPr>
              <a:t>)</a:t>
            </a:r>
            <a:endParaRPr lang="en-US" altLang="zh-CN" sz="2000" dirty="0">
              <a:latin typeface="標楷體" pitchFamily="65" charset="-120"/>
            </a:endParaRPr>
          </a:p>
          <a:p>
            <a:pPr>
              <a:buNone/>
            </a:pPr>
            <a:r>
              <a:rPr lang="zh-CN" altLang="en-US" sz="2000" dirty="0">
                <a:latin typeface="標楷體" pitchFamily="65" charset="-120"/>
                <a:sym typeface="+mn-ea"/>
              </a:rPr>
              <a:t>   来屏蔽发生故障模块的影响</a:t>
            </a:r>
            <a:endParaRPr lang="en-US" altLang="zh-CN" sz="2000" dirty="0">
              <a:latin typeface="標楷體" pitchFamily="65" charset="-120"/>
            </a:endParaRPr>
          </a:p>
          <a:p>
            <a:r>
              <a:rPr lang="zh-CN" altLang="en-US" sz="2000" dirty="0">
                <a:latin typeface="標楷體" pitchFamily="65" charset="-120"/>
                <a:sym typeface="+mn-ea"/>
              </a:rPr>
              <a:t>典型结构</a:t>
            </a:r>
            <a:r>
              <a:rPr lang="en-US" altLang="zh-CN" sz="2000" dirty="0">
                <a:latin typeface="標楷體" pitchFamily="65" charset="-120"/>
                <a:sym typeface="+mn-ea"/>
              </a:rPr>
              <a:t>:</a:t>
            </a:r>
            <a:endParaRPr lang="en-US" altLang="zh-CN" sz="2000" dirty="0">
              <a:latin typeface="標楷體" pitchFamily="65" charset="-120"/>
            </a:endParaRPr>
          </a:p>
          <a:p>
            <a:pPr>
              <a:buFont typeface="Wingdings" panose="05000000000000000000" pitchFamily="2" charset="2"/>
              <a:buChar char="Ø"/>
            </a:pPr>
            <a:r>
              <a:rPr lang="en-US" altLang="zh-CN" sz="2000" dirty="0">
                <a:latin typeface="標楷體" pitchFamily="65" charset="-120"/>
                <a:sym typeface="+mn-ea"/>
              </a:rPr>
              <a:t>–</a:t>
            </a:r>
            <a:r>
              <a:rPr lang="zh-CN" altLang="en-US" sz="2000" dirty="0">
                <a:latin typeface="標楷體" pitchFamily="65" charset="-120"/>
                <a:sym typeface="+mn-ea"/>
              </a:rPr>
              <a:t> 双模冗余（</a:t>
            </a:r>
            <a:r>
              <a:rPr lang="en-US" altLang="zh-CN" sz="2000" dirty="0">
                <a:latin typeface="標楷體" pitchFamily="65" charset="-120"/>
                <a:sym typeface="+mn-ea"/>
              </a:rPr>
              <a:t>Dual-Modular Redundancy, DMR</a:t>
            </a:r>
            <a:r>
              <a:rPr lang="zh-CN" altLang="en-US" sz="2000" dirty="0">
                <a:latin typeface="標楷體" pitchFamily="65" charset="-120"/>
                <a:sym typeface="+mn-ea"/>
              </a:rPr>
              <a:t>）</a:t>
            </a:r>
            <a:endParaRPr lang="zh-CN" altLang="en-US" sz="2000" dirty="0">
              <a:latin typeface="標楷體" pitchFamily="65" charset="-120"/>
            </a:endParaRPr>
          </a:p>
          <a:p>
            <a:pPr>
              <a:buFont typeface="Wingdings" panose="05000000000000000000" pitchFamily="2" charset="2"/>
              <a:buChar char="Ø"/>
            </a:pPr>
            <a:r>
              <a:rPr lang="en-US" altLang="zh-CN" sz="2000" dirty="0">
                <a:latin typeface="標楷體" pitchFamily="65" charset="-120"/>
                <a:sym typeface="+mn-ea"/>
              </a:rPr>
              <a:t>– </a:t>
            </a:r>
            <a:r>
              <a:rPr lang="zh-CN" altLang="en-US" sz="2000" dirty="0">
                <a:latin typeface="標楷體" pitchFamily="65" charset="-120"/>
                <a:sym typeface="+mn-ea"/>
              </a:rPr>
              <a:t>三模冗余（</a:t>
            </a:r>
            <a:r>
              <a:rPr lang="en-US" altLang="zh-CN" sz="2000" dirty="0">
                <a:latin typeface="標楷體" pitchFamily="65" charset="-120"/>
                <a:sym typeface="+mn-ea"/>
              </a:rPr>
              <a:t>Triple-Modular Redundancy, TMR</a:t>
            </a:r>
            <a:r>
              <a:rPr lang="zh-CN" altLang="en-US" sz="2000" dirty="0">
                <a:latin typeface="標楷體" pitchFamily="65" charset="-120"/>
                <a:sym typeface="+mn-ea"/>
              </a:rPr>
              <a:t>）</a:t>
            </a:r>
            <a:endParaRPr lang="zh-CN" altLang="en-US" sz="2000" dirty="0">
              <a:latin typeface="標楷體" pitchFamily="65" charset="-120"/>
            </a:endParaRPr>
          </a:p>
          <a:p>
            <a:pPr>
              <a:buFont typeface="Wingdings" panose="05000000000000000000" pitchFamily="2" charset="2"/>
              <a:buChar char="Ø"/>
            </a:pPr>
            <a:r>
              <a:rPr lang="en-US" altLang="zh-CN" sz="2000" dirty="0">
                <a:latin typeface="標楷體" pitchFamily="65" charset="-120"/>
                <a:sym typeface="+mn-ea"/>
              </a:rPr>
              <a:t>– </a:t>
            </a:r>
            <a:r>
              <a:rPr lang="zh-CN" altLang="en-US" sz="2000" dirty="0">
                <a:latin typeface="標楷體" pitchFamily="65" charset="-120"/>
                <a:sym typeface="+mn-ea"/>
              </a:rPr>
              <a:t>四模冗余（</a:t>
            </a:r>
            <a:r>
              <a:rPr lang="en-US" altLang="zh-CN" sz="2000" dirty="0">
                <a:latin typeface="標楷體" pitchFamily="65" charset="-120"/>
                <a:sym typeface="+mn-ea"/>
              </a:rPr>
              <a:t>QMR</a:t>
            </a:r>
            <a:r>
              <a:rPr lang="zh-CN" altLang="en-US" sz="2000" dirty="0">
                <a:latin typeface="標楷體" pitchFamily="65" charset="-120"/>
                <a:sym typeface="+mn-ea"/>
              </a:rPr>
              <a:t>）</a:t>
            </a:r>
            <a:endParaRPr lang="zh-CN" altLang="en-US" sz="2000" dirty="0">
              <a:latin typeface="標楷體" pitchFamily="65" charset="-120"/>
            </a:endParaRPr>
          </a:p>
          <a:p>
            <a:pPr>
              <a:buFont typeface="Wingdings" panose="05000000000000000000" pitchFamily="2" charset="2"/>
              <a:buChar char="Ø"/>
            </a:pPr>
            <a:r>
              <a:rPr lang="en-US" altLang="zh-CN" sz="2000" dirty="0">
                <a:latin typeface="標楷體" pitchFamily="65" charset="-120"/>
                <a:sym typeface="+mn-ea"/>
              </a:rPr>
              <a:t>– </a:t>
            </a:r>
            <a:r>
              <a:rPr lang="zh-CN" altLang="en-US" sz="2000" dirty="0">
                <a:latin typeface="標楷體" pitchFamily="65" charset="-120"/>
                <a:sym typeface="+mn-ea"/>
              </a:rPr>
              <a:t>五模冗余</a:t>
            </a:r>
            <a:endParaRPr lang="en-US" altLang="zh-CN" sz="2000" dirty="0">
              <a:latin typeface="標楷體" pitchFamily="65" charset="-120"/>
            </a:endParaRPr>
          </a:p>
          <a:p>
            <a:endParaRPr lang="zh-CN" altLang="en-US"/>
          </a:p>
        </p:txBody>
      </p:sp>
      <p:sp>
        <p:nvSpPr>
          <p:cNvPr id="3" name="标题 2"/>
          <p:cNvSpPr>
            <a:spLocks noGrp="1"/>
          </p:cNvSpPr>
          <p:nvPr>
            <p:ph type="title"/>
          </p:nvPr>
        </p:nvSpPr>
        <p:spPr/>
        <p:txBody>
          <a:bodyPr/>
          <a:lstStyle/>
          <a:p>
            <a:r>
              <a:rPr lang="zh-CN" altLang="en-US" dirty="0">
                <a:sym typeface="+mn-ea"/>
              </a:rPr>
              <a:t>静态冗余</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8813" y="1569403"/>
            <a:ext cx="7772400" cy="4114800"/>
          </a:xfrm>
        </p:spPr>
        <p:txBody>
          <a:bodyPr/>
          <a:lstStyle/>
          <a:p>
            <a:r>
              <a:rPr lang="zh-CN" altLang="en-US"/>
              <a:t>网络安全与防御有关的基本概念</a:t>
            </a:r>
          </a:p>
          <a:p>
            <a:endParaRPr lang="zh-CN" altLang="en-US"/>
          </a:p>
          <a:p>
            <a:r>
              <a:rPr lang="zh-CN" altLang="en-US"/>
              <a:t>网络防御主要手段和遵循的原则</a:t>
            </a:r>
          </a:p>
          <a:p>
            <a:endParaRPr lang="zh-CN" altLang="en-US"/>
          </a:p>
          <a:p>
            <a:r>
              <a:rPr lang="zh-CN" altLang="en-US"/>
              <a:t>网络防御发展过程</a:t>
            </a:r>
          </a:p>
          <a:p>
            <a:endParaRPr lang="zh-CN" altLang="en-US"/>
          </a:p>
          <a:p>
            <a:pPr marL="0" indent="0">
              <a:buNone/>
            </a:pPr>
            <a:endParaRPr lang="zh-CN" altLang="en-US"/>
          </a:p>
          <a:p>
            <a:pPr marL="0" indent="0">
              <a:buNone/>
            </a:pPr>
            <a:endParaRPr lang="zh-CN" altLang="en-US"/>
          </a:p>
        </p:txBody>
      </p:sp>
      <p:sp>
        <p:nvSpPr>
          <p:cNvPr id="3" name="标题 2"/>
          <p:cNvSpPr>
            <a:spLocks noGrp="1"/>
          </p:cNvSpPr>
          <p:nvPr>
            <p:ph type="title"/>
          </p:nvPr>
        </p:nvSpPr>
        <p:spPr/>
        <p:txBody>
          <a:bodyPr/>
          <a:lstStyle/>
          <a:p>
            <a:r>
              <a:rPr lang="zh-CN" altLang="en-US"/>
              <a:t>第一部分 网络安全与防御</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sym typeface="+mn-ea"/>
              </a:rPr>
              <a:t>模块的数量</a:t>
            </a:r>
            <a:r>
              <a:rPr lang="en-US" altLang="zh-CN" dirty="0">
                <a:sym typeface="+mn-ea"/>
              </a:rPr>
              <a:t>N</a:t>
            </a:r>
            <a:r>
              <a:rPr lang="zh-CN" altLang="en-US" dirty="0">
                <a:sym typeface="+mn-ea"/>
              </a:rPr>
              <a:t>可以大于</a:t>
            </a:r>
            <a:r>
              <a:rPr lang="en-US" altLang="zh-CN" dirty="0">
                <a:sym typeface="+mn-ea"/>
              </a:rPr>
              <a:t>3</a:t>
            </a:r>
            <a:endParaRPr lang="en-US" altLang="zh-CN" b="1" dirty="0"/>
          </a:p>
          <a:p>
            <a:r>
              <a:rPr lang="zh-CN" altLang="en-US" dirty="0">
                <a:sym typeface="+mn-ea"/>
              </a:rPr>
              <a:t>可容忍</a:t>
            </a:r>
            <a:r>
              <a:rPr lang="en-US" altLang="zh-CN" dirty="0">
                <a:sym typeface="+mn-ea"/>
              </a:rPr>
              <a:t>(</a:t>
            </a:r>
            <a:r>
              <a:rPr lang="en-US" altLang="zh-CN" i="1" dirty="0">
                <a:sym typeface="+mn-ea"/>
              </a:rPr>
              <a:t>N-1)/2 </a:t>
            </a:r>
            <a:r>
              <a:rPr lang="zh-CN" altLang="en-US" dirty="0">
                <a:sym typeface="+mn-ea"/>
              </a:rPr>
              <a:t>个模块的故障</a:t>
            </a:r>
          </a:p>
          <a:p>
            <a:endParaRPr lang="en-US" altLang="zh-CN" dirty="0">
              <a:latin typeface="標楷體" pitchFamily="65" charset="-120"/>
            </a:endParaRPr>
          </a:p>
          <a:p>
            <a:endParaRPr lang="zh-CN" altLang="en-US"/>
          </a:p>
        </p:txBody>
      </p:sp>
      <p:sp>
        <p:nvSpPr>
          <p:cNvPr id="3" name="标题 2"/>
          <p:cNvSpPr>
            <a:spLocks noGrp="1"/>
          </p:cNvSpPr>
          <p:nvPr>
            <p:ph type="title"/>
          </p:nvPr>
        </p:nvSpPr>
        <p:spPr/>
        <p:txBody>
          <a:bodyPr/>
          <a:lstStyle/>
          <a:p>
            <a:r>
              <a:rPr lang="zh-CN" altLang="en-US"/>
              <a:t>多模（含三模）冗余</a:t>
            </a:r>
          </a:p>
        </p:txBody>
      </p:sp>
      <p:pic>
        <p:nvPicPr>
          <p:cNvPr id="20484" name="Picture 2"/>
          <p:cNvPicPr>
            <a:picLocks noChangeAspect="1"/>
          </p:cNvPicPr>
          <p:nvPr/>
        </p:nvPicPr>
        <p:blipFill>
          <a:blip r:embed="rId2"/>
          <a:stretch>
            <a:fillRect/>
          </a:stretch>
        </p:blipFill>
        <p:spPr>
          <a:xfrm>
            <a:off x="1150938" y="3368993"/>
            <a:ext cx="6115050" cy="2647950"/>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r>
              <a:rPr lang="zh-CN" altLang="en-US" sz="2000" b="0" noProof="0" dirty="0">
                <a:ln>
                  <a:noFill/>
                </a:ln>
                <a:effectLst/>
                <a:uLnTx/>
                <a:uFillTx/>
                <a:latin typeface="標楷體" pitchFamily="65" charset="-120"/>
                <a:sym typeface="+mn-ea"/>
              </a:rPr>
              <a:t>组成：</a:t>
            </a:r>
            <a:r>
              <a:rPr lang="en-US" altLang="zh-CN" sz="2000" b="0" noProof="0" dirty="0">
                <a:ln>
                  <a:noFill/>
                </a:ln>
                <a:effectLst/>
                <a:uLnTx/>
                <a:uFillTx/>
                <a:latin typeface="標楷體" pitchFamily="65" charset="-120"/>
                <a:sym typeface="+mn-ea"/>
              </a:rPr>
              <a:t>N</a:t>
            </a:r>
            <a:r>
              <a:rPr lang="zh-CN" altLang="en-US" sz="2000" b="0" noProof="0" dirty="0">
                <a:ln>
                  <a:noFill/>
                </a:ln>
                <a:effectLst/>
                <a:uLnTx/>
                <a:uFillTx/>
                <a:latin typeface="標楷體" pitchFamily="65" charset="-120"/>
                <a:sym typeface="+mn-ea"/>
              </a:rPr>
              <a:t>个相同功能的不同程序</a:t>
            </a:r>
            <a:r>
              <a:rPr lang="en-US" altLang="zh-CN" sz="2000" b="0" noProof="0" dirty="0">
                <a:ln>
                  <a:noFill/>
                </a:ln>
                <a:effectLst/>
                <a:uLnTx/>
                <a:uFillTx/>
                <a:latin typeface="標楷體" pitchFamily="65" charset="-120"/>
                <a:sym typeface="+mn-ea"/>
              </a:rPr>
              <a:t>+</a:t>
            </a:r>
            <a:r>
              <a:rPr lang="zh-CN" altLang="en-US" sz="2000" b="0" noProof="0" dirty="0">
                <a:ln>
                  <a:noFill/>
                </a:ln>
                <a:effectLst/>
                <a:uLnTx/>
                <a:uFillTx/>
                <a:latin typeface="標楷體" pitchFamily="65" charset="-120"/>
                <a:sym typeface="+mn-ea"/>
              </a:rPr>
              <a:t>管理程序</a:t>
            </a:r>
            <a:endParaRPr kumimoji="1" lang="zh-CN" altLang="en-US" sz="2000" b="0" i="0" u="none" strike="noStrike" kern="0" cap="none" spc="0" normalizeH="0" baseline="0" noProof="0" dirty="0">
              <a:ln>
                <a:noFill/>
              </a:ln>
              <a:solidFill>
                <a:schemeClr val="tx1"/>
              </a:solidFill>
              <a:effectLst/>
              <a:uLnTx/>
              <a:uFillTx/>
              <a:latin typeface="標楷體" pitchFamily="65" charset="-120"/>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r>
              <a:rPr lang="zh-CN" altLang="en-US" sz="2000" b="0" noProof="0" dirty="0">
                <a:ln>
                  <a:noFill/>
                </a:ln>
                <a:effectLst/>
                <a:uLnTx/>
                <a:uFillTx/>
                <a:latin typeface="標楷體" pitchFamily="65" charset="-120"/>
                <a:sym typeface="+mn-ea"/>
              </a:rPr>
              <a:t>管理程序的功能</a:t>
            </a:r>
            <a:endParaRPr kumimoji="1" lang="zh-CN" altLang="en-US" sz="2000" b="0" i="0" u="none" strike="noStrike" kern="0" cap="none" spc="0" normalizeH="0" baseline="0" noProof="0" dirty="0">
              <a:ln>
                <a:noFill/>
              </a:ln>
              <a:solidFill>
                <a:schemeClr val="tx1"/>
              </a:solidFill>
              <a:effectLst/>
              <a:uLnTx/>
              <a:uFillTx/>
              <a:latin typeface="標楷體" pitchFamily="65" charset="-120"/>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lang="zh-CN" altLang="en-US" sz="2000" b="0" noProof="0" dirty="0">
                <a:ln>
                  <a:noFill/>
                </a:ln>
                <a:effectLst/>
                <a:uLnTx/>
                <a:uFillTx/>
                <a:latin typeface="標楷體" pitchFamily="65" charset="-120"/>
                <a:sym typeface="+mn-ea"/>
              </a:rPr>
              <a:t>  </a:t>
            </a:r>
            <a:r>
              <a:rPr lang="en-US" altLang="zh-CN" sz="2000" b="0" noProof="0" dirty="0">
                <a:ln>
                  <a:noFill/>
                </a:ln>
                <a:effectLst/>
                <a:uLnTx/>
                <a:uFillTx/>
                <a:latin typeface="標楷體" pitchFamily="65" charset="-120"/>
                <a:sym typeface="+mn-ea"/>
              </a:rPr>
              <a:t>– </a:t>
            </a:r>
            <a:r>
              <a:rPr lang="zh-CN" altLang="en-US" sz="2000" b="0" noProof="0" dirty="0">
                <a:ln>
                  <a:noFill/>
                </a:ln>
                <a:effectLst/>
                <a:uLnTx/>
                <a:uFillTx/>
                <a:latin typeface="標楷體" pitchFamily="65" charset="-120"/>
                <a:sym typeface="+mn-ea"/>
              </a:rPr>
              <a:t>多数表决</a:t>
            </a:r>
            <a:endParaRPr kumimoji="1" lang="zh-CN" altLang="en-US" sz="2000" b="0" i="0" u="none" strike="noStrike" kern="0" cap="none" spc="0" normalizeH="0" baseline="0" noProof="0" dirty="0">
              <a:ln>
                <a:noFill/>
              </a:ln>
              <a:solidFill>
                <a:schemeClr val="tx1"/>
              </a:solidFill>
              <a:effectLst/>
              <a:uLnTx/>
              <a:uFillTx/>
              <a:latin typeface="標楷體" pitchFamily="65" charset="-120"/>
              <a:ea typeface="+mn-ea"/>
              <a:cs typeface="+mn-cs"/>
            </a:endParaRPr>
          </a:p>
          <a:p>
            <a:pPr marL="692150" marR="0" lvl="1" indent="-34798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Ø"/>
              <a:defRPr/>
            </a:pPr>
            <a:r>
              <a:rPr lang="zh-CN" altLang="en-US" sz="2000" b="0" noProof="0" dirty="0">
                <a:ln>
                  <a:noFill/>
                </a:ln>
                <a:effectLst/>
                <a:uLnTx/>
                <a:uFillTx/>
                <a:latin typeface="標楷體" pitchFamily="65" charset="-120"/>
                <a:sym typeface="+mn-ea"/>
              </a:rPr>
              <a:t>简单多数表决</a:t>
            </a:r>
            <a:r>
              <a:rPr lang="en-US" altLang="zh-CN" sz="2000" b="0" noProof="0" dirty="0">
                <a:ln>
                  <a:noFill/>
                </a:ln>
                <a:effectLst/>
                <a:uLnTx/>
                <a:uFillTx/>
                <a:latin typeface="標楷體" pitchFamily="65" charset="-120"/>
                <a:sym typeface="+mn-ea"/>
              </a:rPr>
              <a:t>: </a:t>
            </a:r>
            <a:r>
              <a:rPr lang="zh-CN" altLang="en-US" sz="2000" b="0" noProof="0" dirty="0">
                <a:ln>
                  <a:noFill/>
                </a:ln>
                <a:effectLst/>
                <a:uLnTx/>
                <a:uFillTx/>
                <a:latin typeface="標楷體" pitchFamily="65" charset="-120"/>
                <a:sym typeface="+mn-ea"/>
              </a:rPr>
              <a:t>需要取得一致的输出的数目为 ⎡</a:t>
            </a:r>
            <a:r>
              <a:rPr lang="en-US" altLang="zh-CN" sz="2000" b="0" noProof="0" dirty="0">
                <a:ln>
                  <a:noFill/>
                </a:ln>
                <a:effectLst/>
                <a:uLnTx/>
                <a:uFillTx/>
                <a:latin typeface="標楷體" pitchFamily="65" charset="-120"/>
                <a:sym typeface="+mn-ea"/>
              </a:rPr>
              <a:t>(N+1)/2⎤</a:t>
            </a:r>
            <a:endParaRPr kumimoji="1" lang="en-US" altLang="zh-CN" sz="2000" b="0" i="0" u="none" strike="noStrike" kern="0" cap="none" spc="0" normalizeH="0" baseline="0" noProof="0" dirty="0">
              <a:ln>
                <a:noFill/>
              </a:ln>
              <a:solidFill>
                <a:schemeClr val="tx1"/>
              </a:solidFill>
              <a:effectLst/>
              <a:uLnTx/>
              <a:uFillTx/>
              <a:latin typeface="標楷體" pitchFamily="65" charset="-120"/>
              <a:ea typeface="+mn-ea"/>
              <a:cs typeface="+mn-cs"/>
            </a:endParaRPr>
          </a:p>
          <a:p>
            <a:pPr marL="692150" marR="0" lvl="1" indent="-34798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Ø"/>
              <a:defRPr/>
            </a:pPr>
            <a:r>
              <a:rPr lang="zh-CN" altLang="en-US" sz="2000" b="0" noProof="0" dirty="0">
                <a:ln>
                  <a:noFill/>
                </a:ln>
                <a:effectLst/>
                <a:uLnTx/>
                <a:uFillTx/>
                <a:latin typeface="標楷體" pitchFamily="65" charset="-120"/>
                <a:sym typeface="+mn-ea"/>
              </a:rPr>
              <a:t>任意比例的多数表决</a:t>
            </a:r>
            <a:endParaRPr kumimoji="1" lang="zh-CN" altLang="en-US" sz="2000" b="0" i="0" u="none" strike="noStrike" kern="0" cap="none" spc="0" normalizeH="0" baseline="0" noProof="0" dirty="0">
              <a:ln>
                <a:noFill/>
              </a:ln>
              <a:solidFill>
                <a:schemeClr val="tx1"/>
              </a:solidFill>
              <a:effectLst/>
              <a:uLnTx/>
              <a:uFillTx/>
              <a:latin typeface="標楷體" pitchFamily="65" charset="-120"/>
              <a:ea typeface="+mn-ea"/>
              <a:cs typeface="+mn-cs"/>
            </a:endParaRPr>
          </a:p>
          <a:p>
            <a:pPr marL="692150" marR="0" lvl="1" indent="-34798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Ø"/>
              <a:defRPr/>
            </a:pPr>
            <a:r>
              <a:rPr lang="en-US" altLang="zh-CN" sz="2000" b="0" noProof="0" dirty="0">
                <a:ln>
                  <a:noFill/>
                </a:ln>
                <a:effectLst/>
                <a:uLnTx/>
                <a:uFillTx/>
                <a:latin typeface="標楷體" pitchFamily="65" charset="-120"/>
                <a:sym typeface="+mn-ea"/>
              </a:rPr>
              <a:t>N</a:t>
            </a:r>
            <a:r>
              <a:rPr lang="zh-CN" altLang="en-US" sz="2000" b="0" noProof="0" dirty="0">
                <a:ln>
                  <a:noFill/>
                </a:ln>
                <a:effectLst/>
                <a:uLnTx/>
                <a:uFillTx/>
                <a:latin typeface="標楷體" pitchFamily="65" charset="-120"/>
                <a:sym typeface="+mn-ea"/>
              </a:rPr>
              <a:t>中取</a:t>
            </a:r>
            <a:r>
              <a:rPr lang="en-US" altLang="zh-CN" sz="2000" b="0" noProof="0" dirty="0">
                <a:ln>
                  <a:noFill/>
                </a:ln>
                <a:effectLst/>
                <a:uLnTx/>
                <a:uFillTx/>
                <a:latin typeface="標楷體" pitchFamily="65" charset="-120"/>
                <a:sym typeface="+mn-ea"/>
              </a:rPr>
              <a:t>2: </a:t>
            </a:r>
            <a:r>
              <a:rPr lang="zh-CN" altLang="en-US" sz="2000" b="0" noProof="0" dirty="0">
                <a:ln>
                  <a:noFill/>
                </a:ln>
                <a:effectLst/>
                <a:uLnTx/>
                <a:uFillTx/>
                <a:latin typeface="標楷體" pitchFamily="65" charset="-120"/>
                <a:sym typeface="+mn-ea"/>
              </a:rPr>
              <a:t>需要取得一致的输出的数目为</a:t>
            </a:r>
            <a:r>
              <a:rPr lang="en-US" altLang="zh-CN" sz="2000" b="0" noProof="0" dirty="0">
                <a:ln>
                  <a:noFill/>
                </a:ln>
                <a:effectLst/>
                <a:uLnTx/>
                <a:uFillTx/>
                <a:latin typeface="標楷體" pitchFamily="65" charset="-120"/>
                <a:sym typeface="+mn-ea"/>
              </a:rPr>
              <a:t>2</a:t>
            </a:r>
            <a:endParaRPr kumimoji="1" lang="en-US" altLang="zh-CN" sz="2000" b="0" i="0" u="none" strike="noStrike" kern="0" cap="none" spc="0" normalizeH="0" baseline="0" noProof="0" dirty="0">
              <a:ln>
                <a:noFill/>
              </a:ln>
              <a:solidFill>
                <a:schemeClr val="tx1"/>
              </a:solidFill>
              <a:effectLst/>
              <a:uLnTx/>
              <a:uFillTx/>
              <a:latin typeface="標楷體" pitchFamily="65" charset="-120"/>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lang="zh-CN" altLang="en-US" sz="2000" b="0" noProof="0" dirty="0">
                <a:ln>
                  <a:noFill/>
                </a:ln>
                <a:effectLst/>
                <a:uLnTx/>
                <a:uFillTx/>
                <a:latin typeface="標楷體" pitchFamily="65" charset="-120"/>
                <a:sym typeface="+mn-ea"/>
              </a:rPr>
              <a:t>  </a:t>
            </a:r>
            <a:r>
              <a:rPr lang="en-US" altLang="zh-CN" sz="2000" b="0" noProof="0" dirty="0">
                <a:ln>
                  <a:noFill/>
                </a:ln>
                <a:effectLst/>
                <a:uLnTx/>
                <a:uFillTx/>
                <a:latin typeface="標楷體" pitchFamily="65" charset="-120"/>
                <a:sym typeface="+mn-ea"/>
              </a:rPr>
              <a:t>– </a:t>
            </a:r>
            <a:r>
              <a:rPr lang="zh-CN" altLang="en-US" sz="2000" b="0" noProof="0" dirty="0">
                <a:ln>
                  <a:noFill/>
                </a:ln>
                <a:effectLst/>
                <a:uLnTx/>
                <a:uFillTx/>
                <a:latin typeface="標楷體" pitchFamily="65" charset="-120"/>
                <a:sym typeface="+mn-ea"/>
              </a:rPr>
              <a:t>中值表决：所有输出值的中值作为正确输出</a:t>
            </a:r>
            <a:endParaRPr kumimoji="1" lang="zh-CN" altLang="en-US" sz="2000" b="0" i="0" u="none" strike="noStrike" kern="0" cap="none" spc="0" normalizeH="0" baseline="0" noProof="0" dirty="0">
              <a:ln>
                <a:noFill/>
              </a:ln>
              <a:solidFill>
                <a:schemeClr val="tx1"/>
              </a:solidFill>
              <a:effectLst/>
              <a:uLnTx/>
              <a:uFillTx/>
              <a:latin typeface="標楷體" pitchFamily="65" charset="-120"/>
              <a:ea typeface="+mn-ea"/>
              <a:cs typeface="+mn-cs"/>
            </a:endParaRPr>
          </a:p>
          <a:p>
            <a:pPr marL="692150" marR="0" lvl="1" indent="-34798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Ø"/>
              <a:defRPr/>
            </a:pPr>
            <a:r>
              <a:rPr lang="zh-CN" altLang="en-US" sz="2000" b="0" noProof="0" dirty="0">
                <a:ln>
                  <a:noFill/>
                </a:ln>
                <a:effectLst/>
                <a:uLnTx/>
                <a:uFillTx/>
                <a:latin typeface="標楷體" pitchFamily="65" charset="-120"/>
                <a:sym typeface="+mn-ea"/>
              </a:rPr>
              <a:t>应用：航空航天系统</a:t>
            </a:r>
            <a:endParaRPr kumimoji="1" lang="zh-CN" altLang="en-US" sz="2000" b="0" i="0" u="none" strike="noStrike" kern="0" cap="none" spc="0" normalizeH="0" baseline="0" noProof="0" dirty="0">
              <a:ln>
                <a:noFill/>
              </a:ln>
              <a:solidFill>
                <a:schemeClr val="tx1"/>
              </a:solidFill>
              <a:effectLst/>
              <a:uLnTx/>
              <a:uFillTx/>
              <a:latin typeface="標楷體" pitchFamily="65" charset="-120"/>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lang="zh-CN" altLang="en-US" sz="2000" b="0" noProof="0" dirty="0">
                <a:ln>
                  <a:noFill/>
                </a:ln>
                <a:effectLst/>
                <a:uLnTx/>
                <a:uFillTx/>
                <a:latin typeface="標楷體" pitchFamily="65" charset="-120"/>
                <a:sym typeface="+mn-ea"/>
              </a:rPr>
              <a:t>   </a:t>
            </a:r>
            <a:r>
              <a:rPr lang="en-US" altLang="zh-CN" sz="2000" b="0" noProof="0" dirty="0">
                <a:ln>
                  <a:noFill/>
                </a:ln>
                <a:effectLst/>
                <a:uLnTx/>
                <a:uFillTx/>
                <a:latin typeface="標楷體" pitchFamily="65" charset="-120"/>
                <a:sym typeface="+mn-ea"/>
              </a:rPr>
              <a:t>– </a:t>
            </a:r>
            <a:r>
              <a:rPr lang="zh-CN" altLang="en-US" sz="2000" b="0" noProof="0" dirty="0">
                <a:ln>
                  <a:noFill/>
                </a:ln>
                <a:effectLst/>
                <a:uLnTx/>
                <a:uFillTx/>
                <a:latin typeface="標楷體" pitchFamily="65" charset="-120"/>
                <a:sym typeface="+mn-ea"/>
              </a:rPr>
              <a:t>一致表决</a:t>
            </a:r>
            <a:endParaRPr kumimoji="1" lang="zh-CN" altLang="en-US" sz="2000" b="0" i="0" u="none" strike="noStrike" kern="0" cap="none" spc="0" normalizeH="0" baseline="0" noProof="0" dirty="0">
              <a:ln>
                <a:noFill/>
              </a:ln>
              <a:solidFill>
                <a:schemeClr val="tx1"/>
              </a:solidFill>
              <a:effectLst/>
              <a:uLnTx/>
              <a:uFillTx/>
              <a:latin typeface="標楷體" pitchFamily="65" charset="-120"/>
              <a:ea typeface="+mn-ea"/>
              <a:cs typeface="+mn-cs"/>
            </a:endParaRPr>
          </a:p>
          <a:p>
            <a:pPr marL="692150" marR="0" lvl="1" indent="-34798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Ø"/>
              <a:defRPr/>
            </a:pPr>
            <a:r>
              <a:rPr lang="zh-CN" altLang="en-US" sz="2000" b="0" noProof="0" dirty="0">
                <a:ln>
                  <a:noFill/>
                </a:ln>
                <a:effectLst/>
                <a:uLnTx/>
                <a:uFillTx/>
                <a:latin typeface="標楷體" pitchFamily="65" charset="-120"/>
                <a:sym typeface="+mn-ea"/>
              </a:rPr>
              <a:t>适用于小的输出空间</a:t>
            </a:r>
          </a:p>
          <a:p>
            <a:pPr marL="692150" marR="0" lvl="1" indent="-347980" algn="l"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Ø"/>
              <a:defRPr/>
            </a:pPr>
            <a:r>
              <a:rPr lang="en-US" altLang="zh-CN" sz="2000" b="0" noProof="0" dirty="0">
                <a:solidFill>
                  <a:schemeClr val="tx1"/>
                </a:solidFill>
                <a:effectLst>
                  <a:outerShdw blurRad="38100" dist="19050" dir="2700000" algn="tl" rotWithShape="0">
                    <a:schemeClr val="dk1">
                      <a:alpha val="40000"/>
                    </a:schemeClr>
                  </a:outerShdw>
                </a:effectLst>
                <a:uLnTx/>
                <a:uFillTx/>
                <a:latin typeface="標楷體" pitchFamily="65" charset="-120"/>
                <a:sym typeface="+mn-ea"/>
              </a:rPr>
              <a:t>N</a:t>
            </a:r>
            <a:r>
              <a:rPr lang="zh-CN" altLang="en-US" sz="2000" b="0" noProof="0" dirty="0">
                <a:solidFill>
                  <a:schemeClr val="tx1"/>
                </a:solidFill>
                <a:effectLst>
                  <a:outerShdw blurRad="38100" dist="19050" dir="2700000" algn="tl" rotWithShape="0">
                    <a:schemeClr val="dk1">
                      <a:alpha val="40000"/>
                    </a:schemeClr>
                  </a:outerShdw>
                </a:effectLst>
                <a:uLnTx/>
                <a:uFillTx/>
                <a:latin typeface="標楷體" pitchFamily="65" charset="-120"/>
                <a:sym typeface="+mn-ea"/>
              </a:rPr>
              <a:t>版本表决示意图</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endParaRPr kumimoji="1" lang="en-US" altLang="zh-CN" sz="3200" b="0" i="0" u="none" strike="noStrike" kern="0" cap="none" spc="0" normalizeH="0" baseline="0" noProof="0" dirty="0">
              <a:ln>
                <a:noFill/>
              </a:ln>
              <a:solidFill>
                <a:schemeClr val="tx1"/>
              </a:solidFill>
              <a:effectLst/>
              <a:uLnTx/>
              <a:uFillTx/>
              <a:latin typeface="+mn-lt"/>
              <a:ea typeface="+mn-ea"/>
              <a:cs typeface="+mn-cs"/>
            </a:endParaRPr>
          </a:p>
          <a:p>
            <a:endParaRPr lang="zh-CN" altLang="en-US"/>
          </a:p>
        </p:txBody>
      </p:sp>
      <p:sp>
        <p:nvSpPr>
          <p:cNvPr id="3" name="标题 2"/>
          <p:cNvSpPr>
            <a:spLocks noGrp="1"/>
          </p:cNvSpPr>
          <p:nvPr>
            <p:ph type="title"/>
          </p:nvPr>
        </p:nvSpPr>
        <p:spPr/>
        <p:txBody>
          <a:bodyPr/>
          <a:lstStyle/>
          <a:p>
            <a:r>
              <a:rPr lang="en-US" altLang="zh-CN" dirty="0">
                <a:sym typeface="+mn-ea"/>
              </a:rPr>
              <a:t>N</a:t>
            </a:r>
            <a:r>
              <a:rPr lang="zh-CN" altLang="en-US" dirty="0">
                <a:sym typeface="+mn-ea"/>
              </a:rPr>
              <a:t>版本程序设计（</a:t>
            </a:r>
            <a:r>
              <a:rPr lang="en-US" altLang="zh-CN" dirty="0">
                <a:sym typeface="+mn-ea"/>
              </a:rPr>
              <a:t>NVP</a:t>
            </a:r>
            <a:r>
              <a:rPr lang="zh-CN" altLang="en-US" dirty="0">
                <a:sym typeface="+mn-ea"/>
              </a:rPr>
              <a:t>）</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950" y="1101725"/>
            <a:ext cx="8836025" cy="4114800"/>
          </a:xfrm>
        </p:spPr>
        <p:txBody>
          <a:bodyPr/>
          <a:lstStyle/>
          <a:p>
            <a:pPr eaLnBrk="1" hangingPunct="1"/>
            <a:r>
              <a:rPr lang="zh-CN" altLang="en-US" sz="2400" dirty="0">
                <a:latin typeface="標楷體" pitchFamily="65" charset="-120"/>
                <a:sym typeface="+mn-ea"/>
              </a:rPr>
              <a:t>构造容侵系统时</a:t>
            </a:r>
            <a:r>
              <a:rPr lang="en-US" altLang="zh-CN" sz="2400" dirty="0">
                <a:latin typeface="標楷體" pitchFamily="65" charset="-120"/>
                <a:sym typeface="+mn-ea"/>
              </a:rPr>
              <a:t>,</a:t>
            </a:r>
            <a:r>
              <a:rPr lang="zh-CN" altLang="en-US" sz="2400" dirty="0">
                <a:latin typeface="標楷體" pitchFamily="65" charset="-120"/>
                <a:sym typeface="+mn-ea"/>
              </a:rPr>
              <a:t>一般是三层结构</a:t>
            </a:r>
            <a:r>
              <a:rPr lang="en-US" altLang="zh-CN" sz="2400" dirty="0">
                <a:latin typeface="標楷體" pitchFamily="65" charset="-120"/>
                <a:sym typeface="+mn-ea"/>
              </a:rPr>
              <a:t>:</a:t>
            </a:r>
            <a:endParaRPr lang="en-US" altLang="zh-CN" sz="2400" dirty="0">
              <a:latin typeface="標楷體" pitchFamily="65" charset="-120"/>
            </a:endParaRPr>
          </a:p>
          <a:p>
            <a:pPr eaLnBrk="1" hangingPunct="1">
              <a:buNone/>
            </a:pPr>
            <a:r>
              <a:rPr lang="zh-CN" altLang="en-US" sz="2400" dirty="0">
                <a:latin typeface="標楷體" pitchFamily="65" charset="-120"/>
                <a:sym typeface="+mn-ea"/>
              </a:rPr>
              <a:t>     防御</a:t>
            </a:r>
            <a:r>
              <a:rPr lang="en-US" altLang="zh-CN" sz="2400" dirty="0">
                <a:latin typeface="標楷體" pitchFamily="65" charset="-120"/>
                <a:sym typeface="Wingdings" panose="05000000000000000000" pitchFamily="2" charset="2"/>
              </a:rPr>
              <a:t></a:t>
            </a:r>
            <a:r>
              <a:rPr lang="zh-CN" altLang="en-US" sz="2400" dirty="0">
                <a:latin typeface="標楷體" pitchFamily="65" charset="-120"/>
                <a:sym typeface="+mn-ea"/>
              </a:rPr>
              <a:t>检测</a:t>
            </a:r>
            <a:r>
              <a:rPr lang="en-US" altLang="zh-CN" sz="2400" dirty="0">
                <a:latin typeface="標楷體" pitchFamily="65" charset="-120"/>
                <a:sym typeface="Wingdings" panose="05000000000000000000" pitchFamily="2" charset="2"/>
              </a:rPr>
              <a:t></a:t>
            </a:r>
            <a:r>
              <a:rPr lang="zh-CN" altLang="en-US" sz="2400" dirty="0">
                <a:latin typeface="標楷體" pitchFamily="65" charset="-120"/>
                <a:sym typeface="+mn-ea"/>
              </a:rPr>
              <a:t>容侵</a:t>
            </a:r>
            <a:endParaRPr lang="en-US" altLang="zh-CN" sz="2400" b="1" dirty="0">
              <a:latin typeface="標楷體" pitchFamily="65" charset="-120"/>
            </a:endParaRPr>
          </a:p>
          <a:p>
            <a:pPr eaLnBrk="1" hangingPunct="1">
              <a:buNone/>
            </a:pPr>
            <a:r>
              <a:rPr lang="zh-CN" altLang="en-US" sz="2400" dirty="0">
                <a:latin typeface="標楷體" pitchFamily="65" charset="-120"/>
                <a:sym typeface="+mn-ea"/>
              </a:rPr>
              <a:t>  其中防御：各种传统的安全措施和产品</a:t>
            </a:r>
            <a:r>
              <a:rPr lang="en-US" altLang="zh-CN" sz="2400" dirty="0">
                <a:latin typeface="標楷體" pitchFamily="65" charset="-120"/>
                <a:sym typeface="+mn-ea"/>
              </a:rPr>
              <a:t>,</a:t>
            </a:r>
            <a:r>
              <a:rPr lang="zh-CN" altLang="en-US" sz="2400" dirty="0">
                <a:latin typeface="標楷體" pitchFamily="65" charset="-120"/>
                <a:sym typeface="+mn-ea"/>
              </a:rPr>
              <a:t>如防火墙</a:t>
            </a:r>
            <a:r>
              <a:rPr lang="en-US" altLang="zh-CN" sz="2400" dirty="0">
                <a:latin typeface="標楷體" pitchFamily="65" charset="-120"/>
                <a:sym typeface="+mn-ea"/>
              </a:rPr>
              <a:t>,</a:t>
            </a:r>
            <a:r>
              <a:rPr lang="zh-CN" altLang="en-US" sz="2400" dirty="0">
                <a:latin typeface="標楷體" pitchFamily="65" charset="-120"/>
                <a:sym typeface="+mn-ea"/>
              </a:rPr>
              <a:t> 认证与访问控制与信息过滤等</a:t>
            </a:r>
            <a:endParaRPr lang="en-US" altLang="zh-CN" sz="2400" dirty="0">
              <a:latin typeface="標楷體" pitchFamily="65" charset="-120"/>
            </a:endParaRPr>
          </a:p>
          <a:p>
            <a:pPr eaLnBrk="1" hangingPunct="1">
              <a:buNone/>
            </a:pPr>
            <a:r>
              <a:rPr lang="zh-CN" altLang="en-US" sz="2400" dirty="0">
                <a:latin typeface="標楷體" pitchFamily="65" charset="-120"/>
                <a:sym typeface="+mn-ea"/>
              </a:rPr>
              <a:t>    检测：通过入侵检测系统</a:t>
            </a:r>
            <a:r>
              <a:rPr lang="en-US" altLang="zh-CN" sz="2400" dirty="0">
                <a:latin typeface="標楷體" pitchFamily="65" charset="-120"/>
                <a:sym typeface="+mn-ea"/>
              </a:rPr>
              <a:t>(IDS)</a:t>
            </a:r>
            <a:r>
              <a:rPr lang="zh-CN" altLang="en-US" sz="2400" dirty="0">
                <a:latin typeface="標楷體" pitchFamily="65" charset="-120"/>
                <a:sym typeface="+mn-ea"/>
              </a:rPr>
              <a:t>完成</a:t>
            </a:r>
            <a:r>
              <a:rPr lang="en-US" altLang="zh-CN" sz="2400" dirty="0">
                <a:latin typeface="標楷體" pitchFamily="65" charset="-120"/>
                <a:sym typeface="+mn-ea"/>
              </a:rPr>
              <a:t>,IDS</a:t>
            </a:r>
            <a:r>
              <a:rPr lang="zh-CN" altLang="en-US" sz="2400" dirty="0">
                <a:latin typeface="標楷體" pitchFamily="65" charset="-120"/>
                <a:sym typeface="+mn-ea"/>
              </a:rPr>
              <a:t>采用多</a:t>
            </a:r>
            <a:r>
              <a:rPr lang="en-US" altLang="zh-CN" sz="2400" dirty="0">
                <a:latin typeface="標楷體" pitchFamily="65" charset="-120"/>
                <a:sym typeface="+mn-ea"/>
              </a:rPr>
              <a:t>Agent</a:t>
            </a:r>
            <a:r>
              <a:rPr lang="zh-CN" altLang="en-US" sz="2400" dirty="0">
                <a:latin typeface="標楷體" pitchFamily="65" charset="-120"/>
                <a:sym typeface="+mn-ea"/>
              </a:rPr>
              <a:t>技术</a:t>
            </a:r>
            <a:r>
              <a:rPr lang="en-US" altLang="zh-CN" sz="2400" dirty="0">
                <a:latin typeface="標楷體" pitchFamily="65" charset="-120"/>
                <a:sym typeface="+mn-ea"/>
              </a:rPr>
              <a:t>.</a:t>
            </a:r>
            <a:r>
              <a:rPr lang="zh-CN" altLang="en-US" sz="2400" dirty="0">
                <a:latin typeface="標楷體" pitchFamily="65" charset="-120"/>
                <a:sym typeface="+mn-ea"/>
              </a:rPr>
              <a:t>关键服务驻留的每个服务器上都分布多个</a:t>
            </a:r>
            <a:r>
              <a:rPr lang="en-US" altLang="zh-CN" sz="2400" dirty="0">
                <a:latin typeface="標楷體" pitchFamily="65" charset="-120"/>
                <a:sym typeface="+mn-ea"/>
              </a:rPr>
              <a:t>Agent</a:t>
            </a:r>
            <a:r>
              <a:rPr lang="zh-CN" altLang="en-US" sz="2400" dirty="0">
                <a:latin typeface="標楷體" pitchFamily="65" charset="-120"/>
                <a:sym typeface="+mn-ea"/>
              </a:rPr>
              <a:t> </a:t>
            </a:r>
            <a:r>
              <a:rPr lang="en-US" altLang="zh-CN" sz="2400" dirty="0">
                <a:latin typeface="標楷體" pitchFamily="65" charset="-120"/>
                <a:sym typeface="+mn-ea"/>
              </a:rPr>
              <a:t>,</a:t>
            </a:r>
            <a:r>
              <a:rPr lang="zh-CN" altLang="en-US" sz="2400" dirty="0">
                <a:latin typeface="標楷體" pitchFamily="65" charset="-120"/>
                <a:sym typeface="+mn-ea"/>
              </a:rPr>
              <a:t>以监视服务器的运行状态和其中关键数据的机密性</a:t>
            </a:r>
            <a:r>
              <a:rPr lang="en-US" altLang="zh-CN" sz="2400" dirty="0">
                <a:latin typeface="標楷體" pitchFamily="65" charset="-120"/>
                <a:sym typeface="+mn-ea"/>
              </a:rPr>
              <a:t>,</a:t>
            </a:r>
            <a:r>
              <a:rPr lang="zh-CN" altLang="en-US" sz="2400" dirty="0">
                <a:latin typeface="標楷體" pitchFamily="65" charset="-120"/>
                <a:sym typeface="+mn-ea"/>
              </a:rPr>
              <a:t>完整性和可用性</a:t>
            </a:r>
            <a:r>
              <a:rPr lang="en-US" altLang="zh-CN" sz="2400" dirty="0">
                <a:latin typeface="標楷體" pitchFamily="65" charset="-120"/>
                <a:sym typeface="+mn-ea"/>
              </a:rPr>
              <a:t>.</a:t>
            </a:r>
            <a:endParaRPr lang="en-US" altLang="zh-CN" sz="2400" dirty="0">
              <a:latin typeface="標楷體" pitchFamily="65" charset="-120"/>
            </a:endParaRPr>
          </a:p>
          <a:p>
            <a:pPr eaLnBrk="1" hangingPunct="1">
              <a:buNone/>
            </a:pPr>
            <a:r>
              <a:rPr lang="zh-CN" altLang="en-US" sz="2400" dirty="0">
                <a:latin typeface="標楷體" pitchFamily="65" charset="-120"/>
                <a:sym typeface="+mn-ea"/>
              </a:rPr>
              <a:t>    容侵</a:t>
            </a:r>
            <a:r>
              <a:rPr lang="en-US" altLang="zh-CN" sz="2400" dirty="0">
                <a:latin typeface="標楷體" pitchFamily="65" charset="-120"/>
                <a:sym typeface="+mn-ea"/>
              </a:rPr>
              <a:t>:</a:t>
            </a:r>
            <a:r>
              <a:rPr lang="zh-CN" altLang="en-US" sz="2400" dirty="0">
                <a:latin typeface="標楷體" pitchFamily="65" charset="-120"/>
                <a:sym typeface="+mn-ea"/>
              </a:rPr>
              <a:t>在入侵存在时系统的生存能力和提供连续服务的能力。</a:t>
            </a:r>
            <a:endParaRPr lang="en-US" altLang="zh-CN" sz="2400" b="1" dirty="0">
              <a:latin typeface="標楷體" pitchFamily="65" charset="-120"/>
            </a:endParaRPr>
          </a:p>
          <a:p>
            <a:pPr eaLnBrk="1" hangingPunct="1">
              <a:buNone/>
            </a:pPr>
            <a:r>
              <a:rPr lang="zh-CN" altLang="en-US" sz="2400" dirty="0">
                <a:latin typeface="標楷體" pitchFamily="65" charset="-120"/>
                <a:sym typeface="+mn-ea"/>
              </a:rPr>
              <a:t>具体举例</a:t>
            </a:r>
            <a:r>
              <a:rPr lang="en-US" altLang="zh-CN" sz="2400" dirty="0">
                <a:latin typeface="標楷體" pitchFamily="65" charset="-120"/>
                <a:sym typeface="+mn-ea"/>
              </a:rPr>
              <a:t>:</a:t>
            </a:r>
            <a:r>
              <a:rPr lang="zh-CN" altLang="en-US" sz="2400" dirty="0">
                <a:latin typeface="標楷體" pitchFamily="65" charset="-120"/>
                <a:sym typeface="+mn-ea"/>
              </a:rPr>
              <a:t>一个以容侵为中心的纵深防御结构模型</a:t>
            </a:r>
            <a:endParaRPr lang="en-US" altLang="zh-CN" sz="2400" dirty="0">
              <a:latin typeface="標楷體" pitchFamily="65" charset="-120"/>
            </a:endParaRPr>
          </a:p>
          <a:p>
            <a:pPr eaLnBrk="1" hangingPunct="1">
              <a:buNone/>
            </a:pPr>
            <a:r>
              <a:rPr lang="zh-CN" altLang="en-US" sz="2400" dirty="0">
                <a:latin typeface="標楷體" pitchFamily="65" charset="-120"/>
                <a:sym typeface="+mn-ea"/>
              </a:rPr>
              <a:t>特点</a:t>
            </a:r>
            <a:r>
              <a:rPr lang="en-US" altLang="zh-CN" sz="2400" dirty="0">
                <a:latin typeface="標楷體" pitchFamily="65" charset="-120"/>
                <a:sym typeface="+mn-ea"/>
              </a:rPr>
              <a:t>:“</a:t>
            </a:r>
            <a:r>
              <a:rPr lang="zh-CN" altLang="en-US" sz="2400" dirty="0">
                <a:latin typeface="標楷體" pitchFamily="65" charset="-120"/>
                <a:sym typeface="+mn-ea"/>
              </a:rPr>
              <a:t>外层防御</a:t>
            </a:r>
            <a:r>
              <a:rPr lang="en-US" altLang="zh-CN" sz="2400" dirty="0">
                <a:latin typeface="標楷體" pitchFamily="65" charset="-120"/>
                <a:sym typeface="+mn-ea"/>
              </a:rPr>
              <a:t>+</a:t>
            </a:r>
            <a:r>
              <a:rPr lang="zh-CN" altLang="en-US" sz="2400" dirty="0">
                <a:latin typeface="標楷體" pitchFamily="65" charset="-120"/>
                <a:sym typeface="+mn-ea"/>
              </a:rPr>
              <a:t>中间层的入侵检测与响应</a:t>
            </a:r>
            <a:r>
              <a:rPr lang="en-US" altLang="zh-CN" sz="2400" dirty="0">
                <a:latin typeface="標楷體" pitchFamily="65" charset="-120"/>
                <a:sym typeface="+mn-ea"/>
              </a:rPr>
              <a:t>+</a:t>
            </a:r>
            <a:r>
              <a:rPr lang="zh-CN" altLang="en-US" sz="2400" dirty="0">
                <a:latin typeface="標楷體" pitchFamily="65" charset="-120"/>
                <a:sym typeface="+mn-ea"/>
              </a:rPr>
              <a:t>内层的入侵容忍</a:t>
            </a:r>
            <a:r>
              <a:rPr lang="en-US" altLang="zh-CN" sz="2400" dirty="0">
                <a:latin typeface="標楷體" pitchFamily="65" charset="-120"/>
                <a:sym typeface="+mn-ea"/>
              </a:rPr>
              <a:t>”</a:t>
            </a:r>
            <a:endParaRPr lang="en-US" altLang="zh-CN" sz="2400" dirty="0">
              <a:latin typeface="標楷體" pitchFamily="65" charset="-120"/>
            </a:endParaRPr>
          </a:p>
          <a:p>
            <a:pPr eaLnBrk="1" hangingPunct="1"/>
            <a:r>
              <a:rPr lang="zh-CN" altLang="en-US" sz="2400" dirty="0">
                <a:latin typeface="標楷體" pitchFamily="65" charset="-120"/>
                <a:sym typeface="+mn-ea"/>
              </a:rPr>
              <a:t>更为有效的容侵系统</a:t>
            </a:r>
            <a:r>
              <a:rPr lang="en-US" altLang="zh-CN" sz="2400" dirty="0">
                <a:latin typeface="標楷體" pitchFamily="65" charset="-120"/>
                <a:sym typeface="+mn-ea"/>
              </a:rPr>
              <a:t>,</a:t>
            </a:r>
            <a:r>
              <a:rPr lang="zh-CN" altLang="en-US" sz="2400" dirty="0">
                <a:latin typeface="標楷體" pitchFamily="65" charset="-120"/>
                <a:sym typeface="+mn-ea"/>
              </a:rPr>
              <a:t>可以采用如下五层结构</a:t>
            </a:r>
            <a:r>
              <a:rPr lang="en-US" altLang="zh-CN" sz="2400" dirty="0">
                <a:latin typeface="標楷體" pitchFamily="65" charset="-120"/>
                <a:sym typeface="+mn-ea"/>
              </a:rPr>
              <a:t>:</a:t>
            </a:r>
            <a:endParaRPr lang="en-US" altLang="zh-CN" sz="2400" dirty="0">
              <a:latin typeface="標楷體" pitchFamily="65" charset="-120"/>
            </a:endParaRPr>
          </a:p>
          <a:p>
            <a:pPr eaLnBrk="1" hangingPunct="1">
              <a:buNone/>
            </a:pPr>
            <a:r>
              <a:rPr lang="zh-CN" altLang="en-US" sz="2400" dirty="0">
                <a:latin typeface="標楷體" pitchFamily="65" charset="-120"/>
                <a:sym typeface="+mn-ea"/>
              </a:rPr>
              <a:t>   防御</a:t>
            </a:r>
            <a:r>
              <a:rPr lang="en-US" altLang="zh-CN" sz="2400" dirty="0">
                <a:latin typeface="標楷體" pitchFamily="65" charset="-120"/>
                <a:sym typeface="+mn-ea"/>
              </a:rPr>
              <a:t>-&gt;</a:t>
            </a:r>
            <a:r>
              <a:rPr lang="zh-CN" altLang="en-US" sz="2400" dirty="0">
                <a:latin typeface="標楷體" pitchFamily="65" charset="-120"/>
                <a:sym typeface="+mn-ea"/>
              </a:rPr>
              <a:t>诱骗</a:t>
            </a:r>
            <a:r>
              <a:rPr lang="en-US" altLang="zh-CN" sz="2400" dirty="0">
                <a:latin typeface="標楷體" pitchFamily="65" charset="-120"/>
                <a:sym typeface="+mn-ea"/>
              </a:rPr>
              <a:t>-&gt;</a:t>
            </a:r>
            <a:r>
              <a:rPr lang="zh-CN" altLang="en-US" sz="2400" dirty="0">
                <a:latin typeface="標楷體" pitchFamily="65" charset="-120"/>
                <a:sym typeface="+mn-ea"/>
              </a:rPr>
              <a:t>检测</a:t>
            </a:r>
            <a:r>
              <a:rPr lang="en-US" altLang="zh-CN" sz="2400" dirty="0">
                <a:latin typeface="標楷體" pitchFamily="65" charset="-120"/>
                <a:sym typeface="+mn-ea"/>
              </a:rPr>
              <a:t>-&gt;</a:t>
            </a:r>
            <a:r>
              <a:rPr lang="zh-CN" altLang="en-US" sz="2400" dirty="0">
                <a:latin typeface="標楷體" pitchFamily="65" charset="-120"/>
                <a:sym typeface="+mn-ea"/>
              </a:rPr>
              <a:t>容侵</a:t>
            </a:r>
            <a:r>
              <a:rPr lang="en-US" altLang="zh-CN" sz="2400" dirty="0">
                <a:latin typeface="標楷體" pitchFamily="65" charset="-120"/>
                <a:sym typeface="+mn-ea"/>
              </a:rPr>
              <a:t>-&gt;</a:t>
            </a:r>
            <a:r>
              <a:rPr lang="zh-CN" altLang="en-US" sz="2400" dirty="0">
                <a:latin typeface="標楷體" pitchFamily="65" charset="-120"/>
                <a:sym typeface="+mn-ea"/>
              </a:rPr>
              <a:t>取证追踪</a:t>
            </a:r>
            <a:endParaRPr lang="en-US" altLang="zh-CN" sz="2400" b="1" dirty="0">
              <a:latin typeface="標楷體" pitchFamily="65" charset="-120"/>
            </a:endParaRPr>
          </a:p>
          <a:p>
            <a:pPr eaLnBrk="1" hangingPunct="1">
              <a:buNone/>
            </a:pPr>
            <a:r>
              <a:rPr lang="zh-CN" altLang="en-US" sz="2400" dirty="0">
                <a:latin typeface="標楷體" pitchFamily="65" charset="-120"/>
                <a:sym typeface="+mn-ea"/>
              </a:rPr>
              <a:t>  </a:t>
            </a:r>
            <a:endParaRPr lang="en-US" altLang="zh-CN" sz="2400" b="1" dirty="0">
              <a:latin typeface="標楷體" pitchFamily="65" charset="-120"/>
            </a:endParaRPr>
          </a:p>
          <a:p>
            <a:pPr eaLnBrk="1" hangingPunct="1">
              <a:buNone/>
            </a:pPr>
            <a:r>
              <a:rPr lang="zh-CN" altLang="en-US" sz="2400" dirty="0">
                <a:latin typeface="標楷體" pitchFamily="65" charset="-120"/>
                <a:sym typeface="+mn-ea"/>
              </a:rPr>
              <a:t>  </a:t>
            </a:r>
            <a:endParaRPr lang="zh-CN" altLang="en-US" sz="2400" dirty="0"/>
          </a:p>
        </p:txBody>
      </p:sp>
      <p:sp>
        <p:nvSpPr>
          <p:cNvPr id="3" name="标题 2"/>
          <p:cNvSpPr>
            <a:spLocks noGrp="1"/>
          </p:cNvSpPr>
          <p:nvPr>
            <p:ph type="title"/>
          </p:nvPr>
        </p:nvSpPr>
        <p:spPr/>
        <p:txBody>
          <a:bodyPr/>
          <a:lstStyle/>
          <a:p>
            <a:r>
              <a:rPr lang="zh-CN" altLang="en-US"/>
              <a:t>容侵系统的结构</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546" y="1554480"/>
            <a:ext cx="8520430" cy="4114800"/>
          </a:xfrm>
        </p:spPr>
        <p:txBody>
          <a:bodyPr/>
          <a:lstStyle/>
          <a:p>
            <a:r>
              <a:rPr lang="zh-CN" altLang="en-US" dirty="0"/>
              <a:t>诱骗：蜜罐系统。</a:t>
            </a:r>
            <a:endParaRPr lang="zh-CN" altLang="en-US" dirty="0">
              <a:sym typeface="+mn-ea"/>
            </a:endParaRPr>
          </a:p>
          <a:p>
            <a:pPr marL="0" indent="0">
              <a:buNone/>
            </a:pPr>
            <a:r>
              <a:rPr lang="zh-CN" altLang="en-US" sz="2400" dirty="0">
                <a:sym typeface="+mn-ea"/>
              </a:rPr>
              <a:t>蜜罐系统</a:t>
            </a:r>
            <a:r>
              <a:rPr lang="en-US" altLang="zh-CN" sz="2400" dirty="0">
                <a:sym typeface="+mn-ea"/>
              </a:rPr>
              <a:t>:</a:t>
            </a:r>
            <a:r>
              <a:rPr lang="zh-CN" altLang="en-US" sz="2400" dirty="0">
                <a:sym typeface="+mn-ea"/>
              </a:rPr>
              <a:t>是为了引诱潜在的攻击者远离关键系统而设计的。其功能包括：转移攻击者对重要系统的访问；收集攻击者的活动信息。蜜罐系统可以是由单机完成，也可以部署在不同区域（外部区域、</a:t>
            </a:r>
            <a:r>
              <a:rPr lang="en-US" altLang="zh-CN" sz="2400" dirty="0">
                <a:sym typeface="+mn-ea"/>
              </a:rPr>
              <a:t>DMZ</a:t>
            </a:r>
            <a:r>
              <a:rPr lang="zh-CN" altLang="en-US" sz="2400" dirty="0">
                <a:sym typeface="+mn-ea"/>
              </a:rPr>
              <a:t>区和内部区域）的多个主机构成蜜罐网络。</a:t>
            </a:r>
            <a:endParaRPr lang="zh-CN" altLang="en-US" sz="2400" dirty="0"/>
          </a:p>
          <a:p>
            <a:r>
              <a:rPr lang="zh-CN" altLang="en-US" dirty="0"/>
              <a:t>取证跟踪：计算机取证和审计。</a:t>
            </a:r>
            <a:endParaRPr lang="en-US" altLang="zh-CN" dirty="0"/>
          </a:p>
          <a:p>
            <a:pPr marL="0" indent="0">
              <a:buNone/>
            </a:pPr>
            <a:r>
              <a:rPr lang="zh-CN" altLang="en-US" sz="2400" dirty="0"/>
              <a:t>计算机取证：以具有法律证明力的方式审查数字媒体，识别、保存、恢复、分析和提出有关数字信息与系统被攻击事实和攻击轨迹。</a:t>
            </a:r>
            <a:endParaRPr lang="en-US" altLang="zh-CN" sz="2400" dirty="0"/>
          </a:p>
          <a:p>
            <a:pPr marL="0" indent="0">
              <a:buNone/>
            </a:pPr>
            <a:endParaRPr lang="zh-CN" altLang="en-US" dirty="0">
              <a:sym typeface="+mn-ea"/>
            </a:endParaRPr>
          </a:p>
          <a:p>
            <a:pPr marL="0" indent="0">
              <a:buNone/>
            </a:pPr>
            <a:endParaRPr lang="zh-CN" altLang="en-US" dirty="0">
              <a:sym typeface="+mn-ea"/>
            </a:endParaRPr>
          </a:p>
        </p:txBody>
      </p:sp>
      <p:sp>
        <p:nvSpPr>
          <p:cNvPr id="3" name="标题 2"/>
          <p:cNvSpPr>
            <a:spLocks noGrp="1"/>
          </p:cNvSpPr>
          <p:nvPr>
            <p:ph type="title"/>
          </p:nvPr>
        </p:nvSpPr>
        <p:spPr/>
        <p:txBody>
          <a:bodyPr/>
          <a:lstStyle/>
          <a:p>
            <a:r>
              <a:rPr lang="zh-CN" altLang="en-US">
                <a:sym typeface="+mn-ea"/>
              </a:rPr>
              <a:t>蜜罐系统</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5800" y="1101725"/>
            <a:ext cx="7772400" cy="4114800"/>
          </a:xfrm>
        </p:spPr>
        <p:txBody>
          <a:bodyPr/>
          <a:lstStyle/>
          <a:p>
            <a:r>
              <a:rPr lang="en-US" altLang="zh-CN" dirty="0">
                <a:sym typeface="+mn-ea"/>
              </a:rPr>
              <a:t>Cyberspace </a:t>
            </a:r>
            <a:r>
              <a:rPr lang="zh-CN" altLang="en-US" dirty="0">
                <a:sym typeface="+mn-ea"/>
              </a:rPr>
              <a:t>网络空间</a:t>
            </a:r>
          </a:p>
          <a:p>
            <a:endParaRPr lang="en-US" altLang="zh-CN" dirty="0">
              <a:sym typeface="+mn-ea"/>
            </a:endParaRPr>
          </a:p>
          <a:p>
            <a:r>
              <a:rPr lang="en-US" altLang="zh-CN" dirty="0">
                <a:sym typeface="+mn-ea"/>
              </a:rPr>
              <a:t>Cyberspace security</a:t>
            </a:r>
            <a:r>
              <a:rPr lang="zh-CN" altLang="en-US" dirty="0">
                <a:sym typeface="+mn-ea"/>
              </a:rPr>
              <a:t>网络空间安全</a:t>
            </a:r>
          </a:p>
          <a:p>
            <a:pPr marL="0" indent="0">
              <a:buNone/>
            </a:pPr>
            <a:r>
              <a:rPr lang="en-US" altLang="zh-CN" dirty="0">
                <a:sym typeface="+mn-ea"/>
              </a:rPr>
              <a:t>   (</a:t>
            </a:r>
            <a:r>
              <a:rPr kumimoji="1" lang="en-US" altLang="zh-CN" sz="3600" b="1" i="0" u="none" strike="noStrike" kern="0" cap="none" spc="0" normalizeH="0" baseline="0" noProof="0" dirty="0">
                <a:ln>
                  <a:noFill/>
                </a:ln>
                <a:solidFill>
                  <a:srgbClr val="333399"/>
                </a:solidFill>
                <a:effectLst/>
                <a:uLnTx/>
                <a:uFillTx/>
                <a:latin typeface="Times New Roman"/>
                <a:cs typeface="+mj-cs"/>
                <a:sym typeface="+mn-ea"/>
              </a:rPr>
              <a:t> Security in Cyberspace</a:t>
            </a:r>
            <a:r>
              <a:rPr kumimoji="1" lang="en-US" altLang="zh-CN" b="1" i="0" u="none" strike="noStrike" kern="0" cap="none" spc="0" normalizeH="0" baseline="0" noProof="0" dirty="0">
                <a:ln>
                  <a:noFill/>
                </a:ln>
                <a:effectLst/>
                <a:uLnTx/>
                <a:uFillTx/>
                <a:latin typeface="Times New Roman"/>
                <a:cs typeface="+mj-cs"/>
                <a:sym typeface="+mn-ea"/>
              </a:rPr>
              <a:t>)</a:t>
            </a:r>
          </a:p>
          <a:p>
            <a:pPr marL="0" indent="0">
              <a:buNone/>
            </a:pPr>
            <a:endParaRPr lang="en-US" altLang="zh-CN" dirty="0">
              <a:sym typeface="+mn-ea"/>
            </a:endParaRPr>
          </a:p>
          <a:p>
            <a:r>
              <a:rPr lang="en-US" altLang="zh-CN" dirty="0">
                <a:sym typeface="+mn-ea"/>
              </a:rPr>
              <a:t>Cyber Crime</a:t>
            </a:r>
            <a:r>
              <a:rPr lang="zh-CN" altLang="en-US" dirty="0">
                <a:sym typeface="+mn-ea"/>
              </a:rPr>
              <a:t>网络犯罪</a:t>
            </a:r>
          </a:p>
          <a:p>
            <a:endParaRPr lang="en-US" altLang="zh-CN" dirty="0">
              <a:sym typeface="+mn-ea"/>
            </a:endParaRPr>
          </a:p>
          <a:p>
            <a:r>
              <a:rPr lang="en-US" altLang="zh-CN" dirty="0">
                <a:sym typeface="+mn-ea"/>
              </a:rPr>
              <a:t>Cyber warfare</a:t>
            </a:r>
            <a:r>
              <a:rPr lang="zh-CN" altLang="en-US" dirty="0">
                <a:sym typeface="+mn-ea"/>
              </a:rPr>
              <a:t>网络战争</a:t>
            </a:r>
          </a:p>
          <a:p>
            <a:endParaRPr lang="zh-CN" altLang="en-US" dirty="0">
              <a:sym typeface="+mn-ea"/>
            </a:endParaRPr>
          </a:p>
          <a:p>
            <a:r>
              <a:rPr lang="zh-CN" altLang="en-US" dirty="0">
                <a:sym typeface="+mn-ea"/>
              </a:rPr>
              <a:t>网络防御</a:t>
            </a:r>
          </a:p>
          <a:p>
            <a:endParaRPr lang="zh-CN" altLang="en-US" dirty="0">
              <a:sym typeface="+mn-ea"/>
            </a:endParaRPr>
          </a:p>
          <a:p>
            <a:endParaRPr lang="en-US" altLang="zh-CN" dirty="0">
              <a:sym typeface="+mn-ea"/>
            </a:endParaRPr>
          </a:p>
          <a:p>
            <a:endParaRPr lang="en-US" altLang="zh-CN" dirty="0">
              <a:sym typeface="+mn-ea"/>
            </a:endParaRPr>
          </a:p>
          <a:p>
            <a:endParaRPr lang="en-US" altLang="zh-CN" dirty="0">
              <a:sym typeface="+mn-ea"/>
            </a:endParaRPr>
          </a:p>
        </p:txBody>
      </p:sp>
      <p:sp>
        <p:nvSpPr>
          <p:cNvPr id="3" name="标题 2"/>
          <p:cNvSpPr>
            <a:spLocks noGrp="1"/>
          </p:cNvSpPr>
          <p:nvPr>
            <p:ph type="title"/>
          </p:nvPr>
        </p:nvSpPr>
        <p:spPr/>
        <p:txBody>
          <a:bodyPr/>
          <a:lstStyle/>
          <a:p>
            <a:r>
              <a:rPr lang="zh-CN" altLang="en-US" dirty="0">
                <a:sym typeface="+mn-ea"/>
              </a:rPr>
              <a:t/>
            </a:r>
            <a:br>
              <a:rPr lang="zh-CN" altLang="en-US" dirty="0">
                <a:sym typeface="+mn-ea"/>
              </a:rPr>
            </a:br>
            <a:r>
              <a:rPr lang="zh-CN" altLang="en-US" dirty="0"/>
              <a:t/>
            </a:r>
            <a:br>
              <a:rPr lang="zh-CN" altLang="en-US" dirty="0"/>
            </a:br>
            <a:r>
              <a:rPr lang="zh-CN" altLang="en-US" dirty="0">
                <a:sym typeface="+mn-ea"/>
              </a:rPr>
              <a:t>网络防御相关的几个概念</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a:t>网络防御相关的几个概念</a:t>
            </a:r>
          </a:p>
        </p:txBody>
      </p:sp>
      <p:sp>
        <p:nvSpPr>
          <p:cNvPr id="329731" name="Rectangle 3"/>
          <p:cNvSpPr>
            <a:spLocks noGrp="1" noChangeArrowheads="1"/>
          </p:cNvSpPr>
          <p:nvPr>
            <p:ph type="body" idx="1"/>
          </p:nvPr>
        </p:nvSpPr>
        <p:spPr>
          <a:xfrm>
            <a:off x="-180303" y="1273810"/>
            <a:ext cx="9324304" cy="5242560"/>
          </a:xfrm>
        </p:spPr>
        <p:txBody>
          <a:bodyPr/>
          <a:lstStyle/>
          <a:p>
            <a:pPr eaLnBrk="1" hangingPunct="1">
              <a:lnSpc>
                <a:spcPct val="100000"/>
              </a:lnSpc>
              <a:spcBef>
                <a:spcPct val="50000"/>
              </a:spcBef>
              <a:buClr>
                <a:schemeClr val="accent2"/>
              </a:buClr>
              <a:buFont typeface="Wingdings" panose="05000000000000000000" charset="0"/>
              <a:buChar char="n"/>
            </a:pPr>
            <a:r>
              <a:rPr lang="zh-CN" altLang="en-US" sz="2000" dirty="0">
                <a:sym typeface="+mn-ea"/>
              </a:rPr>
              <a:t>网络空间（</a:t>
            </a:r>
            <a:r>
              <a:rPr lang="en-US" altLang="zh-CN" sz="2000" dirty="0">
                <a:sym typeface="+mn-ea"/>
              </a:rPr>
              <a:t>Cyberspace)</a:t>
            </a:r>
            <a:r>
              <a:rPr lang="zh-CN" altLang="en-US" sz="2000" dirty="0">
                <a:sym typeface="+mn-ea"/>
              </a:rPr>
              <a:t>：</a:t>
            </a:r>
            <a:r>
              <a:rPr lang="zh-CN" altLang="en-US" sz="2000" b="0" dirty="0">
                <a:sym typeface="+mn-ea"/>
              </a:rPr>
              <a:t>最早于</a:t>
            </a:r>
            <a:r>
              <a:rPr lang="en-US" altLang="zh-CN" sz="2000" b="0" dirty="0">
                <a:sym typeface="+mn-ea"/>
              </a:rPr>
              <a:t>1982</a:t>
            </a:r>
            <a:r>
              <a:rPr lang="zh-CN" altLang="en-US" sz="2000" b="0" dirty="0">
                <a:sym typeface="+mn-ea"/>
              </a:rPr>
              <a:t>年由加拿大</a:t>
            </a:r>
            <a:r>
              <a:rPr lang="zh-CN" altLang="en-US" sz="2000" b="0" dirty="0" smtClean="0">
                <a:sym typeface="+mn-ea"/>
              </a:rPr>
              <a:t>作家</a:t>
            </a:r>
            <a:r>
              <a:rPr lang="en-US" altLang="zh-CN" sz="2000" b="0" dirty="0" smtClean="0">
                <a:sym typeface="+mn-ea"/>
              </a:rPr>
              <a:t>William Gibson</a:t>
            </a:r>
            <a:r>
              <a:rPr lang="zh-CN" altLang="en-US" sz="2000" b="0" dirty="0" smtClean="0">
                <a:sym typeface="+mn-ea"/>
              </a:rPr>
              <a:t>威廉吉布森在</a:t>
            </a:r>
            <a:r>
              <a:rPr lang="zh-CN" altLang="en-US" sz="2000" b="0" dirty="0">
                <a:sym typeface="+mn-ea"/>
              </a:rPr>
              <a:t>科幻小说</a:t>
            </a:r>
            <a:r>
              <a:rPr lang="zh-CN" altLang="en-US" sz="2000" b="0" dirty="0" smtClean="0">
                <a:sym typeface="+mn-ea"/>
              </a:rPr>
              <a:t>《</a:t>
            </a:r>
            <a:r>
              <a:rPr lang="en-US" altLang="zh-CN" sz="2000" b="0" dirty="0" smtClean="0">
                <a:sym typeface="+mn-ea"/>
              </a:rPr>
              <a:t>Burning chrome 》</a:t>
            </a:r>
            <a:r>
              <a:rPr lang="zh-CN" altLang="en-US" sz="2000" b="0" dirty="0" smtClean="0">
                <a:sym typeface="+mn-ea"/>
              </a:rPr>
              <a:t>（燃烧的鉻）中首次创造</a:t>
            </a:r>
            <a:r>
              <a:rPr lang="zh-CN" altLang="en-US" sz="2000" b="0" dirty="0">
                <a:sym typeface="+mn-ea"/>
              </a:rPr>
              <a:t>了</a:t>
            </a:r>
            <a:r>
              <a:rPr lang="en-US" altLang="zh-CN" sz="2000" b="0" dirty="0" smtClean="0">
                <a:solidFill>
                  <a:srgbClr val="0000CC"/>
                </a:solidFill>
                <a:sym typeface="+mn-ea"/>
              </a:rPr>
              <a:t>Cyberspace</a:t>
            </a:r>
            <a:r>
              <a:rPr lang="en-US" altLang="zh-CN" sz="2000" b="0" dirty="0" smtClean="0">
                <a:sym typeface="+mn-ea"/>
              </a:rPr>
              <a:t> </a:t>
            </a:r>
            <a:r>
              <a:rPr lang="zh-CN" altLang="en-US" sz="2000" b="0" dirty="0" smtClean="0">
                <a:sym typeface="+mn-ea"/>
              </a:rPr>
              <a:t>一词。后来借用这个词来描述通过无数</a:t>
            </a:r>
            <a:r>
              <a:rPr lang="zh-CN" altLang="en-US" sz="2000" b="0" dirty="0">
                <a:sym typeface="+mn-ea"/>
              </a:rPr>
              <a:t>通信</a:t>
            </a:r>
            <a:r>
              <a:rPr lang="zh-CN" altLang="en-US" sz="2000" b="0" dirty="0" smtClean="0">
                <a:sym typeface="+mn-ea"/>
              </a:rPr>
              <a:t>线路（电子</a:t>
            </a:r>
            <a:r>
              <a:rPr lang="zh-CN" altLang="en-US" sz="2000" b="0" dirty="0">
                <a:sym typeface="+mn-ea"/>
              </a:rPr>
              <a:t>、微波、磁场和光脉冲的</a:t>
            </a:r>
            <a:r>
              <a:rPr lang="zh-CN" altLang="en-US" sz="2000" b="0" dirty="0" smtClean="0">
                <a:sym typeface="+mn-ea"/>
              </a:rPr>
              <a:t>网络）将不同地域的计算机互连在一起而形成的一个虚拟空间。意</a:t>
            </a:r>
            <a:r>
              <a:rPr lang="zh-CN" altLang="en-US" sz="2000" b="0" dirty="0">
                <a:sym typeface="+mn-ea"/>
              </a:rPr>
              <a:t>指</a:t>
            </a:r>
            <a:r>
              <a:rPr lang="zh-CN" altLang="en-US" sz="2000" b="0" dirty="0" smtClean="0">
                <a:sym typeface="+mn-ea"/>
              </a:rPr>
              <a:t>由互连的计算机</a:t>
            </a:r>
            <a:r>
              <a:rPr lang="zh-CN" altLang="en-US" sz="2000" b="0" dirty="0">
                <a:sym typeface="+mn-ea"/>
              </a:rPr>
              <a:t>创建的虚拟</a:t>
            </a:r>
            <a:r>
              <a:rPr lang="zh-CN" altLang="en-US" sz="2000" b="0" dirty="0">
                <a:solidFill>
                  <a:srgbClr val="0000CC"/>
                </a:solidFill>
                <a:sym typeface="+mn-ea"/>
              </a:rPr>
              <a:t>信息空间</a:t>
            </a:r>
            <a:r>
              <a:rPr lang="zh-CN" altLang="en-US" sz="2000" b="0" dirty="0">
                <a:sym typeface="+mn-ea"/>
              </a:rPr>
              <a:t>。</a:t>
            </a:r>
            <a:r>
              <a:rPr lang="zh-CN" altLang="en-US" sz="2000" dirty="0">
                <a:sym typeface="+mn-ea"/>
              </a:rPr>
              <a:t>中文翻译</a:t>
            </a:r>
            <a:r>
              <a:rPr lang="zh-CN" altLang="en-US" sz="2000" dirty="0" smtClean="0">
                <a:sym typeface="+mn-ea"/>
              </a:rPr>
              <a:t>为网络</a:t>
            </a:r>
            <a:r>
              <a:rPr lang="zh-CN" altLang="en-US" sz="2000" dirty="0">
                <a:sym typeface="+mn-ea"/>
              </a:rPr>
              <a:t>空间，或者用其音译“赛博空间”</a:t>
            </a:r>
            <a:r>
              <a:rPr lang="zh-CN" altLang="en-US" sz="2000" b="0" dirty="0">
                <a:sym typeface="+mn-ea"/>
              </a:rPr>
              <a:t>。是信息时代人类赖以生存的信息环境。（通过机械化、电气化、信息化解放了人类的五官和四肢，现在又通过数字化和智能化开始解放人的大脑，未来人工智能会变成怎样现在还无法完全知道。有一点已经明确，就是信息和信息技术会改变了人类的生活与工作方式，信息和水、电与石油一样已经变成了一种基础资源。）</a:t>
            </a:r>
          </a:p>
          <a:p>
            <a:pPr eaLnBrk="1" hangingPunct="1">
              <a:lnSpc>
                <a:spcPct val="100000"/>
              </a:lnSpc>
              <a:spcBef>
                <a:spcPct val="50000"/>
              </a:spcBef>
              <a:spcAft>
                <a:spcPct val="0"/>
              </a:spcAft>
              <a:buClr>
                <a:schemeClr val="accent2"/>
              </a:buClr>
              <a:buFont typeface="Wingdings" panose="05000000000000000000" charset="0"/>
              <a:buChar char=""/>
            </a:pPr>
            <a:r>
              <a:rPr lang="zh-CN" altLang="en-US" sz="2400" dirty="0">
                <a:sym typeface="+mn-ea"/>
              </a:rPr>
              <a:t>  </a:t>
            </a:r>
            <a:r>
              <a:rPr lang="zh-CN" altLang="en-US" sz="2000" dirty="0">
                <a:sym typeface="+mn-ea"/>
              </a:rPr>
              <a:t>“第五空间”：</a:t>
            </a:r>
            <a:r>
              <a:rPr lang="zh-CN" altLang="en-US" sz="2000" b="0" dirty="0"/>
              <a:t>相对于其它的海、陆、空、太空等可视的物理空间而言，前者承载的是实物（人或者货物），而</a:t>
            </a:r>
            <a:r>
              <a:rPr lang="zh-CN" altLang="en-US" sz="2000" b="0" dirty="0">
                <a:sym typeface="+mn-ea"/>
              </a:rPr>
              <a:t>第五空间承载的是信息，但</a:t>
            </a:r>
            <a:r>
              <a:rPr lang="zh-CN" altLang="en-US" sz="2000" b="0" dirty="0"/>
              <a:t>这个信息却可以控制实物世界</a:t>
            </a:r>
            <a:r>
              <a:rPr lang="zh-CN" altLang="en-US" sz="2000" b="0" dirty="0" smtClean="0"/>
              <a:t>。</a:t>
            </a:r>
            <a:r>
              <a:rPr lang="zh-CN" altLang="en-US" sz="2000" b="0" dirty="0" smtClean="0">
                <a:solidFill>
                  <a:srgbClr val="000000"/>
                </a:solidFill>
                <a:sym typeface="+mn-ea"/>
              </a:rPr>
              <a:t>人类</a:t>
            </a:r>
            <a:r>
              <a:rPr lang="zh-CN" altLang="en-US" sz="2000" b="0" dirty="0">
                <a:solidFill>
                  <a:srgbClr val="000000"/>
                </a:solidFill>
                <a:sym typeface="+mn-ea"/>
              </a:rPr>
              <a:t>需要籍助船、车、飞机、飞船才能进入陆、海、空、天空间一样，进入第五空间需要</a:t>
            </a:r>
            <a:r>
              <a:rPr lang="zh-CN" altLang="en-US" sz="2000" b="0" dirty="0" smtClean="0">
                <a:solidFill>
                  <a:srgbClr val="000000"/>
                </a:solidFill>
                <a:sym typeface="+mn-ea"/>
              </a:rPr>
              <a:t>依赖看不见的载体才能</a:t>
            </a:r>
            <a:r>
              <a:rPr lang="zh-CN" altLang="en-US" sz="2000" b="0" dirty="0">
                <a:solidFill>
                  <a:srgbClr val="000000"/>
                </a:solidFill>
                <a:sym typeface="+mn-ea"/>
              </a:rPr>
              <a:t>进入。实物的流动是可见的，但信息的流动人眼看不见</a:t>
            </a:r>
            <a:r>
              <a:rPr lang="zh-CN" altLang="en-US" sz="2000" b="0" dirty="0" smtClean="0">
                <a:solidFill>
                  <a:srgbClr val="000000"/>
                </a:solidFill>
                <a:sym typeface="+mn-ea"/>
              </a:rPr>
              <a:t>，信息</a:t>
            </a:r>
            <a:r>
              <a:rPr lang="zh-CN" altLang="en-US" sz="2000" b="0" dirty="0">
                <a:solidFill>
                  <a:srgbClr val="000000"/>
                </a:solidFill>
                <a:sym typeface="+mn-ea"/>
              </a:rPr>
              <a:t>的载体是</a:t>
            </a:r>
            <a:r>
              <a:rPr lang="zh-CN" altLang="en-US" sz="2000" b="0" dirty="0" smtClean="0">
                <a:solidFill>
                  <a:srgbClr val="000000"/>
                </a:solidFill>
                <a:sym typeface="+mn-ea"/>
              </a:rPr>
              <a:t>电子、磁场、微波和光脉冲等。</a:t>
            </a:r>
            <a:r>
              <a:rPr lang="zh-CN" altLang="en-US" sz="2000" b="0" dirty="0">
                <a:solidFill>
                  <a:srgbClr val="000000"/>
                </a:solidFill>
                <a:sym typeface="+mn-ea"/>
              </a:rPr>
              <a:t>所以第五空间又称为虚拟信息空间。网络空间是有主权的，是国家主权的组成部分。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 calcmode="lin" valueType="num">
                                      <p:cBhvr>
                                        <p:cTn id="7" dur="1000" fill="hold"/>
                                        <p:tgtEl>
                                          <p:spTgt spid="32973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2973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2973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29731">
                                            <p:txEl>
                                              <p:pRg st="1" end="1"/>
                                            </p:txEl>
                                          </p:spTgt>
                                        </p:tgtEl>
                                        <p:attrNameLst>
                                          <p:attrName>style.visibility</p:attrName>
                                        </p:attrNameLst>
                                      </p:cBhvr>
                                      <p:to>
                                        <p:strVal val="visible"/>
                                      </p:to>
                                    </p:set>
                                    <p:anim calcmode="lin" valueType="num">
                                      <p:cBhvr>
                                        <p:cTn id="14" dur="1000" fill="hold"/>
                                        <p:tgtEl>
                                          <p:spTgt spid="329731">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29731">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297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z="4000" dirty="0">
                <a:sym typeface="+mn-ea"/>
              </a:rPr>
              <a:t>网络空间（</a:t>
            </a:r>
            <a:r>
              <a:rPr lang="en-US" altLang="zh-CN" sz="4000" dirty="0">
                <a:sym typeface="+mn-ea"/>
              </a:rPr>
              <a:t>Cyberspace</a:t>
            </a:r>
            <a:r>
              <a:rPr lang="zh-CN" altLang="en-US" sz="4000" dirty="0">
                <a:sym typeface="+mn-ea"/>
              </a:rPr>
              <a:t>）的定义</a:t>
            </a:r>
          </a:p>
        </p:txBody>
      </p:sp>
      <p:sp>
        <p:nvSpPr>
          <p:cNvPr id="329731" name="Rectangle 3"/>
          <p:cNvSpPr>
            <a:spLocks noGrp="1" noChangeArrowheads="1"/>
          </p:cNvSpPr>
          <p:nvPr>
            <p:ph type="body" idx="1"/>
          </p:nvPr>
        </p:nvSpPr>
        <p:spPr>
          <a:xfrm>
            <a:off x="456883" y="1434148"/>
            <a:ext cx="8229600" cy="4929187"/>
          </a:xfrm>
        </p:spPr>
        <p:txBody>
          <a:bodyPr/>
          <a:lstStyle/>
          <a:p>
            <a:pPr eaLnBrk="1" hangingPunct="1"/>
            <a:r>
              <a:rPr lang="en-US" altLang="zh-CN" sz="2400" dirty="0"/>
              <a:t>Cyberspace</a:t>
            </a:r>
          </a:p>
          <a:p>
            <a:pPr lvl="1" eaLnBrk="1" hangingPunct="1">
              <a:buFont typeface="Wingdings" panose="05000000000000000000" charset="0"/>
              <a:buChar char=""/>
            </a:pPr>
            <a:r>
              <a:rPr lang="zh-CN" altLang="en-US" sz="2000" dirty="0">
                <a:sym typeface="+mn-ea"/>
              </a:rPr>
              <a:t>牛津词典：</a:t>
            </a:r>
            <a:r>
              <a:rPr lang="en-US" altLang="zh-CN" sz="2000" dirty="0">
                <a:sym typeface="+mn-ea"/>
              </a:rPr>
              <a:t>Cyberspace is the notional enviroment in which Communication over computer network </a:t>
            </a:r>
            <a:r>
              <a:rPr lang="en-US" altLang="zh-CN" sz="2000" dirty="0" smtClean="0">
                <a:sym typeface="+mn-ea"/>
              </a:rPr>
              <a:t>occurs</a:t>
            </a:r>
            <a:r>
              <a:rPr lang="zh-CN" altLang="en-US" sz="2000" dirty="0" smtClean="0">
                <a:sym typeface="+mn-ea"/>
              </a:rPr>
              <a:t>通过计算机网络进行</a:t>
            </a:r>
            <a:r>
              <a:rPr lang="zh-CN" altLang="en-US" sz="2000" dirty="0">
                <a:sym typeface="+mn-ea"/>
              </a:rPr>
              <a:t>沟通的抽象环境</a:t>
            </a:r>
            <a:r>
              <a:rPr lang="zh-CN" altLang="en-US" sz="2000" dirty="0" smtClean="0">
                <a:solidFill>
                  <a:schemeClr val="accent2"/>
                </a:solidFill>
                <a:sym typeface="+mn-ea"/>
              </a:rPr>
              <a:t>（狭义）</a:t>
            </a:r>
            <a:endParaRPr lang="zh-CN" altLang="en-US" sz="2000" dirty="0">
              <a:solidFill>
                <a:schemeClr val="accent2"/>
              </a:solidFill>
            </a:endParaRPr>
          </a:p>
          <a:p>
            <a:pPr lvl="1" eaLnBrk="1" hangingPunct="1">
              <a:buFont typeface="Wingdings" panose="05000000000000000000" charset="0"/>
              <a:buChar char="n"/>
            </a:pPr>
            <a:r>
              <a:rPr lang="en-US" altLang="zh-CN" sz="1710" dirty="0">
                <a:sym typeface="+mn-ea"/>
              </a:rPr>
              <a:t>2008.1</a:t>
            </a:r>
            <a:r>
              <a:rPr lang="zh-CN" altLang="en-US" sz="1710" dirty="0">
                <a:sym typeface="+mn-ea"/>
              </a:rPr>
              <a:t>，美国第</a:t>
            </a:r>
            <a:r>
              <a:rPr lang="en-US" altLang="zh-CN" sz="1710" dirty="0">
                <a:sym typeface="+mn-ea"/>
              </a:rPr>
              <a:t>54</a:t>
            </a:r>
            <a:r>
              <a:rPr lang="zh-CN" altLang="en-US" sz="1710" dirty="0">
                <a:sym typeface="+mn-ea"/>
              </a:rPr>
              <a:t>号国家安全政策指令和第</a:t>
            </a:r>
            <a:r>
              <a:rPr lang="en-US" altLang="zh-CN" sz="1710" dirty="0">
                <a:sym typeface="+mn-ea"/>
              </a:rPr>
              <a:t>23</a:t>
            </a:r>
            <a:r>
              <a:rPr lang="zh-CN" altLang="en-US" sz="1710" dirty="0">
                <a:sym typeface="+mn-ea"/>
              </a:rPr>
              <a:t>号国土安全总统指令</a:t>
            </a:r>
            <a:r>
              <a:rPr lang="en-US" altLang="zh-CN" sz="1710" dirty="0">
                <a:sym typeface="+mn-ea"/>
              </a:rPr>
              <a:t>(NSPD-54/HSPD23)</a:t>
            </a:r>
            <a:r>
              <a:rPr lang="zh-CN" altLang="en-US" sz="1710" dirty="0">
                <a:sym typeface="+mn-ea"/>
              </a:rPr>
              <a:t> 中定义了</a:t>
            </a:r>
            <a:r>
              <a:rPr lang="en-US" sz="1710" dirty="0">
                <a:sym typeface="+mn-ea"/>
              </a:rPr>
              <a:t> Cyberspace</a:t>
            </a:r>
            <a:r>
              <a:rPr lang="zh-CN" altLang="en-US" sz="1710" dirty="0" smtClean="0">
                <a:sym typeface="+mn-ea"/>
              </a:rPr>
              <a:t>：是指信息及人与人交互而构成的虚拟环境。也是</a:t>
            </a:r>
            <a:r>
              <a:rPr lang="zh-CN" altLang="en-US" sz="1710" dirty="0">
                <a:sym typeface="+mn-ea"/>
              </a:rPr>
              <a:t>指</a:t>
            </a:r>
            <a:r>
              <a:rPr lang="zh-CN" altLang="en-US" sz="1710" dirty="0" smtClean="0">
                <a:sym typeface="+mn-ea"/>
              </a:rPr>
              <a:t>信息技术基础设施相互依存的网络，</a:t>
            </a:r>
            <a:r>
              <a:rPr lang="zh-CN" altLang="en-US" sz="1710" dirty="0">
                <a:sym typeface="+mn-ea"/>
              </a:rPr>
              <a:t>包括因特网、电信网、物</a:t>
            </a:r>
            <a:r>
              <a:rPr lang="zh-CN" altLang="en-US" sz="1710" dirty="0" smtClean="0">
                <a:sym typeface="+mn-ea"/>
              </a:rPr>
              <a:t>联网，</a:t>
            </a:r>
            <a:r>
              <a:rPr lang="zh-CN" altLang="en-US" sz="1710" dirty="0">
                <a:sym typeface="+mn-ea"/>
              </a:rPr>
              <a:t>计算机系统和用于关键工业部门的嵌入式处理器、控制器（工控机）。</a:t>
            </a:r>
          </a:p>
          <a:p>
            <a:pPr lvl="1" eaLnBrk="1" hangingPunct="1">
              <a:buFont typeface="Wingdings" panose="05000000000000000000" charset="0"/>
              <a:buChar char="n"/>
            </a:pP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 calcmode="lin" valueType="num">
                                      <p:cBhvr>
                                        <p:cTn id="7" dur="1000" fill="hold"/>
                                        <p:tgtEl>
                                          <p:spTgt spid="32973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2973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29731">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29731">
                                            <p:txEl>
                                              <p:pRg st="1" end="1"/>
                                            </p:txEl>
                                          </p:spTgt>
                                        </p:tgtEl>
                                        <p:attrNameLst>
                                          <p:attrName>style.visibility</p:attrName>
                                        </p:attrNameLst>
                                      </p:cBhvr>
                                      <p:to>
                                        <p:strVal val="visible"/>
                                      </p:to>
                                    </p:set>
                                    <p:anim calcmode="lin" valueType="num">
                                      <p:cBhvr>
                                        <p:cTn id="12" dur="1000" fill="hold"/>
                                        <p:tgtEl>
                                          <p:spTgt spid="329731">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329731">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29731">
                                            <p:txEl>
                                              <p:pRg st="1" end="1"/>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329731">
                                            <p:txEl>
                                              <p:pRg st="2" end="2"/>
                                            </p:txEl>
                                          </p:spTgt>
                                        </p:tgtEl>
                                        <p:attrNameLst>
                                          <p:attrName>style.visibility</p:attrName>
                                        </p:attrNameLst>
                                      </p:cBhvr>
                                      <p:to>
                                        <p:strVal val="visible"/>
                                      </p:to>
                                    </p:set>
                                    <p:anim calcmode="lin" valueType="num">
                                      <p:cBhvr>
                                        <p:cTn id="17" dur="1000" fill="hold"/>
                                        <p:tgtEl>
                                          <p:spTgt spid="329731">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329731">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329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 xmlns:a16="http://schemas.microsoft.com/office/drawing/2014/main" id="{D0CA1430-B6D7-406D-AF05-CFF612D35CFF}"/>
              </a:ext>
            </a:extLst>
          </p:cNvPr>
          <p:cNvSpPr>
            <a:spLocks noGrp="1"/>
          </p:cNvSpPr>
          <p:nvPr>
            <p:ph idx="1"/>
          </p:nvPr>
        </p:nvSpPr>
        <p:spPr>
          <a:xfrm>
            <a:off x="0" y="1554163"/>
            <a:ext cx="9143999" cy="4114800"/>
          </a:xfrm>
        </p:spPr>
        <p:txBody>
          <a:bodyPr/>
          <a:lstStyle/>
          <a:p>
            <a:r>
              <a:rPr lang="zh-CN" altLang="en-US" sz="2000" dirty="0"/>
              <a:t>网络空间组成的四个要素：载体、资源、主体和操作。</a:t>
            </a:r>
            <a:endParaRPr lang="en-US" altLang="zh-CN" sz="2000" dirty="0"/>
          </a:p>
          <a:p>
            <a:r>
              <a:rPr lang="zh-CN" altLang="en-US" sz="2000" dirty="0"/>
              <a:t>网络空间的定义：构建在</a:t>
            </a:r>
            <a:r>
              <a:rPr lang="zh-CN" altLang="en-US" sz="2000" dirty="0" smtClean="0"/>
              <a:t>信息与通信</a:t>
            </a:r>
            <a:r>
              <a:rPr lang="zh-CN" altLang="en-US" sz="2000" dirty="0"/>
              <a:t>技术基础设施之上</a:t>
            </a:r>
            <a:r>
              <a:rPr lang="zh-CN" altLang="en-US" sz="2000" dirty="0" smtClean="0"/>
              <a:t>的</a:t>
            </a:r>
            <a:r>
              <a:rPr lang="zh-CN" altLang="en-US" sz="2000" dirty="0"/>
              <a:t>虚拟</a:t>
            </a:r>
            <a:r>
              <a:rPr lang="zh-CN" altLang="en-US" sz="2000" dirty="0" smtClean="0"/>
              <a:t>空间</a:t>
            </a:r>
            <a:r>
              <a:rPr lang="zh-CN" altLang="en-US" sz="2000" dirty="0"/>
              <a:t>，用以支撑人们在该空间中展开各类</a:t>
            </a:r>
            <a:r>
              <a:rPr lang="zh-CN" altLang="en-US" sz="2000" dirty="0" smtClean="0"/>
              <a:t>与信息与通信技术</a:t>
            </a:r>
            <a:r>
              <a:rPr lang="zh-CN" altLang="en-US" sz="2000" dirty="0"/>
              <a:t>相关的活动。其中通信技术基础设施包括互联网、各种通信系统和电信网（包括</a:t>
            </a:r>
            <a:r>
              <a:rPr lang="en-US" altLang="zh-CN" sz="2000" dirty="0"/>
              <a:t>5G</a:t>
            </a:r>
            <a:r>
              <a:rPr lang="zh-CN" altLang="en-US" sz="2000" dirty="0"/>
              <a:t>移动通信网</a:t>
            </a:r>
            <a:r>
              <a:rPr lang="en-US" altLang="zh-CN" sz="2000" dirty="0"/>
              <a:t>)</a:t>
            </a:r>
            <a:r>
              <a:rPr lang="zh-CN" altLang="en-US" sz="2000" dirty="0"/>
              <a:t> 、各种传播系统与广电网、各种计算机系统、各类关键工业设施中的嵌入处理器和控制器。</a:t>
            </a:r>
            <a:r>
              <a:rPr lang="zh-CN" altLang="en-US" sz="2000" dirty="0" smtClean="0"/>
              <a:t>信息与通信</a:t>
            </a:r>
            <a:r>
              <a:rPr lang="zh-CN" altLang="en-US" sz="2000" dirty="0"/>
              <a:t>技术活动包括人们对信息的创造、保存、改变、传输、使用和展示等操作过程，及其带来的对政治、经济、文化、社会和军事方面的影响。</a:t>
            </a:r>
          </a:p>
        </p:txBody>
      </p:sp>
      <p:sp>
        <p:nvSpPr>
          <p:cNvPr id="3" name="标题 2">
            <a:extLst>
              <a:ext uri="{FF2B5EF4-FFF2-40B4-BE49-F238E27FC236}">
                <a16:creationId xmlns="" xmlns:a16="http://schemas.microsoft.com/office/drawing/2014/main" id="{EEA8D1FC-A5DC-44C0-BF6F-0B7562643321}"/>
              </a:ext>
            </a:extLst>
          </p:cNvPr>
          <p:cNvSpPr>
            <a:spLocks noGrp="1"/>
          </p:cNvSpPr>
          <p:nvPr>
            <p:ph type="title"/>
          </p:nvPr>
        </p:nvSpPr>
        <p:spPr/>
        <p:txBody>
          <a:bodyPr/>
          <a:lstStyle/>
          <a:p>
            <a:r>
              <a:rPr lang="zh-CN" altLang="en-US" sz="4000" dirty="0">
                <a:sym typeface="+mn-ea"/>
              </a:rPr>
              <a:t>网络空间（</a:t>
            </a:r>
            <a:r>
              <a:rPr lang="en-US" altLang="zh-CN" sz="4000" dirty="0">
                <a:sym typeface="+mn-ea"/>
              </a:rPr>
              <a:t>Cyberspace</a:t>
            </a:r>
            <a:r>
              <a:rPr lang="zh-CN" altLang="en-US" sz="4000" dirty="0">
                <a:sym typeface="+mn-ea"/>
              </a:rPr>
              <a:t>）的定义</a:t>
            </a:r>
            <a:endParaRPr lang="zh-CN" altLang="en-US" sz="4000" dirty="0"/>
          </a:p>
        </p:txBody>
      </p:sp>
    </p:spTree>
    <p:extLst>
      <p:ext uri="{BB962C8B-B14F-4D97-AF65-F5344CB8AC3E}">
        <p14:creationId xmlns:p14="http://schemas.microsoft.com/office/powerpoint/2010/main" val="1150524106"/>
      </p:ext>
    </p:extLst>
  </p:cSld>
  <p:clrMapOvr>
    <a:masterClrMapping/>
  </p:clrMapOvr>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1740</TotalTime>
  <Words>5188</Words>
  <Application>Microsoft Office PowerPoint</Application>
  <PresentationFormat>全屏显示(4:3)</PresentationFormat>
  <Paragraphs>327</Paragraphs>
  <Slides>53</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53</vt:i4>
      </vt:variant>
    </vt:vector>
  </HeadingPairs>
  <TitlesOfParts>
    <vt:vector size="61" baseType="lpstr">
      <vt:lpstr>標楷體</vt:lpstr>
      <vt:lpstr>黑体</vt:lpstr>
      <vt:lpstr>楷体_GB2312</vt:lpstr>
      <vt:lpstr>宋体</vt:lpstr>
      <vt:lpstr>Tahoma</vt:lpstr>
      <vt:lpstr>Times New Roman</vt:lpstr>
      <vt:lpstr>Wingdings</vt:lpstr>
      <vt:lpstr>1_Blends</vt:lpstr>
      <vt:lpstr>   网络防御与安全评估   </vt:lpstr>
      <vt:lpstr>（一）内容提纲</vt:lpstr>
      <vt:lpstr>教材及参考书</vt:lpstr>
      <vt:lpstr>考核评分方法</vt:lpstr>
      <vt:lpstr>第一部分 网络安全与防御</vt:lpstr>
      <vt:lpstr>  网络防御相关的几个概念</vt:lpstr>
      <vt:lpstr>网络防御相关的几个概念</vt:lpstr>
      <vt:lpstr>网络空间（Cyberspace）的定义</vt:lpstr>
      <vt:lpstr>网络空间（Cyberspace）的定义</vt:lpstr>
      <vt:lpstr>网络空间安全（Cyberspace security）</vt:lpstr>
      <vt:lpstr>网络空间安全（ Security in Cyberspace）</vt:lpstr>
      <vt:lpstr>网络空间安全的演变：</vt:lpstr>
      <vt:lpstr>网络空间安全学科</vt:lpstr>
      <vt:lpstr>网络空间安全学科课程设置</vt:lpstr>
      <vt:lpstr>Cyber crime  网络犯罪（计算机犯罪）</vt:lpstr>
      <vt:lpstr>Cyberspace  warfare </vt:lpstr>
      <vt:lpstr>网络空间安全威胁</vt:lpstr>
      <vt:lpstr>构成安全威胁的因素(1/2) </vt:lpstr>
      <vt:lpstr>构成安全威胁的因素(2/2)</vt:lpstr>
      <vt:lpstr>漏洞产生的原因分析</vt:lpstr>
      <vt:lpstr>漏洞多的原因</vt:lpstr>
      <vt:lpstr>漏洞需要打补丁，补丁不是万能的(1/2)</vt:lpstr>
      <vt:lpstr>补丁不是万能的(2/2)</vt:lpstr>
      <vt:lpstr>   互联网存在的问题(1/5)</vt:lpstr>
      <vt:lpstr>互联网存在的问题(2/5)</vt:lpstr>
      <vt:lpstr>互联网存在的问题(3/5)</vt:lpstr>
      <vt:lpstr>互联网存在的问题(4/5)</vt:lpstr>
      <vt:lpstr>互联网存在的问题(5/5)</vt:lpstr>
      <vt:lpstr>网络防御</vt:lpstr>
      <vt:lpstr>PPDR模型原理</vt:lpstr>
      <vt:lpstr>APPDRR模型</vt:lpstr>
      <vt:lpstr>防御系统必须遵循的原则</vt:lpstr>
      <vt:lpstr>防御的手段</vt:lpstr>
      <vt:lpstr>网络防御技术发展过程</vt:lpstr>
      <vt:lpstr>网络防御发展的三个阶段</vt:lpstr>
      <vt:lpstr>第一代安全技术</vt:lpstr>
      <vt:lpstr>第一代安全技术（续） </vt:lpstr>
      <vt:lpstr>第二代安全技术</vt:lpstr>
      <vt:lpstr>第二代安全技术(续) </vt:lpstr>
      <vt:lpstr>第二代安全技术(续) </vt:lpstr>
      <vt:lpstr>第三代安全技术</vt:lpstr>
      <vt:lpstr>第三代安全技术(续)  </vt:lpstr>
      <vt:lpstr>容侵系统的特点</vt:lpstr>
      <vt:lpstr>容侵系统的目标</vt:lpstr>
      <vt:lpstr>容侵实现的途径</vt:lpstr>
      <vt:lpstr>容错技术</vt:lpstr>
      <vt:lpstr>容错技术</vt:lpstr>
      <vt:lpstr>硬件冗余</vt:lpstr>
      <vt:lpstr>静态冗余</vt:lpstr>
      <vt:lpstr>多模（含三模）冗余</vt:lpstr>
      <vt:lpstr>N版本程序设计（NVP）</vt:lpstr>
      <vt:lpstr>容侵系统的结构</vt:lpstr>
      <vt:lpstr>蜜罐系统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unknown</dc:creator>
  <cp:lastModifiedBy>John</cp:lastModifiedBy>
  <cp:revision>1552</cp:revision>
  <dcterms:created xsi:type="dcterms:W3CDTF">2004-07-10T13:16:00Z</dcterms:created>
  <dcterms:modified xsi:type="dcterms:W3CDTF">2022-09-04T03:54:52Z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