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3.xml" ContentType="application/vnd.openxmlformats-officedocument.presentationml.tags+xml"/>
  <Override PartName="/ppt/notesSlides/notesSlide27.xml" ContentType="application/vnd.openxmlformats-officedocument.presentationml.notesSlide+xml"/>
  <Override PartName="/ppt/tags/tag4.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5.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0"/>
  </p:notesMasterIdLst>
  <p:handoutMasterIdLst>
    <p:handoutMasterId r:id="rId161"/>
  </p:handoutMasterIdLst>
  <p:sldIdLst>
    <p:sldId id="1346" r:id="rId2"/>
    <p:sldId id="1866" r:id="rId3"/>
    <p:sldId id="1867" r:id="rId4"/>
    <p:sldId id="1868" r:id="rId5"/>
    <p:sldId id="1869" r:id="rId6"/>
    <p:sldId id="1870" r:id="rId7"/>
    <p:sldId id="1871" r:id="rId8"/>
    <p:sldId id="1872" r:id="rId9"/>
    <p:sldId id="1873" r:id="rId10"/>
    <p:sldId id="1874" r:id="rId11"/>
    <p:sldId id="1875" r:id="rId12"/>
    <p:sldId id="1876" r:id="rId13"/>
    <p:sldId id="1877" r:id="rId14"/>
    <p:sldId id="1878" r:id="rId15"/>
    <p:sldId id="1879" r:id="rId16"/>
    <p:sldId id="1880" r:id="rId17"/>
    <p:sldId id="1881" r:id="rId18"/>
    <p:sldId id="1882" r:id="rId19"/>
    <p:sldId id="1883" r:id="rId20"/>
    <p:sldId id="1884" r:id="rId21"/>
    <p:sldId id="1885" r:id="rId22"/>
    <p:sldId id="1886" r:id="rId23"/>
    <p:sldId id="1894" r:id="rId24"/>
    <p:sldId id="1895" r:id="rId25"/>
    <p:sldId id="1896" r:id="rId26"/>
    <p:sldId id="1897" r:id="rId27"/>
    <p:sldId id="1898" r:id="rId28"/>
    <p:sldId id="1899" r:id="rId29"/>
    <p:sldId id="2058" r:id="rId30"/>
    <p:sldId id="1900" r:id="rId31"/>
    <p:sldId id="1901" r:id="rId32"/>
    <p:sldId id="1902" r:id="rId33"/>
    <p:sldId id="1903" r:id="rId34"/>
    <p:sldId id="1904" r:id="rId35"/>
    <p:sldId id="1905" r:id="rId36"/>
    <p:sldId id="1906" r:id="rId37"/>
    <p:sldId id="1907" r:id="rId38"/>
    <p:sldId id="1908" r:id="rId39"/>
    <p:sldId id="1909" r:id="rId40"/>
    <p:sldId id="1910" r:id="rId41"/>
    <p:sldId id="1911" r:id="rId42"/>
    <p:sldId id="1912" r:id="rId43"/>
    <p:sldId id="1913" r:id="rId44"/>
    <p:sldId id="1914" r:id="rId45"/>
    <p:sldId id="1915" r:id="rId46"/>
    <p:sldId id="1916" r:id="rId47"/>
    <p:sldId id="1917" r:id="rId48"/>
    <p:sldId id="1918" r:id="rId49"/>
    <p:sldId id="1919" r:id="rId50"/>
    <p:sldId id="1920" r:id="rId51"/>
    <p:sldId id="1932" r:id="rId52"/>
    <p:sldId id="1933" r:id="rId53"/>
    <p:sldId id="1934" r:id="rId54"/>
    <p:sldId id="1935" r:id="rId55"/>
    <p:sldId id="1936" r:id="rId56"/>
    <p:sldId id="1937" r:id="rId57"/>
    <p:sldId id="1938" r:id="rId58"/>
    <p:sldId id="1921" r:id="rId59"/>
    <p:sldId id="1922" r:id="rId60"/>
    <p:sldId id="1923" r:id="rId61"/>
    <p:sldId id="1924" r:id="rId62"/>
    <p:sldId id="1925" r:id="rId63"/>
    <p:sldId id="1926" r:id="rId64"/>
    <p:sldId id="1927" r:id="rId65"/>
    <p:sldId id="1928" r:id="rId66"/>
    <p:sldId id="1929" r:id="rId67"/>
    <p:sldId id="1930" r:id="rId68"/>
    <p:sldId id="1931" r:id="rId69"/>
    <p:sldId id="1940" r:id="rId70"/>
    <p:sldId id="1941" r:id="rId71"/>
    <p:sldId id="2052" r:id="rId72"/>
    <p:sldId id="2053" r:id="rId73"/>
    <p:sldId id="2054" r:id="rId74"/>
    <p:sldId id="2055" r:id="rId75"/>
    <p:sldId id="1943" r:id="rId76"/>
    <p:sldId id="1944" r:id="rId77"/>
    <p:sldId id="1945" r:id="rId78"/>
    <p:sldId id="1946" r:id="rId79"/>
    <p:sldId id="1947" r:id="rId80"/>
    <p:sldId id="1948" r:id="rId81"/>
    <p:sldId id="1949" r:id="rId82"/>
    <p:sldId id="1950" r:id="rId83"/>
    <p:sldId id="1951" r:id="rId84"/>
    <p:sldId id="1952" r:id="rId85"/>
    <p:sldId id="1953" r:id="rId86"/>
    <p:sldId id="1954" r:id="rId87"/>
    <p:sldId id="1955" r:id="rId88"/>
    <p:sldId id="1956" r:id="rId89"/>
    <p:sldId id="1957" r:id="rId90"/>
    <p:sldId id="1958" r:id="rId91"/>
    <p:sldId id="1959" r:id="rId92"/>
    <p:sldId id="1960" r:id="rId93"/>
    <p:sldId id="1961" r:id="rId94"/>
    <p:sldId id="1962" r:id="rId95"/>
    <p:sldId id="1963" r:id="rId96"/>
    <p:sldId id="1964" r:id="rId97"/>
    <p:sldId id="1965" r:id="rId98"/>
    <p:sldId id="1966" r:id="rId99"/>
    <p:sldId id="1967" r:id="rId100"/>
    <p:sldId id="1968" r:id="rId101"/>
    <p:sldId id="1969" r:id="rId102"/>
    <p:sldId id="1970" r:id="rId103"/>
    <p:sldId id="1971" r:id="rId104"/>
    <p:sldId id="1972" r:id="rId105"/>
    <p:sldId id="1973" r:id="rId106"/>
    <p:sldId id="1974" r:id="rId107"/>
    <p:sldId id="1975" r:id="rId108"/>
    <p:sldId id="2056" r:id="rId109"/>
    <p:sldId id="1976" r:id="rId110"/>
    <p:sldId id="1977" r:id="rId111"/>
    <p:sldId id="1978" r:id="rId112"/>
    <p:sldId id="1979" r:id="rId113"/>
    <p:sldId id="1989" r:id="rId114"/>
    <p:sldId id="1990" r:id="rId115"/>
    <p:sldId id="1991" r:id="rId116"/>
    <p:sldId id="1992" r:id="rId117"/>
    <p:sldId id="1993" r:id="rId118"/>
    <p:sldId id="1994" r:id="rId119"/>
    <p:sldId id="1995" r:id="rId120"/>
    <p:sldId id="1996" r:id="rId121"/>
    <p:sldId id="1997" r:id="rId122"/>
    <p:sldId id="1998" r:id="rId123"/>
    <p:sldId id="2057" r:id="rId124"/>
    <p:sldId id="1999" r:id="rId125"/>
    <p:sldId id="2000" r:id="rId126"/>
    <p:sldId id="2001" r:id="rId127"/>
    <p:sldId id="2002" r:id="rId128"/>
    <p:sldId id="2003" r:id="rId129"/>
    <p:sldId id="2004" r:id="rId130"/>
    <p:sldId id="2008" r:id="rId131"/>
    <p:sldId id="2009" r:id="rId132"/>
    <p:sldId id="2014" r:id="rId133"/>
    <p:sldId id="2015" r:id="rId134"/>
    <p:sldId id="2016" r:id="rId135"/>
    <p:sldId id="2017" r:id="rId136"/>
    <p:sldId id="2018" r:id="rId137"/>
    <p:sldId id="2019" r:id="rId138"/>
    <p:sldId id="2020" r:id="rId139"/>
    <p:sldId id="2021" r:id="rId140"/>
    <p:sldId id="2022" r:id="rId141"/>
    <p:sldId id="2023" r:id="rId142"/>
    <p:sldId id="2024" r:id="rId143"/>
    <p:sldId id="2025" r:id="rId144"/>
    <p:sldId id="2026" r:id="rId145"/>
    <p:sldId id="2027" r:id="rId146"/>
    <p:sldId id="2028" r:id="rId147"/>
    <p:sldId id="2029" r:id="rId148"/>
    <p:sldId id="2030" r:id="rId149"/>
    <p:sldId id="2031" r:id="rId150"/>
    <p:sldId id="2032" r:id="rId151"/>
    <p:sldId id="2033" r:id="rId152"/>
    <p:sldId id="2034" r:id="rId153"/>
    <p:sldId id="2045" r:id="rId154"/>
    <p:sldId id="2046" r:id="rId155"/>
    <p:sldId id="2047" r:id="rId156"/>
    <p:sldId id="2048" r:id="rId157"/>
    <p:sldId id="2049" r:id="rId158"/>
    <p:sldId id="2051" r:id="rId159"/>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ACA00"/>
    <a:srgbClr val="3366FF"/>
    <a:srgbClr val="6699FF"/>
    <a:srgbClr val="000066"/>
    <a:srgbClr val="66FFCC"/>
    <a:srgbClr val="66CCFF"/>
    <a:srgbClr val="029A1B"/>
    <a:srgbClr val="C0C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4" autoAdjust="0"/>
    <p:restoredTop sz="92346" autoAdjust="0"/>
  </p:normalViewPr>
  <p:slideViewPr>
    <p:cSldViewPr snapToGrid="0">
      <p:cViewPr varScale="1">
        <p:scale>
          <a:sx n="68" d="100"/>
          <a:sy n="68" d="100"/>
        </p:scale>
        <p:origin x="1440" y="7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sorterViewPr>
    <p:cViewPr>
      <p:scale>
        <a:sx n="66" d="100"/>
        <a:sy n="66" d="100"/>
      </p:scale>
      <p:origin x="0" y="12072"/>
    </p:cViewPr>
  </p:sorterViewPr>
  <p:notesViewPr>
    <p:cSldViewPr snapToGrid="0">
      <p:cViewPr>
        <p:scale>
          <a:sx n="100" d="100"/>
          <a:sy n="100" d="100"/>
        </p:scale>
        <p:origin x="-2832" y="22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_rels/viewProps.xml.rels><?xml version="1.0" encoding="UTF-8" standalone="yes"?>
<Relationships xmlns="http://schemas.openxmlformats.org/package/2006/relationships"><Relationship Id="rId3" Type="http://schemas.openxmlformats.org/officeDocument/2006/relationships/slide" Target="slides/slide133.xml"/><Relationship Id="rId2" Type="http://schemas.openxmlformats.org/officeDocument/2006/relationships/slide" Target="slides/slide81.xml"/><Relationship Id="rId1" Type="http://schemas.openxmlformats.org/officeDocument/2006/relationships/slide" Target="slides/slide80.xml"/><Relationship Id="rId6" Type="http://schemas.openxmlformats.org/officeDocument/2006/relationships/slide" Target="slides/slide139.xml"/><Relationship Id="rId5" Type="http://schemas.openxmlformats.org/officeDocument/2006/relationships/slide" Target="slides/slide137.xml"/><Relationship Id="rId4" Type="http://schemas.openxmlformats.org/officeDocument/2006/relationships/slide" Target="slides/slide13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7.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image" Target="../media/image15.png"/></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1" name="Rectangle 3"/>
          <p:cNvSpPr>
            <a:spLocks noGrp="1" noChangeArrowheads="1"/>
          </p:cNvSpPr>
          <p:nvPr>
            <p:ph type="dt" sz="quarter"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2" name="Rectangle 4"/>
          <p:cNvSpPr>
            <a:spLocks noGrp="1" noChangeArrowheads="1"/>
          </p:cNvSpPr>
          <p:nvPr>
            <p:ph type="ftr" sz="quarter" idx="2"/>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09573" name="Rectangle 5"/>
          <p:cNvSpPr>
            <a:spLocks noGrp="1" noChangeArrowheads="1"/>
          </p:cNvSpPr>
          <p:nvPr>
            <p:ph type="sldNum" sz="quarter" idx="3"/>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3B4577F0-ED67-4FFE-A316-3B3AEC2EA4D6}" type="slidenum">
              <a:rPr lang="en-US" altLang="zh-CN"/>
              <a:t>‹#›</a:t>
            </a:fld>
            <a:endParaRPr lang="en-US" altLang="zh-CN"/>
          </a:p>
        </p:txBody>
      </p:sp>
    </p:spTree>
    <p:extLst>
      <p:ext uri="{BB962C8B-B14F-4D97-AF65-F5344CB8AC3E}">
        <p14:creationId xmlns:p14="http://schemas.microsoft.com/office/powerpoint/2010/main" val="5314303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1116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4915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915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defRPr sz="1200" b="0">
                <a:latin typeface="Times New Roman" panose="02020603050405020304" pitchFamily="18" charset="0"/>
                <a:ea typeface="宋体" panose="02010600030101010101" pitchFamily="2" charset="-122"/>
              </a:defRPr>
            </a:lvl1pPr>
          </a:lstStyle>
          <a:p>
            <a:pPr>
              <a:defRPr/>
            </a:pPr>
            <a:endParaRPr lang="en-US" altLang="zh-CN"/>
          </a:p>
        </p:txBody>
      </p:sp>
      <p:sp>
        <p:nvSpPr>
          <p:cNvPr id="4915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Times New Roman" panose="02020603050405020304" pitchFamily="18" charset="0"/>
                <a:ea typeface="宋体" panose="02010600030101010101" pitchFamily="2" charset="-122"/>
              </a:defRPr>
            </a:lvl1pPr>
          </a:lstStyle>
          <a:p>
            <a:pPr>
              <a:defRPr/>
            </a:pPr>
            <a:fld id="{E46A9642-FD4A-45CC-9F4F-8E10AB9AB4AA}" type="slidenum">
              <a:rPr lang="en-US" altLang="zh-CN"/>
              <a:t>‹#›</a:t>
            </a:fld>
            <a:endParaRPr lang="en-US" altLang="zh-CN"/>
          </a:p>
        </p:txBody>
      </p:sp>
    </p:spTree>
    <p:extLst>
      <p:ext uri="{BB962C8B-B14F-4D97-AF65-F5344CB8AC3E}">
        <p14:creationId xmlns:p14="http://schemas.microsoft.com/office/powerpoint/2010/main" val="32506612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793118-89C1-46D5-A5F9-D5DB293598F6}" type="slidenum">
              <a:rPr lang="en-US" altLang="zh-CN"/>
              <a:t>2</a:t>
            </a:fld>
            <a:endParaRPr lang="en-US" altLang="zh-CN"/>
          </a:p>
        </p:txBody>
      </p:sp>
      <p:sp>
        <p:nvSpPr>
          <p:cNvPr id="1778690" name="Rectangle 2"/>
          <p:cNvSpPr>
            <a:spLocks noGrp="1" noRot="1" noChangeAspect="1" noChangeArrowheads="1" noTextEdit="1"/>
          </p:cNvSpPr>
          <p:nvPr>
            <p:ph type="sldImg"/>
          </p:nvPr>
        </p:nvSpPr>
        <p:spPr/>
      </p:sp>
      <p:sp>
        <p:nvSpPr>
          <p:cNvPr id="1778691"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776644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3F67DF2-23D2-462B-A21E-AEC9EF179B2C}" type="slidenum">
              <a:rPr lang="en-US" altLang="zh-CN"/>
              <a:t>40</a:t>
            </a:fld>
            <a:endParaRPr lang="en-US" altLang="zh-CN"/>
          </a:p>
        </p:txBody>
      </p:sp>
      <p:sp>
        <p:nvSpPr>
          <p:cNvPr id="1766402" name="Rectangle 2"/>
          <p:cNvSpPr>
            <a:spLocks noGrp="1" noRot="1" noChangeAspect="1" noChangeArrowheads="1" noTextEdit="1"/>
          </p:cNvSpPr>
          <p:nvPr>
            <p:ph type="sldImg"/>
          </p:nvPr>
        </p:nvSpPr>
        <p:spPr/>
      </p:sp>
      <p:sp>
        <p:nvSpPr>
          <p:cNvPr id="17664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189225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195964C-7481-4097-B70A-466AF04611ED}" type="slidenum">
              <a:rPr lang="en-US" altLang="zh-CN"/>
              <a:t>41</a:t>
            </a:fld>
            <a:endParaRPr lang="en-US" altLang="zh-CN"/>
          </a:p>
        </p:txBody>
      </p:sp>
      <p:sp>
        <p:nvSpPr>
          <p:cNvPr id="1767426" name="Rectangle 2"/>
          <p:cNvSpPr>
            <a:spLocks noGrp="1" noRot="1" noChangeAspect="1" noChangeArrowheads="1" noTextEdit="1"/>
          </p:cNvSpPr>
          <p:nvPr>
            <p:ph type="sldImg"/>
          </p:nvPr>
        </p:nvSpPr>
        <p:spPr/>
      </p:sp>
      <p:sp>
        <p:nvSpPr>
          <p:cNvPr id="1767427" name="Rectangle 3"/>
          <p:cNvSpPr>
            <a:spLocks noGrp="1" noChangeArrowheads="1"/>
          </p:cNvSpPr>
          <p:nvPr>
            <p:ph type="body" idx="1"/>
          </p:nvPr>
        </p:nvSpPr>
        <p:spPr/>
        <p:txBody>
          <a:bodyPr/>
          <a:lstStyle/>
          <a:p>
            <a:pPr>
              <a:lnSpc>
                <a:spcPct val="80000"/>
              </a:lnSpc>
            </a:pPr>
            <a:r>
              <a:rPr lang="en-US" altLang="zh-CN" sz="800" b="1"/>
              <a:t>Numbered Standard Access Control Lists</a:t>
            </a:r>
          </a:p>
          <a:p>
            <a:pPr>
              <a:lnSpc>
                <a:spcPct val="80000"/>
              </a:lnSpc>
            </a:pPr>
            <a:r>
              <a:rPr lang="en-US" altLang="zh-CN" sz="800"/>
              <a:t>Numbers between 1 and 99, or any number between 1300 and 1999 can be used in a Standard ACL. The number used in this range doesn't affect how the ACL is processed or which ACL is more important to the router. A standard ACL is concerned with only one factor, the source IP address of the packet. The destination is not considered.</a:t>
            </a:r>
            <a:endParaRPr lang="en-US" altLang="zh-CN" sz="800" b="1"/>
          </a:p>
          <a:p>
            <a:pPr>
              <a:lnSpc>
                <a:spcPct val="80000"/>
              </a:lnSpc>
            </a:pPr>
            <a:r>
              <a:rPr lang="en-US" altLang="zh-CN" sz="800" b="1"/>
              <a:t>[edit] Named Standard Access Control Lists</a:t>
            </a:r>
          </a:p>
          <a:p>
            <a:pPr>
              <a:lnSpc>
                <a:spcPct val="80000"/>
              </a:lnSpc>
            </a:pPr>
            <a:r>
              <a:rPr lang="en-US" altLang="zh-CN" sz="800"/>
              <a:t>The difference between Named and Numbered ACL's is the name associated with the ACL and not the number. Names are easier to remember than a number.</a:t>
            </a:r>
            <a:endParaRPr lang="en-US" altLang="zh-CN" sz="800" b="1"/>
          </a:p>
          <a:p>
            <a:pPr>
              <a:lnSpc>
                <a:spcPct val="80000"/>
              </a:lnSpc>
            </a:pPr>
            <a:r>
              <a:rPr lang="en-US" altLang="zh-CN" sz="800" b="1"/>
              <a:t>[edit] Configuration of Named and Standard Access Control Lists</a:t>
            </a:r>
          </a:p>
          <a:p>
            <a:pPr>
              <a:lnSpc>
                <a:spcPct val="80000"/>
              </a:lnSpc>
            </a:pPr>
            <a:r>
              <a:rPr lang="en-US" altLang="zh-CN" sz="800" b="1"/>
              <a:t>[edit] Creating Numbered Standard Access Control Lists</a:t>
            </a:r>
          </a:p>
          <a:p>
            <a:pPr>
              <a:lnSpc>
                <a:spcPct val="80000"/>
              </a:lnSpc>
            </a:pPr>
            <a:r>
              <a:rPr lang="en-US" altLang="zh-CN" sz="800"/>
              <a:t>From Global Configuration mode, type in:</a:t>
            </a:r>
            <a:br>
              <a:rPr lang="en-US" altLang="zh-CN" sz="800"/>
            </a:br>
            <a:endParaRPr lang="en-US" altLang="zh-CN" sz="800"/>
          </a:p>
          <a:p>
            <a:pPr>
              <a:lnSpc>
                <a:spcPct val="80000"/>
              </a:lnSpc>
            </a:pPr>
            <a:r>
              <a:rPr lang="en-US" altLang="zh-CN" sz="800"/>
              <a:t>access-list [access-list-number] [deny|permit] [source-ip-address] [ wildcard mask] interface [interface-number] ip access-group [number of list] in/out Example:</a:t>
            </a:r>
          </a:p>
          <a:p>
            <a:pPr>
              <a:lnSpc>
                <a:spcPct val="80000"/>
              </a:lnSpc>
            </a:pPr>
            <a:r>
              <a:rPr lang="en-US" altLang="zh-CN" sz="800"/>
              <a:t>access-list 5 permit 10.0.3.0 0.0.0.255 access-list 5 permit 10.0.5.0 0.0.0.255 int fa0/0 ip access-group 5 in The above example permits traffic from two specific networks. Note that the access-list must be defined, and assigned an interface. An access-list by itself (not assigned to an interface) doesn't do anything at all.</a:t>
            </a:r>
          </a:p>
          <a:p>
            <a:pPr>
              <a:lnSpc>
                <a:spcPct val="80000"/>
              </a:lnSpc>
            </a:pPr>
            <a:r>
              <a:rPr lang="en-US" altLang="zh-CN" sz="800"/>
              <a:t>"in" or "out" refer to the traffic into, or out of, the router that is being configured.</a:t>
            </a:r>
            <a:endParaRPr lang="en-US" altLang="zh-CN" sz="800" b="1"/>
          </a:p>
          <a:p>
            <a:pPr>
              <a:lnSpc>
                <a:spcPct val="80000"/>
              </a:lnSpc>
            </a:pPr>
            <a:r>
              <a:rPr lang="en-US" altLang="zh-CN" sz="800" b="1"/>
              <a:t>[edit] Creating Named Standard Access Control Lists</a:t>
            </a:r>
          </a:p>
          <a:p>
            <a:pPr>
              <a:lnSpc>
                <a:spcPct val="80000"/>
              </a:lnSpc>
            </a:pPr>
            <a:r>
              <a:rPr lang="en-US" altLang="zh-CN" sz="800"/>
              <a:t>From Global configuration mode type:</a:t>
            </a:r>
            <a:br>
              <a:rPr lang="en-US" altLang="zh-CN" sz="800"/>
            </a:br>
            <a:endParaRPr lang="en-US" altLang="zh-CN" sz="800"/>
          </a:p>
          <a:p>
            <a:pPr>
              <a:lnSpc>
                <a:spcPct val="80000"/>
              </a:lnSpc>
            </a:pPr>
            <a:r>
              <a:rPr lang="en-US" altLang="zh-CN" sz="800"/>
              <a:t>ip access-list standard [name]</a:t>
            </a:r>
            <a:br>
              <a:rPr lang="en-US" altLang="zh-CN" sz="800"/>
            </a:br>
            <a:r>
              <a:rPr lang="en-US" altLang="zh-CN" sz="800"/>
              <a:t>deny [source ip or keyword any] [wildcard mask or keyword any]</a:t>
            </a:r>
            <a:br>
              <a:rPr lang="en-US" altLang="zh-CN" sz="800"/>
            </a:br>
            <a:r>
              <a:rPr lang="en-US" altLang="zh-CN" sz="800" i="1"/>
              <a:t>OR</a:t>
            </a:r>
            <a:r>
              <a:rPr lang="en-US" altLang="zh-CN" sz="800"/>
              <a:t/>
            </a:r>
            <a:br>
              <a:rPr lang="en-US" altLang="zh-CN" sz="800"/>
            </a:br>
            <a:r>
              <a:rPr lang="en-US" altLang="zh-CN" sz="800"/>
              <a:t>permit [source ip or keyword any] [wildcard mask or keyword any] </a:t>
            </a:r>
          </a:p>
          <a:p>
            <a:pPr>
              <a:lnSpc>
                <a:spcPct val="80000"/>
              </a:lnSpc>
            </a:pPr>
            <a:endParaRPr lang="en-US" altLang="zh-CN" sz="800"/>
          </a:p>
          <a:p>
            <a:pPr>
              <a:lnSpc>
                <a:spcPct val="80000"/>
              </a:lnSpc>
            </a:pPr>
            <a:r>
              <a:rPr lang="zh-CN" altLang="en-US" sz="800"/>
              <a:t>在接口配置模式下，使用</a:t>
            </a:r>
            <a:r>
              <a:rPr lang="en-US" altLang="zh-CN" sz="800"/>
              <a:t>access-group</a:t>
            </a:r>
            <a:r>
              <a:rPr lang="zh-CN" altLang="en-US" sz="800"/>
              <a:t>命令</a:t>
            </a:r>
            <a:r>
              <a:rPr lang="en-US" altLang="zh-CN" sz="800"/>
              <a:t>ACL</a:t>
            </a:r>
            <a:r>
              <a:rPr lang="zh-CN" altLang="en-US" sz="800"/>
              <a:t>应用到某一接口上： </a:t>
            </a:r>
          </a:p>
          <a:p>
            <a:pPr>
              <a:lnSpc>
                <a:spcPct val="80000"/>
              </a:lnSpc>
            </a:pPr>
            <a:r>
              <a:rPr lang="en-US" altLang="zh-CN" sz="800"/>
              <a:t>Router (config-if)# {protocol} access-group access-list-number {in | out } </a:t>
            </a:r>
          </a:p>
          <a:p>
            <a:pPr>
              <a:lnSpc>
                <a:spcPct val="80000"/>
              </a:lnSpc>
            </a:pPr>
            <a:r>
              <a:rPr lang="zh-CN" altLang="en-US" sz="800"/>
              <a:t>其中，</a:t>
            </a:r>
            <a:r>
              <a:rPr lang="en-US" altLang="zh-CN" sz="800"/>
              <a:t>in</a:t>
            </a:r>
            <a:r>
              <a:rPr lang="zh-CN" altLang="en-US" sz="800"/>
              <a:t>和</a:t>
            </a:r>
            <a:r>
              <a:rPr lang="en-US" altLang="zh-CN" sz="800"/>
              <a:t>out</a:t>
            </a:r>
            <a:r>
              <a:rPr lang="zh-CN" altLang="en-US" sz="800"/>
              <a:t>参数可以控制接口中不同方向的数据包，如果不配置该参数，缺省为</a:t>
            </a:r>
            <a:r>
              <a:rPr lang="en-US" altLang="zh-CN" sz="800"/>
              <a:t>out</a:t>
            </a:r>
            <a:r>
              <a:rPr lang="zh-CN" altLang="en-US" sz="800"/>
              <a:t>。 </a:t>
            </a:r>
          </a:p>
          <a:p>
            <a:pPr>
              <a:lnSpc>
                <a:spcPct val="80000"/>
              </a:lnSpc>
            </a:pPr>
            <a:r>
              <a:rPr lang="en-US" altLang="zh-CN" sz="800"/>
              <a:t>ACL</a:t>
            </a:r>
            <a:r>
              <a:rPr lang="zh-CN" altLang="en-US" sz="800"/>
              <a:t>在一个接口可以进行双向控制，即配置两条命令，一条为</a:t>
            </a:r>
            <a:r>
              <a:rPr lang="en-US" altLang="zh-CN" sz="800"/>
              <a:t>in</a:t>
            </a:r>
            <a:r>
              <a:rPr lang="zh-CN" altLang="en-US" sz="800"/>
              <a:t>，一条为</a:t>
            </a:r>
            <a:r>
              <a:rPr lang="en-US" altLang="zh-CN" sz="800"/>
              <a:t>out</a:t>
            </a:r>
            <a:r>
              <a:rPr lang="zh-CN" altLang="en-US" sz="800"/>
              <a:t>，两条命令执行的</a:t>
            </a:r>
            <a:r>
              <a:rPr lang="en-US" altLang="zh-CN" sz="800"/>
              <a:t>ACL</a:t>
            </a:r>
            <a:r>
              <a:rPr lang="zh-CN" altLang="en-US" sz="800"/>
              <a:t>表号可以相同，也可以不同。但是，在一个接口的一个方向上，只能有一个</a:t>
            </a:r>
            <a:r>
              <a:rPr lang="en-US" altLang="zh-CN" sz="800"/>
              <a:t>ACL</a:t>
            </a:r>
            <a:r>
              <a:rPr lang="zh-CN" altLang="en-US" sz="800"/>
              <a:t>控制。 </a:t>
            </a:r>
          </a:p>
          <a:p>
            <a:pPr>
              <a:lnSpc>
                <a:spcPct val="80000"/>
              </a:lnSpc>
            </a:pPr>
            <a:r>
              <a:rPr lang="zh-CN" altLang="en-US" sz="800"/>
              <a:t>本文章来自</a:t>
            </a:r>
            <a:r>
              <a:rPr lang="en-US" altLang="zh-CN" sz="800"/>
              <a:t>56CTO.COM </a:t>
            </a:r>
            <a:r>
              <a:rPr lang="zh-CN" altLang="en-US" sz="800"/>
              <a:t>原文链接：</a:t>
            </a:r>
            <a:r>
              <a:rPr lang="en-US" altLang="zh-CN" sz="800"/>
              <a:t>file:///D:/</a:t>
            </a:r>
            <a:r>
              <a:rPr lang="zh-CN" altLang="en-US" sz="800"/>
              <a:t>文献</a:t>
            </a:r>
            <a:r>
              <a:rPr lang="en-US" altLang="zh-CN" sz="800"/>
              <a:t>/ACL/</a:t>
            </a:r>
            <a:r>
              <a:rPr lang="zh-CN" altLang="en-US" sz="800"/>
              <a:t>访问控制列表（</a:t>
            </a:r>
            <a:r>
              <a:rPr lang="en-US" altLang="zh-CN" sz="800"/>
              <a:t>Access%20Control%20List</a:t>
            </a:r>
            <a:r>
              <a:rPr lang="zh-CN" altLang="en-US" sz="800"/>
              <a:t>，</a:t>
            </a:r>
            <a:r>
              <a:rPr lang="en-US" altLang="zh-CN" sz="800"/>
              <a:t>ACL).mht</a:t>
            </a:r>
          </a:p>
        </p:txBody>
      </p:sp>
    </p:spTree>
    <p:extLst>
      <p:ext uri="{BB962C8B-B14F-4D97-AF65-F5344CB8AC3E}">
        <p14:creationId xmlns:p14="http://schemas.microsoft.com/office/powerpoint/2010/main" val="22734436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6072DC9-87DC-44C5-A56E-F6E18A36D440}" type="slidenum">
              <a:rPr lang="en-US" altLang="zh-CN"/>
              <a:t>47</a:t>
            </a:fld>
            <a:endParaRPr lang="en-US" altLang="zh-CN"/>
          </a:p>
        </p:txBody>
      </p:sp>
      <p:sp>
        <p:nvSpPr>
          <p:cNvPr id="1852418" name="Rectangle 2"/>
          <p:cNvSpPr>
            <a:spLocks noGrp="1" noRot="1" noChangeAspect="1" noChangeArrowheads="1" noTextEdit="1"/>
          </p:cNvSpPr>
          <p:nvPr>
            <p:ph type="sldImg"/>
          </p:nvPr>
        </p:nvSpPr>
        <p:spPr/>
      </p:sp>
      <p:sp>
        <p:nvSpPr>
          <p:cNvPr id="1852419" name="Rectangle 3"/>
          <p:cNvSpPr>
            <a:spLocks noGrp="1" noChangeArrowheads="1"/>
          </p:cNvSpPr>
          <p:nvPr>
            <p:ph type="body" idx="1"/>
          </p:nvPr>
        </p:nvSpPr>
        <p:spPr/>
        <p:txBody>
          <a:bodyPr/>
          <a:lstStyle/>
          <a:p>
            <a:r>
              <a:rPr lang="zh-CN" altLang="en-US"/>
              <a:t>透明：当包过滤路由器允许包通过时，其表现与普通路由器没什么区别，此时用户感觉不到包过滤功能的存在。只有在某些包被禁入或禁出时，用户才会意识到它的存在。</a:t>
            </a:r>
          </a:p>
        </p:txBody>
      </p:sp>
    </p:spTree>
    <p:extLst>
      <p:ext uri="{BB962C8B-B14F-4D97-AF65-F5344CB8AC3E}">
        <p14:creationId xmlns:p14="http://schemas.microsoft.com/office/powerpoint/2010/main" val="1255197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28AAB9E-8F31-4EF5-B6AB-93485F511B6C}" type="slidenum">
              <a:rPr lang="en-US" altLang="zh-CN"/>
              <a:t>50</a:t>
            </a:fld>
            <a:endParaRPr lang="en-US" altLang="zh-CN"/>
          </a:p>
        </p:txBody>
      </p:sp>
      <p:sp>
        <p:nvSpPr>
          <p:cNvPr id="1853442" name="Rectangle 2"/>
          <p:cNvSpPr>
            <a:spLocks noGrp="1" noRot="1" noChangeAspect="1" noChangeArrowheads="1" noTextEdit="1"/>
          </p:cNvSpPr>
          <p:nvPr>
            <p:ph type="sldImg"/>
          </p:nvPr>
        </p:nvSpPr>
        <p:spPr/>
      </p:sp>
      <p:sp>
        <p:nvSpPr>
          <p:cNvPr id="1853443" name="Rectangle 3"/>
          <p:cNvSpPr>
            <a:spLocks noGrp="1" noChangeArrowheads="1"/>
          </p:cNvSpPr>
          <p:nvPr>
            <p:ph type="body" idx="1"/>
          </p:nvPr>
        </p:nvSpPr>
        <p:spPr/>
        <p:txBody>
          <a:bodyPr/>
          <a:lstStyle/>
          <a:p>
            <a:r>
              <a:rPr lang="zh-CN" altLang="en-US"/>
              <a:t>包过滤防火墙是一种静态防火墙。静态包过滤防火墙是按照定义好的过滤规则审查每个数据包。过滤规则是基于数据包的报头信息制定的。引出后面的动态包过滤技术</a:t>
            </a:r>
          </a:p>
        </p:txBody>
      </p:sp>
    </p:spTree>
    <p:extLst>
      <p:ext uri="{BB962C8B-B14F-4D97-AF65-F5344CB8AC3E}">
        <p14:creationId xmlns:p14="http://schemas.microsoft.com/office/powerpoint/2010/main" val="26979855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C46A8BE-69A5-46FE-BD08-2CD8E38D5CCA}" type="slidenum">
              <a:rPr lang="en-US" altLang="zh-CN"/>
              <a:t>52</a:t>
            </a:fld>
            <a:endParaRPr lang="en-US" altLang="zh-CN"/>
          </a:p>
        </p:txBody>
      </p:sp>
      <p:sp>
        <p:nvSpPr>
          <p:cNvPr id="1655810" name="Rectangle 2"/>
          <p:cNvSpPr>
            <a:spLocks noGrp="1" noRot="1" noChangeAspect="1" noChangeArrowheads="1" noTextEdit="1"/>
          </p:cNvSpPr>
          <p:nvPr>
            <p:ph type="sldImg"/>
          </p:nvPr>
        </p:nvSpPr>
        <p:spPr/>
      </p:sp>
      <p:sp>
        <p:nvSpPr>
          <p:cNvPr id="1655811" name="Rectangle 3"/>
          <p:cNvSpPr>
            <a:spLocks noGrp="1" noChangeArrowheads="1"/>
          </p:cNvSpPr>
          <p:nvPr>
            <p:ph type="body" idx="1"/>
          </p:nvPr>
        </p:nvSpPr>
        <p:spPr/>
        <p:txBody>
          <a:bodyPr/>
          <a:lstStyle/>
          <a:p>
            <a:r>
              <a:rPr lang="zh-CN" altLang="en-US"/>
              <a:t>安全隐患：攻击者采用</a:t>
            </a:r>
            <a:r>
              <a:rPr lang="en-US" altLang="zh-CN"/>
              <a:t>80</a:t>
            </a:r>
            <a:r>
              <a:rPr lang="zh-CN" altLang="en-US"/>
              <a:t>端口作为源端口对内部网络进行扫描</a:t>
            </a:r>
          </a:p>
          <a:p>
            <a:r>
              <a:rPr lang="zh-CN" altLang="en-US"/>
              <a:t>解决思路：基于状态来确定是否允许数据包通过。</a:t>
            </a:r>
          </a:p>
        </p:txBody>
      </p:sp>
    </p:spTree>
    <p:extLst>
      <p:ext uri="{BB962C8B-B14F-4D97-AF65-F5344CB8AC3E}">
        <p14:creationId xmlns:p14="http://schemas.microsoft.com/office/powerpoint/2010/main" val="13674609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5520018-FD47-43D3-B5C6-D5B2F04AD6FE}" type="slidenum">
              <a:rPr lang="en-US" altLang="zh-CN"/>
              <a:t>55</a:t>
            </a:fld>
            <a:endParaRPr lang="en-US" altLang="zh-CN"/>
          </a:p>
        </p:txBody>
      </p:sp>
      <p:sp>
        <p:nvSpPr>
          <p:cNvPr id="1658882" name="Rectangle 2"/>
          <p:cNvSpPr>
            <a:spLocks noGrp="1" noRot="1" noChangeAspect="1" noChangeArrowheads="1" noTextEdit="1"/>
          </p:cNvSpPr>
          <p:nvPr>
            <p:ph type="sldImg"/>
          </p:nvPr>
        </p:nvSpPr>
        <p:spPr/>
      </p:sp>
      <p:sp>
        <p:nvSpPr>
          <p:cNvPr id="1658883" name="Rectangle 3"/>
          <p:cNvSpPr>
            <a:spLocks noGrp="1" noChangeArrowheads="1"/>
          </p:cNvSpPr>
          <p:nvPr>
            <p:ph type="body" idx="1"/>
          </p:nvPr>
        </p:nvSpPr>
        <p:spPr/>
        <p:txBody>
          <a:bodyPr/>
          <a:lstStyle/>
          <a:p>
            <a:r>
              <a:rPr lang="zh-CN" altLang="en-US">
                <a:solidFill>
                  <a:srgbClr val="000000"/>
                </a:solidFill>
                <a:latin typeface="宋体" panose="02010600030101010101" pitchFamily="2" charset="-122"/>
              </a:rPr>
              <a:t>如果在防火墙内正运行一台服务器，配置就会变得稍微复杂一些。例如可以将防火墙配置成只允许从特定端口进入的通信，只可传到特定服务器。如果正在运行</a:t>
            </a:r>
            <a:r>
              <a:rPr lang="en-US" altLang="zh-CN">
                <a:solidFill>
                  <a:srgbClr val="000000"/>
                </a:solidFill>
              </a:rPr>
              <a:t>Web</a:t>
            </a:r>
            <a:r>
              <a:rPr lang="zh-CN" altLang="en-US">
                <a:solidFill>
                  <a:srgbClr val="000000"/>
                </a:solidFill>
                <a:latin typeface="宋体" panose="02010600030101010101" pitchFamily="2" charset="-122"/>
              </a:rPr>
              <a:t>服务器，防火墙只将</a:t>
            </a:r>
            <a:r>
              <a:rPr lang="en-US" altLang="zh-CN">
                <a:solidFill>
                  <a:srgbClr val="000000"/>
                </a:solidFill>
              </a:rPr>
              <a:t>80</a:t>
            </a:r>
            <a:r>
              <a:rPr lang="zh-CN" altLang="en-US">
                <a:solidFill>
                  <a:srgbClr val="000000"/>
                </a:solidFill>
                <a:latin typeface="宋体" panose="02010600030101010101" pitchFamily="2" charset="-122"/>
              </a:rPr>
              <a:t>端口传入的通信发到指定的</a:t>
            </a:r>
            <a:r>
              <a:rPr lang="en-US" altLang="zh-CN">
                <a:solidFill>
                  <a:srgbClr val="000000"/>
                </a:solidFill>
              </a:rPr>
              <a:t>Web</a:t>
            </a:r>
            <a:r>
              <a:rPr lang="zh-CN" altLang="en-US">
                <a:solidFill>
                  <a:srgbClr val="000000"/>
                </a:solidFill>
                <a:latin typeface="宋体" panose="02010600030101010101" pitchFamily="2" charset="-122"/>
              </a:rPr>
              <a:t>服务器。</a:t>
            </a:r>
          </a:p>
        </p:txBody>
      </p:sp>
    </p:spTree>
    <p:extLst>
      <p:ext uri="{BB962C8B-B14F-4D97-AF65-F5344CB8AC3E}">
        <p14:creationId xmlns:p14="http://schemas.microsoft.com/office/powerpoint/2010/main" val="2238708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98F58FF-D2E2-4036-B056-5BFE6E4467B4}" type="slidenum">
              <a:rPr lang="en-US" altLang="zh-CN"/>
              <a:t>59</a:t>
            </a:fld>
            <a:endParaRPr lang="en-US" altLang="zh-CN"/>
          </a:p>
        </p:txBody>
      </p:sp>
      <p:sp>
        <p:nvSpPr>
          <p:cNvPr id="1854466" name="Rectangle 2"/>
          <p:cNvSpPr>
            <a:spLocks noGrp="1" noRot="1" noChangeAspect="1" noChangeArrowheads="1" noTextEdit="1"/>
          </p:cNvSpPr>
          <p:nvPr>
            <p:ph type="sldImg"/>
          </p:nvPr>
        </p:nvSpPr>
        <p:spPr/>
      </p:sp>
      <p:sp>
        <p:nvSpPr>
          <p:cNvPr id="1854467" name="Rectangle 3"/>
          <p:cNvSpPr>
            <a:spLocks noGrp="1" noChangeArrowheads="1"/>
          </p:cNvSpPr>
          <p:nvPr>
            <p:ph type="body" idx="1"/>
          </p:nvPr>
        </p:nvSpPr>
        <p:spPr/>
        <p:txBody>
          <a:bodyPr/>
          <a:lstStyle/>
          <a:p>
            <a:pPr>
              <a:lnSpc>
                <a:spcPct val="125000"/>
              </a:lnSpc>
            </a:pPr>
            <a:r>
              <a:rPr lang="zh-CN" altLang="en-US"/>
              <a:t>代理服务是运行在防火墙主机上的特定的应用程序或服务程序。防火墙主机可以是具有一个内部网接口和一个外部网接口的</a:t>
            </a:r>
            <a:r>
              <a:rPr lang="zh-CN" altLang="en-US" b="1">
                <a:solidFill>
                  <a:srgbClr val="0000FF"/>
                </a:solidFill>
              </a:rPr>
              <a:t>双穴</a:t>
            </a:r>
            <a:r>
              <a:rPr lang="en-US" altLang="zh-CN"/>
              <a:t>(Dual Homed)</a:t>
            </a:r>
            <a:r>
              <a:rPr lang="zh-CN" altLang="en-US" b="1">
                <a:solidFill>
                  <a:srgbClr val="0000FF"/>
                </a:solidFill>
              </a:rPr>
              <a:t>主机</a:t>
            </a:r>
            <a:r>
              <a:rPr lang="zh-CN" altLang="en-US"/>
              <a:t>，也可以是一些可以访问</a:t>
            </a:r>
            <a:r>
              <a:rPr lang="en-US" altLang="zh-CN"/>
              <a:t>Internet</a:t>
            </a:r>
            <a:r>
              <a:rPr lang="zh-CN" altLang="en-US"/>
              <a:t>并可被内部主机访问的</a:t>
            </a:r>
            <a:r>
              <a:rPr lang="zh-CN" altLang="en-US" b="1">
                <a:solidFill>
                  <a:srgbClr val="0000FF"/>
                </a:solidFill>
              </a:rPr>
              <a:t>堡垒主机</a:t>
            </a:r>
            <a:r>
              <a:rPr lang="zh-CN" altLang="en-US"/>
              <a:t>。（将在体系结构一节中讲解）</a:t>
            </a:r>
          </a:p>
          <a:p>
            <a:pPr>
              <a:lnSpc>
                <a:spcPct val="130000"/>
              </a:lnSpc>
            </a:pPr>
            <a:r>
              <a:rPr lang="zh-CN" altLang="en-US"/>
              <a:t>对于用户，代理服务器给用户一种直接使用“真正”服务器的感觉；对于真正的服务器，代理服务器给真正服务器一种在代理主机上直接处理用户的假象。</a:t>
            </a:r>
            <a:endParaRPr lang="zh-CN" altLang="en-US">
              <a:solidFill>
                <a:srgbClr val="0000FF"/>
              </a:solidFill>
            </a:endParaRPr>
          </a:p>
          <a:p>
            <a:endParaRPr lang="en-US" altLang="zh-CN"/>
          </a:p>
        </p:txBody>
      </p:sp>
    </p:spTree>
    <p:extLst>
      <p:ext uri="{BB962C8B-B14F-4D97-AF65-F5344CB8AC3E}">
        <p14:creationId xmlns:p14="http://schemas.microsoft.com/office/powerpoint/2010/main" val="33378290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57A86CC-7A4F-4E59-B1D3-4D897559CB10}" type="slidenum">
              <a:rPr lang="en-US" altLang="zh-CN"/>
              <a:t>63</a:t>
            </a:fld>
            <a:endParaRPr lang="en-US" altLang="zh-CN"/>
          </a:p>
        </p:txBody>
      </p:sp>
      <p:sp>
        <p:nvSpPr>
          <p:cNvPr id="1829890" name="Rectangle 2"/>
          <p:cNvSpPr>
            <a:spLocks noGrp="1" noRot="1" noChangeAspect="1" noChangeArrowheads="1" noTextEdit="1"/>
          </p:cNvSpPr>
          <p:nvPr>
            <p:ph type="sldImg"/>
          </p:nvPr>
        </p:nvSpPr>
        <p:spPr/>
      </p:sp>
      <p:sp>
        <p:nvSpPr>
          <p:cNvPr id="1829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446659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8D2386E-DC9E-4FDA-8F7B-50B8E4C8AA74}" type="slidenum">
              <a:rPr lang="en-US" altLang="zh-CN"/>
              <a:t>67</a:t>
            </a:fld>
            <a:endParaRPr lang="en-US" altLang="zh-CN"/>
          </a:p>
        </p:txBody>
      </p:sp>
      <p:sp>
        <p:nvSpPr>
          <p:cNvPr id="1966082" name="Rectangle 2"/>
          <p:cNvSpPr>
            <a:spLocks noGrp="1" noRot="1" noChangeAspect="1" noChangeArrowheads="1" noTextEdit="1"/>
          </p:cNvSpPr>
          <p:nvPr>
            <p:ph type="sldImg"/>
          </p:nvPr>
        </p:nvSpPr>
        <p:spPr/>
      </p:sp>
      <p:sp>
        <p:nvSpPr>
          <p:cNvPr id="1966083" name="Rectangle 3"/>
          <p:cNvSpPr>
            <a:spLocks noGrp="1" noChangeArrowheads="1"/>
          </p:cNvSpPr>
          <p:nvPr>
            <p:ph type="body" idx="1"/>
          </p:nvPr>
        </p:nvSpPr>
        <p:spPr/>
        <p:txBody>
          <a:bodyPr/>
          <a:lstStyle/>
          <a:p>
            <a:r>
              <a:rPr lang="zh-CN" altLang="en-US"/>
              <a:t>可作为问题请学生回答</a:t>
            </a:r>
          </a:p>
        </p:txBody>
      </p:sp>
    </p:spTree>
    <p:extLst>
      <p:ext uri="{BB962C8B-B14F-4D97-AF65-F5344CB8AC3E}">
        <p14:creationId xmlns:p14="http://schemas.microsoft.com/office/powerpoint/2010/main" val="33903068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69</a:t>
            </a:fld>
            <a:endParaRPr lang="en-US" altLang="zh-CN"/>
          </a:p>
        </p:txBody>
      </p:sp>
    </p:spTree>
    <p:extLst>
      <p:ext uri="{BB962C8B-B14F-4D97-AF65-F5344CB8AC3E}">
        <p14:creationId xmlns:p14="http://schemas.microsoft.com/office/powerpoint/2010/main" val="3915742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C79F399-2247-4640-BB56-5678967E6B8F}" type="slidenum">
              <a:rPr lang="en-US" altLang="zh-CN"/>
              <a:t>12</a:t>
            </a:fld>
            <a:endParaRPr lang="en-US" altLang="zh-CN"/>
          </a:p>
        </p:txBody>
      </p:sp>
      <p:sp>
        <p:nvSpPr>
          <p:cNvPr id="1838082" name="Rectangle 2"/>
          <p:cNvSpPr>
            <a:spLocks noGrp="1" noRot="1" noChangeAspect="1" noChangeArrowheads="1" noTextEdit="1"/>
          </p:cNvSpPr>
          <p:nvPr>
            <p:ph type="sldImg"/>
          </p:nvPr>
        </p:nvSpPr>
        <p:spPr/>
      </p:sp>
      <p:sp>
        <p:nvSpPr>
          <p:cNvPr id="1838083" name="Rectangle 3"/>
          <p:cNvSpPr>
            <a:spLocks noGrp="1" noChangeArrowheads="1"/>
          </p:cNvSpPr>
          <p:nvPr>
            <p:ph type="body" idx="1"/>
          </p:nvPr>
        </p:nvSpPr>
        <p:spPr/>
        <p:txBody>
          <a:bodyPr/>
          <a:lstStyle/>
          <a:p>
            <a:r>
              <a:rPr lang="zh-CN" altLang="en-US"/>
              <a:t>分类方式很多，同一分类标准，不同文献给出不同的分法，比较混乱。</a:t>
            </a:r>
          </a:p>
        </p:txBody>
      </p:sp>
    </p:spTree>
    <p:extLst>
      <p:ext uri="{BB962C8B-B14F-4D97-AF65-F5344CB8AC3E}">
        <p14:creationId xmlns:p14="http://schemas.microsoft.com/office/powerpoint/2010/main" val="2496111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kumimoji="1" lang="zh-CN" altLang="zh-CN" sz="1200" kern="1200" dirty="0">
                <a:solidFill>
                  <a:schemeClr val="tx1"/>
                </a:solidFill>
                <a:latin typeface="Times New Roman" panose="02020603050405020304" pitchFamily="18" charset="0"/>
                <a:ea typeface="宋体" panose="02010600030101010101" pitchFamily="2" charset="-122"/>
                <a:cs typeface="+mn-cs"/>
              </a:rPr>
              <a:t>高性能处理架构</a:t>
            </a:r>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72</a:t>
            </a:fld>
            <a:endParaRPr lang="en-US" altLang="zh-CN"/>
          </a:p>
        </p:txBody>
      </p:sp>
    </p:spTree>
    <p:extLst>
      <p:ext uri="{BB962C8B-B14F-4D97-AF65-F5344CB8AC3E}">
        <p14:creationId xmlns:p14="http://schemas.microsoft.com/office/powerpoint/2010/main" val="2200123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73</a:t>
            </a:fld>
            <a:endParaRPr lang="en-US" altLang="zh-CN"/>
          </a:p>
        </p:txBody>
      </p:sp>
    </p:spTree>
    <p:extLst>
      <p:ext uri="{BB962C8B-B14F-4D97-AF65-F5344CB8AC3E}">
        <p14:creationId xmlns:p14="http://schemas.microsoft.com/office/powerpoint/2010/main" val="5047841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E46A9642-FD4A-45CC-9F4F-8E10AB9AB4AA}" type="slidenum">
              <a:rPr lang="en-US" altLang="zh-CN" smtClean="0"/>
              <a:t>74</a:t>
            </a:fld>
            <a:endParaRPr lang="en-US" altLang="zh-CN"/>
          </a:p>
        </p:txBody>
      </p:sp>
    </p:spTree>
    <p:extLst>
      <p:ext uri="{BB962C8B-B14F-4D97-AF65-F5344CB8AC3E}">
        <p14:creationId xmlns:p14="http://schemas.microsoft.com/office/powerpoint/2010/main" val="13242998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44E8F33-D642-4630-83FD-0E5BD8991316}" type="slidenum">
              <a:rPr lang="en-US" altLang="zh-CN"/>
              <a:t>75</a:t>
            </a:fld>
            <a:endParaRPr lang="en-US" altLang="zh-CN"/>
          </a:p>
        </p:txBody>
      </p:sp>
      <p:sp>
        <p:nvSpPr>
          <p:cNvPr id="1960962" name="Rectangle 2"/>
          <p:cNvSpPr>
            <a:spLocks noGrp="1" noRot="1" noChangeAspect="1" noChangeArrowheads="1" noTextEdit="1"/>
          </p:cNvSpPr>
          <p:nvPr>
            <p:ph type="sldImg"/>
          </p:nvPr>
        </p:nvSpPr>
        <p:spPr/>
      </p:sp>
      <p:sp>
        <p:nvSpPr>
          <p:cNvPr id="1960963"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7594574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DCCB64E8-7288-42D7-942D-09FEC230139C}" type="slidenum">
              <a:rPr lang="en-US" altLang="zh-CN"/>
              <a:t>76</a:t>
            </a:fld>
            <a:endParaRPr lang="en-US" altLang="zh-CN"/>
          </a:p>
        </p:txBody>
      </p:sp>
      <p:sp>
        <p:nvSpPr>
          <p:cNvPr id="1787906" name="Rectangle 2"/>
          <p:cNvSpPr>
            <a:spLocks noGrp="1" noRot="1" noChangeAspect="1" noChangeArrowheads="1" noTextEdit="1"/>
          </p:cNvSpPr>
          <p:nvPr>
            <p:ph type="sldImg"/>
          </p:nvPr>
        </p:nvSpPr>
        <p:spPr/>
      </p:sp>
      <p:sp>
        <p:nvSpPr>
          <p:cNvPr id="17879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4781523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89A3B6C-90A4-4F78-98E6-688D815259C6}" type="slidenum">
              <a:rPr lang="en-US" altLang="zh-CN"/>
              <a:t>78</a:t>
            </a:fld>
            <a:endParaRPr lang="en-US" altLang="zh-CN"/>
          </a:p>
        </p:txBody>
      </p:sp>
      <p:sp>
        <p:nvSpPr>
          <p:cNvPr id="1796098" name="Rectangle 2"/>
          <p:cNvSpPr>
            <a:spLocks noGrp="1" noRot="1" noChangeAspect="1" noChangeArrowheads="1" noTextEdit="1"/>
          </p:cNvSpPr>
          <p:nvPr>
            <p:ph type="sldImg"/>
          </p:nvPr>
        </p:nvSpPr>
        <p:spPr/>
      </p:sp>
      <p:sp>
        <p:nvSpPr>
          <p:cNvPr id="1796099" name="Rectangle 3"/>
          <p:cNvSpPr>
            <a:spLocks noGrp="1" noChangeArrowheads="1"/>
          </p:cNvSpPr>
          <p:nvPr>
            <p:ph type="body" idx="1"/>
          </p:nvPr>
        </p:nvSpPr>
        <p:spPr/>
        <p:txBody>
          <a:bodyPr/>
          <a:lstStyle/>
          <a:p>
            <a:r>
              <a:rPr lang="zh-CN" altLang="en-US"/>
              <a:t>这张</a:t>
            </a:r>
            <a:r>
              <a:rPr lang="en-US" altLang="zh-CN"/>
              <a:t>PPT</a:t>
            </a:r>
            <a:r>
              <a:rPr lang="zh-CN" altLang="en-US"/>
              <a:t>主要是用于训练学生的专业英语能力</a:t>
            </a:r>
          </a:p>
        </p:txBody>
      </p:sp>
    </p:spTree>
    <p:extLst>
      <p:ext uri="{BB962C8B-B14F-4D97-AF65-F5344CB8AC3E}">
        <p14:creationId xmlns:p14="http://schemas.microsoft.com/office/powerpoint/2010/main" val="23310556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15D41912-58E4-468B-B005-4465796EB56A}" type="slidenum">
              <a:rPr lang="en-US" altLang="zh-CN"/>
              <a:t>80</a:t>
            </a:fld>
            <a:endParaRPr lang="en-US" altLang="zh-CN"/>
          </a:p>
        </p:txBody>
      </p:sp>
      <p:sp>
        <p:nvSpPr>
          <p:cNvPr id="1784834" name="Rectangle 2"/>
          <p:cNvSpPr>
            <a:spLocks noGrp="1" noRot="1" noChangeAspect="1" noChangeArrowheads="1" noTextEdit="1"/>
          </p:cNvSpPr>
          <p:nvPr>
            <p:ph type="sldImg"/>
          </p:nvPr>
        </p:nvSpPr>
        <p:spPr/>
      </p:sp>
      <p:sp>
        <p:nvSpPr>
          <p:cNvPr id="1784835" name="Rectangle 3"/>
          <p:cNvSpPr>
            <a:spLocks noGrp="1" noChangeArrowheads="1"/>
          </p:cNvSpPr>
          <p:nvPr>
            <p:ph type="body" idx="1"/>
          </p:nvPr>
        </p:nvSpPr>
        <p:spPr/>
        <p:txBody>
          <a:bodyPr/>
          <a:lstStyle/>
          <a:p>
            <a:r>
              <a:rPr lang="zh-CN" altLang="en-US"/>
              <a:t>一般路由器上的过滤软件比较简单，而过滤路由器防火墙的过滤软件功能较强。</a:t>
            </a:r>
          </a:p>
        </p:txBody>
      </p:sp>
    </p:spTree>
    <p:extLst>
      <p:ext uri="{BB962C8B-B14F-4D97-AF65-F5344CB8AC3E}">
        <p14:creationId xmlns:p14="http://schemas.microsoft.com/office/powerpoint/2010/main" val="2181613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3FD46C3B-B689-4807-BC04-A81D3DDA4CC4}" type="slidenum">
              <a:rPr lang="en-US" altLang="zh-CN"/>
              <a:t>83</a:t>
            </a:fld>
            <a:endParaRPr lang="en-US" altLang="zh-CN"/>
          </a:p>
        </p:txBody>
      </p:sp>
      <p:sp>
        <p:nvSpPr>
          <p:cNvPr id="1667074" name="Rectangle 2"/>
          <p:cNvSpPr>
            <a:spLocks noGrp="1" noRot="1" noChangeAspect="1" noChangeArrowheads="1" noTextEdit="1"/>
          </p:cNvSpPr>
          <p:nvPr>
            <p:ph type="sldImg"/>
          </p:nvPr>
        </p:nvSpPr>
        <p:spPr/>
      </p:sp>
      <p:sp>
        <p:nvSpPr>
          <p:cNvPr id="16670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1227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375A93B-2158-4826-A892-7B81277401FD}" type="slidenum">
              <a:rPr lang="en-US" altLang="zh-CN"/>
              <a:t>86</a:t>
            </a:fld>
            <a:endParaRPr lang="en-US" altLang="zh-CN"/>
          </a:p>
        </p:txBody>
      </p:sp>
      <p:sp>
        <p:nvSpPr>
          <p:cNvPr id="1670146" name="Rectangle 2"/>
          <p:cNvSpPr>
            <a:spLocks noGrp="1" noRot="1" noChangeAspect="1" noChangeArrowheads="1" noTextEdit="1"/>
          </p:cNvSpPr>
          <p:nvPr>
            <p:ph type="sldImg"/>
          </p:nvPr>
        </p:nvSpPr>
        <p:spPr/>
      </p:sp>
      <p:sp>
        <p:nvSpPr>
          <p:cNvPr id="1670147" name="Rectangle 3"/>
          <p:cNvSpPr>
            <a:spLocks noGrp="1" noChangeArrowheads="1"/>
          </p:cNvSpPr>
          <p:nvPr>
            <p:ph type="body" idx="1"/>
          </p:nvPr>
        </p:nvSpPr>
        <p:spPr/>
        <p:txBody>
          <a:bodyPr/>
          <a:lstStyle/>
          <a:p>
            <a:r>
              <a:rPr lang="zh-CN" altLang="en-US"/>
              <a:t>根据堡垒主机结构的不同可以分为两种情况：一种是：堡垒主机有两个网卡（双穴主机），另一种情况是一块网卡（单穴主机）。见后面的英文</a:t>
            </a:r>
            <a:r>
              <a:rPr lang="en-US" altLang="zh-CN"/>
              <a:t>PPT</a:t>
            </a:r>
          </a:p>
        </p:txBody>
      </p:sp>
    </p:spTree>
    <p:extLst>
      <p:ext uri="{BB962C8B-B14F-4D97-AF65-F5344CB8AC3E}">
        <p14:creationId xmlns:p14="http://schemas.microsoft.com/office/powerpoint/2010/main" val="8673890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941FC71E-DEF5-4498-8232-A1AE57824C41}" type="slidenum">
              <a:rPr lang="en-US" altLang="zh-CN"/>
              <a:t>88</a:t>
            </a:fld>
            <a:endParaRPr lang="en-US" altLang="zh-CN"/>
          </a:p>
        </p:txBody>
      </p:sp>
      <p:sp>
        <p:nvSpPr>
          <p:cNvPr id="1873922" name="Rectangle 2"/>
          <p:cNvSpPr>
            <a:spLocks noGrp="1" noRot="1" noChangeAspect="1" noChangeArrowheads="1" noTextEdit="1"/>
          </p:cNvSpPr>
          <p:nvPr>
            <p:ph type="sldImg"/>
          </p:nvPr>
        </p:nvSpPr>
        <p:spPr/>
      </p:sp>
      <p:sp>
        <p:nvSpPr>
          <p:cNvPr id="1873923" name="Rectangle 3"/>
          <p:cNvSpPr>
            <a:spLocks noGrp="1" noChangeArrowheads="1"/>
          </p:cNvSpPr>
          <p:nvPr>
            <p:ph type="body" idx="1"/>
          </p:nvPr>
        </p:nvSpPr>
        <p:spPr/>
        <p:txBody>
          <a:bodyPr/>
          <a:lstStyle/>
          <a:p>
            <a:r>
              <a:rPr lang="zh-CN" altLang="en-US"/>
              <a:t>后面</a:t>
            </a:r>
            <a:r>
              <a:rPr lang="en-US" altLang="zh-CN"/>
              <a:t>5</a:t>
            </a:r>
            <a:r>
              <a:rPr lang="zh-CN" altLang="en-US"/>
              <a:t>张</a:t>
            </a:r>
            <a:r>
              <a:rPr lang="en-US" altLang="zh-CN"/>
              <a:t>PPT</a:t>
            </a:r>
            <a:r>
              <a:rPr lang="zh-CN" altLang="en-US"/>
              <a:t>主要用于提高学生的专业英文能力。另外，也展示了两种不屏蔽主机结构（差异体现在堡垒主机是否有两个网卡上）。</a:t>
            </a:r>
          </a:p>
        </p:txBody>
      </p:sp>
    </p:spTree>
    <p:extLst>
      <p:ext uri="{BB962C8B-B14F-4D97-AF65-F5344CB8AC3E}">
        <p14:creationId xmlns:p14="http://schemas.microsoft.com/office/powerpoint/2010/main" val="33462620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A6D2276-2484-47D3-BCE3-7F251B3D6B99}" type="slidenum">
              <a:rPr lang="en-US" altLang="zh-CN"/>
              <a:t>14</a:t>
            </a:fld>
            <a:endParaRPr lang="en-US" altLang="zh-CN"/>
          </a:p>
        </p:txBody>
      </p:sp>
      <p:sp>
        <p:nvSpPr>
          <p:cNvPr id="1967106" name="Rectangle 2"/>
          <p:cNvSpPr>
            <a:spLocks noGrp="1" noRot="1" noChangeAspect="1" noChangeArrowheads="1" noTextEdit="1"/>
          </p:cNvSpPr>
          <p:nvPr>
            <p:ph type="sldImg"/>
          </p:nvPr>
        </p:nvSpPr>
        <p:spPr/>
      </p:sp>
      <p:sp>
        <p:nvSpPr>
          <p:cNvPr id="1967107" name="Rectangle 3"/>
          <p:cNvSpPr>
            <a:spLocks noGrp="1" noChangeArrowheads="1"/>
          </p:cNvSpPr>
          <p:nvPr>
            <p:ph type="body" idx="1"/>
          </p:nvPr>
        </p:nvSpPr>
        <p:spPr/>
        <p:txBody>
          <a:bodyPr/>
          <a:lstStyle/>
          <a:p>
            <a:r>
              <a:rPr lang="zh-CN" altLang="en-US"/>
              <a:t>有些文献还包括一种防火墙：电路级网关（如</a:t>
            </a:r>
            <a:r>
              <a:rPr lang="en-US" altLang="zh-CN"/>
              <a:t>socks</a:t>
            </a:r>
            <a:r>
              <a:rPr lang="zh-CN" altLang="en-US"/>
              <a:t>）。本质上讲，电路级网关也是一种代理服务器，在应用层和传输层之间垫了一层</a:t>
            </a:r>
          </a:p>
        </p:txBody>
      </p:sp>
    </p:spTree>
    <p:extLst>
      <p:ext uri="{BB962C8B-B14F-4D97-AF65-F5344CB8AC3E}">
        <p14:creationId xmlns:p14="http://schemas.microsoft.com/office/powerpoint/2010/main" val="38790152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8B227AE-7FF6-4C1E-867D-EEAD2ADA8C3F}" type="slidenum">
              <a:rPr lang="en-US" altLang="zh-CN"/>
              <a:t>91</a:t>
            </a:fld>
            <a:endParaRPr lang="en-US" altLang="zh-CN"/>
          </a:p>
        </p:txBody>
      </p:sp>
      <p:sp>
        <p:nvSpPr>
          <p:cNvPr id="1869826" name="Rectangle 2"/>
          <p:cNvSpPr>
            <a:spLocks noGrp="1" noRot="1" noChangeAspect="1" noChangeArrowheads="1" noTextEdit="1"/>
          </p:cNvSpPr>
          <p:nvPr>
            <p:ph type="sldImg"/>
          </p:nvPr>
        </p:nvSpPr>
        <p:spPr/>
      </p:sp>
      <p:sp>
        <p:nvSpPr>
          <p:cNvPr id="1869827" name="Rectangle 3"/>
          <p:cNvSpPr>
            <a:spLocks noGrp="1" noChangeArrowheads="1"/>
          </p:cNvSpPr>
          <p:nvPr>
            <p:ph type="body" idx="1"/>
          </p:nvPr>
        </p:nvSpPr>
        <p:spPr/>
        <p:txBody>
          <a:bodyPr/>
          <a:lstStyle/>
          <a:p>
            <a:r>
              <a:rPr lang="zh-CN" altLang="en-US"/>
              <a:t>以下</a:t>
            </a:r>
            <a:r>
              <a:rPr lang="en-US" altLang="zh-CN"/>
              <a:t>2</a:t>
            </a:r>
            <a:r>
              <a:rPr lang="zh-CN" altLang="en-US"/>
              <a:t>张</a:t>
            </a:r>
            <a:r>
              <a:rPr lang="en-US" altLang="zh-CN"/>
              <a:t>PPT</a:t>
            </a:r>
            <a:r>
              <a:rPr lang="zh-CN" altLang="en-US"/>
              <a:t>主要用于提高学生的专业英文能力</a:t>
            </a:r>
          </a:p>
        </p:txBody>
      </p:sp>
    </p:spTree>
    <p:extLst>
      <p:ext uri="{BB962C8B-B14F-4D97-AF65-F5344CB8AC3E}">
        <p14:creationId xmlns:p14="http://schemas.microsoft.com/office/powerpoint/2010/main" val="156832713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7D7F1BB-F93E-4A4A-B447-C5FB8F4F3086}" type="slidenum">
              <a:rPr lang="en-US" altLang="zh-CN"/>
              <a:t>95</a:t>
            </a:fld>
            <a:endParaRPr lang="en-US" altLang="zh-CN"/>
          </a:p>
        </p:txBody>
      </p:sp>
      <p:sp>
        <p:nvSpPr>
          <p:cNvPr id="1911810" name="Rectangle 2"/>
          <p:cNvSpPr>
            <a:spLocks noGrp="1" noRot="1" noChangeAspect="1" noChangeArrowheads="1" noTextEdit="1"/>
          </p:cNvSpPr>
          <p:nvPr>
            <p:ph type="sldImg"/>
          </p:nvPr>
        </p:nvSpPr>
        <p:spPr/>
      </p:sp>
      <p:sp>
        <p:nvSpPr>
          <p:cNvPr id="1911811" name="Rectangle 3"/>
          <p:cNvSpPr>
            <a:spLocks noGrp="1" noChangeArrowheads="1"/>
          </p:cNvSpPr>
          <p:nvPr>
            <p:ph type="body" idx="1"/>
          </p:nvPr>
        </p:nvSpPr>
        <p:spPr/>
        <p:txBody>
          <a:bodyPr/>
          <a:lstStyle/>
          <a:p>
            <a:r>
              <a:rPr lang="en-US" altLang="zh-CN"/>
              <a:t>DMZ</a:t>
            </a:r>
            <a:r>
              <a:rPr lang="zh-CN" altLang="en-US"/>
              <a:t>区在前面的相关概念中已有描述</a:t>
            </a:r>
          </a:p>
        </p:txBody>
      </p:sp>
    </p:spTree>
    <p:extLst>
      <p:ext uri="{BB962C8B-B14F-4D97-AF65-F5344CB8AC3E}">
        <p14:creationId xmlns:p14="http://schemas.microsoft.com/office/powerpoint/2010/main" val="29692794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8F6E41F3-CB08-4EAE-A8FB-E4674A19AAD4}" type="slidenum">
              <a:rPr lang="en-US" altLang="zh-CN"/>
              <a:t>100</a:t>
            </a:fld>
            <a:endParaRPr lang="en-US" altLang="zh-CN"/>
          </a:p>
        </p:txBody>
      </p:sp>
      <p:sp>
        <p:nvSpPr>
          <p:cNvPr id="1866754" name="Rectangle 2"/>
          <p:cNvSpPr>
            <a:spLocks noGrp="1" noRot="1" noChangeAspect="1" noChangeArrowheads="1" noTextEdit="1"/>
          </p:cNvSpPr>
          <p:nvPr>
            <p:ph type="sldImg"/>
          </p:nvPr>
        </p:nvSpPr>
        <p:spPr/>
      </p:sp>
      <p:sp>
        <p:nvSpPr>
          <p:cNvPr id="1866755" name="Rectangle 3"/>
          <p:cNvSpPr>
            <a:spLocks noGrp="1" noChangeArrowheads="1"/>
          </p:cNvSpPr>
          <p:nvPr>
            <p:ph type="body" idx="1"/>
          </p:nvPr>
        </p:nvSpPr>
        <p:spPr/>
        <p:txBody>
          <a:bodyPr/>
          <a:lstStyle/>
          <a:p>
            <a:r>
              <a:rPr lang="zh-CN" altLang="en-US"/>
              <a:t>下面连续</a:t>
            </a:r>
            <a:r>
              <a:rPr lang="en-US" altLang="zh-CN"/>
              <a:t>4</a:t>
            </a:r>
            <a:r>
              <a:rPr lang="zh-CN" altLang="en-US"/>
              <a:t>张英文</a:t>
            </a:r>
            <a:r>
              <a:rPr lang="en-US" altLang="zh-CN"/>
              <a:t>PPT</a:t>
            </a:r>
            <a:r>
              <a:rPr lang="zh-CN" altLang="en-US"/>
              <a:t>主要用于培养学生的专业英文能力。</a:t>
            </a:r>
          </a:p>
        </p:txBody>
      </p:sp>
    </p:spTree>
    <p:extLst>
      <p:ext uri="{BB962C8B-B14F-4D97-AF65-F5344CB8AC3E}">
        <p14:creationId xmlns:p14="http://schemas.microsoft.com/office/powerpoint/2010/main" val="12745588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CC50712-4C38-48FB-B1A0-B280B44B24F6}" type="slidenum">
              <a:rPr lang="en-US" altLang="zh-CN"/>
              <a:t>104</a:t>
            </a:fld>
            <a:endParaRPr lang="en-US" altLang="zh-CN"/>
          </a:p>
        </p:txBody>
      </p:sp>
      <p:sp>
        <p:nvSpPr>
          <p:cNvPr id="1673218" name="Rectangle 2"/>
          <p:cNvSpPr>
            <a:spLocks noGrp="1" noRot="1" noChangeAspect="1" noChangeArrowheads="1" noTextEdit="1"/>
          </p:cNvSpPr>
          <p:nvPr>
            <p:ph type="sldImg"/>
          </p:nvPr>
        </p:nvSpPr>
        <p:spPr/>
      </p:sp>
      <p:sp>
        <p:nvSpPr>
          <p:cNvPr id="16732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4570545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C53861ED-382B-41FB-8FFE-381950F68AB2}" type="slidenum">
              <a:rPr lang="en-US" altLang="zh-CN"/>
              <a:t>106</a:t>
            </a:fld>
            <a:endParaRPr lang="en-US" altLang="zh-CN"/>
          </a:p>
        </p:txBody>
      </p:sp>
      <p:sp>
        <p:nvSpPr>
          <p:cNvPr id="1845250" name="Rectangle 2"/>
          <p:cNvSpPr>
            <a:spLocks noGrp="1" noRot="1" noChangeAspect="1" noChangeArrowheads="1" noTextEdit="1"/>
          </p:cNvSpPr>
          <p:nvPr>
            <p:ph type="sldImg"/>
          </p:nvPr>
        </p:nvSpPr>
        <p:spPr/>
      </p:sp>
      <p:sp>
        <p:nvSpPr>
          <p:cNvPr id="1845251"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40099720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F4985D3F-6BAE-46E1-B3A0-A53C82D93452}" type="slidenum">
              <a:rPr lang="en-US" altLang="zh-CN"/>
              <a:t>113</a:t>
            </a:fld>
            <a:endParaRPr lang="en-US" altLang="zh-CN"/>
          </a:p>
        </p:txBody>
      </p:sp>
      <p:sp>
        <p:nvSpPr>
          <p:cNvPr id="1840130" name="Rectangle 2"/>
          <p:cNvSpPr>
            <a:spLocks noGrp="1" noRot="1" noChangeAspect="1" noChangeArrowheads="1" noTextEdit="1"/>
          </p:cNvSpPr>
          <p:nvPr>
            <p:ph type="sldImg"/>
          </p:nvPr>
        </p:nvSpPr>
        <p:spPr/>
      </p:sp>
      <p:sp>
        <p:nvSpPr>
          <p:cNvPr id="1840131"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3964672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5C591537-141C-4C8D-822E-0F5886C82334}" type="slidenum">
              <a:rPr lang="en-US" altLang="zh-CN"/>
              <a:t>153</a:t>
            </a:fld>
            <a:endParaRPr lang="en-US" altLang="zh-CN"/>
          </a:p>
        </p:txBody>
      </p:sp>
      <p:sp>
        <p:nvSpPr>
          <p:cNvPr id="1771522" name="Rectangle 2"/>
          <p:cNvSpPr>
            <a:spLocks noGrp="1" noRot="1" noChangeAspect="1" noChangeArrowheads="1" noTextEdit="1"/>
          </p:cNvSpPr>
          <p:nvPr>
            <p:ph type="sldImg"/>
          </p:nvPr>
        </p:nvSpPr>
        <p:spPr/>
      </p:sp>
      <p:sp>
        <p:nvSpPr>
          <p:cNvPr id="1771523"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117372426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D2A4E43-660B-4F7C-8432-D8F7739DC963}" type="slidenum">
              <a:rPr lang="en-US" altLang="zh-CN"/>
              <a:t>154</a:t>
            </a:fld>
            <a:endParaRPr lang="en-US" altLang="zh-CN"/>
          </a:p>
        </p:txBody>
      </p:sp>
      <p:sp>
        <p:nvSpPr>
          <p:cNvPr id="1806338" name="Rectangle 2"/>
          <p:cNvSpPr>
            <a:spLocks noGrp="1" noRot="1" noChangeAspect="1" noChangeArrowheads="1" noTextEdit="1"/>
          </p:cNvSpPr>
          <p:nvPr>
            <p:ph type="sldImg"/>
          </p:nvPr>
        </p:nvSpPr>
        <p:spPr/>
      </p:sp>
      <p:sp>
        <p:nvSpPr>
          <p:cNvPr id="1806339" name="Rectangle 3"/>
          <p:cNvSpPr>
            <a:spLocks noGrp="1" noChangeArrowheads="1"/>
          </p:cNvSpPr>
          <p:nvPr>
            <p:ph type="body" idx="1"/>
          </p:nvPr>
        </p:nvSpPr>
        <p:spPr/>
        <p:txBody>
          <a:bodyPr/>
          <a:lstStyle/>
          <a:p>
            <a:r>
              <a:rPr lang="zh-CN" altLang="en-US"/>
              <a:t>通常，认为防火墙可以保护处于它身后的内部网络不受外界的侵袭和干扰，但随着网络技术的发展，网络结构日趋复杂，传统防火墙在使用的过程中暴露出以下的不足和弱点。</a:t>
            </a:r>
          </a:p>
        </p:txBody>
      </p:sp>
    </p:spTree>
    <p:extLst>
      <p:ext uri="{BB962C8B-B14F-4D97-AF65-F5344CB8AC3E}">
        <p14:creationId xmlns:p14="http://schemas.microsoft.com/office/powerpoint/2010/main" val="3233924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D2886CE-3C42-46DF-8910-A8A54567EF7D}" type="slidenum">
              <a:rPr lang="en-US" altLang="zh-CN"/>
              <a:t>25</a:t>
            </a:fld>
            <a:endParaRPr lang="en-US" altLang="zh-CN"/>
          </a:p>
        </p:txBody>
      </p:sp>
      <p:sp>
        <p:nvSpPr>
          <p:cNvPr id="1815554" name="Rectangle 2"/>
          <p:cNvSpPr>
            <a:spLocks noGrp="1" noRot="1" noChangeAspect="1" noChangeArrowheads="1" noTextEdit="1"/>
          </p:cNvSpPr>
          <p:nvPr>
            <p:ph type="sldImg"/>
          </p:nvPr>
        </p:nvSpPr>
        <p:spPr/>
      </p:sp>
      <p:sp>
        <p:nvSpPr>
          <p:cNvPr id="1815555" name="Rectangle 3"/>
          <p:cNvSpPr>
            <a:spLocks noGrp="1" noChangeArrowheads="1"/>
          </p:cNvSpPr>
          <p:nvPr>
            <p:ph type="body" idx="1"/>
          </p:nvPr>
        </p:nvSpPr>
        <p:spPr>
          <a:xfrm>
            <a:off x="685800" y="4343400"/>
            <a:ext cx="5486400" cy="4114800"/>
          </a:xfrm>
        </p:spPr>
        <p:txBody>
          <a:bodyPr/>
          <a:lstStyle/>
          <a:p>
            <a:endParaRPr lang="zh-CN" altLang="zh-CN"/>
          </a:p>
        </p:txBody>
      </p:sp>
    </p:spTree>
    <p:extLst>
      <p:ext uri="{BB962C8B-B14F-4D97-AF65-F5344CB8AC3E}">
        <p14:creationId xmlns:p14="http://schemas.microsoft.com/office/powerpoint/2010/main" val="1456869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B0B48B3C-C1DE-4B35-81B7-B4FE03B27881}" type="slidenum">
              <a:rPr lang="en-US" altLang="zh-CN"/>
              <a:t>26</a:t>
            </a:fld>
            <a:endParaRPr lang="en-US" altLang="zh-CN"/>
          </a:p>
        </p:txBody>
      </p:sp>
      <p:sp>
        <p:nvSpPr>
          <p:cNvPr id="1961986" name="Rectangle 2"/>
          <p:cNvSpPr>
            <a:spLocks noGrp="1" noRot="1" noChangeAspect="1" noChangeArrowheads="1" noTextEdit="1"/>
          </p:cNvSpPr>
          <p:nvPr>
            <p:ph type="sldImg"/>
          </p:nvPr>
        </p:nvSpPr>
        <p:spPr/>
      </p:sp>
      <p:sp>
        <p:nvSpPr>
          <p:cNvPr id="1961987" name="Rectangle 3"/>
          <p:cNvSpPr>
            <a:spLocks noGrp="1" noChangeArrowheads="1"/>
          </p:cNvSpPr>
          <p:nvPr>
            <p:ph type="body" idx="1"/>
          </p:nvPr>
        </p:nvSpPr>
        <p:spPr/>
        <p:txBody>
          <a:bodyPr/>
          <a:lstStyle/>
          <a:p>
            <a:r>
              <a:rPr lang="zh-CN" altLang="en-US"/>
              <a:t>也有文献分为五代、六代</a:t>
            </a:r>
          </a:p>
        </p:txBody>
      </p:sp>
    </p:spTree>
    <p:extLst>
      <p:ext uri="{BB962C8B-B14F-4D97-AF65-F5344CB8AC3E}">
        <p14:creationId xmlns:p14="http://schemas.microsoft.com/office/powerpoint/2010/main" val="439072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0F26F3-3251-49EC-BFF9-66305A01811B}" type="slidenum">
              <a:rPr lang="en-US" altLang="zh-CN"/>
              <a:t>28</a:t>
            </a:fld>
            <a:endParaRPr lang="en-US" altLang="zh-CN"/>
          </a:p>
        </p:txBody>
      </p:sp>
      <p:sp>
        <p:nvSpPr>
          <p:cNvPr id="1813506" name="Rectangle 2"/>
          <p:cNvSpPr>
            <a:spLocks noGrp="1" noRot="1" noChangeAspect="1" noChangeArrowheads="1" noTextEdit="1"/>
          </p:cNvSpPr>
          <p:nvPr>
            <p:ph type="sldImg"/>
          </p:nvPr>
        </p:nvSpPr>
        <p:spPr/>
      </p:sp>
      <p:sp>
        <p:nvSpPr>
          <p:cNvPr id="1813507" name="Rectangle 3"/>
          <p:cNvSpPr>
            <a:spLocks noGrp="1" noChangeArrowheads="1"/>
          </p:cNvSpPr>
          <p:nvPr>
            <p:ph type="body" idx="1"/>
          </p:nvPr>
        </p:nvSpPr>
        <p:spPr/>
        <p:txBody>
          <a:bodyPr/>
          <a:lstStyle/>
          <a:p>
            <a:r>
              <a:rPr lang="zh-CN" altLang="en-US"/>
              <a:t>也有文献将状态检测防火墙作为第四代防火墙</a:t>
            </a:r>
          </a:p>
        </p:txBody>
      </p:sp>
    </p:spTree>
    <p:extLst>
      <p:ext uri="{BB962C8B-B14F-4D97-AF65-F5344CB8AC3E}">
        <p14:creationId xmlns:p14="http://schemas.microsoft.com/office/powerpoint/2010/main" val="3307243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4A0F26F3-3251-49EC-BFF9-66305A01811B}" type="slidenum">
              <a:rPr lang="en-US" altLang="zh-CN"/>
              <a:t>29</a:t>
            </a:fld>
            <a:endParaRPr lang="en-US" altLang="zh-CN"/>
          </a:p>
        </p:txBody>
      </p:sp>
      <p:sp>
        <p:nvSpPr>
          <p:cNvPr id="1813506" name="Rectangle 2"/>
          <p:cNvSpPr>
            <a:spLocks noGrp="1" noRot="1" noChangeAspect="1" noChangeArrowheads="1" noTextEdit="1"/>
          </p:cNvSpPr>
          <p:nvPr>
            <p:ph type="sldImg"/>
          </p:nvPr>
        </p:nvSpPr>
        <p:spPr/>
      </p:sp>
      <p:sp>
        <p:nvSpPr>
          <p:cNvPr id="1813507" name="Rectangle 3"/>
          <p:cNvSpPr>
            <a:spLocks noGrp="1" noChangeArrowheads="1"/>
          </p:cNvSpPr>
          <p:nvPr>
            <p:ph type="body" idx="1"/>
          </p:nvPr>
        </p:nvSpPr>
        <p:spPr/>
        <p:txBody>
          <a:bodyPr/>
          <a:lstStyle/>
          <a:p>
            <a:r>
              <a:rPr lang="zh-CN" altLang="en-US"/>
              <a:t>也有文献将状态检测防火墙作为第四代防火墙</a:t>
            </a:r>
          </a:p>
        </p:txBody>
      </p:sp>
    </p:spTree>
    <p:extLst>
      <p:ext uri="{BB962C8B-B14F-4D97-AF65-F5344CB8AC3E}">
        <p14:creationId xmlns:p14="http://schemas.microsoft.com/office/powerpoint/2010/main" val="2194250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0D9FC37B-0437-49E2-9089-9FF06CE8F535}" type="slidenum">
              <a:rPr lang="en-US" altLang="zh-CN"/>
              <a:t>31</a:t>
            </a:fld>
            <a:endParaRPr lang="en-US" altLang="zh-CN"/>
          </a:p>
        </p:txBody>
      </p:sp>
      <p:sp>
        <p:nvSpPr>
          <p:cNvPr id="1848322" name="Rectangle 2"/>
          <p:cNvSpPr>
            <a:spLocks noGrp="1" noRot="1" noChangeAspect="1" noChangeArrowheads="1" noTextEdit="1"/>
          </p:cNvSpPr>
          <p:nvPr>
            <p:ph type="sldImg"/>
          </p:nvPr>
        </p:nvSpPr>
        <p:spPr/>
      </p:sp>
      <p:sp>
        <p:nvSpPr>
          <p:cNvPr id="1848323" name="Rectangle 3"/>
          <p:cNvSpPr>
            <a:spLocks noGrp="1" noChangeArrowheads="1"/>
          </p:cNvSpPr>
          <p:nvPr>
            <p:ph type="body" idx="1"/>
          </p:nvPr>
        </p:nvSpPr>
        <p:spPr/>
        <p:txBody>
          <a:bodyPr/>
          <a:lstStyle/>
          <a:p>
            <a:r>
              <a:rPr lang="zh-CN" altLang="en-US"/>
              <a:t>大多数路由器产品包含包过滤能力。</a:t>
            </a:r>
          </a:p>
        </p:txBody>
      </p:sp>
    </p:spTree>
    <p:extLst>
      <p:ext uri="{BB962C8B-B14F-4D97-AF65-F5344CB8AC3E}">
        <p14:creationId xmlns:p14="http://schemas.microsoft.com/office/powerpoint/2010/main" val="32508284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14E24D0-6E59-4C9A-828C-CC175CA3B0B5}" type="slidenum">
              <a:rPr lang="en-US" altLang="zh-CN"/>
              <a:t>32</a:t>
            </a:fld>
            <a:endParaRPr lang="en-US" altLang="zh-CN"/>
          </a:p>
        </p:txBody>
      </p:sp>
      <p:sp>
        <p:nvSpPr>
          <p:cNvPr id="1647618" name="Rectangle 2"/>
          <p:cNvSpPr>
            <a:spLocks noGrp="1" noRot="1" noChangeAspect="1" noChangeArrowheads="1" noTextEdit="1"/>
          </p:cNvSpPr>
          <p:nvPr>
            <p:ph type="sldImg"/>
          </p:nvPr>
        </p:nvSpPr>
        <p:spPr/>
      </p:sp>
      <p:sp>
        <p:nvSpPr>
          <p:cNvPr id="16476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382339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2" name="Group 2"/>
          <p:cNvGrpSpPr/>
          <p:nvPr/>
        </p:nvGrpSpPr>
        <p:grpSpPr bwMode="auto">
          <a:xfrm>
            <a:off x="0" y="2438400"/>
            <a:ext cx="9009063" cy="1052513"/>
            <a:chOff x="0" y="1536"/>
            <a:chExt cx="5675" cy="663"/>
          </a:xfrm>
        </p:grpSpPr>
        <p:grpSp>
          <p:nvGrpSpPr>
            <p:cNvPr id="3"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grpSp>
          <p:nvGrpSpPr>
            <p:cNvPr id="4"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en-US">
                <a:solidFill>
                  <a:srgbClr val="000000"/>
                </a:solidFill>
                <a:ea typeface="宋体" panose="02010600030101010101" pitchFamily="2" charset="-122"/>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r>
              <a:rPr lang="zh-CN" altLang="en-US"/>
              <a:t>单击此处编辑母版标题样式</a:t>
            </a:r>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fld id="{1C61395C-8CDD-4FA2-ADB5-FD6889F54024}" type="datetime1">
              <a:rPr lang="zh-CN" altLang="en-US" smtClean="0">
                <a:solidFill>
                  <a:srgbClr val="1C1C1C"/>
                </a:solidFill>
              </a:rPr>
              <a:t>2022/11/11</a:t>
            </a:fld>
            <a:endParaRPr lang="en-US" altLang="zh-CN">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19E74429-26DC-471E-9251-C4807B21DCEF}" type="slidenum">
              <a:rPr lang="en-US" altLang="zh-CN">
                <a:solidFill>
                  <a:srgbClr val="1C1C1C"/>
                </a:solidFill>
              </a:rPr>
              <a:t>‹#›</a:t>
            </a:fld>
            <a:endParaRPr lang="en-US" altLang="zh-CN">
              <a:solidFill>
                <a:srgbClr val="1C1C1C"/>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CB3E5F7E-5148-4CB2-963A-95C37528F550}" type="datetime1">
              <a:rPr lang="zh-CN" altLang="en-US" smtClean="0">
                <a:solidFill>
                  <a:srgbClr val="000000"/>
                </a:solidFill>
              </a:rPr>
              <a:t>2022/11/11</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EF68ED92-367B-4CD8-A26C-4E6248EAD48D}"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73875" y="142875"/>
            <a:ext cx="2070100" cy="5526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58813" y="142875"/>
            <a:ext cx="6062662" cy="5526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fld id="{E565DC17-A35B-464B-A9AB-82DCA891CFF2}" type="datetime1">
              <a:rPr lang="zh-CN" altLang="en-US" smtClean="0">
                <a:solidFill>
                  <a:srgbClr val="000000"/>
                </a:solidFill>
              </a:rPr>
              <a:t>2022/11/11</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CBA975A5-F217-4B48-B315-600F055D978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55650" y="44450"/>
            <a:ext cx="6407150" cy="792163"/>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143000"/>
            <a:ext cx="403860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143000"/>
            <a:ext cx="4038600" cy="5257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3419475" y="6594475"/>
            <a:ext cx="2133600" cy="263525"/>
          </a:xfrm>
        </p:spPr>
        <p:txBody>
          <a:bodyPr/>
          <a:lstStyle>
            <a:lvl1pPr>
              <a:defRPr/>
            </a:lvl1pPr>
          </a:lstStyle>
          <a:p>
            <a:fld id="{9C79F727-16E0-4C95-AEE6-13F08269764E}"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lnSpc>
                <a:spcPts val="3400"/>
              </a:lnSpc>
              <a:defRPr/>
            </a:lvl1pPr>
            <a:lvl2pPr>
              <a:lnSpc>
                <a:spcPts val="3400"/>
              </a:lnSpc>
              <a:defRPr/>
            </a:lvl2pPr>
            <a:lvl3pPr>
              <a:lnSpc>
                <a:spcPts val="3400"/>
              </a:lnSpc>
              <a:defRPr/>
            </a:lvl3pPr>
            <a:lvl4pPr>
              <a:lnSpc>
                <a:spcPts val="3400"/>
              </a:lnSpc>
              <a:defRPr/>
            </a:lvl4pPr>
            <a:lvl5pPr>
              <a:lnSpc>
                <a:spcPts val="3400"/>
              </a:lnSpc>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fld id="{13EAD5F1-67B5-4A0D-ABC1-AB8E7ABAD35E}" type="datetime1">
              <a:rPr lang="zh-CN" altLang="en-US" smtClean="0">
                <a:solidFill>
                  <a:srgbClr val="000000"/>
                </a:solidFill>
              </a:rPr>
              <a:t>2022/11/11</a:t>
            </a:fld>
            <a:endParaRPr lang="en-US" altLang="zh-CN">
              <a:solidFill>
                <a:srgbClr val="000000"/>
              </a:solidFill>
            </a:endParaRPr>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6" name="Rectangle 13"/>
          <p:cNvSpPr>
            <a:spLocks noGrp="1" noChangeArrowheads="1"/>
          </p:cNvSpPr>
          <p:nvPr>
            <p:ph type="sldNum" sz="quarter" idx="12"/>
          </p:nvPr>
        </p:nvSpPr>
        <p:spPr/>
        <p:txBody>
          <a:bodyPr/>
          <a:lstStyle>
            <a:lvl1pPr>
              <a:defRPr/>
            </a:lvl1pPr>
          </a:lstStyle>
          <a:p>
            <a:pPr>
              <a:defRPr/>
            </a:pPr>
            <a:fld id="{65EB7420-10C5-4439-A879-6C64816B7E29}"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588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1213" y="155416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fld id="{8777064C-0A55-4E07-B965-6C3D3728ABB2}" type="datetime1">
              <a:rPr lang="zh-CN" altLang="en-US" smtClean="0">
                <a:solidFill>
                  <a:srgbClr val="000000"/>
                </a:solidFill>
              </a:rPr>
              <a:t>2022/11/11</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6B28E056-97FC-4A70-8131-E02F6583BF82}"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fld id="{E8AED8A2-82FC-4DC1-9863-2A50613A6AE6}" type="datetime1">
              <a:rPr lang="zh-CN" altLang="en-US" smtClean="0">
                <a:solidFill>
                  <a:srgbClr val="000000"/>
                </a:solidFill>
              </a:rPr>
              <a:t>2022/11/11</a:t>
            </a:fld>
            <a:endParaRPr lang="en-US" altLang="zh-CN">
              <a:solidFill>
                <a:srgbClr val="000000"/>
              </a:solidFill>
            </a:endParaRPr>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9" name="Rectangle 13"/>
          <p:cNvSpPr>
            <a:spLocks noGrp="1" noChangeArrowheads="1"/>
          </p:cNvSpPr>
          <p:nvPr>
            <p:ph type="sldNum" sz="quarter" idx="12"/>
          </p:nvPr>
        </p:nvSpPr>
        <p:spPr/>
        <p:txBody>
          <a:bodyPr/>
          <a:lstStyle>
            <a:lvl1pPr>
              <a:defRPr/>
            </a:lvl1pPr>
          </a:lstStyle>
          <a:p>
            <a:pPr>
              <a:defRPr/>
            </a:pPr>
            <a:fld id="{BBFD273C-C71A-40AC-9777-8B20B0D93BC7}"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fld id="{075295FB-9049-4B10-8132-A2704FC040E4}" type="datetime1">
              <a:rPr lang="zh-CN" altLang="en-US" smtClean="0">
                <a:solidFill>
                  <a:srgbClr val="000000"/>
                </a:solidFill>
              </a:rPr>
              <a:t>2022/11/11</a:t>
            </a:fld>
            <a:endParaRPr lang="en-US" altLang="zh-CN">
              <a:solidFill>
                <a:srgbClr val="000000"/>
              </a:solidFill>
            </a:endParaRPr>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5" name="Rectangle 13"/>
          <p:cNvSpPr>
            <a:spLocks noGrp="1" noChangeArrowheads="1"/>
          </p:cNvSpPr>
          <p:nvPr>
            <p:ph type="sldNum" sz="quarter" idx="12"/>
          </p:nvPr>
        </p:nvSpPr>
        <p:spPr/>
        <p:txBody>
          <a:bodyPr/>
          <a:lstStyle>
            <a:lvl1pPr>
              <a:defRPr/>
            </a:lvl1pPr>
          </a:lstStyle>
          <a:p>
            <a:pPr>
              <a:defRPr/>
            </a:pPr>
            <a:fld id="{3782B63A-4FE1-4D96-8285-FCAE99EA7890}"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27E94A6A-DBE8-4CE6-9619-41C62789DE7E}" type="datetime1">
              <a:rPr lang="zh-CN" altLang="en-US" smtClean="0">
                <a:solidFill>
                  <a:srgbClr val="000000"/>
                </a:solidFill>
              </a:rPr>
              <a:t>2022/11/11</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B733275C-2774-4B25-97E7-7065F970E90C}"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fld id="{00651A7E-C721-4544-8D2F-3546C0565F84}" type="datetime1">
              <a:rPr lang="zh-CN" altLang="en-US" smtClean="0">
                <a:solidFill>
                  <a:srgbClr val="000000"/>
                </a:solidFill>
              </a:rPr>
              <a:t>2022/11/11</a:t>
            </a:fld>
            <a:endParaRPr lang="en-US" altLang="zh-CN">
              <a:solidFill>
                <a:srgbClr val="000000"/>
              </a:solidFill>
            </a:endParaRPr>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7" name="Rectangle 13"/>
          <p:cNvSpPr>
            <a:spLocks noGrp="1" noChangeArrowheads="1"/>
          </p:cNvSpPr>
          <p:nvPr>
            <p:ph type="sldNum" sz="quarter" idx="12"/>
          </p:nvPr>
        </p:nvSpPr>
        <p:spPr/>
        <p:txBody>
          <a:bodyPr/>
          <a:lstStyle>
            <a:lvl1pPr>
              <a:defRPr/>
            </a:lvl1pPr>
          </a:lstStyle>
          <a:p>
            <a:pPr>
              <a:defRPr/>
            </a:pPr>
            <a:fld id="{2C21E245-20D5-4D11-AD9A-5B593160C07A}" type="slidenum">
              <a:rPr lang="en-US" altLang="zh-CN">
                <a:solidFill>
                  <a:srgbClr val="000000"/>
                </a:solidFill>
              </a:rPr>
              <a:t>‹#›</a:t>
            </a:fld>
            <a:endParaRPr lang="en-US" altLang="zh-CN">
              <a:solidFill>
                <a:srgbClr val="000000"/>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417513" y="439738"/>
            <a:ext cx="438150" cy="474662"/>
          </a:xfrm>
          <a:prstGeom prst="rect">
            <a:avLst/>
          </a:prstGeom>
          <a:solidFill>
            <a:schemeClr val="accent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5" name="Rectangle 3"/>
          <p:cNvSpPr>
            <a:spLocks noChangeArrowheads="1"/>
          </p:cNvSpPr>
          <p:nvPr/>
        </p:nvSpPr>
        <p:spPr bwMode="ltGray">
          <a:xfrm>
            <a:off x="800100" y="439738"/>
            <a:ext cx="328613" cy="47466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6" name="Rectangle 4"/>
          <p:cNvSpPr>
            <a:spLocks noChangeArrowheads="1"/>
          </p:cNvSpPr>
          <p:nvPr/>
        </p:nvSpPr>
        <p:spPr bwMode="ltGray">
          <a:xfrm>
            <a:off x="541338" y="862013"/>
            <a:ext cx="422275" cy="474662"/>
          </a:xfrm>
          <a:prstGeom prst="rect">
            <a:avLst/>
          </a:prstGeom>
          <a:solidFill>
            <a:schemeClr val="folHlink"/>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7" name="Rectangle 5"/>
          <p:cNvSpPr>
            <a:spLocks noChangeArrowheads="1"/>
          </p:cNvSpPr>
          <p:nvPr/>
        </p:nvSpPr>
        <p:spPr bwMode="ltGray">
          <a:xfrm>
            <a:off x="911225" y="862013"/>
            <a:ext cx="368300" cy="47466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8" name="Rectangle 6"/>
          <p:cNvSpPr>
            <a:spLocks noChangeArrowheads="1"/>
          </p:cNvSpPr>
          <p:nvPr/>
        </p:nvSpPr>
        <p:spPr bwMode="ltGray">
          <a:xfrm>
            <a:off x="127000" y="788988"/>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79" name="Rectangle 7"/>
          <p:cNvSpPr>
            <a:spLocks noChangeArrowheads="1"/>
          </p:cNvSpPr>
          <p:nvPr/>
        </p:nvSpPr>
        <p:spPr bwMode="gray">
          <a:xfrm>
            <a:off x="762000" y="331788"/>
            <a:ext cx="31750" cy="1052512"/>
          </a:xfrm>
          <a:prstGeom prst="rect">
            <a:avLst/>
          </a:prstGeom>
          <a:solidFill>
            <a:schemeClr val="bg2"/>
          </a:soli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80" name="Rectangle 8"/>
          <p:cNvSpPr>
            <a:spLocks noChangeArrowheads="1"/>
          </p:cNvSpPr>
          <p:nvPr/>
        </p:nvSpPr>
        <p:spPr bwMode="gray">
          <a:xfrm>
            <a:off x="442913" y="1122363"/>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1033" name="Rectangle 9"/>
          <p:cNvSpPr>
            <a:spLocks noGrp="1" noChangeArrowheads="1"/>
          </p:cNvSpPr>
          <p:nvPr>
            <p:ph type="title"/>
          </p:nvPr>
        </p:nvSpPr>
        <p:spPr bwMode="auto">
          <a:xfrm>
            <a:off x="1150938" y="142875"/>
            <a:ext cx="7793037" cy="958850"/>
          </a:xfrm>
          <a:prstGeom prst="rect">
            <a:avLst/>
          </a:prstGeom>
          <a:noFill/>
          <a:ln w="9525">
            <a:noFill/>
            <a:miter lim="800000"/>
          </a:ln>
        </p:spPr>
        <p:txBody>
          <a:bodyPr vert="horz" wrap="square" lIns="91440" tIns="45720" rIns="91440" bIns="45720" numCol="1" anchor="b" anchorCtr="0" compatLnSpc="1"/>
          <a:lstStyle/>
          <a:p>
            <a:pPr lvl="0"/>
            <a:r>
              <a:rPr lang="zh-CN" altLang="en-US"/>
              <a:t>单击此处编辑母版标题样式</a:t>
            </a:r>
          </a:p>
        </p:txBody>
      </p:sp>
      <p:sp>
        <p:nvSpPr>
          <p:cNvPr id="1034" name="Rectangle 10"/>
          <p:cNvSpPr>
            <a:spLocks noGrp="1" noChangeArrowheads="1"/>
          </p:cNvSpPr>
          <p:nvPr>
            <p:ph type="body" idx="1"/>
          </p:nvPr>
        </p:nvSpPr>
        <p:spPr bwMode="auto">
          <a:xfrm>
            <a:off x="658813" y="1554163"/>
            <a:ext cx="7772400" cy="4114800"/>
          </a:xfrm>
          <a:prstGeom prst="rect">
            <a:avLst/>
          </a:prstGeom>
          <a:noFill/>
          <a:ln w="9525">
            <a:noFill/>
            <a:miter lim="800000"/>
          </a:ln>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83" name="Rectangle 11"/>
          <p:cNvSpPr>
            <a:spLocks noGrp="1" noChangeArrowheads="1"/>
          </p:cNvSpPr>
          <p:nvPr>
            <p:ph type="dt" sz="half" idx="2"/>
          </p:nvPr>
        </p:nvSpPr>
        <p:spPr bwMode="auto">
          <a:xfrm>
            <a:off x="9144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l">
              <a:defRPr kumimoji="0" sz="1400" b="0">
                <a:ea typeface="宋体" panose="02010600030101010101" pitchFamily="2" charset="-122"/>
              </a:defRPr>
            </a:lvl1pPr>
          </a:lstStyle>
          <a:p>
            <a:pPr>
              <a:defRPr/>
            </a:pPr>
            <a:fld id="{2812D72D-DA04-4C9C-9A6E-C01386CD88CE}" type="datetime1">
              <a:rPr lang="zh-CN" altLang="en-US" smtClean="0">
                <a:solidFill>
                  <a:srgbClr val="000000"/>
                </a:solidFill>
              </a:rPr>
              <a:t>2022/11/11</a:t>
            </a:fld>
            <a:endParaRPr lang="en-US" altLang="zh-CN">
              <a:solidFill>
                <a:srgbClr val="000000"/>
              </a:solidFill>
            </a:endParaRPr>
          </a:p>
        </p:txBody>
      </p:sp>
      <p:sp>
        <p:nvSpPr>
          <p:cNvPr id="3084" name="Rectangle 12"/>
          <p:cNvSpPr>
            <a:spLocks noGrp="1" noChangeArrowheads="1"/>
          </p:cNvSpPr>
          <p:nvPr>
            <p:ph type="ftr" sz="quarter" idx="3"/>
          </p:nvPr>
        </p:nvSpPr>
        <p:spPr bwMode="auto">
          <a:xfrm>
            <a:off x="3352800" y="6348413"/>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kumimoji="0" sz="1400" b="0">
                <a:ea typeface="宋体" panose="02010600030101010101" pitchFamily="2" charset="-122"/>
              </a:defRPr>
            </a:lvl1pPr>
          </a:lstStyle>
          <a:p>
            <a:pPr>
              <a:defRPr/>
            </a:pPr>
            <a:endParaRPr lang="en-US" altLang="zh-CN">
              <a:solidFill>
                <a:srgbClr val="000000"/>
              </a:solidFill>
            </a:endParaRPr>
          </a:p>
        </p:txBody>
      </p:sp>
      <p:sp>
        <p:nvSpPr>
          <p:cNvPr id="3085" name="Rectangle 13"/>
          <p:cNvSpPr>
            <a:spLocks noGrp="1" noChangeArrowheads="1"/>
          </p:cNvSpPr>
          <p:nvPr>
            <p:ph type="sldNum" sz="quarter" idx="4"/>
          </p:nvPr>
        </p:nvSpPr>
        <p:spPr bwMode="auto">
          <a:xfrm>
            <a:off x="6781800" y="6348413"/>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400" b="0">
                <a:ea typeface="宋体" panose="02010600030101010101" pitchFamily="2" charset="-122"/>
              </a:defRPr>
            </a:lvl1pPr>
          </a:lstStyle>
          <a:p>
            <a:pPr>
              <a:defRPr/>
            </a:pPr>
            <a:fld id="{38C58080-A4A9-4607-B318-5D24794E2C9C}" type="slidenum">
              <a:rPr lang="en-US" altLang="zh-CN">
                <a:solidFill>
                  <a:srgbClr val="000000"/>
                </a:solidFill>
              </a:rPr>
              <a:t>‹#›</a:t>
            </a:fld>
            <a:endParaRPr lang="en-US" altLang="zh-CN">
              <a:solidFill>
                <a:srgbClr val="000000"/>
              </a:solidFill>
            </a:endParaRPr>
          </a:p>
        </p:txBody>
      </p:sp>
      <p:sp>
        <p:nvSpPr>
          <p:cNvPr id="3089" name="Rectangle 17"/>
          <p:cNvSpPr>
            <a:spLocks noChangeArrowheads="1"/>
          </p:cNvSpPr>
          <p:nvPr/>
        </p:nvSpPr>
        <p:spPr bwMode="gray">
          <a:xfrm>
            <a:off x="539750" y="6332538"/>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lang="zh-CN" altLang="zh-CN" sz="2400" b="0">
              <a:solidFill>
                <a:srgbClr val="000000"/>
              </a:solidFill>
              <a:ea typeface="宋体" panose="02010600030101010101" pitchFamily="2" charset="-122"/>
            </a:endParaRPr>
          </a:p>
        </p:txBody>
      </p:sp>
      <p:sp>
        <p:nvSpPr>
          <p:cNvPr id="3090" name="Line 18"/>
          <p:cNvSpPr>
            <a:spLocks noChangeShapeType="1"/>
          </p:cNvSpPr>
          <p:nvPr/>
        </p:nvSpPr>
        <p:spPr bwMode="auto">
          <a:xfrm>
            <a:off x="827088" y="6189663"/>
            <a:ext cx="0" cy="503237"/>
          </a:xfrm>
          <a:prstGeom prst="line">
            <a:avLst/>
          </a:prstGeom>
          <a:noFill/>
          <a:ln w="28575">
            <a:solidFill>
              <a:schemeClr val="tx1"/>
            </a:solidFill>
            <a:miter lim="800000"/>
          </a:ln>
          <a:effectLst/>
        </p:spPr>
        <p:txBody>
          <a:bodyPr wrap="none"/>
          <a:lstStyle/>
          <a:p>
            <a:pPr algn="ctr">
              <a:defRPr/>
            </a:pPr>
            <a:endParaRPr lang="zh-CN" altLang="en-US">
              <a:solidFill>
                <a:srgbClr val="000000"/>
              </a:solidFill>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2pPr>
      <a:lvl3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3pPr>
      <a:lvl4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4pPr>
      <a:lvl5pPr algn="l" rtl="0" eaLnBrk="0" fontAlgn="base" hangingPunct="0">
        <a:spcBef>
          <a:spcPct val="0"/>
        </a:spcBef>
        <a:spcAft>
          <a:spcPct val="0"/>
        </a:spcAft>
        <a:defRPr kumimoji="1" sz="4400" b="1">
          <a:solidFill>
            <a:schemeClr val="tx2"/>
          </a:solidFill>
          <a:latin typeface="Times New Roman" panose="02020603050405020304" pitchFamily="18" charset="0"/>
          <a:ea typeface="楷体_GB2312" pitchFamily="49" charset="-122"/>
        </a:defRPr>
      </a:lvl5pPr>
      <a:lvl6pPr marL="4572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6pPr>
      <a:lvl7pPr marL="9144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7pPr>
      <a:lvl8pPr marL="13716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8pPr>
      <a:lvl9pPr marL="1828800" algn="l" rtl="0" fontAlgn="base">
        <a:spcBef>
          <a:spcPct val="0"/>
        </a:spcBef>
        <a:spcAft>
          <a:spcPct val="0"/>
        </a:spcAft>
        <a:defRPr kumimoji="1" sz="4400" b="1">
          <a:solidFill>
            <a:schemeClr val="tx2"/>
          </a:solidFill>
          <a:latin typeface="Times New Roman" panose="02020603050405020304" pitchFamily="18" charset="0"/>
          <a:ea typeface="楷体_GB2312"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29.wmf"/><Relationship Id="rId13" Type="http://schemas.openxmlformats.org/officeDocument/2006/relationships/oleObject" Target="../embeddings/oleObject15.bin"/><Relationship Id="rId3" Type="http://schemas.openxmlformats.org/officeDocument/2006/relationships/image" Target="../media/image31.png"/><Relationship Id="rId7" Type="http://schemas.openxmlformats.org/officeDocument/2006/relationships/oleObject" Target="../embeddings/oleObject12.bin"/><Relationship Id="rId12"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8.wmf"/><Relationship Id="rId11" Type="http://schemas.openxmlformats.org/officeDocument/2006/relationships/image" Target="../media/image30.wmf"/><Relationship Id="rId5" Type="http://schemas.openxmlformats.org/officeDocument/2006/relationships/oleObject" Target="../embeddings/oleObject11.bin"/><Relationship Id="rId10" Type="http://schemas.openxmlformats.org/officeDocument/2006/relationships/oleObject" Target="../embeddings/oleObject13.bin"/><Relationship Id="rId4" Type="http://schemas.openxmlformats.org/officeDocument/2006/relationships/image" Target="../media/image32.wmf"/><Relationship Id="rId9" Type="http://schemas.openxmlformats.org/officeDocument/2006/relationships/image" Target="../media/image3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notesSlide" Target="../notesSlides/notesSlide33.xml"/><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5.xml"/><Relationship Id="rId6" Type="http://schemas.openxmlformats.org/officeDocument/2006/relationships/image" Target="../media/image21.png"/><Relationship Id="rId5" Type="http://schemas.openxmlformats.org/officeDocument/2006/relationships/image" Target="../media/image20.wmf"/><Relationship Id="rId4" Type="http://schemas.openxmlformats.org/officeDocument/2006/relationships/image" Target="../media/image19.wmf"/></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4.xml"/><Relationship Id="rId1" Type="http://schemas.openxmlformats.org/officeDocument/2006/relationships/vmlDrawing" Target="../drawings/vmlDrawing10.vml"/><Relationship Id="rId4" Type="http://schemas.openxmlformats.org/officeDocument/2006/relationships/image" Target="../media/image37.emf"/></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8.emf"/></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4.xml"/><Relationship Id="rId1" Type="http://schemas.openxmlformats.org/officeDocument/2006/relationships/vmlDrawing" Target="../drawings/vmlDrawing12.vml"/><Relationship Id="rId4" Type="http://schemas.openxmlformats.org/officeDocument/2006/relationships/image" Target="../media/image39.emf"/></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40.em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7.xml"/><Relationship Id="rId7"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image" Target="../media/image8.wmf"/><Relationship Id="rId5" Type="http://schemas.openxmlformats.org/officeDocument/2006/relationships/image" Target="../media/image4.wmf"/><Relationship Id="rId10" Type="http://schemas.openxmlformats.org/officeDocument/2006/relationships/image" Target="../media/image7.wmf"/><Relationship Id="rId4" Type="http://schemas.openxmlformats.org/officeDocument/2006/relationships/notesSlide" Target="../notesSlides/notesSlide9.xml"/><Relationship Id="rId9" Type="http://schemas.openxmlformats.org/officeDocument/2006/relationships/image" Target="../media/image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1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en.wikipedia.org/w/index.php?title=Extended_Access_Control_Lists&amp;action=edit&amp;redlink=1"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14.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wmf"/><Relationship Id="rId5" Type="http://schemas.openxmlformats.org/officeDocument/2006/relationships/oleObject" Target="../embeddings/oleObject4.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image" Target="../media/image4.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notesSlide" Target="../notesSlides/notesSlide15.xml"/><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3.wmf"/><Relationship Id="rId5" Type="http://schemas.openxmlformats.org/officeDocument/2006/relationships/oleObject" Target="../embeddings/oleObject5.bin"/><Relationship Id="rId10" Type="http://schemas.openxmlformats.org/officeDocument/2006/relationships/image" Target="../media/image8.wmf"/><Relationship Id="rId4" Type="http://schemas.openxmlformats.org/officeDocument/2006/relationships/image" Target="../media/image5.wmf"/><Relationship Id="rId9" Type="http://schemas.openxmlformats.org/officeDocument/2006/relationships/image" Target="../media/image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3.wmf"/><Relationship Id="rId3" Type="http://schemas.openxmlformats.org/officeDocument/2006/relationships/slideLayout" Target="../slideLayouts/slideLayout7.xml"/><Relationship Id="rId7" Type="http://schemas.openxmlformats.org/officeDocument/2006/relationships/oleObject" Target="../embeddings/oleObject6.bin"/><Relationship Id="rId2" Type="http://schemas.openxmlformats.org/officeDocument/2006/relationships/tags" Target="../tags/tag2.xml"/><Relationship Id="rId1" Type="http://schemas.openxmlformats.org/officeDocument/2006/relationships/vmlDrawing" Target="../drawings/vmlDrawing6.vml"/><Relationship Id="rId6" Type="http://schemas.openxmlformats.org/officeDocument/2006/relationships/image" Target="../media/image5.wmf"/><Relationship Id="rId11" Type="http://schemas.openxmlformats.org/officeDocument/2006/relationships/image" Target="../media/image8.wmf"/><Relationship Id="rId5" Type="http://schemas.openxmlformats.org/officeDocument/2006/relationships/image" Target="../media/image4.wmf"/><Relationship Id="rId10" Type="http://schemas.openxmlformats.org/officeDocument/2006/relationships/image" Target="../media/image7.wmf"/><Relationship Id="rId4" Type="http://schemas.openxmlformats.org/officeDocument/2006/relationships/notesSlide" Target="../notesSlides/notesSlide17.xml"/><Relationship Id="rId9" Type="http://schemas.openxmlformats.org/officeDocument/2006/relationships/image" Target="../media/image6.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6.xml"/><Relationship Id="rId7"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5.png"/><Relationship Id="rId5" Type="http://schemas.openxmlformats.org/officeDocument/2006/relationships/oleObject" Target="../embeddings/oleObject7.bin"/><Relationship Id="rId4" Type="http://schemas.openxmlformats.org/officeDocument/2006/relationships/image" Target="../media/image17.wmf"/><Relationship Id="rId9" Type="http://schemas.openxmlformats.org/officeDocument/2006/relationships/image" Target="../media/image18.wmf"/></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8.wmf"/><Relationship Id="rId5" Type="http://schemas.openxmlformats.org/officeDocument/2006/relationships/image" Target="../media/image20.wmf"/><Relationship Id="rId4" Type="http://schemas.openxmlformats.org/officeDocument/2006/relationships/image" Target="../media/image19.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3.png"/><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22.wmf"/><Relationship Id="rId5" Type="http://schemas.openxmlformats.org/officeDocument/2006/relationships/image" Target="../media/image8.wmf"/><Relationship Id="rId4" Type="http://schemas.openxmlformats.org/officeDocument/2006/relationships/image" Target="../media/image2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9.bin"/><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16.png"/><Relationship Id="rId5" Type="http://schemas.openxmlformats.org/officeDocument/2006/relationships/oleObject" Target="../embeddings/oleObject10.bin"/><Relationship Id="rId4" Type="http://schemas.openxmlformats.org/officeDocument/2006/relationships/image" Target="../media/image15.png"/><Relationship Id="rId9" Type="http://schemas.openxmlformats.org/officeDocument/2006/relationships/image" Target="../media/image26.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endParaRPr lang="zh-CN" altLang="en-US"/>
          </a:p>
        </p:txBody>
      </p:sp>
      <p:sp>
        <p:nvSpPr>
          <p:cNvPr id="4" name="标题 1"/>
          <p:cNvSpPr>
            <a:spLocks noGrp="1"/>
          </p:cNvSpPr>
          <p:nvPr>
            <p:ph type="ctrTitle"/>
          </p:nvPr>
        </p:nvSpPr>
        <p:spPr>
          <a:xfrm>
            <a:off x="1171574" y="1866900"/>
            <a:ext cx="7362825" cy="1143000"/>
          </a:xfrm>
        </p:spPr>
        <p:txBody>
          <a:bodyPr/>
          <a:lstStyle/>
          <a:p>
            <a:r>
              <a:rPr lang="zh-CN" altLang="en-US" dirty="0">
                <a:solidFill>
                  <a:schemeClr val="tx1"/>
                </a:solidFill>
              </a:rPr>
              <a:t>    网络防火墙技术</a:t>
            </a:r>
          </a:p>
        </p:txBody>
      </p:sp>
      <p:sp>
        <p:nvSpPr>
          <p:cNvPr id="60418" name="Rectangle 2"/>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pic>
        <p:nvPicPr>
          <p:cNvPr id="6" name="图片 5" descr="https://ss2.bdstatic.com/70cFvnSh_Q1YnxGkpoWK1HF6hhy/it/u=1753582742,2748233866&amp;fm=116&amp;gp=0.jp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23540" y="3886517"/>
            <a:ext cx="2647950" cy="147161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0450" name="Rectangle 2"/>
          <p:cNvSpPr>
            <a:spLocks noGrp="1" noChangeArrowheads="1"/>
          </p:cNvSpPr>
          <p:nvPr>
            <p:ph type="body" idx="1"/>
          </p:nvPr>
        </p:nvSpPr>
        <p:spPr>
          <a:xfrm>
            <a:off x="385763" y="1516063"/>
            <a:ext cx="8424862" cy="4494212"/>
          </a:xfrm>
        </p:spPr>
        <p:txBody>
          <a:bodyPr/>
          <a:lstStyle/>
          <a:p>
            <a:r>
              <a:rPr lang="zh-CN" altLang="en-US" dirty="0">
                <a:solidFill>
                  <a:schemeClr val="hlink"/>
                </a:solidFill>
              </a:rPr>
              <a:t>加强隐私</a:t>
            </a:r>
          </a:p>
          <a:p>
            <a:pPr lvl="1"/>
            <a:r>
              <a:rPr lang="zh-CN" altLang="en-US" dirty="0"/>
              <a:t>保护内网信息，避免泄露内部网络的某些安全漏洞。</a:t>
            </a:r>
          </a:p>
          <a:p>
            <a:pPr lvl="1"/>
            <a:r>
              <a:rPr lang="zh-CN" altLang="en-US" dirty="0"/>
              <a:t>使用防火墙就可以屏蔽泄露网络内部细节的服务，如</a:t>
            </a:r>
            <a:r>
              <a:rPr lang="en-US" altLang="zh-CN" dirty="0"/>
              <a:t>Finger </a:t>
            </a:r>
            <a:r>
              <a:rPr lang="zh-CN" altLang="en-US" dirty="0"/>
              <a:t>服务，</a:t>
            </a:r>
            <a:r>
              <a:rPr lang="en-US" altLang="zh-CN" dirty="0"/>
              <a:t>DNS</a:t>
            </a:r>
            <a:r>
              <a:rPr lang="zh-CN" altLang="zh-CN" dirty="0"/>
              <a:t>服务。</a:t>
            </a:r>
            <a:endParaRPr lang="zh-CN" altLang="en-US" dirty="0"/>
          </a:p>
          <a:p>
            <a:pPr lvl="2"/>
            <a:r>
              <a:rPr lang="en-US" altLang="zh-CN" dirty="0">
                <a:solidFill>
                  <a:schemeClr val="tx1"/>
                </a:solidFill>
              </a:rPr>
              <a:t>Finger</a:t>
            </a:r>
            <a:r>
              <a:rPr lang="zh-CN" altLang="en-US" dirty="0">
                <a:solidFill>
                  <a:schemeClr val="tx1"/>
                </a:solidFill>
              </a:rPr>
              <a:t>显示了主机的所有用户的注册名、真名，最后登录时间和使用</a:t>
            </a:r>
            <a:r>
              <a:rPr lang="en-US" altLang="zh-CN" dirty="0">
                <a:solidFill>
                  <a:schemeClr val="tx1"/>
                </a:solidFill>
              </a:rPr>
              <a:t>shell</a:t>
            </a:r>
            <a:r>
              <a:rPr lang="zh-CN" altLang="en-US" dirty="0">
                <a:solidFill>
                  <a:schemeClr val="tx1"/>
                </a:solidFill>
              </a:rPr>
              <a:t>类型等。</a:t>
            </a:r>
          </a:p>
          <a:p>
            <a:pPr lvl="2"/>
            <a:r>
              <a:rPr lang="zh-CN" altLang="en-US" dirty="0">
                <a:solidFill>
                  <a:schemeClr val="tx1"/>
                </a:solidFill>
              </a:rPr>
              <a:t>内网的</a:t>
            </a:r>
            <a:r>
              <a:rPr lang="en-US" altLang="zh-CN" dirty="0">
                <a:solidFill>
                  <a:schemeClr val="tx1"/>
                </a:solidFill>
              </a:rPr>
              <a:t>DNS</a:t>
            </a:r>
            <a:r>
              <a:rPr lang="zh-CN" altLang="en-US" dirty="0">
                <a:solidFill>
                  <a:schemeClr val="tx1"/>
                </a:solidFill>
              </a:rPr>
              <a:t>将暴露内部</a:t>
            </a:r>
            <a:r>
              <a:rPr lang="zh-CN" altLang="zh-CN" dirty="0">
                <a:solidFill>
                  <a:schemeClr val="tx1"/>
                </a:solidFill>
              </a:rPr>
              <a:t>主机的域名和</a:t>
            </a:r>
            <a:r>
              <a:rPr lang="en-US" altLang="zh-CN" dirty="0">
                <a:solidFill>
                  <a:schemeClr val="tx1"/>
                </a:solidFill>
              </a:rPr>
              <a:t>IP</a:t>
            </a:r>
            <a:r>
              <a:rPr lang="zh-CN" altLang="zh-CN" dirty="0">
                <a:solidFill>
                  <a:schemeClr val="tx1"/>
                </a:solidFill>
              </a:rPr>
              <a:t>地址</a:t>
            </a:r>
            <a:r>
              <a:rPr lang="zh-CN" altLang="en-US" dirty="0">
                <a:solidFill>
                  <a:schemeClr val="tx1"/>
                </a:solidFill>
              </a:rPr>
              <a:t>信息</a:t>
            </a:r>
            <a:r>
              <a:rPr lang="zh-CN" altLang="zh-CN" dirty="0">
                <a:solidFill>
                  <a:schemeClr val="tx1"/>
                </a:solidFill>
              </a:rPr>
              <a:t>。</a:t>
            </a:r>
            <a:endParaRPr lang="zh-CN" altLang="en-US" dirty="0">
              <a:solidFill>
                <a:schemeClr val="tx1"/>
              </a:solidFill>
            </a:endParaRPr>
          </a:p>
        </p:txBody>
      </p:sp>
      <p:sp>
        <p:nvSpPr>
          <p:cNvPr id="1640451" name="Rectangle 3"/>
          <p:cNvSpPr>
            <a:spLocks noGrp="1" noChangeArrowheads="1"/>
          </p:cNvSpPr>
          <p:nvPr>
            <p:ph type="title"/>
          </p:nvPr>
        </p:nvSpPr>
        <p:spPr>
          <a:noFill/>
        </p:spPr>
        <p:txBody>
          <a:bodyPr/>
          <a:lstStyle/>
          <a:p>
            <a:r>
              <a:rPr lang="zh-CN" altLang="en-US"/>
              <a:t>网络防火墙的主要功能</a:t>
            </a:r>
            <a:r>
              <a:rPr lang="en-US" altLang="zh-CN">
                <a:latin typeface="Times New Roman" panose="02020603050405020304" pitchFamily="18" charset="0"/>
              </a:rPr>
              <a:t>(4/5)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40450">
                                            <p:txEl>
                                              <p:pRg st="1" end="1"/>
                                            </p:txEl>
                                          </p:spTgt>
                                        </p:tgtEl>
                                        <p:attrNameLst>
                                          <p:attrName>style.visibility</p:attrName>
                                        </p:attrNameLst>
                                      </p:cBhvr>
                                      <p:to>
                                        <p:strVal val="visible"/>
                                      </p:to>
                                    </p:set>
                                    <p:anim calcmode="lin" valueType="num">
                                      <p:cBhvr>
                                        <p:cTn id="7" dur="1000" fill="hold"/>
                                        <p:tgtEl>
                                          <p:spTgt spid="1640450">
                                            <p:txEl>
                                              <p:pRg st="1" end="1"/>
                                            </p:txEl>
                                          </p:spTgt>
                                        </p:tgtEl>
                                        <p:attrNameLst>
                                          <p:attrName>ppt_w</p:attrName>
                                        </p:attrNameLst>
                                      </p:cBhvr>
                                      <p:tavLst>
                                        <p:tav tm="0">
                                          <p:val>
                                            <p:strVal val="#ppt_w*0.70"/>
                                          </p:val>
                                        </p:tav>
                                        <p:tav tm="100000">
                                          <p:val>
                                            <p:strVal val="#ppt_w"/>
                                          </p:val>
                                        </p:tav>
                                      </p:tavLst>
                                    </p:anim>
                                    <p:anim calcmode="lin" valueType="num">
                                      <p:cBhvr>
                                        <p:cTn id="8" dur="1000" fill="hold"/>
                                        <p:tgtEl>
                                          <p:spTgt spid="1640450">
                                            <p:txEl>
                                              <p:pRg st="1" end="1"/>
                                            </p:txEl>
                                          </p:spTgt>
                                        </p:tgtEl>
                                        <p:attrNameLst>
                                          <p:attrName>ppt_h</p:attrName>
                                        </p:attrNameLst>
                                      </p:cBhvr>
                                      <p:tavLst>
                                        <p:tav tm="0">
                                          <p:val>
                                            <p:strVal val="#ppt_h"/>
                                          </p:val>
                                        </p:tav>
                                        <p:tav tm="100000">
                                          <p:val>
                                            <p:strVal val="#ppt_h"/>
                                          </p:val>
                                        </p:tav>
                                      </p:tavLst>
                                    </p:anim>
                                    <p:animEffect transition="in" filter="fade">
                                      <p:cBhvr>
                                        <p:cTn id="9" dur="1000"/>
                                        <p:tgtEl>
                                          <p:spTgt spid="1640450">
                                            <p:txEl>
                                              <p:pRg st="1" end="1"/>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5" presetClass="entr" presetSubtype="0" fill="hold" nodeType="clickEffect">
                                  <p:stCondLst>
                                    <p:cond delay="0"/>
                                  </p:stCondLst>
                                  <p:childTnLst>
                                    <p:set>
                                      <p:cBhvr>
                                        <p:cTn id="13" dur="1" fill="hold">
                                          <p:stCondLst>
                                            <p:cond delay="0"/>
                                          </p:stCondLst>
                                        </p:cTn>
                                        <p:tgtEl>
                                          <p:spTgt spid="1640450">
                                            <p:txEl>
                                              <p:pRg st="2" end="2"/>
                                            </p:txEl>
                                          </p:spTgt>
                                        </p:tgtEl>
                                        <p:attrNameLst>
                                          <p:attrName>style.visibility</p:attrName>
                                        </p:attrNameLst>
                                      </p:cBhvr>
                                      <p:to>
                                        <p:strVal val="visible"/>
                                      </p:to>
                                    </p:set>
                                    <p:anim calcmode="lin" valueType="num">
                                      <p:cBhvr>
                                        <p:cTn id="14" dur="500" decel="50000" fill="hold">
                                          <p:stCondLst>
                                            <p:cond delay="0"/>
                                          </p:stCondLst>
                                        </p:cTn>
                                        <p:tgtEl>
                                          <p:spTgt spid="1640450">
                                            <p:txEl>
                                              <p:pRg st="2" end="2"/>
                                            </p:txEl>
                                          </p:spTgt>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1640450">
                                            <p:txEl>
                                              <p:pRg st="2" end="2"/>
                                            </p:txEl>
                                          </p:spTgt>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1640450">
                                            <p:txEl>
                                              <p:pRg st="2" end="2"/>
                                            </p:txEl>
                                          </p:spTgt>
                                        </p:tgtEl>
                                        <p:attrNameLst>
                                          <p:attrName>ppt_w</p:attrName>
                                        </p:attrNameLst>
                                      </p:cBhvr>
                                      <p:tavLst>
                                        <p:tav tm="0">
                                          <p:val>
                                            <p:strVal val="#ppt_w*.05"/>
                                          </p:val>
                                        </p:tav>
                                        <p:tav tm="100000">
                                          <p:val>
                                            <p:strVal val="#ppt_w"/>
                                          </p:val>
                                        </p:tav>
                                      </p:tavLst>
                                    </p:anim>
                                    <p:anim calcmode="lin" valueType="num">
                                      <p:cBhvr>
                                        <p:cTn id="17" dur="1000" fill="hold"/>
                                        <p:tgtEl>
                                          <p:spTgt spid="1640450">
                                            <p:txEl>
                                              <p:pRg st="2" end="2"/>
                                            </p:txEl>
                                          </p:spTgt>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1640450">
                                            <p:txEl>
                                              <p:pRg st="2" end="2"/>
                                            </p:txEl>
                                          </p:spTgt>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1640450">
                                            <p:txEl>
                                              <p:pRg st="2" end="2"/>
                                            </p:txEl>
                                          </p:spTgt>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1640450">
                                            <p:txEl>
                                              <p:pRg st="2" end="2"/>
                                            </p:txEl>
                                          </p:spTgt>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1640450">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5" presetClass="entr" presetSubtype="0" fill="hold" nodeType="clickEffect">
                                  <p:stCondLst>
                                    <p:cond delay="0"/>
                                  </p:stCondLst>
                                  <p:childTnLst>
                                    <p:set>
                                      <p:cBhvr>
                                        <p:cTn id="25" dur="1" fill="hold">
                                          <p:stCondLst>
                                            <p:cond delay="0"/>
                                          </p:stCondLst>
                                        </p:cTn>
                                        <p:tgtEl>
                                          <p:spTgt spid="1640450">
                                            <p:txEl>
                                              <p:pRg st="3" end="3"/>
                                            </p:txEl>
                                          </p:spTgt>
                                        </p:tgtEl>
                                        <p:attrNameLst>
                                          <p:attrName>style.visibility</p:attrName>
                                        </p:attrNameLst>
                                      </p:cBhvr>
                                      <p:to>
                                        <p:strVal val="visible"/>
                                      </p:to>
                                    </p:set>
                                    <p:anim calcmode="lin" valueType="num">
                                      <p:cBhvr>
                                        <p:cTn id="26" dur="500" decel="50000" fill="hold">
                                          <p:stCondLst>
                                            <p:cond delay="0"/>
                                          </p:stCondLst>
                                        </p:cTn>
                                        <p:tgtEl>
                                          <p:spTgt spid="1640450">
                                            <p:txEl>
                                              <p:pRg st="3" end="3"/>
                                            </p:txEl>
                                          </p:spTgt>
                                        </p:tgtEl>
                                        <p:attrNameLst>
                                          <p:attrName>style.rotation</p:attrName>
                                        </p:attrNameLst>
                                      </p:cBhvr>
                                      <p:tavLst>
                                        <p:tav tm="0">
                                          <p:val>
                                            <p:fltVal val="-90"/>
                                          </p:val>
                                        </p:tav>
                                        <p:tav tm="100000">
                                          <p:val>
                                            <p:fltVal val="0"/>
                                          </p:val>
                                        </p:tav>
                                      </p:tavLst>
                                    </p:anim>
                                    <p:anim calcmode="lin" valueType="num">
                                      <p:cBhvr>
                                        <p:cTn id="27" dur="500" decel="50000" fill="hold">
                                          <p:stCondLst>
                                            <p:cond delay="0"/>
                                          </p:stCondLst>
                                        </p:cTn>
                                        <p:tgtEl>
                                          <p:spTgt spid="1640450">
                                            <p:txEl>
                                              <p:pRg st="3" end="3"/>
                                            </p:txEl>
                                          </p:spTgt>
                                        </p:tgtEl>
                                        <p:attrNameLst>
                                          <p:attrName>ppt_w</p:attrName>
                                        </p:attrNameLst>
                                      </p:cBhvr>
                                      <p:tavLst>
                                        <p:tav tm="0">
                                          <p:val>
                                            <p:strVal val="#ppt_w"/>
                                          </p:val>
                                        </p:tav>
                                        <p:tav tm="100000">
                                          <p:val>
                                            <p:strVal val="#ppt_w*.05"/>
                                          </p:val>
                                        </p:tav>
                                      </p:tavLst>
                                    </p:anim>
                                    <p:anim calcmode="lin" valueType="num">
                                      <p:cBhvr>
                                        <p:cTn id="28" dur="500" accel="50000" fill="hold">
                                          <p:stCondLst>
                                            <p:cond delay="500"/>
                                          </p:stCondLst>
                                        </p:cTn>
                                        <p:tgtEl>
                                          <p:spTgt spid="1640450">
                                            <p:txEl>
                                              <p:pRg st="3" end="3"/>
                                            </p:txEl>
                                          </p:spTgt>
                                        </p:tgtEl>
                                        <p:attrNameLst>
                                          <p:attrName>ppt_w</p:attrName>
                                        </p:attrNameLst>
                                      </p:cBhvr>
                                      <p:tavLst>
                                        <p:tav tm="0">
                                          <p:val>
                                            <p:strVal val="#ppt_w*.05"/>
                                          </p:val>
                                        </p:tav>
                                        <p:tav tm="100000">
                                          <p:val>
                                            <p:strVal val="#ppt_w"/>
                                          </p:val>
                                        </p:tav>
                                      </p:tavLst>
                                    </p:anim>
                                    <p:anim calcmode="lin" valueType="num">
                                      <p:cBhvr>
                                        <p:cTn id="29" dur="1000" fill="hold"/>
                                        <p:tgtEl>
                                          <p:spTgt spid="1640450">
                                            <p:txEl>
                                              <p:pRg st="3" end="3"/>
                                            </p:txEl>
                                          </p:spTgt>
                                        </p:tgtEl>
                                        <p:attrNameLst>
                                          <p:attrName>ppt_h</p:attrName>
                                        </p:attrNameLst>
                                      </p:cBhvr>
                                      <p:tavLst>
                                        <p:tav tm="0">
                                          <p:val>
                                            <p:strVal val="#ppt_h"/>
                                          </p:val>
                                        </p:tav>
                                        <p:tav tm="100000">
                                          <p:val>
                                            <p:strVal val="#ppt_h"/>
                                          </p:val>
                                        </p:tav>
                                      </p:tavLst>
                                    </p:anim>
                                    <p:anim calcmode="lin" valueType="num">
                                      <p:cBhvr>
                                        <p:cTn id="30" dur="500" decel="50000" fill="hold">
                                          <p:stCondLst>
                                            <p:cond delay="0"/>
                                          </p:stCondLst>
                                        </p:cTn>
                                        <p:tgtEl>
                                          <p:spTgt spid="1640450">
                                            <p:txEl>
                                              <p:pRg st="3" end="3"/>
                                            </p:txEl>
                                          </p:spTgt>
                                        </p:tgtEl>
                                        <p:attrNameLst>
                                          <p:attrName>ppt_x</p:attrName>
                                        </p:attrNameLst>
                                      </p:cBhvr>
                                      <p:tavLst>
                                        <p:tav tm="0">
                                          <p:val>
                                            <p:strVal val="#ppt_x+.4"/>
                                          </p:val>
                                        </p:tav>
                                        <p:tav tm="100000">
                                          <p:val>
                                            <p:strVal val="#ppt_x"/>
                                          </p:val>
                                        </p:tav>
                                      </p:tavLst>
                                    </p:anim>
                                    <p:anim calcmode="lin" valueType="num">
                                      <p:cBhvr>
                                        <p:cTn id="31" dur="500" decel="50000" fill="hold">
                                          <p:stCondLst>
                                            <p:cond delay="0"/>
                                          </p:stCondLst>
                                        </p:cTn>
                                        <p:tgtEl>
                                          <p:spTgt spid="1640450">
                                            <p:txEl>
                                              <p:pRg st="3" end="3"/>
                                            </p:txEl>
                                          </p:spTgt>
                                        </p:tgtEl>
                                        <p:attrNameLst>
                                          <p:attrName>ppt_y</p:attrName>
                                        </p:attrNameLst>
                                      </p:cBhvr>
                                      <p:tavLst>
                                        <p:tav tm="0">
                                          <p:val>
                                            <p:strVal val="#ppt_y-.2"/>
                                          </p:val>
                                        </p:tav>
                                        <p:tav tm="100000">
                                          <p:val>
                                            <p:strVal val="#ppt_y+.1"/>
                                          </p:val>
                                        </p:tav>
                                      </p:tavLst>
                                    </p:anim>
                                    <p:anim calcmode="lin" valueType="num">
                                      <p:cBhvr>
                                        <p:cTn id="32" dur="500" accel="50000" fill="hold">
                                          <p:stCondLst>
                                            <p:cond delay="500"/>
                                          </p:stCondLst>
                                        </p:cTn>
                                        <p:tgtEl>
                                          <p:spTgt spid="1640450">
                                            <p:txEl>
                                              <p:pRg st="3" end="3"/>
                                            </p:txEl>
                                          </p:spTgt>
                                        </p:tgtEl>
                                        <p:attrNameLst>
                                          <p:attrName>ppt_y</p:attrName>
                                        </p:attrNameLst>
                                      </p:cBhvr>
                                      <p:tavLst>
                                        <p:tav tm="0">
                                          <p:val>
                                            <p:strVal val="#ppt_y+.1"/>
                                          </p:val>
                                        </p:tav>
                                        <p:tav tm="100000">
                                          <p:val>
                                            <p:strVal val="#ppt_y"/>
                                          </p:val>
                                        </p:tav>
                                      </p:tavLst>
                                    </p:anim>
                                    <p:animEffect transition="in" filter="fade">
                                      <p:cBhvr>
                                        <p:cTn id="33" dur="1000" decel="50000">
                                          <p:stCondLst>
                                            <p:cond delay="0"/>
                                          </p:stCondLst>
                                        </p:cTn>
                                        <p:tgtEl>
                                          <p:spTgt spid="1640450">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5" presetClass="entr" presetSubtype="0" fill="hold" nodeType="clickEffect">
                                  <p:stCondLst>
                                    <p:cond delay="0"/>
                                  </p:stCondLst>
                                  <p:childTnLst>
                                    <p:set>
                                      <p:cBhvr>
                                        <p:cTn id="37" dur="1" fill="hold">
                                          <p:stCondLst>
                                            <p:cond delay="0"/>
                                          </p:stCondLst>
                                        </p:cTn>
                                        <p:tgtEl>
                                          <p:spTgt spid="1640450">
                                            <p:txEl>
                                              <p:pRg st="4" end="4"/>
                                            </p:txEl>
                                          </p:spTgt>
                                        </p:tgtEl>
                                        <p:attrNameLst>
                                          <p:attrName>style.visibility</p:attrName>
                                        </p:attrNameLst>
                                      </p:cBhvr>
                                      <p:to>
                                        <p:strVal val="visible"/>
                                      </p:to>
                                    </p:set>
                                    <p:anim calcmode="lin" valueType="num">
                                      <p:cBhvr>
                                        <p:cTn id="38" dur="500" decel="50000" fill="hold">
                                          <p:stCondLst>
                                            <p:cond delay="0"/>
                                          </p:stCondLst>
                                        </p:cTn>
                                        <p:tgtEl>
                                          <p:spTgt spid="1640450">
                                            <p:txEl>
                                              <p:pRg st="4" end="4"/>
                                            </p:txEl>
                                          </p:spTgt>
                                        </p:tgtEl>
                                        <p:attrNameLst>
                                          <p:attrName>style.rotation</p:attrName>
                                        </p:attrNameLst>
                                      </p:cBhvr>
                                      <p:tavLst>
                                        <p:tav tm="0">
                                          <p:val>
                                            <p:fltVal val="-90"/>
                                          </p:val>
                                        </p:tav>
                                        <p:tav tm="100000">
                                          <p:val>
                                            <p:fltVal val="0"/>
                                          </p:val>
                                        </p:tav>
                                      </p:tavLst>
                                    </p:anim>
                                    <p:anim calcmode="lin" valueType="num">
                                      <p:cBhvr>
                                        <p:cTn id="39" dur="500" decel="50000" fill="hold">
                                          <p:stCondLst>
                                            <p:cond delay="0"/>
                                          </p:stCondLst>
                                        </p:cTn>
                                        <p:tgtEl>
                                          <p:spTgt spid="1640450">
                                            <p:txEl>
                                              <p:pRg st="4" end="4"/>
                                            </p:txEl>
                                          </p:spTgt>
                                        </p:tgtEl>
                                        <p:attrNameLst>
                                          <p:attrName>ppt_w</p:attrName>
                                        </p:attrNameLst>
                                      </p:cBhvr>
                                      <p:tavLst>
                                        <p:tav tm="0">
                                          <p:val>
                                            <p:strVal val="#ppt_w"/>
                                          </p:val>
                                        </p:tav>
                                        <p:tav tm="100000">
                                          <p:val>
                                            <p:strVal val="#ppt_w*.05"/>
                                          </p:val>
                                        </p:tav>
                                      </p:tavLst>
                                    </p:anim>
                                    <p:anim calcmode="lin" valueType="num">
                                      <p:cBhvr>
                                        <p:cTn id="40" dur="500" accel="50000" fill="hold">
                                          <p:stCondLst>
                                            <p:cond delay="500"/>
                                          </p:stCondLst>
                                        </p:cTn>
                                        <p:tgtEl>
                                          <p:spTgt spid="1640450">
                                            <p:txEl>
                                              <p:pRg st="4" end="4"/>
                                            </p:txEl>
                                          </p:spTgt>
                                        </p:tgtEl>
                                        <p:attrNameLst>
                                          <p:attrName>ppt_w</p:attrName>
                                        </p:attrNameLst>
                                      </p:cBhvr>
                                      <p:tavLst>
                                        <p:tav tm="0">
                                          <p:val>
                                            <p:strVal val="#ppt_w*.05"/>
                                          </p:val>
                                        </p:tav>
                                        <p:tav tm="100000">
                                          <p:val>
                                            <p:strVal val="#ppt_w"/>
                                          </p:val>
                                        </p:tav>
                                      </p:tavLst>
                                    </p:anim>
                                    <p:anim calcmode="lin" valueType="num">
                                      <p:cBhvr>
                                        <p:cTn id="41" dur="1000" fill="hold"/>
                                        <p:tgtEl>
                                          <p:spTgt spid="1640450">
                                            <p:txEl>
                                              <p:pRg st="4" end="4"/>
                                            </p:txEl>
                                          </p:spTgt>
                                        </p:tgtEl>
                                        <p:attrNameLst>
                                          <p:attrName>ppt_h</p:attrName>
                                        </p:attrNameLst>
                                      </p:cBhvr>
                                      <p:tavLst>
                                        <p:tav tm="0">
                                          <p:val>
                                            <p:strVal val="#ppt_h"/>
                                          </p:val>
                                        </p:tav>
                                        <p:tav tm="100000">
                                          <p:val>
                                            <p:strVal val="#ppt_h"/>
                                          </p:val>
                                        </p:tav>
                                      </p:tavLst>
                                    </p:anim>
                                    <p:anim calcmode="lin" valueType="num">
                                      <p:cBhvr>
                                        <p:cTn id="42" dur="500" decel="50000" fill="hold">
                                          <p:stCondLst>
                                            <p:cond delay="0"/>
                                          </p:stCondLst>
                                        </p:cTn>
                                        <p:tgtEl>
                                          <p:spTgt spid="1640450">
                                            <p:txEl>
                                              <p:pRg st="4" end="4"/>
                                            </p:txEl>
                                          </p:spTgt>
                                        </p:tgtEl>
                                        <p:attrNameLst>
                                          <p:attrName>ppt_x</p:attrName>
                                        </p:attrNameLst>
                                      </p:cBhvr>
                                      <p:tavLst>
                                        <p:tav tm="0">
                                          <p:val>
                                            <p:strVal val="#ppt_x+.4"/>
                                          </p:val>
                                        </p:tav>
                                        <p:tav tm="100000">
                                          <p:val>
                                            <p:strVal val="#ppt_x"/>
                                          </p:val>
                                        </p:tav>
                                      </p:tavLst>
                                    </p:anim>
                                    <p:anim calcmode="lin" valueType="num">
                                      <p:cBhvr>
                                        <p:cTn id="43" dur="500" decel="50000" fill="hold">
                                          <p:stCondLst>
                                            <p:cond delay="0"/>
                                          </p:stCondLst>
                                        </p:cTn>
                                        <p:tgtEl>
                                          <p:spTgt spid="1640450">
                                            <p:txEl>
                                              <p:pRg st="4" end="4"/>
                                            </p:txEl>
                                          </p:spTgt>
                                        </p:tgtEl>
                                        <p:attrNameLst>
                                          <p:attrName>ppt_y</p:attrName>
                                        </p:attrNameLst>
                                      </p:cBhvr>
                                      <p:tavLst>
                                        <p:tav tm="0">
                                          <p:val>
                                            <p:strVal val="#ppt_y-.2"/>
                                          </p:val>
                                        </p:tav>
                                        <p:tav tm="100000">
                                          <p:val>
                                            <p:strVal val="#ppt_y+.1"/>
                                          </p:val>
                                        </p:tav>
                                      </p:tavLst>
                                    </p:anim>
                                    <p:anim calcmode="lin" valueType="num">
                                      <p:cBhvr>
                                        <p:cTn id="44" dur="500" accel="50000" fill="hold">
                                          <p:stCondLst>
                                            <p:cond delay="500"/>
                                          </p:stCondLst>
                                        </p:cTn>
                                        <p:tgtEl>
                                          <p:spTgt spid="1640450">
                                            <p:txEl>
                                              <p:pRg st="4" end="4"/>
                                            </p:txEl>
                                          </p:spTgt>
                                        </p:tgtEl>
                                        <p:attrNameLst>
                                          <p:attrName>ppt_y</p:attrName>
                                        </p:attrNameLst>
                                      </p:cBhvr>
                                      <p:tavLst>
                                        <p:tav tm="0">
                                          <p:val>
                                            <p:strVal val="#ppt_y+.1"/>
                                          </p:val>
                                        </p:tav>
                                        <p:tav tm="100000">
                                          <p:val>
                                            <p:strVal val="#ppt_y"/>
                                          </p:val>
                                        </p:tav>
                                      </p:tavLst>
                                    </p:anim>
                                    <p:animEffect transition="in" filter="fade">
                                      <p:cBhvr>
                                        <p:cTn id="45" dur="1000" decel="50000">
                                          <p:stCondLst>
                                            <p:cond delay="0"/>
                                          </p:stCondLst>
                                        </p:cTn>
                                        <p:tgtEl>
                                          <p:spTgt spid="16404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Grp="1" noChangeArrowheads="1"/>
          </p:cNvSpPr>
          <p:nvPr>
            <p:ph type="title"/>
          </p:nvPr>
        </p:nvSpPr>
        <p:spPr>
          <a:xfrm>
            <a:off x="1219200" y="142875"/>
            <a:ext cx="7810500" cy="914401"/>
          </a:xfrm>
        </p:spPr>
        <p:txBody>
          <a:bodyPr/>
          <a:lstStyle/>
          <a:p>
            <a:r>
              <a:rPr lang="en-US" sz="3600" dirty="0">
                <a:latin typeface="Times New Roman" panose="02020603050405020304" pitchFamily="18" charset="0"/>
              </a:rPr>
              <a:t>Screened-subnet firewall system</a:t>
            </a:r>
            <a:endParaRPr lang="en-US" altLang="zh-CN" sz="3600" dirty="0">
              <a:latin typeface="Times New Roman" panose="02020603050405020304" pitchFamily="18" charset="0"/>
            </a:endParaRPr>
          </a:p>
        </p:txBody>
      </p:sp>
      <p:pic>
        <p:nvPicPr>
          <p:cNvPr id="1862659" name="Picture 3"/>
          <p:cNvPicPr>
            <a:picLocks noChangeAspect="1" noChangeArrowheads="1"/>
          </p:cNvPicPr>
          <p:nvPr/>
        </p:nvPicPr>
        <p:blipFill>
          <a:blip r:embed="rId3" cstate="print"/>
          <a:srcRect/>
          <a:stretch>
            <a:fillRect/>
          </a:stretch>
        </p:blipFill>
        <p:spPr bwMode="auto">
          <a:xfrm>
            <a:off x="0" y="1676400"/>
            <a:ext cx="9144000" cy="3495675"/>
          </a:xfrm>
          <a:prstGeom prst="rect">
            <a:avLst/>
          </a:prstGeom>
          <a:noFill/>
          <a:ln w="9525">
            <a:noFill/>
            <a:miter lim="800000"/>
            <a:headEnd/>
            <a:tailEnd/>
          </a:ln>
          <a:effectLst/>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82" name="Rectangle 2"/>
          <p:cNvSpPr>
            <a:spLocks noGrp="1" noChangeArrowheads="1"/>
          </p:cNvSpPr>
          <p:nvPr>
            <p:ph type="title"/>
          </p:nvPr>
        </p:nvSpPr>
        <p:spPr>
          <a:xfrm>
            <a:off x="1295400" y="0"/>
            <a:ext cx="7562850" cy="914400"/>
          </a:xfrm>
        </p:spPr>
        <p:txBody>
          <a:bodyPr/>
          <a:lstStyle/>
          <a:p>
            <a:r>
              <a:rPr lang="en-US" altLang="zh-CN" sz="2800" dirty="0">
                <a:latin typeface="Times New Roman" panose="02020603050405020304" pitchFamily="18" charset="0"/>
              </a:rPr>
              <a:t>Screened Subnet Firewall Architecture</a:t>
            </a:r>
          </a:p>
        </p:txBody>
      </p:sp>
      <p:grpSp>
        <p:nvGrpSpPr>
          <p:cNvPr id="2" name="Group 3"/>
          <p:cNvGrpSpPr/>
          <p:nvPr/>
        </p:nvGrpSpPr>
        <p:grpSpPr bwMode="auto">
          <a:xfrm>
            <a:off x="228600" y="1066800"/>
            <a:ext cx="8502650" cy="4921250"/>
            <a:chOff x="240" y="1076"/>
            <a:chExt cx="5356" cy="3100"/>
          </a:xfrm>
        </p:grpSpPr>
        <p:sp>
          <p:nvSpPr>
            <p:cNvPr id="1863684" name="Rectangle 4"/>
            <p:cNvSpPr>
              <a:spLocks noChangeArrowheads="1"/>
            </p:cNvSpPr>
            <p:nvPr/>
          </p:nvSpPr>
          <p:spPr bwMode="auto">
            <a:xfrm>
              <a:off x="432" y="3120"/>
              <a:ext cx="1584" cy="816"/>
            </a:xfrm>
            <a:prstGeom prst="rect">
              <a:avLst/>
            </a:prstGeom>
            <a:solidFill>
              <a:schemeClr val="accent1"/>
            </a:solidFill>
            <a:ln w="9525">
              <a:solidFill>
                <a:schemeClr val="tx1"/>
              </a:solidFill>
              <a:miter lim="800000"/>
            </a:ln>
            <a:effectLst/>
          </p:spPr>
          <p:txBody>
            <a:bodyPr wrap="none" tIns="0" anchor="ctr"/>
            <a:lstStyle/>
            <a:p>
              <a:r>
                <a:rPr lang="en-US" altLang="zh-CN" sz="2000" b="0">
                  <a:latin typeface="Tahoma" panose="020B0604030504040204" pitchFamily="34" charset="0"/>
                  <a:ea typeface="宋体" panose="02010600030101010101" pitchFamily="2" charset="-122"/>
                </a:rPr>
                <a:t>Demilitarized Zone</a:t>
              </a:r>
            </a:p>
            <a:p>
              <a:r>
                <a:rPr lang="en-US" altLang="zh-CN" sz="2000" b="0">
                  <a:latin typeface="Tahoma" panose="020B0604030504040204" pitchFamily="34" charset="0"/>
                  <a:ea typeface="宋体" panose="02010600030101010101" pitchFamily="2" charset="-122"/>
                </a:rPr>
                <a:t>(DMZ)</a:t>
              </a:r>
            </a:p>
            <a:p>
              <a:endParaRPr lang="en-US" altLang="zh-CN" sz="2000" b="0">
                <a:latin typeface="Tahoma" panose="020B0604030504040204" pitchFamily="34" charset="0"/>
                <a:ea typeface="宋体" panose="02010600030101010101" pitchFamily="2" charset="-122"/>
              </a:endParaRPr>
            </a:p>
            <a:p>
              <a:endParaRPr lang="en-US" altLang="zh-CN" b="0">
                <a:latin typeface="Tahoma" panose="020B0604030504040204" pitchFamily="34" charset="0"/>
                <a:ea typeface="宋体" panose="02010600030101010101" pitchFamily="2" charset="-122"/>
              </a:endParaRPr>
            </a:p>
          </p:txBody>
        </p:sp>
        <p:pic>
          <p:nvPicPr>
            <p:cNvPr id="1863685" name="Picture 5" descr="COMPUTER-S"/>
            <p:cNvPicPr>
              <a:picLocks noChangeAspect="1" noChangeArrowheads="1"/>
            </p:cNvPicPr>
            <p:nvPr/>
          </p:nvPicPr>
          <p:blipFill>
            <a:blip r:embed="rId3" cstate="print"/>
            <a:srcRect/>
            <a:stretch>
              <a:fillRect/>
            </a:stretch>
          </p:blipFill>
          <p:spPr bwMode="auto">
            <a:xfrm>
              <a:off x="480" y="1488"/>
              <a:ext cx="528" cy="463"/>
            </a:xfrm>
            <a:prstGeom prst="rect">
              <a:avLst/>
            </a:prstGeom>
            <a:noFill/>
          </p:spPr>
        </p:pic>
        <p:pic>
          <p:nvPicPr>
            <p:cNvPr id="1863686" name="Picture 6" descr="COMPUTER-S"/>
            <p:cNvPicPr>
              <a:picLocks noChangeAspect="1" noChangeArrowheads="1"/>
            </p:cNvPicPr>
            <p:nvPr/>
          </p:nvPicPr>
          <p:blipFill>
            <a:blip r:embed="rId3" cstate="print"/>
            <a:srcRect/>
            <a:stretch>
              <a:fillRect/>
            </a:stretch>
          </p:blipFill>
          <p:spPr bwMode="auto">
            <a:xfrm>
              <a:off x="576" y="2016"/>
              <a:ext cx="528" cy="463"/>
            </a:xfrm>
            <a:prstGeom prst="rect">
              <a:avLst/>
            </a:prstGeom>
            <a:noFill/>
          </p:spPr>
        </p:pic>
        <p:pic>
          <p:nvPicPr>
            <p:cNvPr id="1863687" name="Picture 7" descr="COMPUTER-S"/>
            <p:cNvPicPr>
              <a:picLocks noChangeAspect="1" noChangeArrowheads="1"/>
            </p:cNvPicPr>
            <p:nvPr/>
          </p:nvPicPr>
          <p:blipFill>
            <a:blip r:embed="rId3" cstate="print"/>
            <a:srcRect/>
            <a:stretch>
              <a:fillRect/>
            </a:stretch>
          </p:blipFill>
          <p:spPr bwMode="auto">
            <a:xfrm>
              <a:off x="1200" y="2016"/>
              <a:ext cx="528" cy="463"/>
            </a:xfrm>
            <a:prstGeom prst="rect">
              <a:avLst/>
            </a:prstGeom>
            <a:noFill/>
          </p:spPr>
        </p:pic>
        <p:pic>
          <p:nvPicPr>
            <p:cNvPr id="1863688" name="Picture 8" descr="COMPUTER-S"/>
            <p:cNvPicPr>
              <a:picLocks noChangeAspect="1" noChangeArrowheads="1"/>
            </p:cNvPicPr>
            <p:nvPr/>
          </p:nvPicPr>
          <p:blipFill>
            <a:blip r:embed="rId3" cstate="print"/>
            <a:srcRect/>
            <a:stretch>
              <a:fillRect/>
            </a:stretch>
          </p:blipFill>
          <p:spPr bwMode="auto">
            <a:xfrm>
              <a:off x="1104" y="1488"/>
              <a:ext cx="528" cy="463"/>
            </a:xfrm>
            <a:prstGeom prst="rect">
              <a:avLst/>
            </a:prstGeom>
            <a:noFill/>
          </p:spPr>
        </p:pic>
        <p:sp>
          <p:nvSpPr>
            <p:cNvPr id="1863689" name="Line 9"/>
            <p:cNvSpPr>
              <a:spLocks noChangeShapeType="1"/>
            </p:cNvSpPr>
            <p:nvPr/>
          </p:nvSpPr>
          <p:spPr bwMode="auto">
            <a:xfrm>
              <a:off x="384" y="2736"/>
              <a:ext cx="1920" cy="0"/>
            </a:xfrm>
            <a:prstGeom prst="line">
              <a:avLst/>
            </a:prstGeom>
            <a:noFill/>
            <a:ln w="38100">
              <a:solidFill>
                <a:schemeClr val="tx1"/>
              </a:solidFill>
              <a:miter lim="800000"/>
            </a:ln>
            <a:effectLst/>
          </p:spPr>
          <p:txBody>
            <a:bodyPr wrap="none"/>
            <a:lstStyle/>
            <a:p>
              <a:endParaRPr lang="zh-CN" altLang="en-US"/>
            </a:p>
          </p:txBody>
        </p:sp>
        <p:sp>
          <p:nvSpPr>
            <p:cNvPr id="1863690" name="Line 10"/>
            <p:cNvSpPr>
              <a:spLocks noChangeShapeType="1"/>
            </p:cNvSpPr>
            <p:nvPr/>
          </p:nvSpPr>
          <p:spPr bwMode="auto">
            <a:xfrm>
              <a:off x="528" y="1824"/>
              <a:ext cx="0" cy="912"/>
            </a:xfrm>
            <a:prstGeom prst="line">
              <a:avLst/>
            </a:prstGeom>
            <a:noFill/>
            <a:ln w="38100">
              <a:solidFill>
                <a:schemeClr val="tx1"/>
              </a:solidFill>
              <a:miter lim="800000"/>
            </a:ln>
            <a:effectLst/>
          </p:spPr>
          <p:txBody>
            <a:bodyPr wrap="none"/>
            <a:lstStyle/>
            <a:p>
              <a:endParaRPr lang="zh-CN" altLang="en-US"/>
            </a:p>
          </p:txBody>
        </p:sp>
        <p:sp>
          <p:nvSpPr>
            <p:cNvPr id="1863691" name="Line 11"/>
            <p:cNvSpPr>
              <a:spLocks noChangeShapeType="1"/>
            </p:cNvSpPr>
            <p:nvPr/>
          </p:nvSpPr>
          <p:spPr bwMode="auto">
            <a:xfrm>
              <a:off x="768" y="2400"/>
              <a:ext cx="0" cy="336"/>
            </a:xfrm>
            <a:prstGeom prst="line">
              <a:avLst/>
            </a:prstGeom>
            <a:noFill/>
            <a:ln w="38100">
              <a:solidFill>
                <a:schemeClr val="tx1"/>
              </a:solidFill>
              <a:miter lim="800000"/>
            </a:ln>
            <a:effectLst/>
          </p:spPr>
          <p:txBody>
            <a:bodyPr wrap="none"/>
            <a:lstStyle/>
            <a:p>
              <a:endParaRPr lang="zh-CN" altLang="en-US"/>
            </a:p>
          </p:txBody>
        </p:sp>
        <p:sp>
          <p:nvSpPr>
            <p:cNvPr id="1863692" name="Line 12"/>
            <p:cNvSpPr>
              <a:spLocks noChangeShapeType="1"/>
            </p:cNvSpPr>
            <p:nvPr/>
          </p:nvSpPr>
          <p:spPr bwMode="auto">
            <a:xfrm>
              <a:off x="1200" y="1824"/>
              <a:ext cx="0" cy="912"/>
            </a:xfrm>
            <a:prstGeom prst="line">
              <a:avLst/>
            </a:prstGeom>
            <a:noFill/>
            <a:ln w="38100">
              <a:solidFill>
                <a:schemeClr val="tx1"/>
              </a:solidFill>
              <a:miter lim="800000"/>
            </a:ln>
            <a:effectLst/>
          </p:spPr>
          <p:txBody>
            <a:bodyPr wrap="none"/>
            <a:lstStyle/>
            <a:p>
              <a:endParaRPr lang="zh-CN" altLang="en-US"/>
            </a:p>
          </p:txBody>
        </p:sp>
        <p:sp>
          <p:nvSpPr>
            <p:cNvPr id="1863693" name="Line 13"/>
            <p:cNvSpPr>
              <a:spLocks noChangeShapeType="1"/>
            </p:cNvSpPr>
            <p:nvPr/>
          </p:nvSpPr>
          <p:spPr bwMode="auto">
            <a:xfrm>
              <a:off x="1440" y="2448"/>
              <a:ext cx="0" cy="288"/>
            </a:xfrm>
            <a:prstGeom prst="line">
              <a:avLst/>
            </a:prstGeom>
            <a:noFill/>
            <a:ln w="38100">
              <a:solidFill>
                <a:schemeClr val="tx1"/>
              </a:solidFill>
              <a:miter lim="800000"/>
            </a:ln>
            <a:effectLst/>
          </p:spPr>
          <p:txBody>
            <a:bodyPr wrap="none"/>
            <a:lstStyle/>
            <a:p>
              <a:endParaRPr lang="zh-CN" altLang="en-US"/>
            </a:p>
          </p:txBody>
        </p:sp>
        <p:sp>
          <p:nvSpPr>
            <p:cNvPr id="1863694" name="Line 14"/>
            <p:cNvSpPr>
              <a:spLocks noChangeShapeType="1"/>
            </p:cNvSpPr>
            <p:nvPr/>
          </p:nvSpPr>
          <p:spPr bwMode="auto">
            <a:xfrm>
              <a:off x="384" y="1392"/>
              <a:ext cx="2688" cy="0"/>
            </a:xfrm>
            <a:prstGeom prst="line">
              <a:avLst/>
            </a:prstGeom>
            <a:noFill/>
            <a:ln w="38100">
              <a:solidFill>
                <a:srgbClr val="96DCBC"/>
              </a:solidFill>
              <a:miter lim="800000"/>
            </a:ln>
            <a:effectLst/>
          </p:spPr>
          <p:txBody>
            <a:bodyPr wrap="none"/>
            <a:lstStyle/>
            <a:p>
              <a:endParaRPr lang="zh-CN" altLang="en-US"/>
            </a:p>
          </p:txBody>
        </p:sp>
        <p:sp>
          <p:nvSpPr>
            <p:cNvPr id="1863695" name="Line 15"/>
            <p:cNvSpPr>
              <a:spLocks noChangeShapeType="1"/>
            </p:cNvSpPr>
            <p:nvPr/>
          </p:nvSpPr>
          <p:spPr bwMode="auto">
            <a:xfrm>
              <a:off x="480" y="1296"/>
              <a:ext cx="2688" cy="0"/>
            </a:xfrm>
            <a:prstGeom prst="line">
              <a:avLst/>
            </a:prstGeom>
            <a:noFill/>
            <a:ln w="38100">
              <a:solidFill>
                <a:srgbClr val="96DCBC"/>
              </a:solidFill>
              <a:miter lim="800000"/>
            </a:ln>
            <a:effectLst/>
          </p:spPr>
          <p:txBody>
            <a:bodyPr wrap="none"/>
            <a:lstStyle/>
            <a:p>
              <a:endParaRPr lang="zh-CN" altLang="en-US"/>
            </a:p>
          </p:txBody>
        </p:sp>
        <p:sp>
          <p:nvSpPr>
            <p:cNvPr id="1863696" name="Line 16"/>
            <p:cNvSpPr>
              <a:spLocks noChangeShapeType="1"/>
            </p:cNvSpPr>
            <p:nvPr/>
          </p:nvSpPr>
          <p:spPr bwMode="auto">
            <a:xfrm>
              <a:off x="384" y="4176"/>
              <a:ext cx="2784" cy="0"/>
            </a:xfrm>
            <a:prstGeom prst="line">
              <a:avLst/>
            </a:prstGeom>
            <a:noFill/>
            <a:ln w="38100">
              <a:solidFill>
                <a:srgbClr val="96DCBC"/>
              </a:solidFill>
              <a:miter lim="800000"/>
            </a:ln>
            <a:effectLst/>
          </p:spPr>
          <p:txBody>
            <a:bodyPr wrap="none"/>
            <a:lstStyle/>
            <a:p>
              <a:endParaRPr lang="zh-CN" altLang="en-US"/>
            </a:p>
          </p:txBody>
        </p:sp>
        <p:sp>
          <p:nvSpPr>
            <p:cNvPr id="1863697" name="Line 17"/>
            <p:cNvSpPr>
              <a:spLocks noChangeShapeType="1"/>
            </p:cNvSpPr>
            <p:nvPr/>
          </p:nvSpPr>
          <p:spPr bwMode="auto">
            <a:xfrm>
              <a:off x="288" y="4080"/>
              <a:ext cx="2784" cy="0"/>
            </a:xfrm>
            <a:prstGeom prst="line">
              <a:avLst/>
            </a:prstGeom>
            <a:noFill/>
            <a:ln w="38100">
              <a:solidFill>
                <a:srgbClr val="96DCBC"/>
              </a:solidFill>
              <a:miter lim="800000"/>
            </a:ln>
            <a:effectLst/>
          </p:spPr>
          <p:txBody>
            <a:bodyPr wrap="none"/>
            <a:lstStyle/>
            <a:p>
              <a:endParaRPr lang="zh-CN" altLang="en-US"/>
            </a:p>
          </p:txBody>
        </p:sp>
        <p:sp>
          <p:nvSpPr>
            <p:cNvPr id="1863698" name="Line 18"/>
            <p:cNvSpPr>
              <a:spLocks noChangeShapeType="1"/>
            </p:cNvSpPr>
            <p:nvPr/>
          </p:nvSpPr>
          <p:spPr bwMode="auto">
            <a:xfrm>
              <a:off x="3072" y="1376"/>
              <a:ext cx="0" cy="2704"/>
            </a:xfrm>
            <a:prstGeom prst="line">
              <a:avLst/>
            </a:prstGeom>
            <a:noFill/>
            <a:ln w="38100">
              <a:solidFill>
                <a:srgbClr val="96DCBC"/>
              </a:solidFill>
              <a:miter lim="800000"/>
            </a:ln>
            <a:effectLst/>
          </p:spPr>
          <p:txBody>
            <a:bodyPr wrap="none"/>
            <a:lstStyle/>
            <a:p>
              <a:endParaRPr lang="zh-CN" altLang="en-US"/>
            </a:p>
          </p:txBody>
        </p:sp>
        <p:sp>
          <p:nvSpPr>
            <p:cNvPr id="1863699" name="Line 19"/>
            <p:cNvSpPr>
              <a:spLocks noChangeShapeType="1"/>
            </p:cNvSpPr>
            <p:nvPr/>
          </p:nvSpPr>
          <p:spPr bwMode="auto">
            <a:xfrm>
              <a:off x="3168" y="1280"/>
              <a:ext cx="0" cy="2896"/>
            </a:xfrm>
            <a:prstGeom prst="line">
              <a:avLst/>
            </a:prstGeom>
            <a:noFill/>
            <a:ln w="38100">
              <a:solidFill>
                <a:srgbClr val="96DCBC"/>
              </a:solidFill>
              <a:miter lim="800000"/>
            </a:ln>
            <a:effectLst/>
          </p:spPr>
          <p:txBody>
            <a:bodyPr wrap="none"/>
            <a:lstStyle/>
            <a:p>
              <a:endParaRPr lang="zh-CN" altLang="en-US"/>
            </a:p>
          </p:txBody>
        </p:sp>
        <p:sp>
          <p:nvSpPr>
            <p:cNvPr id="1863700" name="Text Box 20"/>
            <p:cNvSpPr txBox="1">
              <a:spLocks noChangeArrowheads="1"/>
            </p:cNvSpPr>
            <p:nvPr/>
          </p:nvSpPr>
          <p:spPr bwMode="auto">
            <a:xfrm>
              <a:off x="240" y="2736"/>
              <a:ext cx="1310" cy="250"/>
            </a:xfrm>
            <a:prstGeom prst="rect">
              <a:avLst/>
            </a:prstGeom>
            <a:noFill/>
            <a:ln w="9525">
              <a:noFill/>
              <a:miter lim="800000"/>
            </a:ln>
            <a:effectLst/>
          </p:spPr>
          <p:txBody>
            <a:bodyPr wrap="none">
              <a:spAutoFit/>
            </a:bodyPr>
            <a:lstStyle/>
            <a:p>
              <a:r>
                <a:rPr lang="en-US" altLang="zh-CN" sz="2000" b="0">
                  <a:latin typeface="Tahoma" panose="020B0604030504040204" pitchFamily="34" charset="0"/>
                  <a:ea typeface="宋体" panose="02010600030101010101" pitchFamily="2" charset="-122"/>
                </a:rPr>
                <a:t>Internal Network</a:t>
              </a:r>
            </a:p>
          </p:txBody>
        </p:sp>
        <p:sp>
          <p:nvSpPr>
            <p:cNvPr id="1863701" name="Text Box 21"/>
            <p:cNvSpPr txBox="1">
              <a:spLocks noChangeArrowheads="1"/>
            </p:cNvSpPr>
            <p:nvPr/>
          </p:nvSpPr>
          <p:spPr bwMode="auto">
            <a:xfrm>
              <a:off x="1632" y="1392"/>
              <a:ext cx="1392" cy="250"/>
            </a:xfrm>
            <a:prstGeom prst="rect">
              <a:avLst/>
            </a:prstGeom>
            <a:noFill/>
            <a:ln w="9525">
              <a:noFill/>
              <a:miter lim="800000"/>
            </a:ln>
            <a:effectLst/>
          </p:spPr>
          <p:txBody>
            <a:bodyPr>
              <a:spAutoFit/>
            </a:bodyPr>
            <a:lstStyle/>
            <a:p>
              <a:r>
                <a:rPr lang="en-US" altLang="zh-CN" sz="2000" b="0">
                  <a:latin typeface="Tahoma" panose="020B0604030504040204" pitchFamily="34" charset="0"/>
                  <a:ea typeface="宋体" panose="02010600030101010101" pitchFamily="2" charset="-122"/>
                </a:rPr>
                <a:t>Enclave boundary</a:t>
              </a:r>
            </a:p>
          </p:txBody>
        </p:sp>
        <p:sp>
          <p:nvSpPr>
            <p:cNvPr id="1863702" name="Freeform 22"/>
            <p:cNvSpPr/>
            <p:nvPr/>
          </p:nvSpPr>
          <p:spPr bwMode="auto">
            <a:xfrm>
              <a:off x="4257" y="1076"/>
              <a:ext cx="1218" cy="1038"/>
            </a:xfrm>
            <a:custGeom>
              <a:avLst/>
              <a:gdLst/>
              <a:ahLst/>
              <a:cxnLst>
                <a:cxn ang="0">
                  <a:pos x="690" y="93"/>
                </a:cxn>
                <a:cxn ang="0">
                  <a:pos x="563" y="0"/>
                </a:cxn>
                <a:cxn ang="0">
                  <a:pos x="436" y="8"/>
                </a:cxn>
                <a:cxn ang="0">
                  <a:pos x="326" y="68"/>
                </a:cxn>
                <a:cxn ang="0">
                  <a:pos x="275" y="152"/>
                </a:cxn>
                <a:cxn ang="0">
                  <a:pos x="258" y="305"/>
                </a:cxn>
                <a:cxn ang="0">
                  <a:pos x="105" y="313"/>
                </a:cxn>
                <a:cxn ang="0">
                  <a:pos x="46" y="356"/>
                </a:cxn>
                <a:cxn ang="0">
                  <a:pos x="4" y="440"/>
                </a:cxn>
                <a:cxn ang="0">
                  <a:pos x="21" y="525"/>
                </a:cxn>
                <a:cxn ang="0">
                  <a:pos x="156" y="593"/>
                </a:cxn>
                <a:cxn ang="0">
                  <a:pos x="122" y="694"/>
                </a:cxn>
                <a:cxn ang="0">
                  <a:pos x="131" y="779"/>
                </a:cxn>
                <a:cxn ang="0">
                  <a:pos x="165" y="830"/>
                </a:cxn>
                <a:cxn ang="0">
                  <a:pos x="317" y="948"/>
                </a:cxn>
                <a:cxn ang="0">
                  <a:pos x="436" y="982"/>
                </a:cxn>
                <a:cxn ang="0">
                  <a:pos x="520" y="974"/>
                </a:cxn>
                <a:cxn ang="0">
                  <a:pos x="546" y="957"/>
                </a:cxn>
                <a:cxn ang="0">
                  <a:pos x="571" y="974"/>
                </a:cxn>
                <a:cxn ang="0">
                  <a:pos x="605" y="982"/>
                </a:cxn>
                <a:cxn ang="0">
                  <a:pos x="859" y="999"/>
                </a:cxn>
                <a:cxn ang="0">
                  <a:pos x="927" y="889"/>
                </a:cxn>
                <a:cxn ang="0">
                  <a:pos x="978" y="838"/>
                </a:cxn>
                <a:cxn ang="0">
                  <a:pos x="1147" y="821"/>
                </a:cxn>
                <a:cxn ang="0">
                  <a:pos x="1198" y="762"/>
                </a:cxn>
                <a:cxn ang="0">
                  <a:pos x="1215" y="669"/>
                </a:cxn>
                <a:cxn ang="0">
                  <a:pos x="1207" y="601"/>
                </a:cxn>
                <a:cxn ang="0">
                  <a:pos x="1105" y="550"/>
                </a:cxn>
                <a:cxn ang="0">
                  <a:pos x="1020" y="491"/>
                </a:cxn>
                <a:cxn ang="0">
                  <a:pos x="1130" y="440"/>
                </a:cxn>
                <a:cxn ang="0">
                  <a:pos x="1181" y="347"/>
                </a:cxn>
                <a:cxn ang="0">
                  <a:pos x="1173" y="228"/>
                </a:cxn>
                <a:cxn ang="0">
                  <a:pos x="986" y="161"/>
                </a:cxn>
                <a:cxn ang="0">
                  <a:pos x="825" y="135"/>
                </a:cxn>
                <a:cxn ang="0">
                  <a:pos x="690" y="93"/>
                </a:cxn>
              </a:cxnLst>
              <a:rect l="0" t="0" r="r" b="b"/>
              <a:pathLst>
                <a:path w="1218" h="1038">
                  <a:moveTo>
                    <a:pt x="690" y="93"/>
                  </a:moveTo>
                  <a:cubicBezTo>
                    <a:pt x="671" y="40"/>
                    <a:pt x="616" y="12"/>
                    <a:pt x="563" y="0"/>
                  </a:cubicBezTo>
                  <a:cubicBezTo>
                    <a:pt x="521" y="3"/>
                    <a:pt x="478" y="3"/>
                    <a:pt x="436" y="8"/>
                  </a:cubicBezTo>
                  <a:cubicBezTo>
                    <a:pt x="390" y="13"/>
                    <a:pt x="366" y="54"/>
                    <a:pt x="326" y="68"/>
                  </a:cubicBezTo>
                  <a:cubicBezTo>
                    <a:pt x="297" y="96"/>
                    <a:pt x="293" y="116"/>
                    <a:pt x="275" y="152"/>
                  </a:cubicBezTo>
                  <a:cubicBezTo>
                    <a:pt x="269" y="203"/>
                    <a:pt x="295" y="270"/>
                    <a:pt x="258" y="305"/>
                  </a:cubicBezTo>
                  <a:cubicBezTo>
                    <a:pt x="221" y="340"/>
                    <a:pt x="155" y="304"/>
                    <a:pt x="105" y="313"/>
                  </a:cubicBezTo>
                  <a:cubicBezTo>
                    <a:pt x="81" y="317"/>
                    <a:pt x="66" y="342"/>
                    <a:pt x="46" y="356"/>
                  </a:cubicBezTo>
                  <a:cubicBezTo>
                    <a:pt x="28" y="383"/>
                    <a:pt x="14" y="409"/>
                    <a:pt x="4" y="440"/>
                  </a:cubicBezTo>
                  <a:cubicBezTo>
                    <a:pt x="8" y="469"/>
                    <a:pt x="0" y="505"/>
                    <a:pt x="21" y="525"/>
                  </a:cubicBezTo>
                  <a:cubicBezTo>
                    <a:pt x="63" y="567"/>
                    <a:pt x="104" y="574"/>
                    <a:pt x="156" y="593"/>
                  </a:cubicBezTo>
                  <a:cubicBezTo>
                    <a:pt x="147" y="631"/>
                    <a:pt x="130" y="655"/>
                    <a:pt x="122" y="694"/>
                  </a:cubicBezTo>
                  <a:cubicBezTo>
                    <a:pt x="125" y="722"/>
                    <a:pt x="122" y="752"/>
                    <a:pt x="131" y="779"/>
                  </a:cubicBezTo>
                  <a:cubicBezTo>
                    <a:pt x="137" y="798"/>
                    <a:pt x="154" y="813"/>
                    <a:pt x="165" y="830"/>
                  </a:cubicBezTo>
                  <a:cubicBezTo>
                    <a:pt x="203" y="887"/>
                    <a:pt x="248" y="932"/>
                    <a:pt x="317" y="948"/>
                  </a:cubicBezTo>
                  <a:cubicBezTo>
                    <a:pt x="356" y="967"/>
                    <a:pt x="394" y="972"/>
                    <a:pt x="436" y="982"/>
                  </a:cubicBezTo>
                  <a:cubicBezTo>
                    <a:pt x="464" y="979"/>
                    <a:pt x="493" y="980"/>
                    <a:pt x="520" y="974"/>
                  </a:cubicBezTo>
                  <a:cubicBezTo>
                    <a:pt x="530" y="972"/>
                    <a:pt x="536" y="957"/>
                    <a:pt x="546" y="957"/>
                  </a:cubicBezTo>
                  <a:cubicBezTo>
                    <a:pt x="556" y="957"/>
                    <a:pt x="562" y="970"/>
                    <a:pt x="571" y="974"/>
                  </a:cubicBezTo>
                  <a:cubicBezTo>
                    <a:pt x="582" y="979"/>
                    <a:pt x="594" y="979"/>
                    <a:pt x="605" y="982"/>
                  </a:cubicBezTo>
                  <a:cubicBezTo>
                    <a:pt x="690" y="1038"/>
                    <a:pt x="721" y="1005"/>
                    <a:pt x="859" y="999"/>
                  </a:cubicBezTo>
                  <a:cubicBezTo>
                    <a:pt x="900" y="960"/>
                    <a:pt x="896" y="928"/>
                    <a:pt x="927" y="889"/>
                  </a:cubicBezTo>
                  <a:cubicBezTo>
                    <a:pt x="942" y="870"/>
                    <a:pt x="961" y="855"/>
                    <a:pt x="978" y="838"/>
                  </a:cubicBezTo>
                  <a:cubicBezTo>
                    <a:pt x="1018" y="798"/>
                    <a:pt x="1091" y="827"/>
                    <a:pt x="1147" y="821"/>
                  </a:cubicBezTo>
                  <a:cubicBezTo>
                    <a:pt x="1158" y="810"/>
                    <a:pt x="1192" y="782"/>
                    <a:pt x="1198" y="762"/>
                  </a:cubicBezTo>
                  <a:cubicBezTo>
                    <a:pt x="1207" y="732"/>
                    <a:pt x="1215" y="669"/>
                    <a:pt x="1215" y="669"/>
                  </a:cubicBezTo>
                  <a:cubicBezTo>
                    <a:pt x="1212" y="646"/>
                    <a:pt x="1218" y="621"/>
                    <a:pt x="1207" y="601"/>
                  </a:cubicBezTo>
                  <a:cubicBezTo>
                    <a:pt x="1190" y="571"/>
                    <a:pt x="1133" y="561"/>
                    <a:pt x="1105" y="550"/>
                  </a:cubicBezTo>
                  <a:cubicBezTo>
                    <a:pt x="1070" y="536"/>
                    <a:pt x="1046" y="516"/>
                    <a:pt x="1020" y="491"/>
                  </a:cubicBezTo>
                  <a:cubicBezTo>
                    <a:pt x="1051" y="429"/>
                    <a:pt x="1068" y="456"/>
                    <a:pt x="1130" y="440"/>
                  </a:cubicBezTo>
                  <a:cubicBezTo>
                    <a:pt x="1152" y="407"/>
                    <a:pt x="1172" y="386"/>
                    <a:pt x="1181" y="347"/>
                  </a:cubicBezTo>
                  <a:cubicBezTo>
                    <a:pt x="1178" y="307"/>
                    <a:pt x="1180" y="267"/>
                    <a:pt x="1173" y="228"/>
                  </a:cubicBezTo>
                  <a:cubicBezTo>
                    <a:pt x="1163" y="168"/>
                    <a:pt x="1019" y="164"/>
                    <a:pt x="986" y="161"/>
                  </a:cubicBezTo>
                  <a:cubicBezTo>
                    <a:pt x="917" y="118"/>
                    <a:pt x="920" y="127"/>
                    <a:pt x="825" y="135"/>
                  </a:cubicBezTo>
                  <a:cubicBezTo>
                    <a:pt x="780" y="131"/>
                    <a:pt x="713" y="142"/>
                    <a:pt x="690" y="93"/>
                  </a:cubicBezTo>
                  <a:close/>
                </a:path>
              </a:pathLst>
            </a:custGeom>
            <a:gradFill rotWithShape="0">
              <a:gsLst>
                <a:gs pos="0">
                  <a:srgbClr val="99FF66"/>
                </a:gs>
                <a:gs pos="100000">
                  <a:srgbClr val="99FF66">
                    <a:gamma/>
                    <a:shade val="84706"/>
                    <a:invGamma/>
                  </a:srgbClr>
                </a:gs>
              </a:gsLst>
              <a:path path="rect">
                <a:fillToRect l="50000" t="50000" r="50000" b="50000"/>
              </a:path>
            </a:gradFill>
            <a:ln w="9525" cap="flat" cmpd="sng">
              <a:solidFill>
                <a:schemeClr val="tx1"/>
              </a:solidFill>
              <a:prstDash val="solid"/>
              <a:miter lim="800000"/>
              <a:headEnd type="none" w="med" len="med"/>
              <a:tailEnd type="none" w="med" len="med"/>
            </a:ln>
            <a:effectLst/>
          </p:spPr>
          <p:txBody>
            <a:bodyPr wrap="none"/>
            <a:lstStyle/>
            <a:p>
              <a:endParaRPr lang="zh-CN" altLang="en-US"/>
            </a:p>
          </p:txBody>
        </p:sp>
        <p:sp>
          <p:nvSpPr>
            <p:cNvPr id="1863703" name="Text Box 23"/>
            <p:cNvSpPr txBox="1">
              <a:spLocks noChangeArrowheads="1"/>
            </p:cNvSpPr>
            <p:nvPr/>
          </p:nvSpPr>
          <p:spPr bwMode="auto">
            <a:xfrm>
              <a:off x="4523" y="1296"/>
              <a:ext cx="821" cy="518"/>
            </a:xfrm>
            <a:prstGeom prst="rect">
              <a:avLst/>
            </a:prstGeom>
            <a:noFill/>
            <a:ln w="9525">
              <a:noFill/>
              <a:miter lim="800000"/>
            </a:ln>
            <a:effectLst/>
          </p:spPr>
          <p:txBody>
            <a:bodyPr wrap="none">
              <a:spAutoFit/>
            </a:bodyPr>
            <a:lstStyle/>
            <a:p>
              <a:r>
                <a:rPr lang="en-US" altLang="zh-CN" b="0">
                  <a:latin typeface="Tahoma" panose="020B0604030504040204" pitchFamily="34" charset="0"/>
                  <a:ea typeface="宋体" panose="02010600030101010101" pitchFamily="2" charset="-122"/>
                </a:rPr>
                <a:t>External</a:t>
              </a:r>
            </a:p>
            <a:p>
              <a:r>
                <a:rPr lang="en-US" altLang="zh-CN" b="0">
                  <a:latin typeface="Tahoma" panose="020B0604030504040204" pitchFamily="34" charset="0"/>
                  <a:ea typeface="宋体" panose="02010600030101010101" pitchFamily="2" charset="-122"/>
                </a:rPr>
                <a:t>Network</a:t>
              </a:r>
            </a:p>
          </p:txBody>
        </p:sp>
        <p:sp>
          <p:nvSpPr>
            <p:cNvPr id="1863704" name="Line 24"/>
            <p:cNvSpPr>
              <a:spLocks noChangeShapeType="1"/>
            </p:cNvSpPr>
            <p:nvPr/>
          </p:nvSpPr>
          <p:spPr bwMode="auto">
            <a:xfrm flipV="1">
              <a:off x="4368" y="2064"/>
              <a:ext cx="528" cy="432"/>
            </a:xfrm>
            <a:prstGeom prst="line">
              <a:avLst/>
            </a:prstGeom>
            <a:noFill/>
            <a:ln w="38100">
              <a:solidFill>
                <a:schemeClr val="tx1"/>
              </a:solidFill>
              <a:miter lim="800000"/>
            </a:ln>
            <a:effectLst/>
          </p:spPr>
          <p:txBody>
            <a:bodyPr wrap="none"/>
            <a:lstStyle/>
            <a:p>
              <a:endParaRPr lang="zh-CN" altLang="en-US"/>
            </a:p>
          </p:txBody>
        </p:sp>
        <p:pic>
          <p:nvPicPr>
            <p:cNvPr id="1863705" name="Picture 25"/>
            <p:cNvPicPr>
              <a:picLocks noChangeArrowheads="1"/>
            </p:cNvPicPr>
            <p:nvPr/>
          </p:nvPicPr>
          <p:blipFill>
            <a:blip r:embed="rId4" cstate="print"/>
            <a:srcRect/>
            <a:stretch>
              <a:fillRect/>
            </a:stretch>
          </p:blipFill>
          <p:spPr bwMode="auto">
            <a:xfrm>
              <a:off x="4032" y="2448"/>
              <a:ext cx="336" cy="206"/>
            </a:xfrm>
            <a:prstGeom prst="rect">
              <a:avLst/>
            </a:prstGeom>
            <a:noFill/>
            <a:ln w="9525">
              <a:noFill/>
              <a:miter lim="800000"/>
              <a:headEnd/>
              <a:tailEnd/>
            </a:ln>
            <a:effectLst/>
          </p:spPr>
        </p:pic>
        <p:sp>
          <p:nvSpPr>
            <p:cNvPr id="1863706" name="Text Box 26"/>
            <p:cNvSpPr txBox="1">
              <a:spLocks noChangeArrowheads="1"/>
            </p:cNvSpPr>
            <p:nvPr/>
          </p:nvSpPr>
          <p:spPr bwMode="auto">
            <a:xfrm>
              <a:off x="4214" y="3285"/>
              <a:ext cx="1382" cy="748"/>
            </a:xfrm>
            <a:prstGeom prst="rect">
              <a:avLst/>
            </a:prstGeom>
            <a:noFill/>
            <a:ln w="9525">
              <a:noFill/>
              <a:miter lim="800000"/>
            </a:ln>
            <a:effectLst/>
          </p:spPr>
          <p:txBody>
            <a:bodyPr wrap="none">
              <a:spAutoFit/>
            </a:bodyPr>
            <a:lstStyle/>
            <a:p>
              <a:r>
                <a:rPr lang="en-US" altLang="zh-CN" b="0">
                  <a:latin typeface="Tahoma" panose="020B0604030504040204" pitchFamily="34" charset="0"/>
                  <a:ea typeface="宋体" panose="02010600030101010101" pitchFamily="2" charset="-122"/>
                </a:rPr>
                <a:t>Outer Router:</a:t>
              </a:r>
            </a:p>
            <a:p>
              <a:r>
                <a:rPr lang="en-US" altLang="zh-CN" b="0">
                  <a:latin typeface="Tahoma" panose="020B0604030504040204" pitchFamily="34" charset="0"/>
                  <a:ea typeface="宋体" panose="02010600030101010101" pitchFamily="2" charset="-122"/>
                </a:rPr>
                <a:t>   No Access to</a:t>
              </a:r>
            </a:p>
            <a:p>
              <a:r>
                <a:rPr lang="en-US" altLang="zh-CN" b="0">
                  <a:latin typeface="Tahoma" panose="020B0604030504040204" pitchFamily="34" charset="0"/>
                  <a:ea typeface="宋体" panose="02010600030101010101" pitchFamily="2" charset="-122"/>
                </a:rPr>
                <a:t>   Internal Net</a:t>
              </a:r>
            </a:p>
          </p:txBody>
        </p:sp>
        <p:graphicFrame>
          <p:nvGraphicFramePr>
            <p:cNvPr id="1863707" name="Object 27"/>
            <p:cNvGraphicFramePr>
              <a:graphicFrameLocks noChangeAspect="1"/>
            </p:cNvGraphicFramePr>
            <p:nvPr/>
          </p:nvGraphicFramePr>
          <p:xfrm>
            <a:off x="2160" y="1296"/>
            <a:ext cx="1776" cy="2352"/>
          </p:xfrm>
          <a:graphic>
            <a:graphicData uri="http://schemas.openxmlformats.org/presentationml/2006/ole">
              <mc:AlternateContent xmlns:mc="http://schemas.openxmlformats.org/markup-compatibility/2006">
                <mc:Choice xmlns:v="urn:schemas-microsoft-com:vml" Requires="v">
                  <p:oleObj spid="_x0000_s9284" name="Visio" r:id="rId5" imgW="6477000" imgH="9753600" progId="">
                    <p:embed/>
                  </p:oleObj>
                </mc:Choice>
                <mc:Fallback>
                  <p:oleObj name="Visio" r:id="rId5" imgW="6477000" imgH="9753600" progId="">
                    <p:embed/>
                    <p:pic>
                      <p:nvPicPr>
                        <p:cNvPr id="0" name="图片 9216"/>
                        <p:cNvPicPr>
                          <a:picLocks noChangeAspect="1"/>
                        </p:cNvPicPr>
                        <p:nvPr/>
                      </p:nvPicPr>
                      <p:blipFill>
                        <a:blip r:embed="rId6"/>
                        <a:stretch>
                          <a:fillRect/>
                        </a:stretch>
                      </p:blipFill>
                      <p:spPr>
                        <a:xfrm>
                          <a:off x="2160" y="1296"/>
                          <a:ext cx="1776" cy="2352"/>
                        </a:xfrm>
                        <a:prstGeom prst="rect">
                          <a:avLst/>
                        </a:prstGeom>
                        <a:noFill/>
                        <a:ln w="9525">
                          <a:noFill/>
                        </a:ln>
                      </p:spPr>
                    </p:pic>
                  </p:oleObj>
                </mc:Fallback>
              </mc:AlternateContent>
            </a:graphicData>
          </a:graphic>
        </p:graphicFrame>
        <p:sp>
          <p:nvSpPr>
            <p:cNvPr id="1863708" name="Line 28"/>
            <p:cNvSpPr>
              <a:spLocks noChangeShapeType="1"/>
            </p:cNvSpPr>
            <p:nvPr/>
          </p:nvSpPr>
          <p:spPr bwMode="auto">
            <a:xfrm>
              <a:off x="3744" y="2592"/>
              <a:ext cx="288" cy="0"/>
            </a:xfrm>
            <a:prstGeom prst="line">
              <a:avLst/>
            </a:prstGeom>
            <a:noFill/>
            <a:ln w="38100">
              <a:solidFill>
                <a:schemeClr val="tx1"/>
              </a:solidFill>
              <a:miter lim="800000"/>
            </a:ln>
            <a:effectLst/>
          </p:spPr>
          <p:txBody>
            <a:bodyPr wrap="none"/>
            <a:lstStyle/>
            <a:p>
              <a:endParaRPr lang="zh-CN" altLang="en-US"/>
            </a:p>
          </p:txBody>
        </p:sp>
        <p:sp>
          <p:nvSpPr>
            <p:cNvPr id="1863709" name="Freeform 29"/>
            <p:cNvSpPr/>
            <p:nvPr/>
          </p:nvSpPr>
          <p:spPr bwMode="auto">
            <a:xfrm>
              <a:off x="2400" y="2256"/>
              <a:ext cx="1008" cy="997"/>
            </a:xfrm>
            <a:custGeom>
              <a:avLst/>
              <a:gdLst/>
              <a:ahLst/>
              <a:cxnLst>
                <a:cxn ang="0">
                  <a:pos x="525" y="110"/>
                </a:cxn>
                <a:cxn ang="0">
                  <a:pos x="330" y="0"/>
                </a:cxn>
                <a:cxn ang="0">
                  <a:pos x="220" y="17"/>
                </a:cxn>
                <a:cxn ang="0">
                  <a:pos x="237" y="43"/>
                </a:cxn>
                <a:cxn ang="0">
                  <a:pos x="211" y="170"/>
                </a:cxn>
                <a:cxn ang="0">
                  <a:pos x="84" y="178"/>
                </a:cxn>
                <a:cxn ang="0">
                  <a:pos x="50" y="271"/>
                </a:cxn>
                <a:cxn ang="0">
                  <a:pos x="101" y="373"/>
                </a:cxn>
                <a:cxn ang="0">
                  <a:pos x="8" y="424"/>
                </a:cxn>
                <a:cxn ang="0">
                  <a:pos x="50" y="636"/>
                </a:cxn>
                <a:cxn ang="0">
                  <a:pos x="135" y="653"/>
                </a:cxn>
                <a:cxn ang="0">
                  <a:pos x="93" y="703"/>
                </a:cxn>
                <a:cxn ang="0">
                  <a:pos x="169" y="847"/>
                </a:cxn>
                <a:cxn ang="0">
                  <a:pos x="245" y="890"/>
                </a:cxn>
                <a:cxn ang="0">
                  <a:pos x="296" y="813"/>
                </a:cxn>
                <a:cxn ang="0">
                  <a:pos x="355" y="873"/>
                </a:cxn>
                <a:cxn ang="0">
                  <a:pos x="440" y="907"/>
                </a:cxn>
                <a:cxn ang="0">
                  <a:pos x="542" y="822"/>
                </a:cxn>
                <a:cxn ang="0">
                  <a:pos x="542" y="653"/>
                </a:cxn>
                <a:cxn ang="0">
                  <a:pos x="584" y="644"/>
                </a:cxn>
                <a:cxn ang="0">
                  <a:pos x="626" y="500"/>
                </a:cxn>
                <a:cxn ang="0">
                  <a:pos x="652" y="441"/>
                </a:cxn>
                <a:cxn ang="0">
                  <a:pos x="737" y="424"/>
                </a:cxn>
                <a:cxn ang="0">
                  <a:pos x="601" y="204"/>
                </a:cxn>
                <a:cxn ang="0">
                  <a:pos x="525" y="110"/>
                </a:cxn>
              </a:cxnLst>
              <a:rect l="0" t="0" r="r" b="b"/>
              <a:pathLst>
                <a:path w="737" h="907">
                  <a:moveTo>
                    <a:pt x="525" y="110"/>
                  </a:moveTo>
                  <a:cubicBezTo>
                    <a:pt x="484" y="30"/>
                    <a:pt x="411" y="21"/>
                    <a:pt x="330" y="0"/>
                  </a:cubicBezTo>
                  <a:cubicBezTo>
                    <a:pt x="293" y="6"/>
                    <a:pt x="254" y="1"/>
                    <a:pt x="220" y="17"/>
                  </a:cubicBezTo>
                  <a:cubicBezTo>
                    <a:pt x="211" y="21"/>
                    <a:pt x="238" y="33"/>
                    <a:pt x="237" y="43"/>
                  </a:cubicBezTo>
                  <a:cubicBezTo>
                    <a:pt x="234" y="86"/>
                    <a:pt x="243" y="141"/>
                    <a:pt x="211" y="170"/>
                  </a:cubicBezTo>
                  <a:cubicBezTo>
                    <a:pt x="179" y="198"/>
                    <a:pt x="126" y="175"/>
                    <a:pt x="84" y="178"/>
                  </a:cubicBezTo>
                  <a:cubicBezTo>
                    <a:pt x="76" y="213"/>
                    <a:pt x="66" y="239"/>
                    <a:pt x="50" y="271"/>
                  </a:cubicBezTo>
                  <a:cubicBezTo>
                    <a:pt x="61" y="317"/>
                    <a:pt x="56" y="359"/>
                    <a:pt x="101" y="373"/>
                  </a:cubicBezTo>
                  <a:cubicBezTo>
                    <a:pt x="13" y="393"/>
                    <a:pt x="37" y="367"/>
                    <a:pt x="8" y="424"/>
                  </a:cubicBezTo>
                  <a:cubicBezTo>
                    <a:pt x="8" y="431"/>
                    <a:pt x="0" y="607"/>
                    <a:pt x="50" y="636"/>
                  </a:cubicBezTo>
                  <a:cubicBezTo>
                    <a:pt x="75" y="650"/>
                    <a:pt x="107" y="647"/>
                    <a:pt x="135" y="653"/>
                  </a:cubicBezTo>
                  <a:cubicBezTo>
                    <a:pt x="129" y="659"/>
                    <a:pt x="94" y="691"/>
                    <a:pt x="93" y="703"/>
                  </a:cubicBezTo>
                  <a:cubicBezTo>
                    <a:pt x="87" y="768"/>
                    <a:pt x="105" y="826"/>
                    <a:pt x="169" y="847"/>
                  </a:cubicBezTo>
                  <a:cubicBezTo>
                    <a:pt x="196" y="875"/>
                    <a:pt x="210" y="877"/>
                    <a:pt x="245" y="890"/>
                  </a:cubicBezTo>
                  <a:cubicBezTo>
                    <a:pt x="285" y="876"/>
                    <a:pt x="287" y="852"/>
                    <a:pt x="296" y="813"/>
                  </a:cubicBezTo>
                  <a:cubicBezTo>
                    <a:pt x="375" y="865"/>
                    <a:pt x="249" y="778"/>
                    <a:pt x="355" y="873"/>
                  </a:cubicBezTo>
                  <a:cubicBezTo>
                    <a:pt x="385" y="900"/>
                    <a:pt x="404" y="899"/>
                    <a:pt x="440" y="907"/>
                  </a:cubicBezTo>
                  <a:cubicBezTo>
                    <a:pt x="522" y="895"/>
                    <a:pt x="507" y="891"/>
                    <a:pt x="542" y="822"/>
                  </a:cubicBezTo>
                  <a:cubicBezTo>
                    <a:pt x="537" y="778"/>
                    <a:pt x="521" y="694"/>
                    <a:pt x="542" y="653"/>
                  </a:cubicBezTo>
                  <a:cubicBezTo>
                    <a:pt x="548" y="640"/>
                    <a:pt x="570" y="647"/>
                    <a:pt x="584" y="644"/>
                  </a:cubicBezTo>
                  <a:cubicBezTo>
                    <a:pt x="627" y="603"/>
                    <a:pt x="610" y="554"/>
                    <a:pt x="626" y="500"/>
                  </a:cubicBezTo>
                  <a:cubicBezTo>
                    <a:pt x="629" y="490"/>
                    <a:pt x="646" y="444"/>
                    <a:pt x="652" y="441"/>
                  </a:cubicBezTo>
                  <a:cubicBezTo>
                    <a:pt x="678" y="428"/>
                    <a:pt x="709" y="430"/>
                    <a:pt x="737" y="424"/>
                  </a:cubicBezTo>
                  <a:cubicBezTo>
                    <a:pt x="719" y="306"/>
                    <a:pt x="703" y="273"/>
                    <a:pt x="601" y="204"/>
                  </a:cubicBezTo>
                  <a:cubicBezTo>
                    <a:pt x="594" y="145"/>
                    <a:pt x="600" y="86"/>
                    <a:pt x="525" y="110"/>
                  </a:cubicBezTo>
                  <a:close/>
                </a:path>
              </a:pathLst>
            </a:custGeom>
            <a:solidFill>
              <a:schemeClr val="bg1"/>
            </a:solidFill>
            <a:ln w="9525" cap="flat" cmpd="sng">
              <a:noFill/>
              <a:prstDash val="solid"/>
              <a:miter lim="800000"/>
              <a:headEnd type="none" w="med" len="med"/>
              <a:tailEnd type="none" w="med" len="med"/>
            </a:ln>
            <a:effectLst/>
          </p:spPr>
          <p:txBody>
            <a:bodyPr wrap="none"/>
            <a:lstStyle/>
            <a:p>
              <a:endParaRPr lang="zh-CN" altLang="en-US"/>
            </a:p>
          </p:txBody>
        </p:sp>
        <p:graphicFrame>
          <p:nvGraphicFramePr>
            <p:cNvPr id="1863710" name="Object 30"/>
            <p:cNvGraphicFramePr>
              <a:graphicFrameLocks noChangeAspect="1"/>
            </p:cNvGraphicFramePr>
            <p:nvPr/>
          </p:nvGraphicFramePr>
          <p:xfrm>
            <a:off x="2784" y="2448"/>
            <a:ext cx="330" cy="432"/>
          </p:xfrm>
          <a:graphic>
            <a:graphicData uri="http://schemas.openxmlformats.org/presentationml/2006/ole">
              <mc:AlternateContent xmlns:mc="http://schemas.openxmlformats.org/markup-compatibility/2006">
                <mc:Choice xmlns:v="urn:schemas-microsoft-com:vml" Requires="v">
                  <p:oleObj spid="_x0000_s9285" name="Visio" r:id="rId7" imgW="8181975" imgH="10725150" progId="">
                    <p:embed/>
                  </p:oleObj>
                </mc:Choice>
                <mc:Fallback>
                  <p:oleObj name="Visio" r:id="rId7" imgW="8181975" imgH="10725150" progId="">
                    <p:embed/>
                    <p:pic>
                      <p:nvPicPr>
                        <p:cNvPr id="0" name="图片 9217"/>
                        <p:cNvPicPr>
                          <a:picLocks noChangeAspect="1"/>
                        </p:cNvPicPr>
                        <p:nvPr/>
                      </p:nvPicPr>
                      <p:blipFill>
                        <a:blip r:embed="rId8"/>
                        <a:stretch>
                          <a:fillRect/>
                        </a:stretch>
                      </p:blipFill>
                      <p:spPr>
                        <a:xfrm>
                          <a:off x="2784" y="2448"/>
                          <a:ext cx="330" cy="432"/>
                        </a:xfrm>
                        <a:prstGeom prst="rect">
                          <a:avLst/>
                        </a:prstGeom>
                        <a:noFill/>
                        <a:ln w="9525">
                          <a:noFill/>
                        </a:ln>
                      </p:spPr>
                    </p:pic>
                  </p:oleObj>
                </mc:Fallback>
              </mc:AlternateContent>
            </a:graphicData>
          </a:graphic>
        </p:graphicFrame>
        <p:sp>
          <p:nvSpPr>
            <p:cNvPr id="1863711" name="Line 31"/>
            <p:cNvSpPr>
              <a:spLocks noChangeShapeType="1"/>
            </p:cNvSpPr>
            <p:nvPr/>
          </p:nvSpPr>
          <p:spPr bwMode="auto">
            <a:xfrm flipH="1" flipV="1">
              <a:off x="4224" y="2640"/>
              <a:ext cx="576" cy="720"/>
            </a:xfrm>
            <a:prstGeom prst="line">
              <a:avLst/>
            </a:prstGeom>
            <a:noFill/>
            <a:ln w="38100">
              <a:solidFill>
                <a:schemeClr val="tx1"/>
              </a:solidFill>
              <a:miter lim="800000"/>
              <a:tailEnd type="triangle" w="med" len="med"/>
            </a:ln>
            <a:effectLst/>
          </p:spPr>
          <p:txBody>
            <a:bodyPr wrap="none"/>
            <a:lstStyle/>
            <a:p>
              <a:endParaRPr lang="zh-CN" altLang="en-US"/>
            </a:p>
          </p:txBody>
        </p:sp>
        <p:sp>
          <p:nvSpPr>
            <p:cNvPr id="1863712" name="Text Box 32"/>
            <p:cNvSpPr txBox="1">
              <a:spLocks noChangeArrowheads="1"/>
            </p:cNvSpPr>
            <p:nvPr/>
          </p:nvSpPr>
          <p:spPr bwMode="auto">
            <a:xfrm>
              <a:off x="2112" y="1872"/>
              <a:ext cx="816" cy="288"/>
            </a:xfrm>
            <a:prstGeom prst="rect">
              <a:avLst/>
            </a:prstGeom>
            <a:noFill/>
            <a:ln w="9525">
              <a:noFill/>
              <a:miter lim="800000"/>
            </a:ln>
            <a:effectLst/>
          </p:spPr>
          <p:txBody>
            <a:bodyPr>
              <a:spAutoFit/>
            </a:bodyPr>
            <a:lstStyle/>
            <a:p>
              <a:r>
                <a:rPr lang="en-US" altLang="zh-CN" b="0">
                  <a:latin typeface="Tahoma" panose="020B0604030504040204" pitchFamily="34" charset="0"/>
                  <a:ea typeface="宋体" panose="02010600030101010101" pitchFamily="2" charset="-122"/>
                </a:rPr>
                <a:t>firewall</a:t>
              </a:r>
            </a:p>
          </p:txBody>
        </p:sp>
        <p:pic>
          <p:nvPicPr>
            <p:cNvPr id="1863713" name="Picture 33"/>
            <p:cNvPicPr>
              <a:picLocks noChangeArrowheads="1"/>
            </p:cNvPicPr>
            <p:nvPr/>
          </p:nvPicPr>
          <p:blipFill>
            <a:blip r:embed="rId4" cstate="print"/>
            <a:srcRect/>
            <a:stretch>
              <a:fillRect/>
            </a:stretch>
          </p:blipFill>
          <p:spPr bwMode="auto">
            <a:xfrm>
              <a:off x="1680" y="2640"/>
              <a:ext cx="336" cy="206"/>
            </a:xfrm>
            <a:prstGeom prst="rect">
              <a:avLst/>
            </a:prstGeom>
            <a:noFill/>
            <a:ln w="9525">
              <a:noFill/>
              <a:miter lim="800000"/>
              <a:headEnd/>
              <a:tailEnd/>
            </a:ln>
            <a:effectLst/>
          </p:spPr>
        </p:pic>
        <p:pic>
          <p:nvPicPr>
            <p:cNvPr id="1863714" name="Picture 34" descr="nic"/>
            <p:cNvPicPr>
              <a:picLocks noChangeAspect="1" noChangeArrowheads="1"/>
            </p:cNvPicPr>
            <p:nvPr/>
          </p:nvPicPr>
          <p:blipFill>
            <a:blip r:embed="rId9" cstate="print"/>
            <a:srcRect/>
            <a:stretch>
              <a:fillRect/>
            </a:stretch>
          </p:blipFill>
          <p:spPr bwMode="auto">
            <a:xfrm>
              <a:off x="2256" y="2592"/>
              <a:ext cx="432" cy="365"/>
            </a:xfrm>
            <a:prstGeom prst="rect">
              <a:avLst/>
            </a:prstGeom>
            <a:noFill/>
          </p:spPr>
        </p:pic>
        <p:pic>
          <p:nvPicPr>
            <p:cNvPr id="1863715" name="Picture 35" descr="nic"/>
            <p:cNvPicPr>
              <a:picLocks noChangeAspect="1" noChangeArrowheads="1"/>
            </p:cNvPicPr>
            <p:nvPr/>
          </p:nvPicPr>
          <p:blipFill>
            <a:blip r:embed="rId9" cstate="print"/>
            <a:srcRect/>
            <a:stretch>
              <a:fillRect/>
            </a:stretch>
          </p:blipFill>
          <p:spPr bwMode="auto">
            <a:xfrm>
              <a:off x="3312" y="2400"/>
              <a:ext cx="432" cy="365"/>
            </a:xfrm>
            <a:prstGeom prst="rect">
              <a:avLst/>
            </a:prstGeom>
            <a:noFill/>
          </p:spPr>
        </p:pic>
        <p:pic>
          <p:nvPicPr>
            <p:cNvPr id="1863716" name="Picture 36" descr="nic"/>
            <p:cNvPicPr>
              <a:picLocks noChangeAspect="1" noChangeArrowheads="1"/>
            </p:cNvPicPr>
            <p:nvPr/>
          </p:nvPicPr>
          <p:blipFill>
            <a:blip r:embed="rId9" cstate="print"/>
            <a:srcRect/>
            <a:stretch>
              <a:fillRect/>
            </a:stretch>
          </p:blipFill>
          <p:spPr bwMode="auto">
            <a:xfrm>
              <a:off x="2640" y="2928"/>
              <a:ext cx="432" cy="365"/>
            </a:xfrm>
            <a:prstGeom prst="rect">
              <a:avLst/>
            </a:prstGeom>
            <a:noFill/>
          </p:spPr>
        </p:pic>
        <p:sp>
          <p:nvSpPr>
            <p:cNvPr id="1863717" name="Line 37"/>
            <p:cNvSpPr>
              <a:spLocks noChangeShapeType="1"/>
            </p:cNvSpPr>
            <p:nvPr/>
          </p:nvSpPr>
          <p:spPr bwMode="auto">
            <a:xfrm>
              <a:off x="2592" y="2736"/>
              <a:ext cx="240" cy="336"/>
            </a:xfrm>
            <a:prstGeom prst="line">
              <a:avLst/>
            </a:prstGeom>
            <a:noFill/>
            <a:ln w="38100">
              <a:solidFill>
                <a:schemeClr val="tx1"/>
              </a:solidFill>
              <a:miter lim="800000"/>
            </a:ln>
            <a:effectLst/>
          </p:spPr>
          <p:txBody>
            <a:bodyPr wrap="none"/>
            <a:lstStyle/>
            <a:p>
              <a:endParaRPr lang="zh-CN" altLang="en-US"/>
            </a:p>
          </p:txBody>
        </p:sp>
        <p:sp>
          <p:nvSpPr>
            <p:cNvPr id="1863718" name="Line 38"/>
            <p:cNvSpPr>
              <a:spLocks noChangeShapeType="1"/>
            </p:cNvSpPr>
            <p:nvPr/>
          </p:nvSpPr>
          <p:spPr bwMode="auto">
            <a:xfrm flipH="1">
              <a:off x="2928" y="2544"/>
              <a:ext cx="528" cy="528"/>
            </a:xfrm>
            <a:prstGeom prst="line">
              <a:avLst/>
            </a:prstGeom>
            <a:noFill/>
            <a:ln w="38100">
              <a:solidFill>
                <a:schemeClr val="tx1"/>
              </a:solidFill>
              <a:miter lim="800000"/>
            </a:ln>
            <a:effectLst/>
          </p:spPr>
          <p:txBody>
            <a:bodyPr wrap="none"/>
            <a:lstStyle/>
            <a:p>
              <a:endParaRPr lang="zh-CN" altLang="en-US"/>
            </a:p>
          </p:txBody>
        </p:sp>
        <p:sp>
          <p:nvSpPr>
            <p:cNvPr id="1863719" name="Line 39"/>
            <p:cNvSpPr>
              <a:spLocks noChangeShapeType="1"/>
            </p:cNvSpPr>
            <p:nvPr/>
          </p:nvSpPr>
          <p:spPr bwMode="auto">
            <a:xfrm flipV="1">
              <a:off x="2928" y="3168"/>
              <a:ext cx="0" cy="624"/>
            </a:xfrm>
            <a:prstGeom prst="line">
              <a:avLst/>
            </a:prstGeom>
            <a:noFill/>
            <a:ln w="38100">
              <a:solidFill>
                <a:schemeClr val="tx1"/>
              </a:solidFill>
              <a:miter lim="800000"/>
            </a:ln>
            <a:effectLst/>
          </p:spPr>
          <p:txBody>
            <a:bodyPr wrap="none"/>
            <a:lstStyle/>
            <a:p>
              <a:endParaRPr lang="zh-CN" altLang="en-US"/>
            </a:p>
          </p:txBody>
        </p:sp>
        <p:sp>
          <p:nvSpPr>
            <p:cNvPr id="1863720" name="Line 40"/>
            <p:cNvSpPr>
              <a:spLocks noChangeShapeType="1"/>
            </p:cNvSpPr>
            <p:nvPr/>
          </p:nvSpPr>
          <p:spPr bwMode="auto">
            <a:xfrm flipV="1">
              <a:off x="2832" y="3168"/>
              <a:ext cx="0" cy="528"/>
            </a:xfrm>
            <a:prstGeom prst="line">
              <a:avLst/>
            </a:prstGeom>
            <a:noFill/>
            <a:ln w="38100">
              <a:solidFill>
                <a:schemeClr val="tx1"/>
              </a:solidFill>
              <a:miter lim="800000"/>
            </a:ln>
            <a:effectLst/>
          </p:spPr>
          <p:txBody>
            <a:bodyPr wrap="none"/>
            <a:lstStyle/>
            <a:p>
              <a:endParaRPr lang="zh-CN" altLang="en-US"/>
            </a:p>
          </p:txBody>
        </p:sp>
        <p:sp>
          <p:nvSpPr>
            <p:cNvPr id="1863721" name="Line 41"/>
            <p:cNvSpPr>
              <a:spLocks noChangeShapeType="1"/>
            </p:cNvSpPr>
            <p:nvPr/>
          </p:nvSpPr>
          <p:spPr bwMode="auto">
            <a:xfrm>
              <a:off x="384" y="3696"/>
              <a:ext cx="2448" cy="0"/>
            </a:xfrm>
            <a:prstGeom prst="line">
              <a:avLst/>
            </a:prstGeom>
            <a:noFill/>
            <a:ln w="38100">
              <a:solidFill>
                <a:schemeClr val="tx1"/>
              </a:solidFill>
              <a:miter lim="800000"/>
            </a:ln>
            <a:effectLst/>
          </p:spPr>
          <p:txBody>
            <a:bodyPr wrap="none"/>
            <a:lstStyle/>
            <a:p>
              <a:endParaRPr lang="zh-CN" altLang="en-US"/>
            </a:p>
          </p:txBody>
        </p:sp>
        <p:sp>
          <p:nvSpPr>
            <p:cNvPr id="1863722" name="Line 42"/>
            <p:cNvSpPr>
              <a:spLocks noChangeShapeType="1"/>
            </p:cNvSpPr>
            <p:nvPr/>
          </p:nvSpPr>
          <p:spPr bwMode="auto">
            <a:xfrm>
              <a:off x="480" y="3792"/>
              <a:ext cx="2448" cy="0"/>
            </a:xfrm>
            <a:prstGeom prst="line">
              <a:avLst/>
            </a:prstGeom>
            <a:noFill/>
            <a:ln w="38100">
              <a:solidFill>
                <a:schemeClr val="tx1"/>
              </a:solidFill>
              <a:miter lim="800000"/>
            </a:ln>
            <a:effectLst/>
          </p:spPr>
          <p:txBody>
            <a:bodyPr wrap="none"/>
            <a:lstStyle/>
            <a:p>
              <a:endParaRPr lang="zh-CN" altLang="en-US"/>
            </a:p>
          </p:txBody>
        </p:sp>
        <p:graphicFrame>
          <p:nvGraphicFramePr>
            <p:cNvPr id="1863723" name="Object 43"/>
            <p:cNvGraphicFramePr>
              <a:graphicFrameLocks noChangeAspect="1"/>
            </p:cNvGraphicFramePr>
            <p:nvPr/>
          </p:nvGraphicFramePr>
          <p:xfrm>
            <a:off x="1344" y="3264"/>
            <a:ext cx="329" cy="336"/>
          </p:xfrm>
          <a:graphic>
            <a:graphicData uri="http://schemas.openxmlformats.org/presentationml/2006/ole">
              <mc:AlternateContent xmlns:mc="http://schemas.openxmlformats.org/markup-compatibility/2006">
                <mc:Choice xmlns:v="urn:schemas-microsoft-com:vml" Requires="v">
                  <p:oleObj spid="_x0000_s9286" name="Visio" r:id="rId10" imgW="9534525" imgH="9734550" progId="">
                    <p:embed/>
                  </p:oleObj>
                </mc:Choice>
                <mc:Fallback>
                  <p:oleObj name="Visio" r:id="rId10" imgW="9534525" imgH="9734550" progId="">
                    <p:embed/>
                    <p:pic>
                      <p:nvPicPr>
                        <p:cNvPr id="0" name="图片 9218"/>
                        <p:cNvPicPr>
                          <a:picLocks noChangeAspect="1"/>
                        </p:cNvPicPr>
                        <p:nvPr/>
                      </p:nvPicPr>
                      <p:blipFill>
                        <a:blip r:embed="rId11"/>
                        <a:stretch>
                          <a:fillRect/>
                        </a:stretch>
                      </p:blipFill>
                      <p:spPr>
                        <a:xfrm>
                          <a:off x="1344" y="3264"/>
                          <a:ext cx="329" cy="336"/>
                        </a:xfrm>
                        <a:prstGeom prst="rect">
                          <a:avLst/>
                        </a:prstGeom>
                        <a:noFill/>
                        <a:ln w="9525">
                          <a:noFill/>
                        </a:ln>
                      </p:spPr>
                    </p:pic>
                  </p:oleObj>
                </mc:Fallback>
              </mc:AlternateContent>
            </a:graphicData>
          </a:graphic>
        </p:graphicFrame>
        <p:graphicFrame>
          <p:nvGraphicFramePr>
            <p:cNvPr id="1863724" name="Object 44"/>
            <p:cNvGraphicFramePr>
              <a:graphicFrameLocks noChangeAspect="1"/>
            </p:cNvGraphicFramePr>
            <p:nvPr/>
          </p:nvGraphicFramePr>
          <p:xfrm>
            <a:off x="1152" y="3360"/>
            <a:ext cx="329" cy="336"/>
          </p:xfrm>
          <a:graphic>
            <a:graphicData uri="http://schemas.openxmlformats.org/presentationml/2006/ole">
              <mc:AlternateContent xmlns:mc="http://schemas.openxmlformats.org/markup-compatibility/2006">
                <mc:Choice xmlns:v="urn:schemas-microsoft-com:vml" Requires="v">
                  <p:oleObj spid="_x0000_s9287" name="Visio" r:id="rId12" imgW="9534525" imgH="9734550" progId="">
                    <p:embed/>
                  </p:oleObj>
                </mc:Choice>
                <mc:Fallback>
                  <p:oleObj name="Visio" r:id="rId12" imgW="9534525" imgH="9734550" progId="">
                    <p:embed/>
                    <p:pic>
                      <p:nvPicPr>
                        <p:cNvPr id="0" name="图片 9219"/>
                        <p:cNvPicPr>
                          <a:picLocks noChangeAspect="1"/>
                        </p:cNvPicPr>
                        <p:nvPr/>
                      </p:nvPicPr>
                      <p:blipFill>
                        <a:blip r:embed="rId11"/>
                        <a:stretch>
                          <a:fillRect/>
                        </a:stretch>
                      </p:blipFill>
                      <p:spPr>
                        <a:xfrm>
                          <a:off x="1152" y="3360"/>
                          <a:ext cx="329" cy="336"/>
                        </a:xfrm>
                        <a:prstGeom prst="rect">
                          <a:avLst/>
                        </a:prstGeom>
                        <a:noFill/>
                        <a:ln w="9525">
                          <a:noFill/>
                        </a:ln>
                      </p:spPr>
                    </p:pic>
                  </p:oleObj>
                </mc:Fallback>
              </mc:AlternateContent>
            </a:graphicData>
          </a:graphic>
        </p:graphicFrame>
        <p:graphicFrame>
          <p:nvGraphicFramePr>
            <p:cNvPr id="1863725" name="Object 45"/>
            <p:cNvGraphicFramePr>
              <a:graphicFrameLocks noChangeAspect="1"/>
            </p:cNvGraphicFramePr>
            <p:nvPr/>
          </p:nvGraphicFramePr>
          <p:xfrm>
            <a:off x="960" y="3504"/>
            <a:ext cx="329" cy="336"/>
          </p:xfrm>
          <a:graphic>
            <a:graphicData uri="http://schemas.openxmlformats.org/presentationml/2006/ole">
              <mc:AlternateContent xmlns:mc="http://schemas.openxmlformats.org/markup-compatibility/2006">
                <mc:Choice xmlns:v="urn:schemas-microsoft-com:vml" Requires="v">
                  <p:oleObj spid="_x0000_s9288" name="Visio" r:id="rId13" imgW="9534525" imgH="9734550" progId="">
                    <p:embed/>
                  </p:oleObj>
                </mc:Choice>
                <mc:Fallback>
                  <p:oleObj name="Visio" r:id="rId13" imgW="9534525" imgH="9734550" progId="">
                    <p:embed/>
                    <p:pic>
                      <p:nvPicPr>
                        <p:cNvPr id="0" name="图片 9220"/>
                        <p:cNvPicPr>
                          <a:picLocks noChangeAspect="1"/>
                        </p:cNvPicPr>
                        <p:nvPr/>
                      </p:nvPicPr>
                      <p:blipFill>
                        <a:blip r:embed="rId11"/>
                        <a:stretch>
                          <a:fillRect/>
                        </a:stretch>
                      </p:blipFill>
                      <p:spPr>
                        <a:xfrm>
                          <a:off x="960" y="3504"/>
                          <a:ext cx="329" cy="336"/>
                        </a:xfrm>
                        <a:prstGeom prst="rect">
                          <a:avLst/>
                        </a:prstGeom>
                        <a:noFill/>
                        <a:ln w="9525">
                          <a:noFill/>
                        </a:ln>
                      </p:spPr>
                    </p:pic>
                  </p:oleObj>
                </mc:Fallback>
              </mc:AlternateContent>
            </a:graphicData>
          </a:graphic>
        </p:graphicFrame>
        <p:sp>
          <p:nvSpPr>
            <p:cNvPr id="1863726" name="Text Box 46"/>
            <p:cNvSpPr txBox="1">
              <a:spLocks noChangeArrowheads="1"/>
            </p:cNvSpPr>
            <p:nvPr/>
          </p:nvSpPr>
          <p:spPr bwMode="auto">
            <a:xfrm>
              <a:off x="1190" y="3771"/>
              <a:ext cx="1078" cy="212"/>
            </a:xfrm>
            <a:prstGeom prst="rect">
              <a:avLst/>
            </a:prstGeom>
            <a:noFill/>
            <a:ln w="9525">
              <a:noFill/>
              <a:miter lim="800000"/>
            </a:ln>
            <a:effectLst/>
          </p:spPr>
          <p:txBody>
            <a:bodyPr wrap="none">
              <a:spAutoFit/>
            </a:bodyPr>
            <a:lstStyle/>
            <a:p>
              <a:r>
                <a:rPr lang="en-US" altLang="zh-CN" sz="1600" b="0">
                  <a:latin typeface="Tahoma" panose="020B0604030504040204" pitchFamily="34" charset="0"/>
                  <a:ea typeface="宋体" panose="02010600030101010101" pitchFamily="2" charset="-122"/>
                </a:rPr>
                <a:t>Isolated Network</a:t>
              </a:r>
            </a:p>
          </p:txBody>
        </p:sp>
      </p:gr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4706" name="Rectangle 2"/>
          <p:cNvSpPr>
            <a:spLocks noGrp="1" noChangeArrowheads="1"/>
          </p:cNvSpPr>
          <p:nvPr>
            <p:ph type="title"/>
          </p:nvPr>
        </p:nvSpPr>
        <p:spPr>
          <a:xfrm>
            <a:off x="1049338" y="149225"/>
            <a:ext cx="7278687" cy="792163"/>
          </a:xfrm>
        </p:spPr>
        <p:txBody>
          <a:bodyPr/>
          <a:lstStyle/>
          <a:p>
            <a:r>
              <a:rPr lang="en-US" sz="3200" dirty="0">
                <a:latin typeface="Times New Roman" panose="02020603050405020304" pitchFamily="18" charset="0"/>
              </a:rPr>
              <a:t>Screened subnet firewall configuration</a:t>
            </a:r>
            <a:endParaRPr lang="en-US" altLang="zh-CN" sz="3200" dirty="0">
              <a:latin typeface="Times New Roman" panose="02020603050405020304" pitchFamily="18" charset="0"/>
            </a:endParaRPr>
          </a:p>
        </p:txBody>
      </p:sp>
      <p:sp>
        <p:nvSpPr>
          <p:cNvPr id="1864707" name="Rectangle 3"/>
          <p:cNvSpPr>
            <a:spLocks noGrp="1" noChangeArrowheads="1"/>
          </p:cNvSpPr>
          <p:nvPr>
            <p:ph type="body" idx="1"/>
          </p:nvPr>
        </p:nvSpPr>
        <p:spPr/>
        <p:txBody>
          <a:bodyPr/>
          <a:lstStyle/>
          <a:p>
            <a:r>
              <a:rPr lang="en-US">
                <a:latin typeface="Comic Sans MS" panose="030F0702030302020204" pitchFamily="66" charset="0"/>
              </a:rPr>
              <a:t>Most secure configuration of the three</a:t>
            </a:r>
          </a:p>
          <a:p>
            <a:r>
              <a:rPr lang="en-US">
                <a:latin typeface="Comic Sans MS" panose="030F0702030302020204" pitchFamily="66" charset="0"/>
              </a:rPr>
              <a:t>Two packet-filtering routers are used</a:t>
            </a:r>
          </a:p>
          <a:p>
            <a:r>
              <a:rPr lang="en-US">
                <a:latin typeface="Comic Sans MS" panose="030F0702030302020204" pitchFamily="66" charset="0"/>
              </a:rPr>
              <a:t>Creation of an isolated sub-network</a:t>
            </a:r>
          </a:p>
          <a:p>
            <a:pPr lvl="1"/>
            <a:endParaRPr lang="en-US" altLang="zh-CN"/>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5730" name="Rectangle 2"/>
          <p:cNvSpPr>
            <a:spLocks noGrp="1" noChangeArrowheads="1"/>
          </p:cNvSpPr>
          <p:nvPr>
            <p:ph type="title"/>
          </p:nvPr>
        </p:nvSpPr>
        <p:spPr>
          <a:xfrm>
            <a:off x="1179513" y="0"/>
            <a:ext cx="7793037" cy="958850"/>
          </a:xfrm>
        </p:spPr>
        <p:txBody>
          <a:bodyPr/>
          <a:lstStyle/>
          <a:p>
            <a:r>
              <a:rPr lang="en-US" sz="3600" dirty="0">
                <a:latin typeface="Times New Roman" panose="02020603050405020304" pitchFamily="18" charset="0"/>
              </a:rPr>
              <a:t>Screened subnet firewall</a:t>
            </a:r>
            <a:endParaRPr lang="en-US" altLang="zh-CN" sz="3600" dirty="0">
              <a:latin typeface="Times New Roman" panose="02020603050405020304" pitchFamily="18" charset="0"/>
            </a:endParaRPr>
          </a:p>
        </p:txBody>
      </p:sp>
      <p:sp>
        <p:nvSpPr>
          <p:cNvPr id="1865731" name="Rectangle 3"/>
          <p:cNvSpPr>
            <a:spLocks noGrp="1" noChangeArrowheads="1"/>
          </p:cNvSpPr>
          <p:nvPr>
            <p:ph type="body" idx="1"/>
          </p:nvPr>
        </p:nvSpPr>
        <p:spPr>
          <a:xfrm>
            <a:off x="696912" y="1316037"/>
            <a:ext cx="7894637" cy="4979987"/>
          </a:xfrm>
        </p:spPr>
        <p:txBody>
          <a:bodyPr/>
          <a:lstStyle/>
          <a:p>
            <a:r>
              <a:rPr lang="en-US" sz="2400" dirty="0">
                <a:latin typeface="Comic Sans MS" panose="030F0702030302020204" pitchFamily="66" charset="0"/>
              </a:rPr>
              <a:t>Advantages: </a:t>
            </a:r>
          </a:p>
          <a:p>
            <a:pPr lvl="1"/>
            <a:r>
              <a:rPr lang="en-US" sz="2400" dirty="0">
                <a:latin typeface="Comic Sans MS" panose="030F0702030302020204" pitchFamily="66" charset="0"/>
              </a:rPr>
              <a:t>Three levels of defense to thwart intruders</a:t>
            </a:r>
          </a:p>
          <a:p>
            <a:pPr lvl="1"/>
            <a:r>
              <a:rPr lang="en-US" sz="2400" dirty="0">
                <a:latin typeface="Comic Sans MS" panose="030F0702030302020204" pitchFamily="66" charset="0"/>
              </a:rPr>
              <a:t>The outside router advertises only the existence of the screened subnet to the Internet (internal network is invisible to the Internet)</a:t>
            </a:r>
          </a:p>
          <a:p>
            <a:pPr lvl="1"/>
            <a:r>
              <a:rPr lang="en-US" sz="2400" dirty="0">
                <a:latin typeface="Comic Sans MS" panose="030F0702030302020204" pitchFamily="66" charset="0"/>
              </a:rPr>
              <a:t>The inside router advertises only the existence of the screened subnet to the internal network (the systems on the inside network cannot construct direct routes to the Internet)</a:t>
            </a:r>
            <a:endParaRPr lang="en-US" altLang="zh-CN" sz="2400" dirty="0">
              <a:latin typeface="Comic Sans MS" panose="030F0702030302020204" pitchFamily="66"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2194" name="Line 2"/>
          <p:cNvSpPr>
            <a:spLocks noChangeShapeType="1"/>
          </p:cNvSpPr>
          <p:nvPr/>
        </p:nvSpPr>
        <p:spPr bwMode="auto">
          <a:xfrm flipV="1">
            <a:off x="1585913" y="2344738"/>
            <a:ext cx="2978150" cy="44450"/>
          </a:xfrm>
          <a:prstGeom prst="line">
            <a:avLst/>
          </a:prstGeom>
          <a:noFill/>
          <a:ln w="38100">
            <a:pattFill prst="pct60">
              <a:fgClr>
                <a:srgbClr val="6600FF"/>
              </a:fgClr>
              <a:bgClr>
                <a:srgbClr val="FFFFFF"/>
              </a:bgClr>
            </a:pattFill>
            <a:round/>
            <a:tailEnd type="triangle" w="med" len="med"/>
          </a:ln>
          <a:effectLst/>
        </p:spPr>
        <p:txBody>
          <a:bodyPr/>
          <a:lstStyle/>
          <a:p>
            <a:endParaRPr lang="zh-CN" altLang="en-US"/>
          </a:p>
        </p:txBody>
      </p:sp>
      <p:sp>
        <p:nvSpPr>
          <p:cNvPr id="1672195" name="Line 3"/>
          <p:cNvSpPr>
            <a:spLocks noChangeShapeType="1"/>
          </p:cNvSpPr>
          <p:nvPr/>
        </p:nvSpPr>
        <p:spPr bwMode="auto">
          <a:xfrm>
            <a:off x="4899025" y="2346325"/>
            <a:ext cx="3246438" cy="26988"/>
          </a:xfrm>
          <a:prstGeom prst="line">
            <a:avLst/>
          </a:prstGeom>
          <a:noFill/>
          <a:ln w="38100">
            <a:pattFill prst="pct70">
              <a:fgClr>
                <a:schemeClr val="hlink"/>
              </a:fgClr>
              <a:bgClr>
                <a:schemeClr val="accent2"/>
              </a:bgClr>
            </a:pattFill>
            <a:round/>
            <a:tailEnd type="triangle" w="med" len="med"/>
          </a:ln>
          <a:effectLst/>
        </p:spPr>
        <p:txBody>
          <a:bodyPr/>
          <a:lstStyle/>
          <a:p>
            <a:endParaRPr lang="zh-CN" altLang="en-US"/>
          </a:p>
        </p:txBody>
      </p:sp>
      <p:sp>
        <p:nvSpPr>
          <p:cNvPr id="1672196" name="Line 4"/>
          <p:cNvSpPr>
            <a:spLocks noChangeShapeType="1"/>
          </p:cNvSpPr>
          <p:nvPr/>
        </p:nvSpPr>
        <p:spPr bwMode="auto">
          <a:xfrm flipH="1">
            <a:off x="1658938" y="2595563"/>
            <a:ext cx="2981325" cy="38100"/>
          </a:xfrm>
          <a:prstGeom prst="line">
            <a:avLst/>
          </a:prstGeom>
          <a:noFill/>
          <a:ln w="28575">
            <a:solidFill>
              <a:srgbClr val="0000CC"/>
            </a:solidFill>
            <a:round/>
            <a:tailEnd type="triangle" w="med" len="med"/>
          </a:ln>
          <a:effectLst/>
        </p:spPr>
        <p:txBody>
          <a:bodyPr/>
          <a:lstStyle/>
          <a:p>
            <a:endParaRPr lang="zh-CN" altLang="en-US"/>
          </a:p>
        </p:txBody>
      </p:sp>
      <p:sp>
        <p:nvSpPr>
          <p:cNvPr id="1672197" name="Line 5"/>
          <p:cNvSpPr>
            <a:spLocks noChangeShapeType="1"/>
          </p:cNvSpPr>
          <p:nvPr/>
        </p:nvSpPr>
        <p:spPr bwMode="auto">
          <a:xfrm flipH="1">
            <a:off x="4683125" y="2600325"/>
            <a:ext cx="3386138" cy="33338"/>
          </a:xfrm>
          <a:prstGeom prst="line">
            <a:avLst/>
          </a:prstGeom>
          <a:noFill/>
          <a:ln w="28575">
            <a:solidFill>
              <a:schemeClr val="accent2"/>
            </a:solidFill>
            <a:round/>
            <a:tailEnd type="triangle" w="med" len="med"/>
          </a:ln>
          <a:effectLst/>
        </p:spPr>
        <p:txBody>
          <a:bodyPr/>
          <a:lstStyle/>
          <a:p>
            <a:endParaRPr lang="zh-CN" altLang="en-US"/>
          </a:p>
        </p:txBody>
      </p:sp>
      <p:sp>
        <p:nvSpPr>
          <p:cNvPr id="1672198" name="Line 6"/>
          <p:cNvSpPr>
            <a:spLocks noChangeShapeType="1"/>
          </p:cNvSpPr>
          <p:nvPr/>
        </p:nvSpPr>
        <p:spPr bwMode="auto">
          <a:xfrm flipV="1">
            <a:off x="1820863" y="2705100"/>
            <a:ext cx="1587" cy="2181225"/>
          </a:xfrm>
          <a:prstGeom prst="line">
            <a:avLst/>
          </a:prstGeom>
          <a:noFill/>
          <a:ln w="28575">
            <a:solidFill>
              <a:schemeClr val="hlink"/>
            </a:solidFill>
            <a:round/>
            <a:tailEnd type="triangle" w="med" len="med"/>
          </a:ln>
          <a:effectLst/>
        </p:spPr>
        <p:txBody>
          <a:bodyPr/>
          <a:lstStyle/>
          <a:p>
            <a:endParaRPr lang="zh-CN" altLang="en-US"/>
          </a:p>
        </p:txBody>
      </p:sp>
      <p:sp>
        <p:nvSpPr>
          <p:cNvPr id="1672199" name="Line 7"/>
          <p:cNvSpPr>
            <a:spLocks noChangeShapeType="1"/>
          </p:cNvSpPr>
          <p:nvPr/>
        </p:nvSpPr>
        <p:spPr bwMode="auto">
          <a:xfrm flipV="1">
            <a:off x="1803400" y="2754313"/>
            <a:ext cx="6113463" cy="23812"/>
          </a:xfrm>
          <a:prstGeom prst="line">
            <a:avLst/>
          </a:prstGeom>
          <a:noFill/>
          <a:ln w="28575">
            <a:solidFill>
              <a:schemeClr val="hlink"/>
            </a:solidFill>
            <a:round/>
            <a:tailEnd type="triangle" w="med" len="med"/>
          </a:ln>
          <a:effectLst/>
        </p:spPr>
        <p:txBody>
          <a:bodyPr/>
          <a:lstStyle/>
          <a:p>
            <a:endParaRPr lang="zh-CN" altLang="en-US"/>
          </a:p>
        </p:txBody>
      </p:sp>
      <p:sp>
        <p:nvSpPr>
          <p:cNvPr id="1672200" name="Line 8"/>
          <p:cNvSpPr>
            <a:spLocks noChangeShapeType="1"/>
          </p:cNvSpPr>
          <p:nvPr/>
        </p:nvSpPr>
        <p:spPr bwMode="auto">
          <a:xfrm>
            <a:off x="7916863" y="2705100"/>
            <a:ext cx="1587" cy="2181225"/>
          </a:xfrm>
          <a:prstGeom prst="line">
            <a:avLst/>
          </a:prstGeom>
          <a:noFill/>
          <a:ln w="28575">
            <a:solidFill>
              <a:schemeClr val="hlink"/>
            </a:solidFill>
            <a:round/>
            <a:tailEnd type="triangle" w="med" len="med"/>
          </a:ln>
          <a:effectLst/>
        </p:spPr>
        <p:txBody>
          <a:bodyPr/>
          <a:lstStyle/>
          <a:p>
            <a:endParaRPr lang="zh-CN" altLang="en-US"/>
          </a:p>
        </p:txBody>
      </p:sp>
      <p:sp>
        <p:nvSpPr>
          <p:cNvPr id="1672201" name="Freeform 9"/>
          <p:cNvSpPr/>
          <p:nvPr/>
        </p:nvSpPr>
        <p:spPr bwMode="auto">
          <a:xfrm>
            <a:off x="1803400" y="2627313"/>
            <a:ext cx="6189663" cy="2259012"/>
          </a:xfrm>
          <a:custGeom>
            <a:avLst/>
            <a:gdLst/>
            <a:ahLst/>
            <a:cxnLst>
              <a:cxn ang="0">
                <a:pos x="0" y="1392"/>
              </a:cxn>
              <a:cxn ang="0">
                <a:pos x="0" y="0"/>
              </a:cxn>
              <a:cxn ang="0">
                <a:pos x="3936" y="0"/>
              </a:cxn>
              <a:cxn ang="0">
                <a:pos x="3936" y="1392"/>
              </a:cxn>
            </a:cxnLst>
            <a:rect l="0" t="0" r="r" b="b"/>
            <a:pathLst>
              <a:path w="3936" h="1392">
                <a:moveTo>
                  <a:pt x="0" y="1392"/>
                </a:moveTo>
                <a:lnTo>
                  <a:pt x="0" y="0"/>
                </a:lnTo>
                <a:lnTo>
                  <a:pt x="3936" y="0"/>
                </a:lnTo>
                <a:lnTo>
                  <a:pt x="3936" y="1392"/>
                </a:lnTo>
              </a:path>
            </a:pathLst>
          </a:custGeom>
          <a:noFill/>
          <a:ln w="28575" cap="flat" cmpd="sng">
            <a:solidFill>
              <a:srgbClr val="808080"/>
            </a:solidFill>
            <a:prstDash val="solid"/>
            <a:round/>
            <a:headEnd type="none" w="med" len="med"/>
            <a:tailEnd type="none" w="med" len="med"/>
          </a:ln>
          <a:effectLst/>
        </p:spPr>
        <p:txBody>
          <a:bodyPr/>
          <a:lstStyle/>
          <a:p>
            <a:endParaRPr lang="zh-CN" altLang="en-US"/>
          </a:p>
        </p:txBody>
      </p:sp>
      <p:grpSp>
        <p:nvGrpSpPr>
          <p:cNvPr id="2" name="Group 10"/>
          <p:cNvGrpSpPr/>
          <p:nvPr/>
        </p:nvGrpSpPr>
        <p:grpSpPr bwMode="auto">
          <a:xfrm>
            <a:off x="219075" y="4865688"/>
            <a:ext cx="2363788" cy="720725"/>
            <a:chOff x="960" y="3168"/>
            <a:chExt cx="1056" cy="448"/>
          </a:xfrm>
        </p:grpSpPr>
        <p:pic>
          <p:nvPicPr>
            <p:cNvPr id="1672203" name="Picture 11"/>
            <p:cNvPicPr>
              <a:picLocks noChangeArrowheads="1"/>
            </p:cNvPicPr>
            <p:nvPr/>
          </p:nvPicPr>
          <p:blipFill>
            <a:blip r:embed="rId4" cstate="print"/>
            <a:srcRect/>
            <a:stretch>
              <a:fillRect/>
            </a:stretch>
          </p:blipFill>
          <p:spPr bwMode="auto">
            <a:xfrm>
              <a:off x="960" y="3168"/>
              <a:ext cx="1056" cy="448"/>
            </a:xfrm>
            <a:prstGeom prst="rect">
              <a:avLst/>
            </a:prstGeom>
            <a:noFill/>
            <a:ln w="12700">
              <a:noFill/>
              <a:miter lim="800000"/>
              <a:headEnd/>
              <a:tailEnd/>
            </a:ln>
            <a:effectLst/>
          </p:spPr>
        </p:pic>
        <p:sp>
          <p:nvSpPr>
            <p:cNvPr id="1672204" name="Text Box 12"/>
            <p:cNvSpPr txBox="1">
              <a:spLocks noChangeArrowheads="1"/>
            </p:cNvSpPr>
            <p:nvPr/>
          </p:nvSpPr>
          <p:spPr bwMode="auto">
            <a:xfrm>
              <a:off x="1200" y="3312"/>
              <a:ext cx="672" cy="247"/>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ea typeface="宋体" panose="02010600030101010101" pitchFamily="2" charset="-122"/>
                </a:rPr>
                <a:t>内部网络</a:t>
              </a:r>
            </a:p>
          </p:txBody>
        </p:sp>
      </p:grpSp>
      <p:grpSp>
        <p:nvGrpSpPr>
          <p:cNvPr id="3" name="Group 13"/>
          <p:cNvGrpSpPr/>
          <p:nvPr/>
        </p:nvGrpSpPr>
        <p:grpSpPr bwMode="auto">
          <a:xfrm>
            <a:off x="6411913" y="4865688"/>
            <a:ext cx="2087562" cy="727075"/>
            <a:chOff x="4416" y="3168"/>
            <a:chExt cx="1045" cy="448"/>
          </a:xfrm>
        </p:grpSpPr>
        <p:pic>
          <p:nvPicPr>
            <p:cNvPr id="1672206" name="Picture 14"/>
            <p:cNvPicPr>
              <a:picLocks noChangeArrowheads="1"/>
            </p:cNvPicPr>
            <p:nvPr/>
          </p:nvPicPr>
          <p:blipFill>
            <a:blip r:embed="rId5" cstate="print"/>
            <a:srcRect/>
            <a:stretch>
              <a:fillRect/>
            </a:stretch>
          </p:blipFill>
          <p:spPr bwMode="auto">
            <a:xfrm>
              <a:off x="4416" y="3168"/>
              <a:ext cx="1045" cy="448"/>
            </a:xfrm>
            <a:prstGeom prst="rect">
              <a:avLst/>
            </a:prstGeom>
            <a:noFill/>
            <a:ln w="12700">
              <a:noFill/>
              <a:miter lim="800000"/>
              <a:headEnd/>
              <a:tailEnd/>
            </a:ln>
            <a:effectLst/>
          </p:spPr>
        </p:pic>
        <p:sp>
          <p:nvSpPr>
            <p:cNvPr id="1672207" name="Rectangle 15"/>
            <p:cNvSpPr>
              <a:spLocks noChangeArrowheads="1"/>
            </p:cNvSpPr>
            <p:nvPr/>
          </p:nvSpPr>
          <p:spPr bwMode="auto">
            <a:xfrm>
              <a:off x="4684" y="3262"/>
              <a:ext cx="604" cy="244"/>
            </a:xfrm>
            <a:prstGeom prst="rect">
              <a:avLst/>
            </a:prstGeom>
            <a:noFill/>
            <a:ln w="38100">
              <a:noFill/>
              <a:miter lim="800000"/>
            </a:ln>
            <a:effectLst/>
          </p:spPr>
          <p:txBody>
            <a:bodyPr wrap="none">
              <a:spAutoFit/>
            </a:bodyPr>
            <a:lstStyle/>
            <a:p>
              <a:pPr algn="ctr" eaLnBrk="0" hangingPunct="0">
                <a:spcBef>
                  <a:spcPct val="50000"/>
                </a:spcBef>
                <a:buFont typeface="Wingdings" panose="05000000000000000000" pitchFamily="2" charset="2"/>
                <a:buNone/>
              </a:pPr>
              <a:r>
                <a:rPr kumimoji="0" lang="zh-CN" altLang="en-US" sz="2000">
                  <a:ea typeface="宋体" panose="02010600030101010101" pitchFamily="2" charset="-122"/>
                </a:rPr>
                <a:t>外部网络</a:t>
              </a:r>
            </a:p>
          </p:txBody>
        </p:sp>
      </p:grpSp>
      <p:pic>
        <p:nvPicPr>
          <p:cNvPr id="1672208" name="Picture 16" descr="Monitor"/>
          <p:cNvPicPr>
            <a:picLocks noChangeAspect="1" noChangeArrowheads="1"/>
          </p:cNvPicPr>
          <p:nvPr/>
        </p:nvPicPr>
        <p:blipFill>
          <a:blip r:embed="rId6" cstate="print"/>
          <a:srcRect/>
          <a:stretch>
            <a:fillRect/>
          </a:stretch>
        </p:blipFill>
        <p:spPr bwMode="auto">
          <a:xfrm>
            <a:off x="4402138" y="2957513"/>
            <a:ext cx="730250" cy="757237"/>
          </a:xfrm>
          <a:prstGeom prst="rect">
            <a:avLst/>
          </a:prstGeom>
          <a:noFill/>
        </p:spPr>
      </p:pic>
      <p:sp>
        <p:nvSpPr>
          <p:cNvPr id="1672209" name="Line 17"/>
          <p:cNvSpPr>
            <a:spLocks noChangeShapeType="1"/>
          </p:cNvSpPr>
          <p:nvPr/>
        </p:nvSpPr>
        <p:spPr bwMode="auto">
          <a:xfrm>
            <a:off x="4792663" y="2668588"/>
            <a:ext cx="1587" cy="388937"/>
          </a:xfrm>
          <a:prstGeom prst="line">
            <a:avLst/>
          </a:prstGeom>
          <a:noFill/>
          <a:ln w="28575">
            <a:solidFill>
              <a:srgbClr val="808080"/>
            </a:solidFill>
            <a:round/>
          </a:ln>
          <a:effectLst/>
        </p:spPr>
        <p:txBody>
          <a:bodyPr/>
          <a:lstStyle/>
          <a:p>
            <a:endParaRPr lang="zh-CN" altLang="en-US"/>
          </a:p>
        </p:txBody>
      </p:sp>
      <p:sp>
        <p:nvSpPr>
          <p:cNvPr id="1672210" name="Text Box 18"/>
          <p:cNvSpPr txBox="1">
            <a:spLocks noChangeArrowheads="1"/>
          </p:cNvSpPr>
          <p:nvPr/>
        </p:nvSpPr>
        <p:spPr bwMode="auto">
          <a:xfrm>
            <a:off x="4084638" y="3956050"/>
            <a:ext cx="1317625" cy="39687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ea typeface="宋体" panose="02010600030101010101" pitchFamily="2" charset="-122"/>
              </a:rPr>
              <a:t>堡垒主机</a:t>
            </a:r>
          </a:p>
        </p:txBody>
      </p:sp>
      <p:pic>
        <p:nvPicPr>
          <p:cNvPr id="1672211" name="Picture 19" descr="Monitor-Red"/>
          <p:cNvPicPr>
            <a:picLocks noChangeAspect="1" noChangeArrowheads="1"/>
          </p:cNvPicPr>
          <p:nvPr/>
        </p:nvPicPr>
        <p:blipFill>
          <a:blip r:embed="rId7" cstate="print"/>
          <a:srcRect/>
          <a:stretch>
            <a:fillRect/>
          </a:stretch>
        </p:blipFill>
        <p:spPr bwMode="auto">
          <a:xfrm>
            <a:off x="4200525" y="2917825"/>
            <a:ext cx="1022350" cy="1054100"/>
          </a:xfrm>
          <a:prstGeom prst="rect">
            <a:avLst/>
          </a:prstGeom>
          <a:noFill/>
        </p:spPr>
      </p:pic>
      <p:grpSp>
        <p:nvGrpSpPr>
          <p:cNvPr id="4" name="Group 20"/>
          <p:cNvGrpSpPr/>
          <p:nvPr/>
        </p:nvGrpSpPr>
        <p:grpSpPr bwMode="auto">
          <a:xfrm>
            <a:off x="1717675" y="1625600"/>
            <a:ext cx="2244725" cy="1335088"/>
            <a:chOff x="1632" y="1248"/>
            <a:chExt cx="1056" cy="755"/>
          </a:xfrm>
        </p:grpSpPr>
        <p:pic>
          <p:nvPicPr>
            <p:cNvPr id="1672213" name="Picture 21"/>
            <p:cNvPicPr>
              <a:picLocks noChangeArrowheads="1"/>
            </p:cNvPicPr>
            <p:nvPr/>
          </p:nvPicPr>
          <p:blipFill>
            <a:blip r:embed="rId8" cstate="print"/>
            <a:srcRect/>
            <a:stretch>
              <a:fillRect/>
            </a:stretch>
          </p:blipFill>
          <p:spPr bwMode="auto">
            <a:xfrm>
              <a:off x="2064" y="1440"/>
              <a:ext cx="237" cy="563"/>
            </a:xfrm>
            <a:prstGeom prst="rect">
              <a:avLst/>
            </a:prstGeom>
            <a:noFill/>
            <a:ln w="12700">
              <a:noFill/>
              <a:miter lim="800000"/>
              <a:headEnd/>
              <a:tailEnd/>
            </a:ln>
            <a:effectLst/>
          </p:spPr>
        </p:pic>
        <p:sp>
          <p:nvSpPr>
            <p:cNvPr id="1672214" name="Text Box 22"/>
            <p:cNvSpPr txBox="1">
              <a:spLocks noChangeArrowheads="1"/>
            </p:cNvSpPr>
            <p:nvPr/>
          </p:nvSpPr>
          <p:spPr bwMode="auto">
            <a:xfrm>
              <a:off x="1632" y="1248"/>
              <a:ext cx="1056" cy="224"/>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ea typeface="宋体" panose="02010600030101010101" pitchFamily="2" charset="-122"/>
                </a:rPr>
                <a:t>内部屏蔽路由器</a:t>
              </a:r>
            </a:p>
          </p:txBody>
        </p:sp>
      </p:grpSp>
      <p:grpSp>
        <p:nvGrpSpPr>
          <p:cNvPr id="5" name="Group 23"/>
          <p:cNvGrpSpPr/>
          <p:nvPr/>
        </p:nvGrpSpPr>
        <p:grpSpPr bwMode="auto">
          <a:xfrm>
            <a:off x="6194425" y="1554163"/>
            <a:ext cx="2146300" cy="1335087"/>
            <a:chOff x="4320" y="1248"/>
            <a:chExt cx="1056" cy="755"/>
          </a:xfrm>
        </p:grpSpPr>
        <p:pic>
          <p:nvPicPr>
            <p:cNvPr id="1672216" name="Picture 24"/>
            <p:cNvPicPr>
              <a:picLocks noChangeArrowheads="1"/>
            </p:cNvPicPr>
            <p:nvPr/>
          </p:nvPicPr>
          <p:blipFill>
            <a:blip r:embed="rId8" cstate="print"/>
            <a:srcRect/>
            <a:stretch>
              <a:fillRect/>
            </a:stretch>
          </p:blipFill>
          <p:spPr bwMode="auto">
            <a:xfrm>
              <a:off x="4656" y="1440"/>
              <a:ext cx="237" cy="563"/>
            </a:xfrm>
            <a:prstGeom prst="rect">
              <a:avLst/>
            </a:prstGeom>
            <a:noFill/>
            <a:ln w="12700">
              <a:noFill/>
              <a:miter lim="800000"/>
              <a:headEnd/>
              <a:tailEnd/>
            </a:ln>
            <a:effectLst/>
          </p:spPr>
        </p:pic>
        <p:sp>
          <p:nvSpPr>
            <p:cNvPr id="1672217" name="Text Box 25"/>
            <p:cNvSpPr txBox="1">
              <a:spLocks noChangeArrowheads="1"/>
            </p:cNvSpPr>
            <p:nvPr/>
          </p:nvSpPr>
          <p:spPr bwMode="auto">
            <a:xfrm>
              <a:off x="4320" y="1248"/>
              <a:ext cx="1056" cy="224"/>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ea typeface="宋体" panose="02010600030101010101" pitchFamily="2" charset="-122"/>
                </a:rPr>
                <a:t>外部屏蔽路由器</a:t>
              </a:r>
            </a:p>
          </p:txBody>
        </p:sp>
      </p:grpSp>
      <p:sp>
        <p:nvSpPr>
          <p:cNvPr id="1672218" name="Text Box 26"/>
          <p:cNvSpPr txBox="1">
            <a:spLocks noChangeArrowheads="1"/>
          </p:cNvSpPr>
          <p:nvPr/>
        </p:nvSpPr>
        <p:spPr bwMode="auto">
          <a:xfrm>
            <a:off x="4394200" y="1481138"/>
            <a:ext cx="1870075" cy="70167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solidFill>
                  <a:schemeClr val="folHlink"/>
                </a:solidFill>
                <a:ea typeface="宋体" panose="02010600030101010101" pitchFamily="2" charset="-122"/>
              </a:rPr>
              <a:t>禁止内外网络直接进行通讯</a:t>
            </a:r>
          </a:p>
        </p:txBody>
      </p:sp>
      <p:sp>
        <p:nvSpPr>
          <p:cNvPr id="1672219" name="Line 27"/>
          <p:cNvSpPr>
            <a:spLocks noChangeShapeType="1"/>
          </p:cNvSpPr>
          <p:nvPr/>
        </p:nvSpPr>
        <p:spPr bwMode="auto">
          <a:xfrm flipV="1">
            <a:off x="8069263" y="2549525"/>
            <a:ext cx="1587" cy="2336800"/>
          </a:xfrm>
          <a:prstGeom prst="line">
            <a:avLst/>
          </a:prstGeom>
          <a:noFill/>
          <a:ln w="28575">
            <a:solidFill>
              <a:schemeClr val="accent2"/>
            </a:solidFill>
            <a:round/>
            <a:tailEnd type="triangle" w="med" len="med"/>
          </a:ln>
          <a:effectLst/>
        </p:spPr>
        <p:txBody>
          <a:bodyPr/>
          <a:lstStyle/>
          <a:p>
            <a:endParaRPr lang="zh-CN" altLang="en-US"/>
          </a:p>
        </p:txBody>
      </p:sp>
      <p:sp>
        <p:nvSpPr>
          <p:cNvPr id="1672220" name="Line 28"/>
          <p:cNvSpPr>
            <a:spLocks noChangeShapeType="1"/>
          </p:cNvSpPr>
          <p:nvPr/>
        </p:nvSpPr>
        <p:spPr bwMode="auto">
          <a:xfrm>
            <a:off x="4716463" y="2590800"/>
            <a:ext cx="1587" cy="466725"/>
          </a:xfrm>
          <a:prstGeom prst="line">
            <a:avLst/>
          </a:prstGeom>
          <a:noFill/>
          <a:ln w="28575">
            <a:solidFill>
              <a:schemeClr val="accent2"/>
            </a:solidFill>
            <a:round/>
            <a:tailEnd type="triangle" w="med" len="med"/>
          </a:ln>
          <a:effectLst/>
        </p:spPr>
        <p:txBody>
          <a:bodyPr/>
          <a:lstStyle/>
          <a:p>
            <a:endParaRPr lang="zh-CN" altLang="en-US"/>
          </a:p>
        </p:txBody>
      </p:sp>
      <p:sp>
        <p:nvSpPr>
          <p:cNvPr id="1672221" name="Line 29"/>
          <p:cNvSpPr>
            <a:spLocks noChangeShapeType="1"/>
          </p:cNvSpPr>
          <p:nvPr/>
        </p:nvSpPr>
        <p:spPr bwMode="auto">
          <a:xfrm flipV="1">
            <a:off x="4640263" y="2513013"/>
            <a:ext cx="1587" cy="544512"/>
          </a:xfrm>
          <a:prstGeom prst="line">
            <a:avLst/>
          </a:prstGeom>
          <a:noFill/>
          <a:ln w="28575">
            <a:solidFill>
              <a:srgbClr val="0000CC"/>
            </a:solidFill>
            <a:round/>
            <a:tailEnd type="triangle" w="med" len="med"/>
          </a:ln>
          <a:effectLst/>
        </p:spPr>
        <p:txBody>
          <a:bodyPr/>
          <a:lstStyle/>
          <a:p>
            <a:endParaRPr lang="zh-CN" altLang="en-US"/>
          </a:p>
        </p:txBody>
      </p:sp>
      <p:sp>
        <p:nvSpPr>
          <p:cNvPr id="1672222" name="Line 30"/>
          <p:cNvSpPr>
            <a:spLocks noChangeShapeType="1"/>
          </p:cNvSpPr>
          <p:nvPr/>
        </p:nvSpPr>
        <p:spPr bwMode="auto">
          <a:xfrm>
            <a:off x="1719263" y="2633663"/>
            <a:ext cx="11112" cy="2252662"/>
          </a:xfrm>
          <a:prstGeom prst="line">
            <a:avLst/>
          </a:prstGeom>
          <a:noFill/>
          <a:ln w="28575">
            <a:solidFill>
              <a:srgbClr val="0000CC"/>
            </a:solidFill>
            <a:round/>
            <a:tailEnd type="triangle" w="med" len="med"/>
          </a:ln>
          <a:effectLst/>
        </p:spPr>
        <p:txBody>
          <a:bodyPr/>
          <a:lstStyle/>
          <a:p>
            <a:endParaRPr lang="zh-CN" altLang="en-US"/>
          </a:p>
        </p:txBody>
      </p:sp>
      <p:sp>
        <p:nvSpPr>
          <p:cNvPr id="1672223" name="AutoShape 31"/>
          <p:cNvSpPr>
            <a:spLocks noChangeArrowheads="1"/>
          </p:cNvSpPr>
          <p:nvPr/>
        </p:nvSpPr>
        <p:spPr bwMode="auto">
          <a:xfrm>
            <a:off x="5003800" y="2433638"/>
            <a:ext cx="703263" cy="623887"/>
          </a:xfrm>
          <a:prstGeom prst="flowChartSummingJunction">
            <a:avLst/>
          </a:prstGeom>
          <a:solidFill>
            <a:schemeClr val="accent1"/>
          </a:solidFill>
          <a:ln w="38100">
            <a:solidFill>
              <a:schemeClr val="hlink"/>
            </a:solidFill>
            <a:round/>
          </a:ln>
          <a:effectLst/>
        </p:spPr>
        <p:txBody>
          <a:bodyPr wrap="none" anchor="ctr"/>
          <a:lstStyle/>
          <a:p>
            <a:endParaRPr lang="zh-CN" altLang="en-US"/>
          </a:p>
        </p:txBody>
      </p:sp>
      <p:sp>
        <p:nvSpPr>
          <p:cNvPr id="1672224" name="Line 32"/>
          <p:cNvSpPr>
            <a:spLocks noChangeShapeType="1"/>
          </p:cNvSpPr>
          <p:nvPr/>
        </p:nvSpPr>
        <p:spPr bwMode="auto">
          <a:xfrm>
            <a:off x="4792663" y="4262438"/>
            <a:ext cx="1587" cy="623887"/>
          </a:xfrm>
          <a:prstGeom prst="line">
            <a:avLst/>
          </a:prstGeom>
          <a:noFill/>
          <a:ln w="76200" cmpd="tri">
            <a:solidFill>
              <a:srgbClr val="333333"/>
            </a:solidFill>
            <a:round/>
            <a:tailEnd type="triangle" w="med" len="med"/>
          </a:ln>
          <a:effectLst/>
        </p:spPr>
        <p:txBody>
          <a:bodyPr/>
          <a:lstStyle/>
          <a:p>
            <a:endParaRPr lang="zh-CN" altLang="en-US"/>
          </a:p>
        </p:txBody>
      </p:sp>
      <p:sp>
        <p:nvSpPr>
          <p:cNvPr id="1672225" name="Text Box 33"/>
          <p:cNvSpPr txBox="1">
            <a:spLocks noChangeArrowheads="1"/>
          </p:cNvSpPr>
          <p:nvPr/>
        </p:nvSpPr>
        <p:spPr bwMode="auto">
          <a:xfrm>
            <a:off x="3675063" y="4938713"/>
            <a:ext cx="2540000" cy="701675"/>
          </a:xfrm>
          <a:prstGeom prst="rect">
            <a:avLst/>
          </a:prstGeom>
          <a:noFill/>
          <a:ln w="28575">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ea typeface="宋体" panose="02010600030101010101" pitchFamily="2" charset="-122"/>
              </a:rPr>
              <a:t>内外部网络之间的通信都经过堡垒主机</a:t>
            </a:r>
          </a:p>
        </p:txBody>
      </p:sp>
      <p:sp>
        <p:nvSpPr>
          <p:cNvPr id="1672226" name="Line 34"/>
          <p:cNvSpPr>
            <a:spLocks noChangeShapeType="1"/>
          </p:cNvSpPr>
          <p:nvPr/>
        </p:nvSpPr>
        <p:spPr bwMode="auto">
          <a:xfrm flipV="1">
            <a:off x="1592263" y="2316163"/>
            <a:ext cx="1587" cy="2570162"/>
          </a:xfrm>
          <a:prstGeom prst="line">
            <a:avLst/>
          </a:prstGeom>
          <a:noFill/>
          <a:ln w="38100">
            <a:pattFill prst="pct60">
              <a:fgClr>
                <a:srgbClr val="6600FF"/>
              </a:fgClr>
              <a:bgClr>
                <a:srgbClr val="FFFFFF"/>
              </a:bgClr>
            </a:pattFill>
            <a:round/>
            <a:tailEnd type="triangle" w="med" len="med"/>
          </a:ln>
          <a:effectLst/>
        </p:spPr>
        <p:txBody>
          <a:bodyPr/>
          <a:lstStyle/>
          <a:p>
            <a:endParaRPr lang="zh-CN" altLang="en-US"/>
          </a:p>
        </p:txBody>
      </p:sp>
      <p:sp>
        <p:nvSpPr>
          <p:cNvPr id="1672227" name="Line 35"/>
          <p:cNvSpPr>
            <a:spLocks noChangeShapeType="1"/>
          </p:cNvSpPr>
          <p:nvPr/>
        </p:nvSpPr>
        <p:spPr bwMode="auto">
          <a:xfrm>
            <a:off x="4564063" y="2354263"/>
            <a:ext cx="1587" cy="779462"/>
          </a:xfrm>
          <a:prstGeom prst="line">
            <a:avLst/>
          </a:prstGeom>
          <a:noFill/>
          <a:ln w="38100">
            <a:pattFill prst="pct60">
              <a:fgClr>
                <a:srgbClr val="6600FF"/>
              </a:fgClr>
              <a:bgClr>
                <a:srgbClr val="FFFFFF"/>
              </a:bgClr>
            </a:pattFill>
            <a:round/>
            <a:tailEnd type="triangle" w="med" len="med"/>
          </a:ln>
          <a:effectLst/>
        </p:spPr>
        <p:txBody>
          <a:bodyPr/>
          <a:lstStyle/>
          <a:p>
            <a:endParaRPr lang="zh-CN" altLang="en-US"/>
          </a:p>
        </p:txBody>
      </p:sp>
      <p:sp>
        <p:nvSpPr>
          <p:cNvPr id="1672228" name="Line 36"/>
          <p:cNvSpPr>
            <a:spLocks noChangeShapeType="1"/>
          </p:cNvSpPr>
          <p:nvPr/>
        </p:nvSpPr>
        <p:spPr bwMode="auto">
          <a:xfrm flipV="1">
            <a:off x="4868863" y="2355850"/>
            <a:ext cx="1587" cy="701675"/>
          </a:xfrm>
          <a:prstGeom prst="line">
            <a:avLst/>
          </a:prstGeom>
          <a:noFill/>
          <a:ln w="38100">
            <a:pattFill prst="pct70">
              <a:fgClr>
                <a:schemeClr val="hlink"/>
              </a:fgClr>
              <a:bgClr>
                <a:schemeClr val="accent2"/>
              </a:bgClr>
            </a:pattFill>
            <a:round/>
            <a:tailEnd type="triangle" w="med" len="med"/>
          </a:ln>
          <a:effectLst/>
        </p:spPr>
        <p:txBody>
          <a:bodyPr/>
          <a:lstStyle/>
          <a:p>
            <a:endParaRPr lang="zh-CN" altLang="en-US"/>
          </a:p>
        </p:txBody>
      </p:sp>
      <p:sp>
        <p:nvSpPr>
          <p:cNvPr id="1672229" name="Line 37"/>
          <p:cNvSpPr>
            <a:spLocks noChangeShapeType="1"/>
          </p:cNvSpPr>
          <p:nvPr/>
        </p:nvSpPr>
        <p:spPr bwMode="auto">
          <a:xfrm>
            <a:off x="8139113" y="2346325"/>
            <a:ext cx="7937" cy="2540000"/>
          </a:xfrm>
          <a:prstGeom prst="line">
            <a:avLst/>
          </a:prstGeom>
          <a:noFill/>
          <a:ln w="38100">
            <a:pattFill prst="pct70">
              <a:fgClr>
                <a:schemeClr val="hlink"/>
              </a:fgClr>
              <a:bgClr>
                <a:schemeClr val="accent2"/>
              </a:bgClr>
            </a:pattFill>
            <a:round/>
            <a:tailEnd type="triangle" w="med" len="med"/>
          </a:ln>
          <a:effectLst/>
        </p:spPr>
        <p:txBody>
          <a:bodyPr/>
          <a:lstStyle/>
          <a:p>
            <a:endParaRPr lang="zh-CN" altLang="en-US"/>
          </a:p>
        </p:txBody>
      </p:sp>
      <p:sp>
        <p:nvSpPr>
          <p:cNvPr id="1672230" name="Rectangle 38"/>
          <p:cNvSpPr>
            <a:spLocks noChangeArrowheads="1"/>
          </p:cNvSpPr>
          <p:nvPr/>
        </p:nvSpPr>
        <p:spPr bwMode="auto">
          <a:xfrm>
            <a:off x="1198563" y="142875"/>
            <a:ext cx="7162800" cy="914400"/>
          </a:xfrm>
          <a:prstGeom prst="rect">
            <a:avLst/>
          </a:prstGeom>
          <a:noFill/>
          <a:ln w="9525">
            <a:noFill/>
            <a:miter lim="800000"/>
          </a:ln>
          <a:effectLst/>
        </p:spPr>
        <p:txBody>
          <a:bodyPr anchor="ctr"/>
          <a:lstStyle/>
          <a:p>
            <a:r>
              <a:rPr kumimoji="0" lang="zh-CN" altLang="en-US" sz="4000" dirty="0">
                <a:latin typeface="黑体" panose="02010609060101010101" pitchFamily="49" charset="-122"/>
                <a:ea typeface="宋体" panose="02010600030101010101" pitchFamily="2" charset="-122"/>
              </a:rPr>
              <a:t>子网过滤体系结构</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72211"/>
                                        </p:tgtEl>
                                        <p:attrNameLst>
                                          <p:attrName>style.visibility</p:attrName>
                                        </p:attrNameLst>
                                      </p:cBhvr>
                                      <p:to>
                                        <p:strVal val="visible"/>
                                      </p:to>
                                    </p:set>
                                    <p:anim calcmode="lin" valueType="num">
                                      <p:cBhvr>
                                        <p:cTn id="7" dur="500" fill="hold"/>
                                        <p:tgtEl>
                                          <p:spTgt spid="1672211"/>
                                        </p:tgtEl>
                                        <p:attrNameLst>
                                          <p:attrName>ppt_w</p:attrName>
                                        </p:attrNameLst>
                                      </p:cBhvr>
                                      <p:tavLst>
                                        <p:tav tm="0">
                                          <p:val>
                                            <p:fltVal val="0"/>
                                          </p:val>
                                        </p:tav>
                                        <p:tav tm="100000">
                                          <p:val>
                                            <p:strVal val="#ppt_w"/>
                                          </p:val>
                                        </p:tav>
                                      </p:tavLst>
                                    </p:anim>
                                    <p:anim calcmode="lin" valueType="num">
                                      <p:cBhvr>
                                        <p:cTn id="8" dur="500" fill="hold"/>
                                        <p:tgtEl>
                                          <p:spTgt spid="1672211"/>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672198"/>
                                        </p:tgtEl>
                                        <p:attrNameLst>
                                          <p:attrName>style.visibility</p:attrName>
                                        </p:attrNameLst>
                                      </p:cBhvr>
                                      <p:to>
                                        <p:strVal val="visible"/>
                                      </p:to>
                                    </p:set>
                                    <p:animEffect transition="in" filter="wipe(down)">
                                      <p:cBhvr>
                                        <p:cTn id="13" dur="500"/>
                                        <p:tgtEl>
                                          <p:spTgt spid="1672198"/>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1672199"/>
                                        </p:tgtEl>
                                        <p:attrNameLst>
                                          <p:attrName>style.visibility</p:attrName>
                                        </p:attrNameLst>
                                      </p:cBhvr>
                                      <p:to>
                                        <p:strVal val="visible"/>
                                      </p:to>
                                    </p:set>
                                    <p:animEffect transition="in" filter="wipe(left)">
                                      <p:cBhvr>
                                        <p:cTn id="17" dur="500"/>
                                        <p:tgtEl>
                                          <p:spTgt spid="1672199"/>
                                        </p:tgtEl>
                                      </p:cBhvr>
                                    </p:animEffect>
                                  </p:childTnLst>
                                </p:cTn>
                              </p:par>
                            </p:childTnLst>
                          </p:cTn>
                        </p:par>
                        <p:par>
                          <p:cTn id="18" fill="hold">
                            <p:stCondLst>
                              <p:cond delay="1000"/>
                            </p:stCondLst>
                            <p:childTnLst>
                              <p:par>
                                <p:cTn id="19" presetID="22" presetClass="entr" presetSubtype="1" fill="hold" grpId="0" nodeType="afterEffect">
                                  <p:stCondLst>
                                    <p:cond delay="0"/>
                                  </p:stCondLst>
                                  <p:childTnLst>
                                    <p:set>
                                      <p:cBhvr>
                                        <p:cTn id="20" dur="1" fill="hold">
                                          <p:stCondLst>
                                            <p:cond delay="0"/>
                                          </p:stCondLst>
                                        </p:cTn>
                                        <p:tgtEl>
                                          <p:spTgt spid="1672200"/>
                                        </p:tgtEl>
                                        <p:attrNameLst>
                                          <p:attrName>style.visibility</p:attrName>
                                        </p:attrNameLst>
                                      </p:cBhvr>
                                      <p:to>
                                        <p:strVal val="visible"/>
                                      </p:to>
                                    </p:set>
                                    <p:animEffect transition="in" filter="wipe(up)">
                                      <p:cBhvr>
                                        <p:cTn id="21" dur="500"/>
                                        <p:tgtEl>
                                          <p:spTgt spid="1672200"/>
                                        </p:tgtEl>
                                      </p:cBhvr>
                                    </p:animEffect>
                                  </p:childTnLst>
                                </p:cTn>
                              </p:par>
                            </p:childTnLst>
                          </p:cTn>
                        </p:par>
                        <p:par>
                          <p:cTn id="22" fill="hold">
                            <p:stCondLst>
                              <p:cond delay="1500"/>
                            </p:stCondLst>
                            <p:childTnLst>
                              <p:par>
                                <p:cTn id="23" presetID="23" presetClass="entr" presetSubtype="16" fill="hold" grpId="0" nodeType="afterEffect">
                                  <p:stCondLst>
                                    <p:cond delay="0"/>
                                  </p:stCondLst>
                                  <p:childTnLst>
                                    <p:set>
                                      <p:cBhvr>
                                        <p:cTn id="24" dur="1" fill="hold">
                                          <p:stCondLst>
                                            <p:cond delay="0"/>
                                          </p:stCondLst>
                                        </p:cTn>
                                        <p:tgtEl>
                                          <p:spTgt spid="1672223"/>
                                        </p:tgtEl>
                                        <p:attrNameLst>
                                          <p:attrName>style.visibility</p:attrName>
                                        </p:attrNameLst>
                                      </p:cBhvr>
                                      <p:to>
                                        <p:strVal val="visible"/>
                                      </p:to>
                                    </p:set>
                                    <p:anim calcmode="lin" valueType="num">
                                      <p:cBhvr>
                                        <p:cTn id="25" dur="500" fill="hold"/>
                                        <p:tgtEl>
                                          <p:spTgt spid="1672223"/>
                                        </p:tgtEl>
                                        <p:attrNameLst>
                                          <p:attrName>ppt_w</p:attrName>
                                        </p:attrNameLst>
                                      </p:cBhvr>
                                      <p:tavLst>
                                        <p:tav tm="0">
                                          <p:val>
                                            <p:fltVal val="0"/>
                                          </p:val>
                                        </p:tav>
                                        <p:tav tm="100000">
                                          <p:val>
                                            <p:strVal val="#ppt_w"/>
                                          </p:val>
                                        </p:tav>
                                      </p:tavLst>
                                    </p:anim>
                                    <p:anim calcmode="lin" valueType="num">
                                      <p:cBhvr>
                                        <p:cTn id="26" dur="500" fill="hold"/>
                                        <p:tgtEl>
                                          <p:spTgt spid="1672223"/>
                                        </p:tgtEl>
                                        <p:attrNameLst>
                                          <p:attrName>ppt_h</p:attrName>
                                        </p:attrNameLst>
                                      </p:cBhvr>
                                      <p:tavLst>
                                        <p:tav tm="0">
                                          <p:val>
                                            <p:fltVal val="0"/>
                                          </p:val>
                                        </p:tav>
                                        <p:tav tm="100000">
                                          <p:val>
                                            <p:strVal val="#ppt_h"/>
                                          </p:val>
                                        </p:tav>
                                      </p:tavLst>
                                    </p:anim>
                                  </p:childTnLst>
                                </p:cTn>
                              </p:par>
                            </p:childTnLst>
                          </p:cTn>
                        </p:par>
                        <p:par>
                          <p:cTn id="27" fill="hold">
                            <p:stCondLst>
                              <p:cond delay="2000"/>
                            </p:stCondLst>
                            <p:childTnLst>
                              <p:par>
                                <p:cTn id="28" presetID="12" presetClass="entr" presetSubtype="4" fill="hold" grpId="0" nodeType="afterEffect">
                                  <p:stCondLst>
                                    <p:cond delay="0"/>
                                  </p:stCondLst>
                                  <p:childTnLst>
                                    <p:set>
                                      <p:cBhvr>
                                        <p:cTn id="29" dur="1" fill="hold">
                                          <p:stCondLst>
                                            <p:cond delay="0"/>
                                          </p:stCondLst>
                                        </p:cTn>
                                        <p:tgtEl>
                                          <p:spTgt spid="1672218"/>
                                        </p:tgtEl>
                                        <p:attrNameLst>
                                          <p:attrName>style.visibility</p:attrName>
                                        </p:attrNameLst>
                                      </p:cBhvr>
                                      <p:to>
                                        <p:strVal val="visible"/>
                                      </p:to>
                                    </p:set>
                                    <p:animEffect transition="in" filter="slide(fromBottom)">
                                      <p:cBhvr>
                                        <p:cTn id="30" dur="500"/>
                                        <p:tgtEl>
                                          <p:spTgt spid="167221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672219"/>
                                        </p:tgtEl>
                                        <p:attrNameLst>
                                          <p:attrName>style.visibility</p:attrName>
                                        </p:attrNameLst>
                                      </p:cBhvr>
                                      <p:to>
                                        <p:strVal val="visible"/>
                                      </p:to>
                                    </p:set>
                                    <p:animEffect transition="in" filter="wipe(down)">
                                      <p:cBhvr>
                                        <p:cTn id="35" dur="500"/>
                                        <p:tgtEl>
                                          <p:spTgt spid="1672219"/>
                                        </p:tgtEl>
                                      </p:cBhvr>
                                    </p:animEffect>
                                  </p:childTnLst>
                                </p:cTn>
                              </p:par>
                            </p:childTnLst>
                          </p:cTn>
                        </p:par>
                        <p:par>
                          <p:cTn id="36" fill="hold">
                            <p:stCondLst>
                              <p:cond delay="500"/>
                            </p:stCondLst>
                            <p:childTnLst>
                              <p:par>
                                <p:cTn id="37" presetID="22" presetClass="entr" presetSubtype="2" fill="hold" grpId="0" nodeType="afterEffect">
                                  <p:stCondLst>
                                    <p:cond delay="0"/>
                                  </p:stCondLst>
                                  <p:childTnLst>
                                    <p:set>
                                      <p:cBhvr>
                                        <p:cTn id="38" dur="1" fill="hold">
                                          <p:stCondLst>
                                            <p:cond delay="0"/>
                                          </p:stCondLst>
                                        </p:cTn>
                                        <p:tgtEl>
                                          <p:spTgt spid="1672197"/>
                                        </p:tgtEl>
                                        <p:attrNameLst>
                                          <p:attrName>style.visibility</p:attrName>
                                        </p:attrNameLst>
                                      </p:cBhvr>
                                      <p:to>
                                        <p:strVal val="visible"/>
                                      </p:to>
                                    </p:set>
                                    <p:animEffect transition="in" filter="wipe(right)">
                                      <p:cBhvr>
                                        <p:cTn id="39" dur="500"/>
                                        <p:tgtEl>
                                          <p:spTgt spid="1672197"/>
                                        </p:tgtEl>
                                      </p:cBhvr>
                                    </p:animEffect>
                                  </p:childTnLst>
                                </p:cTn>
                              </p:par>
                            </p:childTnLst>
                          </p:cTn>
                        </p:par>
                        <p:par>
                          <p:cTn id="40" fill="hold">
                            <p:stCondLst>
                              <p:cond delay="1000"/>
                            </p:stCondLst>
                            <p:childTnLst>
                              <p:par>
                                <p:cTn id="41" presetID="22" presetClass="entr" presetSubtype="1" fill="hold" grpId="0" nodeType="afterEffect">
                                  <p:stCondLst>
                                    <p:cond delay="0"/>
                                  </p:stCondLst>
                                  <p:childTnLst>
                                    <p:set>
                                      <p:cBhvr>
                                        <p:cTn id="42" dur="1" fill="hold">
                                          <p:stCondLst>
                                            <p:cond delay="0"/>
                                          </p:stCondLst>
                                        </p:cTn>
                                        <p:tgtEl>
                                          <p:spTgt spid="1672220"/>
                                        </p:tgtEl>
                                        <p:attrNameLst>
                                          <p:attrName>style.visibility</p:attrName>
                                        </p:attrNameLst>
                                      </p:cBhvr>
                                      <p:to>
                                        <p:strVal val="visible"/>
                                      </p:to>
                                    </p:set>
                                    <p:animEffect transition="in" filter="wipe(up)">
                                      <p:cBhvr>
                                        <p:cTn id="43" dur="500"/>
                                        <p:tgtEl>
                                          <p:spTgt spid="1672220"/>
                                        </p:tgtEl>
                                      </p:cBhvr>
                                    </p:animEffect>
                                  </p:childTnLst>
                                </p:cTn>
                              </p:par>
                            </p:childTnLst>
                          </p:cTn>
                        </p:par>
                        <p:par>
                          <p:cTn id="44" fill="hold">
                            <p:stCondLst>
                              <p:cond delay="1500"/>
                            </p:stCondLst>
                            <p:childTnLst>
                              <p:par>
                                <p:cTn id="45" presetID="22" presetClass="entr" presetSubtype="4" fill="hold" grpId="0" nodeType="afterEffect">
                                  <p:stCondLst>
                                    <p:cond delay="0"/>
                                  </p:stCondLst>
                                  <p:childTnLst>
                                    <p:set>
                                      <p:cBhvr>
                                        <p:cTn id="46" dur="1" fill="hold">
                                          <p:stCondLst>
                                            <p:cond delay="0"/>
                                          </p:stCondLst>
                                        </p:cTn>
                                        <p:tgtEl>
                                          <p:spTgt spid="1672221"/>
                                        </p:tgtEl>
                                        <p:attrNameLst>
                                          <p:attrName>style.visibility</p:attrName>
                                        </p:attrNameLst>
                                      </p:cBhvr>
                                      <p:to>
                                        <p:strVal val="visible"/>
                                      </p:to>
                                    </p:set>
                                    <p:animEffect transition="in" filter="wipe(down)">
                                      <p:cBhvr>
                                        <p:cTn id="47" dur="500"/>
                                        <p:tgtEl>
                                          <p:spTgt spid="1672221"/>
                                        </p:tgtEl>
                                      </p:cBhvr>
                                    </p:animEffect>
                                  </p:childTnLst>
                                </p:cTn>
                              </p:par>
                            </p:childTnLst>
                          </p:cTn>
                        </p:par>
                        <p:par>
                          <p:cTn id="48" fill="hold">
                            <p:stCondLst>
                              <p:cond delay="2000"/>
                            </p:stCondLst>
                            <p:childTnLst>
                              <p:par>
                                <p:cTn id="49" presetID="22" presetClass="entr" presetSubtype="2" fill="hold" grpId="0" nodeType="afterEffect">
                                  <p:stCondLst>
                                    <p:cond delay="0"/>
                                  </p:stCondLst>
                                  <p:childTnLst>
                                    <p:set>
                                      <p:cBhvr>
                                        <p:cTn id="50" dur="1" fill="hold">
                                          <p:stCondLst>
                                            <p:cond delay="0"/>
                                          </p:stCondLst>
                                        </p:cTn>
                                        <p:tgtEl>
                                          <p:spTgt spid="1672196"/>
                                        </p:tgtEl>
                                        <p:attrNameLst>
                                          <p:attrName>style.visibility</p:attrName>
                                        </p:attrNameLst>
                                      </p:cBhvr>
                                      <p:to>
                                        <p:strVal val="visible"/>
                                      </p:to>
                                    </p:set>
                                    <p:animEffect transition="in" filter="wipe(right)">
                                      <p:cBhvr>
                                        <p:cTn id="51" dur="500"/>
                                        <p:tgtEl>
                                          <p:spTgt spid="1672196"/>
                                        </p:tgtEl>
                                      </p:cBhvr>
                                    </p:animEffect>
                                  </p:childTnLst>
                                </p:cTn>
                              </p:par>
                            </p:childTnLst>
                          </p:cTn>
                        </p:par>
                        <p:par>
                          <p:cTn id="52" fill="hold">
                            <p:stCondLst>
                              <p:cond delay="2500"/>
                            </p:stCondLst>
                            <p:childTnLst>
                              <p:par>
                                <p:cTn id="53" presetID="22" presetClass="entr" presetSubtype="1" fill="hold" grpId="0" nodeType="afterEffect">
                                  <p:stCondLst>
                                    <p:cond delay="0"/>
                                  </p:stCondLst>
                                  <p:childTnLst>
                                    <p:set>
                                      <p:cBhvr>
                                        <p:cTn id="54" dur="1" fill="hold">
                                          <p:stCondLst>
                                            <p:cond delay="0"/>
                                          </p:stCondLst>
                                        </p:cTn>
                                        <p:tgtEl>
                                          <p:spTgt spid="1672222"/>
                                        </p:tgtEl>
                                        <p:attrNameLst>
                                          <p:attrName>style.visibility</p:attrName>
                                        </p:attrNameLst>
                                      </p:cBhvr>
                                      <p:to>
                                        <p:strVal val="visible"/>
                                      </p:to>
                                    </p:set>
                                    <p:animEffect transition="in" filter="wipe(up)">
                                      <p:cBhvr>
                                        <p:cTn id="55" dur="500"/>
                                        <p:tgtEl>
                                          <p:spTgt spid="16722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1672226"/>
                                        </p:tgtEl>
                                        <p:attrNameLst>
                                          <p:attrName>style.visibility</p:attrName>
                                        </p:attrNameLst>
                                      </p:cBhvr>
                                      <p:to>
                                        <p:strVal val="visible"/>
                                      </p:to>
                                    </p:set>
                                    <p:animEffect transition="in" filter="wipe(down)">
                                      <p:cBhvr>
                                        <p:cTn id="60" dur="500"/>
                                        <p:tgtEl>
                                          <p:spTgt spid="1672226"/>
                                        </p:tgtEl>
                                      </p:cBhvr>
                                    </p:animEffect>
                                  </p:childTnLst>
                                </p:cTn>
                              </p:par>
                            </p:childTnLst>
                          </p:cTn>
                        </p:par>
                        <p:par>
                          <p:cTn id="61" fill="hold">
                            <p:stCondLst>
                              <p:cond delay="500"/>
                            </p:stCondLst>
                            <p:childTnLst>
                              <p:par>
                                <p:cTn id="62" presetID="22" presetClass="entr" presetSubtype="8" fill="hold" grpId="0" nodeType="afterEffect">
                                  <p:stCondLst>
                                    <p:cond delay="0"/>
                                  </p:stCondLst>
                                  <p:childTnLst>
                                    <p:set>
                                      <p:cBhvr>
                                        <p:cTn id="63" dur="1" fill="hold">
                                          <p:stCondLst>
                                            <p:cond delay="0"/>
                                          </p:stCondLst>
                                        </p:cTn>
                                        <p:tgtEl>
                                          <p:spTgt spid="1672194"/>
                                        </p:tgtEl>
                                        <p:attrNameLst>
                                          <p:attrName>style.visibility</p:attrName>
                                        </p:attrNameLst>
                                      </p:cBhvr>
                                      <p:to>
                                        <p:strVal val="visible"/>
                                      </p:to>
                                    </p:set>
                                    <p:animEffect transition="in" filter="wipe(left)">
                                      <p:cBhvr>
                                        <p:cTn id="64" dur="500"/>
                                        <p:tgtEl>
                                          <p:spTgt spid="1672194"/>
                                        </p:tgtEl>
                                      </p:cBhvr>
                                    </p:animEffect>
                                  </p:childTnLst>
                                </p:cTn>
                              </p:par>
                            </p:childTnLst>
                          </p:cTn>
                        </p:par>
                        <p:par>
                          <p:cTn id="65" fill="hold">
                            <p:stCondLst>
                              <p:cond delay="1000"/>
                            </p:stCondLst>
                            <p:childTnLst>
                              <p:par>
                                <p:cTn id="66" presetID="22" presetClass="entr" presetSubtype="1" fill="hold" grpId="0" nodeType="afterEffect">
                                  <p:stCondLst>
                                    <p:cond delay="0"/>
                                  </p:stCondLst>
                                  <p:childTnLst>
                                    <p:set>
                                      <p:cBhvr>
                                        <p:cTn id="67" dur="1" fill="hold">
                                          <p:stCondLst>
                                            <p:cond delay="0"/>
                                          </p:stCondLst>
                                        </p:cTn>
                                        <p:tgtEl>
                                          <p:spTgt spid="1672227"/>
                                        </p:tgtEl>
                                        <p:attrNameLst>
                                          <p:attrName>style.visibility</p:attrName>
                                        </p:attrNameLst>
                                      </p:cBhvr>
                                      <p:to>
                                        <p:strVal val="visible"/>
                                      </p:to>
                                    </p:set>
                                    <p:animEffect transition="in" filter="wipe(up)">
                                      <p:cBhvr>
                                        <p:cTn id="68" dur="500"/>
                                        <p:tgtEl>
                                          <p:spTgt spid="1672227"/>
                                        </p:tgtEl>
                                      </p:cBhvr>
                                    </p:animEffect>
                                  </p:childTnLst>
                                </p:cTn>
                              </p:par>
                            </p:childTnLst>
                          </p:cTn>
                        </p:par>
                        <p:par>
                          <p:cTn id="69" fill="hold">
                            <p:stCondLst>
                              <p:cond delay="1500"/>
                            </p:stCondLst>
                            <p:childTnLst>
                              <p:par>
                                <p:cTn id="70" presetID="22" presetClass="entr" presetSubtype="4" fill="hold" grpId="0" nodeType="afterEffect">
                                  <p:stCondLst>
                                    <p:cond delay="0"/>
                                  </p:stCondLst>
                                  <p:childTnLst>
                                    <p:set>
                                      <p:cBhvr>
                                        <p:cTn id="71" dur="1" fill="hold">
                                          <p:stCondLst>
                                            <p:cond delay="0"/>
                                          </p:stCondLst>
                                        </p:cTn>
                                        <p:tgtEl>
                                          <p:spTgt spid="1672228"/>
                                        </p:tgtEl>
                                        <p:attrNameLst>
                                          <p:attrName>style.visibility</p:attrName>
                                        </p:attrNameLst>
                                      </p:cBhvr>
                                      <p:to>
                                        <p:strVal val="visible"/>
                                      </p:to>
                                    </p:set>
                                    <p:animEffect transition="in" filter="wipe(down)">
                                      <p:cBhvr>
                                        <p:cTn id="72" dur="500"/>
                                        <p:tgtEl>
                                          <p:spTgt spid="1672228"/>
                                        </p:tgtEl>
                                      </p:cBhvr>
                                    </p:animEffect>
                                  </p:childTnLst>
                                </p:cTn>
                              </p:par>
                            </p:childTnLst>
                          </p:cTn>
                        </p:par>
                        <p:par>
                          <p:cTn id="73" fill="hold">
                            <p:stCondLst>
                              <p:cond delay="2000"/>
                            </p:stCondLst>
                            <p:childTnLst>
                              <p:par>
                                <p:cTn id="74" presetID="22" presetClass="entr" presetSubtype="8" fill="hold" grpId="0" nodeType="afterEffect">
                                  <p:stCondLst>
                                    <p:cond delay="0"/>
                                  </p:stCondLst>
                                  <p:childTnLst>
                                    <p:set>
                                      <p:cBhvr>
                                        <p:cTn id="75" dur="1" fill="hold">
                                          <p:stCondLst>
                                            <p:cond delay="0"/>
                                          </p:stCondLst>
                                        </p:cTn>
                                        <p:tgtEl>
                                          <p:spTgt spid="1672195"/>
                                        </p:tgtEl>
                                        <p:attrNameLst>
                                          <p:attrName>style.visibility</p:attrName>
                                        </p:attrNameLst>
                                      </p:cBhvr>
                                      <p:to>
                                        <p:strVal val="visible"/>
                                      </p:to>
                                    </p:set>
                                    <p:animEffect transition="in" filter="wipe(left)">
                                      <p:cBhvr>
                                        <p:cTn id="76" dur="500"/>
                                        <p:tgtEl>
                                          <p:spTgt spid="1672195"/>
                                        </p:tgtEl>
                                      </p:cBhvr>
                                    </p:animEffect>
                                  </p:childTnLst>
                                </p:cTn>
                              </p:par>
                            </p:childTnLst>
                          </p:cTn>
                        </p:par>
                        <p:par>
                          <p:cTn id="77" fill="hold">
                            <p:stCondLst>
                              <p:cond delay="2500"/>
                            </p:stCondLst>
                            <p:childTnLst>
                              <p:par>
                                <p:cTn id="78" presetID="22" presetClass="entr" presetSubtype="1" fill="hold" grpId="0" nodeType="afterEffect">
                                  <p:stCondLst>
                                    <p:cond delay="0"/>
                                  </p:stCondLst>
                                  <p:childTnLst>
                                    <p:set>
                                      <p:cBhvr>
                                        <p:cTn id="79" dur="1" fill="hold">
                                          <p:stCondLst>
                                            <p:cond delay="0"/>
                                          </p:stCondLst>
                                        </p:cTn>
                                        <p:tgtEl>
                                          <p:spTgt spid="1672229"/>
                                        </p:tgtEl>
                                        <p:attrNameLst>
                                          <p:attrName>style.visibility</p:attrName>
                                        </p:attrNameLst>
                                      </p:cBhvr>
                                      <p:to>
                                        <p:strVal val="visible"/>
                                      </p:to>
                                    </p:set>
                                    <p:animEffect transition="in" filter="wipe(up)">
                                      <p:cBhvr>
                                        <p:cTn id="80" dur="500"/>
                                        <p:tgtEl>
                                          <p:spTgt spid="1672229"/>
                                        </p:tgtEl>
                                      </p:cBhvr>
                                    </p:animEffect>
                                  </p:childTnLst>
                                </p:cTn>
                              </p:par>
                            </p:childTnLst>
                          </p:cTn>
                        </p:par>
                        <p:par>
                          <p:cTn id="81" fill="hold">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1672224"/>
                                        </p:tgtEl>
                                        <p:attrNameLst>
                                          <p:attrName>style.visibility</p:attrName>
                                        </p:attrNameLst>
                                      </p:cBhvr>
                                      <p:to>
                                        <p:strVal val="visible"/>
                                      </p:to>
                                    </p:set>
                                    <p:animEffect transition="in" filter="wipe(up)">
                                      <p:cBhvr>
                                        <p:cTn id="84" dur="500"/>
                                        <p:tgtEl>
                                          <p:spTgt spid="1672224"/>
                                        </p:tgtEl>
                                      </p:cBhvr>
                                    </p:animEffect>
                                  </p:childTnLst>
                                </p:cTn>
                              </p:par>
                            </p:childTnLst>
                          </p:cTn>
                        </p:par>
                        <p:par>
                          <p:cTn id="85" fill="hold">
                            <p:stCondLst>
                              <p:cond delay="3500"/>
                            </p:stCondLst>
                            <p:childTnLst>
                              <p:par>
                                <p:cTn id="86" presetID="12" presetClass="entr" presetSubtype="1" fill="hold" grpId="0" nodeType="afterEffect">
                                  <p:stCondLst>
                                    <p:cond delay="0"/>
                                  </p:stCondLst>
                                  <p:childTnLst>
                                    <p:set>
                                      <p:cBhvr>
                                        <p:cTn id="87" dur="1" fill="hold">
                                          <p:stCondLst>
                                            <p:cond delay="0"/>
                                          </p:stCondLst>
                                        </p:cTn>
                                        <p:tgtEl>
                                          <p:spTgt spid="1672225"/>
                                        </p:tgtEl>
                                        <p:attrNameLst>
                                          <p:attrName>style.visibility</p:attrName>
                                        </p:attrNameLst>
                                      </p:cBhvr>
                                      <p:to>
                                        <p:strVal val="visible"/>
                                      </p:to>
                                    </p:set>
                                    <p:animEffect transition="in" filter="slide(fromTop)">
                                      <p:cBhvr>
                                        <p:cTn id="88" dur="500"/>
                                        <p:tgtEl>
                                          <p:spTgt spid="1672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2194" grpId="0" animBg="1"/>
      <p:bldP spid="1672195" grpId="0" animBg="1"/>
      <p:bldP spid="1672196" grpId="0" animBg="1"/>
      <p:bldP spid="1672197" grpId="0" animBg="1"/>
      <p:bldP spid="1672198" grpId="0" animBg="1"/>
      <p:bldP spid="1672199" grpId="0" animBg="1"/>
      <p:bldP spid="1672200" grpId="0" animBg="1"/>
      <p:bldP spid="1672218" grpId="0" autoUpdateAnimBg="0"/>
      <p:bldP spid="1672219" grpId="0" animBg="1"/>
      <p:bldP spid="1672220" grpId="0" animBg="1"/>
      <p:bldP spid="1672221" grpId="0" animBg="1"/>
      <p:bldP spid="1672222" grpId="0" animBg="1"/>
      <p:bldP spid="1672223" grpId="0" animBg="1"/>
      <p:bldP spid="1672224" grpId="0" animBg="1"/>
      <p:bldP spid="1672225" grpId="0" autoUpdateAnimBg="0"/>
      <p:bldP spid="1672226" grpId="0" animBg="1"/>
      <p:bldP spid="1672227" grpId="0" animBg="1"/>
      <p:bldP spid="1672228" grpId="0" animBg="1"/>
      <p:bldP spid="1672229"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8146" name="Rectangle 2"/>
          <p:cNvSpPr>
            <a:spLocks noGrp="1" noChangeArrowheads="1"/>
          </p:cNvSpPr>
          <p:nvPr>
            <p:ph type="title"/>
          </p:nvPr>
        </p:nvSpPr>
        <p:spPr/>
        <p:txBody>
          <a:bodyPr/>
          <a:lstStyle/>
          <a:p>
            <a:r>
              <a:rPr lang="zh-CN" altLang="en-US"/>
              <a:t>混合结构的防火墙</a:t>
            </a:r>
          </a:p>
        </p:txBody>
      </p:sp>
      <p:sp>
        <p:nvSpPr>
          <p:cNvPr id="1798147" name="Rectangle 3"/>
          <p:cNvSpPr>
            <a:spLocks noGrp="1" noChangeArrowheads="1"/>
          </p:cNvSpPr>
          <p:nvPr>
            <p:ph type="body" idx="1"/>
          </p:nvPr>
        </p:nvSpPr>
        <p:spPr>
          <a:xfrm>
            <a:off x="668338" y="1411287"/>
            <a:ext cx="7772400" cy="4808537"/>
          </a:xfrm>
        </p:spPr>
        <p:txBody>
          <a:bodyPr/>
          <a:lstStyle/>
          <a:p>
            <a:r>
              <a:rPr lang="zh-CN" altLang="en-US" dirty="0"/>
              <a:t>不同结构防火墙的组合 </a:t>
            </a:r>
          </a:p>
          <a:p>
            <a:pPr lvl="1"/>
            <a:r>
              <a:rPr lang="zh-CN" altLang="en-US" dirty="0"/>
              <a:t>使用多堡垒主机；</a:t>
            </a:r>
          </a:p>
          <a:p>
            <a:pPr lvl="1"/>
            <a:r>
              <a:rPr lang="zh-CN" altLang="en-US" dirty="0"/>
              <a:t>合并内部路由器与外部路由器；</a:t>
            </a:r>
          </a:p>
          <a:p>
            <a:pPr lvl="1"/>
            <a:r>
              <a:rPr lang="zh-CN" altLang="en-US" dirty="0"/>
              <a:t>合并堡垒主机与外部路由器；</a:t>
            </a:r>
          </a:p>
          <a:p>
            <a:pPr lvl="1"/>
            <a:r>
              <a:rPr lang="zh-CN" altLang="en-US" dirty="0"/>
              <a:t>合并堡垒主机与内部路由器；</a:t>
            </a:r>
          </a:p>
          <a:p>
            <a:pPr lvl="1"/>
            <a:r>
              <a:rPr lang="zh-CN" altLang="en-US" dirty="0"/>
              <a:t>使用多台内部路由器；</a:t>
            </a:r>
          </a:p>
          <a:p>
            <a:pPr lvl="1"/>
            <a:r>
              <a:rPr lang="zh-CN" altLang="en-US" dirty="0"/>
              <a:t>使用多台外部路由器；</a:t>
            </a:r>
          </a:p>
          <a:p>
            <a:pPr lvl="1"/>
            <a:r>
              <a:rPr lang="zh-CN" altLang="en-US" dirty="0"/>
              <a:t>使用多个过滤子网；</a:t>
            </a:r>
          </a:p>
          <a:p>
            <a:pPr lvl="1"/>
            <a:r>
              <a:rPr lang="zh-CN" altLang="en-US" dirty="0"/>
              <a:t>使用双穴主机与过滤子网。</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4226" name="Line 2"/>
          <p:cNvSpPr>
            <a:spLocks noChangeShapeType="1"/>
          </p:cNvSpPr>
          <p:nvPr/>
        </p:nvSpPr>
        <p:spPr bwMode="gray">
          <a:xfrm>
            <a:off x="2058988" y="2997200"/>
            <a:ext cx="4889500" cy="1588"/>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44227" name="Rectangle 3"/>
          <p:cNvSpPr>
            <a:spLocks noChangeArrowheads="1"/>
          </p:cNvSpPr>
          <p:nvPr/>
        </p:nvSpPr>
        <p:spPr bwMode="gray">
          <a:xfrm rot="3419336">
            <a:off x="1765300" y="3413126"/>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44228" name="Text Box 4"/>
          <p:cNvSpPr txBox="1">
            <a:spLocks noChangeArrowheads="1"/>
          </p:cNvSpPr>
          <p:nvPr/>
        </p:nvSpPr>
        <p:spPr bwMode="gray">
          <a:xfrm>
            <a:off x="2627313" y="3349625"/>
            <a:ext cx="4321175" cy="579438"/>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防火墙体系结构</a:t>
            </a:r>
          </a:p>
        </p:txBody>
      </p:sp>
      <p:sp>
        <p:nvSpPr>
          <p:cNvPr id="1844229" name="Text Box 5"/>
          <p:cNvSpPr txBox="1">
            <a:spLocks noChangeArrowheads="1"/>
          </p:cNvSpPr>
          <p:nvPr/>
        </p:nvSpPr>
        <p:spPr bwMode="gray">
          <a:xfrm>
            <a:off x="1869251" y="3444875"/>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3</a:t>
            </a:r>
          </a:p>
        </p:txBody>
      </p:sp>
      <p:sp>
        <p:nvSpPr>
          <p:cNvPr id="1844230" name="Line 6"/>
          <p:cNvSpPr>
            <a:spLocks noChangeShapeType="1"/>
          </p:cNvSpPr>
          <p:nvPr/>
        </p:nvSpPr>
        <p:spPr bwMode="gray">
          <a:xfrm>
            <a:off x="2044700" y="3998913"/>
            <a:ext cx="4903788" cy="793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44231" name="Rectangle 7"/>
          <p:cNvSpPr>
            <a:spLocks noChangeArrowheads="1"/>
          </p:cNvSpPr>
          <p:nvPr/>
        </p:nvSpPr>
        <p:spPr bwMode="gray">
          <a:xfrm rot="3419336">
            <a:off x="1784350" y="1454151"/>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44232" name="Text Box 8"/>
          <p:cNvSpPr txBox="1">
            <a:spLocks noChangeArrowheads="1"/>
          </p:cNvSpPr>
          <p:nvPr/>
        </p:nvSpPr>
        <p:spPr bwMode="gray">
          <a:xfrm>
            <a:off x="1861314" y="1495425"/>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1</a:t>
            </a:r>
          </a:p>
        </p:txBody>
      </p:sp>
      <p:sp>
        <p:nvSpPr>
          <p:cNvPr id="1844233" name="Line 9"/>
          <p:cNvSpPr>
            <a:spLocks noChangeShapeType="1"/>
          </p:cNvSpPr>
          <p:nvPr/>
        </p:nvSpPr>
        <p:spPr bwMode="gray">
          <a:xfrm flipV="1">
            <a:off x="2058988" y="2043113"/>
            <a:ext cx="4889500" cy="19050"/>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44234" name="Text Box 10"/>
          <p:cNvSpPr txBox="1">
            <a:spLocks noChangeArrowheads="1"/>
          </p:cNvSpPr>
          <p:nvPr/>
        </p:nvSpPr>
        <p:spPr bwMode="gray">
          <a:xfrm>
            <a:off x="2632075" y="1395413"/>
            <a:ext cx="4321175" cy="579437"/>
          </a:xfrm>
          <a:prstGeom prst="rect">
            <a:avLst/>
          </a:prstGeom>
          <a:noFill/>
          <a:ln w="9525" algn="ctr">
            <a:noFill/>
            <a:miter lim="800000"/>
          </a:ln>
          <a:effectLst/>
        </p:spPr>
        <p:txBody>
          <a:bodyPr>
            <a:spAutoFit/>
          </a:bodyPr>
          <a:lstStyle/>
          <a:p>
            <a:pPr eaLnBrk="0" hangingPunct="0"/>
            <a:r>
              <a:rPr kumimoji="0" lang="zh-CN" altLang="en-US" sz="3200" dirty="0">
                <a:latin typeface="黑体" panose="02010609060101010101" pitchFamily="49" charset="-122"/>
                <a:ea typeface="黑体" panose="02010609060101010101" pitchFamily="49" charset="-122"/>
              </a:rPr>
              <a:t>防火墙概述</a:t>
            </a:r>
          </a:p>
        </p:txBody>
      </p:sp>
      <p:sp>
        <p:nvSpPr>
          <p:cNvPr id="1844235" name="Text Box 11"/>
          <p:cNvSpPr txBox="1">
            <a:spLocks noChangeArrowheads="1"/>
          </p:cNvSpPr>
          <p:nvPr/>
        </p:nvSpPr>
        <p:spPr bwMode="gray">
          <a:xfrm>
            <a:off x="2609850" y="2349500"/>
            <a:ext cx="4338638" cy="579438"/>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防火墙的工作原理</a:t>
            </a:r>
          </a:p>
        </p:txBody>
      </p:sp>
      <p:sp>
        <p:nvSpPr>
          <p:cNvPr id="1844236" name="Rectangle 12"/>
          <p:cNvSpPr>
            <a:spLocks noGrp="1" noChangeArrowheads="1"/>
          </p:cNvSpPr>
          <p:nvPr>
            <p:ph type="title"/>
          </p:nvPr>
        </p:nvSpPr>
        <p:spPr>
          <a:noFill/>
        </p:spPr>
        <p:txBody>
          <a:bodyPr/>
          <a:lstStyle/>
          <a:p>
            <a:r>
              <a:rPr lang="zh-CN" altLang="en-US"/>
              <a:t>内容提纲</a:t>
            </a:r>
          </a:p>
        </p:txBody>
      </p:sp>
      <p:sp>
        <p:nvSpPr>
          <p:cNvPr id="1844237" name="Text Box 13"/>
          <p:cNvSpPr txBox="1">
            <a:spLocks noChangeArrowheads="1"/>
          </p:cNvSpPr>
          <p:nvPr/>
        </p:nvSpPr>
        <p:spPr bwMode="gray">
          <a:xfrm>
            <a:off x="2555875" y="4357688"/>
            <a:ext cx="4321175" cy="579437"/>
          </a:xfrm>
          <a:prstGeom prst="rect">
            <a:avLst/>
          </a:prstGeom>
          <a:solidFill>
            <a:srgbClr val="FF6600"/>
          </a:solidFill>
          <a:ln w="9525" algn="ctr">
            <a:noFill/>
            <a:miter lim="800000"/>
          </a:ln>
          <a:effectLst/>
        </p:spPr>
        <p:txBody>
          <a:bodyPr>
            <a:spAutoFit/>
          </a:bodyPr>
          <a:lstStyle/>
          <a:p>
            <a:pPr eaLnBrk="0" hangingPunct="0"/>
            <a:r>
              <a:rPr kumimoji="0" lang="zh-CN" altLang="en-US" sz="3200">
                <a:solidFill>
                  <a:srgbClr val="000000"/>
                </a:solidFill>
                <a:latin typeface="黑体" panose="02010609060101010101" pitchFamily="49" charset="-122"/>
                <a:ea typeface="黑体" panose="02010609060101010101" pitchFamily="49" charset="-122"/>
              </a:rPr>
              <a:t>防火墙技术发展趋势</a:t>
            </a:r>
          </a:p>
        </p:txBody>
      </p:sp>
      <p:sp>
        <p:nvSpPr>
          <p:cNvPr id="1844238" name="Line 14"/>
          <p:cNvSpPr>
            <a:spLocks noChangeShapeType="1"/>
          </p:cNvSpPr>
          <p:nvPr/>
        </p:nvSpPr>
        <p:spPr bwMode="gray">
          <a:xfrm>
            <a:off x="1992313" y="5006975"/>
            <a:ext cx="4956175" cy="7938"/>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44239" name="Rectangle 15"/>
          <p:cNvSpPr>
            <a:spLocks noChangeArrowheads="1"/>
          </p:cNvSpPr>
          <p:nvPr/>
        </p:nvSpPr>
        <p:spPr bwMode="gray">
          <a:xfrm rot="3419336">
            <a:off x="1784350" y="2401888"/>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44240" name="Text Box 16"/>
          <p:cNvSpPr txBox="1">
            <a:spLocks noChangeArrowheads="1"/>
          </p:cNvSpPr>
          <p:nvPr/>
        </p:nvSpPr>
        <p:spPr bwMode="gray">
          <a:xfrm>
            <a:off x="1861314" y="2422525"/>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2</a:t>
            </a:r>
          </a:p>
        </p:txBody>
      </p:sp>
      <p:sp>
        <p:nvSpPr>
          <p:cNvPr id="1844241" name="Rectangle 17"/>
          <p:cNvSpPr>
            <a:spLocks noChangeArrowheads="1"/>
          </p:cNvSpPr>
          <p:nvPr/>
        </p:nvSpPr>
        <p:spPr bwMode="gray">
          <a:xfrm rot="3419336">
            <a:off x="1784350" y="4418013"/>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44242" name="Text Box 18"/>
          <p:cNvSpPr txBox="1">
            <a:spLocks noChangeArrowheads="1"/>
          </p:cNvSpPr>
          <p:nvPr/>
        </p:nvSpPr>
        <p:spPr bwMode="gray">
          <a:xfrm>
            <a:off x="1836738" y="4438650"/>
            <a:ext cx="354012" cy="369332"/>
          </a:xfrm>
          <a:prstGeom prst="rect">
            <a:avLst/>
          </a:prstGeom>
          <a:noFill/>
          <a:ln w="9525" algn="ctr">
            <a:noFill/>
            <a:miter lim="800000"/>
          </a:ln>
          <a:effectLst/>
        </p:spPr>
        <p:txBody>
          <a:bodyPr>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4</a:t>
            </a:r>
          </a:p>
        </p:txBody>
      </p:sp>
      <p:sp>
        <p:nvSpPr>
          <p:cNvPr id="1844243" name="Rectangle 19"/>
          <p:cNvSpPr>
            <a:spLocks noChangeArrowheads="1"/>
          </p:cNvSpPr>
          <p:nvPr/>
        </p:nvSpPr>
        <p:spPr bwMode="gray">
          <a:xfrm rot="3419336">
            <a:off x="1784350" y="5362576"/>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44244" name="Text Box 20"/>
          <p:cNvSpPr txBox="1">
            <a:spLocks noChangeArrowheads="1"/>
          </p:cNvSpPr>
          <p:nvPr/>
        </p:nvSpPr>
        <p:spPr bwMode="gray">
          <a:xfrm>
            <a:off x="1878776" y="5402263"/>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5</a:t>
            </a:r>
          </a:p>
        </p:txBody>
      </p:sp>
      <p:sp>
        <p:nvSpPr>
          <p:cNvPr id="1844245" name="Line 21"/>
          <p:cNvSpPr>
            <a:spLocks noChangeShapeType="1"/>
          </p:cNvSpPr>
          <p:nvPr/>
        </p:nvSpPr>
        <p:spPr bwMode="gray">
          <a:xfrm>
            <a:off x="1949450" y="5969000"/>
            <a:ext cx="4999038" cy="52388"/>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44246" name="Text Box 22"/>
          <p:cNvSpPr txBox="1">
            <a:spLocks noChangeArrowheads="1"/>
          </p:cNvSpPr>
          <p:nvPr/>
        </p:nvSpPr>
        <p:spPr bwMode="gray">
          <a:xfrm>
            <a:off x="2555875" y="5302250"/>
            <a:ext cx="4392613" cy="579438"/>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防火墙的选购和使用</a:t>
            </a:r>
          </a:p>
        </p:txBody>
      </p:sp>
    </p:spTree>
  </p:cSld>
  <p:clrMapOvr>
    <a:masterClrMapping/>
  </p:clrMapOvr>
  <p:transition>
    <p:push dir="d"/>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4946" name="Rectangle 2"/>
          <p:cNvSpPr>
            <a:spLocks noGrp="1" noChangeArrowheads="1"/>
          </p:cNvSpPr>
          <p:nvPr>
            <p:ph type="title"/>
          </p:nvPr>
        </p:nvSpPr>
        <p:spPr/>
        <p:txBody>
          <a:bodyPr/>
          <a:lstStyle/>
          <a:p>
            <a:r>
              <a:rPr lang="zh-CN" altLang="en-US" sz="3600">
                <a:ea typeface="黑体" panose="02010609060101010101" pitchFamily="49" charset="-122"/>
              </a:rPr>
              <a:t>用户对防火墙的要求越来越高</a:t>
            </a:r>
          </a:p>
        </p:txBody>
      </p:sp>
      <p:sp>
        <p:nvSpPr>
          <p:cNvPr id="1874947" name="Rectangle 3"/>
          <p:cNvSpPr>
            <a:spLocks noGrp="1" noChangeArrowheads="1"/>
          </p:cNvSpPr>
          <p:nvPr>
            <p:ph type="body" idx="1"/>
          </p:nvPr>
        </p:nvSpPr>
        <p:spPr/>
        <p:txBody>
          <a:bodyPr/>
          <a:lstStyle/>
          <a:p>
            <a:pPr>
              <a:lnSpc>
                <a:spcPct val="150000"/>
              </a:lnSpc>
            </a:pPr>
            <a:r>
              <a:rPr lang="zh-CN" altLang="en-US" sz="2800" dirty="0"/>
              <a:t>网络安全是通过技术与管理相结合来实现的，良好的网络管理加上优秀的防火墙技术是提高网络安全性能的最好选择。随着新的攻击手段的不断出现，以及防火墙在用户的核心业务系统中占据的地位越来越重要，用户对防火墙的要求越来越高</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pic>
        <p:nvPicPr>
          <p:cNvPr id="193538" name="Picture 2"/>
          <p:cNvPicPr>
            <a:picLocks noChangeAspect="1" noChangeArrowheads="1"/>
          </p:cNvPicPr>
          <p:nvPr/>
        </p:nvPicPr>
        <p:blipFill>
          <a:blip r:embed="rId2" cstate="print"/>
          <a:srcRect/>
          <a:stretch>
            <a:fillRect/>
          </a:stretch>
        </p:blipFill>
        <p:spPr bwMode="auto">
          <a:xfrm>
            <a:off x="142875" y="1943100"/>
            <a:ext cx="9001125" cy="3686175"/>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5970" name="Rectangle 2"/>
          <p:cNvSpPr>
            <a:spLocks noGrp="1" noChangeArrowheads="1"/>
          </p:cNvSpPr>
          <p:nvPr>
            <p:ph type="title"/>
          </p:nvPr>
        </p:nvSpPr>
        <p:spPr/>
        <p:txBody>
          <a:bodyPr/>
          <a:lstStyle/>
          <a:p>
            <a:r>
              <a:rPr lang="zh-CN" altLang="en-US"/>
              <a:t>发展趋势</a:t>
            </a:r>
          </a:p>
        </p:txBody>
      </p:sp>
      <p:sp>
        <p:nvSpPr>
          <p:cNvPr id="1875971" name="Rectangle 3"/>
          <p:cNvSpPr>
            <a:spLocks noGrp="1" noChangeArrowheads="1"/>
          </p:cNvSpPr>
          <p:nvPr>
            <p:ph type="body" idx="1"/>
          </p:nvPr>
        </p:nvSpPr>
        <p:spPr/>
        <p:txBody>
          <a:bodyPr/>
          <a:lstStyle/>
          <a:p>
            <a:r>
              <a:rPr lang="zh-CN" altLang="en-US" dirty="0"/>
              <a:t>为适应</a:t>
            </a:r>
            <a:r>
              <a:rPr lang="en-US" altLang="zh-CN" dirty="0"/>
              <a:t>Internet</a:t>
            </a:r>
            <a:r>
              <a:rPr lang="zh-CN" altLang="en-US" dirty="0"/>
              <a:t>的发展，未来防火墙技术的发展趋势为：</a:t>
            </a:r>
          </a:p>
          <a:p>
            <a:pPr lvl="1" algn="just">
              <a:lnSpc>
                <a:spcPct val="130000"/>
              </a:lnSpc>
              <a:spcBef>
                <a:spcPct val="0"/>
              </a:spcBef>
              <a:buClr>
                <a:schemeClr val="tx1"/>
              </a:buClr>
              <a:buFont typeface="Wingdings" panose="05000000000000000000" pitchFamily="2" charset="2"/>
              <a:buChar char="ü"/>
            </a:pPr>
            <a:r>
              <a:rPr lang="zh-CN" altLang="en-US" sz="2800" b="0" dirty="0">
                <a:solidFill>
                  <a:srgbClr val="FF0000"/>
                </a:solidFill>
                <a:latin typeface="宋体" panose="02010600030101010101" pitchFamily="2" charset="-122"/>
              </a:rPr>
              <a:t>智能化：</a:t>
            </a:r>
            <a:r>
              <a:rPr lang="zh-CN" altLang="en-US" dirty="0">
                <a:latin typeface="宋体" panose="02010600030101010101" pitchFamily="2" charset="-122"/>
              </a:rPr>
              <a:t>防火墙将从目前的静态防御策略向具备人工智能的智能化方向发展；</a:t>
            </a:r>
          </a:p>
          <a:p>
            <a:pPr lvl="1" algn="just">
              <a:lnSpc>
                <a:spcPct val="130000"/>
              </a:lnSpc>
              <a:spcBef>
                <a:spcPct val="0"/>
              </a:spcBef>
              <a:buClr>
                <a:schemeClr val="tx1"/>
              </a:buClr>
              <a:buFont typeface="Wingdings" panose="05000000000000000000" pitchFamily="2" charset="2"/>
              <a:buChar char="ü"/>
            </a:pPr>
            <a:r>
              <a:rPr lang="zh-CN" altLang="en-US" sz="2800" b="0" dirty="0">
                <a:solidFill>
                  <a:srgbClr val="FF0000"/>
                </a:solidFill>
                <a:latin typeface="宋体" panose="02010600030101010101" pitchFamily="2" charset="-122"/>
              </a:rPr>
              <a:t>高速度：</a:t>
            </a:r>
            <a:r>
              <a:rPr lang="zh-CN" altLang="en-US" dirty="0">
                <a:latin typeface="宋体" panose="02010600030101010101" pitchFamily="2" charset="-122"/>
              </a:rPr>
              <a:t>防火墙必须在运算速度上做相应的升级，才不致于成为网络的瓶颈；</a:t>
            </a:r>
          </a:p>
          <a:p>
            <a:pPr lvl="1" algn="just">
              <a:lnSpc>
                <a:spcPct val="130000"/>
              </a:lnSpc>
              <a:spcBef>
                <a:spcPct val="0"/>
              </a:spcBef>
              <a:buClr>
                <a:schemeClr val="tx1"/>
              </a:buClr>
              <a:buFont typeface="Wingdings" panose="05000000000000000000" pitchFamily="2" charset="2"/>
              <a:buChar char="ü"/>
            </a:pPr>
            <a:r>
              <a:rPr lang="zh-CN" altLang="en-US" sz="2800" b="0" dirty="0">
                <a:solidFill>
                  <a:srgbClr val="FF0000"/>
                </a:solidFill>
                <a:latin typeface="宋体" panose="02010600030101010101" pitchFamily="2" charset="-122"/>
              </a:rPr>
              <a:t>并行体系结构：</a:t>
            </a:r>
            <a:r>
              <a:rPr lang="zh-CN" altLang="en-US" dirty="0">
                <a:latin typeface="宋体" panose="02010600030101010101" pitchFamily="2" charset="-122"/>
              </a:rPr>
              <a:t>分布式并行处理的防火墙是防火墙的另一发展趋势；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875971">
                                            <p:txEl>
                                              <p:pRg st="0" end="0"/>
                                            </p:txEl>
                                          </p:spTgt>
                                        </p:tgtEl>
                                        <p:attrNameLst>
                                          <p:attrName>style.visibility</p:attrName>
                                        </p:attrNameLst>
                                      </p:cBhvr>
                                      <p:to>
                                        <p:strVal val="visible"/>
                                      </p:to>
                                    </p:set>
                                    <p:anim calcmode="lin" valueType="num">
                                      <p:cBhvr>
                                        <p:cTn id="7" dur="1000" fill="hold"/>
                                        <p:tgtEl>
                                          <p:spTgt spid="187597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87597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87597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875971">
                                            <p:txEl>
                                              <p:pRg st="1" end="1"/>
                                            </p:txEl>
                                          </p:spTgt>
                                        </p:tgtEl>
                                        <p:attrNameLst>
                                          <p:attrName>style.visibility</p:attrName>
                                        </p:attrNameLst>
                                      </p:cBhvr>
                                      <p:to>
                                        <p:strVal val="visible"/>
                                      </p:to>
                                    </p:set>
                                    <p:anim calcmode="lin" valueType="num">
                                      <p:cBhvr>
                                        <p:cTn id="14" dur="1000" fill="hold"/>
                                        <p:tgtEl>
                                          <p:spTgt spid="187597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87597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87597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875971">
                                            <p:txEl>
                                              <p:pRg st="2" end="2"/>
                                            </p:txEl>
                                          </p:spTgt>
                                        </p:tgtEl>
                                        <p:attrNameLst>
                                          <p:attrName>style.visibility</p:attrName>
                                        </p:attrNameLst>
                                      </p:cBhvr>
                                      <p:to>
                                        <p:strVal val="visible"/>
                                      </p:to>
                                    </p:set>
                                    <p:anim calcmode="lin" valueType="num">
                                      <p:cBhvr>
                                        <p:cTn id="21" dur="1000" fill="hold"/>
                                        <p:tgtEl>
                                          <p:spTgt spid="187597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87597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875971">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875971">
                                            <p:txEl>
                                              <p:pRg st="3" end="3"/>
                                            </p:txEl>
                                          </p:spTgt>
                                        </p:tgtEl>
                                        <p:attrNameLst>
                                          <p:attrName>style.visibility</p:attrName>
                                        </p:attrNameLst>
                                      </p:cBhvr>
                                      <p:to>
                                        <p:strVal val="visible"/>
                                      </p:to>
                                    </p:set>
                                    <p:anim calcmode="lin" valueType="num">
                                      <p:cBhvr>
                                        <p:cTn id="28" dur="1000" fill="hold"/>
                                        <p:tgtEl>
                                          <p:spTgt spid="1875971">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875971">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8759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597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474" name="Rectangle 2"/>
          <p:cNvSpPr>
            <a:spLocks noGrp="1" noChangeArrowheads="1"/>
          </p:cNvSpPr>
          <p:nvPr>
            <p:ph type="body" idx="1"/>
          </p:nvPr>
        </p:nvSpPr>
        <p:spPr>
          <a:xfrm>
            <a:off x="684213" y="1484313"/>
            <a:ext cx="7778750" cy="4679950"/>
          </a:xfrm>
        </p:spPr>
        <p:txBody>
          <a:bodyPr/>
          <a:lstStyle/>
          <a:p>
            <a:r>
              <a:rPr lang="zh-CN" altLang="en-US" dirty="0">
                <a:solidFill>
                  <a:schemeClr val="hlink"/>
                </a:solidFill>
              </a:rPr>
              <a:t>对网络存取和访问进行监控审计</a:t>
            </a:r>
          </a:p>
          <a:p>
            <a:pPr lvl="1">
              <a:lnSpc>
                <a:spcPct val="150000"/>
              </a:lnSpc>
              <a:buSzPct val="120000"/>
            </a:pPr>
            <a:r>
              <a:rPr lang="zh-CN" altLang="en-US" dirty="0"/>
              <a:t>如果所有的访问都经过防火墙，那么，防火墙就能记录下这些访问并作出日志记录，同时也能提供网络使用情况的统计数据。</a:t>
            </a:r>
          </a:p>
          <a:p>
            <a:pPr lvl="2">
              <a:buSzPct val="120000"/>
            </a:pPr>
            <a:r>
              <a:rPr lang="zh-CN" altLang="en-US" dirty="0">
                <a:solidFill>
                  <a:schemeClr val="tx1"/>
                </a:solidFill>
              </a:rPr>
              <a:t>当发生可疑动作时，防火墙能进行适当的报警，并提供网络是否受到监测和攻击的详细信息。</a:t>
            </a:r>
          </a:p>
        </p:txBody>
      </p:sp>
      <p:sp>
        <p:nvSpPr>
          <p:cNvPr id="1641475" name="Rectangle 3"/>
          <p:cNvSpPr>
            <a:spLocks noGrp="1" noChangeArrowheads="1"/>
          </p:cNvSpPr>
          <p:nvPr>
            <p:ph type="title"/>
          </p:nvPr>
        </p:nvSpPr>
        <p:spPr>
          <a:noFill/>
        </p:spPr>
        <p:txBody>
          <a:bodyPr/>
          <a:lstStyle/>
          <a:p>
            <a:r>
              <a:rPr lang="zh-CN" altLang="en-US"/>
              <a:t>网络防火墙的主要功能</a:t>
            </a:r>
            <a:r>
              <a:rPr lang="en-US" altLang="zh-CN">
                <a:latin typeface="Times New Roman" panose="02020603050405020304" pitchFamily="18" charset="0"/>
              </a:rPr>
              <a:t>(5/5)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41474">
                                            <p:txEl>
                                              <p:pRg st="1" end="1"/>
                                            </p:txEl>
                                          </p:spTgt>
                                        </p:tgtEl>
                                        <p:attrNameLst>
                                          <p:attrName>style.visibility</p:attrName>
                                        </p:attrNameLst>
                                      </p:cBhvr>
                                      <p:to>
                                        <p:strVal val="visible"/>
                                      </p:to>
                                    </p:set>
                                    <p:animEffect transition="in" filter="checkerboard(across)">
                                      <p:cBhvr>
                                        <p:cTn id="7" dur="500"/>
                                        <p:tgtEl>
                                          <p:spTgt spid="164147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41474">
                                            <p:txEl>
                                              <p:pRg st="2" end="2"/>
                                            </p:txEl>
                                          </p:spTgt>
                                        </p:tgtEl>
                                        <p:attrNameLst>
                                          <p:attrName>style.visibility</p:attrName>
                                        </p:attrNameLst>
                                      </p:cBhvr>
                                      <p:to>
                                        <p:strVal val="visible"/>
                                      </p:to>
                                    </p:set>
                                    <p:animEffect transition="in" filter="checkerboard(across)">
                                      <p:cBhvr>
                                        <p:cTn id="12" dur="500"/>
                                        <p:tgtEl>
                                          <p:spTgt spid="16414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6994" name="Rectangle 2"/>
          <p:cNvSpPr>
            <a:spLocks noGrp="1" noChangeArrowheads="1"/>
          </p:cNvSpPr>
          <p:nvPr>
            <p:ph type="title"/>
          </p:nvPr>
        </p:nvSpPr>
        <p:spPr/>
        <p:txBody>
          <a:bodyPr/>
          <a:lstStyle/>
          <a:p>
            <a:r>
              <a:rPr lang="zh-CN" altLang="en-US"/>
              <a:t>发展趋势</a:t>
            </a:r>
          </a:p>
        </p:txBody>
      </p:sp>
      <p:sp>
        <p:nvSpPr>
          <p:cNvPr id="1876995" name="Rectangle 3"/>
          <p:cNvSpPr>
            <a:spLocks noGrp="1" noChangeArrowheads="1"/>
          </p:cNvSpPr>
          <p:nvPr>
            <p:ph type="body" idx="1"/>
          </p:nvPr>
        </p:nvSpPr>
        <p:spPr>
          <a:xfrm>
            <a:off x="504825" y="1203326"/>
            <a:ext cx="8229600" cy="5092700"/>
          </a:xfrm>
        </p:spPr>
        <p:txBody>
          <a:bodyPr/>
          <a:lstStyle/>
          <a:p>
            <a:pPr>
              <a:lnSpc>
                <a:spcPct val="100000"/>
              </a:lnSpc>
              <a:spcBef>
                <a:spcPts val="0"/>
              </a:spcBef>
            </a:pPr>
            <a:r>
              <a:rPr lang="zh-CN" altLang="en-US" dirty="0"/>
              <a:t>为适应</a:t>
            </a:r>
            <a:r>
              <a:rPr lang="en-US" altLang="zh-CN" dirty="0"/>
              <a:t>Internet</a:t>
            </a:r>
            <a:r>
              <a:rPr lang="zh-CN" altLang="en-US" dirty="0"/>
              <a:t>的发展，未来防火墙技术的发展趋势为：</a:t>
            </a:r>
          </a:p>
          <a:p>
            <a:pPr lvl="1" algn="just">
              <a:lnSpc>
                <a:spcPct val="100000"/>
              </a:lnSpc>
              <a:spcBef>
                <a:spcPts val="0"/>
              </a:spcBef>
              <a:buClr>
                <a:schemeClr val="tx1"/>
              </a:buClr>
              <a:buFont typeface="Wingdings" panose="05000000000000000000" pitchFamily="2" charset="2"/>
              <a:buChar char="ü"/>
            </a:pPr>
            <a:r>
              <a:rPr lang="zh-CN" altLang="en-US" sz="2800" b="0" dirty="0">
                <a:solidFill>
                  <a:srgbClr val="FF00FF"/>
                </a:solidFill>
                <a:latin typeface="宋体" panose="02010600030101010101" pitchFamily="2" charset="-122"/>
              </a:rPr>
              <a:t>多功能：</a:t>
            </a:r>
            <a:r>
              <a:rPr lang="zh-CN" altLang="en-US" dirty="0">
                <a:latin typeface="宋体" panose="02010600030101010101" pitchFamily="2" charset="-122"/>
              </a:rPr>
              <a:t>未来网络防火墙将在保密性、包过滤、服务、管理和安全等方面增加更多更强的功能；（</a:t>
            </a:r>
            <a:r>
              <a:rPr lang="en-US" altLang="zh-CN" dirty="0">
                <a:solidFill>
                  <a:schemeClr val="folHlink"/>
                </a:solidFill>
              </a:rPr>
              <a:t>All-In-One</a:t>
            </a:r>
            <a:r>
              <a:rPr lang="zh-CN" altLang="en-US" dirty="0">
                <a:solidFill>
                  <a:schemeClr val="folHlink"/>
                </a:solidFill>
              </a:rPr>
              <a:t>技术</a:t>
            </a:r>
            <a:r>
              <a:rPr lang="zh-CN" altLang="en-US" dirty="0">
                <a:solidFill>
                  <a:schemeClr val="tx1"/>
                </a:solidFill>
              </a:rPr>
              <a:t>）</a:t>
            </a:r>
            <a:endParaRPr lang="zh-CN" altLang="en-US" dirty="0">
              <a:latin typeface="宋体" panose="02010600030101010101" pitchFamily="2" charset="-122"/>
            </a:endParaRPr>
          </a:p>
          <a:p>
            <a:pPr lvl="1" algn="just">
              <a:lnSpc>
                <a:spcPct val="100000"/>
              </a:lnSpc>
              <a:spcBef>
                <a:spcPts val="0"/>
              </a:spcBef>
              <a:buClr>
                <a:schemeClr val="tx1"/>
              </a:buClr>
              <a:buFont typeface="Wingdings" panose="05000000000000000000" pitchFamily="2" charset="2"/>
              <a:buChar char="ü"/>
            </a:pPr>
            <a:r>
              <a:rPr lang="zh-CN" altLang="en-US" sz="2800" b="0" dirty="0">
                <a:solidFill>
                  <a:srgbClr val="FF00FF"/>
                </a:solidFill>
                <a:latin typeface="宋体" panose="02010600030101010101" pitchFamily="2" charset="-122"/>
              </a:rPr>
              <a:t>专业化：</a:t>
            </a:r>
            <a:r>
              <a:rPr lang="zh-CN" altLang="en-US" dirty="0">
                <a:latin typeface="宋体" panose="02010600030101010101" pitchFamily="2" charset="-122"/>
              </a:rPr>
              <a:t>电子邮件防火墙、</a:t>
            </a:r>
            <a:r>
              <a:rPr lang="en-US" altLang="zh-CN" dirty="0">
                <a:latin typeface="宋体" panose="02010600030101010101" pitchFamily="2" charset="-122"/>
              </a:rPr>
              <a:t>FTP</a:t>
            </a:r>
            <a:r>
              <a:rPr lang="zh-CN" altLang="en-US" dirty="0">
                <a:latin typeface="宋体" panose="02010600030101010101" pitchFamily="2" charset="-122"/>
              </a:rPr>
              <a:t>防火墙等针对特定服务的专业化防火墙将作为一种产品门类出现；</a:t>
            </a:r>
          </a:p>
          <a:p>
            <a:pPr lvl="1" algn="just">
              <a:lnSpc>
                <a:spcPct val="100000"/>
              </a:lnSpc>
              <a:spcBef>
                <a:spcPts val="0"/>
              </a:spcBef>
              <a:buClr>
                <a:schemeClr val="tx1"/>
              </a:buClr>
              <a:buFont typeface="Wingdings" panose="05000000000000000000" pitchFamily="2" charset="2"/>
              <a:buChar char="ü"/>
            </a:pPr>
            <a:r>
              <a:rPr lang="zh-CN" altLang="en-US" sz="2800" b="0" dirty="0">
                <a:solidFill>
                  <a:srgbClr val="FF00FF"/>
                </a:solidFill>
                <a:latin typeface="宋体" panose="02010600030101010101" pitchFamily="2" charset="-122"/>
              </a:rPr>
              <a:t>防病毒：</a:t>
            </a:r>
            <a:r>
              <a:rPr lang="zh-CN" altLang="en-US" dirty="0">
                <a:latin typeface="宋体" panose="02010600030101010101" pitchFamily="2" charset="-122"/>
              </a:rPr>
              <a:t>现在许多防火墙都内置了病毒和内容扫描功能。</a:t>
            </a:r>
            <a:r>
              <a:rPr lang="zh-CN" altLang="en-US" dirty="0"/>
              <a:t> </a:t>
            </a:r>
          </a:p>
          <a:p>
            <a:pPr lvl="1" algn="just">
              <a:lnSpc>
                <a:spcPct val="100000"/>
              </a:lnSpc>
              <a:spcBef>
                <a:spcPts val="0"/>
              </a:spcBef>
              <a:buClr>
                <a:schemeClr val="tx1"/>
              </a:buClr>
              <a:buFont typeface="Wingdings" panose="05000000000000000000" pitchFamily="2" charset="2"/>
              <a:buChar char="ü"/>
            </a:pPr>
            <a:r>
              <a:rPr lang="en-US" altLang="zh-CN" sz="2800" b="0" dirty="0">
                <a:solidFill>
                  <a:srgbClr val="FF00FF"/>
                </a:solidFill>
              </a:rPr>
              <a:t>IPv6</a:t>
            </a:r>
            <a:r>
              <a:rPr lang="zh-CN" altLang="en-US" sz="2800" b="0" dirty="0">
                <a:solidFill>
                  <a:srgbClr val="FF00FF"/>
                </a:solidFill>
                <a:latin typeface="宋体" panose="02010600030101010101" pitchFamily="2" charset="-122"/>
              </a:rPr>
              <a:t>网络需求：</a:t>
            </a:r>
            <a:r>
              <a:rPr lang="zh-CN" altLang="en-US" dirty="0">
                <a:solidFill>
                  <a:schemeClr val="tx1"/>
                </a:solidFill>
              </a:rPr>
              <a:t>下一代网络的新需求</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876995">
                                            <p:txEl>
                                              <p:pRg st="0" end="0"/>
                                            </p:txEl>
                                          </p:spTgt>
                                        </p:tgtEl>
                                        <p:attrNameLst>
                                          <p:attrName>style.visibility</p:attrName>
                                        </p:attrNameLst>
                                      </p:cBhvr>
                                      <p:to>
                                        <p:strVal val="visible"/>
                                      </p:to>
                                    </p:set>
                                    <p:anim calcmode="lin" valueType="num">
                                      <p:cBhvr>
                                        <p:cTn id="7" dur="1000" fill="hold"/>
                                        <p:tgtEl>
                                          <p:spTgt spid="187699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87699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87699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876995">
                                            <p:txEl>
                                              <p:pRg st="1" end="1"/>
                                            </p:txEl>
                                          </p:spTgt>
                                        </p:tgtEl>
                                        <p:attrNameLst>
                                          <p:attrName>style.visibility</p:attrName>
                                        </p:attrNameLst>
                                      </p:cBhvr>
                                      <p:to>
                                        <p:strVal val="visible"/>
                                      </p:to>
                                    </p:set>
                                    <p:anim calcmode="lin" valueType="num">
                                      <p:cBhvr>
                                        <p:cTn id="14" dur="1000" fill="hold"/>
                                        <p:tgtEl>
                                          <p:spTgt spid="187699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87699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87699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876995">
                                            <p:txEl>
                                              <p:pRg st="2" end="2"/>
                                            </p:txEl>
                                          </p:spTgt>
                                        </p:tgtEl>
                                        <p:attrNameLst>
                                          <p:attrName>style.visibility</p:attrName>
                                        </p:attrNameLst>
                                      </p:cBhvr>
                                      <p:to>
                                        <p:strVal val="visible"/>
                                      </p:to>
                                    </p:set>
                                    <p:anim calcmode="lin" valueType="num">
                                      <p:cBhvr>
                                        <p:cTn id="21" dur="1000" fill="hold"/>
                                        <p:tgtEl>
                                          <p:spTgt spid="187699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87699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876995">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876995">
                                            <p:txEl>
                                              <p:pRg st="3" end="3"/>
                                            </p:txEl>
                                          </p:spTgt>
                                        </p:tgtEl>
                                        <p:attrNameLst>
                                          <p:attrName>style.visibility</p:attrName>
                                        </p:attrNameLst>
                                      </p:cBhvr>
                                      <p:to>
                                        <p:strVal val="visible"/>
                                      </p:to>
                                    </p:set>
                                    <p:anim calcmode="lin" valueType="num">
                                      <p:cBhvr>
                                        <p:cTn id="28" dur="1000" fill="hold"/>
                                        <p:tgtEl>
                                          <p:spTgt spid="1876995">
                                            <p:txEl>
                                              <p:pRg st="3" end="3"/>
                                            </p:txEl>
                                          </p:spTgt>
                                        </p:tgtEl>
                                        <p:attrNameLst>
                                          <p:attrName>ppt_w</p:attrName>
                                        </p:attrNameLst>
                                      </p:cBhvr>
                                      <p:tavLst>
                                        <p:tav tm="0">
                                          <p:val>
                                            <p:strVal val="#ppt_w*0.70"/>
                                          </p:val>
                                        </p:tav>
                                        <p:tav tm="100000">
                                          <p:val>
                                            <p:strVal val="#ppt_w"/>
                                          </p:val>
                                        </p:tav>
                                      </p:tavLst>
                                    </p:anim>
                                    <p:anim calcmode="lin" valueType="num">
                                      <p:cBhvr>
                                        <p:cTn id="29" dur="1000" fill="hold"/>
                                        <p:tgtEl>
                                          <p:spTgt spid="1876995">
                                            <p:txEl>
                                              <p:pRg st="3" end="3"/>
                                            </p:txEl>
                                          </p:spTgt>
                                        </p:tgtEl>
                                        <p:attrNameLst>
                                          <p:attrName>ppt_h</p:attrName>
                                        </p:attrNameLst>
                                      </p:cBhvr>
                                      <p:tavLst>
                                        <p:tav tm="0">
                                          <p:val>
                                            <p:strVal val="#ppt_h"/>
                                          </p:val>
                                        </p:tav>
                                        <p:tav tm="100000">
                                          <p:val>
                                            <p:strVal val="#ppt_h"/>
                                          </p:val>
                                        </p:tav>
                                      </p:tavLst>
                                    </p:anim>
                                    <p:animEffect transition="in" filter="fade">
                                      <p:cBhvr>
                                        <p:cTn id="30" dur="1000"/>
                                        <p:tgtEl>
                                          <p:spTgt spid="1876995">
                                            <p:txEl>
                                              <p:pRg st="3" end="3"/>
                                            </p:txEl>
                                          </p:spTgt>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1876995">
                                            <p:txEl>
                                              <p:pRg st="4" end="4"/>
                                            </p:txEl>
                                          </p:spTgt>
                                        </p:tgtEl>
                                        <p:attrNameLst>
                                          <p:attrName>style.visibility</p:attrName>
                                        </p:attrNameLst>
                                      </p:cBhvr>
                                      <p:to>
                                        <p:strVal val="visible"/>
                                      </p:to>
                                    </p:set>
                                    <p:anim calcmode="lin" valueType="num">
                                      <p:cBhvr>
                                        <p:cTn id="33" dur="1000" fill="hold"/>
                                        <p:tgtEl>
                                          <p:spTgt spid="1876995">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1876995">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1876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6995" grpId="0" build="p"/>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p:txBody>
          <a:bodyPr/>
          <a:lstStyle/>
          <a:p>
            <a:r>
              <a:rPr lang="zh-CN" altLang="en-US"/>
              <a:t>发展趋势</a:t>
            </a:r>
          </a:p>
        </p:txBody>
      </p:sp>
      <p:sp>
        <p:nvSpPr>
          <p:cNvPr id="1878019" name="Rectangle 3"/>
          <p:cNvSpPr>
            <a:spLocks noGrp="1" noChangeArrowheads="1"/>
          </p:cNvSpPr>
          <p:nvPr>
            <p:ph type="body" idx="1"/>
          </p:nvPr>
        </p:nvSpPr>
        <p:spPr>
          <a:xfrm>
            <a:off x="496888" y="1344612"/>
            <a:ext cx="7772400" cy="4637087"/>
          </a:xfrm>
        </p:spPr>
        <p:txBody>
          <a:bodyPr/>
          <a:lstStyle/>
          <a:p>
            <a:pPr>
              <a:lnSpc>
                <a:spcPts val="3300"/>
              </a:lnSpc>
            </a:pPr>
            <a:r>
              <a:rPr lang="zh-CN" altLang="en-US" sz="2400" dirty="0">
                <a:latin typeface="宋体" panose="02010600030101010101" pitchFamily="2" charset="-122"/>
              </a:rPr>
              <a:t>综上所述，未来的防火墙将是智能化、高速度、低成本、功能更加完善、管理更加人性化的网络安全产品的主力军。未来防火墙技术会全面考虑网络的安全、操作系统的安全、应用程序的安全、用户的安全和数据的安全的综合应用。</a:t>
            </a:r>
          </a:p>
          <a:p>
            <a:pPr>
              <a:lnSpc>
                <a:spcPts val="3300"/>
              </a:lnSpc>
            </a:pPr>
            <a:r>
              <a:rPr lang="zh-CN" altLang="en-US" sz="2400" dirty="0">
                <a:latin typeface="宋体" panose="02010600030101010101" pitchFamily="2" charset="-122"/>
              </a:rPr>
              <a:t>未来防火墙的</a:t>
            </a:r>
            <a:r>
              <a:rPr lang="zh-CN" altLang="en-US" sz="2400" dirty="0">
                <a:solidFill>
                  <a:schemeClr val="folHlink"/>
                </a:solidFill>
                <a:latin typeface="宋体" panose="02010600030101010101" pitchFamily="2" charset="-122"/>
              </a:rPr>
              <a:t>发展思路</a:t>
            </a:r>
            <a:r>
              <a:rPr lang="zh-CN" altLang="en-US" sz="2400" dirty="0">
                <a:latin typeface="宋体" panose="02010600030101010101" pitchFamily="2" charset="-122"/>
              </a:rPr>
              <a:t>将是：防火墙将从目前对子网或内部网管理的方式向远程上网集中管理的方式发展；过滤深度不断加强，从目前的地址、服务过滤，发展到</a:t>
            </a:r>
            <a:r>
              <a:rPr lang="en-US" altLang="zh-CN" sz="2400" dirty="0">
                <a:latin typeface="宋体" panose="02010600030101010101" pitchFamily="2" charset="-122"/>
              </a:rPr>
              <a:t>URL</a:t>
            </a:r>
            <a:r>
              <a:rPr lang="zh-CN" altLang="en-US" sz="2400" dirty="0">
                <a:latin typeface="宋体" panose="02010600030101010101" pitchFamily="2" charset="-122"/>
              </a:rPr>
              <a:t>（页面）过滤、关键字过滤和对</a:t>
            </a:r>
            <a:r>
              <a:rPr lang="en-US" altLang="zh-CN" sz="2400" dirty="0">
                <a:latin typeface="宋体" panose="02010600030101010101" pitchFamily="2" charset="-122"/>
              </a:rPr>
              <a:t>ActiveX</a:t>
            </a:r>
            <a:r>
              <a:rPr lang="zh-CN" altLang="en-US" sz="2400" dirty="0">
                <a:latin typeface="宋体" panose="02010600030101010101" pitchFamily="2" charset="-122"/>
              </a:rPr>
              <a:t>、</a:t>
            </a:r>
            <a:r>
              <a:rPr lang="en-US" altLang="zh-CN" sz="2400" dirty="0">
                <a:latin typeface="宋体" panose="02010600030101010101" pitchFamily="2" charset="-122"/>
              </a:rPr>
              <a:t>Java</a:t>
            </a:r>
            <a:r>
              <a:rPr lang="zh-CN" altLang="en-US" sz="2400" dirty="0">
                <a:latin typeface="宋体" panose="02010600030101010101" pitchFamily="2" charset="-122"/>
              </a:rPr>
              <a:t>等的过滤，并逐渐有病毒清除功能。</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9042" name="Rectangle 2"/>
          <p:cNvSpPr>
            <a:spLocks noGrp="1" noChangeArrowheads="1"/>
          </p:cNvSpPr>
          <p:nvPr>
            <p:ph type="title"/>
          </p:nvPr>
        </p:nvSpPr>
        <p:spPr/>
        <p:txBody>
          <a:bodyPr/>
          <a:lstStyle/>
          <a:p>
            <a:r>
              <a:rPr lang="zh-CN" altLang="en-US"/>
              <a:t>发展趋势</a:t>
            </a:r>
          </a:p>
        </p:txBody>
      </p:sp>
      <p:sp>
        <p:nvSpPr>
          <p:cNvPr id="1879043" name="Rectangle 3"/>
          <p:cNvSpPr>
            <a:spLocks noGrp="1" noChangeArrowheads="1"/>
          </p:cNvSpPr>
          <p:nvPr>
            <p:ph type="body" idx="1"/>
          </p:nvPr>
        </p:nvSpPr>
        <p:spPr/>
        <p:txBody>
          <a:bodyPr/>
          <a:lstStyle/>
          <a:p>
            <a:pPr>
              <a:lnSpc>
                <a:spcPct val="150000"/>
              </a:lnSpc>
            </a:pPr>
            <a:r>
              <a:rPr lang="zh-CN" altLang="en-US" dirty="0"/>
              <a:t>网络的防火墙产品还将把网络前沿技术，如</a:t>
            </a:r>
            <a:r>
              <a:rPr lang="en-US" altLang="zh-CN" dirty="0"/>
              <a:t>Web</a:t>
            </a:r>
            <a:r>
              <a:rPr lang="zh-CN" altLang="en-US" dirty="0"/>
              <a:t>页面超高速缓存、虚拟网络和带宽管理等与其自身结合起来。</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9106" name="Line 2"/>
          <p:cNvSpPr>
            <a:spLocks noChangeShapeType="1"/>
          </p:cNvSpPr>
          <p:nvPr/>
        </p:nvSpPr>
        <p:spPr bwMode="gray">
          <a:xfrm>
            <a:off x="2058988" y="3173413"/>
            <a:ext cx="4889500" cy="158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39107" name="Rectangle 3"/>
          <p:cNvSpPr>
            <a:spLocks noChangeArrowheads="1"/>
          </p:cNvSpPr>
          <p:nvPr/>
        </p:nvSpPr>
        <p:spPr bwMode="gray">
          <a:xfrm rot="3419336">
            <a:off x="1765300" y="3589338"/>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39108" name="Text Box 4"/>
          <p:cNvSpPr txBox="1">
            <a:spLocks noChangeArrowheads="1"/>
          </p:cNvSpPr>
          <p:nvPr/>
        </p:nvSpPr>
        <p:spPr bwMode="gray">
          <a:xfrm>
            <a:off x="2627313" y="3525838"/>
            <a:ext cx="4321175" cy="579437"/>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防火墙体系结构</a:t>
            </a:r>
          </a:p>
        </p:txBody>
      </p:sp>
      <p:sp>
        <p:nvSpPr>
          <p:cNvPr id="1839109" name="Text Box 5"/>
          <p:cNvSpPr txBox="1">
            <a:spLocks noChangeArrowheads="1"/>
          </p:cNvSpPr>
          <p:nvPr/>
        </p:nvSpPr>
        <p:spPr bwMode="gray">
          <a:xfrm>
            <a:off x="1869251" y="3621088"/>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3</a:t>
            </a:r>
          </a:p>
        </p:txBody>
      </p:sp>
      <p:sp>
        <p:nvSpPr>
          <p:cNvPr id="1839110" name="Line 6"/>
          <p:cNvSpPr>
            <a:spLocks noChangeShapeType="1"/>
          </p:cNvSpPr>
          <p:nvPr/>
        </p:nvSpPr>
        <p:spPr bwMode="gray">
          <a:xfrm>
            <a:off x="2044700" y="4175125"/>
            <a:ext cx="4903788" cy="7938"/>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39111" name="Rectangle 7"/>
          <p:cNvSpPr>
            <a:spLocks noChangeArrowheads="1"/>
          </p:cNvSpPr>
          <p:nvPr/>
        </p:nvSpPr>
        <p:spPr bwMode="gray">
          <a:xfrm rot="3419336">
            <a:off x="1784350" y="1631951"/>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39112" name="Text Box 8"/>
          <p:cNvSpPr txBox="1">
            <a:spLocks noChangeArrowheads="1"/>
          </p:cNvSpPr>
          <p:nvPr/>
        </p:nvSpPr>
        <p:spPr bwMode="gray">
          <a:xfrm>
            <a:off x="1861314" y="1671638"/>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1</a:t>
            </a:r>
          </a:p>
        </p:txBody>
      </p:sp>
      <p:sp>
        <p:nvSpPr>
          <p:cNvPr id="1839113" name="Line 9"/>
          <p:cNvSpPr>
            <a:spLocks noChangeShapeType="1"/>
          </p:cNvSpPr>
          <p:nvPr/>
        </p:nvSpPr>
        <p:spPr bwMode="gray">
          <a:xfrm flipV="1">
            <a:off x="2058988" y="2219325"/>
            <a:ext cx="4889500" cy="19050"/>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39114" name="Text Box 10"/>
          <p:cNvSpPr txBox="1">
            <a:spLocks noChangeArrowheads="1"/>
          </p:cNvSpPr>
          <p:nvPr/>
        </p:nvSpPr>
        <p:spPr bwMode="gray">
          <a:xfrm>
            <a:off x="2641600" y="1571625"/>
            <a:ext cx="4321175" cy="579438"/>
          </a:xfrm>
          <a:prstGeom prst="rect">
            <a:avLst/>
          </a:prstGeom>
          <a:noFill/>
          <a:ln w="9525" algn="ctr">
            <a:noFill/>
            <a:miter lim="800000"/>
          </a:ln>
          <a:effectLst/>
        </p:spPr>
        <p:txBody>
          <a:bodyPr>
            <a:spAutoFit/>
          </a:bodyPr>
          <a:lstStyle/>
          <a:p>
            <a:pPr eaLnBrk="0" hangingPunct="0"/>
            <a:r>
              <a:rPr kumimoji="0" lang="zh-CN" altLang="en-US" sz="3200" dirty="0">
                <a:latin typeface="黑体" panose="02010609060101010101" pitchFamily="49" charset="-122"/>
                <a:ea typeface="黑体" panose="02010609060101010101" pitchFamily="49" charset="-122"/>
              </a:rPr>
              <a:t>防火墙概述</a:t>
            </a:r>
          </a:p>
        </p:txBody>
      </p:sp>
      <p:sp>
        <p:nvSpPr>
          <p:cNvPr id="1839115" name="Text Box 11"/>
          <p:cNvSpPr txBox="1">
            <a:spLocks noChangeArrowheads="1"/>
          </p:cNvSpPr>
          <p:nvPr/>
        </p:nvSpPr>
        <p:spPr bwMode="gray">
          <a:xfrm>
            <a:off x="2609850" y="2525713"/>
            <a:ext cx="4338638" cy="579437"/>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防火墙的工作原理</a:t>
            </a:r>
          </a:p>
        </p:txBody>
      </p:sp>
      <p:sp>
        <p:nvSpPr>
          <p:cNvPr id="1839116" name="Rectangle 12"/>
          <p:cNvSpPr>
            <a:spLocks noGrp="1" noChangeArrowheads="1"/>
          </p:cNvSpPr>
          <p:nvPr>
            <p:ph type="title"/>
          </p:nvPr>
        </p:nvSpPr>
        <p:spPr>
          <a:noFill/>
        </p:spPr>
        <p:txBody>
          <a:bodyPr/>
          <a:lstStyle/>
          <a:p>
            <a:r>
              <a:rPr lang="zh-CN" altLang="en-US"/>
              <a:t>内容提纲</a:t>
            </a:r>
          </a:p>
        </p:txBody>
      </p:sp>
      <p:sp>
        <p:nvSpPr>
          <p:cNvPr id="1839117" name="Text Box 13"/>
          <p:cNvSpPr txBox="1">
            <a:spLocks noChangeArrowheads="1"/>
          </p:cNvSpPr>
          <p:nvPr/>
        </p:nvSpPr>
        <p:spPr bwMode="gray">
          <a:xfrm>
            <a:off x="2555875" y="4533900"/>
            <a:ext cx="4321175" cy="579438"/>
          </a:xfrm>
          <a:prstGeom prst="rect">
            <a:avLst/>
          </a:prstGeom>
          <a:noFill/>
          <a:ln w="9525" algn="ctr">
            <a:noFill/>
            <a:miter lim="800000"/>
          </a:ln>
          <a:effectLst/>
        </p:spPr>
        <p:txBody>
          <a:bodyPr>
            <a:spAutoFit/>
          </a:bodyPr>
          <a:lstStyle/>
          <a:p>
            <a:pPr eaLnBrk="0" hangingPunct="0"/>
            <a:r>
              <a:rPr kumimoji="0" lang="zh-CN" altLang="en-US" sz="3200">
                <a:solidFill>
                  <a:srgbClr val="000000"/>
                </a:solidFill>
                <a:latin typeface="黑体" panose="02010609060101010101" pitchFamily="49" charset="-122"/>
                <a:ea typeface="黑体" panose="02010609060101010101" pitchFamily="49" charset="-122"/>
              </a:rPr>
              <a:t>防火墙技术发展趋势</a:t>
            </a:r>
          </a:p>
        </p:txBody>
      </p:sp>
      <p:sp>
        <p:nvSpPr>
          <p:cNvPr id="1839118" name="Line 14"/>
          <p:cNvSpPr>
            <a:spLocks noChangeShapeType="1"/>
          </p:cNvSpPr>
          <p:nvPr/>
        </p:nvSpPr>
        <p:spPr bwMode="gray">
          <a:xfrm>
            <a:off x="1992313" y="5183188"/>
            <a:ext cx="4956175" cy="793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39119" name="Rectangle 15"/>
          <p:cNvSpPr>
            <a:spLocks noChangeArrowheads="1"/>
          </p:cNvSpPr>
          <p:nvPr/>
        </p:nvSpPr>
        <p:spPr bwMode="gray">
          <a:xfrm rot="3419336">
            <a:off x="1784350" y="2578101"/>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39120" name="Text Box 16"/>
          <p:cNvSpPr txBox="1">
            <a:spLocks noChangeArrowheads="1"/>
          </p:cNvSpPr>
          <p:nvPr/>
        </p:nvSpPr>
        <p:spPr bwMode="gray">
          <a:xfrm>
            <a:off x="1861314" y="2598738"/>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2</a:t>
            </a:r>
          </a:p>
        </p:txBody>
      </p:sp>
      <p:sp>
        <p:nvSpPr>
          <p:cNvPr id="1839121" name="Rectangle 17"/>
          <p:cNvSpPr>
            <a:spLocks noChangeArrowheads="1"/>
          </p:cNvSpPr>
          <p:nvPr/>
        </p:nvSpPr>
        <p:spPr bwMode="gray">
          <a:xfrm rot="3419336">
            <a:off x="1784350" y="4594226"/>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39122" name="Text Box 18"/>
          <p:cNvSpPr txBox="1">
            <a:spLocks noChangeArrowheads="1"/>
          </p:cNvSpPr>
          <p:nvPr/>
        </p:nvSpPr>
        <p:spPr bwMode="gray">
          <a:xfrm>
            <a:off x="1836738" y="4614863"/>
            <a:ext cx="354012" cy="369332"/>
          </a:xfrm>
          <a:prstGeom prst="rect">
            <a:avLst/>
          </a:prstGeom>
          <a:noFill/>
          <a:ln w="9525" algn="ctr">
            <a:noFill/>
            <a:miter lim="800000"/>
          </a:ln>
          <a:effectLst/>
        </p:spPr>
        <p:txBody>
          <a:bodyPr>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4</a:t>
            </a:r>
          </a:p>
        </p:txBody>
      </p:sp>
      <p:sp>
        <p:nvSpPr>
          <p:cNvPr id="1839123" name="Rectangle 19"/>
          <p:cNvSpPr>
            <a:spLocks noChangeArrowheads="1"/>
          </p:cNvSpPr>
          <p:nvPr/>
        </p:nvSpPr>
        <p:spPr bwMode="gray">
          <a:xfrm rot="3419336">
            <a:off x="1784350" y="5538788"/>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39124" name="Text Box 20"/>
          <p:cNvSpPr txBox="1">
            <a:spLocks noChangeArrowheads="1"/>
          </p:cNvSpPr>
          <p:nvPr/>
        </p:nvSpPr>
        <p:spPr bwMode="gray">
          <a:xfrm>
            <a:off x="1878776" y="5578475"/>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5</a:t>
            </a:r>
          </a:p>
        </p:txBody>
      </p:sp>
      <p:sp>
        <p:nvSpPr>
          <p:cNvPr id="1839125" name="Line 21"/>
          <p:cNvSpPr>
            <a:spLocks noChangeShapeType="1"/>
          </p:cNvSpPr>
          <p:nvPr/>
        </p:nvSpPr>
        <p:spPr bwMode="gray">
          <a:xfrm>
            <a:off x="1949450" y="6145213"/>
            <a:ext cx="4999038" cy="5238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39126" name="Text Box 22"/>
          <p:cNvSpPr txBox="1">
            <a:spLocks noChangeArrowheads="1"/>
          </p:cNvSpPr>
          <p:nvPr/>
        </p:nvSpPr>
        <p:spPr bwMode="gray">
          <a:xfrm>
            <a:off x="2555875" y="5478463"/>
            <a:ext cx="4392613" cy="579437"/>
          </a:xfrm>
          <a:prstGeom prst="rect">
            <a:avLst/>
          </a:prstGeom>
          <a:solidFill>
            <a:srgbClr val="FF6600"/>
          </a:solid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防火墙的选购和使用</a:t>
            </a:r>
          </a:p>
        </p:txBody>
      </p:sp>
    </p:spTree>
  </p:cSld>
  <p:clrMapOvr>
    <a:masterClrMapping/>
  </p:clrMapOvr>
  <p:transition>
    <p:push dir="d"/>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3419475" y="6594475"/>
            <a:ext cx="2133600" cy="263525"/>
          </a:xfrm>
          <a:prstGeom prst="rect">
            <a:avLst/>
          </a:prstGeom>
        </p:spPr>
        <p:txBody>
          <a:bodyPr/>
          <a:lstStyle/>
          <a:p>
            <a:fld id="{E93EBA3E-2362-44B6-94B9-039EF103D7AD}" type="slidenum">
              <a:rPr lang="en-US" altLang="zh-CN"/>
              <a:t>114</a:t>
            </a:fld>
            <a:endParaRPr lang="en-US" altLang="zh-CN"/>
          </a:p>
        </p:txBody>
      </p:sp>
      <p:sp>
        <p:nvSpPr>
          <p:cNvPr id="1841154" name="Rectangle 2"/>
          <p:cNvSpPr>
            <a:spLocks noGrp="1" noChangeArrowheads="1"/>
          </p:cNvSpPr>
          <p:nvPr>
            <p:ph type="title"/>
          </p:nvPr>
        </p:nvSpPr>
        <p:spPr/>
        <p:txBody>
          <a:bodyPr/>
          <a:lstStyle/>
          <a:p>
            <a:endParaRPr lang="zh-CN" altLang="zh-CN"/>
          </a:p>
        </p:txBody>
      </p:sp>
      <p:sp>
        <p:nvSpPr>
          <p:cNvPr id="1841155" name="Rectangle 3"/>
          <p:cNvSpPr>
            <a:spLocks noGrp="1" noChangeArrowheads="1"/>
          </p:cNvSpPr>
          <p:nvPr>
            <p:ph type="body" idx="1"/>
          </p:nvPr>
        </p:nvSpPr>
        <p:spPr>
          <a:xfrm>
            <a:off x="1547813" y="2708275"/>
            <a:ext cx="5761037" cy="990600"/>
          </a:xfrm>
        </p:spPr>
        <p:txBody>
          <a:bodyPr/>
          <a:lstStyle/>
          <a:p>
            <a:pPr>
              <a:buFont typeface="Wingdings" panose="05000000000000000000" pitchFamily="2" charset="2"/>
              <a:buNone/>
            </a:pPr>
            <a:r>
              <a:rPr lang="zh-CN" altLang="en-US" sz="6600">
                <a:solidFill>
                  <a:schemeClr val="folHlink"/>
                </a:solidFill>
                <a:ea typeface="华文行楷" panose="02010800040101010101" pitchFamily="2" charset="-122"/>
              </a:rPr>
              <a:t>一、评价标准</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1106" name="Rectangle 2"/>
          <p:cNvSpPr>
            <a:spLocks noGrp="1" noChangeArrowheads="1"/>
          </p:cNvSpPr>
          <p:nvPr>
            <p:ph type="title"/>
          </p:nvPr>
        </p:nvSpPr>
        <p:spPr/>
        <p:txBody>
          <a:bodyPr/>
          <a:lstStyle/>
          <a:p>
            <a:r>
              <a:rPr lang="zh-CN" altLang="en-US"/>
              <a:t>防火墙的评价标准</a:t>
            </a:r>
          </a:p>
        </p:txBody>
      </p:sp>
      <p:sp>
        <p:nvSpPr>
          <p:cNvPr id="1711107" name="Rectangle 3"/>
          <p:cNvSpPr>
            <a:spLocks noGrp="1" noChangeArrowheads="1"/>
          </p:cNvSpPr>
          <p:nvPr>
            <p:ph type="body" idx="1"/>
          </p:nvPr>
        </p:nvSpPr>
        <p:spPr>
          <a:xfrm>
            <a:off x="611188" y="1439862"/>
            <a:ext cx="7772400" cy="4770437"/>
          </a:xfrm>
        </p:spPr>
        <p:txBody>
          <a:bodyPr/>
          <a:lstStyle/>
          <a:p>
            <a:pPr>
              <a:lnSpc>
                <a:spcPct val="150000"/>
              </a:lnSpc>
              <a:spcBef>
                <a:spcPts val="0"/>
              </a:spcBef>
            </a:pPr>
            <a:r>
              <a:rPr lang="zh-CN" altLang="en-US" dirty="0"/>
              <a:t>防火墙的评价标准用于评价一个防火墙的综合性能。主要的评价指标包括：</a:t>
            </a:r>
          </a:p>
          <a:p>
            <a:pPr lvl="1">
              <a:lnSpc>
                <a:spcPct val="150000"/>
              </a:lnSpc>
              <a:spcBef>
                <a:spcPts val="0"/>
              </a:spcBef>
            </a:pPr>
            <a:r>
              <a:rPr lang="zh-CN" altLang="en-US" dirty="0"/>
              <a:t>并发连接数</a:t>
            </a:r>
          </a:p>
          <a:p>
            <a:pPr lvl="1">
              <a:lnSpc>
                <a:spcPct val="150000"/>
              </a:lnSpc>
              <a:spcBef>
                <a:spcPts val="0"/>
              </a:spcBef>
            </a:pPr>
            <a:r>
              <a:rPr lang="zh-CN" altLang="en-US" dirty="0"/>
              <a:t>吞吐量</a:t>
            </a:r>
          </a:p>
          <a:p>
            <a:pPr lvl="1">
              <a:lnSpc>
                <a:spcPct val="150000"/>
              </a:lnSpc>
              <a:spcBef>
                <a:spcPts val="0"/>
              </a:spcBef>
            </a:pPr>
            <a:r>
              <a:rPr lang="zh-CN" altLang="en-US" dirty="0"/>
              <a:t>安全性</a:t>
            </a:r>
          </a:p>
          <a:p>
            <a:pPr lvl="1">
              <a:lnSpc>
                <a:spcPct val="150000"/>
              </a:lnSpc>
              <a:spcBef>
                <a:spcPts val="0"/>
              </a:spcBef>
            </a:pPr>
            <a:r>
              <a:rPr lang="zh-CN" altLang="en-US" dirty="0"/>
              <a:t>稳定性</a:t>
            </a:r>
          </a:p>
          <a:p>
            <a:pPr lvl="1">
              <a:lnSpc>
                <a:spcPct val="150000"/>
              </a:lnSpc>
              <a:spcBef>
                <a:spcPts val="0"/>
              </a:spcBef>
            </a:pPr>
            <a:r>
              <a:rPr lang="en-US" altLang="zh-CN" dirty="0"/>
              <a:t>…</a:t>
            </a:r>
          </a:p>
          <a:p>
            <a:pPr>
              <a:lnSpc>
                <a:spcPct val="150000"/>
              </a:lnSpc>
              <a:spcBef>
                <a:spcPts val="0"/>
              </a:spcBef>
            </a:pPr>
            <a:endParaRPr lang="en-US" altLang="zh-CN"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22" name="Rectangle 2"/>
          <p:cNvSpPr>
            <a:spLocks noGrp="1" noChangeArrowheads="1"/>
          </p:cNvSpPr>
          <p:nvPr>
            <p:ph type="title"/>
          </p:nvPr>
        </p:nvSpPr>
        <p:spPr/>
        <p:txBody>
          <a:bodyPr/>
          <a:lstStyle/>
          <a:p>
            <a:r>
              <a:rPr lang="zh-CN" altLang="en-US"/>
              <a:t>并发连接数（</a:t>
            </a:r>
            <a:r>
              <a:rPr lang="en-US" altLang="zh-CN"/>
              <a:t>1/5</a:t>
            </a:r>
            <a:r>
              <a:rPr lang="zh-CN" altLang="en-US"/>
              <a:t>）</a:t>
            </a:r>
          </a:p>
        </p:txBody>
      </p:sp>
      <p:sp>
        <p:nvSpPr>
          <p:cNvPr id="1720323" name="Rectangle 3"/>
          <p:cNvSpPr>
            <a:spLocks noGrp="1" noChangeArrowheads="1"/>
          </p:cNvSpPr>
          <p:nvPr>
            <p:ph type="body" idx="1"/>
          </p:nvPr>
        </p:nvSpPr>
        <p:spPr/>
        <p:txBody>
          <a:bodyPr/>
          <a:lstStyle/>
          <a:p>
            <a:pPr>
              <a:lnSpc>
                <a:spcPct val="150000"/>
              </a:lnSpc>
              <a:spcBef>
                <a:spcPts val="0"/>
              </a:spcBef>
            </a:pPr>
            <a:r>
              <a:rPr lang="zh-CN" altLang="en-US" sz="2800" dirty="0"/>
              <a:t>并发连接数是指防火墙或代理服务器对其业务信息流的处理能力，是防火墙能够同时处理的点对点连接的最大数目。</a:t>
            </a:r>
          </a:p>
          <a:p>
            <a:pPr>
              <a:lnSpc>
                <a:spcPct val="150000"/>
              </a:lnSpc>
              <a:spcBef>
                <a:spcPts val="0"/>
              </a:spcBef>
            </a:pPr>
            <a:r>
              <a:rPr lang="zh-CN" altLang="en-US" sz="2800" dirty="0"/>
              <a:t>并发连接数反映出防火墙设备对多个连接的访问控制能力和连接状态跟踪能力。 </a:t>
            </a:r>
          </a:p>
          <a:p>
            <a:pPr>
              <a:lnSpc>
                <a:spcPct val="150000"/>
              </a:lnSpc>
              <a:spcBef>
                <a:spcPts val="0"/>
              </a:spcBef>
            </a:pPr>
            <a:endParaRPr lang="en-US" altLang="zh-CN" sz="2800"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2130" name="Rectangle 2"/>
          <p:cNvSpPr>
            <a:spLocks noGrp="1" noChangeArrowheads="1"/>
          </p:cNvSpPr>
          <p:nvPr>
            <p:ph type="title"/>
          </p:nvPr>
        </p:nvSpPr>
        <p:spPr/>
        <p:txBody>
          <a:bodyPr/>
          <a:lstStyle/>
          <a:p>
            <a:r>
              <a:rPr lang="zh-CN" altLang="en-US"/>
              <a:t>并发连接数（</a:t>
            </a:r>
            <a:r>
              <a:rPr lang="en-US" altLang="zh-CN"/>
              <a:t>2/5</a:t>
            </a:r>
            <a:r>
              <a:rPr lang="zh-CN" altLang="en-US"/>
              <a:t>）</a:t>
            </a:r>
          </a:p>
        </p:txBody>
      </p:sp>
      <p:sp>
        <p:nvSpPr>
          <p:cNvPr id="1712131" name="Rectangle 3"/>
          <p:cNvSpPr>
            <a:spLocks noGrp="1" noChangeArrowheads="1"/>
          </p:cNvSpPr>
          <p:nvPr>
            <p:ph type="body" idx="1"/>
          </p:nvPr>
        </p:nvSpPr>
        <p:spPr/>
        <p:txBody>
          <a:bodyPr/>
          <a:lstStyle/>
          <a:p>
            <a:pPr>
              <a:lnSpc>
                <a:spcPct val="150000"/>
              </a:lnSpc>
              <a:spcBef>
                <a:spcPts val="0"/>
              </a:spcBef>
            </a:pPr>
            <a:r>
              <a:rPr lang="zh-CN" altLang="en-US"/>
              <a:t>简单说，并发连接数就是防火墙所能处理的最大会话数量。</a:t>
            </a:r>
          </a:p>
          <a:p>
            <a:pPr>
              <a:lnSpc>
                <a:spcPct val="150000"/>
              </a:lnSpc>
              <a:spcBef>
                <a:spcPts val="0"/>
              </a:spcBef>
            </a:pPr>
            <a:r>
              <a:rPr lang="zh-CN" altLang="en-US"/>
              <a:t>防火墙里有一个并发连接表，是防火墙用以存放并发连接信息的地方。</a:t>
            </a:r>
          </a:p>
          <a:p>
            <a:pPr lvl="1">
              <a:lnSpc>
                <a:spcPct val="150000"/>
              </a:lnSpc>
              <a:spcBef>
                <a:spcPts val="0"/>
              </a:spcBef>
            </a:pPr>
            <a:r>
              <a:rPr lang="zh-CN" altLang="en-US"/>
              <a:t>并发连接表的大小，就是防火墙所能支持的最大并发连接数。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withEffect">
                                  <p:stCondLst>
                                    <p:cond delay="0"/>
                                  </p:stCondLst>
                                  <p:childTnLst>
                                    <p:set>
                                      <p:cBhvr>
                                        <p:cTn id="6" dur="1" fill="hold">
                                          <p:stCondLst>
                                            <p:cond delay="0"/>
                                          </p:stCondLst>
                                        </p:cTn>
                                        <p:tgtEl>
                                          <p:spTgt spid="1712131">
                                            <p:txEl>
                                              <p:pRg st="0" end="0"/>
                                            </p:txEl>
                                          </p:spTgt>
                                        </p:tgtEl>
                                        <p:attrNameLst>
                                          <p:attrName>style.visibility</p:attrName>
                                        </p:attrNameLst>
                                      </p:cBhvr>
                                      <p:to>
                                        <p:strVal val="visible"/>
                                      </p:to>
                                    </p:set>
                                    <p:anim calcmode="lin" valueType="num">
                                      <p:cBhvr>
                                        <p:cTn id="7" dur="500" fill="hold"/>
                                        <p:tgtEl>
                                          <p:spTgt spid="1712131">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12131">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12131">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12131">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2131">
                                            <p:txEl>
                                              <p:pRg st="0" end="0"/>
                                            </p:txEl>
                                          </p:spTgt>
                                        </p:tgtEl>
                                        <p:attrNameLst>
                                          <p:attrName>ppt_c</p:attrName>
                                        </p:attrNameLst>
                                      </p:cBhvr>
                                      <p:to>
                                        <a:schemeClr val="hlink"/>
                                      </p:to>
                                    </p:animClr>
                                  </p:subTnLst>
                                </p:cTn>
                              </p:par>
                              <p:par>
                                <p:cTn id="11" presetID="39" presetClass="entr" presetSubtype="0" accel="100000" fill="hold" nodeType="withEffect">
                                  <p:stCondLst>
                                    <p:cond delay="0"/>
                                  </p:stCondLst>
                                  <p:childTnLst>
                                    <p:set>
                                      <p:cBhvr>
                                        <p:cTn id="12" dur="1" fill="hold">
                                          <p:stCondLst>
                                            <p:cond delay="0"/>
                                          </p:stCondLst>
                                        </p:cTn>
                                        <p:tgtEl>
                                          <p:spTgt spid="1712131">
                                            <p:txEl>
                                              <p:pRg st="1" end="1"/>
                                            </p:txEl>
                                          </p:spTgt>
                                        </p:tgtEl>
                                        <p:attrNameLst>
                                          <p:attrName>style.visibility</p:attrName>
                                        </p:attrNameLst>
                                      </p:cBhvr>
                                      <p:to>
                                        <p:strVal val="visible"/>
                                      </p:to>
                                    </p:set>
                                    <p:anim calcmode="lin" valueType="num">
                                      <p:cBhvr>
                                        <p:cTn id="13" dur="500" fill="hold"/>
                                        <p:tgtEl>
                                          <p:spTgt spid="1712131">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4" dur="500" fill="hold"/>
                                        <p:tgtEl>
                                          <p:spTgt spid="1712131">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5" dur="500" fill="hold"/>
                                        <p:tgtEl>
                                          <p:spTgt spid="1712131">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6" dur="500" fill="hold"/>
                                        <p:tgtEl>
                                          <p:spTgt spid="1712131">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2131">
                                            <p:txEl>
                                              <p:pRg st="1" end="1"/>
                                            </p:txEl>
                                          </p:spTgt>
                                        </p:tgtEl>
                                        <p:attrNameLst>
                                          <p:attrName>ppt_c</p:attrName>
                                        </p:attrNameLst>
                                      </p:cBhvr>
                                      <p:to>
                                        <a:schemeClr val="hlink"/>
                                      </p:to>
                                    </p:animClr>
                                  </p:subTnLst>
                                </p:cTn>
                              </p:par>
                              <p:par>
                                <p:cTn id="17" presetID="39" presetClass="entr" presetSubtype="0" accel="100000" fill="hold" nodeType="withEffect">
                                  <p:stCondLst>
                                    <p:cond delay="0"/>
                                  </p:stCondLst>
                                  <p:childTnLst>
                                    <p:set>
                                      <p:cBhvr>
                                        <p:cTn id="18" dur="1" fill="hold">
                                          <p:stCondLst>
                                            <p:cond delay="0"/>
                                          </p:stCondLst>
                                        </p:cTn>
                                        <p:tgtEl>
                                          <p:spTgt spid="1712131">
                                            <p:txEl>
                                              <p:pRg st="2" end="2"/>
                                            </p:txEl>
                                          </p:spTgt>
                                        </p:tgtEl>
                                        <p:attrNameLst>
                                          <p:attrName>style.visibility</p:attrName>
                                        </p:attrNameLst>
                                      </p:cBhvr>
                                      <p:to>
                                        <p:strVal val="visible"/>
                                      </p:to>
                                    </p:set>
                                    <p:anim calcmode="lin" valueType="num">
                                      <p:cBhvr>
                                        <p:cTn id="19" dur="500" fill="hold"/>
                                        <p:tgtEl>
                                          <p:spTgt spid="1712131">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0" dur="500" fill="hold"/>
                                        <p:tgtEl>
                                          <p:spTgt spid="1712131">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1" dur="500" fill="hold"/>
                                        <p:tgtEl>
                                          <p:spTgt spid="1712131">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2" dur="500" fill="hold"/>
                                        <p:tgtEl>
                                          <p:spTgt spid="1712131">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2131">
                                            <p:txEl>
                                              <p:pRg st="2" end="2"/>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154" name="Rectangle 2"/>
          <p:cNvSpPr>
            <a:spLocks noGrp="1" noChangeArrowheads="1"/>
          </p:cNvSpPr>
          <p:nvPr>
            <p:ph type="title"/>
          </p:nvPr>
        </p:nvSpPr>
        <p:spPr/>
        <p:txBody>
          <a:bodyPr/>
          <a:lstStyle/>
          <a:p>
            <a:r>
              <a:rPr lang="zh-CN" altLang="en-US"/>
              <a:t>并发连接数（</a:t>
            </a:r>
            <a:r>
              <a:rPr lang="en-US" altLang="zh-CN"/>
              <a:t>3/5</a:t>
            </a:r>
            <a:r>
              <a:rPr lang="zh-CN" altLang="en-US"/>
              <a:t>）</a:t>
            </a:r>
          </a:p>
        </p:txBody>
      </p:sp>
      <p:sp>
        <p:nvSpPr>
          <p:cNvPr id="1713155" name="Rectangle 3"/>
          <p:cNvSpPr>
            <a:spLocks noGrp="1" noChangeArrowheads="1"/>
          </p:cNvSpPr>
          <p:nvPr>
            <p:ph type="body" idx="1"/>
          </p:nvPr>
        </p:nvSpPr>
        <p:spPr>
          <a:xfrm>
            <a:off x="658812" y="1477963"/>
            <a:ext cx="8047037" cy="4627562"/>
          </a:xfrm>
        </p:spPr>
        <p:txBody>
          <a:bodyPr/>
          <a:lstStyle/>
          <a:p>
            <a:r>
              <a:rPr lang="zh-CN" altLang="en-US" sz="2800" dirty="0"/>
              <a:t>并发连接数的增大意味着内存资源的消耗增加   </a:t>
            </a:r>
          </a:p>
          <a:p>
            <a:pPr lvl="1"/>
            <a:r>
              <a:rPr lang="zh-CN" altLang="en-US" sz="2400" dirty="0"/>
              <a:t>以每个并发连接表项占用</a:t>
            </a:r>
            <a:r>
              <a:rPr lang="en-US" altLang="zh-CN" sz="2400" dirty="0"/>
              <a:t>300B</a:t>
            </a:r>
            <a:r>
              <a:rPr lang="zh-CN" altLang="en-US" sz="2400" dirty="0"/>
              <a:t>计算，</a:t>
            </a:r>
            <a:r>
              <a:rPr lang="en-US" altLang="zh-CN" sz="2400" dirty="0"/>
              <a:t>1000</a:t>
            </a:r>
            <a:r>
              <a:rPr lang="zh-CN" altLang="en-US" sz="2400" dirty="0"/>
              <a:t>个并发连接将占用</a:t>
            </a:r>
            <a:r>
              <a:rPr lang="en-US" altLang="zh-CN" sz="2400" dirty="0"/>
              <a:t>300B×1000×8bit/B≈2.3Mb</a:t>
            </a:r>
            <a:r>
              <a:rPr lang="zh-CN" altLang="en-US" sz="2400" dirty="0"/>
              <a:t>内存空间；</a:t>
            </a:r>
          </a:p>
          <a:p>
            <a:pPr lvl="1">
              <a:buNone/>
            </a:pPr>
            <a:r>
              <a:rPr lang="en-US" altLang="zh-CN" dirty="0"/>
              <a:t>   10000</a:t>
            </a:r>
            <a:r>
              <a:rPr lang="zh-CN" altLang="en-US" dirty="0"/>
              <a:t>个并发连接将占用</a:t>
            </a:r>
            <a:r>
              <a:rPr lang="en-US" altLang="zh-CN" dirty="0"/>
              <a:t>23Mb</a:t>
            </a:r>
            <a:r>
              <a:rPr lang="zh-CN" altLang="en-US" dirty="0"/>
              <a:t>内存空间</a:t>
            </a:r>
          </a:p>
          <a:p>
            <a:pPr lvl="1">
              <a:buNone/>
            </a:pPr>
            <a:r>
              <a:rPr lang="en-US" altLang="zh-CN" dirty="0"/>
              <a:t>   100000</a:t>
            </a:r>
            <a:r>
              <a:rPr lang="zh-CN" altLang="en-US" dirty="0"/>
              <a:t>个并发连接将占用</a:t>
            </a:r>
            <a:r>
              <a:rPr lang="en-US" altLang="zh-CN" dirty="0"/>
              <a:t>230Mb</a:t>
            </a:r>
            <a:r>
              <a:rPr lang="zh-CN" altLang="en-US" dirty="0"/>
              <a:t>内存空间，</a:t>
            </a:r>
          </a:p>
          <a:p>
            <a:r>
              <a:rPr lang="zh-CN" altLang="en-US" sz="2800" dirty="0"/>
              <a:t>如果试图实现</a:t>
            </a:r>
            <a:r>
              <a:rPr lang="en-US" altLang="zh-CN" sz="2800" dirty="0"/>
              <a:t>1000000</a:t>
            </a:r>
            <a:r>
              <a:rPr lang="zh-CN" altLang="en-US" sz="2800" dirty="0"/>
              <a:t>个并发连接的产品，产品需要提供</a:t>
            </a:r>
            <a:r>
              <a:rPr lang="en-US" altLang="zh-CN" sz="2800" dirty="0"/>
              <a:t>2.24Gb</a:t>
            </a:r>
            <a:r>
              <a:rPr lang="zh-CN" altLang="en-US" sz="2800" dirty="0"/>
              <a:t>内存空间。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1713155">
                                            <p:txEl>
                                              <p:pRg st="0" end="0"/>
                                            </p:txEl>
                                          </p:spTgt>
                                        </p:tgtEl>
                                        <p:attrNameLst>
                                          <p:attrName>style.visibility</p:attrName>
                                        </p:attrNameLst>
                                      </p:cBhvr>
                                      <p:to>
                                        <p:strVal val="visible"/>
                                      </p:to>
                                    </p:set>
                                    <p:anim calcmode="lin" valueType="num">
                                      <p:cBhvr>
                                        <p:cTn id="7" dur="1000" fill="hold"/>
                                        <p:tgtEl>
                                          <p:spTgt spid="1713155">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713155">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713155">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13155">
                                            <p:txEl>
                                              <p:pRg st="0" end="0"/>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713155">
                                            <p:txEl>
                                              <p:pRg st="0" end="0"/>
                                            </p:txEl>
                                          </p:spTgt>
                                        </p:tgtEl>
                                        <p:attrNameLst>
                                          <p:attrName>ppt_c</p:attrName>
                                        </p:attrNameLst>
                                      </p:cBhvr>
                                      <p:to>
                                        <a:schemeClr val="hlink"/>
                                      </p:to>
                                    </p:animClr>
                                  </p:sub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713155">
                                            <p:txEl>
                                              <p:pRg st="1" end="1"/>
                                            </p:txEl>
                                          </p:spTgt>
                                        </p:tgtEl>
                                        <p:attrNameLst>
                                          <p:attrName>style.visibility</p:attrName>
                                        </p:attrNameLst>
                                      </p:cBhvr>
                                      <p:to>
                                        <p:strVal val="visible"/>
                                      </p:to>
                                    </p:set>
                                    <p:anim calcmode="lin" valueType="num">
                                      <p:cBhvr>
                                        <p:cTn id="15" dur="1000" fill="hold"/>
                                        <p:tgtEl>
                                          <p:spTgt spid="1713155">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713155">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71315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713155">
                                            <p:txEl>
                                              <p:pRg st="1" end="1"/>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713155">
                                            <p:txEl>
                                              <p:pRg st="1" end="1"/>
                                            </p:txEl>
                                          </p:spTgt>
                                        </p:tgtEl>
                                        <p:attrNameLst>
                                          <p:attrName>ppt_c</p:attrName>
                                        </p:attrNameLst>
                                      </p:cBhvr>
                                      <p:to>
                                        <a:schemeClr val="hlink"/>
                                      </p:to>
                                    </p:animClr>
                                  </p:subTnLst>
                                </p:cTn>
                              </p:par>
                              <p:par>
                                <p:cTn id="19" presetID="15" presetClass="entr" presetSubtype="0" fill="hold" nodeType="withEffect">
                                  <p:stCondLst>
                                    <p:cond delay="0"/>
                                  </p:stCondLst>
                                  <p:childTnLst>
                                    <p:set>
                                      <p:cBhvr>
                                        <p:cTn id="20" dur="1" fill="hold">
                                          <p:stCondLst>
                                            <p:cond delay="0"/>
                                          </p:stCondLst>
                                        </p:cTn>
                                        <p:tgtEl>
                                          <p:spTgt spid="1713155">
                                            <p:txEl>
                                              <p:pRg st="2" end="2"/>
                                            </p:txEl>
                                          </p:spTgt>
                                        </p:tgtEl>
                                        <p:attrNameLst>
                                          <p:attrName>style.visibility</p:attrName>
                                        </p:attrNameLst>
                                      </p:cBhvr>
                                      <p:to>
                                        <p:strVal val="visible"/>
                                      </p:to>
                                    </p:set>
                                    <p:anim calcmode="lin" valueType="num">
                                      <p:cBhvr>
                                        <p:cTn id="21" dur="1000" fill="hold"/>
                                        <p:tgtEl>
                                          <p:spTgt spid="1713155">
                                            <p:txEl>
                                              <p:pRg st="2" end="2"/>
                                            </p:txEl>
                                          </p:spTgt>
                                        </p:tgtEl>
                                        <p:attrNameLst>
                                          <p:attrName>ppt_w</p:attrName>
                                        </p:attrNameLst>
                                      </p:cBhvr>
                                      <p:tavLst>
                                        <p:tav tm="0">
                                          <p:val>
                                            <p:fltVal val="0"/>
                                          </p:val>
                                        </p:tav>
                                        <p:tav tm="100000">
                                          <p:val>
                                            <p:strVal val="#ppt_w"/>
                                          </p:val>
                                        </p:tav>
                                      </p:tavLst>
                                    </p:anim>
                                    <p:anim calcmode="lin" valueType="num">
                                      <p:cBhvr>
                                        <p:cTn id="22" dur="1000" fill="hold"/>
                                        <p:tgtEl>
                                          <p:spTgt spid="1713155">
                                            <p:txEl>
                                              <p:pRg st="2" end="2"/>
                                            </p:txEl>
                                          </p:spTgt>
                                        </p:tgtEl>
                                        <p:attrNameLst>
                                          <p:attrName>ppt_h</p:attrName>
                                        </p:attrNameLst>
                                      </p:cBhvr>
                                      <p:tavLst>
                                        <p:tav tm="0">
                                          <p:val>
                                            <p:fltVal val="0"/>
                                          </p:val>
                                        </p:tav>
                                        <p:tav tm="100000">
                                          <p:val>
                                            <p:strVal val="#ppt_h"/>
                                          </p:val>
                                        </p:tav>
                                      </p:tavLst>
                                    </p:anim>
                                    <p:anim calcmode="lin" valueType="num">
                                      <p:cBhvr>
                                        <p:cTn id="23" dur="1000" fill="hold"/>
                                        <p:tgtEl>
                                          <p:spTgt spid="171315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4" dur="1000" fill="hold"/>
                                        <p:tgtEl>
                                          <p:spTgt spid="1713155">
                                            <p:txEl>
                                              <p:pRg st="2" end="2"/>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713155">
                                            <p:txEl>
                                              <p:pRg st="2" end="2"/>
                                            </p:txEl>
                                          </p:spTgt>
                                        </p:tgtEl>
                                        <p:attrNameLst>
                                          <p:attrName>ppt_c</p:attrName>
                                        </p:attrNameLst>
                                      </p:cBhvr>
                                      <p:to>
                                        <a:schemeClr val="hlink"/>
                                      </p:to>
                                    </p:animClr>
                                  </p:subTnLst>
                                </p:cTn>
                              </p:par>
                              <p:par>
                                <p:cTn id="25" presetID="15" presetClass="entr" presetSubtype="0" fill="hold" nodeType="withEffect">
                                  <p:stCondLst>
                                    <p:cond delay="0"/>
                                  </p:stCondLst>
                                  <p:childTnLst>
                                    <p:set>
                                      <p:cBhvr>
                                        <p:cTn id="26" dur="1" fill="hold">
                                          <p:stCondLst>
                                            <p:cond delay="0"/>
                                          </p:stCondLst>
                                        </p:cTn>
                                        <p:tgtEl>
                                          <p:spTgt spid="1713155">
                                            <p:txEl>
                                              <p:pRg st="3" end="3"/>
                                            </p:txEl>
                                          </p:spTgt>
                                        </p:tgtEl>
                                        <p:attrNameLst>
                                          <p:attrName>style.visibility</p:attrName>
                                        </p:attrNameLst>
                                      </p:cBhvr>
                                      <p:to>
                                        <p:strVal val="visible"/>
                                      </p:to>
                                    </p:set>
                                    <p:anim calcmode="lin" valueType="num">
                                      <p:cBhvr>
                                        <p:cTn id="27" dur="1000" fill="hold"/>
                                        <p:tgtEl>
                                          <p:spTgt spid="1713155">
                                            <p:txEl>
                                              <p:pRg st="3" end="3"/>
                                            </p:txEl>
                                          </p:spTgt>
                                        </p:tgtEl>
                                        <p:attrNameLst>
                                          <p:attrName>ppt_w</p:attrName>
                                        </p:attrNameLst>
                                      </p:cBhvr>
                                      <p:tavLst>
                                        <p:tav tm="0">
                                          <p:val>
                                            <p:fltVal val="0"/>
                                          </p:val>
                                        </p:tav>
                                        <p:tav tm="100000">
                                          <p:val>
                                            <p:strVal val="#ppt_w"/>
                                          </p:val>
                                        </p:tav>
                                      </p:tavLst>
                                    </p:anim>
                                    <p:anim calcmode="lin" valueType="num">
                                      <p:cBhvr>
                                        <p:cTn id="28" dur="1000" fill="hold"/>
                                        <p:tgtEl>
                                          <p:spTgt spid="1713155">
                                            <p:txEl>
                                              <p:pRg st="3" end="3"/>
                                            </p:txEl>
                                          </p:spTgt>
                                        </p:tgtEl>
                                        <p:attrNameLst>
                                          <p:attrName>ppt_h</p:attrName>
                                        </p:attrNameLst>
                                      </p:cBhvr>
                                      <p:tavLst>
                                        <p:tav tm="0">
                                          <p:val>
                                            <p:fltVal val="0"/>
                                          </p:val>
                                        </p:tav>
                                        <p:tav tm="100000">
                                          <p:val>
                                            <p:strVal val="#ppt_h"/>
                                          </p:val>
                                        </p:tav>
                                      </p:tavLst>
                                    </p:anim>
                                    <p:anim calcmode="lin" valueType="num">
                                      <p:cBhvr>
                                        <p:cTn id="29" dur="1000" fill="hold"/>
                                        <p:tgtEl>
                                          <p:spTgt spid="171315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30" dur="1000" fill="hold"/>
                                        <p:tgtEl>
                                          <p:spTgt spid="1713155">
                                            <p:txEl>
                                              <p:pRg st="3" end="3"/>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713155">
                                            <p:txEl>
                                              <p:pRg st="3" end="3"/>
                                            </p:txEl>
                                          </p:spTgt>
                                        </p:tgtEl>
                                        <p:attrNameLst>
                                          <p:attrName>ppt_c</p:attrName>
                                        </p:attrNameLst>
                                      </p:cBhvr>
                                      <p:to>
                                        <a:schemeClr val="hlink"/>
                                      </p:to>
                                    </p:animClr>
                                  </p:subTnLst>
                                </p:cTn>
                              </p:par>
                            </p:childTnLst>
                          </p:cTn>
                        </p:par>
                      </p:childTnLst>
                    </p:cTn>
                  </p:par>
                  <p:par>
                    <p:cTn id="31" fill="hold">
                      <p:stCondLst>
                        <p:cond delay="indefinite"/>
                      </p:stCondLst>
                      <p:childTnLst>
                        <p:par>
                          <p:cTn id="32" fill="hold">
                            <p:stCondLst>
                              <p:cond delay="0"/>
                            </p:stCondLst>
                            <p:childTnLst>
                              <p:par>
                                <p:cTn id="33" presetID="15" presetClass="entr" presetSubtype="0" fill="hold" nodeType="clickEffect">
                                  <p:stCondLst>
                                    <p:cond delay="0"/>
                                  </p:stCondLst>
                                  <p:childTnLst>
                                    <p:set>
                                      <p:cBhvr>
                                        <p:cTn id="34" dur="1" fill="hold">
                                          <p:stCondLst>
                                            <p:cond delay="0"/>
                                          </p:stCondLst>
                                        </p:cTn>
                                        <p:tgtEl>
                                          <p:spTgt spid="1713155">
                                            <p:txEl>
                                              <p:pRg st="4" end="4"/>
                                            </p:txEl>
                                          </p:spTgt>
                                        </p:tgtEl>
                                        <p:attrNameLst>
                                          <p:attrName>style.visibility</p:attrName>
                                        </p:attrNameLst>
                                      </p:cBhvr>
                                      <p:to>
                                        <p:strVal val="visible"/>
                                      </p:to>
                                    </p:set>
                                    <p:anim calcmode="lin" valueType="num">
                                      <p:cBhvr>
                                        <p:cTn id="35" dur="1000" fill="hold"/>
                                        <p:tgtEl>
                                          <p:spTgt spid="1713155">
                                            <p:txEl>
                                              <p:pRg st="4" end="4"/>
                                            </p:txEl>
                                          </p:spTgt>
                                        </p:tgtEl>
                                        <p:attrNameLst>
                                          <p:attrName>ppt_w</p:attrName>
                                        </p:attrNameLst>
                                      </p:cBhvr>
                                      <p:tavLst>
                                        <p:tav tm="0">
                                          <p:val>
                                            <p:fltVal val="0"/>
                                          </p:val>
                                        </p:tav>
                                        <p:tav tm="100000">
                                          <p:val>
                                            <p:strVal val="#ppt_w"/>
                                          </p:val>
                                        </p:tav>
                                      </p:tavLst>
                                    </p:anim>
                                    <p:anim calcmode="lin" valueType="num">
                                      <p:cBhvr>
                                        <p:cTn id="36" dur="1000" fill="hold"/>
                                        <p:tgtEl>
                                          <p:spTgt spid="1713155">
                                            <p:txEl>
                                              <p:pRg st="4" end="4"/>
                                            </p:txEl>
                                          </p:spTgt>
                                        </p:tgtEl>
                                        <p:attrNameLst>
                                          <p:attrName>ppt_h</p:attrName>
                                        </p:attrNameLst>
                                      </p:cBhvr>
                                      <p:tavLst>
                                        <p:tav tm="0">
                                          <p:val>
                                            <p:fltVal val="0"/>
                                          </p:val>
                                        </p:tav>
                                        <p:tav tm="100000">
                                          <p:val>
                                            <p:strVal val="#ppt_h"/>
                                          </p:val>
                                        </p:tav>
                                      </p:tavLst>
                                    </p:anim>
                                    <p:anim calcmode="lin" valueType="num">
                                      <p:cBhvr>
                                        <p:cTn id="37" dur="1000" fill="hold"/>
                                        <p:tgtEl>
                                          <p:spTgt spid="1713155">
                                            <p:txEl>
                                              <p:pRg st="4" end="4"/>
                                            </p:txEl>
                                          </p:spTgt>
                                        </p:tgtEl>
                                        <p:attrNameLst>
                                          <p:attrName>ppt_x</p:attrName>
                                        </p:attrNameLst>
                                      </p:cBhvr>
                                      <p:tavLst>
                                        <p:tav tm="0" fmla="#ppt_x+(cos(-2*pi*(1-$))*-#ppt_x-sin(-2*pi*(1-$))*(1-#ppt_y))*(1-$)">
                                          <p:val>
                                            <p:fltVal val="0"/>
                                          </p:val>
                                        </p:tav>
                                        <p:tav tm="100000">
                                          <p:val>
                                            <p:fltVal val="1"/>
                                          </p:val>
                                        </p:tav>
                                      </p:tavLst>
                                    </p:anim>
                                    <p:anim calcmode="lin" valueType="num">
                                      <p:cBhvr>
                                        <p:cTn id="38" dur="1000" fill="hold"/>
                                        <p:tgtEl>
                                          <p:spTgt spid="1713155">
                                            <p:txEl>
                                              <p:pRg st="4" end="4"/>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713155">
                                            <p:txEl>
                                              <p:pRg st="4" end="4"/>
                                            </p:txEl>
                                          </p:spTgt>
                                        </p:tgtEl>
                                        <p:attrNameLst>
                                          <p:attrName>ppt_c</p:attrName>
                                        </p:attrNameLst>
                                      </p:cBhvr>
                                      <p:to>
                                        <a:schemeClr va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178" name="Rectangle 2"/>
          <p:cNvSpPr>
            <a:spLocks noGrp="1" noChangeArrowheads="1"/>
          </p:cNvSpPr>
          <p:nvPr>
            <p:ph type="title"/>
          </p:nvPr>
        </p:nvSpPr>
        <p:spPr/>
        <p:txBody>
          <a:bodyPr/>
          <a:lstStyle/>
          <a:p>
            <a:r>
              <a:rPr lang="zh-CN" altLang="en-US"/>
              <a:t>并发连接数（</a:t>
            </a:r>
            <a:r>
              <a:rPr lang="en-US" altLang="zh-CN"/>
              <a:t>4/5</a:t>
            </a:r>
            <a:r>
              <a:rPr lang="zh-CN" altLang="en-US"/>
              <a:t>）</a:t>
            </a:r>
          </a:p>
        </p:txBody>
      </p:sp>
      <p:sp>
        <p:nvSpPr>
          <p:cNvPr id="1714179" name="Rectangle 3"/>
          <p:cNvSpPr>
            <a:spLocks noGrp="1" noChangeArrowheads="1"/>
          </p:cNvSpPr>
          <p:nvPr>
            <p:ph type="body" idx="1"/>
          </p:nvPr>
        </p:nvSpPr>
        <p:spPr>
          <a:xfrm>
            <a:off x="420687" y="1439863"/>
            <a:ext cx="8170863" cy="4114800"/>
          </a:xfrm>
        </p:spPr>
        <p:txBody>
          <a:bodyPr/>
          <a:lstStyle/>
          <a:p>
            <a:r>
              <a:rPr lang="zh-CN" altLang="en-US" sz="2800" dirty="0"/>
              <a:t>并发连接数的增大应充分考虑</a:t>
            </a:r>
            <a:r>
              <a:rPr lang="en-US" altLang="zh-CN" sz="2800" dirty="0"/>
              <a:t>CPU</a:t>
            </a:r>
            <a:r>
              <a:rPr lang="zh-CN" altLang="en-US" sz="2800" dirty="0"/>
              <a:t>的处理能力。 </a:t>
            </a:r>
          </a:p>
          <a:p>
            <a:pPr lvl="1"/>
            <a:r>
              <a:rPr lang="en-US" altLang="zh-CN" sz="2400" dirty="0"/>
              <a:t>CPU</a:t>
            </a:r>
            <a:r>
              <a:rPr lang="zh-CN" altLang="en-US" sz="2400" dirty="0"/>
              <a:t>的主要任务是把网络上的流量从一个网段尽可能快速地转发到另外一个网段上，并且在转发过程中对此流量按照一定的访问控制策略进行许可检查、流量统计和访问审计等操作。</a:t>
            </a:r>
          </a:p>
          <a:p>
            <a:pPr lvl="1"/>
            <a:r>
              <a:rPr lang="zh-CN" altLang="en-US" sz="2400" dirty="0"/>
              <a:t>如果贸然增大系统的并发连接表，势必影响防火墙对连接请求的处理延迟，造成某些连接超时，致使连接报文重发，最后形成雪崩效应，致使整个防火墙系统崩溃。</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withEffect">
                                  <p:stCondLst>
                                    <p:cond delay="0"/>
                                  </p:stCondLst>
                                  <p:childTnLst>
                                    <p:set>
                                      <p:cBhvr>
                                        <p:cTn id="6" dur="1" fill="hold">
                                          <p:stCondLst>
                                            <p:cond delay="0"/>
                                          </p:stCondLst>
                                        </p:cTn>
                                        <p:tgtEl>
                                          <p:spTgt spid="1714179">
                                            <p:txEl>
                                              <p:pRg st="0" end="0"/>
                                            </p:txEl>
                                          </p:spTgt>
                                        </p:tgtEl>
                                        <p:attrNameLst>
                                          <p:attrName>style.visibility</p:attrName>
                                        </p:attrNameLst>
                                      </p:cBhvr>
                                      <p:to>
                                        <p:strVal val="visible"/>
                                      </p:to>
                                    </p:set>
                                    <p:anim calcmode="lin" valueType="num">
                                      <p:cBhvr>
                                        <p:cTn id="7" dur="500" fill="hold"/>
                                        <p:tgtEl>
                                          <p:spTgt spid="1714179">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14179">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14179">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14179">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4179">
                                            <p:txEl>
                                              <p:pRg st="0" end="0"/>
                                            </p:txEl>
                                          </p:spTgt>
                                        </p:tgtEl>
                                        <p:attrNameLst>
                                          <p:attrName>ppt_c</p:attrName>
                                        </p:attrNameLst>
                                      </p:cBhvr>
                                      <p:to>
                                        <a:srgbClr val="FF0000"/>
                                      </p:to>
                                    </p:animClr>
                                  </p:sub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714179">
                                            <p:txEl>
                                              <p:pRg st="1" end="1"/>
                                            </p:txEl>
                                          </p:spTgt>
                                        </p:tgtEl>
                                        <p:attrNameLst>
                                          <p:attrName>style.visibility</p:attrName>
                                        </p:attrNameLst>
                                      </p:cBhvr>
                                      <p:to>
                                        <p:strVal val="visible"/>
                                      </p:to>
                                    </p:set>
                                    <p:anim calcmode="lin" valueType="num">
                                      <p:cBhvr>
                                        <p:cTn id="15" dur="500" fill="hold"/>
                                        <p:tgtEl>
                                          <p:spTgt spid="1714179">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714179">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714179">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714179">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4179">
                                            <p:txEl>
                                              <p:pRg st="1" end="1"/>
                                            </p:txEl>
                                          </p:spTgt>
                                        </p:tgtEl>
                                        <p:attrNameLst>
                                          <p:attrName>ppt_c</p:attrName>
                                        </p:attrNameLst>
                                      </p:cBhvr>
                                      <p:to>
                                        <a:srgbClr val="FF0000"/>
                                      </p:to>
                                    </p:animClr>
                                  </p:subTnLst>
                                </p:cTn>
                              </p:par>
                            </p:childTnLst>
                          </p:cTn>
                        </p:par>
                      </p:childTnLst>
                    </p:cTn>
                  </p:par>
                  <p:par>
                    <p:cTn id="19" fill="hold">
                      <p:stCondLst>
                        <p:cond delay="indefinite"/>
                      </p:stCondLst>
                      <p:childTnLst>
                        <p:par>
                          <p:cTn id="20" fill="hold">
                            <p:stCondLst>
                              <p:cond delay="0"/>
                            </p:stCondLst>
                            <p:childTnLst>
                              <p:par>
                                <p:cTn id="21" presetID="39" presetClass="entr" presetSubtype="0" accel="100000" fill="hold" nodeType="clickEffect">
                                  <p:stCondLst>
                                    <p:cond delay="0"/>
                                  </p:stCondLst>
                                  <p:childTnLst>
                                    <p:set>
                                      <p:cBhvr>
                                        <p:cTn id="22" dur="1" fill="hold">
                                          <p:stCondLst>
                                            <p:cond delay="0"/>
                                          </p:stCondLst>
                                        </p:cTn>
                                        <p:tgtEl>
                                          <p:spTgt spid="1714179">
                                            <p:txEl>
                                              <p:pRg st="2" end="2"/>
                                            </p:txEl>
                                          </p:spTgt>
                                        </p:tgtEl>
                                        <p:attrNameLst>
                                          <p:attrName>style.visibility</p:attrName>
                                        </p:attrNameLst>
                                      </p:cBhvr>
                                      <p:to>
                                        <p:strVal val="visible"/>
                                      </p:to>
                                    </p:set>
                                    <p:anim calcmode="lin" valueType="num">
                                      <p:cBhvr>
                                        <p:cTn id="23" dur="500" fill="hold"/>
                                        <p:tgtEl>
                                          <p:spTgt spid="1714179">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4" dur="500" fill="hold"/>
                                        <p:tgtEl>
                                          <p:spTgt spid="1714179">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5" dur="500" fill="hold"/>
                                        <p:tgtEl>
                                          <p:spTgt spid="1714179">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6" dur="500" fill="hold"/>
                                        <p:tgtEl>
                                          <p:spTgt spid="1714179">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4179">
                                            <p:txEl>
                                              <p:pRg st="2" end="2"/>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0194" name="Rectangle 2"/>
          <p:cNvSpPr>
            <a:spLocks noGrp="1" noChangeArrowheads="1"/>
          </p:cNvSpPr>
          <p:nvPr>
            <p:ph type="title"/>
          </p:nvPr>
        </p:nvSpPr>
        <p:spPr/>
        <p:txBody>
          <a:bodyPr/>
          <a:lstStyle/>
          <a:p>
            <a:endParaRPr lang="zh-CN" altLang="zh-CN"/>
          </a:p>
        </p:txBody>
      </p:sp>
      <p:sp>
        <p:nvSpPr>
          <p:cNvPr id="1800195" name="Rectangle 3"/>
          <p:cNvSpPr>
            <a:spLocks noGrp="1" noChangeArrowheads="1"/>
          </p:cNvSpPr>
          <p:nvPr>
            <p:ph type="body" idx="1"/>
          </p:nvPr>
        </p:nvSpPr>
        <p:spPr>
          <a:xfrm>
            <a:off x="1763713" y="2708275"/>
            <a:ext cx="5832475" cy="990600"/>
          </a:xfrm>
        </p:spPr>
        <p:txBody>
          <a:bodyPr/>
          <a:lstStyle/>
          <a:p>
            <a:pPr>
              <a:buFont typeface="Wingdings" panose="05000000000000000000" pitchFamily="2" charset="2"/>
              <a:buNone/>
            </a:pPr>
            <a:r>
              <a:rPr lang="zh-CN" altLang="en-US" sz="6600">
                <a:solidFill>
                  <a:schemeClr val="folHlink"/>
                </a:solidFill>
                <a:ea typeface="华文行楷" panose="02010800040101010101" pitchFamily="2" charset="-122"/>
              </a:rPr>
              <a:t>二、分类 </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5202" name="Rectangle 2"/>
          <p:cNvSpPr>
            <a:spLocks noGrp="1" noChangeArrowheads="1"/>
          </p:cNvSpPr>
          <p:nvPr>
            <p:ph type="title"/>
          </p:nvPr>
        </p:nvSpPr>
        <p:spPr/>
        <p:txBody>
          <a:bodyPr/>
          <a:lstStyle/>
          <a:p>
            <a:r>
              <a:rPr lang="zh-CN" altLang="en-US"/>
              <a:t>并发连接数（</a:t>
            </a:r>
            <a:r>
              <a:rPr lang="en-US" altLang="zh-CN"/>
              <a:t>5/5</a:t>
            </a:r>
            <a:r>
              <a:rPr lang="zh-CN" altLang="en-US"/>
              <a:t>）</a:t>
            </a:r>
          </a:p>
        </p:txBody>
      </p:sp>
      <p:sp>
        <p:nvSpPr>
          <p:cNvPr id="1715203" name="Rectangle 3"/>
          <p:cNvSpPr>
            <a:spLocks noGrp="1" noChangeArrowheads="1"/>
          </p:cNvSpPr>
          <p:nvPr>
            <p:ph type="body" idx="1"/>
          </p:nvPr>
        </p:nvSpPr>
        <p:spPr>
          <a:xfrm>
            <a:off x="649288" y="1411287"/>
            <a:ext cx="7772400" cy="4827587"/>
          </a:xfrm>
        </p:spPr>
        <p:txBody>
          <a:bodyPr/>
          <a:lstStyle/>
          <a:p>
            <a:r>
              <a:rPr lang="zh-CN" altLang="en-US" sz="2800" dirty="0"/>
              <a:t>物理链路的实际承载能力将影响防火墙发挥出其对海量并发连接的处理能力。</a:t>
            </a:r>
          </a:p>
          <a:p>
            <a:r>
              <a:rPr lang="zh-CN" altLang="en-US" sz="2800" dirty="0"/>
              <a:t>由于防火墙通常都部署在</a:t>
            </a:r>
            <a:r>
              <a:rPr lang="en-US" altLang="zh-CN" sz="2800" dirty="0"/>
              <a:t>Internet</a:t>
            </a:r>
            <a:r>
              <a:rPr lang="zh-CN" altLang="en-US" sz="2800" dirty="0"/>
              <a:t>出口处，在客户端</a:t>
            </a:r>
            <a:r>
              <a:rPr lang="en-US" altLang="zh-CN" sz="2800" dirty="0"/>
              <a:t>PC</a:t>
            </a:r>
            <a:r>
              <a:rPr lang="zh-CN" altLang="en-US" sz="2800" dirty="0"/>
              <a:t>与目的资源中间的路径上，总是存在着瓶颈链路。</a:t>
            </a:r>
          </a:p>
          <a:p>
            <a:pPr lvl="1"/>
            <a:r>
              <a:rPr lang="zh-CN" altLang="en-US" dirty="0"/>
              <a:t>瓶颈链路可能是</a:t>
            </a:r>
            <a:r>
              <a:rPr lang="en-US" altLang="zh-CN" dirty="0"/>
              <a:t>2Mbps</a:t>
            </a:r>
            <a:r>
              <a:rPr lang="zh-CN" altLang="en-US" dirty="0"/>
              <a:t>专线，也可能是</a:t>
            </a:r>
            <a:r>
              <a:rPr lang="en-US" altLang="zh-CN" dirty="0"/>
              <a:t>512Kbps</a:t>
            </a:r>
            <a:r>
              <a:rPr lang="zh-CN" altLang="en-US" dirty="0"/>
              <a:t>乃至</a:t>
            </a:r>
            <a:r>
              <a:rPr lang="en-US" altLang="zh-CN" dirty="0"/>
              <a:t>64Kbps</a:t>
            </a:r>
            <a:r>
              <a:rPr lang="zh-CN" altLang="en-US" dirty="0"/>
              <a:t>的低速链路。</a:t>
            </a:r>
          </a:p>
          <a:p>
            <a:r>
              <a:rPr lang="zh-CN" altLang="en-US" sz="2800" dirty="0"/>
              <a:t>拥挤的低速链路根本无法承载太多的并发连接，即便是防火墙能够支持大规模的并发访问连接，也无法发挥出其原有的性能。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withEffect">
                                  <p:stCondLst>
                                    <p:cond delay="0"/>
                                  </p:stCondLst>
                                  <p:childTnLst>
                                    <p:set>
                                      <p:cBhvr>
                                        <p:cTn id="6" dur="1" fill="hold">
                                          <p:stCondLst>
                                            <p:cond delay="0"/>
                                          </p:stCondLst>
                                        </p:cTn>
                                        <p:tgtEl>
                                          <p:spTgt spid="1715203">
                                            <p:txEl>
                                              <p:pRg st="0" end="0"/>
                                            </p:txEl>
                                          </p:spTgt>
                                        </p:tgtEl>
                                        <p:attrNameLst>
                                          <p:attrName>style.visibility</p:attrName>
                                        </p:attrNameLst>
                                      </p:cBhvr>
                                      <p:to>
                                        <p:strVal val="visible"/>
                                      </p:to>
                                    </p:set>
                                    <p:anim calcmode="lin" valueType="num">
                                      <p:cBhvr>
                                        <p:cTn id="7" dur="500" fill="hold"/>
                                        <p:tgtEl>
                                          <p:spTgt spid="1715203">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715203">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715203">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715203">
                                            <p:txEl>
                                              <p:pRg st="0" end="0"/>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5203">
                                            <p:txEl>
                                              <p:pRg st="0" end="0"/>
                                            </p:txEl>
                                          </p:spTgt>
                                        </p:tgtEl>
                                        <p:attrNameLst>
                                          <p:attrName>ppt_c</p:attrName>
                                        </p:attrNameLst>
                                      </p:cBhvr>
                                      <p:to>
                                        <a:srgbClr val="FF0000"/>
                                      </p:to>
                                    </p:animClr>
                                  </p:sub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715203">
                                            <p:txEl>
                                              <p:pRg st="1" end="1"/>
                                            </p:txEl>
                                          </p:spTgt>
                                        </p:tgtEl>
                                        <p:attrNameLst>
                                          <p:attrName>style.visibility</p:attrName>
                                        </p:attrNameLst>
                                      </p:cBhvr>
                                      <p:to>
                                        <p:strVal val="visible"/>
                                      </p:to>
                                    </p:set>
                                    <p:anim calcmode="lin" valueType="num">
                                      <p:cBhvr>
                                        <p:cTn id="15" dur="500" fill="hold"/>
                                        <p:tgtEl>
                                          <p:spTgt spid="1715203">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715203">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715203">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715203">
                                            <p:txEl>
                                              <p:pRg st="1" end="1"/>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5203">
                                            <p:txEl>
                                              <p:pRg st="1" end="1"/>
                                            </p:txEl>
                                          </p:spTgt>
                                        </p:tgtEl>
                                        <p:attrNameLst>
                                          <p:attrName>ppt_c</p:attrName>
                                        </p:attrNameLst>
                                      </p:cBhvr>
                                      <p:to>
                                        <a:srgbClr val="FF0000"/>
                                      </p:to>
                                    </p:animClr>
                                  </p:subTnLst>
                                </p:cTn>
                              </p:par>
                              <p:par>
                                <p:cTn id="19" presetID="39" presetClass="entr" presetSubtype="0" accel="100000" fill="hold" nodeType="withEffect">
                                  <p:stCondLst>
                                    <p:cond delay="0"/>
                                  </p:stCondLst>
                                  <p:childTnLst>
                                    <p:set>
                                      <p:cBhvr>
                                        <p:cTn id="20" dur="1" fill="hold">
                                          <p:stCondLst>
                                            <p:cond delay="0"/>
                                          </p:stCondLst>
                                        </p:cTn>
                                        <p:tgtEl>
                                          <p:spTgt spid="1715203">
                                            <p:txEl>
                                              <p:pRg st="2" end="2"/>
                                            </p:txEl>
                                          </p:spTgt>
                                        </p:tgtEl>
                                        <p:attrNameLst>
                                          <p:attrName>style.visibility</p:attrName>
                                        </p:attrNameLst>
                                      </p:cBhvr>
                                      <p:to>
                                        <p:strVal val="visible"/>
                                      </p:to>
                                    </p:set>
                                    <p:anim calcmode="lin" valueType="num">
                                      <p:cBhvr>
                                        <p:cTn id="21" dur="500" fill="hold"/>
                                        <p:tgtEl>
                                          <p:spTgt spid="171520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71520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71520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715203">
                                            <p:txEl>
                                              <p:pRg st="2" end="2"/>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5203">
                                            <p:txEl>
                                              <p:pRg st="2" end="2"/>
                                            </p:txEl>
                                          </p:spTgt>
                                        </p:tgtEl>
                                        <p:attrNameLst>
                                          <p:attrName>ppt_c</p:attrName>
                                        </p:attrNameLst>
                                      </p:cBhvr>
                                      <p:to>
                                        <a:srgbClr val="FF0000"/>
                                      </p:to>
                                    </p:animClr>
                                  </p:subTnLst>
                                </p:cTn>
                              </p:par>
                            </p:childTnLst>
                          </p:cTn>
                        </p:par>
                      </p:childTnLst>
                    </p:cTn>
                  </p:par>
                  <p:par>
                    <p:cTn id="25" fill="hold">
                      <p:stCondLst>
                        <p:cond delay="indefinite"/>
                      </p:stCondLst>
                      <p:childTnLst>
                        <p:par>
                          <p:cTn id="26" fill="hold">
                            <p:stCondLst>
                              <p:cond delay="0"/>
                            </p:stCondLst>
                            <p:childTnLst>
                              <p:par>
                                <p:cTn id="27" presetID="39" presetClass="entr" presetSubtype="0" accel="100000" fill="hold" nodeType="clickEffect">
                                  <p:stCondLst>
                                    <p:cond delay="0"/>
                                  </p:stCondLst>
                                  <p:childTnLst>
                                    <p:set>
                                      <p:cBhvr>
                                        <p:cTn id="28" dur="1" fill="hold">
                                          <p:stCondLst>
                                            <p:cond delay="0"/>
                                          </p:stCondLst>
                                        </p:cTn>
                                        <p:tgtEl>
                                          <p:spTgt spid="1715203">
                                            <p:txEl>
                                              <p:pRg st="3" end="3"/>
                                            </p:txEl>
                                          </p:spTgt>
                                        </p:tgtEl>
                                        <p:attrNameLst>
                                          <p:attrName>style.visibility</p:attrName>
                                        </p:attrNameLst>
                                      </p:cBhvr>
                                      <p:to>
                                        <p:strVal val="visible"/>
                                      </p:to>
                                    </p:set>
                                    <p:anim calcmode="lin" valueType="num">
                                      <p:cBhvr>
                                        <p:cTn id="29" dur="500" fill="hold"/>
                                        <p:tgtEl>
                                          <p:spTgt spid="1715203">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0" dur="500" fill="hold"/>
                                        <p:tgtEl>
                                          <p:spTgt spid="1715203">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1" dur="500" fill="hold"/>
                                        <p:tgtEl>
                                          <p:spTgt spid="1715203">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2" dur="500" fill="hold"/>
                                        <p:tgtEl>
                                          <p:spTgt spid="1715203">
                                            <p:txEl>
                                              <p:pRg st="3" end="3"/>
                                            </p:txEl>
                                          </p:spTgt>
                                        </p:tgtEl>
                                        <p:attrNameLst>
                                          <p:attrName>ppt_y</p:attrName>
                                        </p:attrNameLst>
                                      </p:cBhvr>
                                      <p:tavLst>
                                        <p:tav tm="0">
                                          <p:val>
                                            <p:strVal val="#ppt_y"/>
                                          </p:val>
                                        </p:tav>
                                        <p:tav tm="100000">
                                          <p:val>
                                            <p:strVal val="#ppt_y"/>
                                          </p:val>
                                        </p:tav>
                                      </p:tavLst>
                                    </p:anim>
                                  </p:childTnLst>
                                  <p:subTnLst>
                                    <p:animClr clrSpc="rgb" dir="cw">
                                      <p:cBhvr override="childStyle">
                                        <p:cTn dur="1" fill="hold" display="0" masterRel="nextClick" afterEffect="1"/>
                                        <p:tgtEl>
                                          <p:spTgt spid="1715203">
                                            <p:txEl>
                                              <p:pRg st="3" end="3"/>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zh-CN" altLang="en-US"/>
              <a:t>吞吐量（</a:t>
            </a:r>
            <a:r>
              <a:rPr lang="en-US" altLang="zh-CN"/>
              <a:t>1/2</a:t>
            </a:r>
            <a:r>
              <a:rPr lang="zh-CN" altLang="en-US"/>
              <a:t>）</a:t>
            </a:r>
          </a:p>
        </p:txBody>
      </p:sp>
      <p:sp>
        <p:nvSpPr>
          <p:cNvPr id="1716227" name="Rectangle 3"/>
          <p:cNvSpPr>
            <a:spLocks noGrp="1" noChangeArrowheads="1"/>
          </p:cNvSpPr>
          <p:nvPr>
            <p:ph type="body" idx="1"/>
          </p:nvPr>
        </p:nvSpPr>
        <p:spPr>
          <a:xfrm>
            <a:off x="658813" y="1554163"/>
            <a:ext cx="8094662" cy="4114800"/>
          </a:xfrm>
        </p:spPr>
        <p:txBody>
          <a:bodyPr/>
          <a:lstStyle/>
          <a:p>
            <a:pPr>
              <a:lnSpc>
                <a:spcPct val="150000"/>
              </a:lnSpc>
              <a:spcBef>
                <a:spcPts val="0"/>
              </a:spcBef>
            </a:pPr>
            <a:r>
              <a:rPr lang="zh-CN" altLang="en-US" dirty="0"/>
              <a:t>网络中的数据是由一个个数据包组成，防火墙对每个数据包的处理要耗费资源。</a:t>
            </a:r>
          </a:p>
          <a:p>
            <a:pPr>
              <a:lnSpc>
                <a:spcPct val="150000"/>
              </a:lnSpc>
              <a:spcBef>
                <a:spcPts val="0"/>
              </a:spcBef>
            </a:pPr>
            <a:r>
              <a:rPr lang="zh-CN" altLang="en-US" dirty="0"/>
              <a:t>吞吐量是指在保证丢失数据帧的情况下，设备能够接受的最大速率。</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7250" name="Rectangle 2"/>
          <p:cNvSpPr>
            <a:spLocks noGrp="1" noChangeArrowheads="1"/>
          </p:cNvSpPr>
          <p:nvPr>
            <p:ph type="title"/>
          </p:nvPr>
        </p:nvSpPr>
        <p:spPr/>
        <p:txBody>
          <a:bodyPr/>
          <a:lstStyle/>
          <a:p>
            <a:r>
              <a:rPr lang="zh-CN" altLang="en-US"/>
              <a:t>吞吐量（</a:t>
            </a:r>
            <a:r>
              <a:rPr lang="en-US" altLang="zh-CN"/>
              <a:t>2/2</a:t>
            </a:r>
            <a:r>
              <a:rPr lang="zh-CN" altLang="en-US"/>
              <a:t>）</a:t>
            </a:r>
          </a:p>
        </p:txBody>
      </p:sp>
      <p:sp>
        <p:nvSpPr>
          <p:cNvPr id="1717251" name="Rectangle 3"/>
          <p:cNvSpPr>
            <a:spLocks noGrp="1" noChangeArrowheads="1"/>
          </p:cNvSpPr>
          <p:nvPr>
            <p:ph type="body" idx="1"/>
          </p:nvPr>
        </p:nvSpPr>
        <p:spPr>
          <a:xfrm>
            <a:off x="620713" y="1544638"/>
            <a:ext cx="7772400" cy="4114800"/>
          </a:xfrm>
        </p:spPr>
        <p:txBody>
          <a:bodyPr/>
          <a:lstStyle/>
          <a:p>
            <a:r>
              <a:rPr lang="zh-CN" altLang="en-US" dirty="0"/>
              <a:t>吞吐量的测试方法：</a:t>
            </a:r>
          </a:p>
          <a:p>
            <a:pPr lvl="1"/>
            <a:r>
              <a:rPr lang="zh-CN" altLang="en-US" dirty="0"/>
              <a:t>在测试中以一定速率发送一定数量的帧，并计算待测设备传输出去的帧；</a:t>
            </a:r>
          </a:p>
          <a:p>
            <a:pPr lvl="1"/>
            <a:r>
              <a:rPr lang="zh-CN" altLang="en-US" dirty="0"/>
              <a:t>如果发送给设备的帧与设备发出的帧数量相等，那么将发送速率提高并重新测试；</a:t>
            </a:r>
          </a:p>
          <a:p>
            <a:pPr lvl="1"/>
            <a:r>
              <a:rPr lang="zh-CN" altLang="en-US" dirty="0"/>
              <a:t>如果发送给设备的帧多于设备发出的帧，则适当降低发送速率重新测试，直至得出最终结果。</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17251">
                                            <p:txEl>
                                              <p:pRg st="0" end="0"/>
                                            </p:txEl>
                                          </p:spTgt>
                                        </p:tgtEl>
                                        <p:attrNameLst>
                                          <p:attrName>style.visibility</p:attrName>
                                        </p:attrNameLst>
                                      </p:cBhvr>
                                      <p:to>
                                        <p:strVal val="visible"/>
                                      </p:to>
                                    </p:set>
                                    <p:anim calcmode="lin" valueType="num">
                                      <p:cBhvr additive="base">
                                        <p:cTn id="7" dur="500" fill="hold"/>
                                        <p:tgtEl>
                                          <p:spTgt spid="17172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7251">
                                            <p:txEl>
                                              <p:pRg st="0" end="0"/>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17251">
                                            <p:txEl>
                                              <p:pRg st="0" end="0"/>
                                            </p:txEl>
                                          </p:spTgt>
                                        </p:tgtEl>
                                        <p:attrNameLst>
                                          <p:attrName>ppt_c</p:attrName>
                                        </p:attrNameLst>
                                      </p:cBhvr>
                                      <p:to>
                                        <a:srgbClr val="FF0000"/>
                                      </p:to>
                                    </p:animClr>
                                  </p:subTnLst>
                                </p:cTn>
                              </p:par>
                              <p:par>
                                <p:cTn id="9" presetID="2" presetClass="entr" presetSubtype="4" fill="hold" nodeType="withEffect">
                                  <p:stCondLst>
                                    <p:cond delay="0"/>
                                  </p:stCondLst>
                                  <p:childTnLst>
                                    <p:set>
                                      <p:cBhvr>
                                        <p:cTn id="10" dur="1" fill="hold">
                                          <p:stCondLst>
                                            <p:cond delay="0"/>
                                          </p:stCondLst>
                                        </p:cTn>
                                        <p:tgtEl>
                                          <p:spTgt spid="1717251">
                                            <p:txEl>
                                              <p:pRg st="1" end="1"/>
                                            </p:txEl>
                                          </p:spTgt>
                                        </p:tgtEl>
                                        <p:attrNameLst>
                                          <p:attrName>style.visibility</p:attrName>
                                        </p:attrNameLst>
                                      </p:cBhvr>
                                      <p:to>
                                        <p:strVal val="visible"/>
                                      </p:to>
                                    </p:set>
                                    <p:anim calcmode="lin" valueType="num">
                                      <p:cBhvr additive="base">
                                        <p:cTn id="11" dur="500" fill="hold"/>
                                        <p:tgtEl>
                                          <p:spTgt spid="17172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17251">
                                            <p:txEl>
                                              <p:pRg st="1" end="1"/>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17251">
                                            <p:txEl>
                                              <p:pRg st="1" end="1"/>
                                            </p:txEl>
                                          </p:spTgt>
                                        </p:tgtEl>
                                        <p:attrNameLst>
                                          <p:attrName>ppt_c</p:attrName>
                                        </p:attrNameLst>
                                      </p:cBhvr>
                                      <p:to>
                                        <a:srgbClr val="FF0000"/>
                                      </p:to>
                                    </p:animClr>
                                  </p:subTnLst>
                                </p:cTn>
                              </p:par>
                              <p:par>
                                <p:cTn id="13" presetID="2" presetClass="entr" presetSubtype="4" fill="hold" nodeType="withEffect">
                                  <p:stCondLst>
                                    <p:cond delay="0"/>
                                  </p:stCondLst>
                                  <p:childTnLst>
                                    <p:set>
                                      <p:cBhvr>
                                        <p:cTn id="14" dur="1" fill="hold">
                                          <p:stCondLst>
                                            <p:cond delay="0"/>
                                          </p:stCondLst>
                                        </p:cTn>
                                        <p:tgtEl>
                                          <p:spTgt spid="1717251">
                                            <p:txEl>
                                              <p:pRg st="2" end="2"/>
                                            </p:txEl>
                                          </p:spTgt>
                                        </p:tgtEl>
                                        <p:attrNameLst>
                                          <p:attrName>style.visibility</p:attrName>
                                        </p:attrNameLst>
                                      </p:cBhvr>
                                      <p:to>
                                        <p:strVal val="visible"/>
                                      </p:to>
                                    </p:set>
                                    <p:anim calcmode="lin" valueType="num">
                                      <p:cBhvr additive="base">
                                        <p:cTn id="15" dur="500" fill="hold"/>
                                        <p:tgtEl>
                                          <p:spTgt spid="17172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17251">
                                            <p:txEl>
                                              <p:pRg st="2" end="2"/>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17251">
                                            <p:txEl>
                                              <p:pRg st="2" end="2"/>
                                            </p:txEl>
                                          </p:spTgt>
                                        </p:tgtEl>
                                        <p:attrNameLst>
                                          <p:attrName>ppt_c</p:attrName>
                                        </p:attrNameLst>
                                      </p:cBhvr>
                                      <p:to>
                                        <a:srgbClr val="FF0000"/>
                                      </p:to>
                                    </p:animClr>
                                  </p:subTnLst>
                                </p:cTn>
                              </p:par>
                              <p:par>
                                <p:cTn id="17" presetID="2" presetClass="entr" presetSubtype="4" fill="hold" nodeType="withEffect">
                                  <p:stCondLst>
                                    <p:cond delay="0"/>
                                  </p:stCondLst>
                                  <p:childTnLst>
                                    <p:set>
                                      <p:cBhvr>
                                        <p:cTn id="18" dur="1" fill="hold">
                                          <p:stCondLst>
                                            <p:cond delay="0"/>
                                          </p:stCondLst>
                                        </p:cTn>
                                        <p:tgtEl>
                                          <p:spTgt spid="1717251">
                                            <p:txEl>
                                              <p:pRg st="3" end="3"/>
                                            </p:txEl>
                                          </p:spTgt>
                                        </p:tgtEl>
                                        <p:attrNameLst>
                                          <p:attrName>style.visibility</p:attrName>
                                        </p:attrNameLst>
                                      </p:cBhvr>
                                      <p:to>
                                        <p:strVal val="visible"/>
                                      </p:to>
                                    </p:set>
                                    <p:anim calcmode="lin" valueType="num">
                                      <p:cBhvr additive="base">
                                        <p:cTn id="19" dur="500" fill="hold"/>
                                        <p:tgtEl>
                                          <p:spTgt spid="17172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7251">
                                            <p:txEl>
                                              <p:pRg st="3" end="3"/>
                                            </p:txEl>
                                          </p:spTgt>
                                        </p:tgtEl>
                                        <p:attrNameLst>
                                          <p:attrName>ppt_y</p:attrName>
                                        </p:attrNameLst>
                                      </p:cBhvr>
                                      <p:tavLst>
                                        <p:tav tm="0">
                                          <p:val>
                                            <p:strVal val="1+#ppt_h/2"/>
                                          </p:val>
                                        </p:tav>
                                        <p:tav tm="100000">
                                          <p:val>
                                            <p:strVal val="#ppt_y"/>
                                          </p:val>
                                        </p:tav>
                                      </p:tavLst>
                                    </p:anim>
                                  </p:childTnLst>
                                  <p:subTnLst>
                                    <p:animClr clrSpc="rgb" dir="cw">
                                      <p:cBhvr override="childStyle">
                                        <p:cTn dur="1" fill="hold" display="0" masterRel="nextClick" afterEffect="1"/>
                                        <p:tgtEl>
                                          <p:spTgt spid="1717251">
                                            <p:txEl>
                                              <p:pRg st="3" end="3"/>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188" y="1392238"/>
            <a:ext cx="7772400" cy="4114800"/>
          </a:xfrm>
        </p:spPr>
        <p:txBody>
          <a:bodyPr/>
          <a:lstStyle/>
          <a:p>
            <a:pPr>
              <a:lnSpc>
                <a:spcPct val="150000"/>
              </a:lnSpc>
              <a:spcBef>
                <a:spcPts val="0"/>
              </a:spcBef>
            </a:pPr>
            <a:r>
              <a:rPr lang="zh-CN" altLang="zh-CN" sz="2800" dirty="0"/>
              <a:t>对应用网关防火墙而言，关键的性能指标不再是网络层吞吐量，而是应用识别及分析。</a:t>
            </a:r>
            <a:endParaRPr lang="en-US" altLang="zh-CN" sz="2800" dirty="0"/>
          </a:p>
          <a:p>
            <a:pPr lvl="1">
              <a:lnSpc>
                <a:spcPct val="150000"/>
              </a:lnSpc>
              <a:spcBef>
                <a:spcPts val="0"/>
              </a:spcBef>
            </a:pPr>
            <a:r>
              <a:rPr lang="zh-CN" altLang="zh-CN" sz="2400" dirty="0"/>
              <a:t>首先要考察防火墙能够劫持多少种网络应用，其次是应用识别和控制的精细度，如是否支持对应用子功能的识别及控制。另外，应用特征库的更新速度也很重要</a:t>
            </a:r>
            <a:endParaRPr lang="zh-CN" altLang="en-US" sz="2400" dirty="0"/>
          </a:p>
        </p:txBody>
      </p:sp>
      <p:sp>
        <p:nvSpPr>
          <p:cNvPr id="3" name="标题 2"/>
          <p:cNvSpPr>
            <a:spLocks noGrp="1"/>
          </p:cNvSpPr>
          <p:nvPr>
            <p:ph type="title"/>
          </p:nvPr>
        </p:nvSpPr>
        <p:spPr/>
        <p:txBody>
          <a:bodyPr/>
          <a:lstStyle/>
          <a:p>
            <a:r>
              <a:rPr lang="zh-CN" altLang="zh-CN" dirty="0"/>
              <a:t>应用识别及分析能力</a:t>
            </a:r>
            <a:endParaRPr lang="zh-CN" alt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8274" name="Rectangle 2"/>
          <p:cNvSpPr>
            <a:spLocks noGrp="1" noChangeArrowheads="1"/>
          </p:cNvSpPr>
          <p:nvPr>
            <p:ph type="title"/>
          </p:nvPr>
        </p:nvSpPr>
        <p:spPr/>
        <p:txBody>
          <a:bodyPr/>
          <a:lstStyle/>
          <a:p>
            <a:r>
              <a:rPr lang="zh-CN" altLang="en-US"/>
              <a:t>安全性</a:t>
            </a:r>
          </a:p>
        </p:txBody>
      </p:sp>
      <p:sp>
        <p:nvSpPr>
          <p:cNvPr id="1718275" name="Rectangle 3"/>
          <p:cNvSpPr>
            <a:spLocks noGrp="1" noChangeArrowheads="1"/>
          </p:cNvSpPr>
          <p:nvPr>
            <p:ph type="body" idx="1"/>
          </p:nvPr>
        </p:nvSpPr>
        <p:spPr>
          <a:xfrm>
            <a:off x="573088" y="1201737"/>
            <a:ext cx="7772400" cy="5037137"/>
          </a:xfrm>
        </p:spPr>
        <p:txBody>
          <a:bodyPr/>
          <a:lstStyle/>
          <a:p>
            <a:pPr>
              <a:lnSpc>
                <a:spcPct val="150000"/>
              </a:lnSpc>
            </a:pPr>
            <a:r>
              <a:rPr lang="zh-CN" altLang="en-US" dirty="0"/>
              <a:t>防火墙自身的安全性主要体现在自身设计和管理两个方面。</a:t>
            </a:r>
          </a:p>
          <a:p>
            <a:pPr lvl="1">
              <a:lnSpc>
                <a:spcPct val="150000"/>
              </a:lnSpc>
            </a:pPr>
            <a:r>
              <a:rPr lang="zh-CN" altLang="en-US" dirty="0"/>
              <a:t>设计的安全性关键在于操作系统，只有自身具有完整信任关系的操作系统才可以谈论系统的安全性。</a:t>
            </a:r>
          </a:p>
          <a:p>
            <a:pPr lvl="1">
              <a:lnSpc>
                <a:spcPct val="150000"/>
              </a:lnSpc>
            </a:pPr>
            <a:r>
              <a:rPr lang="zh-CN" altLang="en-US" dirty="0"/>
              <a:t>防火墙自身的安全实现直接影响整体系统的安全性。 </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298" name="Rectangle 2"/>
          <p:cNvSpPr>
            <a:spLocks noGrp="1" noChangeArrowheads="1"/>
          </p:cNvSpPr>
          <p:nvPr>
            <p:ph type="title"/>
          </p:nvPr>
        </p:nvSpPr>
        <p:spPr/>
        <p:txBody>
          <a:bodyPr/>
          <a:lstStyle/>
          <a:p>
            <a:r>
              <a:rPr lang="zh-CN" altLang="en-US"/>
              <a:t>稳定性 </a:t>
            </a:r>
          </a:p>
        </p:txBody>
      </p:sp>
      <p:sp>
        <p:nvSpPr>
          <p:cNvPr id="1719299" name="Rectangle 3"/>
          <p:cNvSpPr>
            <a:spLocks noGrp="1" noChangeArrowheads="1"/>
          </p:cNvSpPr>
          <p:nvPr>
            <p:ph type="body" idx="1"/>
          </p:nvPr>
        </p:nvSpPr>
        <p:spPr>
          <a:xfrm>
            <a:off x="658813" y="1306512"/>
            <a:ext cx="7772400" cy="4789487"/>
          </a:xfrm>
        </p:spPr>
        <p:txBody>
          <a:bodyPr/>
          <a:lstStyle/>
          <a:p>
            <a:r>
              <a:rPr lang="zh-CN" altLang="en-US" sz="2800" dirty="0"/>
              <a:t>有些防火墙尚未最后定型或经过严格的大量测试就被推向了市场，其稳定性可想而知。防火墙的稳定性可以通过几种方法判断： </a:t>
            </a:r>
          </a:p>
          <a:p>
            <a:pPr lvl="1"/>
            <a:r>
              <a:rPr lang="zh-CN" altLang="en-US" sz="2400" dirty="0"/>
              <a:t>从权威的测评认证机构获得。考察产品是否获得更多的国家权威机构的认证、推荐和入网证明，来间接了解其稳定性。 </a:t>
            </a:r>
          </a:p>
          <a:p>
            <a:pPr lvl="1"/>
            <a:r>
              <a:rPr lang="zh-CN" altLang="en-US" sz="2400" dirty="0"/>
              <a:t>实际调查，这是最有效的办法：考察这种防火墙是否已经有了使用单位、其用户量如何，特别是用户对于产品的评价。 </a:t>
            </a:r>
          </a:p>
          <a:p>
            <a:pPr lvl="1"/>
            <a:r>
              <a:rPr lang="zh-CN" altLang="en-US" sz="2400" dirty="0"/>
              <a:t>自己试用。在自己的网络上进行一段时间的试用。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719299">
                                            <p:txEl>
                                              <p:pRg st="0" end="0"/>
                                            </p:txEl>
                                          </p:spTgt>
                                        </p:tgtEl>
                                        <p:attrNameLst>
                                          <p:attrName>style.visibility</p:attrName>
                                        </p:attrNameLst>
                                      </p:cBhvr>
                                      <p:to>
                                        <p:strVal val="visible"/>
                                      </p:to>
                                    </p:set>
                                    <p:animEffect transition="in" filter="checkerboard(across)">
                                      <p:cBhvr>
                                        <p:cTn id="7" dur="500"/>
                                        <p:tgtEl>
                                          <p:spTgt spid="1719299">
                                            <p:txEl>
                                              <p:pRg st="0" end="0"/>
                                            </p:txEl>
                                          </p:spTgt>
                                        </p:tgtEl>
                                      </p:cBhvr>
                                    </p:animEffect>
                                  </p:childTnLst>
                                  <p:subTnLst>
                                    <p:animClr clrSpc="rgb" dir="cw">
                                      <p:cBhvr override="childStyle">
                                        <p:cTn dur="1" fill="hold" display="0" masterRel="nextClick" afterEffect="1"/>
                                        <p:tgtEl>
                                          <p:spTgt spid="1719299">
                                            <p:txEl>
                                              <p:pRg st="0" end="0"/>
                                            </p:txEl>
                                          </p:spTgt>
                                        </p:tgtEl>
                                        <p:attrNameLst>
                                          <p:attrName>ppt_c</p:attrName>
                                        </p:attrNameLst>
                                      </p:cBhvr>
                                      <p:to>
                                        <a:srgbClr val="FF0000"/>
                                      </p:to>
                                    </p:animClr>
                                  </p:sub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19299">
                                            <p:txEl>
                                              <p:pRg st="1" end="1"/>
                                            </p:txEl>
                                          </p:spTgt>
                                        </p:tgtEl>
                                        <p:attrNameLst>
                                          <p:attrName>style.visibility</p:attrName>
                                        </p:attrNameLst>
                                      </p:cBhvr>
                                      <p:to>
                                        <p:strVal val="visible"/>
                                      </p:to>
                                    </p:set>
                                    <p:animEffect transition="in" filter="checkerboard(across)">
                                      <p:cBhvr>
                                        <p:cTn id="12" dur="500"/>
                                        <p:tgtEl>
                                          <p:spTgt spid="1719299">
                                            <p:txEl>
                                              <p:pRg st="1" end="1"/>
                                            </p:txEl>
                                          </p:spTgt>
                                        </p:tgtEl>
                                      </p:cBhvr>
                                    </p:animEffect>
                                  </p:childTnLst>
                                  <p:subTnLst>
                                    <p:animClr clrSpc="rgb" dir="cw">
                                      <p:cBhvr override="childStyle">
                                        <p:cTn dur="1" fill="hold" display="0" masterRel="nextClick" afterEffect="1"/>
                                        <p:tgtEl>
                                          <p:spTgt spid="1719299">
                                            <p:txEl>
                                              <p:pRg st="1" end="1"/>
                                            </p:txEl>
                                          </p:spTgt>
                                        </p:tgtEl>
                                        <p:attrNameLst>
                                          <p:attrName>ppt_c</p:attrName>
                                        </p:attrNameLst>
                                      </p:cBhvr>
                                      <p:to>
                                        <a:srgbClr val="FF0000"/>
                                      </p:to>
                                    </p:animClr>
                                  </p:sub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19299">
                                            <p:txEl>
                                              <p:pRg st="2" end="2"/>
                                            </p:txEl>
                                          </p:spTgt>
                                        </p:tgtEl>
                                        <p:attrNameLst>
                                          <p:attrName>style.visibility</p:attrName>
                                        </p:attrNameLst>
                                      </p:cBhvr>
                                      <p:to>
                                        <p:strVal val="visible"/>
                                      </p:to>
                                    </p:set>
                                    <p:animEffect transition="in" filter="checkerboard(across)">
                                      <p:cBhvr>
                                        <p:cTn id="17" dur="500"/>
                                        <p:tgtEl>
                                          <p:spTgt spid="1719299">
                                            <p:txEl>
                                              <p:pRg st="2" end="2"/>
                                            </p:txEl>
                                          </p:spTgt>
                                        </p:tgtEl>
                                      </p:cBhvr>
                                    </p:animEffect>
                                  </p:childTnLst>
                                  <p:subTnLst>
                                    <p:animClr clrSpc="rgb" dir="cw">
                                      <p:cBhvr override="childStyle">
                                        <p:cTn dur="1" fill="hold" display="0" masterRel="nextClick" afterEffect="1"/>
                                        <p:tgtEl>
                                          <p:spTgt spid="1719299">
                                            <p:txEl>
                                              <p:pRg st="2" end="2"/>
                                            </p:txEl>
                                          </p:spTgt>
                                        </p:tgtEl>
                                        <p:attrNameLst>
                                          <p:attrName>ppt_c</p:attrName>
                                        </p:attrNameLst>
                                      </p:cBhvr>
                                      <p:to>
                                        <a:srgbClr val="FF0000"/>
                                      </p:to>
                                    </p:animClr>
                                  </p:sub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19299">
                                            <p:txEl>
                                              <p:pRg st="3" end="3"/>
                                            </p:txEl>
                                          </p:spTgt>
                                        </p:tgtEl>
                                        <p:attrNameLst>
                                          <p:attrName>style.visibility</p:attrName>
                                        </p:attrNameLst>
                                      </p:cBhvr>
                                      <p:to>
                                        <p:strVal val="visible"/>
                                      </p:to>
                                    </p:set>
                                    <p:animEffect transition="in" filter="checkerboard(across)">
                                      <p:cBhvr>
                                        <p:cTn id="22" dur="500"/>
                                        <p:tgtEl>
                                          <p:spTgt spid="1719299">
                                            <p:txEl>
                                              <p:pRg st="3" end="3"/>
                                            </p:txEl>
                                          </p:spTgt>
                                        </p:tgtEl>
                                      </p:cBhvr>
                                    </p:animEffect>
                                  </p:childTnLst>
                                  <p:subTnLst>
                                    <p:animClr clrSpc="rgb" dir="cw">
                                      <p:cBhvr override="childStyle">
                                        <p:cTn dur="1" fill="hold" display="0" masterRel="nextClick" afterEffect="1"/>
                                        <p:tgtEl>
                                          <p:spTgt spid="1719299">
                                            <p:txEl>
                                              <p:pRg st="3" end="3"/>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zh-CN" altLang="en-US"/>
              <a:t>高性能</a:t>
            </a:r>
          </a:p>
        </p:txBody>
      </p:sp>
      <p:sp>
        <p:nvSpPr>
          <p:cNvPr id="1721347" name="Rectangle 3"/>
          <p:cNvSpPr>
            <a:spLocks noGrp="1" noChangeArrowheads="1"/>
          </p:cNvSpPr>
          <p:nvPr>
            <p:ph type="body" idx="1"/>
          </p:nvPr>
        </p:nvSpPr>
        <p:spPr>
          <a:xfrm>
            <a:off x="677863" y="1220787"/>
            <a:ext cx="8056562" cy="4598987"/>
          </a:xfrm>
        </p:spPr>
        <p:txBody>
          <a:bodyPr/>
          <a:lstStyle/>
          <a:p>
            <a:pPr>
              <a:lnSpc>
                <a:spcPct val="150000"/>
              </a:lnSpc>
            </a:pPr>
            <a:r>
              <a:rPr lang="zh-CN" altLang="en-US" dirty="0"/>
              <a:t>高性能是防火墙的一个重要指标，它直接体现了防火墙的可用性。</a:t>
            </a:r>
          </a:p>
          <a:p>
            <a:pPr>
              <a:lnSpc>
                <a:spcPct val="150000"/>
              </a:lnSpc>
            </a:pPr>
            <a:r>
              <a:rPr lang="zh-CN" altLang="en-US" dirty="0"/>
              <a:t>如果由于使用防火墙而带来了网络性能较大幅度的下降，就意味着安全代价过高。</a:t>
            </a:r>
          </a:p>
          <a:p>
            <a:pPr lvl="1">
              <a:lnSpc>
                <a:spcPct val="150000"/>
              </a:lnSpc>
            </a:pPr>
            <a:r>
              <a:rPr lang="zh-CN" altLang="en-US" dirty="0"/>
              <a:t>一般来说，包过滤防火墙加载上百条规则，其性能下降不应超过 </a:t>
            </a:r>
            <a:r>
              <a:rPr lang="en-US" altLang="zh-CN" dirty="0"/>
              <a:t>5 </a:t>
            </a:r>
            <a:r>
              <a:rPr lang="zh-CN" altLang="en-US" dirty="0"/>
              <a:t>％。 </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370" name="Rectangle 2"/>
          <p:cNvSpPr>
            <a:spLocks noGrp="1" noChangeArrowheads="1"/>
          </p:cNvSpPr>
          <p:nvPr>
            <p:ph type="title"/>
          </p:nvPr>
        </p:nvSpPr>
        <p:spPr/>
        <p:txBody>
          <a:bodyPr/>
          <a:lstStyle/>
          <a:p>
            <a:r>
              <a:rPr lang="zh-CN" altLang="en-US"/>
              <a:t>功能灵活</a:t>
            </a:r>
          </a:p>
        </p:txBody>
      </p:sp>
      <p:sp>
        <p:nvSpPr>
          <p:cNvPr id="1722371" name="Rectangle 3"/>
          <p:cNvSpPr>
            <a:spLocks noGrp="1" noChangeArrowheads="1"/>
          </p:cNvSpPr>
          <p:nvPr>
            <p:ph type="body" idx="1"/>
          </p:nvPr>
        </p:nvSpPr>
        <p:spPr>
          <a:xfrm>
            <a:off x="620713" y="1420813"/>
            <a:ext cx="8094662" cy="4646612"/>
          </a:xfrm>
        </p:spPr>
        <p:txBody>
          <a:bodyPr/>
          <a:lstStyle/>
          <a:p>
            <a:pPr>
              <a:lnSpc>
                <a:spcPct val="150000"/>
              </a:lnSpc>
              <a:spcBef>
                <a:spcPts val="0"/>
              </a:spcBef>
            </a:pPr>
            <a:r>
              <a:rPr lang="zh-CN" altLang="en-US" dirty="0"/>
              <a:t>对通信行为的有效控制，要求防火墙设备有一系列不同级别，满足不同用户的各类安全控制需求。</a:t>
            </a:r>
          </a:p>
          <a:p>
            <a:pPr lvl="1">
              <a:lnSpc>
                <a:spcPct val="150000"/>
              </a:lnSpc>
              <a:spcBef>
                <a:spcPts val="0"/>
              </a:spcBef>
            </a:pPr>
            <a:r>
              <a:rPr lang="zh-CN" altLang="en-US" dirty="0"/>
              <a:t>对普通用户，只要对 </a:t>
            </a:r>
            <a:r>
              <a:rPr lang="en-US" altLang="zh-CN" dirty="0"/>
              <a:t>IP </a:t>
            </a:r>
            <a:r>
              <a:rPr lang="zh-CN" altLang="en-US" dirty="0"/>
              <a:t>地址进行过滤即可；</a:t>
            </a:r>
          </a:p>
          <a:p>
            <a:pPr lvl="1">
              <a:lnSpc>
                <a:spcPct val="150000"/>
              </a:lnSpc>
              <a:spcBef>
                <a:spcPts val="0"/>
              </a:spcBef>
            </a:pPr>
            <a:r>
              <a:rPr lang="zh-CN" altLang="en-US" dirty="0"/>
              <a:t>如果是内部有不同安全级别的子网，有时则必须允许高级别子网对低级别子网进行单向访问</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zh-CN" altLang="en-US"/>
              <a:t>管理简便</a:t>
            </a:r>
          </a:p>
        </p:txBody>
      </p:sp>
      <p:sp>
        <p:nvSpPr>
          <p:cNvPr id="1723395" name="Rectangle 3"/>
          <p:cNvSpPr>
            <a:spLocks noGrp="1" noChangeArrowheads="1"/>
          </p:cNvSpPr>
          <p:nvPr>
            <p:ph type="body" idx="1"/>
          </p:nvPr>
        </p:nvSpPr>
        <p:spPr>
          <a:xfrm>
            <a:off x="601663" y="1106488"/>
            <a:ext cx="7772400" cy="5008562"/>
          </a:xfrm>
        </p:spPr>
        <p:txBody>
          <a:bodyPr/>
          <a:lstStyle/>
          <a:p>
            <a:pPr>
              <a:lnSpc>
                <a:spcPct val="150000"/>
              </a:lnSpc>
              <a:spcBef>
                <a:spcPts val="0"/>
              </a:spcBef>
            </a:pPr>
            <a:r>
              <a:rPr lang="zh-CN" altLang="en-US" sz="2800" dirty="0"/>
              <a:t>网络技术发展很快，各种安全事件不断出现，这就要求安全管理员经常调整网络安全策略。</a:t>
            </a:r>
          </a:p>
          <a:p>
            <a:pPr lvl="1">
              <a:lnSpc>
                <a:spcPct val="150000"/>
              </a:lnSpc>
              <a:spcBef>
                <a:spcPts val="0"/>
              </a:spcBef>
            </a:pPr>
            <a:r>
              <a:rPr lang="zh-CN" altLang="en-US" sz="2400" dirty="0"/>
              <a:t>防火墙的管理在充分考虑安全需要的前提下，必须提供方便灵活的管理方式和方法，这通常体现为管理途径、管理工具和管理权限。</a:t>
            </a:r>
            <a:endParaRPr lang="en-US" altLang="zh-CN" sz="2400" dirty="0"/>
          </a:p>
          <a:p>
            <a:pPr lvl="1">
              <a:lnSpc>
                <a:spcPct val="150000"/>
              </a:lnSpc>
              <a:spcBef>
                <a:spcPts val="0"/>
              </a:spcBef>
            </a:pPr>
            <a:r>
              <a:rPr lang="zh-CN" altLang="en-US" sz="2400" dirty="0"/>
              <a:t>可视化管理 </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4418" name="Rectangle 2"/>
          <p:cNvSpPr>
            <a:spLocks noGrp="1" noChangeArrowheads="1"/>
          </p:cNvSpPr>
          <p:nvPr>
            <p:ph type="title"/>
          </p:nvPr>
        </p:nvSpPr>
        <p:spPr/>
        <p:txBody>
          <a:bodyPr/>
          <a:lstStyle/>
          <a:p>
            <a:r>
              <a:rPr lang="zh-CN" altLang="en-US" dirty="0"/>
              <a:t>抵抗拒绝服务攻击</a:t>
            </a:r>
          </a:p>
        </p:txBody>
      </p:sp>
      <p:sp>
        <p:nvSpPr>
          <p:cNvPr id="1724419" name="Rectangle 3"/>
          <p:cNvSpPr>
            <a:spLocks noGrp="1" noChangeArrowheads="1"/>
          </p:cNvSpPr>
          <p:nvPr>
            <p:ph type="body" idx="1"/>
          </p:nvPr>
        </p:nvSpPr>
        <p:spPr/>
        <p:txBody>
          <a:bodyPr/>
          <a:lstStyle/>
          <a:p>
            <a:pPr>
              <a:lnSpc>
                <a:spcPct val="150000"/>
              </a:lnSpc>
            </a:pPr>
            <a:r>
              <a:rPr lang="zh-CN" altLang="en-US" dirty="0"/>
              <a:t>在当前的网络攻击中 </a:t>
            </a:r>
            <a:r>
              <a:rPr lang="en-US" altLang="zh-CN" dirty="0"/>
              <a:t>, </a:t>
            </a:r>
            <a:r>
              <a:rPr lang="zh-CN" altLang="en-US" dirty="0"/>
              <a:t>拒绝服务攻击是使用频率最高的方法。 </a:t>
            </a:r>
          </a:p>
          <a:p>
            <a:pPr>
              <a:lnSpc>
                <a:spcPct val="150000"/>
              </a:lnSpc>
            </a:pPr>
            <a:r>
              <a:rPr lang="zh-CN" altLang="en-US" dirty="0"/>
              <a:t>很多防火墙本身都存在拒绝服务攻击漏洞。</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62" name="Rectangle 2"/>
          <p:cNvSpPr>
            <a:spLocks noGrp="1" noChangeArrowheads="1"/>
          </p:cNvSpPr>
          <p:nvPr>
            <p:ph type="title"/>
          </p:nvPr>
        </p:nvSpPr>
        <p:spPr/>
        <p:txBody>
          <a:bodyPr/>
          <a:lstStyle/>
          <a:p>
            <a:r>
              <a:rPr lang="zh-CN" altLang="en-US"/>
              <a:t>防火墙分类（一）</a:t>
            </a:r>
          </a:p>
        </p:txBody>
      </p:sp>
      <p:sp>
        <p:nvSpPr>
          <p:cNvPr id="1832963" name="Rectangle 3"/>
          <p:cNvSpPr>
            <a:spLocks noGrp="1" noChangeArrowheads="1"/>
          </p:cNvSpPr>
          <p:nvPr>
            <p:ph type="body" idx="1"/>
          </p:nvPr>
        </p:nvSpPr>
        <p:spPr>
          <a:xfrm>
            <a:off x="611188" y="1341438"/>
            <a:ext cx="7772400" cy="4895850"/>
          </a:xfrm>
          <a:noFill/>
        </p:spPr>
        <p:txBody>
          <a:bodyPr anchor="ctr"/>
          <a:lstStyle/>
          <a:p>
            <a:r>
              <a:rPr lang="zh-CN" altLang="en-US" sz="2400" dirty="0">
                <a:solidFill>
                  <a:schemeClr val="tx1"/>
                </a:solidFill>
              </a:rPr>
              <a:t>按照软、硬件形式划分</a:t>
            </a:r>
          </a:p>
          <a:p>
            <a:pPr lvl="1">
              <a:buSzPct val="120000"/>
            </a:pPr>
            <a:r>
              <a:rPr lang="zh-CN" altLang="en-US" sz="2400" dirty="0">
                <a:solidFill>
                  <a:schemeClr val="folHlink"/>
                </a:solidFill>
              </a:rPr>
              <a:t>软件防火墙</a:t>
            </a:r>
            <a:r>
              <a:rPr lang="zh-CN" altLang="en-US" sz="2400" dirty="0"/>
              <a:t>：运行于特定的计算机上，它需要客户预先安装好的计算机操作系统的支持，一般来说这台计算机就是整个网络的网关。</a:t>
            </a:r>
          </a:p>
          <a:p>
            <a:pPr lvl="1">
              <a:buSzPct val="120000"/>
            </a:pPr>
            <a:r>
              <a:rPr lang="zh-CN" altLang="en-US" sz="2400" dirty="0">
                <a:solidFill>
                  <a:schemeClr val="folHlink"/>
                </a:solidFill>
              </a:rPr>
              <a:t>硬件防火墙</a:t>
            </a:r>
            <a:r>
              <a:rPr lang="zh-CN" altLang="en-US" sz="2400" dirty="0"/>
              <a:t> ：基于</a:t>
            </a:r>
            <a:r>
              <a:rPr lang="en-US" altLang="zh-CN" sz="2400" dirty="0"/>
              <a:t>PC</a:t>
            </a:r>
            <a:r>
              <a:rPr lang="zh-CN" altLang="en-US" sz="2400" dirty="0"/>
              <a:t>架构，这些</a:t>
            </a:r>
            <a:r>
              <a:rPr lang="en-US" altLang="zh-CN" sz="2400" dirty="0"/>
              <a:t>PC</a:t>
            </a:r>
            <a:r>
              <a:rPr lang="zh-CN" altLang="en-US" sz="2400" dirty="0"/>
              <a:t>架构计算机上运行一些经过裁剪和简化的操作系统 。至少应具备三个端口，分别接内网，外网和</a:t>
            </a:r>
            <a:r>
              <a:rPr lang="en-US" altLang="zh-CN" sz="2400" dirty="0"/>
              <a:t>DMZ</a:t>
            </a:r>
            <a:r>
              <a:rPr lang="zh-CN" altLang="en-US" sz="2400" dirty="0"/>
              <a:t>区。  </a:t>
            </a:r>
          </a:p>
          <a:p>
            <a:pPr lvl="1">
              <a:buSzPct val="120000"/>
            </a:pPr>
            <a:r>
              <a:rPr lang="zh-CN" altLang="en-US" sz="2400" dirty="0">
                <a:solidFill>
                  <a:schemeClr val="folHlink"/>
                </a:solidFill>
              </a:rPr>
              <a:t>芯片级防火墙</a:t>
            </a:r>
            <a:r>
              <a:rPr lang="zh-CN" altLang="en-US" sz="2400" dirty="0"/>
              <a:t> ：基于专门的硬件平台，没有操作系统。专有的</a:t>
            </a:r>
            <a:r>
              <a:rPr lang="en-US" altLang="zh-CN" sz="2400" dirty="0"/>
              <a:t>ASIC</a:t>
            </a:r>
            <a:r>
              <a:rPr lang="zh-CN" altLang="en-US" sz="2400" dirty="0"/>
              <a:t>芯片促使它们比其他种类的防火墙速度更快，处理能力更强，性能更高。</a:t>
            </a: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3419475" y="6594475"/>
            <a:ext cx="2133600" cy="263525"/>
          </a:xfrm>
          <a:prstGeom prst="rect">
            <a:avLst/>
          </a:prstGeom>
        </p:spPr>
        <p:txBody>
          <a:bodyPr/>
          <a:lstStyle/>
          <a:p>
            <a:fld id="{AFC4FFDE-E0DB-43A1-9338-D09C71A9EA72}" type="slidenum">
              <a:rPr lang="en-US" altLang="zh-CN"/>
              <a:t>130</a:t>
            </a:fld>
            <a:endParaRPr lang="en-US" altLang="zh-CN"/>
          </a:p>
        </p:txBody>
      </p:sp>
      <p:sp>
        <p:nvSpPr>
          <p:cNvPr id="1842178" name="Rectangle 2"/>
          <p:cNvSpPr>
            <a:spLocks noGrp="1" noChangeArrowheads="1"/>
          </p:cNvSpPr>
          <p:nvPr>
            <p:ph type="title"/>
          </p:nvPr>
        </p:nvSpPr>
        <p:spPr/>
        <p:txBody>
          <a:bodyPr/>
          <a:lstStyle/>
          <a:p>
            <a:endParaRPr lang="zh-CN" altLang="zh-CN"/>
          </a:p>
        </p:txBody>
      </p:sp>
      <p:sp>
        <p:nvSpPr>
          <p:cNvPr id="1842179" name="Rectangle 3"/>
          <p:cNvSpPr>
            <a:spLocks noGrp="1" noChangeArrowheads="1"/>
          </p:cNvSpPr>
          <p:nvPr>
            <p:ph type="body" idx="1"/>
          </p:nvPr>
        </p:nvSpPr>
        <p:spPr>
          <a:xfrm>
            <a:off x="1331913" y="2708275"/>
            <a:ext cx="6840537" cy="990600"/>
          </a:xfrm>
        </p:spPr>
        <p:txBody>
          <a:bodyPr/>
          <a:lstStyle/>
          <a:p>
            <a:pPr>
              <a:buFont typeface="Wingdings" panose="05000000000000000000" pitchFamily="2" charset="2"/>
              <a:buNone/>
            </a:pPr>
            <a:r>
              <a:rPr lang="zh-CN" altLang="en-US" sz="6600">
                <a:solidFill>
                  <a:schemeClr val="folHlink"/>
                </a:solidFill>
                <a:ea typeface="华文行楷" panose="02010800040101010101" pitchFamily="2" charset="-122"/>
              </a:rPr>
              <a:t>二、防火墙产品</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514" name="Rectangle 2"/>
          <p:cNvSpPr>
            <a:spLocks noGrp="1" noChangeArrowheads="1"/>
          </p:cNvSpPr>
          <p:nvPr>
            <p:ph type="title"/>
          </p:nvPr>
        </p:nvSpPr>
        <p:spPr/>
        <p:txBody>
          <a:bodyPr/>
          <a:lstStyle/>
          <a:p>
            <a:r>
              <a:rPr lang="zh-CN" altLang="en-US" dirty="0"/>
              <a:t>防火墙产品</a:t>
            </a:r>
            <a:endParaRPr lang="zh-CN" altLang="en-US" dirty="0">
              <a:latin typeface="Times New Roman" panose="02020603050405020304" pitchFamily="18" charset="0"/>
            </a:endParaRPr>
          </a:p>
        </p:txBody>
      </p:sp>
      <p:sp>
        <p:nvSpPr>
          <p:cNvPr id="1728515" name="Rectangle 3"/>
          <p:cNvSpPr>
            <a:spLocks noGrp="1" noChangeArrowheads="1"/>
          </p:cNvSpPr>
          <p:nvPr>
            <p:ph type="body" idx="1"/>
          </p:nvPr>
        </p:nvSpPr>
        <p:spPr/>
        <p:txBody>
          <a:bodyPr/>
          <a:lstStyle/>
          <a:p>
            <a:endParaRPr lang="zh-CN" altLang="en-US" dirty="0"/>
          </a:p>
        </p:txBody>
      </p:sp>
      <p:pic>
        <p:nvPicPr>
          <p:cNvPr id="152577" name="Picture 1"/>
          <p:cNvPicPr>
            <a:picLocks noChangeAspect="1" noChangeArrowheads="1"/>
          </p:cNvPicPr>
          <p:nvPr/>
        </p:nvPicPr>
        <p:blipFill>
          <a:blip r:embed="rId2" cstate="print"/>
          <a:srcRect/>
          <a:stretch>
            <a:fillRect/>
          </a:stretch>
        </p:blipFill>
        <p:spPr bwMode="auto">
          <a:xfrm>
            <a:off x="4291013" y="1481138"/>
            <a:ext cx="4352925" cy="4105275"/>
          </a:xfrm>
          <a:prstGeom prst="rect">
            <a:avLst/>
          </a:prstGeom>
          <a:noFill/>
          <a:ln w="9525">
            <a:noFill/>
            <a:miter lim="800000"/>
            <a:headEnd/>
            <a:tailEnd/>
          </a:ln>
        </p:spPr>
      </p:pic>
      <p:pic>
        <p:nvPicPr>
          <p:cNvPr id="152578" name="Picture 2"/>
          <p:cNvPicPr>
            <a:picLocks noChangeAspect="1" noChangeArrowheads="1"/>
          </p:cNvPicPr>
          <p:nvPr/>
        </p:nvPicPr>
        <p:blipFill>
          <a:blip r:embed="rId3" cstate="print"/>
          <a:srcRect/>
          <a:stretch>
            <a:fillRect/>
          </a:stretch>
        </p:blipFill>
        <p:spPr bwMode="auto">
          <a:xfrm>
            <a:off x="390525" y="1504950"/>
            <a:ext cx="3638550" cy="4095750"/>
          </a:xfrm>
          <a:prstGeom prst="rect">
            <a:avLst/>
          </a:prstGeom>
          <a:noFill/>
          <a:ln w="9525">
            <a:noFill/>
            <a:miter lim="800000"/>
            <a:headEnd/>
            <a:tailEnd/>
          </a:ln>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3419475" y="6594475"/>
            <a:ext cx="2133600" cy="263525"/>
          </a:xfrm>
          <a:prstGeom prst="rect">
            <a:avLst/>
          </a:prstGeom>
        </p:spPr>
        <p:txBody>
          <a:bodyPr/>
          <a:lstStyle/>
          <a:p>
            <a:fld id="{8451E767-61E2-4CA6-B228-0F38B2956913}" type="slidenum">
              <a:rPr lang="en-US" altLang="zh-CN"/>
              <a:t>132</a:t>
            </a:fld>
            <a:endParaRPr lang="en-US" altLang="zh-CN"/>
          </a:p>
        </p:txBody>
      </p:sp>
      <p:sp>
        <p:nvSpPr>
          <p:cNvPr id="1843202" name="Rectangle 2"/>
          <p:cNvSpPr>
            <a:spLocks noGrp="1" noChangeArrowheads="1"/>
          </p:cNvSpPr>
          <p:nvPr>
            <p:ph type="title"/>
          </p:nvPr>
        </p:nvSpPr>
        <p:spPr/>
        <p:txBody>
          <a:bodyPr/>
          <a:lstStyle/>
          <a:p>
            <a:endParaRPr lang="zh-CN" altLang="zh-CN"/>
          </a:p>
        </p:txBody>
      </p:sp>
      <p:sp>
        <p:nvSpPr>
          <p:cNvPr id="1843203" name="Rectangle 3"/>
          <p:cNvSpPr>
            <a:spLocks noGrp="1" noChangeArrowheads="1"/>
          </p:cNvSpPr>
          <p:nvPr>
            <p:ph type="body" idx="1"/>
          </p:nvPr>
        </p:nvSpPr>
        <p:spPr>
          <a:xfrm>
            <a:off x="1763713" y="2781300"/>
            <a:ext cx="5761037" cy="990600"/>
          </a:xfrm>
        </p:spPr>
        <p:txBody>
          <a:bodyPr/>
          <a:lstStyle/>
          <a:p>
            <a:pPr>
              <a:buFont typeface="Wingdings" panose="05000000000000000000" pitchFamily="2" charset="2"/>
              <a:buNone/>
            </a:pPr>
            <a:r>
              <a:rPr lang="zh-CN" altLang="en-US" sz="6600">
                <a:solidFill>
                  <a:schemeClr val="folHlink"/>
                </a:solidFill>
                <a:ea typeface="华文行楷" panose="02010800040101010101" pitchFamily="2" charset="-122"/>
              </a:rPr>
              <a:t>三、典型应用</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2594" name="Rectangle 2"/>
          <p:cNvSpPr>
            <a:spLocks noGrp="1" noChangeArrowheads="1"/>
          </p:cNvSpPr>
          <p:nvPr>
            <p:ph type="ctrTitle"/>
          </p:nvPr>
        </p:nvSpPr>
        <p:spPr bwMode="auto">
          <a:xfrm>
            <a:off x="685800" y="1447800"/>
            <a:ext cx="7772400" cy="1470025"/>
          </a:xfrm>
          <a:noFill/>
          <a:ln>
            <a:miter lim="800000"/>
          </a:ln>
        </p:spPr>
        <p:txBody>
          <a:bodyPr vert="horz" wrap="square" lIns="91440" tIns="45720" rIns="91440" bIns="45720" numCol="1" anchor="t" anchorCtr="0" compatLnSpc="1"/>
          <a:lstStyle/>
          <a:p>
            <a:r>
              <a:rPr lang="zh-CN" altLang="en-US" sz="6000">
                <a:solidFill>
                  <a:srgbClr val="FF3300"/>
                </a:solidFill>
                <a:ea typeface="黑体" panose="02010609060101010101" pitchFamily="49" charset="-122"/>
              </a:rPr>
              <a:t>典型应用之一</a:t>
            </a:r>
          </a:p>
        </p:txBody>
      </p:sp>
      <p:sp>
        <p:nvSpPr>
          <p:cNvPr id="1902595" name="Rectangle 3"/>
          <p:cNvSpPr>
            <a:spLocks noGrp="1" noChangeArrowheads="1"/>
          </p:cNvSpPr>
          <p:nvPr>
            <p:ph type="subTitle" idx="1"/>
          </p:nvPr>
        </p:nvSpPr>
        <p:spPr bwMode="auto">
          <a:xfrm>
            <a:off x="1371600" y="3276600"/>
            <a:ext cx="6400800" cy="1752600"/>
          </a:xfrm>
          <a:noFill/>
          <a:ln>
            <a:miter lim="800000"/>
          </a:ln>
        </p:spPr>
        <p:txBody>
          <a:bodyPr vert="horz" wrap="square" lIns="91440" tIns="45720" rIns="91440" bIns="45720" numCol="1" anchor="t" anchorCtr="0" compatLnSpc="1"/>
          <a:lstStyle/>
          <a:p>
            <a:r>
              <a:rPr lang="en-US" altLang="zh-CN" sz="3600">
                <a:solidFill>
                  <a:srgbClr val="FF3300"/>
                </a:solidFill>
              </a:rPr>
              <a:t>Internet</a:t>
            </a:r>
            <a:r>
              <a:rPr lang="zh-CN" altLang="en-US" sz="3600">
                <a:solidFill>
                  <a:srgbClr val="FF3300"/>
                </a:solidFill>
              </a:rPr>
              <a:t>与企业、政府等内部网络之间的应用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02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2595"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3618" name="Rectangle 2"/>
          <p:cNvSpPr>
            <a:spLocks noGrp="1" noChangeArrowheads="1"/>
          </p:cNvSpPr>
          <p:nvPr>
            <p:ph type="title"/>
          </p:nvPr>
        </p:nvSpPr>
        <p:spPr bwMode="auto">
          <a:noFill/>
          <a:ln>
            <a:miter lim="800000"/>
          </a:ln>
        </p:spPr>
        <p:txBody>
          <a:bodyPr vert="horz" wrap="square" lIns="91440" tIns="45720" rIns="91440" bIns="45720" numCol="1" anchor="t" anchorCtr="0" compatLnSpc="1"/>
          <a:lstStyle/>
          <a:p>
            <a:endParaRPr lang="zh-CN" altLang="zh-CN"/>
          </a:p>
        </p:txBody>
      </p:sp>
      <p:sp>
        <p:nvSpPr>
          <p:cNvPr id="1903619" name="Text Box 3"/>
          <p:cNvSpPr txBox="1">
            <a:spLocks noChangeArrowheads="1"/>
          </p:cNvSpPr>
          <p:nvPr/>
        </p:nvSpPr>
        <p:spPr bwMode="auto">
          <a:xfrm>
            <a:off x="3810000" y="1752600"/>
            <a:ext cx="4495800" cy="396875"/>
          </a:xfrm>
          <a:prstGeom prst="rect">
            <a:avLst/>
          </a:prstGeom>
          <a:noFill/>
          <a:ln w="9525">
            <a:noFill/>
            <a:miter lim="800000"/>
          </a:ln>
          <a:effectLst/>
        </p:spPr>
        <p:txBody>
          <a:bodyPr>
            <a:spAutoFit/>
          </a:bodyPr>
          <a:lstStyle/>
          <a:p>
            <a:pPr algn="r">
              <a:spcBef>
                <a:spcPct val="50000"/>
              </a:spcBef>
            </a:pPr>
            <a:endParaRPr lang="zh-CN" altLang="zh-CN" sz="2000">
              <a:effectLst>
                <a:outerShdw blurRad="38100" dist="38100" dir="2700000" algn="tl">
                  <a:srgbClr val="C0C0C0"/>
                </a:outerShdw>
              </a:effectLst>
              <a:ea typeface="宋体" panose="02010600030101010101" pitchFamily="2" charset="-122"/>
            </a:endParaRPr>
          </a:p>
        </p:txBody>
      </p:sp>
      <p:sp>
        <p:nvSpPr>
          <p:cNvPr id="1903620" name="Text Box 4"/>
          <p:cNvSpPr txBox="1">
            <a:spLocks noChangeArrowheads="1"/>
          </p:cNvSpPr>
          <p:nvPr/>
        </p:nvSpPr>
        <p:spPr bwMode="auto">
          <a:xfrm>
            <a:off x="4114800" y="1676400"/>
            <a:ext cx="4343400" cy="2677656"/>
          </a:xfrm>
          <a:prstGeom prst="rect">
            <a:avLst/>
          </a:prstGeom>
          <a:noFill/>
          <a:ln w="9525">
            <a:noFill/>
            <a:miter lim="800000"/>
          </a:ln>
          <a:effectLst/>
        </p:spPr>
        <p:txBody>
          <a:bodyPr>
            <a:spAutoFit/>
          </a:bodyPr>
          <a:lstStyle/>
          <a:p>
            <a:pPr>
              <a:spcBef>
                <a:spcPct val="50000"/>
              </a:spcBef>
            </a:pPr>
            <a:r>
              <a:rPr lang="zh-CN" altLang="en-US" sz="2400" dirty="0">
                <a:effectLst>
                  <a:outerShdw blurRad="38100" dist="38100" dir="2700000" algn="tl">
                    <a:srgbClr val="C0C0C0"/>
                  </a:outerShdw>
                </a:effectLst>
                <a:ea typeface="宋体" panose="02010600030101010101" pitchFamily="2" charset="-122"/>
              </a:rPr>
              <a:t>防火墙连接</a:t>
            </a:r>
            <a:r>
              <a:rPr lang="en-US" altLang="zh-CN" sz="2400" dirty="0">
                <a:effectLst>
                  <a:outerShdw blurRad="38100" dist="38100" dir="2700000" algn="tl">
                    <a:srgbClr val="C0C0C0"/>
                  </a:outerShdw>
                </a:effectLst>
                <a:ea typeface="宋体" panose="02010600030101010101" pitchFamily="2" charset="-122"/>
              </a:rPr>
              <a:t>WAN</a:t>
            </a:r>
            <a:r>
              <a:rPr lang="zh-CN" altLang="en-US" sz="2400" dirty="0">
                <a:effectLst>
                  <a:outerShdw blurRad="38100" dist="38100" dir="2700000" algn="tl">
                    <a:srgbClr val="C0C0C0"/>
                  </a:outerShdw>
                </a:effectLst>
                <a:ea typeface="宋体" panose="02010600030101010101" pitchFamily="2" charset="-122"/>
              </a:rPr>
              <a:t>和内网，实现内网对</a:t>
            </a:r>
            <a:r>
              <a:rPr lang="en-US" altLang="zh-CN" sz="2400" dirty="0">
                <a:effectLst>
                  <a:outerShdw blurRad="38100" dist="38100" dir="2700000" algn="tl">
                    <a:srgbClr val="C0C0C0"/>
                  </a:outerShdw>
                </a:effectLst>
                <a:ea typeface="宋体" panose="02010600030101010101" pitchFamily="2" charset="-122"/>
              </a:rPr>
              <a:t>Internet</a:t>
            </a:r>
            <a:r>
              <a:rPr lang="zh-CN" altLang="en-US" sz="2400" dirty="0">
                <a:effectLst>
                  <a:outerShdw blurRad="38100" dist="38100" dir="2700000" algn="tl">
                    <a:srgbClr val="C0C0C0"/>
                  </a:outerShdw>
                </a:effectLst>
                <a:ea typeface="宋体" panose="02010600030101010101" pitchFamily="2" charset="-122"/>
              </a:rPr>
              <a:t>的访问，同时实现</a:t>
            </a:r>
            <a:r>
              <a:rPr lang="en-US" altLang="zh-CN" sz="2400" dirty="0">
                <a:effectLst>
                  <a:outerShdw blurRad="38100" dist="38100" dir="2700000" algn="tl">
                    <a:srgbClr val="C0C0C0"/>
                  </a:outerShdw>
                </a:effectLst>
                <a:ea typeface="宋体" panose="02010600030101010101" pitchFamily="2" charset="-122"/>
              </a:rPr>
              <a:t>DMZ</a:t>
            </a:r>
            <a:r>
              <a:rPr lang="zh-CN" altLang="en-US" sz="2400" dirty="0">
                <a:effectLst>
                  <a:outerShdw blurRad="38100" dist="38100" dir="2700000" algn="tl">
                    <a:srgbClr val="C0C0C0"/>
                  </a:outerShdw>
                </a:effectLst>
                <a:ea typeface="宋体" panose="02010600030101010101" pitchFamily="2" charset="-122"/>
              </a:rPr>
              <a:t>区管理，允许</a:t>
            </a:r>
            <a:r>
              <a:rPr lang="en-US" altLang="zh-CN" sz="2400" dirty="0">
                <a:effectLst>
                  <a:outerShdw blurRad="38100" dist="38100" dir="2700000" algn="tl">
                    <a:srgbClr val="C0C0C0"/>
                  </a:outerShdw>
                </a:effectLst>
                <a:ea typeface="宋体" panose="02010600030101010101" pitchFamily="2" charset="-122"/>
              </a:rPr>
              <a:t>WAN</a:t>
            </a:r>
            <a:r>
              <a:rPr lang="zh-CN" altLang="en-US" sz="2400" dirty="0">
                <a:effectLst>
                  <a:outerShdw blurRad="38100" dist="38100" dir="2700000" algn="tl">
                    <a:srgbClr val="C0C0C0"/>
                  </a:outerShdw>
                </a:effectLst>
                <a:ea typeface="宋体" panose="02010600030101010101" pitchFamily="2" charset="-122"/>
              </a:rPr>
              <a:t>和内网对</a:t>
            </a:r>
            <a:r>
              <a:rPr lang="en-US" altLang="zh-CN" sz="2400" dirty="0">
                <a:effectLst>
                  <a:outerShdw blurRad="38100" dist="38100" dir="2700000" algn="tl">
                    <a:srgbClr val="C0C0C0"/>
                  </a:outerShdw>
                </a:effectLst>
                <a:ea typeface="宋体" panose="02010600030101010101" pitchFamily="2" charset="-122"/>
              </a:rPr>
              <a:t>DMZ</a:t>
            </a:r>
            <a:r>
              <a:rPr lang="zh-CN" altLang="en-US" sz="2400" dirty="0">
                <a:effectLst>
                  <a:outerShdw blurRad="38100" dist="38100" dir="2700000" algn="tl">
                    <a:srgbClr val="C0C0C0"/>
                  </a:outerShdw>
                </a:effectLst>
                <a:ea typeface="宋体" panose="02010600030101010101" pitchFamily="2" charset="-122"/>
              </a:rPr>
              <a:t>区服务器的特定的服务端口的访问，根据客户要求允许或禁止</a:t>
            </a:r>
            <a:r>
              <a:rPr lang="en-US" altLang="zh-CN" sz="2400" dirty="0">
                <a:effectLst>
                  <a:outerShdw blurRad="38100" dist="38100" dir="2700000" algn="tl">
                    <a:srgbClr val="C0C0C0"/>
                  </a:outerShdw>
                </a:effectLst>
                <a:ea typeface="宋体" panose="02010600030101010101" pitchFamily="2" charset="-122"/>
              </a:rPr>
              <a:t>DMZ</a:t>
            </a:r>
            <a:r>
              <a:rPr lang="zh-CN" altLang="en-US" sz="2400" dirty="0">
                <a:effectLst>
                  <a:outerShdw blurRad="38100" dist="38100" dir="2700000" algn="tl">
                    <a:srgbClr val="C0C0C0"/>
                  </a:outerShdw>
                </a:effectLst>
                <a:ea typeface="宋体" panose="02010600030101010101" pitchFamily="2" charset="-122"/>
              </a:rPr>
              <a:t>对内网和</a:t>
            </a:r>
            <a:r>
              <a:rPr lang="en-US" altLang="zh-CN" sz="2400" dirty="0">
                <a:effectLst>
                  <a:outerShdw blurRad="38100" dist="38100" dir="2700000" algn="tl">
                    <a:srgbClr val="C0C0C0"/>
                  </a:outerShdw>
                </a:effectLst>
                <a:ea typeface="宋体" panose="02010600030101010101" pitchFamily="2" charset="-122"/>
              </a:rPr>
              <a:t>WAN</a:t>
            </a:r>
            <a:r>
              <a:rPr lang="zh-CN" altLang="en-US" sz="2400" dirty="0">
                <a:effectLst>
                  <a:outerShdw blurRad="38100" dist="38100" dir="2700000" algn="tl">
                    <a:srgbClr val="C0C0C0"/>
                  </a:outerShdw>
                </a:effectLst>
                <a:ea typeface="宋体" panose="02010600030101010101" pitchFamily="2" charset="-122"/>
              </a:rPr>
              <a:t>的访问。</a:t>
            </a:r>
          </a:p>
        </p:txBody>
      </p:sp>
      <p:graphicFrame>
        <p:nvGraphicFramePr>
          <p:cNvPr id="1903621" name="Object 5"/>
          <p:cNvGraphicFramePr>
            <a:graphicFrameLocks noGrp="1" noChangeAspect="1"/>
          </p:cNvGraphicFramePr>
          <p:nvPr>
            <p:ph sz="half" idx="1"/>
          </p:nvPr>
        </p:nvGraphicFramePr>
        <p:xfrm>
          <a:off x="228600" y="1600200"/>
          <a:ext cx="3757613" cy="4525963"/>
        </p:xfrm>
        <a:graphic>
          <a:graphicData uri="http://schemas.openxmlformats.org/presentationml/2006/ole">
            <mc:AlternateContent xmlns:mc="http://schemas.openxmlformats.org/markup-compatibility/2006">
              <mc:Choice xmlns:v="urn:schemas-microsoft-com:vml" Requires="v">
                <p:oleObj spid="_x0000_s10256" name="Visio" r:id="rId3" imgW="4650740" imgH="5610860" progId="">
                  <p:embed/>
                </p:oleObj>
              </mc:Choice>
              <mc:Fallback>
                <p:oleObj name="Visio" r:id="rId3" imgW="4650740" imgH="5610860" progId="">
                  <p:embed/>
                  <p:pic>
                    <p:nvPicPr>
                      <p:cNvPr id="0" name="图片 10240"/>
                      <p:cNvPicPr>
                        <a:picLocks noGrp="1" noChangeAspect="1"/>
                      </p:cNvPicPr>
                      <p:nvPr/>
                    </p:nvPicPr>
                    <p:blipFill>
                      <a:blip r:embed="rId4"/>
                      <a:stretch>
                        <a:fillRect/>
                      </a:stretch>
                    </p:blipFill>
                    <p:spPr>
                      <a:xfrm>
                        <a:off x="228600" y="1600200"/>
                        <a:ext cx="3757613" cy="4525963"/>
                      </a:xfrm>
                      <a:prstGeom prst="rect">
                        <a:avLst/>
                      </a:prstGeom>
                      <a:noFill/>
                      <a:ln w="9525">
                        <a:noFill/>
                      </a:ln>
                    </p:spPr>
                  </p:pic>
                </p:oleObj>
              </mc:Fallback>
            </mc:AlternateContent>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42" name="Rectangle 2"/>
          <p:cNvSpPr>
            <a:spLocks noGrp="1" noChangeArrowheads="1"/>
          </p:cNvSpPr>
          <p:nvPr>
            <p:ph type="ctrTitle"/>
          </p:nvPr>
        </p:nvSpPr>
        <p:spPr bwMode="auto">
          <a:xfrm>
            <a:off x="609600" y="1447800"/>
            <a:ext cx="7772400" cy="1470025"/>
          </a:xfrm>
          <a:noFill/>
          <a:ln>
            <a:miter lim="800000"/>
          </a:ln>
        </p:spPr>
        <p:txBody>
          <a:bodyPr vert="horz" wrap="square" lIns="91440" tIns="45720" rIns="91440" bIns="45720" numCol="1" anchor="t" anchorCtr="0" compatLnSpc="1"/>
          <a:lstStyle/>
          <a:p>
            <a:r>
              <a:rPr lang="zh-CN" altLang="en-US" sz="6000">
                <a:solidFill>
                  <a:srgbClr val="FF3300"/>
                </a:solidFill>
                <a:ea typeface="黑体" panose="02010609060101010101" pitchFamily="49" charset="-122"/>
              </a:rPr>
              <a:t>典型应用之二</a:t>
            </a:r>
          </a:p>
        </p:txBody>
      </p:sp>
      <p:sp>
        <p:nvSpPr>
          <p:cNvPr id="1904643" name="Rectangle 3"/>
          <p:cNvSpPr>
            <a:spLocks noGrp="1" noChangeArrowheads="1"/>
          </p:cNvSpPr>
          <p:nvPr>
            <p:ph type="subTitle" idx="1"/>
          </p:nvPr>
        </p:nvSpPr>
        <p:spPr bwMode="auto">
          <a:xfrm>
            <a:off x="1371600" y="3276600"/>
            <a:ext cx="6705600" cy="1752600"/>
          </a:xfrm>
          <a:noFill/>
          <a:ln>
            <a:miter lim="800000"/>
          </a:ln>
        </p:spPr>
        <p:txBody>
          <a:bodyPr vert="horz" wrap="square" lIns="91440" tIns="45720" rIns="91440" bIns="45720" numCol="1" anchor="t" anchorCtr="0" compatLnSpc="1"/>
          <a:lstStyle/>
          <a:p>
            <a:r>
              <a:rPr lang="zh-CN" altLang="en-US" sz="4000">
                <a:solidFill>
                  <a:srgbClr val="FF3300"/>
                </a:solidFill>
              </a:rPr>
              <a:t>企业、政府等多个内部网络中的应用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0464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43" grpId="0" build="p"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5666" name="Rectangle 2"/>
          <p:cNvSpPr>
            <a:spLocks noGrp="1" noChangeArrowheads="1"/>
          </p:cNvSpPr>
          <p:nvPr>
            <p:ph type="title"/>
          </p:nvPr>
        </p:nvSpPr>
        <p:spPr bwMode="auto">
          <a:noFill/>
          <a:ln>
            <a:miter lim="800000"/>
          </a:ln>
        </p:spPr>
        <p:txBody>
          <a:bodyPr vert="horz" wrap="square" lIns="91440" tIns="45720" rIns="91440" bIns="45720" numCol="1" anchor="t" anchorCtr="0" compatLnSpc="1"/>
          <a:lstStyle/>
          <a:p>
            <a:endParaRPr lang="zh-CN" altLang="zh-CN"/>
          </a:p>
        </p:txBody>
      </p:sp>
      <p:graphicFrame>
        <p:nvGraphicFramePr>
          <p:cNvPr id="1905667" name="Object 3"/>
          <p:cNvGraphicFramePr>
            <a:graphicFrameLocks noGrp="1" noChangeAspect="1"/>
          </p:cNvGraphicFramePr>
          <p:nvPr>
            <p:ph idx="1"/>
          </p:nvPr>
        </p:nvGraphicFramePr>
        <p:xfrm>
          <a:off x="457200" y="1524000"/>
          <a:ext cx="4527550" cy="4525963"/>
        </p:xfrm>
        <a:graphic>
          <a:graphicData uri="http://schemas.openxmlformats.org/presentationml/2006/ole">
            <mc:AlternateContent xmlns:mc="http://schemas.openxmlformats.org/markup-compatibility/2006">
              <mc:Choice xmlns:v="urn:schemas-microsoft-com:vml" Requires="v">
                <p:oleObj spid="_x0000_s11280" name="Visio" r:id="rId3" imgW="4018915" imgH="4018915" progId="">
                  <p:embed/>
                </p:oleObj>
              </mc:Choice>
              <mc:Fallback>
                <p:oleObj name="Visio" r:id="rId3" imgW="4018915" imgH="4018915" progId="">
                  <p:embed/>
                  <p:pic>
                    <p:nvPicPr>
                      <p:cNvPr id="0" name="图片 11264"/>
                      <p:cNvPicPr>
                        <a:picLocks noGrp="1" noChangeAspect="1"/>
                      </p:cNvPicPr>
                      <p:nvPr/>
                    </p:nvPicPr>
                    <p:blipFill>
                      <a:blip r:embed="rId4"/>
                      <a:stretch>
                        <a:fillRect/>
                      </a:stretch>
                    </p:blipFill>
                    <p:spPr>
                      <a:xfrm>
                        <a:off x="457200" y="1524000"/>
                        <a:ext cx="4527550" cy="4525963"/>
                      </a:xfrm>
                      <a:prstGeom prst="rect">
                        <a:avLst/>
                      </a:prstGeom>
                      <a:noFill/>
                      <a:ln w="9525">
                        <a:noFill/>
                      </a:ln>
                    </p:spPr>
                  </p:pic>
                </p:oleObj>
              </mc:Fallback>
            </mc:AlternateContent>
          </a:graphicData>
        </a:graphic>
      </p:graphicFrame>
      <p:sp>
        <p:nvSpPr>
          <p:cNvPr id="1905668" name="Text Box 4"/>
          <p:cNvSpPr txBox="1">
            <a:spLocks noChangeArrowheads="1"/>
          </p:cNvSpPr>
          <p:nvPr/>
        </p:nvSpPr>
        <p:spPr bwMode="auto">
          <a:xfrm>
            <a:off x="5105400" y="1676400"/>
            <a:ext cx="3657600" cy="2308324"/>
          </a:xfrm>
          <a:prstGeom prst="rect">
            <a:avLst/>
          </a:prstGeom>
          <a:noFill/>
          <a:ln w="9525">
            <a:noFill/>
            <a:miter lim="800000"/>
          </a:ln>
          <a:effectLst/>
        </p:spPr>
        <p:txBody>
          <a:bodyPr>
            <a:spAutoFit/>
          </a:bodyPr>
          <a:lstStyle/>
          <a:p>
            <a:pPr>
              <a:spcBef>
                <a:spcPct val="50000"/>
              </a:spcBef>
            </a:pPr>
            <a:r>
              <a:rPr lang="zh-CN" altLang="en-US" sz="2400" dirty="0">
                <a:effectLst>
                  <a:outerShdw blurRad="38100" dist="38100" dir="2700000" algn="tl">
                    <a:srgbClr val="C0C0C0"/>
                  </a:outerShdw>
                </a:effectLst>
                <a:ea typeface="宋体" panose="02010600030101010101" pitchFamily="2" charset="-122"/>
              </a:rPr>
              <a:t>防火墙连接省内各个级别的局域网，根据需要实现局域网之间的访问控制，以及各个局域网对公共服务器、局域网服务器的访问</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6690" name="Rectangle 2"/>
          <p:cNvSpPr>
            <a:spLocks noGrp="1" noChangeArrowheads="1"/>
          </p:cNvSpPr>
          <p:nvPr>
            <p:ph type="ctrTitle"/>
          </p:nvPr>
        </p:nvSpPr>
        <p:spPr bwMode="auto">
          <a:xfrm>
            <a:off x="609600" y="1447800"/>
            <a:ext cx="7772400" cy="1470025"/>
          </a:xfrm>
          <a:noFill/>
          <a:ln>
            <a:miter lim="800000"/>
          </a:ln>
        </p:spPr>
        <p:txBody>
          <a:bodyPr vert="horz" wrap="square" lIns="91440" tIns="45720" rIns="91440" bIns="45720" numCol="1" anchor="t" anchorCtr="0" compatLnSpc="1"/>
          <a:lstStyle/>
          <a:p>
            <a:r>
              <a:rPr lang="zh-CN" altLang="en-US" sz="6000">
                <a:solidFill>
                  <a:srgbClr val="FF3300"/>
                </a:solidFill>
                <a:ea typeface="黑体" panose="02010609060101010101" pitchFamily="49" charset="-122"/>
              </a:rPr>
              <a:t>典型应用之三</a:t>
            </a:r>
          </a:p>
        </p:txBody>
      </p:sp>
      <p:sp>
        <p:nvSpPr>
          <p:cNvPr id="1906691" name="Rectangle 3"/>
          <p:cNvSpPr>
            <a:spLocks noGrp="1" noChangeArrowheads="1"/>
          </p:cNvSpPr>
          <p:nvPr>
            <p:ph type="subTitle" idx="1"/>
          </p:nvPr>
        </p:nvSpPr>
        <p:spPr bwMode="auto">
          <a:xfrm>
            <a:off x="1295400" y="3276600"/>
            <a:ext cx="6858000" cy="1752600"/>
          </a:xfrm>
          <a:noFill/>
          <a:ln>
            <a:miter lim="800000"/>
          </a:ln>
        </p:spPr>
        <p:txBody>
          <a:bodyPr vert="horz" wrap="square" lIns="91440" tIns="45720" rIns="91440" bIns="45720" numCol="1" anchor="t" anchorCtr="0" compatLnSpc="1"/>
          <a:lstStyle/>
          <a:p>
            <a:r>
              <a:rPr lang="en-US" altLang="zh-CN" sz="4000">
                <a:solidFill>
                  <a:srgbClr val="FF3300"/>
                </a:solidFill>
              </a:rPr>
              <a:t>VPN</a:t>
            </a:r>
            <a:r>
              <a:rPr lang="zh-CN" altLang="en-US" sz="4000">
                <a:solidFill>
                  <a:srgbClr val="FF3300"/>
                </a:solidFill>
              </a:rPr>
              <a:t>的应用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0669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6691" grpId="0" build="p" autoUpdateAnimBg="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7714" name="Rectangle 2"/>
          <p:cNvSpPr>
            <a:spLocks noGrp="1" noChangeArrowheads="1"/>
          </p:cNvSpPr>
          <p:nvPr>
            <p:ph type="title"/>
          </p:nvPr>
        </p:nvSpPr>
        <p:spPr bwMode="auto">
          <a:noFill/>
          <a:ln>
            <a:miter lim="800000"/>
          </a:ln>
        </p:spPr>
        <p:txBody>
          <a:bodyPr vert="horz" wrap="square" lIns="91440" tIns="45720" rIns="91440" bIns="45720" numCol="1" anchor="t" anchorCtr="0" compatLnSpc="1"/>
          <a:lstStyle/>
          <a:p>
            <a:endParaRPr lang="zh-CN" altLang="zh-CN"/>
          </a:p>
        </p:txBody>
      </p:sp>
      <p:sp>
        <p:nvSpPr>
          <p:cNvPr id="1907715" name="Text Box 3"/>
          <p:cNvSpPr txBox="1">
            <a:spLocks noChangeArrowheads="1"/>
          </p:cNvSpPr>
          <p:nvPr/>
        </p:nvSpPr>
        <p:spPr bwMode="auto">
          <a:xfrm>
            <a:off x="4343400" y="1600200"/>
            <a:ext cx="4191000" cy="2677656"/>
          </a:xfrm>
          <a:prstGeom prst="rect">
            <a:avLst/>
          </a:prstGeom>
          <a:noFill/>
          <a:ln w="9525">
            <a:noFill/>
            <a:miter lim="800000"/>
          </a:ln>
          <a:effectLst/>
        </p:spPr>
        <p:txBody>
          <a:bodyPr>
            <a:spAutoFit/>
          </a:bodyPr>
          <a:lstStyle/>
          <a:p>
            <a:pPr>
              <a:spcBef>
                <a:spcPct val="50000"/>
              </a:spcBef>
            </a:pPr>
            <a:r>
              <a:rPr lang="zh-CN" altLang="en-US" sz="2400" dirty="0">
                <a:effectLst>
                  <a:outerShdw blurRad="38100" dist="38100" dir="2700000" algn="tl">
                    <a:srgbClr val="C0C0C0"/>
                  </a:outerShdw>
                </a:effectLst>
                <a:ea typeface="宋体" panose="02010600030101010101" pitchFamily="2" charset="-122"/>
              </a:rPr>
              <a:t>通过防火墙的隧道</a:t>
            </a:r>
            <a:r>
              <a:rPr lang="en-US" altLang="zh-CN" sz="2400" dirty="0">
                <a:effectLst>
                  <a:outerShdw blurRad="38100" dist="38100" dir="2700000" algn="tl">
                    <a:srgbClr val="C0C0C0"/>
                  </a:outerShdw>
                </a:effectLst>
                <a:ea typeface="宋体" panose="02010600030101010101" pitchFamily="2" charset="-122"/>
              </a:rPr>
              <a:t>VPN</a:t>
            </a:r>
            <a:r>
              <a:rPr lang="zh-CN" altLang="en-US" sz="2400" dirty="0">
                <a:effectLst>
                  <a:outerShdw blurRad="38100" dist="38100" dir="2700000" algn="tl">
                    <a:srgbClr val="C0C0C0"/>
                  </a:outerShdw>
                </a:effectLst>
                <a:ea typeface="宋体" panose="02010600030101010101" pitchFamily="2" charset="-122"/>
              </a:rPr>
              <a:t>和拨号</a:t>
            </a:r>
            <a:r>
              <a:rPr lang="en-US" altLang="zh-CN" sz="2400" dirty="0">
                <a:effectLst>
                  <a:outerShdw blurRad="38100" dist="38100" dir="2700000" algn="tl">
                    <a:srgbClr val="C0C0C0"/>
                  </a:outerShdw>
                </a:effectLst>
                <a:ea typeface="宋体" panose="02010600030101010101" pitchFamily="2" charset="-122"/>
              </a:rPr>
              <a:t>VPN</a:t>
            </a:r>
            <a:r>
              <a:rPr lang="zh-CN" altLang="en-US" sz="2400" dirty="0">
                <a:effectLst>
                  <a:outerShdw blurRad="38100" dist="38100" dir="2700000" algn="tl">
                    <a:srgbClr val="C0C0C0"/>
                  </a:outerShdw>
                </a:effectLst>
                <a:ea typeface="宋体" panose="02010600030101010101" pitchFamily="2" charset="-122"/>
              </a:rPr>
              <a:t>的功能，实现公网对防火墙内部网络的直接访问以及多个防火墙各自的内部网络之间的访问，基于</a:t>
            </a:r>
            <a:r>
              <a:rPr lang="en-US" altLang="zh-CN" sz="2400" dirty="0" err="1">
                <a:effectLst>
                  <a:outerShdw blurRad="38100" dist="38100" dir="2700000" algn="tl">
                    <a:srgbClr val="C0C0C0"/>
                  </a:outerShdw>
                </a:effectLst>
                <a:ea typeface="宋体" panose="02010600030101010101" pitchFamily="2" charset="-122"/>
              </a:rPr>
              <a:t>IPsec</a:t>
            </a:r>
            <a:r>
              <a:rPr lang="zh-CN" altLang="en-US" sz="2400" dirty="0">
                <a:effectLst>
                  <a:outerShdw blurRad="38100" dist="38100" dir="2700000" algn="tl">
                    <a:srgbClr val="C0C0C0"/>
                  </a:outerShdw>
                </a:effectLst>
                <a:ea typeface="宋体" panose="02010600030101010101" pitchFamily="2" charset="-122"/>
              </a:rPr>
              <a:t>协议的</a:t>
            </a:r>
            <a:r>
              <a:rPr lang="en-US" altLang="zh-CN" sz="2400" dirty="0">
                <a:effectLst>
                  <a:outerShdw blurRad="38100" dist="38100" dir="2700000" algn="tl">
                    <a:srgbClr val="C0C0C0"/>
                  </a:outerShdw>
                </a:effectLst>
                <a:ea typeface="宋体" panose="02010600030101010101" pitchFamily="2" charset="-122"/>
              </a:rPr>
              <a:t>VPN</a:t>
            </a:r>
            <a:r>
              <a:rPr lang="zh-CN" altLang="en-US" sz="2400" dirty="0">
                <a:effectLst>
                  <a:outerShdw blurRad="38100" dist="38100" dir="2700000" algn="tl">
                    <a:srgbClr val="C0C0C0"/>
                  </a:outerShdw>
                </a:effectLst>
                <a:ea typeface="宋体" panose="02010600030101010101" pitchFamily="2" charset="-122"/>
              </a:rPr>
              <a:t>保证了数据传输的安全性、完整性和高效性。</a:t>
            </a:r>
          </a:p>
        </p:txBody>
      </p:sp>
      <p:graphicFrame>
        <p:nvGraphicFramePr>
          <p:cNvPr id="1907716" name="Object 4"/>
          <p:cNvGraphicFramePr>
            <a:graphicFrameLocks noGrp="1" noChangeAspect="1"/>
          </p:cNvGraphicFramePr>
          <p:nvPr>
            <p:ph sz="half" idx="2"/>
          </p:nvPr>
        </p:nvGraphicFramePr>
        <p:xfrm>
          <a:off x="533400" y="1600200"/>
          <a:ext cx="3613150" cy="4057650"/>
        </p:xfrm>
        <a:graphic>
          <a:graphicData uri="http://schemas.openxmlformats.org/presentationml/2006/ole">
            <mc:AlternateContent xmlns:mc="http://schemas.openxmlformats.org/markup-compatibility/2006">
              <mc:Choice xmlns:v="urn:schemas-microsoft-com:vml" Requires="v">
                <p:oleObj spid="_x0000_s12304" name="Visio" r:id="rId3" imgW="4290060" imgH="4820285" progId="">
                  <p:embed/>
                </p:oleObj>
              </mc:Choice>
              <mc:Fallback>
                <p:oleObj name="Visio" r:id="rId3" imgW="4290060" imgH="4820285" progId="">
                  <p:embed/>
                  <p:pic>
                    <p:nvPicPr>
                      <p:cNvPr id="0" name="图片 12288"/>
                      <p:cNvPicPr>
                        <a:picLocks noGrp="1" noChangeAspect="1"/>
                      </p:cNvPicPr>
                      <p:nvPr/>
                    </p:nvPicPr>
                    <p:blipFill>
                      <a:blip r:embed="rId4"/>
                      <a:stretch>
                        <a:fillRect/>
                      </a:stretch>
                    </p:blipFill>
                    <p:spPr>
                      <a:xfrm>
                        <a:off x="533400" y="1600200"/>
                        <a:ext cx="3613150" cy="4057650"/>
                      </a:xfrm>
                      <a:prstGeom prst="rect">
                        <a:avLst/>
                      </a:prstGeom>
                      <a:noFill/>
                      <a:ln w="9525">
                        <a:noFill/>
                      </a:ln>
                    </p:spPr>
                  </p:pic>
                </p:oleObj>
              </mc:Fallback>
            </mc:AlternateContent>
          </a:graphicData>
        </a:graphic>
      </p:graphicFrame>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8738" name="Rectangle 2"/>
          <p:cNvSpPr>
            <a:spLocks noGrp="1" noChangeArrowheads="1"/>
          </p:cNvSpPr>
          <p:nvPr>
            <p:ph type="ctrTitle"/>
          </p:nvPr>
        </p:nvSpPr>
        <p:spPr bwMode="auto">
          <a:xfrm>
            <a:off x="609600" y="1447800"/>
            <a:ext cx="7772400" cy="1470025"/>
          </a:xfrm>
          <a:noFill/>
          <a:ln>
            <a:miter lim="800000"/>
          </a:ln>
        </p:spPr>
        <p:txBody>
          <a:bodyPr vert="horz" wrap="square" lIns="91440" tIns="45720" rIns="91440" bIns="45720" numCol="1" anchor="t" anchorCtr="0" compatLnSpc="1"/>
          <a:lstStyle/>
          <a:p>
            <a:r>
              <a:rPr lang="zh-CN" altLang="en-US" sz="6000">
                <a:solidFill>
                  <a:srgbClr val="FF3300"/>
                </a:solidFill>
                <a:ea typeface="黑体" panose="02010609060101010101" pitchFamily="49" charset="-122"/>
              </a:rPr>
              <a:t>典型应用之四</a:t>
            </a:r>
          </a:p>
        </p:txBody>
      </p:sp>
      <p:sp>
        <p:nvSpPr>
          <p:cNvPr id="1908739" name="Rectangle 3"/>
          <p:cNvSpPr>
            <a:spLocks noGrp="1" noChangeArrowheads="1"/>
          </p:cNvSpPr>
          <p:nvPr>
            <p:ph type="subTitle" idx="1"/>
          </p:nvPr>
        </p:nvSpPr>
        <p:spPr bwMode="auto">
          <a:xfrm>
            <a:off x="1295400" y="3276600"/>
            <a:ext cx="6858000" cy="1752600"/>
          </a:xfrm>
          <a:noFill/>
          <a:ln>
            <a:miter lim="800000"/>
          </a:ln>
        </p:spPr>
        <p:txBody>
          <a:bodyPr vert="horz" wrap="square" lIns="91440" tIns="45720" rIns="91440" bIns="45720" numCol="1" anchor="t" anchorCtr="0" compatLnSpc="1"/>
          <a:lstStyle/>
          <a:p>
            <a:r>
              <a:rPr lang="zh-CN" altLang="en-US" sz="4000">
                <a:solidFill>
                  <a:srgbClr val="FF3300"/>
                </a:solidFill>
              </a:rPr>
              <a:t>双通道以及多通道的实现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0873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8739"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986" name="Rectangle 2"/>
          <p:cNvSpPr>
            <a:spLocks noGrp="1" noChangeArrowheads="1"/>
          </p:cNvSpPr>
          <p:nvPr>
            <p:ph type="title"/>
          </p:nvPr>
        </p:nvSpPr>
        <p:spPr/>
        <p:txBody>
          <a:bodyPr/>
          <a:lstStyle/>
          <a:p>
            <a:r>
              <a:rPr lang="zh-CN" altLang="en-US"/>
              <a:t>防火墙分类（二）</a:t>
            </a:r>
          </a:p>
        </p:txBody>
      </p:sp>
      <p:sp>
        <p:nvSpPr>
          <p:cNvPr id="1833987" name="Rectangle 3"/>
          <p:cNvSpPr>
            <a:spLocks noGrp="1" noChangeArrowheads="1"/>
          </p:cNvSpPr>
          <p:nvPr>
            <p:ph type="body" idx="1"/>
          </p:nvPr>
        </p:nvSpPr>
        <p:spPr>
          <a:xfrm>
            <a:off x="539750" y="1412875"/>
            <a:ext cx="7772400" cy="4464050"/>
          </a:xfrm>
          <a:noFill/>
        </p:spPr>
        <p:txBody>
          <a:bodyPr anchor="ctr"/>
          <a:lstStyle/>
          <a:p>
            <a:r>
              <a:rPr lang="zh-CN" altLang="en-US" sz="2400" dirty="0">
                <a:solidFill>
                  <a:schemeClr val="tx1"/>
                </a:solidFill>
              </a:rPr>
              <a:t>从防火墙技术分</a:t>
            </a:r>
            <a:endParaRPr lang="zh-CN" altLang="en-US" sz="2400" dirty="0">
              <a:solidFill>
                <a:schemeClr val="folHlink"/>
              </a:solidFill>
            </a:endParaRPr>
          </a:p>
          <a:p>
            <a:pPr lvl="1"/>
            <a:r>
              <a:rPr lang="zh-CN" altLang="en-US" sz="2400" dirty="0">
                <a:solidFill>
                  <a:schemeClr val="folHlink"/>
                </a:solidFill>
              </a:rPr>
              <a:t>包过滤</a:t>
            </a:r>
            <a:r>
              <a:rPr lang="en-US" altLang="zh-CN" sz="2400" dirty="0">
                <a:solidFill>
                  <a:schemeClr val="folHlink"/>
                </a:solidFill>
              </a:rPr>
              <a:t>(Packet filtering)</a:t>
            </a:r>
            <a:r>
              <a:rPr lang="zh-CN" altLang="en-US" sz="2400" dirty="0">
                <a:solidFill>
                  <a:schemeClr val="folHlink"/>
                </a:solidFill>
              </a:rPr>
              <a:t>型</a:t>
            </a:r>
            <a:r>
              <a:rPr lang="zh-CN" altLang="en-US" sz="2400" dirty="0">
                <a:solidFill>
                  <a:schemeClr val="tx1"/>
                </a:solidFill>
              </a:rPr>
              <a:t> ：工作在</a:t>
            </a:r>
            <a:r>
              <a:rPr lang="en-US" altLang="zh-CN" sz="2400" dirty="0">
                <a:solidFill>
                  <a:schemeClr val="tx1"/>
                </a:solidFill>
              </a:rPr>
              <a:t>OSI</a:t>
            </a:r>
            <a:r>
              <a:rPr lang="zh-CN" altLang="en-US" sz="2400" dirty="0">
                <a:solidFill>
                  <a:schemeClr val="tx1"/>
                </a:solidFill>
              </a:rPr>
              <a:t>网络参考模型的网络层和传输层，它根据数据包头源地址，目的地址、端口号和协议类型等标志确定是否允许通过。只有满足过滤条件的数据包才被转发到相应的目的地，其余数据包则被从数据流中丢弃。</a:t>
            </a:r>
          </a:p>
          <a:p>
            <a:pPr lvl="1"/>
            <a:r>
              <a:rPr lang="zh-CN" altLang="en-US" sz="2400" dirty="0">
                <a:solidFill>
                  <a:schemeClr val="folHlink"/>
                </a:solidFill>
              </a:rPr>
              <a:t>应用代理</a:t>
            </a:r>
            <a:r>
              <a:rPr lang="en-US" altLang="zh-CN" sz="2400" dirty="0">
                <a:solidFill>
                  <a:schemeClr val="folHlink"/>
                </a:solidFill>
              </a:rPr>
              <a:t>(Application Proxy)</a:t>
            </a:r>
            <a:r>
              <a:rPr lang="zh-CN" altLang="en-US" sz="2400" dirty="0">
                <a:solidFill>
                  <a:schemeClr val="folHlink"/>
                </a:solidFill>
              </a:rPr>
              <a:t>型</a:t>
            </a:r>
            <a:r>
              <a:rPr lang="zh-CN" altLang="en-US" sz="2400" dirty="0">
                <a:solidFill>
                  <a:schemeClr val="tx1"/>
                </a:solidFill>
              </a:rPr>
              <a:t>：工作在</a:t>
            </a:r>
            <a:r>
              <a:rPr lang="en-US" altLang="zh-CN" sz="2400" dirty="0">
                <a:solidFill>
                  <a:schemeClr val="tx1"/>
                </a:solidFill>
              </a:rPr>
              <a:t>OSI</a:t>
            </a:r>
            <a:r>
              <a:rPr lang="zh-CN" altLang="en-US" sz="2400" dirty="0">
                <a:solidFill>
                  <a:schemeClr val="tx1"/>
                </a:solidFill>
              </a:rPr>
              <a:t>的最高层，即应用层。其特点是完全</a:t>
            </a:r>
            <a:r>
              <a:rPr lang="en-US" altLang="zh-CN" sz="2400" dirty="0">
                <a:solidFill>
                  <a:schemeClr val="tx1"/>
                </a:solidFill>
              </a:rPr>
              <a:t>"</a:t>
            </a:r>
            <a:r>
              <a:rPr lang="zh-CN" altLang="en-US" sz="2400" dirty="0">
                <a:solidFill>
                  <a:schemeClr val="tx1"/>
                </a:solidFill>
              </a:rPr>
              <a:t>阻隔</a:t>
            </a:r>
            <a:r>
              <a:rPr lang="en-US" altLang="zh-CN" sz="2400" dirty="0">
                <a:solidFill>
                  <a:schemeClr val="tx1"/>
                </a:solidFill>
              </a:rPr>
              <a:t>"</a:t>
            </a:r>
            <a:r>
              <a:rPr lang="zh-CN" altLang="en-US" sz="2400" dirty="0">
                <a:solidFill>
                  <a:schemeClr val="tx1"/>
                </a:solidFill>
              </a:rPr>
              <a:t>了网络通信流，通过对每种应用服务编制专门的代理程序，实现监视和控制应用层通信流的作用。 </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9762" name="Rectangle 2"/>
          <p:cNvSpPr>
            <a:spLocks noGrp="1" noChangeArrowheads="1"/>
          </p:cNvSpPr>
          <p:nvPr>
            <p:ph type="title"/>
          </p:nvPr>
        </p:nvSpPr>
        <p:spPr bwMode="auto">
          <a:noFill/>
          <a:ln>
            <a:miter lim="800000"/>
          </a:ln>
        </p:spPr>
        <p:txBody>
          <a:bodyPr vert="horz" wrap="square" lIns="91440" tIns="45720" rIns="91440" bIns="45720" numCol="1" anchor="t" anchorCtr="0" compatLnSpc="1"/>
          <a:lstStyle/>
          <a:p>
            <a:endParaRPr lang="zh-CN" altLang="zh-CN"/>
          </a:p>
        </p:txBody>
      </p:sp>
      <p:graphicFrame>
        <p:nvGraphicFramePr>
          <p:cNvPr id="1909763" name="Object 3"/>
          <p:cNvGraphicFramePr>
            <a:graphicFrameLocks noGrp="1" noChangeAspect="1"/>
          </p:cNvGraphicFramePr>
          <p:nvPr>
            <p:ph idx="1"/>
          </p:nvPr>
        </p:nvGraphicFramePr>
        <p:xfrm>
          <a:off x="381000" y="2362200"/>
          <a:ext cx="4400550" cy="1860550"/>
        </p:xfrm>
        <a:graphic>
          <a:graphicData uri="http://schemas.openxmlformats.org/presentationml/2006/ole">
            <mc:AlternateContent xmlns:mc="http://schemas.openxmlformats.org/markup-compatibility/2006">
              <mc:Choice xmlns:v="urn:schemas-microsoft-com:vml" Requires="v">
                <p:oleObj spid="_x0000_s13328" name="Visio" r:id="rId3" imgW="5226685" imgH="2212340" progId="">
                  <p:embed/>
                </p:oleObj>
              </mc:Choice>
              <mc:Fallback>
                <p:oleObj name="Visio" r:id="rId3" imgW="5226685" imgH="2212340" progId="">
                  <p:embed/>
                  <p:pic>
                    <p:nvPicPr>
                      <p:cNvPr id="0" name="图片 13312"/>
                      <p:cNvPicPr>
                        <a:picLocks noGrp="1" noChangeAspect="1"/>
                      </p:cNvPicPr>
                      <p:nvPr/>
                    </p:nvPicPr>
                    <p:blipFill>
                      <a:blip r:embed="rId4"/>
                      <a:stretch>
                        <a:fillRect/>
                      </a:stretch>
                    </p:blipFill>
                    <p:spPr>
                      <a:xfrm>
                        <a:off x="381000" y="2362200"/>
                        <a:ext cx="4400550" cy="1860550"/>
                      </a:xfrm>
                      <a:prstGeom prst="rect">
                        <a:avLst/>
                      </a:prstGeom>
                      <a:noFill/>
                      <a:ln w="9525">
                        <a:noFill/>
                      </a:ln>
                    </p:spPr>
                  </p:pic>
                </p:oleObj>
              </mc:Fallback>
            </mc:AlternateContent>
          </a:graphicData>
        </a:graphic>
      </p:graphicFrame>
      <p:sp>
        <p:nvSpPr>
          <p:cNvPr id="1909764" name="Text Box 4"/>
          <p:cNvSpPr txBox="1">
            <a:spLocks noChangeArrowheads="1"/>
          </p:cNvSpPr>
          <p:nvPr/>
        </p:nvSpPr>
        <p:spPr bwMode="auto">
          <a:xfrm>
            <a:off x="4876800" y="1600200"/>
            <a:ext cx="3886200" cy="1569660"/>
          </a:xfrm>
          <a:prstGeom prst="rect">
            <a:avLst/>
          </a:prstGeom>
          <a:noFill/>
          <a:ln w="9525">
            <a:noFill/>
            <a:miter lim="800000"/>
          </a:ln>
          <a:effectLst/>
        </p:spPr>
        <p:txBody>
          <a:bodyPr>
            <a:spAutoFit/>
          </a:bodyPr>
          <a:lstStyle/>
          <a:p>
            <a:pPr>
              <a:spcBef>
                <a:spcPct val="50000"/>
              </a:spcBef>
            </a:pPr>
            <a:r>
              <a:rPr lang="zh-CN" altLang="en-US" sz="2400" dirty="0">
                <a:effectLst>
                  <a:outerShdw blurRad="38100" dist="38100" dir="2700000" algn="tl">
                    <a:srgbClr val="C0C0C0"/>
                  </a:outerShdw>
                </a:effectLst>
                <a:ea typeface="宋体" panose="02010600030101010101" pitchFamily="2" charset="-122"/>
              </a:rPr>
              <a:t>通过防火墙的策略路由功能，实现内网对多个外网的访问，同时对访问的用户和访问的服务进行控制</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8914" name="Rectangle 2"/>
          <p:cNvSpPr>
            <a:spLocks noGrp="1" noChangeArrowheads="1"/>
          </p:cNvSpPr>
          <p:nvPr>
            <p:ph type="title"/>
          </p:nvPr>
        </p:nvSpPr>
        <p:spPr/>
        <p:txBody>
          <a:bodyPr/>
          <a:lstStyle/>
          <a:p>
            <a:endParaRPr lang="zh-CN" altLang="zh-CN"/>
          </a:p>
        </p:txBody>
      </p:sp>
      <p:sp>
        <p:nvSpPr>
          <p:cNvPr id="1958915" name="Rectangle 3"/>
          <p:cNvSpPr>
            <a:spLocks noGrp="1" noChangeArrowheads="1"/>
          </p:cNvSpPr>
          <p:nvPr>
            <p:ph type="body" idx="1"/>
          </p:nvPr>
        </p:nvSpPr>
        <p:spPr>
          <a:xfrm>
            <a:off x="1763713" y="2781300"/>
            <a:ext cx="5761037" cy="990600"/>
          </a:xfrm>
        </p:spPr>
        <p:txBody>
          <a:bodyPr/>
          <a:lstStyle/>
          <a:p>
            <a:pPr>
              <a:buFont typeface="Wingdings" panose="05000000000000000000" pitchFamily="2" charset="2"/>
              <a:buNone/>
            </a:pPr>
            <a:r>
              <a:rPr lang="zh-CN" altLang="en-US" sz="6600">
                <a:solidFill>
                  <a:schemeClr val="folHlink"/>
                </a:solidFill>
                <a:ea typeface="华文行楷" panose="02010800040101010101" pitchFamily="2" charset="-122"/>
              </a:rPr>
              <a:t>四、工作步骤</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6386" name="Rectangle 2"/>
          <p:cNvSpPr>
            <a:spLocks noGrp="1" noChangeArrowheads="1"/>
          </p:cNvSpPr>
          <p:nvPr>
            <p:ph type="body" idx="1"/>
          </p:nvPr>
        </p:nvSpPr>
        <p:spPr>
          <a:xfrm>
            <a:off x="566738" y="1981200"/>
            <a:ext cx="8001000" cy="4038600"/>
          </a:xfrm>
        </p:spPr>
        <p:txBody>
          <a:bodyPr/>
          <a:lstStyle/>
          <a:p>
            <a:pPr>
              <a:lnSpc>
                <a:spcPct val="150000"/>
              </a:lnSpc>
              <a:buFont typeface="Wingdings" panose="05000000000000000000" pitchFamily="2" charset="2"/>
              <a:buNone/>
            </a:pPr>
            <a:r>
              <a:rPr lang="zh-CN" altLang="en-US" b="1" dirty="0">
                <a:effectLst>
                  <a:outerShdw blurRad="38100" dist="38100" dir="2700000" algn="tl">
                    <a:srgbClr val="C0C0C0"/>
                  </a:outerShdw>
                </a:effectLst>
              </a:rPr>
              <a:t>第一步：制定安全策略</a:t>
            </a:r>
          </a:p>
          <a:p>
            <a:pPr lvl="1">
              <a:lnSpc>
                <a:spcPct val="150000"/>
              </a:lnSpc>
            </a:pPr>
            <a:r>
              <a:rPr lang="zh-CN" altLang="en-US" b="1" dirty="0">
                <a:effectLst>
                  <a:outerShdw blurRad="38100" dist="38100" dir="2700000" algn="tl">
                    <a:srgbClr val="C0C0C0"/>
                  </a:outerShdw>
                </a:effectLst>
                <a:ea typeface="楷体_GB2312" pitchFamily="49" charset="-122"/>
              </a:rPr>
              <a:t>内部员工访问互联网的限制</a:t>
            </a:r>
          </a:p>
          <a:p>
            <a:pPr lvl="1">
              <a:lnSpc>
                <a:spcPct val="150000"/>
              </a:lnSpc>
            </a:pPr>
            <a:r>
              <a:rPr lang="zh-CN" altLang="en-US" b="1" dirty="0">
                <a:effectLst>
                  <a:outerShdw blurRad="38100" dist="38100" dir="2700000" algn="tl">
                    <a:srgbClr val="C0C0C0"/>
                  </a:outerShdw>
                </a:effectLst>
                <a:ea typeface="楷体_GB2312" pitchFamily="49" charset="-122"/>
              </a:rPr>
              <a:t>外网访问内部网的策略</a:t>
            </a:r>
          </a:p>
          <a:p>
            <a:pPr lvl="1">
              <a:lnSpc>
                <a:spcPct val="150000"/>
              </a:lnSpc>
            </a:pPr>
            <a:r>
              <a:rPr lang="zh-CN" altLang="en-US" b="1" dirty="0">
                <a:effectLst>
                  <a:outerShdw blurRad="38100" dist="38100" dir="2700000" algn="tl">
                    <a:srgbClr val="C0C0C0"/>
                  </a:outerShdw>
                </a:effectLst>
                <a:ea typeface="楷体_GB2312" pitchFamily="49" charset="-122"/>
              </a:rPr>
              <a:t>进入公网的数据加密策略</a:t>
            </a:r>
          </a:p>
        </p:txBody>
      </p:sp>
      <p:sp>
        <p:nvSpPr>
          <p:cNvPr id="1936387" name="AutoShape 3" descr="紫色网格"/>
          <p:cNvSpPr>
            <a:spLocks noGrp="1" noChangeArrowheads="1"/>
          </p:cNvSpPr>
          <p:nvPr>
            <p:ph type="title"/>
          </p:nvPr>
        </p:nvSpPr>
        <p:spPr>
          <a:xfrm>
            <a:off x="1143000" y="209550"/>
            <a:ext cx="8001000" cy="835025"/>
          </a:xfrm>
          <a:prstGeom prst="roundRect">
            <a:avLst>
              <a:gd name="adj" fmla="val 16667"/>
            </a:avLst>
          </a:prstGeom>
          <a:blipFill dpi="0" rotWithShape="0">
            <a:blip r:embed="rId2" cstate="print"/>
            <a:srcRect/>
            <a:tile tx="0" ty="0" sx="100000" sy="100000" flip="none" algn="tl"/>
          </a:blipFill>
          <a:ln>
            <a:solidFill>
              <a:schemeClr val="tx1"/>
            </a:solidFill>
            <a:round/>
          </a:ln>
        </p:spPr>
        <p:txBody>
          <a:bodyPr/>
          <a:lstStyle/>
          <a:p>
            <a:pPr marL="469900" indent="-469900" algn="ctr"/>
            <a:r>
              <a:rPr lang="zh-CN" altLang="en-US" sz="3600" b="1" dirty="0">
                <a:solidFill>
                  <a:srgbClr val="FF0000"/>
                </a:solidFill>
                <a:effectLst>
                  <a:outerShdw blurRad="38100" dist="38100" dir="2700000" algn="tl">
                    <a:srgbClr val="FFFFFF"/>
                  </a:outerShdw>
                </a:effectLst>
                <a:latin typeface="Arial" panose="020B0604020202020204" pitchFamily="34" charset="0"/>
                <a:ea typeface="黑体" panose="02010609060101010101" pitchFamily="49" charset="-122"/>
              </a:rPr>
              <a:t>创建防火墙的步骤</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7410" name="Rectangle 2"/>
          <p:cNvSpPr>
            <a:spLocks noGrp="1" noChangeArrowheads="1"/>
          </p:cNvSpPr>
          <p:nvPr>
            <p:ph type="body" idx="1"/>
          </p:nvPr>
        </p:nvSpPr>
        <p:spPr>
          <a:xfrm>
            <a:off x="566738" y="2057400"/>
            <a:ext cx="8001000" cy="3962400"/>
          </a:xfrm>
        </p:spPr>
        <p:txBody>
          <a:bodyPr/>
          <a:lstStyle/>
          <a:p>
            <a:pPr>
              <a:lnSpc>
                <a:spcPct val="150000"/>
              </a:lnSpc>
              <a:buFont typeface="Wingdings" panose="05000000000000000000" pitchFamily="2" charset="2"/>
              <a:buNone/>
            </a:pPr>
            <a:r>
              <a:rPr lang="zh-CN" altLang="en-US" b="1" dirty="0">
                <a:effectLst>
                  <a:outerShdw blurRad="38100" dist="38100" dir="2700000" algn="tl">
                    <a:srgbClr val="C0C0C0"/>
                  </a:outerShdw>
                </a:effectLst>
              </a:rPr>
              <a:t>第二步：搭建安全体系结构</a:t>
            </a:r>
          </a:p>
          <a:p>
            <a:pPr lvl="1">
              <a:lnSpc>
                <a:spcPct val="150000"/>
              </a:lnSpc>
            </a:pPr>
            <a:r>
              <a:rPr lang="zh-CN" altLang="en-US" b="1" dirty="0">
                <a:effectLst>
                  <a:outerShdw blurRad="38100" dist="38100" dir="2700000" algn="tl">
                    <a:srgbClr val="C0C0C0"/>
                  </a:outerShdw>
                </a:effectLst>
                <a:latin typeface="楷体_GB2312" pitchFamily="49" charset="-122"/>
                <a:ea typeface="楷体_GB2312" pitchFamily="49" charset="-122"/>
              </a:rPr>
              <a:t>安全策略转化为安全体系结构</a:t>
            </a:r>
          </a:p>
          <a:p>
            <a:pPr lvl="2">
              <a:lnSpc>
                <a:spcPct val="150000"/>
              </a:lnSpc>
            </a:pPr>
            <a:r>
              <a:rPr lang="zh-CN" altLang="en-US" b="1" dirty="0">
                <a:effectLst>
                  <a:outerShdw blurRad="38100" dist="38100" dir="2700000" algn="tl">
                    <a:srgbClr val="C0C0C0"/>
                  </a:outerShdw>
                </a:effectLst>
                <a:latin typeface="楷体_GB2312" pitchFamily="49" charset="-122"/>
                <a:ea typeface="楷体_GB2312" pitchFamily="49" charset="-122"/>
              </a:rPr>
              <a:t>对外服务器的配置</a:t>
            </a:r>
          </a:p>
          <a:p>
            <a:pPr lvl="2">
              <a:lnSpc>
                <a:spcPct val="150000"/>
              </a:lnSpc>
            </a:pPr>
            <a:r>
              <a:rPr lang="en-US" altLang="zh-CN" b="1" dirty="0">
                <a:effectLst>
                  <a:outerShdw blurRad="38100" dist="38100" dir="2700000" algn="tl">
                    <a:srgbClr val="C0C0C0"/>
                  </a:outerShdw>
                </a:effectLst>
                <a:latin typeface="楷体_GB2312" pitchFamily="49" charset="-122"/>
                <a:ea typeface="楷体_GB2312" pitchFamily="49" charset="-122"/>
              </a:rPr>
              <a:t>DMZ</a:t>
            </a:r>
            <a:r>
              <a:rPr lang="zh-CN" altLang="en-US" b="1" dirty="0">
                <a:effectLst>
                  <a:outerShdw blurRad="38100" dist="38100" dir="2700000" algn="tl">
                    <a:srgbClr val="C0C0C0"/>
                  </a:outerShdw>
                </a:effectLst>
                <a:latin typeface="楷体_GB2312" pitchFamily="49" charset="-122"/>
                <a:ea typeface="楷体_GB2312" pitchFamily="49" charset="-122"/>
              </a:rPr>
              <a:t>的设置</a:t>
            </a:r>
          </a:p>
        </p:txBody>
      </p:sp>
      <p:sp>
        <p:nvSpPr>
          <p:cNvPr id="1937411" name="AutoShape 3" descr="紫色网格"/>
          <p:cNvSpPr>
            <a:spLocks noGrp="1" noChangeArrowheads="1"/>
          </p:cNvSpPr>
          <p:nvPr>
            <p:ph type="title"/>
          </p:nvPr>
        </p:nvSpPr>
        <p:spPr>
          <a:xfrm>
            <a:off x="1143000" y="161925"/>
            <a:ext cx="8001000" cy="835025"/>
          </a:xfrm>
          <a:prstGeom prst="roundRect">
            <a:avLst>
              <a:gd name="adj" fmla="val 16667"/>
            </a:avLst>
          </a:prstGeom>
          <a:blipFill dpi="0" rotWithShape="0">
            <a:blip r:embed="rId2" cstate="print"/>
            <a:srcRect/>
            <a:tile tx="0" ty="0" sx="100000" sy="100000" flip="none" algn="tl"/>
          </a:blipFill>
          <a:ln>
            <a:solidFill>
              <a:schemeClr val="tx1"/>
            </a:solidFill>
            <a:round/>
          </a:ln>
        </p:spPr>
        <p:txBody>
          <a:bodyPr/>
          <a:lstStyle/>
          <a:p>
            <a:pPr marL="469900" indent="-469900" algn="ctr"/>
            <a:r>
              <a:rPr lang="zh-CN" altLang="en-US" sz="3600" b="1" dirty="0">
                <a:solidFill>
                  <a:srgbClr val="FF0000"/>
                </a:solidFill>
                <a:effectLst>
                  <a:outerShdw blurRad="38100" dist="38100" dir="2700000" algn="tl">
                    <a:srgbClr val="FFFFFF"/>
                  </a:outerShdw>
                </a:effectLst>
                <a:latin typeface="Arial" panose="020B0604020202020204" pitchFamily="34" charset="0"/>
                <a:ea typeface="黑体" panose="02010609060101010101" pitchFamily="49" charset="-122"/>
              </a:rPr>
              <a:t>创建防火墙的步骤</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434" name="Rectangle 2"/>
          <p:cNvSpPr>
            <a:spLocks noGrp="1" noChangeArrowheads="1"/>
          </p:cNvSpPr>
          <p:nvPr>
            <p:ph type="body" idx="1"/>
          </p:nvPr>
        </p:nvSpPr>
        <p:spPr>
          <a:xfrm>
            <a:off x="533400" y="1895475"/>
            <a:ext cx="8001000" cy="3962400"/>
          </a:xfrm>
        </p:spPr>
        <p:txBody>
          <a:bodyPr/>
          <a:lstStyle/>
          <a:p>
            <a:pPr eaLnBrk="0" hangingPunct="0">
              <a:lnSpc>
                <a:spcPct val="150000"/>
              </a:lnSpc>
              <a:spcBef>
                <a:spcPct val="0"/>
              </a:spcBef>
              <a:buClrTx/>
              <a:buFontTx/>
              <a:buNone/>
            </a:pPr>
            <a:r>
              <a:rPr lang="zh-CN" altLang="en-US" b="1" dirty="0">
                <a:effectLst>
                  <a:outerShdw blurRad="38100" dist="38100" dir="2700000" algn="tl">
                    <a:srgbClr val="C0C0C0"/>
                  </a:outerShdw>
                </a:effectLst>
              </a:rPr>
              <a:t>第三步：制定规则次序</a:t>
            </a:r>
          </a:p>
          <a:p>
            <a:pPr lvl="1">
              <a:lnSpc>
                <a:spcPct val="150000"/>
              </a:lnSpc>
            </a:pPr>
            <a:r>
              <a:rPr lang="zh-CN" altLang="en-US" b="1" dirty="0">
                <a:effectLst>
                  <a:outerShdw blurRad="38100" dist="38100" dir="2700000" algn="tl">
                    <a:srgbClr val="C0C0C0"/>
                  </a:outerShdw>
                </a:effectLst>
                <a:ea typeface="楷体_GB2312" pitchFamily="49" charset="-122"/>
              </a:rPr>
              <a:t>规则先后的次序决定防火墙的功能</a:t>
            </a:r>
          </a:p>
          <a:p>
            <a:pPr lvl="2">
              <a:lnSpc>
                <a:spcPct val="150000"/>
              </a:lnSpc>
            </a:pPr>
            <a:r>
              <a:rPr lang="zh-CN" altLang="en-US" sz="2500" b="1" dirty="0">
                <a:effectLst>
                  <a:outerShdw blurRad="38100" dist="38100" dir="2700000" algn="tl">
                    <a:srgbClr val="C0C0C0"/>
                  </a:outerShdw>
                </a:effectLst>
                <a:ea typeface="楷体_GB2312" pitchFamily="49" charset="-122"/>
              </a:rPr>
              <a:t>防火墙顺序检查规则，一旦匹配，则停止检查并执行这条规则。</a:t>
            </a:r>
          </a:p>
        </p:txBody>
      </p:sp>
      <p:sp>
        <p:nvSpPr>
          <p:cNvPr id="1938435" name="AutoShape 3" descr="紫色网格"/>
          <p:cNvSpPr>
            <a:spLocks noGrp="1" noChangeArrowheads="1"/>
          </p:cNvSpPr>
          <p:nvPr>
            <p:ph type="title"/>
          </p:nvPr>
        </p:nvSpPr>
        <p:spPr>
          <a:xfrm>
            <a:off x="1012825" y="209550"/>
            <a:ext cx="8001000" cy="835025"/>
          </a:xfrm>
          <a:prstGeom prst="roundRect">
            <a:avLst>
              <a:gd name="adj" fmla="val 16667"/>
            </a:avLst>
          </a:prstGeom>
          <a:blipFill dpi="0" rotWithShape="0">
            <a:blip r:embed="rId2" cstate="print"/>
            <a:srcRect/>
            <a:tile tx="0" ty="0" sx="100000" sy="100000" flip="none" algn="tl"/>
          </a:blipFill>
          <a:ln>
            <a:solidFill>
              <a:schemeClr val="tx1"/>
            </a:solidFill>
            <a:round/>
          </a:ln>
        </p:spPr>
        <p:txBody>
          <a:bodyPr/>
          <a:lstStyle/>
          <a:p>
            <a:pPr marL="469900" indent="-469900" algn="ctr"/>
            <a:r>
              <a:rPr lang="zh-CN" altLang="en-US" sz="3600" b="1">
                <a:solidFill>
                  <a:srgbClr val="FF0000"/>
                </a:solidFill>
                <a:effectLst>
                  <a:outerShdw blurRad="38100" dist="38100" dir="2700000" algn="tl">
                    <a:srgbClr val="FFFFFF"/>
                  </a:outerShdw>
                </a:effectLst>
                <a:latin typeface="Arial" panose="020B0604020202020204" pitchFamily="34" charset="0"/>
                <a:ea typeface="黑体" panose="02010609060101010101" pitchFamily="49" charset="-122"/>
              </a:rPr>
              <a:t>创建防火墙的步骤</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9458" name="Rectangle 2"/>
          <p:cNvSpPr>
            <a:spLocks noGrp="1" noChangeArrowheads="1"/>
          </p:cNvSpPr>
          <p:nvPr>
            <p:ph type="body" idx="1"/>
          </p:nvPr>
        </p:nvSpPr>
        <p:spPr>
          <a:xfrm>
            <a:off x="557213" y="1476375"/>
            <a:ext cx="8001000" cy="4700588"/>
          </a:xfrm>
        </p:spPr>
        <p:txBody>
          <a:bodyPr/>
          <a:lstStyle/>
          <a:p>
            <a:pPr lvl="1">
              <a:lnSpc>
                <a:spcPct val="80000"/>
              </a:lnSpc>
              <a:buFont typeface="Wingdings" panose="05000000000000000000" pitchFamily="2" charset="2"/>
              <a:buNone/>
            </a:pPr>
            <a:r>
              <a:rPr lang="zh-CN" altLang="en-US" sz="2800" b="1" dirty="0">
                <a:effectLst>
                  <a:outerShdw blurRad="38100" dist="38100" dir="2700000" algn="tl">
                    <a:srgbClr val="C0C0C0"/>
                  </a:outerShdw>
                </a:effectLst>
              </a:rPr>
              <a:t>第四步：落实规则集（</a:t>
            </a:r>
            <a:r>
              <a:rPr lang="en-US" altLang="zh-CN" sz="2800" b="1" dirty="0">
                <a:effectLst>
                  <a:outerShdw blurRad="38100" dist="38100" dir="2700000" algn="tl">
                    <a:srgbClr val="C0C0C0"/>
                  </a:outerShdw>
                </a:effectLst>
              </a:rPr>
              <a:t>12</a:t>
            </a:r>
            <a:r>
              <a:rPr lang="zh-CN" altLang="en-US" sz="2800" b="1" dirty="0">
                <a:effectLst>
                  <a:outerShdw blurRad="38100" dist="38100" dir="2700000" algn="tl">
                    <a:srgbClr val="C0C0C0"/>
                  </a:outerShdw>
                </a:effectLst>
              </a:rPr>
              <a:t>方面</a:t>
            </a:r>
            <a:r>
              <a:rPr lang="zh-CN" altLang="en-US" sz="2200" dirty="0"/>
              <a:t>）</a:t>
            </a:r>
          </a:p>
          <a:p>
            <a:pPr lvl="2">
              <a:lnSpc>
                <a:spcPct val="80000"/>
              </a:lnSpc>
            </a:pPr>
            <a:r>
              <a:rPr lang="zh-CN" altLang="en-US" sz="2100" b="1" dirty="0">
                <a:effectLst>
                  <a:outerShdw blurRad="38100" dist="38100" dir="2700000" algn="tl">
                    <a:srgbClr val="C0C0C0"/>
                  </a:outerShdw>
                </a:effectLst>
                <a:ea typeface="楷体_GB2312" pitchFamily="49" charset="-122"/>
              </a:rPr>
              <a:t>切断默认</a:t>
            </a:r>
          </a:p>
          <a:p>
            <a:pPr lvl="2">
              <a:lnSpc>
                <a:spcPct val="80000"/>
              </a:lnSpc>
            </a:pPr>
            <a:r>
              <a:rPr lang="zh-CN" altLang="en-US" sz="2100" b="1" dirty="0">
                <a:effectLst>
                  <a:outerShdw blurRad="38100" dist="38100" dir="2700000" algn="tl">
                    <a:srgbClr val="C0C0C0"/>
                  </a:outerShdw>
                </a:effectLst>
                <a:ea typeface="楷体_GB2312" pitchFamily="49" charset="-122"/>
              </a:rPr>
              <a:t>允许内部出网</a:t>
            </a:r>
          </a:p>
          <a:p>
            <a:pPr lvl="2">
              <a:lnSpc>
                <a:spcPct val="80000"/>
              </a:lnSpc>
            </a:pPr>
            <a:r>
              <a:rPr lang="zh-CN" altLang="en-US" sz="2100" b="1" dirty="0">
                <a:effectLst>
                  <a:outerShdw blurRad="38100" dist="38100" dir="2700000" algn="tl">
                    <a:srgbClr val="C0C0C0"/>
                  </a:outerShdw>
                </a:effectLst>
                <a:ea typeface="楷体_GB2312" pitchFamily="49" charset="-122"/>
              </a:rPr>
              <a:t>添加锁定</a:t>
            </a:r>
          </a:p>
          <a:p>
            <a:pPr lvl="2">
              <a:lnSpc>
                <a:spcPct val="80000"/>
              </a:lnSpc>
            </a:pPr>
            <a:r>
              <a:rPr lang="zh-CN" altLang="en-US" sz="2100" b="1" dirty="0">
                <a:effectLst>
                  <a:outerShdw blurRad="38100" dist="38100" dir="2700000" algn="tl">
                    <a:srgbClr val="C0C0C0"/>
                  </a:outerShdw>
                </a:effectLst>
                <a:ea typeface="楷体_GB2312" pitchFamily="49" charset="-122"/>
              </a:rPr>
              <a:t>丢弃不匹配的信息包</a:t>
            </a:r>
          </a:p>
          <a:p>
            <a:pPr lvl="2">
              <a:lnSpc>
                <a:spcPct val="80000"/>
              </a:lnSpc>
            </a:pPr>
            <a:r>
              <a:rPr lang="zh-CN" altLang="en-US" sz="2100" b="1" dirty="0">
                <a:effectLst>
                  <a:outerShdw blurRad="38100" dist="38100" dir="2700000" algn="tl">
                    <a:srgbClr val="C0C0C0"/>
                  </a:outerShdw>
                </a:effectLst>
                <a:ea typeface="楷体_GB2312" pitchFamily="49" charset="-122"/>
              </a:rPr>
              <a:t>丢弃并不记录</a:t>
            </a:r>
          </a:p>
          <a:p>
            <a:pPr lvl="2">
              <a:lnSpc>
                <a:spcPct val="80000"/>
              </a:lnSpc>
            </a:pPr>
            <a:r>
              <a:rPr lang="zh-CN" altLang="en-US" sz="2100" b="1" dirty="0">
                <a:effectLst>
                  <a:outerShdw blurRad="38100" dist="38100" dir="2700000" algn="tl">
                    <a:srgbClr val="C0C0C0"/>
                  </a:outerShdw>
                </a:effectLst>
                <a:ea typeface="楷体_GB2312" pitchFamily="49" charset="-122"/>
              </a:rPr>
              <a:t>允许</a:t>
            </a:r>
            <a:r>
              <a:rPr lang="en-US" altLang="zh-CN" sz="2100" b="1" dirty="0">
                <a:effectLst>
                  <a:outerShdw blurRad="38100" dist="38100" dir="2700000" algn="tl">
                    <a:srgbClr val="C0C0C0"/>
                  </a:outerShdw>
                </a:effectLst>
                <a:ea typeface="楷体_GB2312" pitchFamily="49" charset="-122"/>
              </a:rPr>
              <a:t>DNS</a:t>
            </a:r>
            <a:r>
              <a:rPr lang="zh-CN" altLang="en-US" sz="2100" b="1" dirty="0">
                <a:effectLst>
                  <a:outerShdw blurRad="38100" dist="38100" dir="2700000" algn="tl">
                    <a:srgbClr val="C0C0C0"/>
                  </a:outerShdw>
                </a:effectLst>
                <a:ea typeface="楷体_GB2312" pitchFamily="49" charset="-122"/>
              </a:rPr>
              <a:t>访问</a:t>
            </a:r>
          </a:p>
          <a:p>
            <a:pPr lvl="2">
              <a:lnSpc>
                <a:spcPct val="80000"/>
              </a:lnSpc>
            </a:pPr>
            <a:r>
              <a:rPr lang="zh-CN" altLang="en-US" sz="2100" b="1" dirty="0">
                <a:effectLst>
                  <a:outerShdw blurRad="38100" dist="38100" dir="2700000" algn="tl">
                    <a:srgbClr val="C0C0C0"/>
                  </a:outerShdw>
                </a:effectLst>
                <a:ea typeface="楷体_GB2312" pitchFamily="49" charset="-122"/>
              </a:rPr>
              <a:t>允许邮件访问</a:t>
            </a:r>
          </a:p>
          <a:p>
            <a:pPr lvl="2">
              <a:lnSpc>
                <a:spcPct val="80000"/>
              </a:lnSpc>
            </a:pPr>
            <a:r>
              <a:rPr lang="zh-CN" altLang="en-US" sz="2100" b="1" dirty="0">
                <a:effectLst>
                  <a:outerShdw blurRad="38100" dist="38100" dir="2700000" algn="tl">
                    <a:srgbClr val="C0C0C0"/>
                  </a:outerShdw>
                </a:effectLst>
                <a:ea typeface="楷体_GB2312" pitchFamily="49" charset="-122"/>
              </a:rPr>
              <a:t>允许</a:t>
            </a:r>
            <a:r>
              <a:rPr lang="en-US" altLang="zh-CN" sz="2100" b="1" dirty="0">
                <a:effectLst>
                  <a:outerShdw blurRad="38100" dist="38100" dir="2700000" algn="tl">
                    <a:srgbClr val="C0C0C0"/>
                  </a:outerShdw>
                </a:effectLst>
                <a:ea typeface="楷体_GB2312" pitchFamily="49" charset="-122"/>
              </a:rPr>
              <a:t>WEB</a:t>
            </a:r>
            <a:r>
              <a:rPr lang="zh-CN" altLang="en-US" sz="2100" b="1" dirty="0">
                <a:effectLst>
                  <a:outerShdw blurRad="38100" dist="38100" dir="2700000" algn="tl">
                    <a:srgbClr val="C0C0C0"/>
                  </a:outerShdw>
                </a:effectLst>
                <a:ea typeface="楷体_GB2312" pitchFamily="49" charset="-122"/>
              </a:rPr>
              <a:t>访问</a:t>
            </a:r>
          </a:p>
          <a:p>
            <a:pPr lvl="2">
              <a:lnSpc>
                <a:spcPct val="80000"/>
              </a:lnSpc>
            </a:pPr>
            <a:r>
              <a:rPr lang="zh-CN" altLang="en-US" sz="2100" b="1" dirty="0">
                <a:effectLst>
                  <a:outerShdw blurRad="38100" dist="38100" dir="2700000" algn="tl">
                    <a:srgbClr val="C0C0C0"/>
                  </a:outerShdw>
                </a:effectLst>
                <a:ea typeface="楷体_GB2312" pitchFamily="49" charset="-122"/>
              </a:rPr>
              <a:t>阻塞</a:t>
            </a:r>
            <a:r>
              <a:rPr lang="en-US" altLang="zh-CN" sz="2100" b="1" dirty="0">
                <a:effectLst>
                  <a:outerShdw blurRad="38100" dist="38100" dir="2700000" algn="tl">
                    <a:srgbClr val="C0C0C0"/>
                  </a:outerShdw>
                </a:effectLst>
                <a:ea typeface="楷体_GB2312" pitchFamily="49" charset="-122"/>
              </a:rPr>
              <a:t>DMZ</a:t>
            </a:r>
          </a:p>
          <a:p>
            <a:pPr lvl="2">
              <a:lnSpc>
                <a:spcPct val="80000"/>
              </a:lnSpc>
            </a:pPr>
            <a:r>
              <a:rPr lang="zh-CN" altLang="en-US" sz="2100" b="1" dirty="0">
                <a:effectLst>
                  <a:outerShdw blurRad="38100" dist="38100" dir="2700000" algn="tl">
                    <a:srgbClr val="C0C0C0"/>
                  </a:outerShdw>
                </a:effectLst>
                <a:ea typeface="楷体_GB2312" pitchFamily="49" charset="-122"/>
              </a:rPr>
              <a:t>允许内部的</a:t>
            </a:r>
            <a:r>
              <a:rPr lang="en-US" altLang="zh-CN" sz="2100" b="1" dirty="0">
                <a:effectLst>
                  <a:outerShdw blurRad="38100" dist="38100" dir="2700000" algn="tl">
                    <a:srgbClr val="C0C0C0"/>
                  </a:outerShdw>
                </a:effectLst>
                <a:ea typeface="楷体_GB2312" pitchFamily="49" charset="-122"/>
              </a:rPr>
              <a:t>POP</a:t>
            </a:r>
            <a:r>
              <a:rPr lang="zh-CN" altLang="en-US" sz="2100" b="1" dirty="0">
                <a:effectLst>
                  <a:outerShdw blurRad="38100" dist="38100" dir="2700000" algn="tl">
                    <a:srgbClr val="C0C0C0"/>
                  </a:outerShdw>
                </a:effectLst>
                <a:ea typeface="楷体_GB2312" pitchFamily="49" charset="-122"/>
              </a:rPr>
              <a:t>访问</a:t>
            </a:r>
          </a:p>
          <a:p>
            <a:pPr lvl="2">
              <a:lnSpc>
                <a:spcPct val="80000"/>
              </a:lnSpc>
            </a:pPr>
            <a:r>
              <a:rPr lang="zh-CN" altLang="en-US" sz="2100" b="1" dirty="0">
                <a:effectLst>
                  <a:outerShdw blurRad="38100" dist="38100" dir="2700000" algn="tl">
                    <a:srgbClr val="C0C0C0"/>
                  </a:outerShdw>
                </a:effectLst>
                <a:ea typeface="楷体_GB2312" pitchFamily="49" charset="-122"/>
              </a:rPr>
              <a:t>强化</a:t>
            </a:r>
            <a:r>
              <a:rPr lang="en-US" altLang="zh-CN" sz="2100" b="1" dirty="0">
                <a:effectLst>
                  <a:outerShdw blurRad="38100" dist="38100" dir="2700000" algn="tl">
                    <a:srgbClr val="C0C0C0"/>
                  </a:outerShdw>
                </a:effectLst>
                <a:ea typeface="楷体_GB2312" pitchFamily="49" charset="-122"/>
              </a:rPr>
              <a:t>DMZ</a:t>
            </a:r>
            <a:r>
              <a:rPr lang="zh-CN" altLang="en-US" sz="2100" b="1" dirty="0">
                <a:effectLst>
                  <a:outerShdw blurRad="38100" dist="38100" dir="2700000" algn="tl">
                    <a:srgbClr val="C0C0C0"/>
                  </a:outerShdw>
                </a:effectLst>
                <a:ea typeface="楷体_GB2312" pitchFamily="49" charset="-122"/>
              </a:rPr>
              <a:t>的规则</a:t>
            </a:r>
          </a:p>
          <a:p>
            <a:pPr lvl="2">
              <a:lnSpc>
                <a:spcPct val="80000"/>
              </a:lnSpc>
            </a:pPr>
            <a:r>
              <a:rPr lang="zh-CN" altLang="en-US" sz="2100" b="1" dirty="0">
                <a:effectLst>
                  <a:outerShdw blurRad="38100" dist="38100" dir="2700000" algn="tl">
                    <a:srgbClr val="C0C0C0"/>
                  </a:outerShdw>
                </a:effectLst>
                <a:ea typeface="楷体_GB2312" pitchFamily="49" charset="-122"/>
              </a:rPr>
              <a:t>允许管理员访问</a:t>
            </a:r>
          </a:p>
        </p:txBody>
      </p:sp>
      <p:sp>
        <p:nvSpPr>
          <p:cNvPr id="1939459" name="AutoShape 3" descr="紫色网格"/>
          <p:cNvSpPr>
            <a:spLocks noGrp="1" noChangeArrowheads="1"/>
          </p:cNvSpPr>
          <p:nvPr>
            <p:ph type="title"/>
          </p:nvPr>
        </p:nvSpPr>
        <p:spPr>
          <a:xfrm>
            <a:off x="996950" y="279400"/>
            <a:ext cx="8001000" cy="758825"/>
          </a:xfrm>
          <a:prstGeom prst="roundRect">
            <a:avLst>
              <a:gd name="adj" fmla="val 16667"/>
            </a:avLst>
          </a:prstGeom>
          <a:blipFill dpi="0" rotWithShape="0">
            <a:blip r:embed="rId2" cstate="print"/>
            <a:srcRect/>
            <a:tile tx="0" ty="0" sx="100000" sy="100000" flip="none" algn="tl"/>
          </a:blipFill>
          <a:ln>
            <a:solidFill>
              <a:schemeClr val="tx1"/>
            </a:solidFill>
            <a:round/>
          </a:ln>
        </p:spPr>
        <p:txBody>
          <a:bodyPr/>
          <a:lstStyle/>
          <a:p>
            <a:pPr marL="469900" indent="-469900" algn="ctr"/>
            <a:r>
              <a:rPr lang="zh-CN" altLang="en-US" sz="3600" b="1" dirty="0">
                <a:solidFill>
                  <a:srgbClr val="FF0000"/>
                </a:solidFill>
                <a:effectLst>
                  <a:outerShdw blurRad="38100" dist="38100" dir="2700000" algn="tl">
                    <a:srgbClr val="FFFFFF"/>
                  </a:outerShdw>
                </a:effectLst>
                <a:latin typeface="Arial" panose="020B0604020202020204" pitchFamily="34" charset="0"/>
                <a:ea typeface="黑体" panose="02010609060101010101" pitchFamily="49" charset="-122"/>
              </a:rPr>
              <a:t>创建防火墙的步骤</a:t>
            </a: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0482" name="Rectangle 2"/>
          <p:cNvSpPr>
            <a:spLocks noGrp="1" noChangeArrowheads="1"/>
          </p:cNvSpPr>
          <p:nvPr>
            <p:ph type="body" idx="1"/>
          </p:nvPr>
        </p:nvSpPr>
        <p:spPr/>
        <p:txBody>
          <a:bodyPr/>
          <a:lstStyle/>
          <a:p>
            <a:pPr eaLnBrk="0" hangingPunct="0">
              <a:lnSpc>
                <a:spcPct val="150000"/>
              </a:lnSpc>
              <a:spcBef>
                <a:spcPct val="0"/>
              </a:spcBef>
              <a:buClrTx/>
              <a:buFontTx/>
              <a:buNone/>
            </a:pPr>
            <a:r>
              <a:rPr lang="zh-CN" altLang="en-US" b="1" dirty="0">
                <a:effectLst>
                  <a:outerShdw blurRad="38100" dist="38100" dir="2700000" algn="tl">
                    <a:srgbClr val="C0C0C0"/>
                  </a:outerShdw>
                </a:effectLst>
              </a:rPr>
              <a:t>第五步：注意更换控制</a:t>
            </a:r>
          </a:p>
          <a:p>
            <a:pPr lvl="1">
              <a:lnSpc>
                <a:spcPct val="150000"/>
              </a:lnSpc>
            </a:pPr>
            <a:r>
              <a:rPr lang="zh-CN" altLang="en-US" b="1" dirty="0">
                <a:effectLst>
                  <a:outerShdw blurRad="38100" dist="38100" dir="2700000" algn="tl">
                    <a:srgbClr val="C0C0C0"/>
                  </a:outerShdw>
                </a:effectLst>
                <a:ea typeface="楷体_GB2312" pitchFamily="49" charset="-122"/>
              </a:rPr>
              <a:t>规则变动是注释中记录信息</a:t>
            </a:r>
          </a:p>
          <a:p>
            <a:pPr lvl="2">
              <a:lnSpc>
                <a:spcPct val="150000"/>
              </a:lnSpc>
            </a:pPr>
            <a:r>
              <a:rPr lang="zh-CN" altLang="en-US" sz="2500" b="1" dirty="0">
                <a:effectLst>
                  <a:outerShdw blurRad="38100" dist="38100" dir="2700000" algn="tl">
                    <a:srgbClr val="C0C0C0"/>
                  </a:outerShdw>
                </a:effectLst>
                <a:ea typeface="楷体_GB2312" pitchFamily="49" charset="-122"/>
              </a:rPr>
              <a:t>规则更改者的名字</a:t>
            </a:r>
          </a:p>
          <a:p>
            <a:pPr lvl="2">
              <a:lnSpc>
                <a:spcPct val="150000"/>
              </a:lnSpc>
            </a:pPr>
            <a:r>
              <a:rPr lang="zh-CN" altLang="en-US" sz="2500" b="1" dirty="0">
                <a:effectLst>
                  <a:outerShdw blurRad="38100" dist="38100" dir="2700000" algn="tl">
                    <a:srgbClr val="C0C0C0"/>
                  </a:outerShdw>
                </a:effectLst>
                <a:ea typeface="楷体_GB2312" pitchFamily="49" charset="-122"/>
              </a:rPr>
              <a:t>规则变更的日期和时间</a:t>
            </a:r>
          </a:p>
          <a:p>
            <a:pPr lvl="2">
              <a:lnSpc>
                <a:spcPct val="150000"/>
              </a:lnSpc>
            </a:pPr>
            <a:r>
              <a:rPr lang="zh-CN" altLang="en-US" sz="2500" b="1" dirty="0">
                <a:effectLst>
                  <a:outerShdw blurRad="38100" dist="38100" dir="2700000" algn="tl">
                    <a:srgbClr val="C0C0C0"/>
                  </a:outerShdw>
                </a:effectLst>
                <a:ea typeface="楷体_GB2312" pitchFamily="49" charset="-122"/>
              </a:rPr>
              <a:t>规则变更的原因</a:t>
            </a:r>
          </a:p>
          <a:p>
            <a:pPr>
              <a:lnSpc>
                <a:spcPct val="150000"/>
              </a:lnSpc>
              <a:buFont typeface="Wingdings" panose="05000000000000000000" pitchFamily="2" charset="2"/>
              <a:buNone/>
            </a:pPr>
            <a:r>
              <a:rPr lang="zh-CN" altLang="en-US" b="1" dirty="0">
                <a:effectLst>
                  <a:outerShdw blurRad="38100" dist="38100" dir="2700000" algn="tl">
                    <a:srgbClr val="C0C0C0"/>
                  </a:outerShdw>
                </a:effectLst>
              </a:rPr>
              <a:t>第六步：审计工作</a:t>
            </a:r>
            <a:endParaRPr lang="zh-CN" altLang="en-US" sz="3200" b="1" dirty="0">
              <a:effectLst>
                <a:outerShdw blurRad="38100" dist="38100" dir="2700000" algn="tl">
                  <a:srgbClr val="C0C0C0"/>
                </a:outerShdw>
              </a:effectLst>
              <a:ea typeface="楷体_GB2312" pitchFamily="49" charset="-122"/>
            </a:endParaRPr>
          </a:p>
        </p:txBody>
      </p:sp>
      <p:sp>
        <p:nvSpPr>
          <p:cNvPr id="1940483" name="AutoShape 3" descr="紫色网格"/>
          <p:cNvSpPr>
            <a:spLocks noGrp="1" noChangeArrowheads="1"/>
          </p:cNvSpPr>
          <p:nvPr>
            <p:ph type="title"/>
          </p:nvPr>
        </p:nvSpPr>
        <p:spPr>
          <a:xfrm>
            <a:off x="1143000" y="231775"/>
            <a:ext cx="8001000" cy="755650"/>
          </a:xfrm>
          <a:prstGeom prst="roundRect">
            <a:avLst>
              <a:gd name="adj" fmla="val 16667"/>
            </a:avLst>
          </a:prstGeom>
          <a:blipFill dpi="0" rotWithShape="0">
            <a:blip r:embed="rId2" cstate="print"/>
            <a:srcRect/>
            <a:tile tx="0" ty="0" sx="100000" sy="100000" flip="none" algn="tl"/>
          </a:blipFill>
          <a:ln>
            <a:solidFill>
              <a:schemeClr val="tx1"/>
            </a:solidFill>
            <a:round/>
          </a:ln>
          <a:effectLst>
            <a:outerShdw dist="107763" dir="13500000" algn="ctr" rotWithShape="0">
              <a:schemeClr val="bg2">
                <a:alpha val="50000"/>
              </a:schemeClr>
            </a:outerShdw>
          </a:effectLst>
        </p:spPr>
        <p:txBody>
          <a:bodyPr/>
          <a:lstStyle/>
          <a:p>
            <a:pPr marL="469900" indent="-469900" algn="ctr"/>
            <a:r>
              <a:rPr lang="zh-CN" altLang="en-US" b="1">
                <a:solidFill>
                  <a:srgbClr val="FF0000"/>
                </a:solidFill>
                <a:effectLst>
                  <a:outerShdw blurRad="38100" dist="38100" dir="2700000" algn="tl">
                    <a:srgbClr val="FFFFFF"/>
                  </a:outerShdw>
                </a:effectLst>
              </a:rPr>
              <a:t>创建防火墙的步骤</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506" name="Rectangle 2"/>
          <p:cNvSpPr>
            <a:spLocks noGrp="1" noChangeArrowheads="1"/>
          </p:cNvSpPr>
          <p:nvPr>
            <p:ph type="body" idx="1"/>
          </p:nvPr>
        </p:nvSpPr>
        <p:spPr>
          <a:xfrm>
            <a:off x="677863" y="1428750"/>
            <a:ext cx="7772400" cy="3943350"/>
          </a:xfrm>
        </p:spPr>
        <p:txBody>
          <a:bodyPr/>
          <a:lstStyle/>
          <a:p>
            <a:pPr eaLnBrk="0" hangingPunct="0">
              <a:lnSpc>
                <a:spcPct val="150000"/>
              </a:lnSpc>
              <a:spcBef>
                <a:spcPct val="0"/>
              </a:spcBef>
              <a:buClrTx/>
              <a:buFontTx/>
              <a:buNone/>
            </a:pPr>
            <a:endParaRPr lang="en-US" altLang="zh-CN" b="1" dirty="0">
              <a:effectLst>
                <a:outerShdw blurRad="38100" dist="38100" dir="2700000" algn="tl">
                  <a:srgbClr val="C0C0C0"/>
                </a:outerShdw>
              </a:effectLst>
            </a:endParaRPr>
          </a:p>
          <a:p>
            <a:pPr>
              <a:lnSpc>
                <a:spcPct val="150000"/>
              </a:lnSpc>
            </a:pPr>
            <a:r>
              <a:rPr lang="zh-CN" altLang="en-US" b="1" dirty="0">
                <a:effectLst>
                  <a:outerShdw blurRad="38100" dist="38100" dir="2700000" algn="tl">
                    <a:srgbClr val="C0C0C0"/>
                  </a:outerShdw>
                </a:effectLst>
                <a:ea typeface="楷体_GB2312" pitchFamily="49" charset="-122"/>
              </a:rPr>
              <a:t>规则变动是注释中记录信息</a:t>
            </a:r>
          </a:p>
          <a:p>
            <a:pPr lvl="1">
              <a:lnSpc>
                <a:spcPct val="150000"/>
              </a:lnSpc>
            </a:pPr>
            <a:r>
              <a:rPr lang="zh-CN" altLang="en-US" sz="2800" b="1" dirty="0">
                <a:effectLst>
                  <a:outerShdw blurRad="38100" dist="38100" dir="2700000" algn="tl">
                    <a:srgbClr val="C0C0C0"/>
                  </a:outerShdw>
                </a:effectLst>
                <a:ea typeface="楷体_GB2312" pitchFamily="49" charset="-122"/>
              </a:rPr>
              <a:t>规则更改者的名字</a:t>
            </a:r>
          </a:p>
          <a:p>
            <a:pPr lvl="1">
              <a:lnSpc>
                <a:spcPct val="150000"/>
              </a:lnSpc>
            </a:pPr>
            <a:r>
              <a:rPr lang="zh-CN" altLang="en-US" sz="2800" b="1" dirty="0">
                <a:effectLst>
                  <a:outerShdw blurRad="38100" dist="38100" dir="2700000" algn="tl">
                    <a:srgbClr val="C0C0C0"/>
                  </a:outerShdw>
                </a:effectLst>
                <a:ea typeface="楷体_GB2312" pitchFamily="49" charset="-122"/>
              </a:rPr>
              <a:t>规则变更的日期和时间</a:t>
            </a:r>
          </a:p>
          <a:p>
            <a:pPr lvl="1">
              <a:lnSpc>
                <a:spcPct val="150000"/>
              </a:lnSpc>
            </a:pPr>
            <a:r>
              <a:rPr lang="zh-CN" altLang="en-US" sz="2800" b="1" dirty="0">
                <a:effectLst>
                  <a:outerShdw blurRad="38100" dist="38100" dir="2700000" algn="tl">
                    <a:srgbClr val="C0C0C0"/>
                  </a:outerShdw>
                </a:effectLst>
                <a:ea typeface="楷体_GB2312" pitchFamily="49" charset="-122"/>
              </a:rPr>
              <a:t>规则变更的原因</a:t>
            </a:r>
            <a:endParaRPr lang="zh-CN" altLang="en-US" b="1" dirty="0">
              <a:effectLst>
                <a:outerShdw blurRad="38100" dist="38100" dir="2700000" algn="tl">
                  <a:srgbClr val="C0C0C0"/>
                </a:outerShdw>
              </a:effectLst>
              <a:ea typeface="楷体_GB2312" pitchFamily="49" charset="-122"/>
            </a:endParaRPr>
          </a:p>
          <a:p>
            <a:pPr lvl="1">
              <a:lnSpc>
                <a:spcPct val="150000"/>
              </a:lnSpc>
              <a:buFont typeface="Wingdings" panose="05000000000000000000" pitchFamily="2" charset="2"/>
              <a:buNone/>
            </a:pPr>
            <a:endParaRPr lang="en-US" altLang="zh-CN" b="1" dirty="0">
              <a:effectLst>
                <a:outerShdw blurRad="38100" dist="38100" dir="2700000" algn="tl">
                  <a:srgbClr val="C0C0C0"/>
                </a:outerShdw>
              </a:effectLst>
              <a:ea typeface="楷体_GB2312" pitchFamily="49" charset="-122"/>
            </a:endParaRPr>
          </a:p>
        </p:txBody>
      </p:sp>
      <p:sp>
        <p:nvSpPr>
          <p:cNvPr id="1941507" name="AutoShape 3" descr="紫色网格"/>
          <p:cNvSpPr>
            <a:spLocks noGrp="1" noChangeArrowheads="1"/>
          </p:cNvSpPr>
          <p:nvPr>
            <p:ph type="title"/>
          </p:nvPr>
        </p:nvSpPr>
        <p:spPr>
          <a:xfrm>
            <a:off x="1143000" y="307975"/>
            <a:ext cx="8001000" cy="755650"/>
          </a:xfrm>
          <a:prstGeom prst="roundRect">
            <a:avLst>
              <a:gd name="adj" fmla="val 16667"/>
            </a:avLst>
          </a:prstGeom>
          <a:blipFill dpi="0" rotWithShape="0">
            <a:blip r:embed="rId2" cstate="print"/>
            <a:srcRect/>
            <a:tile tx="0" ty="0" sx="100000" sy="100000" flip="none" algn="tl"/>
          </a:blipFill>
          <a:ln>
            <a:solidFill>
              <a:schemeClr val="tx1"/>
            </a:solidFill>
            <a:round/>
          </a:ln>
          <a:effectLst>
            <a:outerShdw dist="107763" dir="13500000" algn="ctr" rotWithShape="0">
              <a:schemeClr val="bg2">
                <a:alpha val="50000"/>
              </a:schemeClr>
            </a:outerShdw>
          </a:effectLst>
        </p:spPr>
        <p:txBody>
          <a:bodyPr/>
          <a:lstStyle/>
          <a:p>
            <a:pPr marL="469900" indent="-469900" algn="ctr"/>
            <a:r>
              <a:rPr lang="zh-CN" altLang="en-US" b="1">
                <a:solidFill>
                  <a:srgbClr val="FF0000"/>
                </a:solidFill>
                <a:effectLst>
                  <a:outerShdw blurRad="38100" dist="38100" dir="2700000" algn="tl">
                    <a:srgbClr val="FFFFFF"/>
                  </a:outerShdw>
                </a:effectLst>
              </a:rPr>
              <a:t>创建防火墙的步骤</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2530" name="Rectangle 2"/>
          <p:cNvSpPr>
            <a:spLocks noGrp="1" noChangeArrowheads="1"/>
          </p:cNvSpPr>
          <p:nvPr>
            <p:ph type="title"/>
          </p:nvPr>
        </p:nvSpPr>
        <p:spPr/>
        <p:txBody>
          <a:bodyPr/>
          <a:lstStyle/>
          <a:p>
            <a:r>
              <a:rPr lang="zh-CN" altLang="en-US" sz="3600" b="1">
                <a:effectLst>
                  <a:outerShdw blurRad="38100" dist="38100" dir="2700000" algn="tl">
                    <a:srgbClr val="C0C0C0"/>
                  </a:outerShdw>
                </a:effectLst>
                <a:ea typeface="楷体_GB2312" pitchFamily="49" charset="-122"/>
              </a:rPr>
              <a:t>路由器使用</a:t>
            </a:r>
            <a:r>
              <a:rPr lang="en-US" altLang="zh-CN" sz="3600" b="1">
                <a:effectLst>
                  <a:outerShdw blurRad="38100" dist="38100" dir="2700000" algn="tl">
                    <a:srgbClr val="C0C0C0"/>
                  </a:outerShdw>
                </a:effectLst>
                <a:ea typeface="楷体_GB2312" pitchFamily="49" charset="-122"/>
              </a:rPr>
              <a:t>ACL</a:t>
            </a:r>
            <a:r>
              <a:rPr lang="zh-CN" altLang="en-US" sz="3600" b="1">
                <a:effectLst>
                  <a:outerShdw blurRad="38100" dist="38100" dir="2700000" algn="tl">
                    <a:srgbClr val="C0C0C0"/>
                  </a:outerShdw>
                </a:effectLst>
                <a:ea typeface="楷体_GB2312" pitchFamily="49" charset="-122"/>
              </a:rPr>
              <a:t>处理数据包的过程</a:t>
            </a:r>
          </a:p>
        </p:txBody>
      </p:sp>
      <p:sp>
        <p:nvSpPr>
          <p:cNvPr id="1942531" name="Rectangle 3"/>
          <p:cNvSpPr>
            <a:spLocks noGrp="1" noChangeArrowheads="1"/>
          </p:cNvSpPr>
          <p:nvPr>
            <p:ph type="body" idx="1"/>
          </p:nvPr>
        </p:nvSpPr>
        <p:spPr>
          <a:xfrm>
            <a:off x="395288" y="1443038"/>
            <a:ext cx="8577262" cy="4267200"/>
          </a:xfrm>
        </p:spPr>
        <p:txBody>
          <a:bodyPr/>
          <a:lstStyle/>
          <a:p>
            <a:pPr lvl="1">
              <a:buFont typeface="Wingdings" panose="05000000000000000000" pitchFamily="2" charset="2"/>
              <a:buNone/>
            </a:pPr>
            <a:endParaRPr lang="zh-CN" altLang="zh-CN" b="1">
              <a:effectLst>
                <a:outerShdw blurRad="38100" dist="38100" dir="2700000" algn="tl">
                  <a:srgbClr val="C0C0C0"/>
                </a:outerShdw>
              </a:effectLst>
              <a:ea typeface="楷体_GB2312" pitchFamily="49" charset="-122"/>
            </a:endParaRPr>
          </a:p>
        </p:txBody>
      </p:sp>
      <p:sp>
        <p:nvSpPr>
          <p:cNvPr id="1942532" name="Oval 4"/>
          <p:cNvSpPr>
            <a:spLocks noChangeArrowheads="1"/>
          </p:cNvSpPr>
          <p:nvPr/>
        </p:nvSpPr>
        <p:spPr bwMode="auto">
          <a:xfrm>
            <a:off x="3851275" y="1947863"/>
            <a:ext cx="1800225" cy="868362"/>
          </a:xfrm>
          <a:prstGeom prst="ellipse">
            <a:avLst/>
          </a:prstGeom>
          <a:solidFill>
            <a:schemeClr val="folHlink"/>
          </a:solidFill>
          <a:ln w="9525">
            <a:round/>
          </a:ln>
          <a:effectLst/>
          <a:scene3d>
            <a:camera prst="legacyPerspectiveFront">
              <a:rot lat="20099999" lon="20099999" rev="0"/>
            </a:camera>
            <a:lightRig rig="legacyFlat2" dir="t"/>
          </a:scene3d>
          <a:sp3d extrusionH="430200" prstMaterial="legacyMatte">
            <a:bevelT w="13500" h="13500" prst="angle"/>
            <a:bevelB w="13500" h="13500" prst="angle"/>
            <a:extrusionClr>
              <a:schemeClr val="folHlink"/>
            </a:extrusionClr>
          </a:sp3d>
        </p:spPr>
        <p:txBody>
          <a:bodyPr wrap="none" anchor="ctr">
            <a:flatTx/>
          </a:bodyPr>
          <a:lstStyle/>
          <a:p>
            <a:endParaRPr lang="zh-CN" altLang="en-US"/>
          </a:p>
        </p:txBody>
      </p:sp>
      <p:sp>
        <p:nvSpPr>
          <p:cNvPr id="1942533" name="AutoShape 5"/>
          <p:cNvSpPr>
            <a:spLocks noChangeArrowheads="1"/>
          </p:cNvSpPr>
          <p:nvPr/>
        </p:nvSpPr>
        <p:spPr bwMode="auto">
          <a:xfrm rot="1070899">
            <a:off x="4919663" y="2447925"/>
            <a:ext cx="360362" cy="214313"/>
          </a:xfrm>
          <a:prstGeom prst="rightArrow">
            <a:avLst>
              <a:gd name="adj1" fmla="val 50000"/>
              <a:gd name="adj2" fmla="val 42037"/>
            </a:avLst>
          </a:prstGeom>
          <a:solidFill>
            <a:schemeClr val="accent1"/>
          </a:solidFill>
          <a:ln w="9525">
            <a:solidFill>
              <a:schemeClr val="tx1"/>
            </a:solidFill>
            <a:miter lim="800000"/>
          </a:ln>
          <a:effectLst/>
        </p:spPr>
        <p:txBody>
          <a:bodyPr wrap="none" anchor="ctr"/>
          <a:lstStyle/>
          <a:p>
            <a:endParaRPr lang="zh-CN" altLang="en-US"/>
          </a:p>
        </p:txBody>
      </p:sp>
      <p:sp>
        <p:nvSpPr>
          <p:cNvPr id="1942534" name="AutoShape 6"/>
          <p:cNvSpPr>
            <a:spLocks noChangeArrowheads="1"/>
          </p:cNvSpPr>
          <p:nvPr/>
        </p:nvSpPr>
        <p:spPr bwMode="auto">
          <a:xfrm rot="12326208">
            <a:off x="4154488" y="2095500"/>
            <a:ext cx="360362" cy="214313"/>
          </a:xfrm>
          <a:prstGeom prst="rightArrow">
            <a:avLst>
              <a:gd name="adj1" fmla="val 50000"/>
              <a:gd name="adj2" fmla="val 42037"/>
            </a:avLst>
          </a:prstGeom>
          <a:solidFill>
            <a:schemeClr val="accent1"/>
          </a:solidFill>
          <a:ln w="9525">
            <a:solidFill>
              <a:schemeClr val="tx1"/>
            </a:solidFill>
            <a:miter lim="800000"/>
          </a:ln>
          <a:effectLst/>
        </p:spPr>
        <p:txBody>
          <a:bodyPr wrap="none" anchor="ctr"/>
          <a:lstStyle/>
          <a:p>
            <a:endParaRPr lang="zh-CN" altLang="en-US"/>
          </a:p>
        </p:txBody>
      </p:sp>
      <p:sp>
        <p:nvSpPr>
          <p:cNvPr id="1942535" name="AutoShape 7"/>
          <p:cNvSpPr>
            <a:spLocks noChangeArrowheads="1"/>
          </p:cNvSpPr>
          <p:nvPr/>
        </p:nvSpPr>
        <p:spPr bwMode="auto">
          <a:xfrm rot="6307457">
            <a:off x="4427538" y="2443163"/>
            <a:ext cx="360362" cy="214312"/>
          </a:xfrm>
          <a:prstGeom prst="rightArrow">
            <a:avLst>
              <a:gd name="adj1" fmla="val 50000"/>
              <a:gd name="adj2" fmla="val 42037"/>
            </a:avLst>
          </a:prstGeom>
          <a:solidFill>
            <a:schemeClr val="accent1"/>
          </a:solidFill>
          <a:ln w="9525">
            <a:solidFill>
              <a:schemeClr val="tx1"/>
            </a:solidFill>
            <a:miter lim="800000"/>
          </a:ln>
          <a:effectLst/>
        </p:spPr>
        <p:txBody>
          <a:bodyPr wrap="none" anchor="ctr"/>
          <a:lstStyle/>
          <a:p>
            <a:endParaRPr lang="zh-CN" altLang="en-US"/>
          </a:p>
        </p:txBody>
      </p:sp>
      <p:sp>
        <p:nvSpPr>
          <p:cNvPr id="1942536" name="AutoShape 8"/>
          <p:cNvSpPr>
            <a:spLocks noChangeArrowheads="1"/>
          </p:cNvSpPr>
          <p:nvPr/>
        </p:nvSpPr>
        <p:spPr bwMode="auto">
          <a:xfrm rot="-4035750">
            <a:off x="4571207" y="2020094"/>
            <a:ext cx="360362" cy="215900"/>
          </a:xfrm>
          <a:prstGeom prst="rightArrow">
            <a:avLst>
              <a:gd name="adj1" fmla="val 50000"/>
              <a:gd name="adj2" fmla="val 41728"/>
            </a:avLst>
          </a:prstGeom>
          <a:solidFill>
            <a:schemeClr val="accent1"/>
          </a:solidFill>
          <a:ln w="9525">
            <a:solidFill>
              <a:schemeClr val="tx1"/>
            </a:solidFill>
            <a:miter lim="800000"/>
          </a:ln>
          <a:effectLst/>
        </p:spPr>
        <p:txBody>
          <a:bodyPr wrap="none" anchor="ctr"/>
          <a:lstStyle/>
          <a:p>
            <a:endParaRPr lang="zh-CN" altLang="en-US"/>
          </a:p>
        </p:txBody>
      </p:sp>
      <p:sp>
        <p:nvSpPr>
          <p:cNvPr id="1942537" name="Line 9"/>
          <p:cNvSpPr>
            <a:spLocks noChangeShapeType="1"/>
          </p:cNvSpPr>
          <p:nvPr/>
        </p:nvSpPr>
        <p:spPr bwMode="auto">
          <a:xfrm>
            <a:off x="1908175" y="2451100"/>
            <a:ext cx="1800225" cy="0"/>
          </a:xfrm>
          <a:prstGeom prst="line">
            <a:avLst/>
          </a:prstGeom>
          <a:noFill/>
          <a:ln w="9525">
            <a:solidFill>
              <a:schemeClr val="tx1"/>
            </a:solidFill>
            <a:round/>
            <a:tailEnd type="triangle" w="med" len="med"/>
          </a:ln>
          <a:effectLst/>
        </p:spPr>
        <p:txBody>
          <a:bodyPr/>
          <a:lstStyle/>
          <a:p>
            <a:endParaRPr lang="zh-CN" altLang="en-US"/>
          </a:p>
        </p:txBody>
      </p:sp>
      <p:sp>
        <p:nvSpPr>
          <p:cNvPr id="1942538" name="Line 10"/>
          <p:cNvSpPr>
            <a:spLocks noChangeShapeType="1"/>
          </p:cNvSpPr>
          <p:nvPr/>
        </p:nvSpPr>
        <p:spPr bwMode="auto">
          <a:xfrm>
            <a:off x="5580063" y="2524125"/>
            <a:ext cx="1584325" cy="0"/>
          </a:xfrm>
          <a:prstGeom prst="line">
            <a:avLst/>
          </a:prstGeom>
          <a:noFill/>
          <a:ln w="9525">
            <a:solidFill>
              <a:schemeClr val="tx1"/>
            </a:solidFill>
            <a:round/>
            <a:tailEnd type="triangle" w="med" len="med"/>
          </a:ln>
          <a:effectLst/>
        </p:spPr>
        <p:txBody>
          <a:bodyPr/>
          <a:lstStyle/>
          <a:p>
            <a:endParaRPr lang="zh-CN" altLang="en-US"/>
          </a:p>
        </p:txBody>
      </p:sp>
      <p:sp>
        <p:nvSpPr>
          <p:cNvPr id="1942539" name="AutoShape 11"/>
          <p:cNvSpPr>
            <a:spLocks noChangeArrowheads="1"/>
          </p:cNvSpPr>
          <p:nvPr/>
        </p:nvSpPr>
        <p:spPr bwMode="auto">
          <a:xfrm>
            <a:off x="323850" y="3459163"/>
            <a:ext cx="1584325" cy="1152525"/>
          </a:xfrm>
          <a:prstGeom prst="flowChartDecision">
            <a:avLst/>
          </a:prstGeom>
          <a:solidFill>
            <a:schemeClr val="accent1"/>
          </a:solidFill>
          <a:ln w="9525">
            <a:solidFill>
              <a:schemeClr val="tx1"/>
            </a:solidFill>
            <a:miter lim="800000"/>
          </a:ln>
          <a:effectLst/>
        </p:spPr>
        <p:txBody>
          <a:bodyPr wrap="none" anchor="ctr"/>
          <a:lstStyle/>
          <a:p>
            <a:endParaRPr lang="zh-CN" altLang="en-US"/>
          </a:p>
        </p:txBody>
      </p:sp>
      <p:sp>
        <p:nvSpPr>
          <p:cNvPr id="1942540" name="Text Box 12"/>
          <p:cNvSpPr txBox="1">
            <a:spLocks noChangeArrowheads="1"/>
          </p:cNvSpPr>
          <p:nvPr/>
        </p:nvSpPr>
        <p:spPr bwMode="auto">
          <a:xfrm>
            <a:off x="611188" y="3748088"/>
            <a:ext cx="1223962" cy="641350"/>
          </a:xfrm>
          <a:prstGeom prst="rect">
            <a:avLst/>
          </a:prstGeom>
          <a:noFill/>
          <a:ln w="9525">
            <a:noFill/>
            <a:miter lim="800000"/>
          </a:ln>
          <a:effectLst/>
        </p:spPr>
        <p:txBody>
          <a:bodyPr>
            <a:spAutoFit/>
          </a:bodyPr>
          <a:lstStyle/>
          <a:p>
            <a:pPr>
              <a:spcBef>
                <a:spcPct val="50000"/>
              </a:spcBef>
            </a:pPr>
            <a:r>
              <a:rPr kumimoji="0" lang="zh-CN" altLang="en-US" sz="1800">
                <a:effectLst>
                  <a:outerShdw blurRad="38100" dist="38100" dir="2700000" algn="tl">
                    <a:srgbClr val="C0C0C0"/>
                  </a:outerShdw>
                </a:effectLst>
                <a:latin typeface="楷体_GB2312" pitchFamily="49" charset="-122"/>
                <a:ea typeface="楷体_GB2312" pitchFamily="49" charset="-122"/>
              </a:rPr>
              <a:t>存在进站</a:t>
            </a:r>
            <a:r>
              <a:rPr kumimoji="0" lang="en-US" altLang="zh-CN" sz="1800">
                <a:effectLst>
                  <a:outerShdw blurRad="38100" dist="38100" dir="2700000" algn="tl">
                    <a:srgbClr val="C0C0C0"/>
                  </a:outerShdw>
                </a:effectLst>
                <a:latin typeface="楷体_GB2312" pitchFamily="49" charset="-122"/>
                <a:ea typeface="楷体_GB2312" pitchFamily="49" charset="-122"/>
              </a:rPr>
              <a:t>ACL</a:t>
            </a:r>
            <a:r>
              <a:rPr kumimoji="0" lang="zh-CN" altLang="en-US" sz="1800">
                <a:effectLst>
                  <a:outerShdw blurRad="38100" dist="38100" dir="2700000" algn="tl">
                    <a:srgbClr val="C0C0C0"/>
                  </a:outerShdw>
                </a:effectLst>
                <a:latin typeface="楷体_GB2312" pitchFamily="49" charset="-122"/>
                <a:ea typeface="楷体_GB2312" pitchFamily="49" charset="-122"/>
              </a:rPr>
              <a:t>？</a:t>
            </a:r>
          </a:p>
        </p:txBody>
      </p:sp>
      <p:sp>
        <p:nvSpPr>
          <p:cNvPr id="1942541" name="AutoShape 13"/>
          <p:cNvSpPr>
            <a:spLocks noChangeArrowheads="1"/>
          </p:cNvSpPr>
          <p:nvPr/>
        </p:nvSpPr>
        <p:spPr bwMode="auto">
          <a:xfrm>
            <a:off x="1979613" y="3459163"/>
            <a:ext cx="1584325" cy="1081087"/>
          </a:xfrm>
          <a:prstGeom prst="flowChartDecision">
            <a:avLst/>
          </a:prstGeom>
          <a:solidFill>
            <a:schemeClr val="accent1"/>
          </a:solidFill>
          <a:ln w="9525">
            <a:solidFill>
              <a:schemeClr val="tx1"/>
            </a:solidFill>
            <a:miter lim="800000"/>
          </a:ln>
          <a:effectLst/>
        </p:spPr>
        <p:txBody>
          <a:bodyPr wrap="none" anchor="ctr"/>
          <a:lstStyle/>
          <a:p>
            <a:endParaRPr lang="zh-CN" altLang="en-US"/>
          </a:p>
        </p:txBody>
      </p:sp>
      <p:sp>
        <p:nvSpPr>
          <p:cNvPr id="1942542" name="AutoShape 14"/>
          <p:cNvSpPr>
            <a:spLocks noChangeArrowheads="1"/>
          </p:cNvSpPr>
          <p:nvPr/>
        </p:nvSpPr>
        <p:spPr bwMode="auto">
          <a:xfrm>
            <a:off x="3563938" y="3316288"/>
            <a:ext cx="1944687" cy="1800225"/>
          </a:xfrm>
          <a:prstGeom prst="flowChartDecision">
            <a:avLst/>
          </a:prstGeom>
          <a:solidFill>
            <a:schemeClr val="accent1"/>
          </a:solidFill>
          <a:ln w="9525">
            <a:solidFill>
              <a:schemeClr val="tx1"/>
            </a:solidFill>
            <a:miter lim="800000"/>
          </a:ln>
          <a:effectLst/>
        </p:spPr>
        <p:txBody>
          <a:bodyPr wrap="none" anchor="ctr"/>
          <a:lstStyle/>
          <a:p>
            <a:endParaRPr lang="zh-CN" altLang="en-US"/>
          </a:p>
        </p:txBody>
      </p:sp>
      <p:sp>
        <p:nvSpPr>
          <p:cNvPr id="1942543" name="AutoShape 15"/>
          <p:cNvSpPr>
            <a:spLocks noChangeArrowheads="1"/>
          </p:cNvSpPr>
          <p:nvPr/>
        </p:nvSpPr>
        <p:spPr bwMode="auto">
          <a:xfrm>
            <a:off x="5651500" y="3532188"/>
            <a:ext cx="1584325" cy="1368425"/>
          </a:xfrm>
          <a:prstGeom prst="flowChartDecision">
            <a:avLst/>
          </a:prstGeom>
          <a:solidFill>
            <a:schemeClr val="accent1"/>
          </a:solidFill>
          <a:ln w="9525">
            <a:solidFill>
              <a:schemeClr val="tx1"/>
            </a:solidFill>
            <a:miter lim="800000"/>
          </a:ln>
          <a:effectLst/>
        </p:spPr>
        <p:txBody>
          <a:bodyPr wrap="none" anchor="ctr"/>
          <a:lstStyle/>
          <a:p>
            <a:endParaRPr lang="zh-CN" altLang="en-US"/>
          </a:p>
        </p:txBody>
      </p:sp>
      <p:sp>
        <p:nvSpPr>
          <p:cNvPr id="1942544" name="AutoShape 16"/>
          <p:cNvSpPr>
            <a:spLocks noChangeArrowheads="1"/>
          </p:cNvSpPr>
          <p:nvPr/>
        </p:nvSpPr>
        <p:spPr bwMode="auto">
          <a:xfrm>
            <a:off x="7380288" y="3532188"/>
            <a:ext cx="1584325" cy="1295400"/>
          </a:xfrm>
          <a:prstGeom prst="flowChartDecision">
            <a:avLst/>
          </a:prstGeom>
          <a:solidFill>
            <a:schemeClr val="accent1"/>
          </a:solidFill>
          <a:ln w="9525">
            <a:solidFill>
              <a:schemeClr val="tx1"/>
            </a:solidFill>
            <a:miter lim="800000"/>
          </a:ln>
          <a:effectLst/>
        </p:spPr>
        <p:txBody>
          <a:bodyPr wrap="none" anchor="ctr"/>
          <a:lstStyle/>
          <a:p>
            <a:endParaRPr lang="zh-CN" altLang="en-US"/>
          </a:p>
        </p:txBody>
      </p:sp>
      <p:sp>
        <p:nvSpPr>
          <p:cNvPr id="1942545" name="Text Box 17"/>
          <p:cNvSpPr txBox="1">
            <a:spLocks noChangeArrowheads="1"/>
          </p:cNvSpPr>
          <p:nvPr/>
        </p:nvSpPr>
        <p:spPr bwMode="auto">
          <a:xfrm>
            <a:off x="2268538" y="3748088"/>
            <a:ext cx="1008062" cy="641350"/>
          </a:xfrm>
          <a:prstGeom prst="rect">
            <a:avLst/>
          </a:prstGeom>
          <a:noFill/>
          <a:ln w="9525">
            <a:noFill/>
            <a:miter lim="800000"/>
          </a:ln>
          <a:effectLst/>
        </p:spPr>
        <p:txBody>
          <a:bodyPr>
            <a:spAutoFit/>
          </a:bodyPr>
          <a:lstStyle/>
          <a:p>
            <a:pPr>
              <a:spcBef>
                <a:spcPct val="50000"/>
              </a:spcBef>
            </a:pPr>
            <a:r>
              <a:rPr kumimoji="0" lang="zh-CN" altLang="en-US" sz="1800">
                <a:effectLst>
                  <a:outerShdw blurRad="38100" dist="38100" dir="2700000" algn="tl">
                    <a:srgbClr val="C0C0C0"/>
                  </a:outerShdw>
                </a:effectLst>
                <a:latin typeface="Arial" panose="020B0604020202020204" pitchFamily="34" charset="0"/>
                <a:ea typeface="楷体_GB2312" pitchFamily="49" charset="-122"/>
              </a:rPr>
              <a:t>拒绝或允许？</a:t>
            </a:r>
          </a:p>
        </p:txBody>
      </p:sp>
      <p:sp>
        <p:nvSpPr>
          <p:cNvPr id="1942546" name="Text Box 18"/>
          <p:cNvSpPr txBox="1">
            <a:spLocks noChangeArrowheads="1"/>
          </p:cNvSpPr>
          <p:nvPr/>
        </p:nvSpPr>
        <p:spPr bwMode="auto">
          <a:xfrm>
            <a:off x="3851275" y="3819525"/>
            <a:ext cx="1512888" cy="825500"/>
          </a:xfrm>
          <a:prstGeom prst="rect">
            <a:avLst/>
          </a:prstGeom>
          <a:noFill/>
          <a:ln w="9525">
            <a:noFill/>
            <a:miter lim="800000"/>
          </a:ln>
          <a:effectLst/>
        </p:spPr>
        <p:txBody>
          <a:bodyPr>
            <a:spAutoFit/>
          </a:bodyPr>
          <a:lstStyle/>
          <a:p>
            <a:pPr>
              <a:spcBef>
                <a:spcPct val="50000"/>
              </a:spcBef>
            </a:pPr>
            <a:r>
              <a:rPr kumimoji="0" lang="zh-CN" altLang="en-US" sz="1600">
                <a:effectLst>
                  <a:outerShdw blurRad="38100" dist="38100" dir="2700000" algn="tl">
                    <a:srgbClr val="C0C0C0"/>
                  </a:outerShdw>
                </a:effectLst>
                <a:latin typeface="Arial" panose="020B0604020202020204" pitchFamily="34" charset="0"/>
                <a:ea typeface="楷体_GB2312" pitchFamily="49" charset="-122"/>
              </a:rPr>
              <a:t>查询路由表是否有到目标网络的路由？</a:t>
            </a:r>
          </a:p>
        </p:txBody>
      </p:sp>
      <p:sp>
        <p:nvSpPr>
          <p:cNvPr id="1942547" name="Text Box 19"/>
          <p:cNvSpPr txBox="1">
            <a:spLocks noChangeArrowheads="1"/>
          </p:cNvSpPr>
          <p:nvPr/>
        </p:nvSpPr>
        <p:spPr bwMode="auto">
          <a:xfrm>
            <a:off x="7596188" y="3892550"/>
            <a:ext cx="1223962" cy="641350"/>
          </a:xfrm>
          <a:prstGeom prst="rect">
            <a:avLst/>
          </a:prstGeom>
          <a:noFill/>
          <a:ln w="9525">
            <a:noFill/>
            <a:miter lim="800000"/>
          </a:ln>
          <a:effectLst/>
        </p:spPr>
        <p:txBody>
          <a:bodyPr>
            <a:spAutoFit/>
          </a:bodyPr>
          <a:lstStyle/>
          <a:p>
            <a:pPr>
              <a:spcBef>
                <a:spcPct val="50000"/>
              </a:spcBef>
            </a:pPr>
            <a:r>
              <a:rPr kumimoji="0" lang="zh-CN" altLang="en-US" sz="1800">
                <a:effectLst>
                  <a:outerShdw blurRad="38100" dist="38100" dir="2700000" algn="tl">
                    <a:srgbClr val="C0C0C0"/>
                  </a:outerShdw>
                </a:effectLst>
                <a:latin typeface="Arial" panose="020B0604020202020204" pitchFamily="34" charset="0"/>
                <a:ea typeface="楷体_GB2312" pitchFamily="49" charset="-122"/>
              </a:rPr>
              <a:t>拒绝或允许？</a:t>
            </a:r>
          </a:p>
        </p:txBody>
      </p:sp>
      <p:sp>
        <p:nvSpPr>
          <p:cNvPr id="1942548" name="Text Box 20"/>
          <p:cNvSpPr txBox="1">
            <a:spLocks noChangeArrowheads="1"/>
          </p:cNvSpPr>
          <p:nvPr/>
        </p:nvSpPr>
        <p:spPr bwMode="auto">
          <a:xfrm>
            <a:off x="5867400" y="3892550"/>
            <a:ext cx="1223963" cy="641350"/>
          </a:xfrm>
          <a:prstGeom prst="rect">
            <a:avLst/>
          </a:prstGeom>
          <a:noFill/>
          <a:ln w="9525">
            <a:noFill/>
            <a:miter lim="800000"/>
          </a:ln>
          <a:effectLst/>
        </p:spPr>
        <p:txBody>
          <a:bodyPr>
            <a:spAutoFit/>
          </a:bodyPr>
          <a:lstStyle/>
          <a:p>
            <a:pPr>
              <a:spcBef>
                <a:spcPct val="50000"/>
              </a:spcBef>
            </a:pPr>
            <a:r>
              <a:rPr kumimoji="0" lang="zh-CN" altLang="en-US" sz="1800">
                <a:effectLst>
                  <a:outerShdw blurRad="38100" dist="38100" dir="2700000" algn="tl">
                    <a:srgbClr val="C0C0C0"/>
                  </a:outerShdw>
                </a:effectLst>
                <a:latin typeface="楷体_GB2312" pitchFamily="49" charset="-122"/>
                <a:ea typeface="楷体_GB2312" pitchFamily="49" charset="-122"/>
              </a:rPr>
              <a:t>存在出站</a:t>
            </a:r>
            <a:r>
              <a:rPr kumimoji="0" lang="en-US" altLang="zh-CN" sz="1800">
                <a:effectLst>
                  <a:outerShdw blurRad="38100" dist="38100" dir="2700000" algn="tl">
                    <a:srgbClr val="C0C0C0"/>
                  </a:outerShdw>
                </a:effectLst>
                <a:latin typeface="楷体_GB2312" pitchFamily="49" charset="-122"/>
                <a:ea typeface="楷体_GB2312" pitchFamily="49" charset="-122"/>
              </a:rPr>
              <a:t>ACL</a:t>
            </a:r>
            <a:r>
              <a:rPr kumimoji="0" lang="zh-CN" altLang="en-US" sz="1800">
                <a:effectLst>
                  <a:outerShdw blurRad="38100" dist="38100" dir="2700000" algn="tl">
                    <a:srgbClr val="C0C0C0"/>
                  </a:outerShdw>
                </a:effectLst>
                <a:latin typeface="楷体_GB2312" pitchFamily="49" charset="-122"/>
                <a:ea typeface="楷体_GB2312" pitchFamily="49" charset="-122"/>
              </a:rPr>
              <a:t>？</a:t>
            </a:r>
          </a:p>
        </p:txBody>
      </p:sp>
      <p:sp>
        <p:nvSpPr>
          <p:cNvPr id="1942549" name="Line 21"/>
          <p:cNvSpPr>
            <a:spLocks noChangeShapeType="1"/>
          </p:cNvSpPr>
          <p:nvPr/>
        </p:nvSpPr>
        <p:spPr bwMode="auto">
          <a:xfrm>
            <a:off x="1835150" y="4035425"/>
            <a:ext cx="144463" cy="0"/>
          </a:xfrm>
          <a:prstGeom prst="line">
            <a:avLst/>
          </a:prstGeom>
          <a:noFill/>
          <a:ln w="9525">
            <a:solidFill>
              <a:schemeClr val="tx1"/>
            </a:solidFill>
            <a:round/>
            <a:tailEnd type="triangle" w="med" len="med"/>
          </a:ln>
          <a:effectLst/>
        </p:spPr>
        <p:txBody>
          <a:bodyPr/>
          <a:lstStyle/>
          <a:p>
            <a:endParaRPr lang="zh-CN" altLang="en-US"/>
          </a:p>
        </p:txBody>
      </p:sp>
      <p:sp>
        <p:nvSpPr>
          <p:cNvPr id="1942550" name="Line 22"/>
          <p:cNvSpPr>
            <a:spLocks noChangeShapeType="1"/>
          </p:cNvSpPr>
          <p:nvPr/>
        </p:nvSpPr>
        <p:spPr bwMode="auto">
          <a:xfrm>
            <a:off x="3492500" y="4035425"/>
            <a:ext cx="288925" cy="0"/>
          </a:xfrm>
          <a:prstGeom prst="line">
            <a:avLst/>
          </a:prstGeom>
          <a:noFill/>
          <a:ln w="9525">
            <a:solidFill>
              <a:schemeClr val="tx1"/>
            </a:solidFill>
            <a:round/>
            <a:tailEnd type="triangle" w="med" len="med"/>
          </a:ln>
          <a:effectLst/>
        </p:spPr>
        <p:txBody>
          <a:bodyPr/>
          <a:lstStyle/>
          <a:p>
            <a:endParaRPr lang="zh-CN" altLang="en-US"/>
          </a:p>
        </p:txBody>
      </p:sp>
      <p:sp>
        <p:nvSpPr>
          <p:cNvPr id="1942551" name="Line 23"/>
          <p:cNvSpPr>
            <a:spLocks noChangeShapeType="1"/>
          </p:cNvSpPr>
          <p:nvPr/>
        </p:nvSpPr>
        <p:spPr bwMode="auto">
          <a:xfrm flipV="1">
            <a:off x="5435600" y="4251325"/>
            <a:ext cx="288925" cy="0"/>
          </a:xfrm>
          <a:prstGeom prst="line">
            <a:avLst/>
          </a:prstGeom>
          <a:noFill/>
          <a:ln w="9525">
            <a:solidFill>
              <a:schemeClr val="tx1"/>
            </a:solidFill>
            <a:round/>
            <a:tailEnd type="triangle" w="med" len="med"/>
          </a:ln>
          <a:effectLst/>
        </p:spPr>
        <p:txBody>
          <a:bodyPr/>
          <a:lstStyle/>
          <a:p>
            <a:endParaRPr lang="zh-CN" altLang="en-US"/>
          </a:p>
        </p:txBody>
      </p:sp>
      <p:sp>
        <p:nvSpPr>
          <p:cNvPr id="1942552" name="Line 24"/>
          <p:cNvSpPr>
            <a:spLocks noChangeShapeType="1"/>
          </p:cNvSpPr>
          <p:nvPr/>
        </p:nvSpPr>
        <p:spPr bwMode="auto">
          <a:xfrm>
            <a:off x="7235825" y="4179888"/>
            <a:ext cx="144463" cy="0"/>
          </a:xfrm>
          <a:prstGeom prst="line">
            <a:avLst/>
          </a:prstGeom>
          <a:noFill/>
          <a:ln w="9525">
            <a:solidFill>
              <a:schemeClr val="tx1"/>
            </a:solidFill>
            <a:round/>
            <a:tailEnd type="triangle" w="med" len="med"/>
          </a:ln>
          <a:effectLst/>
        </p:spPr>
        <p:txBody>
          <a:bodyPr/>
          <a:lstStyle/>
          <a:p>
            <a:endParaRPr lang="zh-CN" altLang="en-US"/>
          </a:p>
        </p:txBody>
      </p:sp>
      <p:sp>
        <p:nvSpPr>
          <p:cNvPr id="1942553" name="Line 25"/>
          <p:cNvSpPr>
            <a:spLocks noChangeShapeType="1"/>
          </p:cNvSpPr>
          <p:nvPr/>
        </p:nvSpPr>
        <p:spPr bwMode="auto">
          <a:xfrm>
            <a:off x="1116013" y="3459163"/>
            <a:ext cx="0" cy="0"/>
          </a:xfrm>
          <a:prstGeom prst="line">
            <a:avLst/>
          </a:prstGeom>
          <a:noFill/>
          <a:ln w="9525">
            <a:solidFill>
              <a:schemeClr val="tx1"/>
            </a:solidFill>
            <a:round/>
          </a:ln>
          <a:effectLst/>
        </p:spPr>
        <p:txBody>
          <a:bodyPr/>
          <a:lstStyle/>
          <a:p>
            <a:endParaRPr lang="zh-CN" altLang="en-US"/>
          </a:p>
        </p:txBody>
      </p:sp>
      <p:sp>
        <p:nvSpPr>
          <p:cNvPr id="1942554" name="Line 26"/>
          <p:cNvSpPr>
            <a:spLocks noChangeShapeType="1"/>
          </p:cNvSpPr>
          <p:nvPr/>
        </p:nvSpPr>
        <p:spPr bwMode="auto">
          <a:xfrm flipV="1">
            <a:off x="1116013" y="3171825"/>
            <a:ext cx="0" cy="287338"/>
          </a:xfrm>
          <a:prstGeom prst="line">
            <a:avLst/>
          </a:prstGeom>
          <a:noFill/>
          <a:ln w="9525">
            <a:solidFill>
              <a:schemeClr val="tx1"/>
            </a:solidFill>
            <a:round/>
          </a:ln>
          <a:effectLst/>
        </p:spPr>
        <p:txBody>
          <a:bodyPr/>
          <a:lstStyle/>
          <a:p>
            <a:endParaRPr lang="zh-CN" altLang="en-US"/>
          </a:p>
        </p:txBody>
      </p:sp>
      <p:sp>
        <p:nvSpPr>
          <p:cNvPr id="1942555" name="Line 27"/>
          <p:cNvSpPr>
            <a:spLocks noChangeShapeType="1"/>
          </p:cNvSpPr>
          <p:nvPr/>
        </p:nvSpPr>
        <p:spPr bwMode="auto">
          <a:xfrm>
            <a:off x="1116013" y="3171825"/>
            <a:ext cx="3384550" cy="0"/>
          </a:xfrm>
          <a:prstGeom prst="line">
            <a:avLst/>
          </a:prstGeom>
          <a:noFill/>
          <a:ln w="9525">
            <a:solidFill>
              <a:schemeClr val="tx1"/>
            </a:solidFill>
            <a:round/>
          </a:ln>
          <a:effectLst/>
        </p:spPr>
        <p:txBody>
          <a:bodyPr/>
          <a:lstStyle/>
          <a:p>
            <a:endParaRPr lang="zh-CN" altLang="en-US"/>
          </a:p>
        </p:txBody>
      </p:sp>
      <p:sp>
        <p:nvSpPr>
          <p:cNvPr id="1942556" name="Line 28"/>
          <p:cNvSpPr>
            <a:spLocks noChangeShapeType="1"/>
          </p:cNvSpPr>
          <p:nvPr/>
        </p:nvSpPr>
        <p:spPr bwMode="auto">
          <a:xfrm>
            <a:off x="4500563" y="3171825"/>
            <a:ext cx="0" cy="215900"/>
          </a:xfrm>
          <a:prstGeom prst="line">
            <a:avLst/>
          </a:prstGeom>
          <a:noFill/>
          <a:ln w="9525">
            <a:solidFill>
              <a:schemeClr val="tx1"/>
            </a:solidFill>
            <a:round/>
            <a:tailEnd type="triangle" w="med" len="med"/>
          </a:ln>
          <a:effectLst/>
        </p:spPr>
        <p:txBody>
          <a:bodyPr/>
          <a:lstStyle/>
          <a:p>
            <a:endParaRPr lang="zh-CN" altLang="en-US"/>
          </a:p>
        </p:txBody>
      </p:sp>
      <p:sp>
        <p:nvSpPr>
          <p:cNvPr id="1942557" name="Rectangle 29"/>
          <p:cNvSpPr>
            <a:spLocks noChangeArrowheads="1"/>
          </p:cNvSpPr>
          <p:nvPr/>
        </p:nvSpPr>
        <p:spPr bwMode="auto">
          <a:xfrm>
            <a:off x="755650" y="4900613"/>
            <a:ext cx="647700" cy="287337"/>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942558" name="Line 30"/>
          <p:cNvSpPr>
            <a:spLocks noChangeShapeType="1"/>
          </p:cNvSpPr>
          <p:nvPr/>
        </p:nvSpPr>
        <p:spPr bwMode="auto">
          <a:xfrm flipV="1">
            <a:off x="1116013" y="4611688"/>
            <a:ext cx="0" cy="288925"/>
          </a:xfrm>
          <a:prstGeom prst="line">
            <a:avLst/>
          </a:prstGeom>
          <a:noFill/>
          <a:ln w="9525">
            <a:solidFill>
              <a:schemeClr val="tx1"/>
            </a:solidFill>
            <a:round/>
            <a:tailEnd type="triangle" w="med" len="med"/>
          </a:ln>
          <a:effectLst/>
        </p:spPr>
        <p:txBody>
          <a:bodyPr/>
          <a:lstStyle/>
          <a:p>
            <a:endParaRPr lang="zh-CN" altLang="en-US"/>
          </a:p>
        </p:txBody>
      </p:sp>
      <p:sp>
        <p:nvSpPr>
          <p:cNvPr id="1942559" name="Line 31"/>
          <p:cNvSpPr>
            <a:spLocks noChangeShapeType="1"/>
          </p:cNvSpPr>
          <p:nvPr/>
        </p:nvSpPr>
        <p:spPr bwMode="auto">
          <a:xfrm>
            <a:off x="2771775" y="4540250"/>
            <a:ext cx="0" cy="1079500"/>
          </a:xfrm>
          <a:prstGeom prst="line">
            <a:avLst/>
          </a:prstGeom>
          <a:noFill/>
          <a:ln w="9525">
            <a:solidFill>
              <a:schemeClr val="tx1"/>
            </a:solidFill>
            <a:round/>
          </a:ln>
          <a:effectLst/>
        </p:spPr>
        <p:txBody>
          <a:bodyPr/>
          <a:lstStyle/>
          <a:p>
            <a:endParaRPr lang="zh-CN" altLang="en-US"/>
          </a:p>
        </p:txBody>
      </p:sp>
      <p:sp>
        <p:nvSpPr>
          <p:cNvPr id="1942560" name="Line 32"/>
          <p:cNvSpPr>
            <a:spLocks noChangeShapeType="1"/>
          </p:cNvSpPr>
          <p:nvPr/>
        </p:nvSpPr>
        <p:spPr bwMode="auto">
          <a:xfrm>
            <a:off x="2771775" y="5619750"/>
            <a:ext cx="1295400" cy="0"/>
          </a:xfrm>
          <a:prstGeom prst="line">
            <a:avLst/>
          </a:prstGeom>
          <a:noFill/>
          <a:ln w="9525">
            <a:solidFill>
              <a:schemeClr val="tx1"/>
            </a:solidFill>
            <a:round/>
            <a:tailEnd type="triangle" w="med" len="med"/>
          </a:ln>
          <a:effectLst/>
        </p:spPr>
        <p:txBody>
          <a:bodyPr/>
          <a:lstStyle/>
          <a:p>
            <a:endParaRPr lang="zh-CN" altLang="en-US"/>
          </a:p>
        </p:txBody>
      </p:sp>
      <p:sp>
        <p:nvSpPr>
          <p:cNvPr id="1942561" name="AutoShape 33"/>
          <p:cNvSpPr>
            <a:spLocks noChangeArrowheads="1"/>
          </p:cNvSpPr>
          <p:nvPr/>
        </p:nvSpPr>
        <p:spPr bwMode="auto">
          <a:xfrm>
            <a:off x="4140200" y="5476875"/>
            <a:ext cx="503238" cy="503238"/>
          </a:xfrm>
          <a:prstGeom prst="flowChartMagneticDisk">
            <a:avLst/>
          </a:prstGeom>
          <a:solidFill>
            <a:schemeClr val="accent1"/>
          </a:solidFill>
          <a:ln w="9525">
            <a:solidFill>
              <a:schemeClr val="tx1"/>
            </a:solidFill>
            <a:round/>
          </a:ln>
          <a:effectLst/>
        </p:spPr>
        <p:txBody>
          <a:bodyPr wrap="none" anchor="ctr"/>
          <a:lstStyle/>
          <a:p>
            <a:endParaRPr lang="zh-CN" altLang="en-US"/>
          </a:p>
        </p:txBody>
      </p:sp>
      <p:sp>
        <p:nvSpPr>
          <p:cNvPr id="1942562" name="Line 34"/>
          <p:cNvSpPr>
            <a:spLocks noChangeShapeType="1"/>
          </p:cNvSpPr>
          <p:nvPr/>
        </p:nvSpPr>
        <p:spPr bwMode="auto">
          <a:xfrm>
            <a:off x="4500563" y="5116513"/>
            <a:ext cx="0" cy="360362"/>
          </a:xfrm>
          <a:prstGeom prst="line">
            <a:avLst/>
          </a:prstGeom>
          <a:noFill/>
          <a:ln w="9525">
            <a:solidFill>
              <a:schemeClr val="tx1"/>
            </a:solidFill>
            <a:round/>
            <a:tailEnd type="triangle" w="med" len="med"/>
          </a:ln>
          <a:effectLst/>
        </p:spPr>
        <p:txBody>
          <a:bodyPr/>
          <a:lstStyle/>
          <a:p>
            <a:endParaRPr lang="zh-CN" altLang="en-US"/>
          </a:p>
        </p:txBody>
      </p:sp>
      <p:sp>
        <p:nvSpPr>
          <p:cNvPr id="1942563" name="Line 35"/>
          <p:cNvSpPr>
            <a:spLocks noChangeShapeType="1"/>
          </p:cNvSpPr>
          <p:nvPr/>
        </p:nvSpPr>
        <p:spPr bwMode="auto">
          <a:xfrm>
            <a:off x="8172450" y="4900613"/>
            <a:ext cx="0" cy="719137"/>
          </a:xfrm>
          <a:prstGeom prst="line">
            <a:avLst/>
          </a:prstGeom>
          <a:noFill/>
          <a:ln w="9525">
            <a:solidFill>
              <a:schemeClr val="tx1"/>
            </a:solidFill>
            <a:round/>
          </a:ln>
          <a:effectLst/>
        </p:spPr>
        <p:txBody>
          <a:bodyPr/>
          <a:lstStyle/>
          <a:p>
            <a:endParaRPr lang="zh-CN" altLang="en-US"/>
          </a:p>
        </p:txBody>
      </p:sp>
      <p:sp>
        <p:nvSpPr>
          <p:cNvPr id="1942564" name="Line 36"/>
          <p:cNvSpPr>
            <a:spLocks noChangeShapeType="1"/>
          </p:cNvSpPr>
          <p:nvPr/>
        </p:nvSpPr>
        <p:spPr bwMode="auto">
          <a:xfrm flipH="1">
            <a:off x="4716463" y="5619750"/>
            <a:ext cx="3455987" cy="0"/>
          </a:xfrm>
          <a:prstGeom prst="line">
            <a:avLst/>
          </a:prstGeom>
          <a:noFill/>
          <a:ln w="9525">
            <a:solidFill>
              <a:schemeClr val="tx1"/>
            </a:solidFill>
            <a:round/>
            <a:tailEnd type="triangle" w="med" len="med"/>
          </a:ln>
          <a:effectLst/>
        </p:spPr>
        <p:txBody>
          <a:bodyPr/>
          <a:lstStyle/>
          <a:p>
            <a:endParaRPr lang="zh-CN" altLang="en-US"/>
          </a:p>
        </p:txBody>
      </p:sp>
      <p:sp>
        <p:nvSpPr>
          <p:cNvPr id="1942565" name="Line 37"/>
          <p:cNvSpPr>
            <a:spLocks noChangeShapeType="1"/>
          </p:cNvSpPr>
          <p:nvPr/>
        </p:nvSpPr>
        <p:spPr bwMode="auto">
          <a:xfrm flipV="1">
            <a:off x="6443663" y="3243263"/>
            <a:ext cx="0" cy="288925"/>
          </a:xfrm>
          <a:prstGeom prst="line">
            <a:avLst/>
          </a:prstGeom>
          <a:noFill/>
          <a:ln w="9525">
            <a:solidFill>
              <a:schemeClr val="tx1"/>
            </a:solidFill>
            <a:round/>
          </a:ln>
          <a:effectLst/>
        </p:spPr>
        <p:txBody>
          <a:bodyPr/>
          <a:lstStyle/>
          <a:p>
            <a:endParaRPr lang="zh-CN" altLang="en-US"/>
          </a:p>
        </p:txBody>
      </p:sp>
      <p:sp>
        <p:nvSpPr>
          <p:cNvPr id="1942566" name="Line 38"/>
          <p:cNvSpPr>
            <a:spLocks noChangeShapeType="1"/>
          </p:cNvSpPr>
          <p:nvPr/>
        </p:nvSpPr>
        <p:spPr bwMode="auto">
          <a:xfrm>
            <a:off x="6443663" y="3243263"/>
            <a:ext cx="2232025" cy="0"/>
          </a:xfrm>
          <a:prstGeom prst="line">
            <a:avLst/>
          </a:prstGeom>
          <a:noFill/>
          <a:ln w="9525">
            <a:solidFill>
              <a:schemeClr val="tx1"/>
            </a:solidFill>
            <a:round/>
            <a:tailEnd type="triangle" w="med" len="med"/>
          </a:ln>
          <a:effectLst/>
        </p:spPr>
        <p:txBody>
          <a:bodyPr/>
          <a:lstStyle/>
          <a:p>
            <a:endParaRPr lang="zh-CN" altLang="en-US"/>
          </a:p>
        </p:txBody>
      </p:sp>
      <p:sp>
        <p:nvSpPr>
          <p:cNvPr id="1942567" name="Line 39"/>
          <p:cNvSpPr>
            <a:spLocks noChangeShapeType="1"/>
          </p:cNvSpPr>
          <p:nvPr/>
        </p:nvSpPr>
        <p:spPr bwMode="auto">
          <a:xfrm flipV="1">
            <a:off x="8172450" y="3243263"/>
            <a:ext cx="0" cy="288925"/>
          </a:xfrm>
          <a:prstGeom prst="line">
            <a:avLst/>
          </a:prstGeom>
          <a:noFill/>
          <a:ln w="9525">
            <a:solidFill>
              <a:schemeClr val="tx1"/>
            </a:solidFill>
            <a:round/>
            <a:tailEnd type="triangle" w="med" len="med"/>
          </a:ln>
          <a:effectLst/>
        </p:spPr>
        <p:txBody>
          <a:bodyPr/>
          <a:lstStyle/>
          <a:p>
            <a:endParaRPr lang="zh-CN" altLang="en-US"/>
          </a:p>
        </p:txBody>
      </p:sp>
      <p:sp>
        <p:nvSpPr>
          <p:cNvPr id="1942568" name="Text Box 40"/>
          <p:cNvSpPr txBox="1">
            <a:spLocks noChangeArrowheads="1"/>
          </p:cNvSpPr>
          <p:nvPr/>
        </p:nvSpPr>
        <p:spPr bwMode="auto">
          <a:xfrm>
            <a:off x="4859338" y="4972050"/>
            <a:ext cx="504825" cy="366713"/>
          </a:xfrm>
          <a:prstGeom prst="rect">
            <a:avLst/>
          </a:prstGeom>
          <a:noFill/>
          <a:ln w="9525">
            <a:noFill/>
            <a:miter lim="800000"/>
          </a:ln>
          <a:effectLst/>
        </p:spPr>
        <p:txBody>
          <a:bodyPr>
            <a:spAutoFit/>
          </a:bodyPr>
          <a:lstStyle/>
          <a:p>
            <a:pPr>
              <a:spcBef>
                <a:spcPct val="50000"/>
              </a:spcBef>
            </a:pPr>
            <a:r>
              <a:rPr kumimoji="0" lang="en-US" altLang="zh-CN" sz="1800" b="0">
                <a:latin typeface="Arial" panose="020B0604020202020204" pitchFamily="34" charset="0"/>
                <a:ea typeface="宋体" panose="02010600030101010101" pitchFamily="2" charset="-122"/>
              </a:rPr>
              <a:t>N</a:t>
            </a:r>
          </a:p>
        </p:txBody>
      </p:sp>
      <p:sp>
        <p:nvSpPr>
          <p:cNvPr id="1942569" name="Text Box 41"/>
          <p:cNvSpPr txBox="1">
            <a:spLocks noChangeArrowheads="1"/>
          </p:cNvSpPr>
          <p:nvPr/>
        </p:nvSpPr>
        <p:spPr bwMode="auto">
          <a:xfrm>
            <a:off x="6588125" y="3243263"/>
            <a:ext cx="504825" cy="366712"/>
          </a:xfrm>
          <a:prstGeom prst="rect">
            <a:avLst/>
          </a:prstGeom>
          <a:noFill/>
          <a:ln w="9525">
            <a:noFill/>
            <a:miter lim="800000"/>
          </a:ln>
          <a:effectLst/>
        </p:spPr>
        <p:txBody>
          <a:bodyPr>
            <a:spAutoFit/>
          </a:bodyPr>
          <a:lstStyle/>
          <a:p>
            <a:pPr>
              <a:spcBef>
                <a:spcPct val="50000"/>
              </a:spcBef>
            </a:pPr>
            <a:r>
              <a:rPr kumimoji="0" lang="en-US" altLang="zh-CN" sz="1800" b="0">
                <a:latin typeface="Arial" panose="020B0604020202020204" pitchFamily="34" charset="0"/>
                <a:ea typeface="宋体" panose="02010600030101010101" pitchFamily="2" charset="-122"/>
              </a:rPr>
              <a:t>N</a:t>
            </a:r>
          </a:p>
        </p:txBody>
      </p:sp>
      <p:sp>
        <p:nvSpPr>
          <p:cNvPr id="1942570" name="Text Box 42"/>
          <p:cNvSpPr txBox="1">
            <a:spLocks noChangeArrowheads="1"/>
          </p:cNvSpPr>
          <p:nvPr/>
        </p:nvSpPr>
        <p:spPr bwMode="auto">
          <a:xfrm>
            <a:off x="1258888" y="3171825"/>
            <a:ext cx="504825" cy="366713"/>
          </a:xfrm>
          <a:prstGeom prst="rect">
            <a:avLst/>
          </a:prstGeom>
          <a:noFill/>
          <a:ln w="9525">
            <a:noFill/>
            <a:miter lim="800000"/>
          </a:ln>
          <a:effectLst/>
        </p:spPr>
        <p:txBody>
          <a:bodyPr>
            <a:spAutoFit/>
          </a:bodyPr>
          <a:lstStyle/>
          <a:p>
            <a:pPr>
              <a:spcBef>
                <a:spcPct val="50000"/>
              </a:spcBef>
            </a:pPr>
            <a:r>
              <a:rPr kumimoji="0" lang="en-US" altLang="zh-CN" sz="1800" b="0">
                <a:latin typeface="Arial" panose="020B0604020202020204" pitchFamily="34" charset="0"/>
                <a:ea typeface="宋体" panose="02010600030101010101" pitchFamily="2" charset="-122"/>
              </a:rPr>
              <a:t>N</a:t>
            </a:r>
          </a:p>
        </p:txBody>
      </p:sp>
      <p:sp>
        <p:nvSpPr>
          <p:cNvPr id="1942571" name="Text Box 43"/>
          <p:cNvSpPr txBox="1">
            <a:spLocks noChangeArrowheads="1"/>
          </p:cNvSpPr>
          <p:nvPr/>
        </p:nvSpPr>
        <p:spPr bwMode="auto">
          <a:xfrm>
            <a:off x="1692275" y="4251325"/>
            <a:ext cx="504825" cy="366713"/>
          </a:xfrm>
          <a:prstGeom prst="rect">
            <a:avLst/>
          </a:prstGeom>
          <a:noFill/>
          <a:ln w="9525">
            <a:noFill/>
            <a:miter lim="800000"/>
          </a:ln>
          <a:effectLst/>
        </p:spPr>
        <p:txBody>
          <a:bodyPr>
            <a:spAutoFit/>
          </a:bodyPr>
          <a:lstStyle/>
          <a:p>
            <a:pPr>
              <a:spcBef>
                <a:spcPct val="50000"/>
              </a:spcBef>
            </a:pPr>
            <a:r>
              <a:rPr kumimoji="0" lang="en-US" altLang="zh-CN" sz="1800" b="0">
                <a:latin typeface="Arial" panose="020B0604020202020204" pitchFamily="34" charset="0"/>
                <a:ea typeface="宋体" panose="02010600030101010101" pitchFamily="2" charset="-122"/>
              </a:rPr>
              <a:t>Y</a:t>
            </a:r>
          </a:p>
        </p:txBody>
      </p:sp>
      <p:sp>
        <p:nvSpPr>
          <p:cNvPr id="1942572" name="Text Box 44"/>
          <p:cNvSpPr txBox="1">
            <a:spLocks noChangeArrowheads="1"/>
          </p:cNvSpPr>
          <p:nvPr/>
        </p:nvSpPr>
        <p:spPr bwMode="auto">
          <a:xfrm>
            <a:off x="3419475" y="3387725"/>
            <a:ext cx="720725" cy="366713"/>
          </a:xfrm>
          <a:prstGeom prst="rect">
            <a:avLst/>
          </a:prstGeom>
          <a:noFill/>
          <a:ln w="9525">
            <a:noFill/>
            <a:miter lim="800000"/>
          </a:ln>
          <a:effectLst/>
        </p:spPr>
        <p:txBody>
          <a:bodyPr>
            <a:spAutoFit/>
          </a:bodyPr>
          <a:lstStyle/>
          <a:p>
            <a:pPr>
              <a:spcBef>
                <a:spcPct val="50000"/>
              </a:spcBef>
            </a:pPr>
            <a:r>
              <a:rPr kumimoji="0" lang="zh-CN" altLang="en-US" sz="1800" b="0">
                <a:latin typeface="Arial" panose="020B0604020202020204" pitchFamily="34" charset="0"/>
                <a:ea typeface="宋体" panose="02010600030101010101" pitchFamily="2" charset="-122"/>
              </a:rPr>
              <a:t>允许</a:t>
            </a:r>
          </a:p>
        </p:txBody>
      </p:sp>
      <p:sp>
        <p:nvSpPr>
          <p:cNvPr id="1942573" name="Text Box 45"/>
          <p:cNvSpPr txBox="1">
            <a:spLocks noChangeArrowheads="1"/>
          </p:cNvSpPr>
          <p:nvPr/>
        </p:nvSpPr>
        <p:spPr bwMode="auto">
          <a:xfrm>
            <a:off x="2843213" y="4611688"/>
            <a:ext cx="720725" cy="366712"/>
          </a:xfrm>
          <a:prstGeom prst="rect">
            <a:avLst/>
          </a:prstGeom>
          <a:noFill/>
          <a:ln w="9525">
            <a:noFill/>
            <a:miter lim="800000"/>
          </a:ln>
          <a:effectLst/>
        </p:spPr>
        <p:txBody>
          <a:bodyPr>
            <a:spAutoFit/>
          </a:bodyPr>
          <a:lstStyle/>
          <a:p>
            <a:pPr>
              <a:spcBef>
                <a:spcPct val="50000"/>
              </a:spcBef>
            </a:pPr>
            <a:r>
              <a:rPr kumimoji="0" lang="zh-CN" altLang="en-US" sz="1800" b="0">
                <a:latin typeface="Arial" panose="020B0604020202020204" pitchFamily="34" charset="0"/>
                <a:ea typeface="宋体" panose="02010600030101010101" pitchFamily="2" charset="-122"/>
              </a:rPr>
              <a:t>拒绝</a:t>
            </a:r>
          </a:p>
        </p:txBody>
      </p:sp>
      <p:sp>
        <p:nvSpPr>
          <p:cNvPr id="1942574" name="Text Box 46"/>
          <p:cNvSpPr txBox="1">
            <a:spLocks noChangeArrowheads="1"/>
          </p:cNvSpPr>
          <p:nvPr/>
        </p:nvSpPr>
        <p:spPr bwMode="auto">
          <a:xfrm>
            <a:off x="7380288" y="4827588"/>
            <a:ext cx="720725" cy="366712"/>
          </a:xfrm>
          <a:prstGeom prst="rect">
            <a:avLst/>
          </a:prstGeom>
          <a:noFill/>
          <a:ln w="9525">
            <a:noFill/>
            <a:miter lim="800000"/>
          </a:ln>
          <a:effectLst/>
        </p:spPr>
        <p:txBody>
          <a:bodyPr>
            <a:spAutoFit/>
          </a:bodyPr>
          <a:lstStyle/>
          <a:p>
            <a:pPr>
              <a:spcBef>
                <a:spcPct val="50000"/>
              </a:spcBef>
            </a:pPr>
            <a:r>
              <a:rPr kumimoji="0" lang="zh-CN" altLang="en-US" sz="1800" b="0">
                <a:latin typeface="Arial" panose="020B0604020202020204" pitchFamily="34" charset="0"/>
                <a:ea typeface="宋体" panose="02010600030101010101" pitchFamily="2" charset="-122"/>
              </a:rPr>
              <a:t>拒绝</a:t>
            </a:r>
          </a:p>
        </p:txBody>
      </p:sp>
      <p:sp>
        <p:nvSpPr>
          <p:cNvPr id="1942575" name="Text Box 47"/>
          <p:cNvSpPr txBox="1">
            <a:spLocks noChangeArrowheads="1"/>
          </p:cNvSpPr>
          <p:nvPr/>
        </p:nvSpPr>
        <p:spPr bwMode="auto">
          <a:xfrm>
            <a:off x="5292725" y="3748088"/>
            <a:ext cx="504825" cy="366712"/>
          </a:xfrm>
          <a:prstGeom prst="rect">
            <a:avLst/>
          </a:prstGeom>
          <a:noFill/>
          <a:ln w="9525">
            <a:noFill/>
            <a:miter lim="800000"/>
          </a:ln>
          <a:effectLst/>
        </p:spPr>
        <p:txBody>
          <a:bodyPr>
            <a:spAutoFit/>
          </a:bodyPr>
          <a:lstStyle/>
          <a:p>
            <a:pPr>
              <a:spcBef>
                <a:spcPct val="50000"/>
              </a:spcBef>
            </a:pPr>
            <a:r>
              <a:rPr kumimoji="0" lang="en-US" altLang="zh-CN" sz="1800" b="0">
                <a:latin typeface="Arial" panose="020B0604020202020204" pitchFamily="34" charset="0"/>
                <a:ea typeface="宋体" panose="02010600030101010101" pitchFamily="2" charset="-122"/>
              </a:rPr>
              <a:t>Y</a:t>
            </a:r>
          </a:p>
        </p:txBody>
      </p:sp>
      <p:sp>
        <p:nvSpPr>
          <p:cNvPr id="1942576" name="Rectangle 48"/>
          <p:cNvSpPr>
            <a:spLocks noChangeArrowheads="1"/>
          </p:cNvSpPr>
          <p:nvPr/>
        </p:nvSpPr>
        <p:spPr bwMode="auto">
          <a:xfrm>
            <a:off x="1835150" y="2092325"/>
            <a:ext cx="647700" cy="287338"/>
          </a:xfrm>
          <a:prstGeom prst="rect">
            <a:avLst/>
          </a:prstGeom>
          <a:solidFill>
            <a:schemeClr val="accent1"/>
          </a:solidFill>
          <a:ln w="9525">
            <a:solidFill>
              <a:schemeClr val="tx1"/>
            </a:solidFill>
            <a:miter lim="800000"/>
          </a:ln>
          <a:effectLst/>
        </p:spPr>
        <p:txBody>
          <a:bodyPr wrap="none" anchor="ctr"/>
          <a:lstStyle/>
          <a:p>
            <a:endParaRPr lang="zh-CN" altLang="en-US"/>
          </a:p>
        </p:txBody>
      </p:sp>
      <p:sp>
        <p:nvSpPr>
          <p:cNvPr id="1942577" name="Text Box 49"/>
          <p:cNvSpPr txBox="1">
            <a:spLocks noChangeArrowheads="1"/>
          </p:cNvSpPr>
          <p:nvPr/>
        </p:nvSpPr>
        <p:spPr bwMode="auto">
          <a:xfrm>
            <a:off x="1835150" y="2019300"/>
            <a:ext cx="649288" cy="274638"/>
          </a:xfrm>
          <a:prstGeom prst="rect">
            <a:avLst/>
          </a:prstGeom>
          <a:solidFill>
            <a:srgbClr val="000066"/>
          </a:solidFill>
          <a:ln w="9525">
            <a:noFill/>
            <a:miter lim="800000"/>
          </a:ln>
          <a:effectLst/>
        </p:spPr>
        <p:txBody>
          <a:bodyPr>
            <a:spAutoFit/>
          </a:bodyPr>
          <a:lstStyle/>
          <a:p>
            <a:pPr>
              <a:spcBef>
                <a:spcPct val="50000"/>
              </a:spcBef>
            </a:pPr>
            <a:r>
              <a:rPr kumimoji="0" lang="zh-CN" altLang="en-US" sz="1200" b="0">
                <a:solidFill>
                  <a:schemeClr val="bg1"/>
                </a:solidFill>
                <a:latin typeface="Arial" panose="020B0604020202020204" pitchFamily="34" charset="0"/>
                <a:ea typeface="宋体" panose="02010600030101010101" pitchFamily="2" charset="-122"/>
              </a:rPr>
              <a:t>数据包</a:t>
            </a:r>
          </a:p>
        </p:txBody>
      </p:sp>
      <p:sp>
        <p:nvSpPr>
          <p:cNvPr id="1942578" name="Text Box 50"/>
          <p:cNvSpPr txBox="1">
            <a:spLocks noChangeArrowheads="1"/>
          </p:cNvSpPr>
          <p:nvPr/>
        </p:nvSpPr>
        <p:spPr bwMode="auto">
          <a:xfrm>
            <a:off x="1476375" y="4900613"/>
            <a:ext cx="647700" cy="822325"/>
          </a:xfrm>
          <a:prstGeom prst="rect">
            <a:avLst/>
          </a:prstGeom>
          <a:noFill/>
          <a:ln w="9525">
            <a:noFill/>
            <a:miter lim="800000"/>
          </a:ln>
          <a:effectLst/>
        </p:spPr>
        <p:txBody>
          <a:bodyPr>
            <a:spAutoFit/>
          </a:bodyPr>
          <a:lstStyle/>
          <a:p>
            <a:pPr>
              <a:spcBef>
                <a:spcPct val="50000"/>
              </a:spcBef>
            </a:pPr>
            <a:r>
              <a:rPr kumimoji="0" lang="zh-CN" altLang="en-US" sz="1200" b="0">
                <a:effectLst>
                  <a:outerShdw blurRad="38100" dist="38100" dir="2700000" algn="tl">
                    <a:srgbClr val="C0C0C0"/>
                  </a:outerShdw>
                </a:effectLst>
                <a:latin typeface="Arial" panose="020B0604020202020204" pitchFamily="34" charset="0"/>
                <a:ea typeface="宋体" panose="02010600030101010101" pitchFamily="2" charset="-122"/>
              </a:rPr>
              <a:t>进入路由器接口的数据包</a:t>
            </a:r>
          </a:p>
        </p:txBody>
      </p:sp>
      <p:sp>
        <p:nvSpPr>
          <p:cNvPr id="1942579" name="Text Box 51"/>
          <p:cNvSpPr txBox="1">
            <a:spLocks noChangeArrowheads="1"/>
          </p:cNvSpPr>
          <p:nvPr/>
        </p:nvSpPr>
        <p:spPr bwMode="auto">
          <a:xfrm>
            <a:off x="4643438" y="5692775"/>
            <a:ext cx="1584325" cy="336550"/>
          </a:xfrm>
          <a:prstGeom prst="rect">
            <a:avLst/>
          </a:prstGeom>
          <a:noFill/>
          <a:ln w="9525">
            <a:noFill/>
            <a:miter lim="800000"/>
          </a:ln>
          <a:effectLst/>
        </p:spPr>
        <p:txBody>
          <a:bodyPr>
            <a:spAutoFit/>
          </a:bodyPr>
          <a:lstStyle/>
          <a:p>
            <a:pPr>
              <a:spcBef>
                <a:spcPct val="50000"/>
              </a:spcBef>
            </a:pPr>
            <a:r>
              <a:rPr kumimoji="0" lang="zh-CN" altLang="en-US" sz="1600" b="0">
                <a:latin typeface="Arial" panose="020B0604020202020204" pitchFamily="34" charset="0"/>
                <a:ea typeface="宋体" panose="02010600030101010101" pitchFamily="2" charset="-122"/>
              </a:rPr>
              <a:t>丢弃数据包</a:t>
            </a:r>
          </a:p>
        </p:txBody>
      </p:sp>
      <p:sp>
        <p:nvSpPr>
          <p:cNvPr id="1942580" name="Text Box 52"/>
          <p:cNvSpPr txBox="1">
            <a:spLocks noChangeArrowheads="1"/>
          </p:cNvSpPr>
          <p:nvPr/>
        </p:nvSpPr>
        <p:spPr bwMode="auto">
          <a:xfrm>
            <a:off x="5580063" y="2163763"/>
            <a:ext cx="865187" cy="641350"/>
          </a:xfrm>
          <a:prstGeom prst="rect">
            <a:avLst/>
          </a:prstGeom>
          <a:noFill/>
          <a:ln w="9525">
            <a:noFill/>
            <a:miter lim="800000"/>
          </a:ln>
          <a:effectLst/>
        </p:spPr>
        <p:txBody>
          <a:bodyPr>
            <a:spAutoFit/>
          </a:bodyPr>
          <a:lstStyle/>
          <a:p>
            <a:pPr>
              <a:spcBef>
                <a:spcPct val="50000"/>
              </a:spcBef>
            </a:pPr>
            <a:r>
              <a:rPr kumimoji="0" lang="zh-CN" altLang="en-US" sz="1800" b="0">
                <a:latin typeface="Arial" panose="020B0604020202020204" pitchFamily="34" charset="0"/>
                <a:ea typeface="宋体" panose="02010600030101010101" pitchFamily="2" charset="-122"/>
              </a:rPr>
              <a:t>出站</a:t>
            </a:r>
            <a:r>
              <a:rPr kumimoji="0" lang="en-US" altLang="zh-CN" sz="1800" b="0">
                <a:latin typeface="Arial" panose="020B0604020202020204" pitchFamily="34" charset="0"/>
                <a:ea typeface="宋体" panose="02010600030101010101" pitchFamily="2" charset="-122"/>
              </a:rPr>
              <a:t>OUT</a:t>
            </a:r>
          </a:p>
        </p:txBody>
      </p:sp>
      <p:sp>
        <p:nvSpPr>
          <p:cNvPr id="1942581" name="Text Box 53"/>
          <p:cNvSpPr txBox="1">
            <a:spLocks noChangeArrowheads="1"/>
          </p:cNvSpPr>
          <p:nvPr/>
        </p:nvSpPr>
        <p:spPr bwMode="auto">
          <a:xfrm>
            <a:off x="2843213" y="2092325"/>
            <a:ext cx="865187" cy="641350"/>
          </a:xfrm>
          <a:prstGeom prst="rect">
            <a:avLst/>
          </a:prstGeom>
          <a:noFill/>
          <a:ln w="9525">
            <a:noFill/>
            <a:miter lim="800000"/>
          </a:ln>
          <a:effectLst/>
        </p:spPr>
        <p:txBody>
          <a:bodyPr>
            <a:spAutoFit/>
          </a:bodyPr>
          <a:lstStyle/>
          <a:p>
            <a:pPr>
              <a:spcBef>
                <a:spcPct val="50000"/>
              </a:spcBef>
            </a:pPr>
            <a:r>
              <a:rPr kumimoji="0" lang="zh-CN" altLang="en-US" sz="1800" b="0">
                <a:latin typeface="Arial" panose="020B0604020202020204" pitchFamily="34" charset="0"/>
                <a:ea typeface="宋体" panose="02010600030101010101" pitchFamily="2" charset="-122"/>
              </a:rPr>
              <a:t>进站</a:t>
            </a:r>
            <a:r>
              <a:rPr kumimoji="0" lang="en-US" altLang="zh-CN" sz="1800" b="0">
                <a:latin typeface="Arial" panose="020B0604020202020204" pitchFamily="34" charset="0"/>
                <a:ea typeface="宋体" panose="02010600030101010101" pitchFamily="2" charset="-122"/>
              </a:rPr>
              <a:t>IN</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3554" name="Rectangle 2"/>
          <p:cNvSpPr>
            <a:spLocks noGrp="1" noChangeArrowheads="1"/>
          </p:cNvSpPr>
          <p:nvPr>
            <p:ph type="title"/>
          </p:nvPr>
        </p:nvSpPr>
        <p:spPr/>
        <p:txBody>
          <a:bodyPr/>
          <a:lstStyle/>
          <a:p>
            <a:r>
              <a:rPr lang="zh-CN" altLang="en-US" b="1">
                <a:effectLst>
                  <a:outerShdw blurRad="38100" dist="38100" dir="2700000" algn="tl">
                    <a:srgbClr val="C0C0C0"/>
                  </a:outerShdw>
                </a:effectLst>
                <a:ea typeface="楷体_GB2312" pitchFamily="49" charset="-122"/>
              </a:rPr>
              <a:t>访问控制列表（</a:t>
            </a:r>
            <a:r>
              <a:rPr lang="en-US" altLang="zh-CN" sz="3600" b="1">
                <a:effectLst>
                  <a:outerShdw blurRad="38100" dist="38100" dir="2700000" algn="tl">
                    <a:srgbClr val="C0C0C0"/>
                  </a:outerShdw>
                </a:effectLst>
                <a:ea typeface="楷体_GB2312" pitchFamily="49" charset="-122"/>
              </a:rPr>
              <a:t>ACL</a:t>
            </a:r>
            <a:r>
              <a:rPr lang="zh-CN" altLang="en-US" sz="3600" b="1">
                <a:effectLst>
                  <a:outerShdw blurRad="38100" dist="38100" dir="2700000" algn="tl">
                    <a:srgbClr val="C0C0C0"/>
                  </a:outerShdw>
                </a:effectLst>
                <a:ea typeface="楷体_GB2312" pitchFamily="49" charset="-122"/>
              </a:rPr>
              <a:t>）分类</a:t>
            </a:r>
          </a:p>
        </p:txBody>
      </p:sp>
      <p:sp>
        <p:nvSpPr>
          <p:cNvPr id="1943555" name="Rectangle 3"/>
          <p:cNvSpPr>
            <a:spLocks noGrp="1" noChangeArrowheads="1"/>
          </p:cNvSpPr>
          <p:nvPr>
            <p:ph type="body" idx="1"/>
          </p:nvPr>
        </p:nvSpPr>
        <p:spPr/>
        <p:txBody>
          <a:bodyPr/>
          <a:lstStyle/>
          <a:p>
            <a:r>
              <a:rPr lang="zh-CN" altLang="en-US" b="1">
                <a:effectLst>
                  <a:outerShdw blurRad="38100" dist="38100" dir="2700000" algn="tl">
                    <a:srgbClr val="C0C0C0"/>
                  </a:outerShdw>
                </a:effectLst>
                <a:ea typeface="楷体_GB2312" pitchFamily="49" charset="-122"/>
              </a:rPr>
              <a:t>标准</a:t>
            </a:r>
            <a:r>
              <a:rPr lang="en-US" altLang="zh-CN" b="1">
                <a:effectLst>
                  <a:outerShdw blurRad="38100" dist="38100" dir="2700000" algn="tl">
                    <a:srgbClr val="C0C0C0"/>
                  </a:outerShdw>
                </a:effectLst>
                <a:ea typeface="楷体_GB2312" pitchFamily="49" charset="-122"/>
              </a:rPr>
              <a:t>IP </a:t>
            </a:r>
            <a:r>
              <a:rPr lang="en-US" altLang="zh-CN" sz="2900" b="1">
                <a:effectLst>
                  <a:outerShdw blurRad="38100" dist="38100" dir="2700000" algn="tl">
                    <a:srgbClr val="C0C0C0"/>
                  </a:outerShdw>
                </a:effectLst>
                <a:ea typeface="楷体_GB2312" pitchFamily="49" charset="-122"/>
              </a:rPr>
              <a:t>ACL </a:t>
            </a:r>
            <a:r>
              <a:rPr lang="zh-CN" altLang="en-US" b="1">
                <a:effectLst>
                  <a:outerShdw blurRad="38100" dist="38100" dir="2700000" algn="tl">
                    <a:srgbClr val="C0C0C0"/>
                  </a:outerShdw>
                </a:effectLst>
                <a:ea typeface="楷体_GB2312" pitchFamily="49" charset="-122"/>
              </a:rPr>
              <a:t>：</a:t>
            </a:r>
          </a:p>
          <a:p>
            <a:pPr lvl="2"/>
            <a:r>
              <a:rPr lang="zh-CN" altLang="en-US" b="1">
                <a:effectLst>
                  <a:outerShdw blurRad="38100" dist="38100" dir="2700000" algn="tl">
                    <a:srgbClr val="C0C0C0"/>
                  </a:outerShdw>
                </a:effectLst>
                <a:ea typeface="楷体_GB2312" pitchFamily="49" charset="-122"/>
              </a:rPr>
              <a:t>只对数据包的源</a:t>
            </a:r>
            <a:r>
              <a:rPr lang="en-US" altLang="zh-CN" b="1">
                <a:effectLst>
                  <a:outerShdw blurRad="38100" dist="38100" dir="2700000" algn="tl">
                    <a:srgbClr val="C0C0C0"/>
                  </a:outerShdw>
                </a:effectLst>
                <a:ea typeface="楷体_GB2312" pitchFamily="49" charset="-122"/>
              </a:rPr>
              <a:t>IP</a:t>
            </a:r>
            <a:r>
              <a:rPr lang="zh-CN" altLang="en-US" b="1">
                <a:effectLst>
                  <a:outerShdw blurRad="38100" dist="38100" dir="2700000" algn="tl">
                    <a:srgbClr val="C0C0C0"/>
                  </a:outerShdw>
                </a:effectLst>
                <a:ea typeface="楷体_GB2312" pitchFamily="49" charset="-122"/>
              </a:rPr>
              <a:t>地址进行检查</a:t>
            </a:r>
          </a:p>
          <a:p>
            <a:pPr lvl="2"/>
            <a:r>
              <a:rPr lang="zh-CN" altLang="en-US" b="1">
                <a:effectLst>
                  <a:outerShdw blurRad="38100" dist="38100" dir="2700000" algn="tl">
                    <a:srgbClr val="C0C0C0"/>
                  </a:outerShdw>
                </a:effectLst>
                <a:ea typeface="楷体_GB2312" pitchFamily="49" charset="-122"/>
              </a:rPr>
              <a:t>其列表号</a:t>
            </a:r>
            <a:r>
              <a:rPr lang="en-US" altLang="zh-CN" b="1">
                <a:effectLst>
                  <a:outerShdw blurRad="38100" dist="38100" dir="2700000" algn="tl">
                    <a:srgbClr val="C0C0C0"/>
                  </a:outerShdw>
                </a:effectLst>
                <a:ea typeface="楷体_GB2312" pitchFamily="49" charset="-122"/>
              </a:rPr>
              <a:t>1-90</a:t>
            </a:r>
            <a:r>
              <a:rPr lang="zh-CN" altLang="en-US" b="1">
                <a:effectLst>
                  <a:outerShdw blurRad="38100" dist="38100" dir="2700000" algn="tl">
                    <a:srgbClr val="C0C0C0"/>
                  </a:outerShdw>
                </a:effectLst>
                <a:ea typeface="楷体_GB2312" pitchFamily="49" charset="-122"/>
              </a:rPr>
              <a:t>或</a:t>
            </a:r>
            <a:r>
              <a:rPr lang="en-US" altLang="zh-CN" b="1">
                <a:effectLst>
                  <a:outerShdw blurRad="38100" dist="38100" dir="2700000" algn="tl">
                    <a:srgbClr val="C0C0C0"/>
                  </a:outerShdw>
                </a:effectLst>
                <a:ea typeface="楷体_GB2312" pitchFamily="49" charset="-122"/>
              </a:rPr>
              <a:t>1300-1999</a:t>
            </a:r>
            <a:r>
              <a:rPr lang="zh-CN" altLang="en-US" b="1">
                <a:effectLst>
                  <a:outerShdw blurRad="38100" dist="38100" dir="2700000" algn="tl">
                    <a:srgbClr val="C0C0C0"/>
                  </a:outerShdw>
                </a:effectLst>
                <a:ea typeface="楷体_GB2312" pitchFamily="49" charset="-122"/>
              </a:rPr>
              <a:t>。</a:t>
            </a:r>
          </a:p>
          <a:p>
            <a:r>
              <a:rPr lang="zh-CN" altLang="en-US" b="1">
                <a:effectLst>
                  <a:outerShdw blurRad="38100" dist="38100" dir="2700000" algn="tl">
                    <a:srgbClr val="C0C0C0"/>
                  </a:outerShdw>
                </a:effectLst>
                <a:ea typeface="楷体_GB2312" pitchFamily="49" charset="-122"/>
              </a:rPr>
              <a:t>扩展</a:t>
            </a:r>
            <a:r>
              <a:rPr lang="en-US" altLang="zh-CN" b="1">
                <a:effectLst>
                  <a:outerShdw blurRad="38100" dist="38100" dir="2700000" algn="tl">
                    <a:srgbClr val="C0C0C0"/>
                  </a:outerShdw>
                </a:effectLst>
                <a:ea typeface="楷体_GB2312" pitchFamily="49" charset="-122"/>
              </a:rPr>
              <a:t>IP </a:t>
            </a:r>
            <a:r>
              <a:rPr lang="en-US" altLang="zh-CN" sz="2900" b="1">
                <a:effectLst>
                  <a:outerShdw blurRad="38100" dist="38100" dir="2700000" algn="tl">
                    <a:srgbClr val="C0C0C0"/>
                  </a:outerShdw>
                </a:effectLst>
                <a:ea typeface="楷体_GB2312" pitchFamily="49" charset="-122"/>
              </a:rPr>
              <a:t>ACL </a:t>
            </a:r>
            <a:r>
              <a:rPr lang="zh-CN" altLang="en-US" b="1">
                <a:effectLst>
                  <a:outerShdw blurRad="38100" dist="38100" dir="2700000" algn="tl">
                    <a:srgbClr val="C0C0C0"/>
                  </a:outerShdw>
                </a:effectLst>
                <a:ea typeface="楷体_GB2312" pitchFamily="49" charset="-122"/>
              </a:rPr>
              <a:t>：</a:t>
            </a:r>
          </a:p>
          <a:p>
            <a:pPr lvl="2"/>
            <a:r>
              <a:rPr lang="zh-CN" altLang="en-US" b="1">
                <a:effectLst>
                  <a:outerShdw blurRad="38100" dist="38100" dir="2700000" algn="tl">
                    <a:srgbClr val="C0C0C0"/>
                  </a:outerShdw>
                </a:effectLst>
                <a:ea typeface="楷体_GB2312" pitchFamily="49" charset="-122"/>
              </a:rPr>
              <a:t>对数据包的源和目标</a:t>
            </a:r>
            <a:r>
              <a:rPr lang="en-US" altLang="zh-CN" b="1">
                <a:effectLst>
                  <a:outerShdw blurRad="38100" dist="38100" dir="2700000" algn="tl">
                    <a:srgbClr val="C0C0C0"/>
                  </a:outerShdw>
                </a:effectLst>
                <a:ea typeface="楷体_GB2312" pitchFamily="49" charset="-122"/>
              </a:rPr>
              <a:t>IP</a:t>
            </a:r>
            <a:r>
              <a:rPr lang="zh-CN" altLang="en-US" b="1">
                <a:effectLst>
                  <a:outerShdw blurRad="38100" dist="38100" dir="2700000" algn="tl">
                    <a:srgbClr val="C0C0C0"/>
                  </a:outerShdw>
                </a:effectLst>
                <a:ea typeface="楷体_GB2312" pitchFamily="49" charset="-122"/>
              </a:rPr>
              <a:t>地址进行检查</a:t>
            </a:r>
          </a:p>
          <a:p>
            <a:pPr lvl="2"/>
            <a:r>
              <a:rPr lang="zh-CN" altLang="en-US" b="1">
                <a:effectLst>
                  <a:outerShdw blurRad="38100" dist="38100" dir="2700000" algn="tl">
                    <a:srgbClr val="C0C0C0"/>
                  </a:outerShdw>
                </a:effectLst>
                <a:ea typeface="楷体_GB2312" pitchFamily="49" charset="-122"/>
              </a:rPr>
              <a:t>源和目标端口号</a:t>
            </a:r>
          </a:p>
          <a:p>
            <a:pPr lvl="2"/>
            <a:r>
              <a:rPr lang="zh-CN" altLang="en-US" b="1">
                <a:effectLst>
                  <a:outerShdw blurRad="38100" dist="38100" dir="2700000" algn="tl">
                    <a:srgbClr val="C0C0C0"/>
                  </a:outerShdw>
                </a:effectLst>
                <a:ea typeface="楷体_GB2312" pitchFamily="49" charset="-122"/>
              </a:rPr>
              <a:t>其列表号</a:t>
            </a:r>
            <a:r>
              <a:rPr lang="en-US" altLang="zh-CN" b="1">
                <a:effectLst>
                  <a:outerShdw blurRad="38100" dist="38100" dir="2700000" algn="tl">
                    <a:srgbClr val="C0C0C0"/>
                  </a:outerShdw>
                </a:effectLst>
                <a:ea typeface="楷体_GB2312" pitchFamily="49" charset="-122"/>
              </a:rPr>
              <a:t>100-199</a:t>
            </a:r>
            <a:r>
              <a:rPr lang="zh-CN" altLang="en-US" b="1">
                <a:effectLst>
                  <a:outerShdw blurRad="38100" dist="38100" dir="2700000" algn="tl">
                    <a:srgbClr val="C0C0C0"/>
                  </a:outerShdw>
                </a:effectLst>
                <a:ea typeface="楷体_GB2312" pitchFamily="49" charset="-122"/>
              </a:rPr>
              <a:t>或</a:t>
            </a:r>
            <a:r>
              <a:rPr lang="en-US" altLang="zh-CN" b="1">
                <a:effectLst>
                  <a:outerShdw blurRad="38100" dist="38100" dir="2700000" algn="tl">
                    <a:srgbClr val="C0C0C0"/>
                  </a:outerShdw>
                </a:effectLst>
                <a:ea typeface="楷体_GB2312" pitchFamily="49" charset="-122"/>
              </a:rPr>
              <a:t>2000-2699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5010" name="Rectangle 2"/>
          <p:cNvSpPr>
            <a:spLocks noGrp="1" noChangeArrowheads="1"/>
          </p:cNvSpPr>
          <p:nvPr>
            <p:ph type="title"/>
          </p:nvPr>
        </p:nvSpPr>
        <p:spPr/>
        <p:txBody>
          <a:bodyPr/>
          <a:lstStyle/>
          <a:p>
            <a:r>
              <a:rPr lang="zh-CN" altLang="en-US"/>
              <a:t>防火墙分类（三）</a:t>
            </a:r>
          </a:p>
        </p:txBody>
      </p:sp>
      <p:sp>
        <p:nvSpPr>
          <p:cNvPr id="1835011" name="Rectangle 3"/>
          <p:cNvSpPr>
            <a:spLocks noGrp="1" noChangeArrowheads="1"/>
          </p:cNvSpPr>
          <p:nvPr>
            <p:ph type="body" idx="1"/>
          </p:nvPr>
        </p:nvSpPr>
        <p:spPr>
          <a:xfrm>
            <a:off x="539750" y="1352550"/>
            <a:ext cx="7993063" cy="4654550"/>
          </a:xfrm>
          <a:noFill/>
        </p:spPr>
        <p:txBody>
          <a:bodyPr anchor="ctr"/>
          <a:lstStyle/>
          <a:p>
            <a:pPr>
              <a:lnSpc>
                <a:spcPct val="90000"/>
              </a:lnSpc>
            </a:pPr>
            <a:r>
              <a:rPr lang="zh-CN" altLang="en-US" sz="2800" dirty="0">
                <a:solidFill>
                  <a:schemeClr val="tx1"/>
                </a:solidFill>
              </a:rPr>
              <a:t>从防火墙结构分</a:t>
            </a:r>
          </a:p>
          <a:p>
            <a:pPr lvl="1">
              <a:lnSpc>
                <a:spcPct val="90000"/>
              </a:lnSpc>
            </a:pPr>
            <a:r>
              <a:rPr lang="zh-CN" altLang="en-US" sz="2400" dirty="0">
                <a:solidFill>
                  <a:schemeClr val="folHlink"/>
                </a:solidFill>
              </a:rPr>
              <a:t>单一主机防火墙</a:t>
            </a:r>
            <a:r>
              <a:rPr lang="zh-CN" altLang="en-US" sz="2400" dirty="0">
                <a:solidFill>
                  <a:schemeClr val="tx1"/>
                </a:solidFill>
              </a:rPr>
              <a:t> ：与一台计算机结构差不多。需要连接一个以上的内、外部网络。用硬盘来存储防火墙所用的基本程序，如包过滤程序和代理服务器程序等，有的防火墙还把日志记录也记录在此硬盘上。  </a:t>
            </a:r>
          </a:p>
          <a:p>
            <a:pPr lvl="1">
              <a:lnSpc>
                <a:spcPct val="90000"/>
              </a:lnSpc>
            </a:pPr>
            <a:r>
              <a:rPr lang="zh-CN" altLang="en-US" sz="2400" dirty="0">
                <a:solidFill>
                  <a:schemeClr val="folHlink"/>
                </a:solidFill>
              </a:rPr>
              <a:t>路由器集成防火墙</a:t>
            </a:r>
            <a:r>
              <a:rPr lang="zh-CN" altLang="en-US" sz="2400" dirty="0">
                <a:solidFill>
                  <a:schemeClr val="tx1"/>
                </a:solidFill>
              </a:rPr>
              <a:t>：许多中、高档的路由器中已集成了防火墙功能。 </a:t>
            </a:r>
          </a:p>
          <a:p>
            <a:pPr lvl="1">
              <a:lnSpc>
                <a:spcPct val="90000"/>
              </a:lnSpc>
            </a:pPr>
            <a:r>
              <a:rPr lang="zh-CN" altLang="en-US" sz="2400" dirty="0">
                <a:solidFill>
                  <a:schemeClr val="folHlink"/>
                </a:solidFill>
              </a:rPr>
              <a:t>分布式防火墙</a:t>
            </a:r>
            <a:r>
              <a:rPr lang="zh-CN" altLang="en-US" sz="2400" dirty="0">
                <a:solidFill>
                  <a:schemeClr val="tx1"/>
                </a:solidFill>
              </a:rPr>
              <a:t>：防火墙已不再是一个独立的硬件实体，而是由多个软、硬件组成的系统。不是只是位于网络边界，而是渗透于网络的每一台主机，对整个内部网络的主机实施保护。  </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r>
              <a:rPr lang="zh-CN" altLang="en-US" b="1">
                <a:effectLst>
                  <a:outerShdw blurRad="38100" dist="38100" dir="2700000" algn="tl">
                    <a:srgbClr val="C0C0C0"/>
                  </a:outerShdw>
                </a:effectLst>
                <a:ea typeface="楷体_GB2312" pitchFamily="49" charset="-122"/>
              </a:rPr>
              <a:t>访问控制列表命令格式</a:t>
            </a:r>
            <a:endParaRPr lang="zh-CN" altLang="en-US" sz="3600" b="1">
              <a:effectLst>
                <a:outerShdw blurRad="38100" dist="38100" dir="2700000" algn="tl">
                  <a:srgbClr val="C0C0C0"/>
                </a:outerShdw>
              </a:effectLst>
              <a:ea typeface="楷体_GB2312" pitchFamily="49" charset="-122"/>
            </a:endParaRPr>
          </a:p>
        </p:txBody>
      </p:sp>
      <p:sp>
        <p:nvSpPr>
          <p:cNvPr id="1944579" name="Rectangle 3"/>
          <p:cNvSpPr>
            <a:spLocks noGrp="1" noChangeArrowheads="1"/>
          </p:cNvSpPr>
          <p:nvPr>
            <p:ph type="body" idx="1"/>
          </p:nvPr>
        </p:nvSpPr>
        <p:spPr>
          <a:xfrm>
            <a:off x="566738" y="1285875"/>
            <a:ext cx="8397875" cy="4267200"/>
          </a:xfrm>
        </p:spPr>
        <p:txBody>
          <a:bodyPr/>
          <a:lstStyle/>
          <a:p>
            <a:pPr lvl="1"/>
            <a:r>
              <a:rPr lang="zh-CN" altLang="en-US" b="1">
                <a:effectLst>
                  <a:outerShdw blurRad="38100" dist="38100" dir="2700000" algn="tl">
                    <a:srgbClr val="C0C0C0"/>
                  </a:outerShdw>
                </a:effectLst>
                <a:ea typeface="楷体_GB2312" pitchFamily="49" charset="-122"/>
              </a:rPr>
              <a:t>标准</a:t>
            </a:r>
            <a:r>
              <a:rPr lang="en-US" altLang="zh-CN" b="1">
                <a:effectLst>
                  <a:outerShdw blurRad="38100" dist="38100" dir="2700000" algn="tl">
                    <a:srgbClr val="C0C0C0"/>
                  </a:outerShdw>
                </a:effectLst>
                <a:ea typeface="楷体_GB2312" pitchFamily="49" charset="-122"/>
              </a:rPr>
              <a:t>IP </a:t>
            </a:r>
            <a:r>
              <a:rPr lang="en-US" altLang="zh-CN" sz="2500" b="1">
                <a:effectLst>
                  <a:outerShdw blurRad="38100" dist="38100" dir="2700000" algn="tl">
                    <a:srgbClr val="C0C0C0"/>
                  </a:outerShdw>
                </a:effectLst>
                <a:ea typeface="楷体_GB2312" pitchFamily="49" charset="-122"/>
              </a:rPr>
              <a:t>ACL</a:t>
            </a:r>
          </a:p>
          <a:p>
            <a:pPr lvl="1"/>
            <a:endParaRPr lang="en-US" altLang="zh-CN" sz="2500" b="1">
              <a:effectLst>
                <a:outerShdw blurRad="38100" dist="38100" dir="2700000" algn="tl">
                  <a:srgbClr val="C0C0C0"/>
                </a:outerShdw>
              </a:effectLst>
              <a:ea typeface="楷体_GB2312" pitchFamily="49" charset="-122"/>
            </a:endParaRPr>
          </a:p>
          <a:p>
            <a:pPr>
              <a:buFont typeface="Wingdings" panose="05000000000000000000" pitchFamily="2" charset="2"/>
              <a:buNone/>
            </a:pPr>
            <a:r>
              <a:rPr lang="en-US" altLang="zh-CN" sz="1800" b="1">
                <a:effectLst>
                  <a:outerShdw blurRad="38100" dist="38100" dir="2700000" algn="tl">
                    <a:srgbClr val="C0C0C0"/>
                  </a:outerShdw>
                </a:effectLst>
                <a:ea typeface="楷体_GB2312" pitchFamily="49" charset="-122"/>
              </a:rPr>
              <a:t>Access-list </a:t>
            </a:r>
            <a:r>
              <a:rPr lang="en-US" altLang="zh-CN" sz="1800">
                <a:effectLst>
                  <a:outerShdw blurRad="38100" dist="38100" dir="2700000" algn="tl">
                    <a:srgbClr val="C0C0C0"/>
                  </a:outerShdw>
                </a:effectLst>
                <a:ea typeface="楷体_GB2312" pitchFamily="49" charset="-122"/>
              </a:rPr>
              <a:t>Access-list-number</a:t>
            </a:r>
            <a:r>
              <a:rPr lang="en-US" altLang="zh-CN" sz="1800" b="1">
                <a:effectLst>
                  <a:outerShdw blurRad="38100" dist="38100" dir="2700000" algn="tl">
                    <a:srgbClr val="C0C0C0"/>
                  </a:outerShdw>
                </a:effectLst>
                <a:ea typeface="楷体_GB2312" pitchFamily="49" charset="-122"/>
              </a:rPr>
              <a:t> </a:t>
            </a:r>
            <a:r>
              <a:rPr lang="en-US" altLang="zh-CN" sz="1800">
                <a:effectLst>
                  <a:outerShdw blurRad="38100" dist="38100" dir="2700000" algn="tl">
                    <a:srgbClr val="C0C0C0"/>
                  </a:outerShdw>
                </a:effectLst>
                <a:ea typeface="楷体_GB2312" pitchFamily="49" charset="-122"/>
              </a:rPr>
              <a:t>(deny/permit) source-address [source-wildcard]</a:t>
            </a:r>
          </a:p>
          <a:p>
            <a:pPr>
              <a:buFont typeface="Wingdings" panose="05000000000000000000" pitchFamily="2" charset="2"/>
              <a:buNone/>
            </a:pPr>
            <a:endParaRPr lang="en-US" altLang="zh-CN" sz="1800" b="1">
              <a:effectLst>
                <a:outerShdw blurRad="38100" dist="38100" dir="2700000" algn="tl">
                  <a:srgbClr val="C0C0C0"/>
                </a:outerShdw>
              </a:effectLst>
              <a:ea typeface="楷体_GB2312" pitchFamily="49" charset="-122"/>
            </a:endParaRPr>
          </a:p>
          <a:p>
            <a:pPr>
              <a:buFont typeface="Wingdings" panose="05000000000000000000" pitchFamily="2" charset="2"/>
              <a:buNone/>
            </a:pPr>
            <a:endParaRPr lang="en-US" altLang="zh-CN" sz="1800" b="1">
              <a:effectLst>
                <a:outerShdw blurRad="38100" dist="38100" dir="2700000" algn="tl">
                  <a:srgbClr val="C0C0C0"/>
                </a:outerShdw>
              </a:effectLst>
              <a:ea typeface="楷体_GB2312" pitchFamily="49" charset="-122"/>
            </a:endParaRPr>
          </a:p>
          <a:p>
            <a:pPr lvl="1"/>
            <a:r>
              <a:rPr lang="zh-CN" altLang="en-US" b="1">
                <a:effectLst>
                  <a:outerShdw blurRad="38100" dist="38100" dir="2700000" algn="tl">
                    <a:srgbClr val="C0C0C0"/>
                  </a:outerShdw>
                </a:effectLst>
                <a:ea typeface="楷体_GB2312" pitchFamily="49" charset="-122"/>
              </a:rPr>
              <a:t>扩展</a:t>
            </a:r>
            <a:r>
              <a:rPr lang="en-US" altLang="zh-CN" b="1">
                <a:effectLst>
                  <a:outerShdw blurRad="38100" dist="38100" dir="2700000" algn="tl">
                    <a:srgbClr val="C0C0C0"/>
                  </a:outerShdw>
                </a:effectLst>
                <a:ea typeface="楷体_GB2312" pitchFamily="49" charset="-122"/>
              </a:rPr>
              <a:t>IP </a:t>
            </a:r>
            <a:r>
              <a:rPr lang="en-US" altLang="zh-CN" sz="2500" b="1">
                <a:effectLst>
                  <a:outerShdw blurRad="38100" dist="38100" dir="2700000" algn="tl">
                    <a:srgbClr val="C0C0C0"/>
                  </a:outerShdw>
                </a:effectLst>
                <a:ea typeface="楷体_GB2312" pitchFamily="49" charset="-122"/>
              </a:rPr>
              <a:t>ACL</a:t>
            </a:r>
          </a:p>
          <a:p>
            <a:pPr>
              <a:buFont typeface="Wingdings" panose="05000000000000000000" pitchFamily="2" charset="2"/>
              <a:buNone/>
            </a:pPr>
            <a:r>
              <a:rPr lang="en-US" altLang="zh-CN" sz="1800" b="1">
                <a:effectLst>
                  <a:outerShdw blurRad="38100" dist="38100" dir="2700000" algn="tl">
                    <a:srgbClr val="C0C0C0"/>
                  </a:outerShdw>
                </a:effectLst>
                <a:ea typeface="楷体_GB2312" pitchFamily="49" charset="-122"/>
              </a:rPr>
              <a:t>Access-list </a:t>
            </a:r>
            <a:r>
              <a:rPr lang="en-US" altLang="zh-CN" sz="1800">
                <a:effectLst>
                  <a:outerShdw blurRad="38100" dist="38100" dir="2700000" algn="tl">
                    <a:srgbClr val="C0C0C0"/>
                  </a:outerShdw>
                </a:effectLst>
                <a:ea typeface="楷体_GB2312" pitchFamily="49" charset="-122"/>
              </a:rPr>
              <a:t>Access-list-number</a:t>
            </a:r>
            <a:r>
              <a:rPr lang="en-US" altLang="zh-CN" sz="1800" b="1">
                <a:effectLst>
                  <a:outerShdw blurRad="38100" dist="38100" dir="2700000" algn="tl">
                    <a:srgbClr val="C0C0C0"/>
                  </a:outerShdw>
                </a:effectLst>
                <a:ea typeface="楷体_GB2312" pitchFamily="49" charset="-122"/>
              </a:rPr>
              <a:t> </a:t>
            </a:r>
            <a:r>
              <a:rPr lang="en-US" altLang="zh-CN" sz="1800">
                <a:effectLst>
                  <a:outerShdw blurRad="38100" dist="38100" dir="2700000" algn="tl">
                    <a:srgbClr val="C0C0C0"/>
                  </a:outerShdw>
                </a:effectLst>
                <a:ea typeface="楷体_GB2312" pitchFamily="49" charset="-122"/>
              </a:rPr>
              <a:t>(deny/permit) protocol source-address source-wildcard [operator port] destination-address destination-wildcard [operator port] [established] [log]</a:t>
            </a:r>
            <a:endParaRPr lang="en-US" altLang="zh-CN" b="1">
              <a:effectLst>
                <a:outerShdw blurRad="38100" dist="38100" dir="2700000" algn="tl">
                  <a:srgbClr val="C0C0C0"/>
                </a:outerShdw>
              </a:effectLst>
              <a:ea typeface="楷体_GB2312" pitchFamily="49" charset="-122"/>
            </a:endParaRPr>
          </a:p>
          <a:p>
            <a:pPr>
              <a:buFont typeface="Wingdings" panose="05000000000000000000" pitchFamily="2" charset="2"/>
              <a:buNone/>
            </a:pPr>
            <a:endParaRPr lang="en-US" altLang="zh-CN" sz="1800">
              <a:effectLst>
                <a:outerShdw blurRad="38100" dist="38100" dir="2700000" algn="tl">
                  <a:srgbClr val="C0C0C0"/>
                </a:outerShdw>
              </a:effectLst>
              <a:ea typeface="楷体_GB2312" pitchFamily="49" charset="-122"/>
            </a:endParaRPr>
          </a:p>
          <a:p>
            <a:pPr>
              <a:buFont typeface="Wingdings" panose="05000000000000000000" pitchFamily="2" charset="2"/>
              <a:buNone/>
            </a:pPr>
            <a:endParaRPr lang="en-US" altLang="zh-CN" b="1">
              <a:effectLst>
                <a:outerShdw blurRad="38100" dist="38100" dir="2700000" algn="tl">
                  <a:srgbClr val="C0C0C0"/>
                </a:outerShdw>
              </a:effectLst>
              <a:ea typeface="楷体_GB2312" pitchFamily="49" charset="-122"/>
            </a:endParaRPr>
          </a:p>
        </p:txBody>
      </p:sp>
      <p:sp>
        <p:nvSpPr>
          <p:cNvPr id="1944580" name="AutoShape 4"/>
          <p:cNvSpPr>
            <a:spLocks noChangeArrowheads="1"/>
          </p:cNvSpPr>
          <p:nvPr/>
        </p:nvSpPr>
        <p:spPr bwMode="auto">
          <a:xfrm>
            <a:off x="323850" y="1377950"/>
            <a:ext cx="914400" cy="322263"/>
          </a:xfrm>
          <a:prstGeom prst="wedgeRoundRectCallout">
            <a:avLst>
              <a:gd name="adj1" fmla="val 48611"/>
              <a:gd name="adj2" fmla="val 198278"/>
              <a:gd name="adj3" fmla="val 16667"/>
            </a:avLst>
          </a:prstGeom>
          <a:solidFill>
            <a:schemeClr val="accent1"/>
          </a:solidFill>
          <a:ln w="9525">
            <a:solidFill>
              <a:schemeClr val="tx1"/>
            </a:solidFill>
            <a:miter lim="800000"/>
          </a:ln>
          <a:effectLst/>
        </p:spPr>
        <p:txBody>
          <a:bodyPr/>
          <a:lstStyle/>
          <a:p>
            <a:pPr algn="ctr"/>
            <a:r>
              <a:rPr kumimoji="0" lang="zh-CN" altLang="en-US" sz="1600" b="0">
                <a:latin typeface="Arial" panose="020B0604020202020204" pitchFamily="34" charset="0"/>
                <a:ea typeface="宋体" panose="02010600030101010101" pitchFamily="2" charset="-122"/>
              </a:rPr>
              <a:t>命令字</a:t>
            </a:r>
          </a:p>
        </p:txBody>
      </p:sp>
      <p:sp>
        <p:nvSpPr>
          <p:cNvPr id="1944581" name="AutoShape 5"/>
          <p:cNvSpPr>
            <a:spLocks noChangeArrowheads="1"/>
          </p:cNvSpPr>
          <p:nvPr/>
        </p:nvSpPr>
        <p:spPr bwMode="auto">
          <a:xfrm>
            <a:off x="2411413" y="1738313"/>
            <a:ext cx="1944687" cy="288925"/>
          </a:xfrm>
          <a:prstGeom prst="wedgeRectCallout">
            <a:avLst>
              <a:gd name="adj1" fmla="val -45838"/>
              <a:gd name="adj2" fmla="val 139560"/>
            </a:avLst>
          </a:prstGeom>
          <a:solidFill>
            <a:schemeClr val="accent1"/>
          </a:solidFill>
          <a:ln w="9525">
            <a:solidFill>
              <a:schemeClr val="tx1"/>
            </a:solidFill>
            <a:miter lim="800000"/>
          </a:ln>
          <a:effectLst/>
        </p:spPr>
        <p:txBody>
          <a:bodyPr/>
          <a:lstStyle/>
          <a:p>
            <a:pPr algn="ctr"/>
            <a:r>
              <a:rPr kumimoji="0" lang="zh-CN" altLang="en-US" sz="1600" b="0">
                <a:latin typeface="Arial" panose="020B0604020202020204" pitchFamily="34" charset="0"/>
                <a:ea typeface="宋体" panose="02010600030101010101" pitchFamily="2" charset="-122"/>
              </a:rPr>
              <a:t>访问控制列表编号</a:t>
            </a:r>
          </a:p>
        </p:txBody>
      </p:sp>
      <p:sp>
        <p:nvSpPr>
          <p:cNvPr id="1944582" name="AutoShape 6"/>
          <p:cNvSpPr>
            <a:spLocks noChangeArrowheads="1"/>
          </p:cNvSpPr>
          <p:nvPr/>
        </p:nvSpPr>
        <p:spPr bwMode="auto">
          <a:xfrm>
            <a:off x="4859338" y="1233488"/>
            <a:ext cx="1296987" cy="720725"/>
          </a:xfrm>
          <a:prstGeom prst="wedgeRectCallout">
            <a:avLst>
              <a:gd name="adj1" fmla="val -45838"/>
              <a:gd name="adj2" fmla="val 90750"/>
            </a:avLst>
          </a:prstGeom>
          <a:solidFill>
            <a:schemeClr val="accent1"/>
          </a:solidFill>
          <a:ln w="9525">
            <a:solidFill>
              <a:schemeClr val="tx1"/>
            </a:solidFill>
            <a:miter lim="800000"/>
          </a:ln>
          <a:effectLst/>
        </p:spPr>
        <p:txBody>
          <a:bodyPr/>
          <a:lstStyle/>
          <a:p>
            <a:r>
              <a:rPr kumimoji="0" lang="zh-CN" altLang="en-US" sz="1400" b="0">
                <a:latin typeface="Arial" panose="020B0604020202020204" pitchFamily="34" charset="0"/>
                <a:ea typeface="宋体" panose="02010600030101010101" pitchFamily="2" charset="-122"/>
              </a:rPr>
              <a:t>对符合匹配的数据包所采取的动作</a:t>
            </a:r>
          </a:p>
        </p:txBody>
      </p:sp>
      <p:sp>
        <p:nvSpPr>
          <p:cNvPr id="1944583" name="AutoShape 7"/>
          <p:cNvSpPr>
            <a:spLocks noChangeArrowheads="1"/>
          </p:cNvSpPr>
          <p:nvPr/>
        </p:nvSpPr>
        <p:spPr bwMode="auto">
          <a:xfrm>
            <a:off x="2916238" y="2962275"/>
            <a:ext cx="2233612" cy="287338"/>
          </a:xfrm>
          <a:prstGeom prst="wedgeRectCallout">
            <a:avLst>
              <a:gd name="adj1" fmla="val -59097"/>
              <a:gd name="adj2" fmla="val -117954"/>
            </a:avLst>
          </a:prstGeom>
          <a:solidFill>
            <a:schemeClr val="accent1"/>
          </a:solidFill>
          <a:ln w="9525">
            <a:solidFill>
              <a:schemeClr val="tx1"/>
            </a:solidFill>
            <a:miter lim="800000"/>
          </a:ln>
          <a:effectLst/>
        </p:spPr>
        <p:txBody>
          <a:bodyPr/>
          <a:lstStyle/>
          <a:p>
            <a:r>
              <a:rPr kumimoji="0" lang="zh-CN" altLang="en-US" sz="1400" b="0">
                <a:latin typeface="Arial" panose="020B0604020202020204" pitchFamily="34" charset="0"/>
                <a:ea typeface="宋体" panose="02010600030101010101" pitchFamily="2" charset="-122"/>
              </a:rPr>
              <a:t>数据包源地址通配符掩码</a:t>
            </a:r>
          </a:p>
        </p:txBody>
      </p:sp>
      <p:sp>
        <p:nvSpPr>
          <p:cNvPr id="1944584" name="AutoShape 8"/>
          <p:cNvSpPr>
            <a:spLocks noChangeArrowheads="1"/>
          </p:cNvSpPr>
          <p:nvPr/>
        </p:nvSpPr>
        <p:spPr bwMode="auto">
          <a:xfrm>
            <a:off x="6877050" y="1593850"/>
            <a:ext cx="1296988" cy="360363"/>
          </a:xfrm>
          <a:prstGeom prst="wedgeRectCallout">
            <a:avLst>
              <a:gd name="adj1" fmla="val -39472"/>
              <a:gd name="adj2" fmla="val 146917"/>
            </a:avLst>
          </a:prstGeom>
          <a:solidFill>
            <a:schemeClr val="accent1"/>
          </a:solidFill>
          <a:ln w="9525">
            <a:solidFill>
              <a:schemeClr val="tx1"/>
            </a:solidFill>
            <a:miter lim="800000"/>
          </a:ln>
          <a:effectLst/>
        </p:spPr>
        <p:txBody>
          <a:bodyPr/>
          <a:lstStyle/>
          <a:p>
            <a:r>
              <a:rPr kumimoji="0" lang="zh-CN" altLang="en-US" sz="1400" b="0">
                <a:latin typeface="Arial" panose="020B0604020202020204" pitchFamily="34" charset="0"/>
                <a:ea typeface="宋体" panose="02010600030101010101" pitchFamily="2" charset="-122"/>
              </a:rPr>
              <a:t>数据包源地址</a:t>
            </a:r>
          </a:p>
        </p:txBody>
      </p:sp>
      <p:sp>
        <p:nvSpPr>
          <p:cNvPr id="1944585" name="AutoShape 9"/>
          <p:cNvSpPr>
            <a:spLocks noChangeArrowheads="1"/>
          </p:cNvSpPr>
          <p:nvPr/>
        </p:nvSpPr>
        <p:spPr bwMode="auto">
          <a:xfrm>
            <a:off x="7667625" y="3178175"/>
            <a:ext cx="1296988" cy="360363"/>
          </a:xfrm>
          <a:prstGeom prst="wedgeRectCallout">
            <a:avLst>
              <a:gd name="adj1" fmla="val -44981"/>
              <a:gd name="adj2" fmla="val 166741"/>
            </a:avLst>
          </a:prstGeom>
          <a:solidFill>
            <a:schemeClr val="accent1"/>
          </a:solidFill>
          <a:ln w="9525">
            <a:solidFill>
              <a:schemeClr val="tx1"/>
            </a:solidFill>
            <a:miter lim="800000"/>
          </a:ln>
          <a:effectLst/>
        </p:spPr>
        <p:txBody>
          <a:bodyPr/>
          <a:lstStyle/>
          <a:p>
            <a:r>
              <a:rPr kumimoji="0" lang="zh-CN" altLang="en-US" sz="1400" b="0">
                <a:latin typeface="Arial" panose="020B0604020202020204" pitchFamily="34" charset="0"/>
                <a:ea typeface="宋体" panose="02010600030101010101" pitchFamily="2" charset="-122"/>
              </a:rPr>
              <a:t>数据包源地址</a:t>
            </a:r>
          </a:p>
        </p:txBody>
      </p:sp>
      <p:sp>
        <p:nvSpPr>
          <p:cNvPr id="1944586" name="AutoShape 10"/>
          <p:cNvSpPr>
            <a:spLocks noChangeArrowheads="1"/>
          </p:cNvSpPr>
          <p:nvPr/>
        </p:nvSpPr>
        <p:spPr bwMode="auto">
          <a:xfrm>
            <a:off x="6084888" y="3394075"/>
            <a:ext cx="574675" cy="360363"/>
          </a:xfrm>
          <a:prstGeom prst="wedgeRectCallout">
            <a:avLst>
              <a:gd name="adj1" fmla="val 86463"/>
              <a:gd name="adj2" fmla="val 146917"/>
            </a:avLst>
          </a:prstGeom>
          <a:solidFill>
            <a:schemeClr val="accent1"/>
          </a:solidFill>
          <a:ln w="9525">
            <a:solidFill>
              <a:schemeClr val="tx1"/>
            </a:solidFill>
            <a:miter lim="800000"/>
          </a:ln>
          <a:effectLst/>
        </p:spPr>
        <p:txBody>
          <a:bodyPr/>
          <a:lstStyle/>
          <a:p>
            <a:r>
              <a:rPr kumimoji="0" lang="zh-CN" altLang="en-US" sz="1400" b="0">
                <a:latin typeface="Arial" panose="020B0604020202020204" pitchFamily="34" charset="0"/>
                <a:ea typeface="宋体" panose="02010600030101010101" pitchFamily="2" charset="-122"/>
              </a:rPr>
              <a:t>协议</a:t>
            </a:r>
          </a:p>
        </p:txBody>
      </p:sp>
      <p:sp>
        <p:nvSpPr>
          <p:cNvPr id="1944587" name="AutoShape 11"/>
          <p:cNvSpPr>
            <a:spLocks noChangeArrowheads="1"/>
          </p:cNvSpPr>
          <p:nvPr/>
        </p:nvSpPr>
        <p:spPr bwMode="auto">
          <a:xfrm>
            <a:off x="179388" y="5338763"/>
            <a:ext cx="1873250" cy="504825"/>
          </a:xfrm>
          <a:prstGeom prst="wedgeRectCallout">
            <a:avLst>
              <a:gd name="adj1" fmla="val 19829"/>
              <a:gd name="adj2" fmla="val -234278"/>
            </a:avLst>
          </a:prstGeom>
          <a:solidFill>
            <a:schemeClr val="accent1"/>
          </a:solidFill>
          <a:ln w="9525">
            <a:solidFill>
              <a:schemeClr val="tx1"/>
            </a:solidFill>
            <a:miter lim="800000"/>
          </a:ln>
          <a:effectLst/>
        </p:spPr>
        <p:txBody>
          <a:bodyPr/>
          <a:lstStyle/>
          <a:p>
            <a:r>
              <a:rPr kumimoji="0" lang="zh-CN" altLang="en-US" sz="1400" b="0">
                <a:latin typeface="Arial" panose="020B0604020202020204" pitchFamily="34" charset="0"/>
                <a:ea typeface="宋体" panose="02010600030101010101" pitchFamily="2" charset="-122"/>
              </a:rPr>
              <a:t>数据包源地址通配符掩码</a:t>
            </a:r>
          </a:p>
        </p:txBody>
      </p:sp>
      <p:sp>
        <p:nvSpPr>
          <p:cNvPr id="1944588" name="AutoShape 12"/>
          <p:cNvSpPr>
            <a:spLocks noChangeArrowheads="1"/>
          </p:cNvSpPr>
          <p:nvPr/>
        </p:nvSpPr>
        <p:spPr bwMode="auto">
          <a:xfrm>
            <a:off x="2339975" y="5483225"/>
            <a:ext cx="1655763" cy="504825"/>
          </a:xfrm>
          <a:prstGeom prst="wedgeRectCallout">
            <a:avLst>
              <a:gd name="adj1" fmla="val 29005"/>
              <a:gd name="adj2" fmla="val -235847"/>
            </a:avLst>
          </a:prstGeom>
          <a:solidFill>
            <a:schemeClr val="accent1"/>
          </a:solidFill>
          <a:ln w="9525">
            <a:solidFill>
              <a:schemeClr val="tx1"/>
            </a:solidFill>
            <a:miter lim="800000"/>
          </a:ln>
          <a:effectLst/>
        </p:spPr>
        <p:txBody>
          <a:bodyPr/>
          <a:lstStyle/>
          <a:p>
            <a:r>
              <a:rPr kumimoji="0" lang="zh-CN" altLang="en-US" sz="1400" b="0">
                <a:latin typeface="Arial" panose="020B0604020202020204" pitchFamily="34" charset="0"/>
                <a:ea typeface="宋体" panose="02010600030101010101" pitchFamily="2" charset="-122"/>
              </a:rPr>
              <a:t>逻辑操作：</a:t>
            </a:r>
            <a:r>
              <a:rPr kumimoji="0" lang="en-US" altLang="zh-CN" sz="1400" b="0">
                <a:latin typeface="Arial" panose="020B0604020202020204" pitchFamily="34" charset="0"/>
                <a:ea typeface="宋体" panose="02010600030101010101" pitchFamily="2" charset="-122"/>
              </a:rPr>
              <a:t>eq</a:t>
            </a:r>
            <a:r>
              <a:rPr kumimoji="0" lang="zh-CN" altLang="en-US" sz="1400" b="0">
                <a:latin typeface="Arial" panose="020B0604020202020204" pitchFamily="34" charset="0"/>
                <a:ea typeface="宋体" panose="02010600030101010101" pitchFamily="2" charset="-122"/>
              </a:rPr>
              <a:t>、</a:t>
            </a:r>
            <a:r>
              <a:rPr kumimoji="0" lang="en-US" altLang="zh-CN" sz="1400" b="0">
                <a:latin typeface="Arial" panose="020B0604020202020204" pitchFamily="34" charset="0"/>
                <a:ea typeface="宋体" panose="02010600030101010101" pitchFamily="2" charset="-122"/>
              </a:rPr>
              <a:t>neq</a:t>
            </a:r>
            <a:r>
              <a:rPr kumimoji="0" lang="zh-CN" altLang="en-US" sz="1400" b="0">
                <a:latin typeface="Arial" panose="020B0604020202020204" pitchFamily="34" charset="0"/>
                <a:ea typeface="宋体" panose="02010600030101010101" pitchFamily="2" charset="-122"/>
              </a:rPr>
              <a:t>、</a:t>
            </a:r>
            <a:r>
              <a:rPr kumimoji="0" lang="en-US" altLang="zh-CN" sz="1400" b="0">
                <a:latin typeface="Arial" panose="020B0604020202020204" pitchFamily="34" charset="0"/>
                <a:ea typeface="宋体" panose="02010600030101010101" pitchFamily="2" charset="-122"/>
              </a:rPr>
              <a:t>gt</a:t>
            </a:r>
            <a:r>
              <a:rPr kumimoji="0" lang="zh-CN" altLang="en-US" sz="1400" b="0">
                <a:latin typeface="Arial" panose="020B0604020202020204" pitchFamily="34" charset="0"/>
                <a:ea typeface="宋体" panose="02010600030101010101" pitchFamily="2" charset="-122"/>
              </a:rPr>
              <a:t>、</a:t>
            </a:r>
            <a:r>
              <a:rPr kumimoji="0" lang="en-US" altLang="zh-CN" sz="1400" b="0">
                <a:latin typeface="Arial" panose="020B0604020202020204" pitchFamily="34" charset="0"/>
                <a:ea typeface="宋体" panose="02010600030101010101" pitchFamily="2" charset="-122"/>
              </a:rPr>
              <a:t>lt</a:t>
            </a:r>
            <a:r>
              <a:rPr kumimoji="0" lang="zh-CN" altLang="en-US" sz="1400" b="0">
                <a:latin typeface="Arial" panose="020B0604020202020204" pitchFamily="34" charset="0"/>
                <a:ea typeface="宋体" panose="02010600030101010101" pitchFamily="2" charset="-122"/>
              </a:rPr>
              <a:t>、</a:t>
            </a:r>
            <a:r>
              <a:rPr kumimoji="0" lang="en-US" altLang="zh-CN" sz="1400" b="0">
                <a:latin typeface="Arial" panose="020B0604020202020204" pitchFamily="34" charset="0"/>
                <a:ea typeface="宋体" panose="02010600030101010101" pitchFamily="2" charset="-122"/>
              </a:rPr>
              <a:t>rage</a:t>
            </a:r>
          </a:p>
        </p:txBody>
      </p:sp>
      <p:sp>
        <p:nvSpPr>
          <p:cNvPr id="1944589" name="AutoShape 13"/>
          <p:cNvSpPr>
            <a:spLocks noChangeArrowheads="1"/>
          </p:cNvSpPr>
          <p:nvPr/>
        </p:nvSpPr>
        <p:spPr bwMode="auto">
          <a:xfrm>
            <a:off x="4284663" y="5699125"/>
            <a:ext cx="1655762" cy="504825"/>
          </a:xfrm>
          <a:prstGeom prst="wedgeRectCallout">
            <a:avLst>
              <a:gd name="adj1" fmla="val 1005"/>
              <a:gd name="adj2" fmla="val -239310"/>
            </a:avLst>
          </a:prstGeom>
          <a:solidFill>
            <a:schemeClr val="accent1"/>
          </a:solidFill>
          <a:ln w="9525">
            <a:solidFill>
              <a:schemeClr val="tx1"/>
            </a:solidFill>
            <a:miter lim="800000"/>
          </a:ln>
          <a:effectLst/>
        </p:spPr>
        <p:txBody>
          <a:bodyPr/>
          <a:lstStyle/>
          <a:p>
            <a:r>
              <a:rPr kumimoji="0" lang="zh-CN" altLang="en-US" sz="1400" b="0">
                <a:latin typeface="Arial" panose="020B0604020202020204" pitchFamily="34" charset="0"/>
                <a:ea typeface="宋体" panose="02010600030101010101" pitchFamily="2" charset="-122"/>
              </a:rPr>
              <a:t>判断包头的</a:t>
            </a:r>
            <a:r>
              <a:rPr kumimoji="0" lang="en-US" altLang="zh-CN" sz="1400" b="0">
                <a:latin typeface="Arial" panose="020B0604020202020204" pitchFamily="34" charset="0"/>
                <a:ea typeface="宋体" panose="02010600030101010101" pitchFamily="2" charset="-122"/>
              </a:rPr>
              <a:t>ACK</a:t>
            </a:r>
            <a:r>
              <a:rPr kumimoji="0" lang="zh-CN" altLang="en-US" sz="1400" b="0">
                <a:latin typeface="Arial" panose="020B0604020202020204" pitchFamily="34" charset="0"/>
                <a:ea typeface="宋体" panose="02010600030101010101" pitchFamily="2" charset="-122"/>
              </a:rPr>
              <a:t>，若设置，则匹配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4580"/>
                                        </p:tgtEl>
                                        <p:attrNameLst>
                                          <p:attrName>style.visibility</p:attrName>
                                        </p:attrNameLst>
                                      </p:cBhvr>
                                      <p:to>
                                        <p:strVal val="visible"/>
                                      </p:to>
                                    </p:set>
                                    <p:animEffect transition="in" filter="blinds(horizontal)">
                                      <p:cBhvr>
                                        <p:cTn id="7" dur="500"/>
                                        <p:tgtEl>
                                          <p:spTgt spid="194458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1944581"/>
                                        </p:tgtEl>
                                        <p:attrNameLst>
                                          <p:attrName>style.visibility</p:attrName>
                                        </p:attrNameLst>
                                      </p:cBhvr>
                                      <p:to>
                                        <p:strVal val="visible"/>
                                      </p:to>
                                    </p:set>
                                    <p:anim calcmode="lin" valueType="num">
                                      <p:cBhvr additive="base">
                                        <p:cTn id="12" dur="500" fill="hold"/>
                                        <p:tgtEl>
                                          <p:spTgt spid="1944581"/>
                                        </p:tgtEl>
                                        <p:attrNameLst>
                                          <p:attrName>ppt_x</p:attrName>
                                        </p:attrNameLst>
                                      </p:cBhvr>
                                      <p:tavLst>
                                        <p:tav tm="0">
                                          <p:val>
                                            <p:strVal val="#ppt_x"/>
                                          </p:val>
                                        </p:tav>
                                        <p:tav tm="100000">
                                          <p:val>
                                            <p:strVal val="#ppt_x"/>
                                          </p:val>
                                        </p:tav>
                                      </p:tavLst>
                                    </p:anim>
                                    <p:anim calcmode="lin" valueType="num">
                                      <p:cBhvr additive="base">
                                        <p:cTn id="13" dur="500" fill="hold"/>
                                        <p:tgtEl>
                                          <p:spTgt spid="1944581"/>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1944582"/>
                                        </p:tgtEl>
                                        <p:attrNameLst>
                                          <p:attrName>style.visibility</p:attrName>
                                        </p:attrNameLst>
                                      </p:cBhvr>
                                      <p:to>
                                        <p:strVal val="visible"/>
                                      </p:to>
                                    </p:set>
                                    <p:animEffect transition="in" filter="blinds(horizontal)">
                                      <p:cBhvr>
                                        <p:cTn id="18" dur="500"/>
                                        <p:tgtEl>
                                          <p:spTgt spid="194458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944584"/>
                                        </p:tgtEl>
                                        <p:attrNameLst>
                                          <p:attrName>style.visibility</p:attrName>
                                        </p:attrNameLst>
                                      </p:cBhvr>
                                      <p:to>
                                        <p:strVal val="visible"/>
                                      </p:to>
                                    </p:set>
                                    <p:animEffect transition="in" filter="blinds(horizontal)">
                                      <p:cBhvr>
                                        <p:cTn id="23" dur="500"/>
                                        <p:tgtEl>
                                          <p:spTgt spid="1944584"/>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944583"/>
                                        </p:tgtEl>
                                        <p:attrNameLst>
                                          <p:attrName>style.visibility</p:attrName>
                                        </p:attrNameLst>
                                      </p:cBhvr>
                                      <p:to>
                                        <p:strVal val="visible"/>
                                      </p:to>
                                    </p:set>
                                    <p:animEffect transition="in" filter="blinds(horizontal)">
                                      <p:cBhvr>
                                        <p:cTn id="28" dur="500"/>
                                        <p:tgtEl>
                                          <p:spTgt spid="194458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944586"/>
                                        </p:tgtEl>
                                        <p:attrNameLst>
                                          <p:attrName>style.visibility</p:attrName>
                                        </p:attrNameLst>
                                      </p:cBhvr>
                                      <p:to>
                                        <p:strVal val="visible"/>
                                      </p:to>
                                    </p:set>
                                    <p:animEffect transition="in" filter="blinds(horizontal)">
                                      <p:cBhvr>
                                        <p:cTn id="33" dur="500"/>
                                        <p:tgtEl>
                                          <p:spTgt spid="1944586"/>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944585"/>
                                        </p:tgtEl>
                                        <p:attrNameLst>
                                          <p:attrName>style.visibility</p:attrName>
                                        </p:attrNameLst>
                                      </p:cBhvr>
                                      <p:to>
                                        <p:strVal val="visible"/>
                                      </p:to>
                                    </p:set>
                                    <p:animEffect transition="in" filter="blinds(horizontal)">
                                      <p:cBhvr>
                                        <p:cTn id="38" dur="500"/>
                                        <p:tgtEl>
                                          <p:spTgt spid="1944585"/>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1944587"/>
                                        </p:tgtEl>
                                        <p:attrNameLst>
                                          <p:attrName>style.visibility</p:attrName>
                                        </p:attrNameLst>
                                      </p:cBhvr>
                                      <p:to>
                                        <p:strVal val="visible"/>
                                      </p:to>
                                    </p:set>
                                    <p:animEffect transition="in" filter="blinds(horizontal)">
                                      <p:cBhvr>
                                        <p:cTn id="43" dur="500"/>
                                        <p:tgtEl>
                                          <p:spTgt spid="194458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944588"/>
                                        </p:tgtEl>
                                        <p:attrNameLst>
                                          <p:attrName>style.visibility</p:attrName>
                                        </p:attrNameLst>
                                      </p:cBhvr>
                                      <p:to>
                                        <p:strVal val="visible"/>
                                      </p:to>
                                    </p:set>
                                    <p:animEffect transition="in" filter="blinds(horizontal)">
                                      <p:cBhvr>
                                        <p:cTn id="48" dur="500"/>
                                        <p:tgtEl>
                                          <p:spTgt spid="1944588"/>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944589"/>
                                        </p:tgtEl>
                                        <p:attrNameLst>
                                          <p:attrName>style.visibility</p:attrName>
                                        </p:attrNameLst>
                                      </p:cBhvr>
                                      <p:to>
                                        <p:strVal val="visible"/>
                                      </p:to>
                                    </p:set>
                                    <p:animEffect transition="in" filter="blinds(horizontal)">
                                      <p:cBhvr>
                                        <p:cTn id="53" dur="500"/>
                                        <p:tgtEl>
                                          <p:spTgt spid="194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4580" grpId="0" animBg="1"/>
      <p:bldP spid="1944581" grpId="0" animBg="1"/>
      <p:bldP spid="1944582" grpId="0" animBg="1"/>
      <p:bldP spid="1944583" grpId="0" animBg="1"/>
      <p:bldP spid="1944584" grpId="0" animBg="1"/>
      <p:bldP spid="1944585" grpId="0" animBg="1"/>
      <p:bldP spid="1944586" grpId="0" animBg="1"/>
      <p:bldP spid="1944587" grpId="0" animBg="1"/>
      <p:bldP spid="1944588" grpId="0" animBg="1"/>
      <p:bldP spid="1944589"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02" name="Rectangle 2"/>
          <p:cNvSpPr>
            <a:spLocks noGrp="1" noChangeArrowheads="1"/>
          </p:cNvSpPr>
          <p:nvPr>
            <p:ph type="title"/>
          </p:nvPr>
        </p:nvSpPr>
        <p:spPr>
          <a:xfrm>
            <a:off x="971550" y="260350"/>
            <a:ext cx="7793038" cy="593725"/>
          </a:xfrm>
        </p:spPr>
        <p:txBody>
          <a:bodyPr/>
          <a:lstStyle/>
          <a:p>
            <a:r>
              <a:rPr lang="en-US" altLang="zh-CN" sz="2800" b="1">
                <a:effectLst>
                  <a:outerShdw blurRad="38100" dist="38100" dir="2700000" algn="tl">
                    <a:srgbClr val="C0C0C0"/>
                  </a:outerShdw>
                </a:effectLst>
              </a:rPr>
              <a:t>ACL</a:t>
            </a:r>
            <a:r>
              <a:rPr lang="zh-CN" altLang="en-US" sz="2800" b="1">
                <a:effectLst>
                  <a:outerShdw blurRad="38100" dist="38100" dir="2700000" algn="tl">
                    <a:srgbClr val="C0C0C0"/>
                  </a:outerShdw>
                </a:effectLst>
              </a:rPr>
              <a:t>配置实例：允许一个源通信量通过</a:t>
            </a:r>
          </a:p>
        </p:txBody>
      </p:sp>
      <p:sp>
        <p:nvSpPr>
          <p:cNvPr id="1945603" name="Rectangle 3"/>
          <p:cNvSpPr>
            <a:spLocks noGrp="1" noChangeArrowheads="1"/>
          </p:cNvSpPr>
          <p:nvPr>
            <p:ph type="body" idx="1"/>
          </p:nvPr>
        </p:nvSpPr>
        <p:spPr>
          <a:xfrm>
            <a:off x="668338" y="4073525"/>
            <a:ext cx="8229600" cy="2057400"/>
          </a:xfrm>
        </p:spPr>
        <p:txBody>
          <a:bodyPr/>
          <a:lstStyle/>
          <a:p>
            <a:pPr>
              <a:lnSpc>
                <a:spcPct val="90000"/>
              </a:lnSpc>
              <a:buFont typeface="Wingdings" panose="05000000000000000000" pitchFamily="2" charset="2"/>
              <a:buNone/>
            </a:pPr>
            <a:r>
              <a:rPr lang="en-US" altLang="zh-CN" sz="2100" b="1" i="1" dirty="0">
                <a:latin typeface="Sabon-Italic" charset="0"/>
              </a:rPr>
              <a:t>Permitting Traffic from Source Network 172.16.0.0</a:t>
            </a:r>
          </a:p>
          <a:p>
            <a:pPr>
              <a:lnSpc>
                <a:spcPct val="90000"/>
              </a:lnSpc>
              <a:buFont typeface="Wingdings" panose="05000000000000000000" pitchFamily="2" charset="2"/>
              <a:buNone/>
            </a:pPr>
            <a:r>
              <a:rPr lang="en-US" altLang="zh-CN" sz="2100" b="1" dirty="0">
                <a:latin typeface="MCPdigital" charset="-122"/>
                <a:ea typeface="MCPdigital" charset="-122"/>
              </a:rPr>
              <a:t>access-list 1 permit 172.16.0.0 </a:t>
            </a:r>
            <a:r>
              <a:rPr lang="en-US" altLang="zh-CN" sz="2100" b="1" dirty="0">
                <a:solidFill>
                  <a:srgbClr val="FF0000"/>
                </a:solidFill>
                <a:latin typeface="MCPdigital" charset="-122"/>
                <a:ea typeface="MCPdigital" charset="-122"/>
              </a:rPr>
              <a:t>0.0.255.255</a:t>
            </a:r>
          </a:p>
          <a:p>
            <a:pPr>
              <a:lnSpc>
                <a:spcPct val="90000"/>
              </a:lnSpc>
              <a:buFont typeface="Wingdings" panose="05000000000000000000" pitchFamily="2" charset="2"/>
              <a:buNone/>
            </a:pPr>
            <a:r>
              <a:rPr lang="en-US" altLang="zh-CN" sz="2100" b="1" dirty="0">
                <a:latin typeface="MCPdigital" charset="-122"/>
                <a:ea typeface="MCPdigital" charset="-122"/>
              </a:rPr>
              <a:t>interface </a:t>
            </a:r>
            <a:r>
              <a:rPr lang="en-US" altLang="zh-CN" sz="2100" b="1" dirty="0" err="1">
                <a:latin typeface="MCPdigital" charset="-122"/>
                <a:ea typeface="MCPdigital" charset="-122"/>
              </a:rPr>
              <a:t>ethernet</a:t>
            </a:r>
            <a:r>
              <a:rPr lang="en-US" altLang="zh-CN" sz="2100" b="1" dirty="0">
                <a:latin typeface="MCPdigital" charset="-122"/>
                <a:ea typeface="MCPdigital" charset="-122"/>
              </a:rPr>
              <a:t> 0</a:t>
            </a:r>
          </a:p>
          <a:p>
            <a:pPr>
              <a:lnSpc>
                <a:spcPct val="90000"/>
              </a:lnSpc>
              <a:buFont typeface="Wingdings" panose="05000000000000000000" pitchFamily="2" charset="2"/>
              <a:buNone/>
            </a:pPr>
            <a:r>
              <a:rPr lang="en-US" altLang="zh-CN" sz="2100" b="1" dirty="0" err="1">
                <a:latin typeface="MCPdigital" charset="-122"/>
                <a:ea typeface="MCPdigital" charset="-122"/>
              </a:rPr>
              <a:t>ip</a:t>
            </a:r>
            <a:r>
              <a:rPr lang="en-US" altLang="zh-CN" sz="2100" b="1" dirty="0">
                <a:latin typeface="MCPdigital" charset="-122"/>
                <a:ea typeface="MCPdigital" charset="-122"/>
              </a:rPr>
              <a:t> access-group 1 out</a:t>
            </a:r>
          </a:p>
          <a:p>
            <a:pPr>
              <a:lnSpc>
                <a:spcPct val="90000"/>
              </a:lnSpc>
              <a:buFont typeface="Wingdings" panose="05000000000000000000" pitchFamily="2" charset="2"/>
              <a:buNone/>
            </a:pPr>
            <a:r>
              <a:rPr lang="en-US" altLang="zh-CN" sz="2100" b="1" dirty="0">
                <a:latin typeface="MCPdigital" charset="-122"/>
                <a:ea typeface="MCPdigital" charset="-122"/>
              </a:rPr>
              <a:t>interface </a:t>
            </a:r>
            <a:r>
              <a:rPr lang="en-US" altLang="zh-CN" sz="2100" b="1" dirty="0" err="1">
                <a:latin typeface="MCPdigital" charset="-122"/>
                <a:ea typeface="MCPdigital" charset="-122"/>
              </a:rPr>
              <a:t>ethernet</a:t>
            </a:r>
            <a:r>
              <a:rPr lang="en-US" altLang="zh-CN" sz="2100" b="1" dirty="0">
                <a:latin typeface="MCPdigital" charset="-122"/>
                <a:ea typeface="MCPdigital" charset="-122"/>
              </a:rPr>
              <a:t> 1</a:t>
            </a:r>
          </a:p>
          <a:p>
            <a:pPr>
              <a:lnSpc>
                <a:spcPct val="90000"/>
              </a:lnSpc>
              <a:buFont typeface="Wingdings" panose="05000000000000000000" pitchFamily="2" charset="2"/>
              <a:buNone/>
            </a:pPr>
            <a:r>
              <a:rPr lang="en-US" altLang="zh-CN" sz="2100" b="1" dirty="0" err="1">
                <a:latin typeface="MCPdigital" charset="-122"/>
                <a:ea typeface="MCPdigital" charset="-122"/>
              </a:rPr>
              <a:t>ip</a:t>
            </a:r>
            <a:r>
              <a:rPr lang="en-US" altLang="zh-CN" sz="2100" b="1" dirty="0">
                <a:latin typeface="MCPdigital" charset="-122"/>
                <a:ea typeface="MCPdigital" charset="-122"/>
              </a:rPr>
              <a:t> access-group 1 out</a:t>
            </a:r>
          </a:p>
          <a:p>
            <a:pPr>
              <a:lnSpc>
                <a:spcPct val="90000"/>
              </a:lnSpc>
              <a:buFont typeface="Wingdings" panose="05000000000000000000" pitchFamily="2" charset="2"/>
              <a:buNone/>
            </a:pPr>
            <a:endParaRPr lang="en-US" altLang="zh-CN" sz="2100" b="1" dirty="0"/>
          </a:p>
        </p:txBody>
      </p:sp>
      <p:pic>
        <p:nvPicPr>
          <p:cNvPr id="1945604" name="Picture 4"/>
          <p:cNvPicPr>
            <a:picLocks noChangeAspect="1" noChangeArrowheads="1"/>
          </p:cNvPicPr>
          <p:nvPr/>
        </p:nvPicPr>
        <p:blipFill>
          <a:blip r:embed="rId2" cstate="print"/>
          <a:srcRect/>
          <a:stretch>
            <a:fillRect/>
          </a:stretch>
        </p:blipFill>
        <p:spPr bwMode="auto">
          <a:xfrm>
            <a:off x="1042988" y="981075"/>
            <a:ext cx="5715000" cy="3255963"/>
          </a:xfrm>
          <a:prstGeom prst="rect">
            <a:avLst/>
          </a:prstGeom>
          <a:noFill/>
          <a:ln w="9525">
            <a:noFill/>
            <a:miter lim="800000"/>
            <a:headEnd/>
            <a:tailEnd/>
          </a:ln>
          <a:effectLst/>
        </p:spPr>
      </p:pic>
      <p:sp>
        <p:nvSpPr>
          <p:cNvPr id="1945605" name="Text Box 5"/>
          <p:cNvSpPr txBox="1">
            <a:spLocks noChangeArrowheads="1"/>
          </p:cNvSpPr>
          <p:nvPr/>
        </p:nvSpPr>
        <p:spPr bwMode="auto">
          <a:xfrm>
            <a:off x="6372225" y="2781300"/>
            <a:ext cx="1512888" cy="779463"/>
          </a:xfrm>
          <a:prstGeom prst="rect">
            <a:avLst/>
          </a:prstGeom>
          <a:noFill/>
          <a:ln w="9525">
            <a:noFill/>
            <a:miter lim="800000"/>
          </a:ln>
          <a:effectLst/>
        </p:spPr>
        <p:txBody>
          <a:bodyPr>
            <a:spAutoFit/>
          </a:bodyPr>
          <a:lstStyle/>
          <a:p>
            <a:pPr>
              <a:spcBef>
                <a:spcPct val="50000"/>
              </a:spcBef>
            </a:pPr>
            <a:r>
              <a:rPr kumimoji="0" lang="en-US" altLang="zh-CN" sz="1800" b="0">
                <a:latin typeface="Arial" panose="020B0604020202020204" pitchFamily="34" charset="0"/>
                <a:ea typeface="宋体" panose="02010600030101010101" pitchFamily="2" charset="-122"/>
              </a:rPr>
              <a:t>FTP</a:t>
            </a:r>
            <a:r>
              <a:rPr kumimoji="0" lang="zh-CN" altLang="en-US" sz="1800" b="0">
                <a:latin typeface="Arial" panose="020B0604020202020204" pitchFamily="34" charset="0"/>
                <a:ea typeface="宋体" panose="02010600030101010101" pitchFamily="2" charset="-122"/>
              </a:rPr>
              <a:t>服务器</a:t>
            </a:r>
          </a:p>
          <a:p>
            <a:pPr>
              <a:spcBef>
                <a:spcPct val="50000"/>
              </a:spcBef>
            </a:pPr>
            <a:r>
              <a:rPr kumimoji="0" lang="en-US" altLang="zh-CN" sz="1800" b="0">
                <a:latin typeface="Arial" panose="020B0604020202020204" pitchFamily="34" charset="0"/>
                <a:ea typeface="宋体" panose="02010600030101010101" pitchFamily="2" charset="-122"/>
              </a:rPr>
              <a:t>Web</a:t>
            </a:r>
            <a:r>
              <a:rPr kumimoji="0" lang="zh-CN" altLang="en-US" sz="1800" b="0">
                <a:latin typeface="Arial" panose="020B0604020202020204" pitchFamily="34" charset="0"/>
                <a:ea typeface="宋体" panose="02010600030101010101" pitchFamily="2" charset="-122"/>
              </a:rPr>
              <a:t>服务器 </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626" name="Rectangle 2"/>
          <p:cNvSpPr>
            <a:spLocks noGrp="1" noChangeArrowheads="1"/>
          </p:cNvSpPr>
          <p:nvPr>
            <p:ph type="title"/>
          </p:nvPr>
        </p:nvSpPr>
        <p:spPr>
          <a:xfrm>
            <a:off x="971550" y="260350"/>
            <a:ext cx="7793038" cy="593725"/>
          </a:xfrm>
        </p:spPr>
        <p:txBody>
          <a:bodyPr/>
          <a:lstStyle/>
          <a:p>
            <a:r>
              <a:rPr lang="en-US" altLang="zh-CN" sz="2800" b="1">
                <a:effectLst>
                  <a:outerShdw blurRad="38100" dist="38100" dir="2700000" algn="tl">
                    <a:srgbClr val="C0C0C0"/>
                  </a:outerShdw>
                </a:effectLst>
              </a:rPr>
              <a:t>ACL</a:t>
            </a:r>
            <a:r>
              <a:rPr lang="zh-CN" altLang="en-US" sz="2800" b="1">
                <a:effectLst>
                  <a:outerShdw blurRad="38100" dist="38100" dir="2700000" algn="tl">
                    <a:srgbClr val="C0C0C0"/>
                  </a:outerShdw>
                </a:effectLst>
              </a:rPr>
              <a:t>配置：外网只能访问</a:t>
            </a:r>
            <a:r>
              <a:rPr lang="en-US" altLang="zh-CN" sz="2800" b="1">
                <a:effectLst>
                  <a:outerShdw blurRad="38100" dist="38100" dir="2700000" algn="tl">
                    <a:srgbClr val="C0C0C0"/>
                  </a:outerShdw>
                </a:effectLst>
              </a:rPr>
              <a:t>WEB</a:t>
            </a:r>
            <a:r>
              <a:rPr lang="zh-CN" altLang="en-US" sz="2800" b="1">
                <a:effectLst>
                  <a:outerShdw blurRad="38100" dist="38100" dir="2700000" algn="tl">
                    <a:srgbClr val="C0C0C0"/>
                  </a:outerShdw>
                </a:effectLst>
              </a:rPr>
              <a:t>不能访问</a:t>
            </a:r>
            <a:r>
              <a:rPr lang="en-US" altLang="zh-CN" sz="2800" b="1">
                <a:effectLst>
                  <a:outerShdw blurRad="38100" dist="38100" dir="2700000" algn="tl">
                    <a:srgbClr val="C0C0C0"/>
                  </a:outerShdw>
                </a:effectLst>
              </a:rPr>
              <a:t>FTP</a:t>
            </a:r>
          </a:p>
        </p:txBody>
      </p:sp>
      <p:sp>
        <p:nvSpPr>
          <p:cNvPr id="1946627" name="Rectangle 3"/>
          <p:cNvSpPr>
            <a:spLocks noGrp="1" noChangeArrowheads="1"/>
          </p:cNvSpPr>
          <p:nvPr>
            <p:ph type="body" idx="1"/>
          </p:nvPr>
        </p:nvSpPr>
        <p:spPr>
          <a:xfrm>
            <a:off x="179388" y="4162425"/>
            <a:ext cx="8821737" cy="2181225"/>
          </a:xfrm>
        </p:spPr>
        <p:txBody>
          <a:bodyPr/>
          <a:lstStyle/>
          <a:p>
            <a:pPr>
              <a:lnSpc>
                <a:spcPct val="80000"/>
              </a:lnSpc>
              <a:buFont typeface="Wingdings" panose="05000000000000000000" pitchFamily="2" charset="2"/>
              <a:buNone/>
            </a:pPr>
            <a:r>
              <a:rPr lang="en-US" altLang="zh-CN" sz="2000" b="1" dirty="0">
                <a:latin typeface="MCPdigital" charset="-122"/>
                <a:ea typeface="MCPdigital" charset="-122"/>
              </a:rPr>
              <a:t>access-list 110 permit 172.16.3.0 </a:t>
            </a:r>
            <a:r>
              <a:rPr lang="en-US" altLang="zh-CN" sz="2000" b="1" dirty="0">
                <a:solidFill>
                  <a:srgbClr val="FF0000"/>
                </a:solidFill>
                <a:latin typeface="MCPdigital" charset="-122"/>
                <a:ea typeface="MCPdigital" charset="-122"/>
              </a:rPr>
              <a:t>0.0.0.255 host 172.16.4.13 </a:t>
            </a:r>
            <a:r>
              <a:rPr lang="en-US" altLang="zh-CN" sz="2000" b="1" dirty="0" err="1">
                <a:solidFill>
                  <a:srgbClr val="FF0000"/>
                </a:solidFill>
                <a:latin typeface="MCPdigital" charset="-122"/>
                <a:ea typeface="MCPdigital" charset="-122"/>
              </a:rPr>
              <a:t>eq</a:t>
            </a:r>
            <a:r>
              <a:rPr lang="en-US" altLang="zh-CN" sz="2000" b="1" dirty="0">
                <a:solidFill>
                  <a:srgbClr val="FF0000"/>
                </a:solidFill>
                <a:latin typeface="MCPdigital" charset="-122"/>
                <a:ea typeface="MCPdigital" charset="-122"/>
              </a:rPr>
              <a:t> 21</a:t>
            </a:r>
          </a:p>
          <a:p>
            <a:pPr>
              <a:lnSpc>
                <a:spcPct val="80000"/>
              </a:lnSpc>
              <a:buFont typeface="Wingdings" panose="05000000000000000000" pitchFamily="2" charset="2"/>
              <a:buNone/>
            </a:pPr>
            <a:r>
              <a:rPr lang="en-US" altLang="zh-CN" sz="2000" b="1" dirty="0">
                <a:latin typeface="MCPdigital" charset="-122"/>
                <a:ea typeface="MCPdigital" charset="-122"/>
              </a:rPr>
              <a:t>access-list 110 permit 172.16.3.0 </a:t>
            </a:r>
            <a:r>
              <a:rPr lang="en-US" altLang="zh-CN" sz="2000" b="1" dirty="0">
                <a:solidFill>
                  <a:srgbClr val="FF0000"/>
                </a:solidFill>
                <a:latin typeface="MCPdigital" charset="-122"/>
                <a:ea typeface="MCPdigital" charset="-122"/>
              </a:rPr>
              <a:t>0.0.0.255 host 172.16.4.13 </a:t>
            </a:r>
            <a:r>
              <a:rPr lang="en-US" altLang="zh-CN" sz="2000" b="1" dirty="0" err="1">
                <a:solidFill>
                  <a:srgbClr val="FF0000"/>
                </a:solidFill>
                <a:latin typeface="MCPdigital" charset="-122"/>
                <a:ea typeface="MCPdigital" charset="-122"/>
              </a:rPr>
              <a:t>eq</a:t>
            </a:r>
            <a:r>
              <a:rPr lang="en-US" altLang="zh-CN" sz="2000" b="1" dirty="0">
                <a:solidFill>
                  <a:srgbClr val="FF0000"/>
                </a:solidFill>
                <a:latin typeface="MCPdigital" charset="-122"/>
                <a:ea typeface="MCPdigital" charset="-122"/>
              </a:rPr>
              <a:t> 20</a:t>
            </a:r>
          </a:p>
          <a:p>
            <a:pPr>
              <a:lnSpc>
                <a:spcPct val="80000"/>
              </a:lnSpc>
              <a:buFont typeface="Wingdings" panose="05000000000000000000" pitchFamily="2" charset="2"/>
              <a:buNone/>
            </a:pPr>
            <a:r>
              <a:rPr lang="en-US" altLang="zh-CN" sz="2000" b="1" dirty="0">
                <a:latin typeface="MCPdigital" charset="-122"/>
                <a:ea typeface="MCPdigital" charset="-122"/>
              </a:rPr>
              <a:t>access-list 110 deny any </a:t>
            </a:r>
            <a:r>
              <a:rPr lang="en-US" altLang="zh-CN" sz="2000" b="1" dirty="0">
                <a:solidFill>
                  <a:srgbClr val="FF0000"/>
                </a:solidFill>
                <a:latin typeface="MCPdigital" charset="-122"/>
                <a:ea typeface="MCPdigital" charset="-122"/>
              </a:rPr>
              <a:t>host 172.16.4.13 </a:t>
            </a:r>
            <a:r>
              <a:rPr lang="en-US" altLang="zh-CN" sz="2000" b="1" dirty="0" err="1">
                <a:solidFill>
                  <a:srgbClr val="FF0000"/>
                </a:solidFill>
                <a:latin typeface="MCPdigital" charset="-122"/>
                <a:ea typeface="MCPdigital" charset="-122"/>
              </a:rPr>
              <a:t>eq</a:t>
            </a:r>
            <a:r>
              <a:rPr lang="en-US" altLang="zh-CN" sz="2000" b="1" dirty="0">
                <a:solidFill>
                  <a:srgbClr val="FF0000"/>
                </a:solidFill>
                <a:latin typeface="MCPdigital" charset="-122"/>
                <a:ea typeface="MCPdigital" charset="-122"/>
              </a:rPr>
              <a:t> 21</a:t>
            </a:r>
          </a:p>
          <a:p>
            <a:pPr>
              <a:lnSpc>
                <a:spcPct val="80000"/>
              </a:lnSpc>
              <a:buFont typeface="Wingdings" panose="05000000000000000000" pitchFamily="2" charset="2"/>
              <a:buNone/>
            </a:pPr>
            <a:r>
              <a:rPr lang="en-US" altLang="zh-CN" sz="2000" b="1" dirty="0">
                <a:latin typeface="MCPdigital" charset="-122"/>
                <a:ea typeface="MCPdigital" charset="-122"/>
              </a:rPr>
              <a:t>access-list 110 deny any </a:t>
            </a:r>
            <a:r>
              <a:rPr lang="en-US" altLang="zh-CN" sz="2000" b="1" dirty="0">
                <a:solidFill>
                  <a:srgbClr val="FF0000"/>
                </a:solidFill>
                <a:latin typeface="MCPdigital" charset="-122"/>
                <a:ea typeface="MCPdigital" charset="-122"/>
              </a:rPr>
              <a:t>host 172.16.4.13 </a:t>
            </a:r>
            <a:r>
              <a:rPr lang="en-US" altLang="zh-CN" sz="2000" b="1" dirty="0" err="1">
                <a:solidFill>
                  <a:srgbClr val="FF0000"/>
                </a:solidFill>
                <a:latin typeface="MCPdigital" charset="-122"/>
                <a:ea typeface="MCPdigital" charset="-122"/>
              </a:rPr>
              <a:t>eq</a:t>
            </a:r>
            <a:r>
              <a:rPr lang="en-US" altLang="zh-CN" sz="2000" b="1" dirty="0">
                <a:solidFill>
                  <a:srgbClr val="FF0000"/>
                </a:solidFill>
                <a:latin typeface="MCPdigital" charset="-122"/>
                <a:ea typeface="MCPdigital" charset="-122"/>
              </a:rPr>
              <a:t> 20</a:t>
            </a:r>
          </a:p>
          <a:p>
            <a:pPr>
              <a:lnSpc>
                <a:spcPct val="80000"/>
              </a:lnSpc>
              <a:buFont typeface="Wingdings" panose="05000000000000000000" pitchFamily="2" charset="2"/>
              <a:buNone/>
            </a:pPr>
            <a:r>
              <a:rPr lang="en-US" altLang="zh-CN" sz="2000" b="1" dirty="0">
                <a:latin typeface="MCPdigital" charset="-122"/>
                <a:ea typeface="MCPdigital" charset="-122"/>
              </a:rPr>
              <a:t>access-list 110 permit any </a:t>
            </a:r>
            <a:r>
              <a:rPr lang="en-US" altLang="zh-CN" sz="2000" b="1" dirty="0">
                <a:solidFill>
                  <a:schemeClr val="accent2"/>
                </a:solidFill>
                <a:latin typeface="MCPdigital" charset="-122"/>
                <a:ea typeface="MCPdigital" charset="-122"/>
              </a:rPr>
              <a:t> </a:t>
            </a:r>
            <a:r>
              <a:rPr lang="en-US" altLang="zh-CN" sz="2000" b="1" dirty="0">
                <a:solidFill>
                  <a:srgbClr val="FF0000"/>
                </a:solidFill>
                <a:latin typeface="MCPdigital" charset="-122"/>
                <a:ea typeface="MCPdigital" charset="-122"/>
              </a:rPr>
              <a:t>host 172.16.4.13 </a:t>
            </a:r>
            <a:r>
              <a:rPr lang="en-US" altLang="zh-CN" sz="2000" b="1" dirty="0" err="1">
                <a:solidFill>
                  <a:srgbClr val="FF0000"/>
                </a:solidFill>
                <a:latin typeface="MCPdigital" charset="-122"/>
                <a:ea typeface="MCPdigital" charset="-122"/>
              </a:rPr>
              <a:t>eq</a:t>
            </a:r>
            <a:r>
              <a:rPr lang="en-US" altLang="zh-CN" sz="2000" b="1" dirty="0">
                <a:solidFill>
                  <a:srgbClr val="FF0000"/>
                </a:solidFill>
                <a:latin typeface="MCPdigital" charset="-122"/>
                <a:ea typeface="MCPdigital" charset="-122"/>
              </a:rPr>
              <a:t> 80</a:t>
            </a:r>
          </a:p>
          <a:p>
            <a:pPr>
              <a:lnSpc>
                <a:spcPct val="80000"/>
              </a:lnSpc>
              <a:buFont typeface="Wingdings" panose="05000000000000000000" pitchFamily="2" charset="2"/>
              <a:buNone/>
            </a:pPr>
            <a:r>
              <a:rPr lang="en-US" altLang="zh-CN" sz="1800" b="1" dirty="0">
                <a:latin typeface="MCPdigital" charset="-122"/>
                <a:ea typeface="MCPdigital" charset="-122"/>
              </a:rPr>
              <a:t>interface </a:t>
            </a:r>
            <a:r>
              <a:rPr lang="en-US" altLang="zh-CN" sz="1800" b="1" dirty="0" err="1">
                <a:latin typeface="MCPdigital" charset="-122"/>
                <a:ea typeface="MCPdigital" charset="-122"/>
              </a:rPr>
              <a:t>ethernet</a:t>
            </a:r>
            <a:r>
              <a:rPr lang="en-US" altLang="zh-CN" sz="1800" b="1" dirty="0">
                <a:latin typeface="MCPdigital" charset="-122"/>
                <a:ea typeface="MCPdigital" charset="-122"/>
              </a:rPr>
              <a:t> 1</a:t>
            </a:r>
          </a:p>
          <a:p>
            <a:pPr>
              <a:lnSpc>
                <a:spcPct val="80000"/>
              </a:lnSpc>
              <a:buFont typeface="Wingdings" panose="05000000000000000000" pitchFamily="2" charset="2"/>
              <a:buNone/>
            </a:pPr>
            <a:r>
              <a:rPr lang="en-US" altLang="zh-CN" sz="1800" b="1" dirty="0" err="1">
                <a:latin typeface="MCPdigital" charset="-122"/>
                <a:ea typeface="MCPdigital" charset="-122"/>
              </a:rPr>
              <a:t>ip</a:t>
            </a:r>
            <a:r>
              <a:rPr lang="en-US" altLang="zh-CN" sz="1800" b="1" dirty="0">
                <a:latin typeface="MCPdigital" charset="-122"/>
                <a:ea typeface="MCPdigital" charset="-122"/>
              </a:rPr>
              <a:t> access-group 110 out</a:t>
            </a:r>
          </a:p>
        </p:txBody>
      </p:sp>
      <p:pic>
        <p:nvPicPr>
          <p:cNvPr id="1946628" name="Picture 4"/>
          <p:cNvPicPr>
            <a:picLocks noChangeAspect="1" noChangeArrowheads="1"/>
          </p:cNvPicPr>
          <p:nvPr/>
        </p:nvPicPr>
        <p:blipFill>
          <a:blip r:embed="rId2" cstate="print"/>
          <a:srcRect/>
          <a:stretch>
            <a:fillRect/>
          </a:stretch>
        </p:blipFill>
        <p:spPr bwMode="auto">
          <a:xfrm>
            <a:off x="1042988" y="952500"/>
            <a:ext cx="5715000" cy="3255963"/>
          </a:xfrm>
          <a:prstGeom prst="rect">
            <a:avLst/>
          </a:prstGeom>
          <a:noFill/>
          <a:ln w="9525">
            <a:noFill/>
            <a:miter lim="800000"/>
            <a:headEnd/>
            <a:tailEnd/>
          </a:ln>
          <a:effectLst/>
        </p:spPr>
      </p:pic>
      <p:sp>
        <p:nvSpPr>
          <p:cNvPr id="1946629" name="Text Box 5"/>
          <p:cNvSpPr txBox="1">
            <a:spLocks noChangeArrowheads="1"/>
          </p:cNvSpPr>
          <p:nvPr/>
        </p:nvSpPr>
        <p:spPr bwMode="auto">
          <a:xfrm>
            <a:off x="6372225" y="2781300"/>
            <a:ext cx="1512888" cy="779463"/>
          </a:xfrm>
          <a:prstGeom prst="rect">
            <a:avLst/>
          </a:prstGeom>
          <a:noFill/>
          <a:ln w="9525">
            <a:noFill/>
            <a:miter lim="800000"/>
          </a:ln>
          <a:effectLst/>
        </p:spPr>
        <p:txBody>
          <a:bodyPr>
            <a:spAutoFit/>
          </a:bodyPr>
          <a:lstStyle/>
          <a:p>
            <a:pPr>
              <a:spcBef>
                <a:spcPct val="50000"/>
              </a:spcBef>
            </a:pPr>
            <a:r>
              <a:rPr kumimoji="0" lang="en-US" altLang="zh-CN" sz="1800" b="0">
                <a:latin typeface="Arial" panose="020B0604020202020204" pitchFamily="34" charset="0"/>
                <a:ea typeface="宋体" panose="02010600030101010101" pitchFamily="2" charset="-122"/>
              </a:rPr>
              <a:t>FTP</a:t>
            </a:r>
            <a:r>
              <a:rPr kumimoji="0" lang="zh-CN" altLang="en-US" sz="1800" b="0">
                <a:latin typeface="Arial" panose="020B0604020202020204" pitchFamily="34" charset="0"/>
                <a:ea typeface="宋体" panose="02010600030101010101" pitchFamily="2" charset="-122"/>
              </a:rPr>
              <a:t>服务器</a:t>
            </a:r>
          </a:p>
          <a:p>
            <a:pPr>
              <a:spcBef>
                <a:spcPct val="50000"/>
              </a:spcBef>
            </a:pPr>
            <a:r>
              <a:rPr kumimoji="0" lang="en-US" altLang="zh-CN" sz="1800" b="0">
                <a:latin typeface="Arial" panose="020B0604020202020204" pitchFamily="34" charset="0"/>
                <a:ea typeface="宋体" panose="02010600030101010101" pitchFamily="2" charset="-122"/>
              </a:rPr>
              <a:t>Web</a:t>
            </a:r>
            <a:r>
              <a:rPr kumimoji="0" lang="zh-CN" altLang="en-US" sz="1800" b="0">
                <a:latin typeface="Arial" panose="020B0604020202020204" pitchFamily="34" charset="0"/>
                <a:ea typeface="宋体" panose="02010600030101010101" pitchFamily="2" charset="-122"/>
              </a:rPr>
              <a:t>服务器 </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508" name="Rectangle 12"/>
          <p:cNvSpPr>
            <a:spLocks noGrp="1" noChangeArrowheads="1"/>
          </p:cNvSpPr>
          <p:nvPr>
            <p:ph type="title"/>
          </p:nvPr>
        </p:nvSpPr>
        <p:spPr>
          <a:noFill/>
        </p:spPr>
        <p:txBody>
          <a:bodyPr/>
          <a:lstStyle/>
          <a:p>
            <a:r>
              <a:rPr lang="zh-CN" altLang="en-US" dirty="0"/>
              <a:t>小结</a:t>
            </a:r>
          </a:p>
        </p:txBody>
      </p:sp>
    </p:spTree>
  </p:cSld>
  <p:clrMapOvr>
    <a:masterClrMapping/>
  </p:clrMapOvr>
  <p:transition>
    <p:push dir="d"/>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5314" name="Rectangle 2"/>
          <p:cNvSpPr>
            <a:spLocks noGrp="1" noChangeArrowheads="1"/>
          </p:cNvSpPr>
          <p:nvPr>
            <p:ph type="title"/>
          </p:nvPr>
        </p:nvSpPr>
        <p:spPr/>
        <p:txBody>
          <a:bodyPr/>
          <a:lstStyle/>
          <a:p>
            <a:r>
              <a:rPr lang="zh-CN" altLang="en-US"/>
              <a:t>防火墙的不足</a:t>
            </a:r>
            <a:r>
              <a:rPr lang="en-US" altLang="zh-CN"/>
              <a:t>(1/4)</a:t>
            </a:r>
          </a:p>
        </p:txBody>
      </p:sp>
      <p:sp>
        <p:nvSpPr>
          <p:cNvPr id="1805315" name="Rectangle 3"/>
          <p:cNvSpPr>
            <a:spLocks noGrp="1" noChangeArrowheads="1"/>
          </p:cNvSpPr>
          <p:nvPr>
            <p:ph type="body" idx="1"/>
          </p:nvPr>
        </p:nvSpPr>
        <p:spPr>
          <a:xfrm>
            <a:off x="582613" y="1230313"/>
            <a:ext cx="7961312" cy="5065712"/>
          </a:xfrm>
        </p:spPr>
        <p:txBody>
          <a:bodyPr/>
          <a:lstStyle/>
          <a:p>
            <a:r>
              <a:rPr lang="zh-CN" altLang="en-US" sz="2400" dirty="0"/>
              <a:t>防火墙不能防范不经过防火墙的攻击。</a:t>
            </a:r>
          </a:p>
          <a:p>
            <a:pPr lvl="1"/>
            <a:r>
              <a:rPr lang="zh-CN" altLang="en-US" sz="2400" dirty="0"/>
              <a:t>传统的防火墙在工作时，入侵者可以伪造数据绕过防火墙或者找到防火墙中可能敞开的后门。</a:t>
            </a:r>
          </a:p>
          <a:p>
            <a:pPr lvl="1"/>
            <a:r>
              <a:rPr lang="zh-CN" altLang="en-US" sz="2400" dirty="0"/>
              <a:t>防火墙不能防止来自网络内部的攻击和安全问题</a:t>
            </a:r>
          </a:p>
          <a:p>
            <a:pPr lvl="2"/>
            <a:r>
              <a:rPr lang="zh-CN" altLang="en-US" dirty="0">
                <a:solidFill>
                  <a:schemeClr val="tx1"/>
                </a:solidFill>
              </a:rPr>
              <a:t>网络攻击中有相当一部分攻击来自网络内部，对于那些对企业心怀不满或假意卧底的员工来说，防火墙形同虚设。防火墙可以设计为既防外也防内，但绝大多数单位因为不方便，不要求防火墙防内。</a:t>
            </a:r>
          </a:p>
          <a:p>
            <a:r>
              <a:rPr lang="zh-CN" altLang="en-US" sz="2400" dirty="0"/>
              <a:t>由于防火墙性能上的限制，因此它通常不具备实时监控入侵的能力。</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805315">
                                            <p:txEl>
                                              <p:pRg st="0" end="0"/>
                                            </p:txEl>
                                          </p:spTgt>
                                        </p:tgtEl>
                                        <p:attrNameLst>
                                          <p:attrName>style.visibility</p:attrName>
                                        </p:attrNameLst>
                                      </p:cBhvr>
                                      <p:to>
                                        <p:strVal val="visible"/>
                                      </p:to>
                                    </p:set>
                                    <p:anim calcmode="lin" valueType="num">
                                      <p:cBhvr>
                                        <p:cTn id="7" dur="1000" fill="hold"/>
                                        <p:tgtEl>
                                          <p:spTgt spid="180531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80531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805315">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805315">
                                            <p:txEl>
                                              <p:pRg st="1" end="1"/>
                                            </p:txEl>
                                          </p:spTgt>
                                        </p:tgtEl>
                                        <p:attrNameLst>
                                          <p:attrName>style.visibility</p:attrName>
                                        </p:attrNameLst>
                                      </p:cBhvr>
                                      <p:to>
                                        <p:strVal val="visible"/>
                                      </p:to>
                                    </p:set>
                                    <p:anim calcmode="lin" valueType="num">
                                      <p:cBhvr>
                                        <p:cTn id="14" dur="1000" fill="hold"/>
                                        <p:tgtEl>
                                          <p:spTgt spid="1805315">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805315">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80531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805315">
                                            <p:txEl>
                                              <p:pRg st="2" end="2"/>
                                            </p:txEl>
                                          </p:spTgt>
                                        </p:tgtEl>
                                        <p:attrNameLst>
                                          <p:attrName>style.visibility</p:attrName>
                                        </p:attrNameLst>
                                      </p:cBhvr>
                                      <p:to>
                                        <p:strVal val="visible"/>
                                      </p:to>
                                    </p:set>
                                    <p:anim calcmode="lin" valueType="num">
                                      <p:cBhvr>
                                        <p:cTn id="21" dur="1000" fill="hold"/>
                                        <p:tgtEl>
                                          <p:spTgt spid="1805315">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805315">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805315">
                                            <p:txEl>
                                              <p:pRg st="2" end="2"/>
                                            </p:txEl>
                                          </p:spTgt>
                                        </p:tgtEl>
                                      </p:cBhvr>
                                    </p:animEffect>
                                  </p:childTnLst>
                                </p:cTn>
                              </p:par>
                              <p:par>
                                <p:cTn id="24" presetID="55" presetClass="entr" presetSubtype="0" fill="hold" grpId="0" nodeType="withEffect">
                                  <p:stCondLst>
                                    <p:cond delay="0"/>
                                  </p:stCondLst>
                                  <p:childTnLst>
                                    <p:set>
                                      <p:cBhvr>
                                        <p:cTn id="25" dur="1" fill="hold">
                                          <p:stCondLst>
                                            <p:cond delay="0"/>
                                          </p:stCondLst>
                                        </p:cTn>
                                        <p:tgtEl>
                                          <p:spTgt spid="1805315">
                                            <p:txEl>
                                              <p:pRg st="3" end="3"/>
                                            </p:txEl>
                                          </p:spTgt>
                                        </p:tgtEl>
                                        <p:attrNameLst>
                                          <p:attrName>style.visibility</p:attrName>
                                        </p:attrNameLst>
                                      </p:cBhvr>
                                      <p:to>
                                        <p:strVal val="visible"/>
                                      </p:to>
                                    </p:set>
                                    <p:anim calcmode="lin" valueType="num">
                                      <p:cBhvr>
                                        <p:cTn id="26" dur="1000" fill="hold"/>
                                        <p:tgtEl>
                                          <p:spTgt spid="1805315">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1805315">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1805315">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805315">
                                            <p:txEl>
                                              <p:pRg st="4" end="4"/>
                                            </p:txEl>
                                          </p:spTgt>
                                        </p:tgtEl>
                                        <p:attrNameLst>
                                          <p:attrName>style.visibility</p:attrName>
                                        </p:attrNameLst>
                                      </p:cBhvr>
                                      <p:to>
                                        <p:strVal val="visible"/>
                                      </p:to>
                                    </p:set>
                                    <p:anim calcmode="lin" valueType="num">
                                      <p:cBhvr>
                                        <p:cTn id="33" dur="1000" fill="hold"/>
                                        <p:tgtEl>
                                          <p:spTgt spid="1805315">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1805315">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1805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5315" grpId="0" uiExpand="1"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7362" name="Rectangle 2"/>
          <p:cNvSpPr>
            <a:spLocks noGrp="1" noChangeArrowheads="1"/>
          </p:cNvSpPr>
          <p:nvPr>
            <p:ph type="title"/>
          </p:nvPr>
        </p:nvSpPr>
        <p:spPr/>
        <p:txBody>
          <a:bodyPr/>
          <a:lstStyle/>
          <a:p>
            <a:r>
              <a:rPr lang="zh-CN" altLang="en-US"/>
              <a:t>防火墙的不足</a:t>
            </a:r>
            <a:r>
              <a:rPr lang="en-US" altLang="zh-CN"/>
              <a:t>(2/4)</a:t>
            </a:r>
          </a:p>
        </p:txBody>
      </p:sp>
      <p:sp>
        <p:nvSpPr>
          <p:cNvPr id="1807363" name="Rectangle 3"/>
          <p:cNvSpPr>
            <a:spLocks noGrp="1" noChangeArrowheads="1"/>
          </p:cNvSpPr>
          <p:nvPr>
            <p:ph type="body" idx="1"/>
          </p:nvPr>
        </p:nvSpPr>
        <p:spPr>
          <a:xfrm>
            <a:off x="611188" y="1316038"/>
            <a:ext cx="7772400" cy="4856162"/>
          </a:xfrm>
        </p:spPr>
        <p:txBody>
          <a:bodyPr/>
          <a:lstStyle/>
          <a:p>
            <a:r>
              <a:rPr lang="zh-CN" altLang="en-US" dirty="0"/>
              <a:t>防火墙不能防止策略配置不当或错误配置引起的安全威胁。</a:t>
            </a:r>
          </a:p>
          <a:p>
            <a:pPr lvl="1"/>
            <a:r>
              <a:rPr lang="zh-CN" altLang="en-US" dirty="0"/>
              <a:t>防火墙是一个被动的安全策略执行设备，就像门卫一样，要根据政策规定来执行安全，而不能自作主张。</a:t>
            </a:r>
          </a:p>
          <a:p>
            <a:r>
              <a:rPr lang="zh-CN" altLang="en-US" dirty="0"/>
              <a:t>防火墙不能防止受病毒感染的文件的传输。</a:t>
            </a:r>
          </a:p>
          <a:p>
            <a:pPr lvl="1"/>
            <a:r>
              <a:rPr lang="zh-CN" altLang="en-US" dirty="0"/>
              <a:t>防火墙本身并不具备查杀病毒的功能，即使集成了第三方的防病毒的软件，也没有一种软件可以查杀所有的病毒。</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807363">
                                            <p:txEl>
                                              <p:pRg st="0" end="0"/>
                                            </p:txEl>
                                          </p:spTgt>
                                        </p:tgtEl>
                                        <p:attrNameLst>
                                          <p:attrName>style.visibility</p:attrName>
                                        </p:attrNameLst>
                                      </p:cBhvr>
                                      <p:to>
                                        <p:strVal val="visible"/>
                                      </p:to>
                                    </p:set>
                                    <p:anim calcmode="lin" valueType="num">
                                      <p:cBhvr>
                                        <p:cTn id="7" dur="1000" fill="hold"/>
                                        <p:tgtEl>
                                          <p:spTgt spid="180736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80736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807363">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807363">
                                            <p:txEl>
                                              <p:pRg st="1" end="1"/>
                                            </p:txEl>
                                          </p:spTgt>
                                        </p:tgtEl>
                                        <p:attrNameLst>
                                          <p:attrName>style.visibility</p:attrName>
                                        </p:attrNameLst>
                                      </p:cBhvr>
                                      <p:to>
                                        <p:strVal val="visible"/>
                                      </p:to>
                                    </p:set>
                                    <p:anim calcmode="lin" valueType="num">
                                      <p:cBhvr>
                                        <p:cTn id="12" dur="1000" fill="hold"/>
                                        <p:tgtEl>
                                          <p:spTgt spid="1807363">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80736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80736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807363">
                                            <p:txEl>
                                              <p:pRg st="2" end="2"/>
                                            </p:txEl>
                                          </p:spTgt>
                                        </p:tgtEl>
                                        <p:attrNameLst>
                                          <p:attrName>style.visibility</p:attrName>
                                        </p:attrNameLst>
                                      </p:cBhvr>
                                      <p:to>
                                        <p:strVal val="visible"/>
                                      </p:to>
                                    </p:set>
                                    <p:anim calcmode="lin" valueType="num">
                                      <p:cBhvr>
                                        <p:cTn id="19" dur="1000" fill="hold"/>
                                        <p:tgtEl>
                                          <p:spTgt spid="180736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180736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1807363">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807363">
                                            <p:txEl>
                                              <p:pRg st="3" end="3"/>
                                            </p:txEl>
                                          </p:spTgt>
                                        </p:tgtEl>
                                        <p:attrNameLst>
                                          <p:attrName>style.visibility</p:attrName>
                                        </p:attrNameLst>
                                      </p:cBhvr>
                                      <p:to>
                                        <p:strVal val="visible"/>
                                      </p:to>
                                    </p:set>
                                    <p:anim calcmode="lin" valueType="num">
                                      <p:cBhvr>
                                        <p:cTn id="24" dur="1000" fill="hold"/>
                                        <p:tgtEl>
                                          <p:spTgt spid="1807363">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807363">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807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7363" grpId="0" uiExpand="1"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8386" name="Rectangle 2"/>
          <p:cNvSpPr>
            <a:spLocks noGrp="1" noChangeArrowheads="1"/>
          </p:cNvSpPr>
          <p:nvPr>
            <p:ph type="title"/>
          </p:nvPr>
        </p:nvSpPr>
        <p:spPr/>
        <p:txBody>
          <a:bodyPr/>
          <a:lstStyle/>
          <a:p>
            <a:r>
              <a:rPr lang="zh-CN" altLang="en-US"/>
              <a:t>防火墙的不足</a:t>
            </a:r>
            <a:r>
              <a:rPr lang="en-US" altLang="zh-CN"/>
              <a:t>(3/4)</a:t>
            </a:r>
          </a:p>
        </p:txBody>
      </p:sp>
      <p:sp>
        <p:nvSpPr>
          <p:cNvPr id="1808387" name="Rectangle 3"/>
          <p:cNvSpPr>
            <a:spLocks noGrp="1" noChangeArrowheads="1"/>
          </p:cNvSpPr>
          <p:nvPr>
            <p:ph type="body" idx="1"/>
          </p:nvPr>
        </p:nvSpPr>
        <p:spPr>
          <a:xfrm>
            <a:off x="544513" y="1316037"/>
            <a:ext cx="7772400" cy="4827587"/>
          </a:xfrm>
        </p:spPr>
        <p:txBody>
          <a:bodyPr/>
          <a:lstStyle/>
          <a:p>
            <a:r>
              <a:rPr lang="zh-CN" altLang="en-US" sz="2800" dirty="0"/>
              <a:t>防火墙不能防止利用服务器系统和网络协议漏洞所进行的攻击。</a:t>
            </a:r>
          </a:p>
          <a:p>
            <a:pPr lvl="1"/>
            <a:r>
              <a:rPr lang="zh-CN" altLang="en-US" sz="2400" dirty="0"/>
              <a:t>黑客通过防火墙准许的访问端口对该服务器的漏洞进行攻击，防火墙不能防止。</a:t>
            </a:r>
          </a:p>
          <a:p>
            <a:r>
              <a:rPr lang="zh-CN" altLang="en-US" sz="2800" dirty="0"/>
              <a:t>防火墙不能防止数据驱动式的攻击。</a:t>
            </a:r>
          </a:p>
          <a:p>
            <a:pPr lvl="1"/>
            <a:r>
              <a:rPr lang="zh-CN" altLang="en-US" sz="2400" dirty="0"/>
              <a:t>当有些表面看来无害的数据邮寄或拷贝到内部网的主机上并被执行时，可能会发生数据驱动式的攻击</a:t>
            </a:r>
          </a:p>
          <a:p>
            <a:r>
              <a:rPr lang="zh-CN" altLang="en-US" sz="2800" dirty="0"/>
              <a:t>防火墙不能防止内部的泄密行为。</a:t>
            </a:r>
          </a:p>
          <a:p>
            <a:pPr lvl="1"/>
            <a:r>
              <a:rPr lang="zh-CN" altLang="en-US" sz="2400" dirty="0"/>
              <a:t>防火墙内部的一个合法用户主动泄密，防火墙是无能为力的。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808387">
                                            <p:txEl>
                                              <p:pRg st="0" end="0"/>
                                            </p:txEl>
                                          </p:spTgt>
                                        </p:tgtEl>
                                        <p:attrNameLst>
                                          <p:attrName>style.visibility</p:attrName>
                                        </p:attrNameLst>
                                      </p:cBhvr>
                                      <p:to>
                                        <p:strVal val="visible"/>
                                      </p:to>
                                    </p:set>
                                    <p:anim calcmode="lin" valueType="num">
                                      <p:cBhvr>
                                        <p:cTn id="7" dur="1000" fill="hold"/>
                                        <p:tgtEl>
                                          <p:spTgt spid="1808387">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808387">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808387">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808387">
                                            <p:txEl>
                                              <p:pRg st="1" end="1"/>
                                            </p:txEl>
                                          </p:spTgt>
                                        </p:tgtEl>
                                        <p:attrNameLst>
                                          <p:attrName>style.visibility</p:attrName>
                                        </p:attrNameLst>
                                      </p:cBhvr>
                                      <p:to>
                                        <p:strVal val="visible"/>
                                      </p:to>
                                    </p:set>
                                    <p:anim calcmode="lin" valueType="num">
                                      <p:cBhvr>
                                        <p:cTn id="12" dur="1000" fill="hold"/>
                                        <p:tgtEl>
                                          <p:spTgt spid="1808387">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808387">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808387">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808387">
                                            <p:txEl>
                                              <p:pRg st="2" end="2"/>
                                            </p:txEl>
                                          </p:spTgt>
                                        </p:tgtEl>
                                        <p:attrNameLst>
                                          <p:attrName>style.visibility</p:attrName>
                                        </p:attrNameLst>
                                      </p:cBhvr>
                                      <p:to>
                                        <p:strVal val="visible"/>
                                      </p:to>
                                    </p:set>
                                    <p:anim calcmode="lin" valueType="num">
                                      <p:cBhvr>
                                        <p:cTn id="19" dur="1000" fill="hold"/>
                                        <p:tgtEl>
                                          <p:spTgt spid="1808387">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1808387">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1808387">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1808387">
                                            <p:txEl>
                                              <p:pRg st="3" end="3"/>
                                            </p:txEl>
                                          </p:spTgt>
                                        </p:tgtEl>
                                        <p:attrNameLst>
                                          <p:attrName>style.visibility</p:attrName>
                                        </p:attrNameLst>
                                      </p:cBhvr>
                                      <p:to>
                                        <p:strVal val="visible"/>
                                      </p:to>
                                    </p:set>
                                    <p:anim calcmode="lin" valueType="num">
                                      <p:cBhvr>
                                        <p:cTn id="24" dur="1000" fill="hold"/>
                                        <p:tgtEl>
                                          <p:spTgt spid="1808387">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1808387">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180838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5" presetClass="entr" presetSubtype="0" fill="hold" grpId="0" nodeType="clickEffect">
                                  <p:stCondLst>
                                    <p:cond delay="0"/>
                                  </p:stCondLst>
                                  <p:childTnLst>
                                    <p:set>
                                      <p:cBhvr>
                                        <p:cTn id="30" dur="1" fill="hold">
                                          <p:stCondLst>
                                            <p:cond delay="0"/>
                                          </p:stCondLst>
                                        </p:cTn>
                                        <p:tgtEl>
                                          <p:spTgt spid="1808387">
                                            <p:txEl>
                                              <p:pRg st="4" end="4"/>
                                            </p:txEl>
                                          </p:spTgt>
                                        </p:tgtEl>
                                        <p:attrNameLst>
                                          <p:attrName>style.visibility</p:attrName>
                                        </p:attrNameLst>
                                      </p:cBhvr>
                                      <p:to>
                                        <p:strVal val="visible"/>
                                      </p:to>
                                    </p:set>
                                    <p:anim calcmode="lin" valueType="num">
                                      <p:cBhvr>
                                        <p:cTn id="31" dur="1000" fill="hold"/>
                                        <p:tgtEl>
                                          <p:spTgt spid="1808387">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1808387">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1808387">
                                            <p:txEl>
                                              <p:pRg st="4" end="4"/>
                                            </p:txEl>
                                          </p:spTgt>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1808387">
                                            <p:txEl>
                                              <p:pRg st="5" end="5"/>
                                            </p:txEl>
                                          </p:spTgt>
                                        </p:tgtEl>
                                        <p:attrNameLst>
                                          <p:attrName>style.visibility</p:attrName>
                                        </p:attrNameLst>
                                      </p:cBhvr>
                                      <p:to>
                                        <p:strVal val="visible"/>
                                      </p:to>
                                    </p:set>
                                    <p:anim calcmode="lin" valueType="num">
                                      <p:cBhvr>
                                        <p:cTn id="36" dur="1000" fill="hold"/>
                                        <p:tgtEl>
                                          <p:spTgt spid="1808387">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1808387">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1808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8387" grpId="0" uiExpand="1" build="p"/>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9410" name="Rectangle 2"/>
          <p:cNvSpPr>
            <a:spLocks noGrp="1" noChangeArrowheads="1"/>
          </p:cNvSpPr>
          <p:nvPr>
            <p:ph type="title"/>
          </p:nvPr>
        </p:nvSpPr>
        <p:spPr/>
        <p:txBody>
          <a:bodyPr/>
          <a:lstStyle/>
          <a:p>
            <a:r>
              <a:rPr lang="zh-CN" altLang="en-US"/>
              <a:t>防火墙的不足</a:t>
            </a:r>
            <a:r>
              <a:rPr lang="en-US" altLang="zh-CN"/>
              <a:t>(4/4)</a:t>
            </a:r>
          </a:p>
        </p:txBody>
      </p:sp>
      <p:sp>
        <p:nvSpPr>
          <p:cNvPr id="1809411" name="Rectangle 3"/>
          <p:cNvSpPr>
            <a:spLocks noGrp="1" noChangeArrowheads="1"/>
          </p:cNvSpPr>
          <p:nvPr>
            <p:ph type="body" idx="1"/>
          </p:nvPr>
        </p:nvSpPr>
        <p:spPr>
          <a:xfrm>
            <a:off x="554038" y="1487488"/>
            <a:ext cx="7772400" cy="4570412"/>
          </a:xfrm>
        </p:spPr>
        <p:txBody>
          <a:bodyPr/>
          <a:lstStyle/>
          <a:p>
            <a:pPr algn="just">
              <a:lnSpc>
                <a:spcPts val="3900"/>
              </a:lnSpc>
            </a:pPr>
            <a:r>
              <a:rPr lang="zh-CN" altLang="en-US" sz="2800" dirty="0"/>
              <a:t>防火墙不能防止本身的安全漏洞的威胁。</a:t>
            </a:r>
          </a:p>
          <a:p>
            <a:pPr lvl="1" algn="just">
              <a:lnSpc>
                <a:spcPts val="3900"/>
              </a:lnSpc>
            </a:pPr>
            <a:r>
              <a:rPr lang="zh-CN" altLang="en-US" sz="2400" dirty="0"/>
              <a:t>防火墙保护别人有时却无法保护自己，目前还没有厂商绝对保证防火墙不会存在安全漏洞。因此对防火墙也必须提供某种安全保护。</a:t>
            </a:r>
          </a:p>
          <a:p>
            <a:pPr lvl="1" algn="just">
              <a:lnSpc>
                <a:spcPts val="3900"/>
              </a:lnSpc>
            </a:pPr>
            <a:r>
              <a:rPr lang="zh-CN" altLang="en-US" sz="2400" dirty="0"/>
              <a:t>由于防火墙的局限性，因此仅在内部网络入口处设置防火墙系统不能有效地保护计算机网络的安全，而入侵检测系统</a:t>
            </a:r>
            <a:r>
              <a:rPr lang="en-US" altLang="zh-CN" sz="2400" dirty="0"/>
              <a:t>(Intrusion Detection System—IDS)</a:t>
            </a:r>
            <a:r>
              <a:rPr lang="zh-CN" altLang="en-US" sz="2400" dirty="0"/>
              <a:t>可以弥补防火墙的不足</a:t>
            </a:r>
          </a:p>
          <a:p>
            <a:pPr>
              <a:lnSpc>
                <a:spcPts val="3900"/>
              </a:lnSpc>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809411">
                                            <p:txEl>
                                              <p:pRg st="0" end="0"/>
                                            </p:txEl>
                                          </p:spTgt>
                                        </p:tgtEl>
                                        <p:attrNameLst>
                                          <p:attrName>style.visibility</p:attrName>
                                        </p:attrNameLst>
                                      </p:cBhvr>
                                      <p:to>
                                        <p:strVal val="visible"/>
                                      </p:to>
                                    </p:set>
                                    <p:anim calcmode="lin" valueType="num">
                                      <p:cBhvr>
                                        <p:cTn id="7" dur="1000" fill="hold"/>
                                        <p:tgtEl>
                                          <p:spTgt spid="1809411">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809411">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809411">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809411">
                                            <p:txEl>
                                              <p:pRg st="1" end="1"/>
                                            </p:txEl>
                                          </p:spTgt>
                                        </p:tgtEl>
                                        <p:attrNameLst>
                                          <p:attrName>style.visibility</p:attrName>
                                        </p:attrNameLst>
                                      </p:cBhvr>
                                      <p:to>
                                        <p:strVal val="visible"/>
                                      </p:to>
                                    </p:set>
                                    <p:anim calcmode="lin" valueType="num">
                                      <p:cBhvr>
                                        <p:cTn id="14" dur="1000" fill="hold"/>
                                        <p:tgtEl>
                                          <p:spTgt spid="1809411">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809411">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809411">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809411">
                                            <p:txEl>
                                              <p:pRg st="2" end="2"/>
                                            </p:txEl>
                                          </p:spTgt>
                                        </p:tgtEl>
                                        <p:attrNameLst>
                                          <p:attrName>style.visibility</p:attrName>
                                        </p:attrNameLst>
                                      </p:cBhvr>
                                      <p:to>
                                        <p:strVal val="visible"/>
                                      </p:to>
                                    </p:set>
                                    <p:anim calcmode="lin" valueType="num">
                                      <p:cBhvr>
                                        <p:cTn id="21" dur="1000" fill="hold"/>
                                        <p:tgtEl>
                                          <p:spTgt spid="1809411">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809411">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809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9411" grpId="0" uiExpand="1"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5506" name="Rectangle 2"/>
          <p:cNvSpPr>
            <a:spLocks noGrp="1" noChangeArrowheads="1"/>
          </p:cNvSpPr>
          <p:nvPr>
            <p:ph type="title"/>
          </p:nvPr>
        </p:nvSpPr>
        <p:spPr/>
        <p:txBody>
          <a:bodyPr/>
          <a:lstStyle/>
          <a:p>
            <a:r>
              <a:rPr lang="zh-CN" altLang="en-US" dirty="0"/>
              <a:t>作 业</a:t>
            </a:r>
          </a:p>
        </p:txBody>
      </p:sp>
      <p:sp>
        <p:nvSpPr>
          <p:cNvPr id="1685507" name="Rectangle 3"/>
          <p:cNvSpPr>
            <a:spLocks noGrp="1" noChangeArrowheads="1"/>
          </p:cNvSpPr>
          <p:nvPr>
            <p:ph type="body" idx="1"/>
          </p:nvPr>
        </p:nvSpPr>
        <p:spPr>
          <a:xfrm>
            <a:off x="582613" y="1354138"/>
            <a:ext cx="7772400" cy="4741862"/>
          </a:xfrm>
        </p:spPr>
        <p:txBody>
          <a:bodyPr/>
          <a:lstStyle/>
          <a:p>
            <a:pPr>
              <a:lnSpc>
                <a:spcPct val="150000"/>
              </a:lnSpc>
            </a:pPr>
            <a:r>
              <a:rPr lang="en-US" altLang="zh-CN" sz="2800" dirty="0"/>
              <a:t>1 </a:t>
            </a:r>
            <a:r>
              <a:rPr lang="zh-CN" altLang="en-US" sz="2800" dirty="0"/>
              <a:t>试比较几种防火墙实现技术的优缺点。</a:t>
            </a:r>
          </a:p>
          <a:p>
            <a:pPr>
              <a:lnSpc>
                <a:spcPct val="150000"/>
              </a:lnSpc>
            </a:pPr>
            <a:r>
              <a:rPr lang="en-US" altLang="zh-CN" sz="2800" dirty="0"/>
              <a:t>2 </a:t>
            </a:r>
            <a:r>
              <a:rPr lang="zh-CN" altLang="en-US" sz="2800" dirty="0"/>
              <a:t>试分析几种防火墙体系结构的优缺点。</a:t>
            </a:r>
          </a:p>
          <a:p>
            <a:pPr>
              <a:lnSpc>
                <a:spcPct val="150000"/>
              </a:lnSpc>
            </a:pPr>
            <a:r>
              <a:rPr lang="en-US" altLang="zh-CN" sz="2800" dirty="0"/>
              <a:t>3 </a:t>
            </a:r>
            <a:r>
              <a:rPr lang="zh-CN" altLang="en-US" sz="2800" dirty="0"/>
              <a:t>在配置防火墙规则时要注意些什么问题？</a:t>
            </a:r>
          </a:p>
          <a:p>
            <a:pPr>
              <a:lnSpc>
                <a:spcPct val="150000"/>
              </a:lnSpc>
            </a:pPr>
            <a:r>
              <a:rPr lang="en-US" altLang="zh-CN" sz="2800"/>
              <a:t>4 </a:t>
            </a:r>
            <a:r>
              <a:rPr lang="zh-CN" altLang="en-US" sz="2800" dirty="0"/>
              <a:t>分析防火墙的局限性。</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6034" name="Rectangle 2"/>
          <p:cNvSpPr>
            <a:spLocks noGrp="1" noChangeArrowheads="1"/>
          </p:cNvSpPr>
          <p:nvPr>
            <p:ph type="title"/>
          </p:nvPr>
        </p:nvSpPr>
        <p:spPr/>
        <p:txBody>
          <a:bodyPr/>
          <a:lstStyle/>
          <a:p>
            <a:r>
              <a:rPr lang="zh-CN" altLang="en-US"/>
              <a:t>防火墙分类（四）</a:t>
            </a:r>
          </a:p>
        </p:txBody>
      </p:sp>
      <p:sp>
        <p:nvSpPr>
          <p:cNvPr id="1836035" name="Rectangle 3"/>
          <p:cNvSpPr>
            <a:spLocks noGrp="1" noChangeArrowheads="1"/>
          </p:cNvSpPr>
          <p:nvPr>
            <p:ph type="body" idx="1"/>
          </p:nvPr>
        </p:nvSpPr>
        <p:spPr>
          <a:xfrm>
            <a:off x="506413" y="1354138"/>
            <a:ext cx="7920037" cy="4818062"/>
          </a:xfrm>
          <a:noFill/>
        </p:spPr>
        <p:txBody>
          <a:bodyPr anchor="ctr"/>
          <a:lstStyle/>
          <a:p>
            <a:pPr>
              <a:lnSpc>
                <a:spcPts val="3200"/>
              </a:lnSpc>
              <a:spcBef>
                <a:spcPts val="0"/>
              </a:spcBef>
            </a:pPr>
            <a:r>
              <a:rPr lang="zh-CN" altLang="en-US" sz="2400" dirty="0">
                <a:solidFill>
                  <a:schemeClr val="folHlink"/>
                </a:solidFill>
              </a:rPr>
              <a:t>从防火墙应用部署位置分</a:t>
            </a:r>
          </a:p>
          <a:p>
            <a:pPr lvl="1">
              <a:lnSpc>
                <a:spcPts val="3200"/>
              </a:lnSpc>
              <a:spcBef>
                <a:spcPts val="0"/>
              </a:spcBef>
            </a:pPr>
            <a:r>
              <a:rPr lang="zh-CN" altLang="en-US" sz="2000" dirty="0">
                <a:solidFill>
                  <a:schemeClr val="folHlink"/>
                </a:solidFill>
              </a:rPr>
              <a:t>边界防火墙</a:t>
            </a:r>
            <a:r>
              <a:rPr lang="zh-CN" altLang="en-US" sz="1800" dirty="0">
                <a:solidFill>
                  <a:schemeClr val="tx1"/>
                </a:solidFill>
              </a:rPr>
              <a:t> </a:t>
            </a:r>
            <a:r>
              <a:rPr lang="zh-CN" altLang="en-US" sz="2000" dirty="0">
                <a:solidFill>
                  <a:schemeClr val="tx1"/>
                </a:solidFill>
              </a:rPr>
              <a:t>：位于内、外部网络的边界，所起的作用的对内、外部网络实施隔离，保护边界内部网络。这类防火墙一般都是硬件类型的，价格较贵，性能较好。也称为“网络防火墙”。</a:t>
            </a:r>
          </a:p>
          <a:p>
            <a:pPr lvl="1">
              <a:lnSpc>
                <a:spcPts val="3200"/>
              </a:lnSpc>
              <a:spcBef>
                <a:spcPts val="0"/>
              </a:spcBef>
            </a:pPr>
            <a:r>
              <a:rPr lang="zh-CN" altLang="en-US" sz="2000" dirty="0">
                <a:solidFill>
                  <a:schemeClr val="folHlink"/>
                </a:solidFill>
              </a:rPr>
              <a:t>个人防火墙</a:t>
            </a:r>
            <a:r>
              <a:rPr lang="zh-CN" altLang="en-US" sz="2000" dirty="0">
                <a:solidFill>
                  <a:schemeClr val="tx1"/>
                </a:solidFill>
              </a:rPr>
              <a:t>：安装于单台主机中，防护的也只是单台主机。这类防火墙应用于广大的个人用户，通常为软件防火墙，价格最便宜，性能也最差。</a:t>
            </a:r>
            <a:endParaRPr lang="zh-CN" altLang="en-US" sz="1800" dirty="0">
              <a:solidFill>
                <a:schemeClr val="tx1"/>
              </a:solidFill>
            </a:endParaRPr>
          </a:p>
          <a:p>
            <a:pPr lvl="1">
              <a:lnSpc>
                <a:spcPts val="3200"/>
              </a:lnSpc>
              <a:spcBef>
                <a:spcPts val="0"/>
              </a:spcBef>
            </a:pPr>
            <a:r>
              <a:rPr lang="zh-CN" altLang="en-US" sz="2000" dirty="0">
                <a:solidFill>
                  <a:schemeClr val="folHlink"/>
                </a:solidFill>
              </a:rPr>
              <a:t>混合式防火墙</a:t>
            </a:r>
            <a:r>
              <a:rPr lang="zh-CN" altLang="en-US" sz="2000" dirty="0">
                <a:solidFill>
                  <a:schemeClr val="tx1"/>
                </a:solidFill>
              </a:rPr>
              <a:t>：可以说就是“分布式防火墙”或者“嵌入式防火墙”，它是一整套防火墙系统，由若干个软、硬件组件组成，分布于内、外部网络边界和内部各主机之间，既对内、外部网络之间通信进行过滤，又对网络内部各主机间的通信进行过滤。它属于最新的防火墙技术之一，性能最好，价格也最贵。</a:t>
            </a:r>
            <a:r>
              <a:rPr lang="zh-CN" altLang="en-US" sz="1800" dirty="0">
                <a:solidFill>
                  <a:schemeClr val="tx1"/>
                </a:solidFill>
              </a:rPr>
              <a:t>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7058" name="Rectangle 2"/>
          <p:cNvSpPr>
            <a:spLocks noGrp="1" noChangeArrowheads="1"/>
          </p:cNvSpPr>
          <p:nvPr>
            <p:ph type="title"/>
          </p:nvPr>
        </p:nvSpPr>
        <p:spPr/>
        <p:txBody>
          <a:bodyPr/>
          <a:lstStyle/>
          <a:p>
            <a:r>
              <a:rPr lang="zh-CN" altLang="en-US" dirty="0"/>
              <a:t>防火墙分类（五）</a:t>
            </a:r>
          </a:p>
        </p:txBody>
      </p:sp>
      <p:sp>
        <p:nvSpPr>
          <p:cNvPr id="1837061" name="Rectangle 5"/>
          <p:cNvSpPr>
            <a:spLocks noGrp="1" noChangeArrowheads="1"/>
          </p:cNvSpPr>
          <p:nvPr>
            <p:ph type="body" idx="1"/>
          </p:nvPr>
        </p:nvSpPr>
        <p:spPr>
          <a:xfrm>
            <a:off x="482600" y="1296988"/>
            <a:ext cx="8229600" cy="4770437"/>
          </a:xfrm>
        </p:spPr>
        <p:txBody>
          <a:bodyPr/>
          <a:lstStyle/>
          <a:p>
            <a:pPr>
              <a:lnSpc>
                <a:spcPts val="4200"/>
              </a:lnSpc>
              <a:spcBef>
                <a:spcPts val="0"/>
              </a:spcBef>
            </a:pPr>
            <a:r>
              <a:rPr lang="zh-CN" altLang="en-US" dirty="0">
                <a:solidFill>
                  <a:schemeClr val="tx1"/>
                </a:solidFill>
              </a:rPr>
              <a:t>从防火墙性能分：分为百兆级、千兆级、万兆级防火墙</a:t>
            </a:r>
          </a:p>
          <a:p>
            <a:pPr lvl="1">
              <a:lnSpc>
                <a:spcPts val="4200"/>
              </a:lnSpc>
              <a:spcBef>
                <a:spcPts val="0"/>
              </a:spcBef>
            </a:pPr>
            <a:r>
              <a:rPr lang="zh-CN" altLang="en-US" dirty="0"/>
              <a:t>因为防火墙通常位于网络边界，所以不可能只是十兆级的。这主要是指防火的通道带宽</a:t>
            </a:r>
            <a:r>
              <a:rPr lang="en-US" altLang="zh-CN" dirty="0"/>
              <a:t>(Bandwidth)</a:t>
            </a:r>
            <a:r>
              <a:rPr lang="zh-CN" altLang="en-US" dirty="0"/>
              <a:t>，或者说是吞吐率。当然通道带宽越宽，性能越高，这样的防火墙因包过滤或应用代理所产生的延时也越小，对整个网络通信性能的影响也就越小。</a:t>
            </a:r>
          </a:p>
          <a:p>
            <a:pPr>
              <a:lnSpc>
                <a:spcPts val="4200"/>
              </a:lnSpc>
              <a:spcBef>
                <a:spcPts val="0"/>
              </a:spcBef>
            </a:pPr>
            <a:endParaRPr lang="en-US" altLang="zh-C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0674" name="Rectangle 2"/>
          <p:cNvSpPr>
            <a:spLocks noGrp="1" noChangeArrowheads="1"/>
          </p:cNvSpPr>
          <p:nvPr>
            <p:ph type="body" idx="1"/>
          </p:nvPr>
        </p:nvSpPr>
        <p:spPr>
          <a:xfrm>
            <a:off x="433388" y="1560513"/>
            <a:ext cx="8435975" cy="4344987"/>
          </a:xfrm>
        </p:spPr>
        <p:txBody>
          <a:bodyPr/>
          <a:lstStyle/>
          <a:p>
            <a:pPr>
              <a:lnSpc>
                <a:spcPct val="150000"/>
              </a:lnSpc>
            </a:pPr>
            <a:r>
              <a:rPr lang="zh-CN" altLang="en-US" dirty="0"/>
              <a:t>网络防火墙按照实现技术来分，主要可分为两类：一类是网络级防火墙，另一类是应用级防火墙。</a:t>
            </a:r>
          </a:p>
        </p:txBody>
      </p:sp>
      <p:sp>
        <p:nvSpPr>
          <p:cNvPr id="5" name="Rectangle 2"/>
          <p:cNvSpPr>
            <a:spLocks noGrp="1" noChangeArrowheads="1"/>
          </p:cNvSpPr>
          <p:nvPr>
            <p:ph type="title"/>
          </p:nvPr>
        </p:nvSpPr>
        <p:spPr>
          <a:xfrm>
            <a:off x="1150938" y="142875"/>
            <a:ext cx="7793037" cy="958850"/>
          </a:xfrm>
        </p:spPr>
        <p:txBody>
          <a:bodyPr/>
          <a:lstStyle/>
          <a:p>
            <a:r>
              <a:rPr lang="zh-CN" altLang="en-US" dirty="0"/>
              <a:t>防火墙分类（六）</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1698" name="Rectangle 2"/>
          <p:cNvSpPr>
            <a:spLocks noGrp="1" noChangeArrowheads="1"/>
          </p:cNvSpPr>
          <p:nvPr>
            <p:ph type="title"/>
          </p:nvPr>
        </p:nvSpPr>
        <p:spPr/>
        <p:txBody>
          <a:bodyPr/>
          <a:lstStyle/>
          <a:p>
            <a:r>
              <a:rPr lang="zh-CN" altLang="en-US" dirty="0"/>
              <a:t>防火墙的类型（六）</a:t>
            </a:r>
          </a:p>
        </p:txBody>
      </p:sp>
      <p:sp>
        <p:nvSpPr>
          <p:cNvPr id="1821699" name="Rectangle 3"/>
          <p:cNvSpPr>
            <a:spLocks noGrp="1" noChangeArrowheads="1"/>
          </p:cNvSpPr>
          <p:nvPr>
            <p:ph type="body" idx="1"/>
          </p:nvPr>
        </p:nvSpPr>
        <p:spPr>
          <a:xfrm>
            <a:off x="496888" y="1382713"/>
            <a:ext cx="7772400" cy="4114800"/>
          </a:xfrm>
        </p:spPr>
        <p:txBody>
          <a:bodyPr/>
          <a:lstStyle/>
          <a:p>
            <a:pPr>
              <a:lnSpc>
                <a:spcPts val="4000"/>
              </a:lnSpc>
            </a:pPr>
            <a:r>
              <a:rPr lang="zh-CN" altLang="en-US" dirty="0"/>
              <a:t>网络级防火墙，也称为包过滤防火墙。</a:t>
            </a:r>
          </a:p>
          <a:p>
            <a:pPr lvl="1">
              <a:lnSpc>
                <a:spcPts val="4000"/>
              </a:lnSpc>
            </a:pPr>
            <a:r>
              <a:rPr lang="zh-CN" altLang="en-US" dirty="0"/>
              <a:t>这是一种具有特殊功能的路由器，作用在网络层和传输层。</a:t>
            </a:r>
          </a:p>
          <a:p>
            <a:pPr lvl="1">
              <a:lnSpc>
                <a:spcPts val="4000"/>
              </a:lnSpc>
            </a:pPr>
            <a:r>
              <a:rPr lang="zh-CN" altLang="en-US" dirty="0"/>
              <a:t>根据分组包头源地址，目的地址和端口号、协议类型等标志确定是否允许数据包通过。</a:t>
            </a:r>
          </a:p>
          <a:p>
            <a:pPr lvl="1">
              <a:lnSpc>
                <a:spcPts val="4000"/>
              </a:lnSpc>
            </a:pPr>
            <a:r>
              <a:rPr lang="zh-CN" altLang="en-US" dirty="0"/>
              <a:t>只有满足过滤逻辑的数据包才被转发到相应的目的地出口端，其余数据包则从数据流中丢弃。</a:t>
            </a:r>
          </a:p>
          <a:p>
            <a:pPr>
              <a:lnSpc>
                <a:spcPts val="4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21699">
                                            <p:txEl>
                                              <p:pRg st="1" end="1"/>
                                            </p:txEl>
                                          </p:spTgt>
                                        </p:tgtEl>
                                        <p:attrNameLst>
                                          <p:attrName>style.visibility</p:attrName>
                                        </p:attrNameLst>
                                      </p:cBhvr>
                                      <p:to>
                                        <p:strVal val="visible"/>
                                      </p:to>
                                    </p:set>
                                    <p:anim calcmode="lin" valueType="num">
                                      <p:cBhvr additive="base">
                                        <p:cTn id="7" dur="500" fill="hold"/>
                                        <p:tgtEl>
                                          <p:spTgt spid="182169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2169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21699">
                                            <p:txEl>
                                              <p:pRg st="2" end="2"/>
                                            </p:txEl>
                                          </p:spTgt>
                                        </p:tgtEl>
                                        <p:attrNameLst>
                                          <p:attrName>style.visibility</p:attrName>
                                        </p:attrNameLst>
                                      </p:cBhvr>
                                      <p:to>
                                        <p:strVal val="visible"/>
                                      </p:to>
                                    </p:set>
                                    <p:anim calcmode="lin" valueType="num">
                                      <p:cBhvr additive="base">
                                        <p:cTn id="13" dur="500" fill="hold"/>
                                        <p:tgtEl>
                                          <p:spTgt spid="182169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21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21699">
                                            <p:txEl>
                                              <p:pRg st="3" end="3"/>
                                            </p:txEl>
                                          </p:spTgt>
                                        </p:tgtEl>
                                        <p:attrNameLst>
                                          <p:attrName>style.visibility</p:attrName>
                                        </p:attrNameLst>
                                      </p:cBhvr>
                                      <p:to>
                                        <p:strVal val="visible"/>
                                      </p:to>
                                    </p:set>
                                    <p:anim calcmode="lin" valueType="num">
                                      <p:cBhvr additive="base">
                                        <p:cTn id="19" dur="500" fill="hold"/>
                                        <p:tgtEl>
                                          <p:spTgt spid="182169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2169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7666" name="Line 2"/>
          <p:cNvSpPr>
            <a:spLocks noChangeShapeType="1"/>
          </p:cNvSpPr>
          <p:nvPr/>
        </p:nvSpPr>
        <p:spPr bwMode="gray">
          <a:xfrm>
            <a:off x="2058988" y="2986088"/>
            <a:ext cx="4889500" cy="158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777667" name="Rectangle 3"/>
          <p:cNvSpPr>
            <a:spLocks noChangeArrowheads="1"/>
          </p:cNvSpPr>
          <p:nvPr/>
        </p:nvSpPr>
        <p:spPr bwMode="gray">
          <a:xfrm rot="3419336">
            <a:off x="1765300" y="3402013"/>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777668" name="Text Box 4"/>
          <p:cNvSpPr txBox="1">
            <a:spLocks noChangeArrowheads="1"/>
          </p:cNvSpPr>
          <p:nvPr/>
        </p:nvSpPr>
        <p:spPr bwMode="gray">
          <a:xfrm>
            <a:off x="2627313" y="3338513"/>
            <a:ext cx="4321175" cy="579437"/>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防火墙体系结构</a:t>
            </a:r>
          </a:p>
        </p:txBody>
      </p:sp>
      <p:sp>
        <p:nvSpPr>
          <p:cNvPr id="1777669" name="Text Box 5"/>
          <p:cNvSpPr txBox="1">
            <a:spLocks noChangeArrowheads="1"/>
          </p:cNvSpPr>
          <p:nvPr/>
        </p:nvSpPr>
        <p:spPr bwMode="gray">
          <a:xfrm>
            <a:off x="1869251" y="3433763"/>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3</a:t>
            </a:r>
          </a:p>
        </p:txBody>
      </p:sp>
      <p:sp>
        <p:nvSpPr>
          <p:cNvPr id="1777670" name="Line 6"/>
          <p:cNvSpPr>
            <a:spLocks noChangeShapeType="1"/>
          </p:cNvSpPr>
          <p:nvPr/>
        </p:nvSpPr>
        <p:spPr bwMode="gray">
          <a:xfrm>
            <a:off x="2044700" y="3987800"/>
            <a:ext cx="4903788" cy="7938"/>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777671" name="Rectangle 7"/>
          <p:cNvSpPr>
            <a:spLocks noChangeArrowheads="1"/>
          </p:cNvSpPr>
          <p:nvPr/>
        </p:nvSpPr>
        <p:spPr bwMode="gray">
          <a:xfrm rot="3419336">
            <a:off x="1784350" y="1444626"/>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777672" name="Text Box 8"/>
          <p:cNvSpPr txBox="1">
            <a:spLocks noChangeArrowheads="1"/>
          </p:cNvSpPr>
          <p:nvPr/>
        </p:nvSpPr>
        <p:spPr bwMode="gray">
          <a:xfrm>
            <a:off x="1861314" y="1484313"/>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1</a:t>
            </a:r>
          </a:p>
        </p:txBody>
      </p:sp>
      <p:sp>
        <p:nvSpPr>
          <p:cNvPr id="1777673" name="Line 9"/>
          <p:cNvSpPr>
            <a:spLocks noChangeShapeType="1"/>
          </p:cNvSpPr>
          <p:nvPr/>
        </p:nvSpPr>
        <p:spPr bwMode="gray">
          <a:xfrm flipV="1">
            <a:off x="2058988" y="2032000"/>
            <a:ext cx="4889500" cy="19050"/>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777674" name="Text Box 10"/>
          <p:cNvSpPr txBox="1">
            <a:spLocks noChangeArrowheads="1"/>
          </p:cNvSpPr>
          <p:nvPr/>
        </p:nvSpPr>
        <p:spPr bwMode="gray">
          <a:xfrm>
            <a:off x="2622550" y="1384300"/>
            <a:ext cx="4321175" cy="579438"/>
          </a:xfrm>
          <a:prstGeom prst="rect">
            <a:avLst/>
          </a:prstGeom>
          <a:solidFill>
            <a:srgbClr val="FF6600"/>
          </a:solidFill>
          <a:ln w="9525" algn="ctr">
            <a:noFill/>
            <a:miter lim="800000"/>
          </a:ln>
          <a:effectLst/>
        </p:spPr>
        <p:txBody>
          <a:bodyPr>
            <a:spAutoFit/>
          </a:bodyPr>
          <a:lstStyle/>
          <a:p>
            <a:pPr eaLnBrk="0" hangingPunct="0"/>
            <a:r>
              <a:rPr kumimoji="0" lang="zh-CN" altLang="en-US" sz="3200" dirty="0">
                <a:latin typeface="黑体" panose="02010609060101010101" pitchFamily="49" charset="-122"/>
                <a:ea typeface="黑体" panose="02010609060101010101" pitchFamily="49" charset="-122"/>
              </a:rPr>
              <a:t>防火墙概述</a:t>
            </a:r>
          </a:p>
        </p:txBody>
      </p:sp>
      <p:sp>
        <p:nvSpPr>
          <p:cNvPr id="1777675" name="Text Box 11"/>
          <p:cNvSpPr txBox="1">
            <a:spLocks noChangeArrowheads="1"/>
          </p:cNvSpPr>
          <p:nvPr/>
        </p:nvSpPr>
        <p:spPr bwMode="gray">
          <a:xfrm>
            <a:off x="2609850" y="2338388"/>
            <a:ext cx="4338638" cy="579437"/>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防火墙的工作原理</a:t>
            </a:r>
          </a:p>
        </p:txBody>
      </p:sp>
      <p:sp>
        <p:nvSpPr>
          <p:cNvPr id="1777676" name="Rectangle 12"/>
          <p:cNvSpPr>
            <a:spLocks noGrp="1" noChangeArrowheads="1"/>
          </p:cNvSpPr>
          <p:nvPr>
            <p:ph type="title"/>
          </p:nvPr>
        </p:nvSpPr>
        <p:spPr>
          <a:noFill/>
        </p:spPr>
        <p:txBody>
          <a:bodyPr/>
          <a:lstStyle/>
          <a:p>
            <a:r>
              <a:rPr lang="zh-CN" altLang="en-US"/>
              <a:t>内容提纲</a:t>
            </a:r>
          </a:p>
        </p:txBody>
      </p:sp>
      <p:sp>
        <p:nvSpPr>
          <p:cNvPr id="1777677" name="Text Box 13"/>
          <p:cNvSpPr txBox="1">
            <a:spLocks noChangeArrowheads="1"/>
          </p:cNvSpPr>
          <p:nvPr/>
        </p:nvSpPr>
        <p:spPr bwMode="gray">
          <a:xfrm>
            <a:off x="2555875" y="4346575"/>
            <a:ext cx="4321175" cy="579438"/>
          </a:xfrm>
          <a:prstGeom prst="rect">
            <a:avLst/>
          </a:prstGeom>
          <a:noFill/>
          <a:ln w="9525" algn="ctr">
            <a:noFill/>
            <a:miter lim="800000"/>
          </a:ln>
          <a:effectLst/>
        </p:spPr>
        <p:txBody>
          <a:bodyPr>
            <a:spAutoFit/>
          </a:bodyPr>
          <a:lstStyle/>
          <a:p>
            <a:pPr eaLnBrk="0" hangingPunct="0"/>
            <a:r>
              <a:rPr kumimoji="0" lang="zh-CN" altLang="en-US" sz="3200">
                <a:solidFill>
                  <a:srgbClr val="000000"/>
                </a:solidFill>
                <a:latin typeface="黑体" panose="02010609060101010101" pitchFamily="49" charset="-122"/>
                <a:ea typeface="黑体" panose="02010609060101010101" pitchFamily="49" charset="-122"/>
              </a:rPr>
              <a:t>防火墙技术发展趋势</a:t>
            </a:r>
          </a:p>
        </p:txBody>
      </p:sp>
      <p:sp>
        <p:nvSpPr>
          <p:cNvPr id="1777678" name="Line 14"/>
          <p:cNvSpPr>
            <a:spLocks noChangeShapeType="1"/>
          </p:cNvSpPr>
          <p:nvPr/>
        </p:nvSpPr>
        <p:spPr bwMode="gray">
          <a:xfrm>
            <a:off x="1992313" y="4995863"/>
            <a:ext cx="4956175" cy="793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777679" name="Rectangle 15"/>
          <p:cNvSpPr>
            <a:spLocks noChangeArrowheads="1"/>
          </p:cNvSpPr>
          <p:nvPr/>
        </p:nvSpPr>
        <p:spPr bwMode="gray">
          <a:xfrm rot="3419336">
            <a:off x="1784350" y="2390776"/>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777680" name="Text Box 16"/>
          <p:cNvSpPr txBox="1">
            <a:spLocks noChangeArrowheads="1"/>
          </p:cNvSpPr>
          <p:nvPr/>
        </p:nvSpPr>
        <p:spPr bwMode="gray">
          <a:xfrm>
            <a:off x="1861314" y="2411413"/>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2</a:t>
            </a:r>
          </a:p>
        </p:txBody>
      </p:sp>
      <p:sp>
        <p:nvSpPr>
          <p:cNvPr id="1777681" name="Rectangle 17"/>
          <p:cNvSpPr>
            <a:spLocks noChangeArrowheads="1"/>
          </p:cNvSpPr>
          <p:nvPr/>
        </p:nvSpPr>
        <p:spPr bwMode="gray">
          <a:xfrm rot="3419336">
            <a:off x="1784350" y="4406901"/>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777682" name="Text Box 18"/>
          <p:cNvSpPr txBox="1">
            <a:spLocks noChangeArrowheads="1"/>
          </p:cNvSpPr>
          <p:nvPr/>
        </p:nvSpPr>
        <p:spPr bwMode="gray">
          <a:xfrm>
            <a:off x="1836738" y="4427538"/>
            <a:ext cx="354012" cy="369332"/>
          </a:xfrm>
          <a:prstGeom prst="rect">
            <a:avLst/>
          </a:prstGeom>
          <a:noFill/>
          <a:ln w="9525" algn="ctr">
            <a:noFill/>
            <a:miter lim="800000"/>
          </a:ln>
          <a:effectLst/>
        </p:spPr>
        <p:txBody>
          <a:bodyPr>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4</a:t>
            </a:r>
          </a:p>
        </p:txBody>
      </p:sp>
      <p:sp>
        <p:nvSpPr>
          <p:cNvPr id="1777683" name="Rectangle 19"/>
          <p:cNvSpPr>
            <a:spLocks noChangeArrowheads="1"/>
          </p:cNvSpPr>
          <p:nvPr/>
        </p:nvSpPr>
        <p:spPr bwMode="gray">
          <a:xfrm rot="3419336">
            <a:off x="1784350" y="5351463"/>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777684" name="Text Box 20"/>
          <p:cNvSpPr txBox="1">
            <a:spLocks noChangeArrowheads="1"/>
          </p:cNvSpPr>
          <p:nvPr/>
        </p:nvSpPr>
        <p:spPr bwMode="gray">
          <a:xfrm>
            <a:off x="1878776" y="5391150"/>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5</a:t>
            </a:r>
          </a:p>
        </p:txBody>
      </p:sp>
      <p:sp>
        <p:nvSpPr>
          <p:cNvPr id="1777685" name="Line 21"/>
          <p:cNvSpPr>
            <a:spLocks noChangeShapeType="1"/>
          </p:cNvSpPr>
          <p:nvPr/>
        </p:nvSpPr>
        <p:spPr bwMode="gray">
          <a:xfrm>
            <a:off x="1949450" y="5957888"/>
            <a:ext cx="4999038" cy="5238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777686" name="Text Box 22"/>
          <p:cNvSpPr txBox="1">
            <a:spLocks noChangeArrowheads="1"/>
          </p:cNvSpPr>
          <p:nvPr/>
        </p:nvSpPr>
        <p:spPr bwMode="gray">
          <a:xfrm>
            <a:off x="2555875" y="5291138"/>
            <a:ext cx="4392613" cy="579437"/>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防火墙的选购和使用</a:t>
            </a:r>
          </a:p>
        </p:txBody>
      </p:sp>
    </p:spTree>
  </p:cSld>
  <p:clrMapOvr>
    <a:masterClrMapping/>
  </p:clrMapOvr>
  <p:transition>
    <p:push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22" name="Rectangle 2"/>
          <p:cNvSpPr>
            <a:spLocks noGrp="1" noChangeArrowheads="1"/>
          </p:cNvSpPr>
          <p:nvPr>
            <p:ph type="body" idx="1"/>
          </p:nvPr>
        </p:nvSpPr>
        <p:spPr>
          <a:xfrm>
            <a:off x="506413" y="1450975"/>
            <a:ext cx="7818437" cy="4383088"/>
          </a:xfrm>
        </p:spPr>
        <p:txBody>
          <a:bodyPr/>
          <a:lstStyle/>
          <a:p>
            <a:pPr>
              <a:lnSpc>
                <a:spcPct val="150000"/>
              </a:lnSpc>
            </a:pPr>
            <a:r>
              <a:rPr lang="zh-CN" altLang="en-US" dirty="0"/>
              <a:t>应用级防火墙：也叫应用网关（</a:t>
            </a:r>
            <a:r>
              <a:rPr lang="en-US" altLang="zh-CN" dirty="0"/>
              <a:t>Application Gateway</a:t>
            </a:r>
            <a:r>
              <a:rPr lang="zh-CN" altLang="en-US" dirty="0"/>
              <a:t>）。</a:t>
            </a:r>
          </a:p>
          <a:p>
            <a:pPr lvl="1">
              <a:lnSpc>
                <a:spcPct val="150000"/>
              </a:lnSpc>
            </a:pPr>
            <a:r>
              <a:rPr lang="zh-CN" altLang="en-US" dirty="0"/>
              <a:t>它作用在应用层，其特点是完全“阻隔”了网络通信流，通过对每种应用服务编制专门的代理程序，实现监视和控制应用层通信流的作用。</a:t>
            </a:r>
          </a:p>
        </p:txBody>
      </p:sp>
      <p:sp>
        <p:nvSpPr>
          <p:cNvPr id="5" name="Rectangle 2"/>
          <p:cNvSpPr>
            <a:spLocks noGrp="1" noChangeArrowheads="1"/>
          </p:cNvSpPr>
          <p:nvPr>
            <p:ph type="title"/>
          </p:nvPr>
        </p:nvSpPr>
        <p:spPr>
          <a:xfrm>
            <a:off x="1150938" y="142875"/>
            <a:ext cx="7793037" cy="958850"/>
          </a:xfrm>
        </p:spPr>
        <p:txBody>
          <a:bodyPr/>
          <a:lstStyle/>
          <a:p>
            <a:r>
              <a:rPr lang="zh-CN" altLang="en-US" dirty="0"/>
              <a:t>防火墙的类型（六）</a:t>
            </a:r>
          </a:p>
        </p:txBody>
      </p:sp>
    </p:spTree>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1218" name="Rectangle 2"/>
          <p:cNvSpPr>
            <a:spLocks noGrp="1" noChangeArrowheads="1"/>
          </p:cNvSpPr>
          <p:nvPr>
            <p:ph type="title"/>
          </p:nvPr>
        </p:nvSpPr>
        <p:spPr/>
        <p:txBody>
          <a:bodyPr/>
          <a:lstStyle/>
          <a:p>
            <a:endParaRPr lang="zh-CN" altLang="zh-CN"/>
          </a:p>
        </p:txBody>
      </p:sp>
      <p:sp>
        <p:nvSpPr>
          <p:cNvPr id="1801219" name="Rectangle 3"/>
          <p:cNvSpPr>
            <a:spLocks noGrp="1" noChangeArrowheads="1"/>
          </p:cNvSpPr>
          <p:nvPr>
            <p:ph type="body" idx="1"/>
          </p:nvPr>
        </p:nvSpPr>
        <p:spPr>
          <a:xfrm>
            <a:off x="900113" y="2997200"/>
            <a:ext cx="7129462" cy="792163"/>
          </a:xfrm>
        </p:spPr>
        <p:txBody>
          <a:bodyPr/>
          <a:lstStyle/>
          <a:p>
            <a:pPr>
              <a:buFont typeface="Wingdings" panose="05000000000000000000" pitchFamily="2" charset="2"/>
              <a:buNone/>
            </a:pPr>
            <a:r>
              <a:rPr lang="zh-CN" altLang="en-US" sz="4400">
                <a:solidFill>
                  <a:schemeClr val="folHlink"/>
                </a:solidFill>
                <a:ea typeface="华文行楷" panose="02010800040101010101" pitchFamily="2" charset="-122"/>
              </a:rPr>
              <a:t>三、相关概念：个人防火墙</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1234" name="Rectangle 2"/>
          <p:cNvSpPr>
            <a:spLocks noGrp="1" noChangeArrowheads="1"/>
          </p:cNvSpPr>
          <p:nvPr>
            <p:ph type="title"/>
          </p:nvPr>
        </p:nvSpPr>
        <p:spPr/>
        <p:txBody>
          <a:bodyPr/>
          <a:lstStyle/>
          <a:p>
            <a:r>
              <a:rPr lang="zh-CN" altLang="en-US"/>
              <a:t>个人防火墙</a:t>
            </a:r>
          </a:p>
        </p:txBody>
      </p:sp>
      <p:sp>
        <p:nvSpPr>
          <p:cNvPr id="1631235" name="Rectangle 3"/>
          <p:cNvSpPr>
            <a:spLocks noGrp="1" noChangeArrowheads="1"/>
          </p:cNvSpPr>
          <p:nvPr>
            <p:ph type="body" idx="1"/>
          </p:nvPr>
        </p:nvSpPr>
        <p:spPr>
          <a:xfrm>
            <a:off x="639763" y="1287462"/>
            <a:ext cx="7772400" cy="4846637"/>
          </a:xfrm>
        </p:spPr>
        <p:txBody>
          <a:bodyPr/>
          <a:lstStyle/>
          <a:p>
            <a:pPr>
              <a:lnSpc>
                <a:spcPct val="150000"/>
              </a:lnSpc>
              <a:spcBef>
                <a:spcPts val="0"/>
              </a:spcBef>
            </a:pPr>
            <a:r>
              <a:rPr lang="zh-CN" altLang="en-US" dirty="0"/>
              <a:t>个人防火墙就是一个位于用户计算机和它所连接的网络之间的程序。</a:t>
            </a:r>
          </a:p>
          <a:p>
            <a:pPr lvl="1">
              <a:lnSpc>
                <a:spcPct val="150000"/>
              </a:lnSpc>
              <a:spcBef>
                <a:spcPts val="0"/>
              </a:spcBef>
            </a:pPr>
            <a:r>
              <a:rPr lang="zh-CN" altLang="en-US" dirty="0"/>
              <a:t>在用户的计算机和网络进行通讯时，执行预设的访问控制规则，以“允许”或“拒绝”计算机和网络之间的通讯；</a:t>
            </a:r>
          </a:p>
          <a:p>
            <a:pPr lvl="1">
              <a:lnSpc>
                <a:spcPct val="150000"/>
              </a:lnSpc>
              <a:spcBef>
                <a:spcPts val="0"/>
              </a:spcBef>
            </a:pPr>
            <a:r>
              <a:rPr lang="zh-CN" altLang="en-US" dirty="0"/>
              <a:t>最大限度地阻止网络中的黑客或恶意代码访问用户的计算机。 </a:t>
            </a:r>
          </a:p>
        </p:txBody>
      </p:sp>
    </p:spTree>
  </p:cSld>
  <p:clrMapOvr>
    <a:masterClrMapping/>
  </p:clrMapOvr>
  <p:transition>
    <p:split dir="in"/>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3266" name="Rectangle 2"/>
          <p:cNvSpPr>
            <a:spLocks noGrp="1" noChangeArrowheads="1"/>
          </p:cNvSpPr>
          <p:nvPr>
            <p:ph type="title"/>
          </p:nvPr>
        </p:nvSpPr>
        <p:spPr/>
        <p:txBody>
          <a:bodyPr/>
          <a:lstStyle/>
          <a:p>
            <a:endParaRPr lang="zh-CN" altLang="zh-CN"/>
          </a:p>
        </p:txBody>
      </p:sp>
      <p:sp>
        <p:nvSpPr>
          <p:cNvPr id="1803267" name="Rectangle 3"/>
          <p:cNvSpPr>
            <a:spLocks noGrp="1" noChangeArrowheads="1"/>
          </p:cNvSpPr>
          <p:nvPr>
            <p:ph type="body" idx="1"/>
          </p:nvPr>
        </p:nvSpPr>
        <p:spPr>
          <a:xfrm>
            <a:off x="900113" y="2997200"/>
            <a:ext cx="7129462" cy="792163"/>
          </a:xfrm>
        </p:spPr>
        <p:txBody>
          <a:bodyPr/>
          <a:lstStyle/>
          <a:p>
            <a:pPr>
              <a:buFont typeface="Wingdings" panose="05000000000000000000" pitchFamily="2" charset="2"/>
              <a:buNone/>
            </a:pPr>
            <a:r>
              <a:rPr lang="zh-CN" altLang="en-US" sz="4400">
                <a:solidFill>
                  <a:schemeClr val="folHlink"/>
                </a:solidFill>
                <a:ea typeface="华文行楷" panose="02010800040101010101" pitchFamily="2" charset="-122"/>
              </a:rPr>
              <a:t>四、相关概念：病毒防火墙</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290" name="Rectangle 2"/>
          <p:cNvSpPr>
            <a:spLocks noGrp="1" noChangeArrowheads="1"/>
          </p:cNvSpPr>
          <p:nvPr>
            <p:ph type="title"/>
          </p:nvPr>
        </p:nvSpPr>
        <p:spPr/>
        <p:txBody>
          <a:bodyPr/>
          <a:lstStyle/>
          <a:p>
            <a:r>
              <a:rPr lang="zh-CN" altLang="en-US"/>
              <a:t>防火墙与</a:t>
            </a:r>
            <a:r>
              <a:rPr lang="zh-CN" altLang="en-US">
                <a:latin typeface="Arial" panose="020B0604020202020204"/>
              </a:rPr>
              <a:t>“</a:t>
            </a:r>
            <a:r>
              <a:rPr lang="zh-CN" altLang="en-US"/>
              <a:t>病毒防火墙</a:t>
            </a:r>
            <a:r>
              <a:rPr lang="zh-CN" altLang="en-US">
                <a:latin typeface="Arial" panose="020B0604020202020204"/>
              </a:rPr>
              <a:t>”</a:t>
            </a:r>
            <a:endParaRPr lang="zh-CN" altLang="en-US"/>
          </a:p>
        </p:txBody>
      </p:sp>
      <p:sp>
        <p:nvSpPr>
          <p:cNvPr id="1804291" name="Rectangle 3"/>
          <p:cNvSpPr>
            <a:spLocks noGrp="1" noChangeArrowheads="1"/>
          </p:cNvSpPr>
          <p:nvPr>
            <p:ph type="body" idx="1"/>
          </p:nvPr>
        </p:nvSpPr>
        <p:spPr>
          <a:xfrm>
            <a:off x="601662" y="1335087"/>
            <a:ext cx="8066087" cy="4732337"/>
          </a:xfrm>
        </p:spPr>
        <p:txBody>
          <a:bodyPr/>
          <a:lstStyle/>
          <a:p>
            <a:r>
              <a:rPr lang="en-US" altLang="zh-CN" dirty="0"/>
              <a:t>“</a:t>
            </a:r>
            <a:r>
              <a:rPr lang="zh-CN" altLang="en-US" dirty="0"/>
              <a:t>病毒防火墙”：病毒实时检测和清除系统，是反病毒软件的一种工作模式。</a:t>
            </a:r>
          </a:p>
          <a:p>
            <a:pPr lvl="1"/>
            <a:r>
              <a:rPr lang="zh-CN" altLang="en-US" dirty="0"/>
              <a:t>不是对进出网络的病毒进行监控，而是</a:t>
            </a:r>
            <a:r>
              <a:rPr lang="zh-CN" altLang="en-US" dirty="0">
                <a:solidFill>
                  <a:srgbClr val="FF0000"/>
                </a:solidFill>
              </a:rPr>
              <a:t>对所有的系统应用程序进行监控</a:t>
            </a:r>
            <a:r>
              <a:rPr lang="zh-CN" altLang="en-US" dirty="0"/>
              <a:t>，由此来保障用户系统的“无毒”环境。</a:t>
            </a:r>
          </a:p>
          <a:p>
            <a:pPr lvl="1"/>
            <a:r>
              <a:rPr lang="zh-CN" altLang="en-US" dirty="0"/>
              <a:t>而网络防火墙并不监控全部的系统应用程序，它只是对存在网络访问的那部分应用程序进行监控。利用网络防火墙，可以预防黑客入侵，防止木马盗取机密信息等。</a:t>
            </a:r>
          </a:p>
          <a:p>
            <a:pPr lvl="1"/>
            <a:r>
              <a:rPr lang="zh-CN" altLang="en-US" dirty="0"/>
              <a:t>说明：</a:t>
            </a:r>
            <a:r>
              <a:rPr lang="zh-CN" altLang="en-US" dirty="0">
                <a:solidFill>
                  <a:srgbClr val="FF0000"/>
                </a:solidFill>
              </a:rPr>
              <a:t>现在有不少网络防火墙也可以查杀病毒</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4530" name="Line 2"/>
          <p:cNvSpPr>
            <a:spLocks noChangeShapeType="1"/>
          </p:cNvSpPr>
          <p:nvPr/>
        </p:nvSpPr>
        <p:spPr bwMode="gray">
          <a:xfrm>
            <a:off x="2058988" y="3001963"/>
            <a:ext cx="4889500" cy="158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14531" name="Rectangle 3"/>
          <p:cNvSpPr>
            <a:spLocks noChangeArrowheads="1"/>
          </p:cNvSpPr>
          <p:nvPr/>
        </p:nvSpPr>
        <p:spPr bwMode="gray">
          <a:xfrm rot="3419336">
            <a:off x="1765300" y="3417888"/>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14532" name="Text Box 4"/>
          <p:cNvSpPr txBox="1">
            <a:spLocks noChangeArrowheads="1"/>
          </p:cNvSpPr>
          <p:nvPr/>
        </p:nvSpPr>
        <p:spPr bwMode="gray">
          <a:xfrm>
            <a:off x="2627313" y="3354388"/>
            <a:ext cx="4321175" cy="579437"/>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防火墙体系结构</a:t>
            </a:r>
          </a:p>
        </p:txBody>
      </p:sp>
      <p:sp>
        <p:nvSpPr>
          <p:cNvPr id="1814533" name="Text Box 5"/>
          <p:cNvSpPr txBox="1">
            <a:spLocks noChangeArrowheads="1"/>
          </p:cNvSpPr>
          <p:nvPr/>
        </p:nvSpPr>
        <p:spPr bwMode="gray">
          <a:xfrm>
            <a:off x="1869251" y="3449638"/>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3</a:t>
            </a:r>
          </a:p>
        </p:txBody>
      </p:sp>
      <p:sp>
        <p:nvSpPr>
          <p:cNvPr id="1814534" name="Line 6"/>
          <p:cNvSpPr>
            <a:spLocks noChangeShapeType="1"/>
          </p:cNvSpPr>
          <p:nvPr/>
        </p:nvSpPr>
        <p:spPr bwMode="gray">
          <a:xfrm>
            <a:off x="2044700" y="4003675"/>
            <a:ext cx="4903788" cy="7938"/>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14535" name="Rectangle 7"/>
          <p:cNvSpPr>
            <a:spLocks noChangeArrowheads="1"/>
          </p:cNvSpPr>
          <p:nvPr/>
        </p:nvSpPr>
        <p:spPr bwMode="gray">
          <a:xfrm rot="3419336">
            <a:off x="1784350" y="1458913"/>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14536" name="Text Box 8"/>
          <p:cNvSpPr txBox="1">
            <a:spLocks noChangeArrowheads="1"/>
          </p:cNvSpPr>
          <p:nvPr/>
        </p:nvSpPr>
        <p:spPr bwMode="gray">
          <a:xfrm>
            <a:off x="1861314" y="1500188"/>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1</a:t>
            </a:r>
          </a:p>
        </p:txBody>
      </p:sp>
      <p:sp>
        <p:nvSpPr>
          <p:cNvPr id="1814537" name="Line 9"/>
          <p:cNvSpPr>
            <a:spLocks noChangeShapeType="1"/>
          </p:cNvSpPr>
          <p:nvPr/>
        </p:nvSpPr>
        <p:spPr bwMode="gray">
          <a:xfrm flipV="1">
            <a:off x="2058988" y="2047875"/>
            <a:ext cx="4889500" cy="19050"/>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14538" name="Text Box 10"/>
          <p:cNvSpPr txBox="1">
            <a:spLocks noChangeArrowheads="1"/>
          </p:cNvSpPr>
          <p:nvPr/>
        </p:nvSpPr>
        <p:spPr bwMode="gray">
          <a:xfrm>
            <a:off x="2622550" y="1400175"/>
            <a:ext cx="4321175" cy="579438"/>
          </a:xfrm>
          <a:prstGeom prst="rect">
            <a:avLst/>
          </a:prstGeom>
          <a:noFill/>
          <a:ln w="9525" algn="ctr">
            <a:noFill/>
            <a:miter lim="800000"/>
          </a:ln>
          <a:effectLst/>
        </p:spPr>
        <p:txBody>
          <a:bodyPr>
            <a:spAutoFit/>
          </a:bodyPr>
          <a:lstStyle/>
          <a:p>
            <a:pPr eaLnBrk="0" hangingPunct="0"/>
            <a:r>
              <a:rPr kumimoji="0" lang="zh-CN" altLang="en-US" sz="3200" dirty="0">
                <a:latin typeface="黑体" panose="02010609060101010101" pitchFamily="49" charset="-122"/>
                <a:ea typeface="黑体" panose="02010609060101010101" pitchFamily="49" charset="-122"/>
              </a:rPr>
              <a:t>防火墙概述</a:t>
            </a:r>
          </a:p>
        </p:txBody>
      </p:sp>
      <p:sp>
        <p:nvSpPr>
          <p:cNvPr id="1814539" name="Text Box 11"/>
          <p:cNvSpPr txBox="1">
            <a:spLocks noChangeArrowheads="1"/>
          </p:cNvSpPr>
          <p:nvPr/>
        </p:nvSpPr>
        <p:spPr bwMode="gray">
          <a:xfrm>
            <a:off x="2609850" y="2354263"/>
            <a:ext cx="4338638" cy="579437"/>
          </a:xfrm>
          <a:prstGeom prst="rect">
            <a:avLst/>
          </a:prstGeom>
          <a:solidFill>
            <a:srgbClr val="FF6600"/>
          </a:solid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防火墙的工作原理</a:t>
            </a:r>
          </a:p>
        </p:txBody>
      </p:sp>
      <p:sp>
        <p:nvSpPr>
          <p:cNvPr id="1814540" name="Rectangle 12"/>
          <p:cNvSpPr>
            <a:spLocks noGrp="1" noChangeArrowheads="1"/>
          </p:cNvSpPr>
          <p:nvPr>
            <p:ph type="title"/>
          </p:nvPr>
        </p:nvSpPr>
        <p:spPr>
          <a:noFill/>
        </p:spPr>
        <p:txBody>
          <a:bodyPr/>
          <a:lstStyle/>
          <a:p>
            <a:r>
              <a:rPr lang="zh-CN" altLang="en-US"/>
              <a:t>内容提纲</a:t>
            </a:r>
          </a:p>
        </p:txBody>
      </p:sp>
      <p:sp>
        <p:nvSpPr>
          <p:cNvPr id="1814541" name="Text Box 13"/>
          <p:cNvSpPr txBox="1">
            <a:spLocks noChangeArrowheads="1"/>
          </p:cNvSpPr>
          <p:nvPr/>
        </p:nvSpPr>
        <p:spPr bwMode="gray">
          <a:xfrm>
            <a:off x="2555875" y="4362450"/>
            <a:ext cx="4321175" cy="579438"/>
          </a:xfrm>
          <a:prstGeom prst="rect">
            <a:avLst/>
          </a:prstGeom>
          <a:noFill/>
          <a:ln w="9525" algn="ctr">
            <a:noFill/>
            <a:miter lim="800000"/>
          </a:ln>
          <a:effectLst/>
        </p:spPr>
        <p:txBody>
          <a:bodyPr>
            <a:spAutoFit/>
          </a:bodyPr>
          <a:lstStyle/>
          <a:p>
            <a:pPr eaLnBrk="0" hangingPunct="0"/>
            <a:r>
              <a:rPr kumimoji="0" lang="zh-CN" altLang="en-US" sz="3200">
                <a:solidFill>
                  <a:srgbClr val="000000"/>
                </a:solidFill>
                <a:latin typeface="黑体" panose="02010609060101010101" pitchFamily="49" charset="-122"/>
                <a:ea typeface="黑体" panose="02010609060101010101" pitchFamily="49" charset="-122"/>
              </a:rPr>
              <a:t>防火墙技术发展趋势</a:t>
            </a:r>
          </a:p>
        </p:txBody>
      </p:sp>
      <p:sp>
        <p:nvSpPr>
          <p:cNvPr id="1814542" name="Line 14"/>
          <p:cNvSpPr>
            <a:spLocks noChangeShapeType="1"/>
          </p:cNvSpPr>
          <p:nvPr/>
        </p:nvSpPr>
        <p:spPr bwMode="gray">
          <a:xfrm>
            <a:off x="1992313" y="5011738"/>
            <a:ext cx="4956175" cy="793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14543" name="Rectangle 15"/>
          <p:cNvSpPr>
            <a:spLocks noChangeArrowheads="1"/>
          </p:cNvSpPr>
          <p:nvPr/>
        </p:nvSpPr>
        <p:spPr bwMode="gray">
          <a:xfrm rot="3419336">
            <a:off x="1784350" y="2406651"/>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14544" name="Text Box 16"/>
          <p:cNvSpPr txBox="1">
            <a:spLocks noChangeArrowheads="1"/>
          </p:cNvSpPr>
          <p:nvPr/>
        </p:nvSpPr>
        <p:spPr bwMode="gray">
          <a:xfrm>
            <a:off x="1861314" y="2427288"/>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2</a:t>
            </a:r>
          </a:p>
        </p:txBody>
      </p:sp>
      <p:sp>
        <p:nvSpPr>
          <p:cNvPr id="1814545" name="Rectangle 17"/>
          <p:cNvSpPr>
            <a:spLocks noChangeArrowheads="1"/>
          </p:cNvSpPr>
          <p:nvPr/>
        </p:nvSpPr>
        <p:spPr bwMode="gray">
          <a:xfrm rot="3419336">
            <a:off x="1784350" y="4422776"/>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14546" name="Text Box 18"/>
          <p:cNvSpPr txBox="1">
            <a:spLocks noChangeArrowheads="1"/>
          </p:cNvSpPr>
          <p:nvPr/>
        </p:nvSpPr>
        <p:spPr bwMode="gray">
          <a:xfrm>
            <a:off x="1836738" y="4443413"/>
            <a:ext cx="354012" cy="369332"/>
          </a:xfrm>
          <a:prstGeom prst="rect">
            <a:avLst/>
          </a:prstGeom>
          <a:noFill/>
          <a:ln w="9525" algn="ctr">
            <a:noFill/>
            <a:miter lim="800000"/>
          </a:ln>
          <a:effectLst/>
        </p:spPr>
        <p:txBody>
          <a:bodyPr>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4</a:t>
            </a:r>
          </a:p>
        </p:txBody>
      </p:sp>
      <p:sp>
        <p:nvSpPr>
          <p:cNvPr id="1814547" name="Rectangle 19"/>
          <p:cNvSpPr>
            <a:spLocks noChangeArrowheads="1"/>
          </p:cNvSpPr>
          <p:nvPr/>
        </p:nvSpPr>
        <p:spPr bwMode="gray">
          <a:xfrm rot="3419336">
            <a:off x="1784350" y="5367338"/>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814548" name="Text Box 20"/>
          <p:cNvSpPr txBox="1">
            <a:spLocks noChangeArrowheads="1"/>
          </p:cNvSpPr>
          <p:nvPr/>
        </p:nvSpPr>
        <p:spPr bwMode="gray">
          <a:xfrm>
            <a:off x="1878776" y="5407025"/>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5</a:t>
            </a:r>
          </a:p>
        </p:txBody>
      </p:sp>
      <p:sp>
        <p:nvSpPr>
          <p:cNvPr id="1814549" name="Line 21"/>
          <p:cNvSpPr>
            <a:spLocks noChangeShapeType="1"/>
          </p:cNvSpPr>
          <p:nvPr/>
        </p:nvSpPr>
        <p:spPr bwMode="gray">
          <a:xfrm>
            <a:off x="1949450" y="5973763"/>
            <a:ext cx="4999038" cy="5238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814550" name="Text Box 22"/>
          <p:cNvSpPr txBox="1">
            <a:spLocks noChangeArrowheads="1"/>
          </p:cNvSpPr>
          <p:nvPr/>
        </p:nvSpPr>
        <p:spPr bwMode="gray">
          <a:xfrm>
            <a:off x="2555875" y="5307013"/>
            <a:ext cx="4392613" cy="579437"/>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防火墙的选购和使用</a:t>
            </a:r>
          </a:p>
        </p:txBody>
      </p:sp>
    </p:spTree>
  </p:cSld>
  <p:clrMapOvr>
    <a:masterClrMapping/>
  </p:clrMapOvr>
  <p:transition>
    <p:push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82" name="Rectangle 2"/>
          <p:cNvSpPr>
            <a:spLocks noGrp="1" noChangeArrowheads="1"/>
          </p:cNvSpPr>
          <p:nvPr>
            <p:ph type="title"/>
          </p:nvPr>
        </p:nvSpPr>
        <p:spPr/>
        <p:txBody>
          <a:bodyPr/>
          <a:lstStyle/>
          <a:p>
            <a:r>
              <a:rPr lang="zh-CN" altLang="en-US" dirty="0"/>
              <a:t>技术的发展过程</a:t>
            </a:r>
            <a:r>
              <a:rPr lang="en-US" altLang="zh-CN" dirty="0"/>
              <a:t>(</a:t>
            </a:r>
            <a:r>
              <a:rPr lang="en-US" altLang="zh-CN" dirty="0" smtClean="0"/>
              <a:t>1/4)</a:t>
            </a:r>
            <a:endParaRPr lang="en-US" altLang="zh-CN" dirty="0"/>
          </a:p>
        </p:txBody>
      </p:sp>
      <p:sp>
        <p:nvSpPr>
          <p:cNvPr id="1812485" name="Line 5"/>
          <p:cNvSpPr>
            <a:spLocks noChangeShapeType="1"/>
          </p:cNvSpPr>
          <p:nvPr/>
        </p:nvSpPr>
        <p:spPr bwMode="auto">
          <a:xfrm>
            <a:off x="801688" y="5119688"/>
            <a:ext cx="7356475" cy="0"/>
          </a:xfrm>
          <a:prstGeom prst="line">
            <a:avLst/>
          </a:prstGeom>
          <a:noFill/>
          <a:ln w="9525">
            <a:solidFill>
              <a:srgbClr val="000000"/>
            </a:solidFill>
            <a:round/>
          </a:ln>
        </p:spPr>
        <p:txBody>
          <a:bodyPr/>
          <a:lstStyle/>
          <a:p>
            <a:endParaRPr lang="zh-CN" altLang="en-US"/>
          </a:p>
        </p:txBody>
      </p:sp>
      <p:sp>
        <p:nvSpPr>
          <p:cNvPr id="1812486" name="Line 6"/>
          <p:cNvSpPr>
            <a:spLocks noChangeShapeType="1"/>
          </p:cNvSpPr>
          <p:nvPr/>
        </p:nvSpPr>
        <p:spPr bwMode="auto">
          <a:xfrm>
            <a:off x="801688" y="4826000"/>
            <a:ext cx="0" cy="284163"/>
          </a:xfrm>
          <a:prstGeom prst="line">
            <a:avLst/>
          </a:prstGeom>
          <a:noFill/>
          <a:ln w="9525">
            <a:solidFill>
              <a:srgbClr val="000000"/>
            </a:solidFill>
            <a:round/>
          </a:ln>
        </p:spPr>
        <p:txBody>
          <a:bodyPr/>
          <a:lstStyle/>
          <a:p>
            <a:endParaRPr lang="zh-CN" altLang="en-US"/>
          </a:p>
        </p:txBody>
      </p:sp>
      <p:sp>
        <p:nvSpPr>
          <p:cNvPr id="1812487" name="Line 7"/>
          <p:cNvSpPr>
            <a:spLocks noChangeShapeType="1"/>
          </p:cNvSpPr>
          <p:nvPr/>
        </p:nvSpPr>
        <p:spPr bwMode="auto">
          <a:xfrm>
            <a:off x="1165225" y="4826000"/>
            <a:ext cx="0" cy="265113"/>
          </a:xfrm>
          <a:prstGeom prst="line">
            <a:avLst/>
          </a:prstGeom>
          <a:noFill/>
          <a:ln w="9525">
            <a:solidFill>
              <a:srgbClr val="000000"/>
            </a:solidFill>
            <a:round/>
          </a:ln>
        </p:spPr>
        <p:txBody>
          <a:bodyPr/>
          <a:lstStyle/>
          <a:p>
            <a:endParaRPr lang="zh-CN" altLang="en-US"/>
          </a:p>
        </p:txBody>
      </p:sp>
      <p:sp>
        <p:nvSpPr>
          <p:cNvPr id="1812488" name="Line 8"/>
          <p:cNvSpPr>
            <a:spLocks noChangeShapeType="1"/>
          </p:cNvSpPr>
          <p:nvPr/>
        </p:nvSpPr>
        <p:spPr bwMode="auto">
          <a:xfrm>
            <a:off x="1546225" y="4826000"/>
            <a:ext cx="0" cy="284163"/>
          </a:xfrm>
          <a:prstGeom prst="line">
            <a:avLst/>
          </a:prstGeom>
          <a:noFill/>
          <a:ln w="9525">
            <a:solidFill>
              <a:srgbClr val="000000"/>
            </a:solidFill>
            <a:round/>
          </a:ln>
        </p:spPr>
        <p:txBody>
          <a:bodyPr/>
          <a:lstStyle/>
          <a:p>
            <a:endParaRPr lang="zh-CN" altLang="en-US"/>
          </a:p>
        </p:txBody>
      </p:sp>
      <p:sp>
        <p:nvSpPr>
          <p:cNvPr id="1812489" name="Line 9"/>
          <p:cNvSpPr>
            <a:spLocks noChangeShapeType="1"/>
          </p:cNvSpPr>
          <p:nvPr/>
        </p:nvSpPr>
        <p:spPr bwMode="auto">
          <a:xfrm>
            <a:off x="2266950" y="4826000"/>
            <a:ext cx="0" cy="284163"/>
          </a:xfrm>
          <a:prstGeom prst="line">
            <a:avLst/>
          </a:prstGeom>
          <a:noFill/>
          <a:ln w="9525">
            <a:solidFill>
              <a:srgbClr val="000000"/>
            </a:solidFill>
            <a:round/>
          </a:ln>
        </p:spPr>
        <p:txBody>
          <a:bodyPr/>
          <a:lstStyle/>
          <a:p>
            <a:endParaRPr lang="zh-CN" altLang="en-US"/>
          </a:p>
        </p:txBody>
      </p:sp>
      <p:sp>
        <p:nvSpPr>
          <p:cNvPr id="1812490" name="Line 10"/>
          <p:cNvSpPr>
            <a:spLocks noChangeShapeType="1"/>
          </p:cNvSpPr>
          <p:nvPr/>
        </p:nvSpPr>
        <p:spPr bwMode="auto">
          <a:xfrm>
            <a:off x="1906588" y="4826000"/>
            <a:ext cx="0" cy="284163"/>
          </a:xfrm>
          <a:prstGeom prst="line">
            <a:avLst/>
          </a:prstGeom>
          <a:noFill/>
          <a:ln w="9525">
            <a:solidFill>
              <a:srgbClr val="000000"/>
            </a:solidFill>
            <a:round/>
          </a:ln>
        </p:spPr>
        <p:txBody>
          <a:bodyPr/>
          <a:lstStyle/>
          <a:p>
            <a:endParaRPr lang="zh-CN" altLang="en-US"/>
          </a:p>
        </p:txBody>
      </p:sp>
      <p:sp>
        <p:nvSpPr>
          <p:cNvPr id="1812491" name="Line 11"/>
          <p:cNvSpPr>
            <a:spLocks noChangeShapeType="1"/>
          </p:cNvSpPr>
          <p:nvPr/>
        </p:nvSpPr>
        <p:spPr bwMode="auto">
          <a:xfrm>
            <a:off x="2646363" y="4832350"/>
            <a:ext cx="0" cy="282575"/>
          </a:xfrm>
          <a:prstGeom prst="line">
            <a:avLst/>
          </a:prstGeom>
          <a:noFill/>
          <a:ln w="9525">
            <a:solidFill>
              <a:srgbClr val="000000"/>
            </a:solidFill>
            <a:round/>
          </a:ln>
        </p:spPr>
        <p:txBody>
          <a:bodyPr/>
          <a:lstStyle/>
          <a:p>
            <a:endParaRPr lang="zh-CN" altLang="en-US"/>
          </a:p>
        </p:txBody>
      </p:sp>
      <p:sp>
        <p:nvSpPr>
          <p:cNvPr id="1812492" name="Line 12"/>
          <p:cNvSpPr>
            <a:spLocks noChangeShapeType="1"/>
          </p:cNvSpPr>
          <p:nvPr/>
        </p:nvSpPr>
        <p:spPr bwMode="auto">
          <a:xfrm>
            <a:off x="3008313" y="4832350"/>
            <a:ext cx="0" cy="265113"/>
          </a:xfrm>
          <a:prstGeom prst="line">
            <a:avLst/>
          </a:prstGeom>
          <a:noFill/>
          <a:ln w="9525">
            <a:solidFill>
              <a:srgbClr val="000000"/>
            </a:solidFill>
            <a:round/>
          </a:ln>
        </p:spPr>
        <p:txBody>
          <a:bodyPr/>
          <a:lstStyle/>
          <a:p>
            <a:endParaRPr lang="zh-CN" altLang="en-US"/>
          </a:p>
        </p:txBody>
      </p:sp>
      <p:sp>
        <p:nvSpPr>
          <p:cNvPr id="1812493" name="Line 13"/>
          <p:cNvSpPr>
            <a:spLocks noChangeShapeType="1"/>
          </p:cNvSpPr>
          <p:nvPr/>
        </p:nvSpPr>
        <p:spPr bwMode="auto">
          <a:xfrm>
            <a:off x="3390900" y="4832350"/>
            <a:ext cx="0" cy="282575"/>
          </a:xfrm>
          <a:prstGeom prst="line">
            <a:avLst/>
          </a:prstGeom>
          <a:noFill/>
          <a:ln w="9525">
            <a:solidFill>
              <a:srgbClr val="000000"/>
            </a:solidFill>
            <a:round/>
          </a:ln>
        </p:spPr>
        <p:txBody>
          <a:bodyPr/>
          <a:lstStyle/>
          <a:p>
            <a:endParaRPr lang="zh-CN" altLang="en-US"/>
          </a:p>
        </p:txBody>
      </p:sp>
      <p:sp>
        <p:nvSpPr>
          <p:cNvPr id="1812494" name="Line 14"/>
          <p:cNvSpPr>
            <a:spLocks noChangeShapeType="1"/>
          </p:cNvSpPr>
          <p:nvPr/>
        </p:nvSpPr>
        <p:spPr bwMode="auto">
          <a:xfrm>
            <a:off x="4110038" y="4832350"/>
            <a:ext cx="0" cy="282575"/>
          </a:xfrm>
          <a:prstGeom prst="line">
            <a:avLst/>
          </a:prstGeom>
          <a:noFill/>
          <a:ln w="9525">
            <a:solidFill>
              <a:srgbClr val="000000"/>
            </a:solidFill>
            <a:round/>
          </a:ln>
        </p:spPr>
        <p:txBody>
          <a:bodyPr/>
          <a:lstStyle/>
          <a:p>
            <a:endParaRPr lang="zh-CN" altLang="en-US"/>
          </a:p>
        </p:txBody>
      </p:sp>
      <p:sp>
        <p:nvSpPr>
          <p:cNvPr id="1812495" name="Line 15"/>
          <p:cNvSpPr>
            <a:spLocks noChangeShapeType="1"/>
          </p:cNvSpPr>
          <p:nvPr/>
        </p:nvSpPr>
        <p:spPr bwMode="auto">
          <a:xfrm>
            <a:off x="3751263" y="4832350"/>
            <a:ext cx="0" cy="282575"/>
          </a:xfrm>
          <a:prstGeom prst="line">
            <a:avLst/>
          </a:prstGeom>
          <a:noFill/>
          <a:ln w="9525">
            <a:solidFill>
              <a:srgbClr val="000000"/>
            </a:solidFill>
            <a:round/>
          </a:ln>
        </p:spPr>
        <p:txBody>
          <a:bodyPr/>
          <a:lstStyle/>
          <a:p>
            <a:endParaRPr lang="zh-CN" altLang="en-US"/>
          </a:p>
        </p:txBody>
      </p:sp>
      <p:sp>
        <p:nvSpPr>
          <p:cNvPr id="1812496" name="Line 16"/>
          <p:cNvSpPr>
            <a:spLocks noChangeShapeType="1"/>
          </p:cNvSpPr>
          <p:nvPr/>
        </p:nvSpPr>
        <p:spPr bwMode="auto">
          <a:xfrm>
            <a:off x="4489450" y="4837113"/>
            <a:ext cx="0" cy="282575"/>
          </a:xfrm>
          <a:prstGeom prst="line">
            <a:avLst/>
          </a:prstGeom>
          <a:noFill/>
          <a:ln w="9525">
            <a:solidFill>
              <a:srgbClr val="000000"/>
            </a:solidFill>
            <a:round/>
          </a:ln>
        </p:spPr>
        <p:txBody>
          <a:bodyPr/>
          <a:lstStyle/>
          <a:p>
            <a:endParaRPr lang="zh-CN" altLang="en-US"/>
          </a:p>
        </p:txBody>
      </p:sp>
      <p:sp>
        <p:nvSpPr>
          <p:cNvPr id="1812497" name="Line 17"/>
          <p:cNvSpPr>
            <a:spLocks noChangeShapeType="1"/>
          </p:cNvSpPr>
          <p:nvPr/>
        </p:nvSpPr>
        <p:spPr bwMode="auto">
          <a:xfrm>
            <a:off x="4852988" y="4837113"/>
            <a:ext cx="0" cy="265112"/>
          </a:xfrm>
          <a:prstGeom prst="line">
            <a:avLst/>
          </a:prstGeom>
          <a:noFill/>
          <a:ln w="9525">
            <a:solidFill>
              <a:srgbClr val="000000"/>
            </a:solidFill>
            <a:round/>
          </a:ln>
        </p:spPr>
        <p:txBody>
          <a:bodyPr/>
          <a:lstStyle/>
          <a:p>
            <a:endParaRPr lang="zh-CN" altLang="en-US"/>
          </a:p>
        </p:txBody>
      </p:sp>
      <p:sp>
        <p:nvSpPr>
          <p:cNvPr id="1812498" name="Line 18"/>
          <p:cNvSpPr>
            <a:spLocks noChangeShapeType="1"/>
          </p:cNvSpPr>
          <p:nvPr/>
        </p:nvSpPr>
        <p:spPr bwMode="auto">
          <a:xfrm>
            <a:off x="5235575" y="4837113"/>
            <a:ext cx="0" cy="282575"/>
          </a:xfrm>
          <a:prstGeom prst="line">
            <a:avLst/>
          </a:prstGeom>
          <a:noFill/>
          <a:ln w="9525">
            <a:solidFill>
              <a:srgbClr val="000000"/>
            </a:solidFill>
            <a:round/>
          </a:ln>
        </p:spPr>
        <p:txBody>
          <a:bodyPr/>
          <a:lstStyle/>
          <a:p>
            <a:endParaRPr lang="zh-CN" altLang="en-US"/>
          </a:p>
        </p:txBody>
      </p:sp>
      <p:sp>
        <p:nvSpPr>
          <p:cNvPr id="1812499" name="Line 19"/>
          <p:cNvSpPr>
            <a:spLocks noChangeShapeType="1"/>
          </p:cNvSpPr>
          <p:nvPr/>
        </p:nvSpPr>
        <p:spPr bwMode="auto">
          <a:xfrm>
            <a:off x="5954713" y="4837113"/>
            <a:ext cx="0" cy="282575"/>
          </a:xfrm>
          <a:prstGeom prst="line">
            <a:avLst/>
          </a:prstGeom>
          <a:noFill/>
          <a:ln w="9525">
            <a:solidFill>
              <a:srgbClr val="000000"/>
            </a:solidFill>
            <a:round/>
          </a:ln>
        </p:spPr>
        <p:txBody>
          <a:bodyPr/>
          <a:lstStyle/>
          <a:p>
            <a:endParaRPr lang="zh-CN" altLang="en-US"/>
          </a:p>
        </p:txBody>
      </p:sp>
      <p:sp>
        <p:nvSpPr>
          <p:cNvPr id="1812500" name="Line 20"/>
          <p:cNvSpPr>
            <a:spLocks noChangeShapeType="1"/>
          </p:cNvSpPr>
          <p:nvPr/>
        </p:nvSpPr>
        <p:spPr bwMode="auto">
          <a:xfrm>
            <a:off x="5594350" y="4837113"/>
            <a:ext cx="0" cy="282575"/>
          </a:xfrm>
          <a:prstGeom prst="line">
            <a:avLst/>
          </a:prstGeom>
          <a:noFill/>
          <a:ln w="9525">
            <a:solidFill>
              <a:srgbClr val="000000"/>
            </a:solidFill>
            <a:round/>
          </a:ln>
        </p:spPr>
        <p:txBody>
          <a:bodyPr/>
          <a:lstStyle/>
          <a:p>
            <a:endParaRPr lang="zh-CN" altLang="en-US"/>
          </a:p>
        </p:txBody>
      </p:sp>
      <p:sp>
        <p:nvSpPr>
          <p:cNvPr id="1812501" name="Line 21"/>
          <p:cNvSpPr>
            <a:spLocks noChangeShapeType="1"/>
          </p:cNvSpPr>
          <p:nvPr/>
        </p:nvSpPr>
        <p:spPr bwMode="auto">
          <a:xfrm>
            <a:off x="6334125" y="4832350"/>
            <a:ext cx="0" cy="282575"/>
          </a:xfrm>
          <a:prstGeom prst="line">
            <a:avLst/>
          </a:prstGeom>
          <a:noFill/>
          <a:ln w="9525">
            <a:solidFill>
              <a:srgbClr val="000000"/>
            </a:solidFill>
            <a:round/>
          </a:ln>
        </p:spPr>
        <p:txBody>
          <a:bodyPr/>
          <a:lstStyle/>
          <a:p>
            <a:endParaRPr lang="zh-CN" altLang="en-US"/>
          </a:p>
        </p:txBody>
      </p:sp>
      <p:sp>
        <p:nvSpPr>
          <p:cNvPr id="1812502" name="Line 22"/>
          <p:cNvSpPr>
            <a:spLocks noChangeShapeType="1"/>
          </p:cNvSpPr>
          <p:nvPr/>
        </p:nvSpPr>
        <p:spPr bwMode="auto">
          <a:xfrm>
            <a:off x="6696075" y="4832350"/>
            <a:ext cx="0" cy="265113"/>
          </a:xfrm>
          <a:prstGeom prst="line">
            <a:avLst/>
          </a:prstGeom>
          <a:noFill/>
          <a:ln w="9525">
            <a:solidFill>
              <a:srgbClr val="000000"/>
            </a:solidFill>
            <a:round/>
          </a:ln>
        </p:spPr>
        <p:txBody>
          <a:bodyPr/>
          <a:lstStyle/>
          <a:p>
            <a:endParaRPr lang="zh-CN" altLang="en-US"/>
          </a:p>
        </p:txBody>
      </p:sp>
      <p:sp>
        <p:nvSpPr>
          <p:cNvPr id="1812503" name="Line 23"/>
          <p:cNvSpPr>
            <a:spLocks noChangeShapeType="1"/>
          </p:cNvSpPr>
          <p:nvPr/>
        </p:nvSpPr>
        <p:spPr bwMode="auto">
          <a:xfrm>
            <a:off x="7078663" y="4832350"/>
            <a:ext cx="0" cy="282575"/>
          </a:xfrm>
          <a:prstGeom prst="line">
            <a:avLst/>
          </a:prstGeom>
          <a:noFill/>
          <a:ln w="9525">
            <a:solidFill>
              <a:srgbClr val="000000"/>
            </a:solidFill>
            <a:round/>
          </a:ln>
        </p:spPr>
        <p:txBody>
          <a:bodyPr/>
          <a:lstStyle/>
          <a:p>
            <a:endParaRPr lang="zh-CN" altLang="en-US"/>
          </a:p>
        </p:txBody>
      </p:sp>
      <p:sp>
        <p:nvSpPr>
          <p:cNvPr id="1812504" name="Line 24"/>
          <p:cNvSpPr>
            <a:spLocks noChangeShapeType="1"/>
          </p:cNvSpPr>
          <p:nvPr/>
        </p:nvSpPr>
        <p:spPr bwMode="auto">
          <a:xfrm>
            <a:off x="7799388" y="4832350"/>
            <a:ext cx="0" cy="282575"/>
          </a:xfrm>
          <a:prstGeom prst="line">
            <a:avLst/>
          </a:prstGeom>
          <a:noFill/>
          <a:ln w="9525">
            <a:solidFill>
              <a:srgbClr val="000000"/>
            </a:solidFill>
            <a:round/>
          </a:ln>
        </p:spPr>
        <p:txBody>
          <a:bodyPr/>
          <a:lstStyle/>
          <a:p>
            <a:endParaRPr lang="zh-CN" altLang="en-US"/>
          </a:p>
        </p:txBody>
      </p:sp>
      <p:sp>
        <p:nvSpPr>
          <p:cNvPr id="1812505" name="Line 25"/>
          <p:cNvSpPr>
            <a:spLocks noChangeShapeType="1"/>
          </p:cNvSpPr>
          <p:nvPr/>
        </p:nvSpPr>
        <p:spPr bwMode="auto">
          <a:xfrm>
            <a:off x="7439025" y="4832350"/>
            <a:ext cx="0" cy="282575"/>
          </a:xfrm>
          <a:prstGeom prst="line">
            <a:avLst/>
          </a:prstGeom>
          <a:noFill/>
          <a:ln w="9525">
            <a:solidFill>
              <a:srgbClr val="000000"/>
            </a:solidFill>
            <a:round/>
          </a:ln>
        </p:spPr>
        <p:txBody>
          <a:bodyPr/>
          <a:lstStyle/>
          <a:p>
            <a:endParaRPr lang="zh-CN" altLang="en-US"/>
          </a:p>
        </p:txBody>
      </p:sp>
      <p:sp>
        <p:nvSpPr>
          <p:cNvPr id="1812506" name="Text Box 26"/>
          <p:cNvSpPr txBox="1">
            <a:spLocks noChangeArrowheads="1"/>
          </p:cNvSpPr>
          <p:nvPr/>
        </p:nvSpPr>
        <p:spPr bwMode="auto">
          <a:xfrm>
            <a:off x="466725" y="4454525"/>
            <a:ext cx="8275638" cy="415925"/>
          </a:xfrm>
          <a:prstGeom prst="rect">
            <a:avLst/>
          </a:prstGeom>
          <a:noFill/>
          <a:ln w="9525">
            <a:noFill/>
            <a:miter lim="800000"/>
          </a:ln>
        </p:spPr>
        <p:txBody>
          <a:bodyPr/>
          <a:lstStyle/>
          <a:p>
            <a:r>
              <a:rPr lang="en-US" altLang="zh-CN" sz="1800" dirty="0">
                <a:ea typeface="宋体" panose="02010600030101010101" pitchFamily="2" charset="-122"/>
              </a:rPr>
              <a:t>1980                           </a:t>
            </a:r>
            <a:r>
              <a:rPr lang="en-US" altLang="zh-CN" sz="1800" dirty="0" smtClean="0">
                <a:ea typeface="宋体" panose="02010600030101010101" pitchFamily="2" charset="-122"/>
              </a:rPr>
              <a:t>1990            1998       2004           2008 </a:t>
            </a:r>
            <a:r>
              <a:rPr lang="en-US" altLang="zh-CN" sz="1800" dirty="0" smtClean="0">
                <a:ea typeface="宋体" panose="02010600030101010101" pitchFamily="2" charset="-122"/>
              </a:rPr>
              <a:t>~</a:t>
            </a:r>
            <a:r>
              <a:rPr lang="zh-CN" altLang="en-US" sz="1800" dirty="0" smtClean="0">
                <a:ea typeface="宋体" panose="02010600030101010101" pitchFamily="2" charset="-122"/>
              </a:rPr>
              <a:t>至今</a:t>
            </a:r>
            <a:r>
              <a:rPr lang="en-US" altLang="zh-CN" sz="1800" dirty="0" smtClean="0">
                <a:ea typeface="宋体" panose="02010600030101010101" pitchFamily="2" charset="-122"/>
              </a:rPr>
              <a:t>                            </a:t>
            </a:r>
            <a:r>
              <a:rPr lang="zh-CN" altLang="en-US" sz="1800" dirty="0">
                <a:ea typeface="宋体" panose="02010600030101010101" pitchFamily="2" charset="-122"/>
              </a:rPr>
              <a:t>　　　　　　　</a:t>
            </a:r>
            <a:r>
              <a:rPr lang="en-US" altLang="zh-CN" sz="1800" dirty="0">
                <a:ea typeface="宋体" panose="02010600030101010101" pitchFamily="2" charset="-122"/>
              </a:rPr>
              <a:t>2000</a:t>
            </a:r>
          </a:p>
        </p:txBody>
      </p:sp>
      <p:sp>
        <p:nvSpPr>
          <p:cNvPr id="1812507" name="Line 27"/>
          <p:cNvSpPr>
            <a:spLocks noChangeShapeType="1"/>
          </p:cNvSpPr>
          <p:nvPr/>
        </p:nvSpPr>
        <p:spPr bwMode="auto">
          <a:xfrm>
            <a:off x="8158163" y="4821238"/>
            <a:ext cx="0" cy="282575"/>
          </a:xfrm>
          <a:prstGeom prst="line">
            <a:avLst/>
          </a:prstGeom>
          <a:noFill/>
          <a:ln w="9525">
            <a:solidFill>
              <a:srgbClr val="000000"/>
            </a:solidFill>
            <a:round/>
          </a:ln>
        </p:spPr>
        <p:txBody>
          <a:bodyPr/>
          <a:lstStyle/>
          <a:p>
            <a:endParaRPr lang="zh-CN" altLang="en-US"/>
          </a:p>
        </p:txBody>
      </p:sp>
      <p:sp>
        <p:nvSpPr>
          <p:cNvPr id="1812508" name="Text Box 28"/>
          <p:cNvSpPr txBox="1">
            <a:spLocks noChangeArrowheads="1"/>
          </p:cNvSpPr>
          <p:nvPr/>
        </p:nvSpPr>
        <p:spPr bwMode="auto">
          <a:xfrm>
            <a:off x="2963863" y="5545138"/>
            <a:ext cx="3552825" cy="422275"/>
          </a:xfrm>
          <a:prstGeom prst="rect">
            <a:avLst/>
          </a:prstGeom>
          <a:noFill/>
          <a:ln w="9525">
            <a:noFill/>
            <a:miter lim="800000"/>
          </a:ln>
        </p:spPr>
        <p:txBody>
          <a:bodyPr/>
          <a:lstStyle/>
          <a:p>
            <a:pPr algn="ctr"/>
            <a:r>
              <a:rPr lang="zh-CN" altLang="en-US">
                <a:solidFill>
                  <a:srgbClr val="FF0000"/>
                </a:solidFill>
              </a:rPr>
              <a:t>防火墙的发展阶段</a:t>
            </a:r>
          </a:p>
        </p:txBody>
      </p:sp>
      <p:sp>
        <p:nvSpPr>
          <p:cNvPr id="1812509" name="Text Box 29"/>
          <p:cNvSpPr txBox="1">
            <a:spLocks noChangeArrowheads="1"/>
          </p:cNvSpPr>
          <p:nvPr/>
        </p:nvSpPr>
        <p:spPr bwMode="auto">
          <a:xfrm>
            <a:off x="600868" y="3230563"/>
            <a:ext cx="7777163" cy="319087"/>
          </a:xfrm>
          <a:prstGeom prst="rect">
            <a:avLst/>
          </a:prstGeom>
          <a:noFill/>
          <a:ln w="9525">
            <a:noFill/>
            <a:miter lim="800000"/>
          </a:ln>
        </p:spPr>
        <p:txBody>
          <a:bodyPr/>
          <a:lstStyle/>
          <a:p>
            <a:r>
              <a:rPr lang="en-US" altLang="zh-CN" sz="2000" b="0" dirty="0">
                <a:latin typeface="黑体" panose="02010609060101010101" pitchFamily="49" charset="-122"/>
              </a:rPr>
              <a:t>   </a:t>
            </a:r>
            <a:r>
              <a:rPr lang="zh-CN" altLang="en-US" sz="2000" b="0" dirty="0">
                <a:latin typeface="黑体" panose="02010609060101010101" pitchFamily="49" charset="-122"/>
              </a:rPr>
              <a:t>包过滤    　</a:t>
            </a:r>
            <a:r>
              <a:rPr lang="zh-CN" altLang="en-US" sz="2000" b="0" dirty="0" smtClean="0">
                <a:latin typeface="黑体" panose="02010609060101010101" pitchFamily="49" charset="-122"/>
              </a:rPr>
              <a:t>代理</a:t>
            </a:r>
            <a:r>
              <a:rPr lang="zh-CN" altLang="en-US" sz="2000" b="0" dirty="0">
                <a:latin typeface="黑体" panose="02010609060101010101" pitchFamily="49" charset="-122"/>
              </a:rPr>
              <a:t>服务 </a:t>
            </a:r>
            <a:r>
              <a:rPr lang="zh-CN" altLang="en-US" sz="2000" b="0" dirty="0" smtClean="0">
                <a:latin typeface="黑体" panose="02010609060101010101" pitchFamily="49" charset="-122"/>
              </a:rPr>
              <a:t>自</a:t>
            </a:r>
            <a:r>
              <a:rPr lang="zh-CN" altLang="en-US" sz="2000" b="0" dirty="0">
                <a:latin typeface="黑体" panose="02010609060101010101" pitchFamily="49" charset="-122"/>
              </a:rPr>
              <a:t>适应</a:t>
            </a:r>
            <a:r>
              <a:rPr lang="zh-CN" altLang="en-US" sz="2000" b="0" dirty="0" smtClean="0">
                <a:latin typeface="黑体" panose="02010609060101010101" pitchFamily="49" charset="-122"/>
              </a:rPr>
              <a:t>代理  综合安全关 智能与云平台</a:t>
            </a:r>
            <a:endParaRPr lang="zh-CN" altLang="en-US" sz="2000" b="0" dirty="0">
              <a:latin typeface="黑体" panose="02010609060101010101" pitchFamily="49" charset="-122"/>
            </a:endParaRPr>
          </a:p>
        </p:txBody>
      </p:sp>
      <p:sp>
        <p:nvSpPr>
          <p:cNvPr id="1812510" name="Text Box 30"/>
          <p:cNvSpPr txBox="1">
            <a:spLocks noChangeArrowheads="1"/>
          </p:cNvSpPr>
          <p:nvPr/>
        </p:nvSpPr>
        <p:spPr bwMode="auto">
          <a:xfrm>
            <a:off x="3437512" y="2381395"/>
            <a:ext cx="1573212" cy="371475"/>
          </a:xfrm>
          <a:prstGeom prst="rect">
            <a:avLst/>
          </a:prstGeom>
          <a:noFill/>
          <a:ln w="9525">
            <a:noFill/>
            <a:miter lim="800000"/>
          </a:ln>
        </p:spPr>
        <p:txBody>
          <a:bodyPr/>
          <a:lstStyle/>
          <a:p>
            <a:r>
              <a:rPr lang="zh-CN" altLang="en-US" sz="2000" b="0" dirty="0">
                <a:latin typeface="黑体" panose="02010609060101010101" pitchFamily="49" charset="-122"/>
              </a:rPr>
              <a:t>动态包过滤</a:t>
            </a:r>
          </a:p>
        </p:txBody>
      </p:sp>
      <p:sp>
        <p:nvSpPr>
          <p:cNvPr id="1812511" name="Line 31"/>
          <p:cNvSpPr>
            <a:spLocks noChangeShapeType="1"/>
          </p:cNvSpPr>
          <p:nvPr/>
        </p:nvSpPr>
        <p:spPr bwMode="auto">
          <a:xfrm>
            <a:off x="1906588" y="3611563"/>
            <a:ext cx="0" cy="1062037"/>
          </a:xfrm>
          <a:prstGeom prst="line">
            <a:avLst/>
          </a:prstGeom>
          <a:noFill/>
          <a:ln w="9525">
            <a:solidFill>
              <a:srgbClr val="000000"/>
            </a:solidFill>
            <a:round/>
            <a:tailEnd type="triangle" w="lg" len="lg"/>
          </a:ln>
        </p:spPr>
        <p:txBody>
          <a:bodyPr/>
          <a:lstStyle/>
          <a:p>
            <a:endParaRPr lang="zh-CN" altLang="en-US"/>
          </a:p>
        </p:txBody>
      </p:sp>
      <p:sp>
        <p:nvSpPr>
          <p:cNvPr id="1812512" name="Line 32"/>
          <p:cNvSpPr>
            <a:spLocks noChangeShapeType="1"/>
          </p:cNvSpPr>
          <p:nvPr/>
        </p:nvSpPr>
        <p:spPr bwMode="auto">
          <a:xfrm>
            <a:off x="3260749" y="3693625"/>
            <a:ext cx="0" cy="1060450"/>
          </a:xfrm>
          <a:prstGeom prst="line">
            <a:avLst/>
          </a:prstGeom>
          <a:noFill/>
          <a:ln w="9525">
            <a:solidFill>
              <a:srgbClr val="000000"/>
            </a:solidFill>
            <a:round/>
            <a:tailEnd type="triangle" w="lg" len="lg"/>
          </a:ln>
        </p:spPr>
        <p:txBody>
          <a:bodyPr/>
          <a:lstStyle/>
          <a:p>
            <a:endParaRPr lang="zh-CN" altLang="en-US"/>
          </a:p>
        </p:txBody>
      </p:sp>
      <p:sp>
        <p:nvSpPr>
          <p:cNvPr id="1812513" name="Line 33"/>
          <p:cNvSpPr>
            <a:spLocks noChangeShapeType="1"/>
          </p:cNvSpPr>
          <p:nvPr/>
        </p:nvSpPr>
        <p:spPr bwMode="auto">
          <a:xfrm>
            <a:off x="5954713" y="3644341"/>
            <a:ext cx="0" cy="1062037"/>
          </a:xfrm>
          <a:prstGeom prst="line">
            <a:avLst/>
          </a:prstGeom>
          <a:noFill/>
          <a:ln w="9525">
            <a:solidFill>
              <a:srgbClr val="000000"/>
            </a:solidFill>
            <a:round/>
            <a:tailEnd type="triangle" w="lg" len="lg"/>
          </a:ln>
        </p:spPr>
        <p:txBody>
          <a:bodyPr/>
          <a:lstStyle/>
          <a:p>
            <a:endParaRPr lang="zh-CN" altLang="en-US"/>
          </a:p>
        </p:txBody>
      </p:sp>
      <p:sp>
        <p:nvSpPr>
          <p:cNvPr id="1812514" name="Line 34"/>
          <p:cNvSpPr>
            <a:spLocks noChangeShapeType="1"/>
          </p:cNvSpPr>
          <p:nvPr/>
        </p:nvSpPr>
        <p:spPr bwMode="auto">
          <a:xfrm>
            <a:off x="3899802" y="2930038"/>
            <a:ext cx="0" cy="1824037"/>
          </a:xfrm>
          <a:prstGeom prst="line">
            <a:avLst/>
          </a:prstGeom>
          <a:noFill/>
          <a:ln w="9525">
            <a:solidFill>
              <a:srgbClr val="000000"/>
            </a:solidFill>
            <a:round/>
            <a:tailEnd type="triangle" w="lg" len="lg"/>
          </a:ln>
        </p:spPr>
        <p:txBody>
          <a:bodyPr/>
          <a:lstStyle/>
          <a:p>
            <a:endParaRPr lang="zh-CN" altLang="en-US"/>
          </a:p>
        </p:txBody>
      </p:sp>
      <p:sp>
        <p:nvSpPr>
          <p:cNvPr id="1812515" name="Rectangle 35"/>
          <p:cNvSpPr>
            <a:spLocks noChangeArrowheads="1"/>
          </p:cNvSpPr>
          <p:nvPr/>
        </p:nvSpPr>
        <p:spPr bwMode="auto">
          <a:xfrm>
            <a:off x="827088" y="1487488"/>
            <a:ext cx="6624637" cy="519112"/>
          </a:xfrm>
          <a:prstGeom prst="rect">
            <a:avLst/>
          </a:prstGeom>
          <a:noFill/>
          <a:ln w="9525">
            <a:noFill/>
            <a:miter lim="800000"/>
          </a:ln>
          <a:effectLst/>
        </p:spPr>
        <p:txBody>
          <a:bodyPr anchor="ctr">
            <a:spAutoFit/>
          </a:bodyPr>
          <a:lstStyle/>
          <a:p>
            <a:r>
              <a:rPr lang="zh-CN" altLang="en-US" sz="2800"/>
              <a:t>下图表示了防火墙技术的简单发展阶段</a:t>
            </a:r>
          </a:p>
        </p:txBody>
      </p:sp>
      <p:pic>
        <p:nvPicPr>
          <p:cNvPr id="2" name="图片 1"/>
          <p:cNvPicPr>
            <a:picLocks noChangeAspect="1"/>
          </p:cNvPicPr>
          <p:nvPr/>
        </p:nvPicPr>
        <p:blipFill>
          <a:blip r:embed="rId3"/>
          <a:stretch>
            <a:fillRect/>
          </a:stretch>
        </p:blipFill>
        <p:spPr>
          <a:xfrm>
            <a:off x="4445108" y="3545121"/>
            <a:ext cx="256054" cy="1194920"/>
          </a:xfrm>
          <a:prstGeom prst="rect">
            <a:avLst/>
          </a:prstGeom>
        </p:spPr>
      </p:pic>
      <p:pic>
        <p:nvPicPr>
          <p:cNvPr id="3" name="图片 2"/>
          <p:cNvPicPr>
            <a:picLocks noChangeAspect="1"/>
          </p:cNvPicPr>
          <p:nvPr/>
        </p:nvPicPr>
        <p:blipFill>
          <a:blip r:embed="rId3"/>
          <a:stretch>
            <a:fillRect/>
          </a:stretch>
        </p:blipFill>
        <p:spPr>
          <a:xfrm>
            <a:off x="7383677" y="3658309"/>
            <a:ext cx="256054" cy="119492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0434" name="Rectangle 2"/>
          <p:cNvSpPr>
            <a:spLocks noGrp="1" noChangeArrowheads="1"/>
          </p:cNvSpPr>
          <p:nvPr>
            <p:ph type="title"/>
          </p:nvPr>
        </p:nvSpPr>
        <p:spPr/>
        <p:txBody>
          <a:bodyPr/>
          <a:lstStyle/>
          <a:p>
            <a:r>
              <a:rPr lang="zh-CN" altLang="en-US" dirty="0"/>
              <a:t>技术的发展过程</a:t>
            </a:r>
            <a:r>
              <a:rPr lang="en-US" altLang="zh-CN" dirty="0"/>
              <a:t>(</a:t>
            </a:r>
            <a:r>
              <a:rPr lang="en-US" altLang="zh-CN" dirty="0" smtClean="0"/>
              <a:t>2/4)</a:t>
            </a:r>
            <a:endParaRPr lang="en-US" altLang="zh-CN" dirty="0"/>
          </a:p>
        </p:txBody>
      </p:sp>
      <p:sp>
        <p:nvSpPr>
          <p:cNvPr id="1810435" name="Rectangle 3"/>
          <p:cNvSpPr>
            <a:spLocks noGrp="1" noChangeArrowheads="1"/>
          </p:cNvSpPr>
          <p:nvPr>
            <p:ph type="body" idx="1"/>
          </p:nvPr>
        </p:nvSpPr>
        <p:spPr>
          <a:xfrm>
            <a:off x="592138" y="1335088"/>
            <a:ext cx="7772400" cy="4114800"/>
          </a:xfrm>
        </p:spPr>
        <p:txBody>
          <a:bodyPr/>
          <a:lstStyle/>
          <a:p>
            <a:pPr>
              <a:lnSpc>
                <a:spcPct val="130000"/>
              </a:lnSpc>
            </a:pPr>
            <a:r>
              <a:rPr lang="zh-CN" altLang="en-US" sz="2800" dirty="0"/>
              <a:t>第一代防火墙：</a:t>
            </a:r>
            <a:r>
              <a:rPr lang="en-US" altLang="zh-CN" sz="2800" dirty="0"/>
              <a:t>1983</a:t>
            </a:r>
            <a:r>
              <a:rPr lang="zh-CN" altLang="en-US" sz="2800" dirty="0"/>
              <a:t>年第一代防火墙技术出现，它几乎是与路由器同时问世的。它采用了</a:t>
            </a:r>
            <a:r>
              <a:rPr lang="zh-CN" altLang="en-US" sz="2800" dirty="0">
                <a:solidFill>
                  <a:schemeClr val="folHlink"/>
                </a:solidFill>
              </a:rPr>
              <a:t>包过滤</a:t>
            </a:r>
            <a:r>
              <a:rPr lang="zh-CN" altLang="en-US" sz="2800" dirty="0"/>
              <a:t>（</a:t>
            </a:r>
            <a:r>
              <a:rPr lang="en-US" altLang="zh-CN" sz="2800" dirty="0"/>
              <a:t>Packet filter</a:t>
            </a:r>
            <a:r>
              <a:rPr lang="zh-CN" altLang="en-US" sz="2800" dirty="0"/>
              <a:t>）技术，可称为简单包过滤（静态包过滤）防火墙。</a:t>
            </a:r>
          </a:p>
          <a:p>
            <a:pPr>
              <a:lnSpc>
                <a:spcPct val="130000"/>
              </a:lnSpc>
            </a:pPr>
            <a:r>
              <a:rPr lang="zh-CN" altLang="en-US" sz="2800" dirty="0"/>
              <a:t>第二代防火墙：</a:t>
            </a:r>
            <a:r>
              <a:rPr lang="en-US" altLang="zh-CN" sz="2800" dirty="0"/>
              <a:t>1991</a:t>
            </a:r>
            <a:r>
              <a:rPr lang="zh-CN" altLang="en-US" sz="2800" dirty="0"/>
              <a:t>年，贝尔实验室提出了第二代防火墙</a:t>
            </a:r>
            <a:r>
              <a:rPr lang="en-US" altLang="zh-CN" sz="2800" dirty="0"/>
              <a:t>——</a:t>
            </a:r>
            <a:r>
              <a:rPr lang="zh-CN" altLang="en-US" sz="2800" dirty="0">
                <a:solidFill>
                  <a:schemeClr val="folHlink"/>
                </a:solidFill>
              </a:rPr>
              <a:t>应用型防火墙</a:t>
            </a:r>
            <a:r>
              <a:rPr lang="zh-CN" altLang="en-US" sz="2800" dirty="0"/>
              <a:t>（代理防火墙）的初步结构。</a:t>
            </a:r>
          </a:p>
          <a:p>
            <a:endParaRPr lang="en-US" altLang="zh-CN"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1458" name="Rectangle 2"/>
          <p:cNvSpPr>
            <a:spLocks noGrp="1" noChangeArrowheads="1"/>
          </p:cNvSpPr>
          <p:nvPr>
            <p:ph type="title"/>
          </p:nvPr>
        </p:nvSpPr>
        <p:spPr/>
        <p:txBody>
          <a:bodyPr/>
          <a:lstStyle/>
          <a:p>
            <a:r>
              <a:rPr lang="zh-CN" altLang="en-US" dirty="0"/>
              <a:t>技术发展过程</a:t>
            </a:r>
            <a:r>
              <a:rPr lang="en-US" altLang="zh-CN" dirty="0"/>
              <a:t>(</a:t>
            </a:r>
            <a:r>
              <a:rPr lang="en-US" altLang="zh-CN" dirty="0" smtClean="0"/>
              <a:t>3/4)</a:t>
            </a:r>
            <a:endParaRPr lang="en-US" altLang="zh-CN" dirty="0"/>
          </a:p>
        </p:txBody>
      </p:sp>
      <p:sp>
        <p:nvSpPr>
          <p:cNvPr id="1811459" name="Rectangle 3"/>
          <p:cNvSpPr>
            <a:spLocks noGrp="1" noChangeArrowheads="1"/>
          </p:cNvSpPr>
          <p:nvPr>
            <p:ph type="body" idx="1"/>
          </p:nvPr>
        </p:nvSpPr>
        <p:spPr>
          <a:xfrm>
            <a:off x="573088" y="1373187"/>
            <a:ext cx="7772400" cy="4751387"/>
          </a:xfrm>
        </p:spPr>
        <p:txBody>
          <a:bodyPr/>
          <a:lstStyle/>
          <a:p>
            <a:r>
              <a:rPr lang="zh-CN" altLang="en-US" sz="2000" dirty="0"/>
              <a:t>第三代防火墙：</a:t>
            </a:r>
            <a:r>
              <a:rPr lang="en-US" altLang="zh-CN" sz="2000" dirty="0"/>
              <a:t>1992</a:t>
            </a:r>
            <a:r>
              <a:rPr lang="zh-CN" altLang="en-US" sz="2000" dirty="0"/>
              <a:t>年，</a:t>
            </a:r>
            <a:r>
              <a:rPr lang="en-US" altLang="zh-CN" sz="2000" dirty="0"/>
              <a:t>USC</a:t>
            </a:r>
            <a:r>
              <a:rPr lang="zh-CN" altLang="en-US" sz="2000" dirty="0"/>
              <a:t>信息科学院开发出了基于</a:t>
            </a:r>
            <a:r>
              <a:rPr lang="zh-CN" altLang="en-US" sz="2000" dirty="0">
                <a:solidFill>
                  <a:schemeClr val="folHlink"/>
                </a:solidFill>
              </a:rPr>
              <a:t>动态包过滤</a:t>
            </a:r>
            <a:r>
              <a:rPr lang="zh-CN" altLang="en-US" sz="2000" dirty="0"/>
              <a:t>（</a:t>
            </a:r>
            <a:r>
              <a:rPr lang="en-US" altLang="zh-CN" sz="2000" dirty="0"/>
              <a:t>Dynamic packet filter</a:t>
            </a:r>
            <a:r>
              <a:rPr lang="zh-CN" altLang="en-US" sz="2000" dirty="0"/>
              <a:t>）技术的第三代防火墙，后来演变为目前所说的</a:t>
            </a:r>
            <a:r>
              <a:rPr lang="zh-CN" altLang="en-US" sz="2000" dirty="0">
                <a:solidFill>
                  <a:schemeClr val="folHlink"/>
                </a:solidFill>
              </a:rPr>
              <a:t>状态检测</a:t>
            </a:r>
            <a:r>
              <a:rPr lang="zh-CN" altLang="en-US" sz="2000" dirty="0"/>
              <a:t>（</a:t>
            </a:r>
            <a:r>
              <a:rPr lang="en-US" altLang="zh-CN" sz="2000" dirty="0" err="1"/>
              <a:t>Stateful</a:t>
            </a:r>
            <a:r>
              <a:rPr lang="en-US" altLang="zh-CN" sz="2000" dirty="0"/>
              <a:t> inspection</a:t>
            </a:r>
            <a:r>
              <a:rPr lang="zh-CN" altLang="en-US" sz="2000" dirty="0"/>
              <a:t>）防火墙。</a:t>
            </a:r>
            <a:r>
              <a:rPr lang="en-US" altLang="zh-CN" sz="2000" dirty="0"/>
              <a:t>1994</a:t>
            </a:r>
            <a:r>
              <a:rPr lang="zh-CN" altLang="en-US" sz="2000" dirty="0"/>
              <a:t>年，以色列的</a:t>
            </a:r>
            <a:r>
              <a:rPr lang="en-US" altLang="zh-CN" sz="2000" dirty="0" err="1"/>
              <a:t>CheckPoint</a:t>
            </a:r>
            <a:r>
              <a:rPr lang="zh-CN" altLang="en-US" sz="2000" dirty="0"/>
              <a:t>公司开发出了第一个采用状态检测技术的商业化产品。</a:t>
            </a:r>
          </a:p>
          <a:p>
            <a:r>
              <a:rPr lang="zh-CN" altLang="en-US" sz="2000" dirty="0"/>
              <a:t>第四代防火墙：</a:t>
            </a:r>
            <a:r>
              <a:rPr lang="en-US" altLang="zh-CN" sz="2000" dirty="0"/>
              <a:t>1998</a:t>
            </a:r>
            <a:r>
              <a:rPr lang="zh-CN" altLang="en-US" sz="2000" dirty="0"/>
              <a:t>年，</a:t>
            </a:r>
            <a:r>
              <a:rPr lang="en-US" altLang="zh-CN" sz="2000" dirty="0"/>
              <a:t>NAI</a:t>
            </a:r>
            <a:r>
              <a:rPr lang="zh-CN" altLang="en-US" sz="2000" dirty="0"/>
              <a:t>公司推出了一种</a:t>
            </a:r>
            <a:r>
              <a:rPr lang="zh-CN" altLang="en-US" sz="2000" dirty="0">
                <a:solidFill>
                  <a:schemeClr val="folHlink"/>
                </a:solidFill>
              </a:rPr>
              <a:t>自适应代理</a:t>
            </a:r>
            <a:r>
              <a:rPr lang="zh-CN" altLang="en-US" sz="2000" dirty="0"/>
              <a:t>（</a:t>
            </a:r>
            <a:r>
              <a:rPr lang="en-US" altLang="zh-CN" sz="2000" dirty="0"/>
              <a:t>Adaptive proxy</a:t>
            </a:r>
            <a:r>
              <a:rPr lang="zh-CN" altLang="en-US" sz="2000" dirty="0"/>
              <a:t>）防火墙技术，并在其产品</a:t>
            </a:r>
            <a:r>
              <a:rPr lang="en-US" altLang="zh-CN" sz="2000" dirty="0"/>
              <a:t>Gauntlet Firewall for NT</a:t>
            </a:r>
            <a:r>
              <a:rPr lang="zh-CN" altLang="en-US" sz="2000" dirty="0"/>
              <a:t>中得以实现，给代理服务器防火墙赋予了全新的意义。</a:t>
            </a:r>
            <a:r>
              <a:rPr lang="zh-CN" altLang="en-US" sz="2000" dirty="0">
                <a:effectLst>
                  <a:outerShdw blurRad="38100" dist="38100" dir="2700000" algn="tl">
                    <a:srgbClr val="C0C0C0"/>
                  </a:outerShdw>
                </a:effectLst>
                <a:latin typeface="宋体" panose="02010600030101010101" pitchFamily="2" charset="-122"/>
              </a:rPr>
              <a:t>具有应用代理的安全性，但不采用应用代理的数据传送方式，而采用包过滤的传送方式，由此取得安全和效率的一个折中</a:t>
            </a:r>
            <a:endParaRPr lang="zh-CN" altLang="en-US" sz="2000" dirty="0"/>
          </a:p>
          <a:p>
            <a:endParaRPr lang="en-US" altLang="zh-CN"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1458" name="Rectangle 2"/>
          <p:cNvSpPr>
            <a:spLocks noGrp="1" noChangeArrowheads="1"/>
          </p:cNvSpPr>
          <p:nvPr>
            <p:ph type="title"/>
          </p:nvPr>
        </p:nvSpPr>
        <p:spPr/>
        <p:txBody>
          <a:bodyPr/>
          <a:lstStyle/>
          <a:p>
            <a:r>
              <a:rPr lang="zh-CN" altLang="en-US" dirty="0"/>
              <a:t>技术发展过程</a:t>
            </a:r>
            <a:r>
              <a:rPr lang="en-US" altLang="zh-CN" dirty="0"/>
              <a:t>(</a:t>
            </a:r>
            <a:r>
              <a:rPr lang="en-US" altLang="zh-CN" dirty="0" smtClean="0"/>
              <a:t>3/4)</a:t>
            </a:r>
            <a:endParaRPr lang="en-US" altLang="zh-CN" dirty="0"/>
          </a:p>
        </p:txBody>
      </p:sp>
      <p:sp>
        <p:nvSpPr>
          <p:cNvPr id="1811459" name="Rectangle 3"/>
          <p:cNvSpPr>
            <a:spLocks noGrp="1" noChangeArrowheads="1"/>
          </p:cNvSpPr>
          <p:nvPr>
            <p:ph type="body" idx="1"/>
          </p:nvPr>
        </p:nvSpPr>
        <p:spPr>
          <a:xfrm>
            <a:off x="573088" y="1373187"/>
            <a:ext cx="7772400" cy="4751387"/>
          </a:xfrm>
        </p:spPr>
        <p:txBody>
          <a:bodyPr/>
          <a:lstStyle/>
          <a:p>
            <a:r>
              <a:rPr lang="zh-CN" altLang="en-US" sz="2000" dirty="0" smtClean="0"/>
              <a:t>第五代代</a:t>
            </a:r>
            <a:r>
              <a:rPr lang="zh-CN" altLang="en-US" sz="2000" dirty="0"/>
              <a:t>防火墙</a:t>
            </a:r>
            <a:r>
              <a:rPr lang="zh-CN" altLang="en-US" sz="2000" dirty="0" smtClean="0"/>
              <a:t>：</a:t>
            </a:r>
            <a:r>
              <a:rPr lang="en-US" altLang="zh-CN" sz="2000" dirty="0" smtClean="0"/>
              <a:t>IDC2004</a:t>
            </a:r>
            <a:r>
              <a:rPr lang="zh-CN" altLang="en-US" sz="2000" dirty="0" smtClean="0"/>
              <a:t>年提出的统一威胁管理（</a:t>
            </a:r>
            <a:r>
              <a:rPr lang="en-US" altLang="zh-CN" sz="2000" dirty="0" smtClean="0"/>
              <a:t>UTM)</a:t>
            </a:r>
            <a:r>
              <a:rPr lang="zh-CN" altLang="en-US" sz="2000" dirty="0" smtClean="0"/>
              <a:t>概念，将防病毒，入侵检测</a:t>
            </a:r>
            <a:r>
              <a:rPr lang="en-US" altLang="zh-CN" sz="2000" dirty="0" smtClean="0"/>
              <a:t>IDS</a:t>
            </a:r>
            <a:r>
              <a:rPr lang="zh-CN" altLang="en-US" sz="2000" dirty="0" smtClean="0"/>
              <a:t>和防火墙统</a:t>
            </a:r>
            <a:r>
              <a:rPr lang="zh-CN" altLang="en-US" sz="2000" dirty="0"/>
              <a:t>归为统一威胁</a:t>
            </a:r>
            <a:r>
              <a:rPr lang="zh-CN" altLang="en-US" sz="2000" dirty="0" smtClean="0"/>
              <a:t>管理，包含多功能综合和一体化的安全网关。</a:t>
            </a:r>
            <a:endParaRPr lang="en-US" altLang="zh-CN" sz="2000" dirty="0" smtClean="0"/>
          </a:p>
          <a:p>
            <a:r>
              <a:rPr lang="zh-CN" altLang="en-US" sz="2000" dirty="0" smtClean="0"/>
              <a:t>下一代代防火墙：</a:t>
            </a:r>
            <a:r>
              <a:rPr lang="en-US" altLang="zh-CN" sz="2000" dirty="0" smtClean="0"/>
              <a:t>2008~2</a:t>
            </a:r>
            <a:r>
              <a:rPr lang="zh-CN" altLang="en-US" sz="2000" dirty="0" smtClean="0"/>
              <a:t>至今多</a:t>
            </a:r>
            <a:r>
              <a:rPr lang="zh-CN" altLang="en-US" sz="2000" dirty="0" smtClean="0"/>
              <a:t>家机构所发布的</a:t>
            </a:r>
            <a:r>
              <a:rPr lang="zh-CN" altLang="en-US" sz="2000" dirty="0" smtClean="0"/>
              <a:t>，还在不断发展之中的下一代防火墙。以</a:t>
            </a:r>
            <a:r>
              <a:rPr lang="zh-CN" altLang="en-US" sz="2000" dirty="0" smtClean="0"/>
              <a:t>应用感知、全</a:t>
            </a:r>
            <a:r>
              <a:rPr lang="zh-CN" altLang="en-US" sz="2000" dirty="0"/>
              <a:t>栈</a:t>
            </a:r>
            <a:r>
              <a:rPr lang="zh-CN" altLang="en-US" sz="2000" dirty="0" smtClean="0"/>
              <a:t>可视化，深度集成</a:t>
            </a:r>
            <a:r>
              <a:rPr lang="en-US" altLang="zh-CN" sz="2000" dirty="0" smtClean="0"/>
              <a:t>IPS</a:t>
            </a:r>
            <a:r>
              <a:rPr lang="zh-CN" altLang="en-US" sz="2000" dirty="0" smtClean="0"/>
              <a:t>，垃圾邮件过滤，适应大企业环境、云平台并集成外部安全智能，不仅是具有多功能综合的统一威胁管理，还可以基于用户、应用和内容的管控，能云端威胁情报联动，抵御新型未知威胁。</a:t>
            </a:r>
            <a:endParaRPr lang="en-US" altLang="zh-CN" sz="2000" dirty="0"/>
          </a:p>
        </p:txBody>
      </p:sp>
    </p:spTree>
    <p:extLst>
      <p:ext uri="{BB962C8B-B14F-4D97-AF65-F5344CB8AC3E}">
        <p14:creationId xmlns:p14="http://schemas.microsoft.com/office/powerpoint/2010/main" val="203929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3419475" y="6594475"/>
            <a:ext cx="2133600" cy="263525"/>
          </a:xfrm>
          <a:prstGeom prst="rect">
            <a:avLst/>
          </a:prstGeom>
        </p:spPr>
        <p:txBody>
          <a:bodyPr/>
          <a:lstStyle/>
          <a:p>
            <a:fld id="{7E3DCA8F-4371-4F59-8B38-337CFEA1BD61}" type="slidenum">
              <a:rPr lang="en-US" altLang="zh-CN"/>
              <a:t>3</a:t>
            </a:fld>
            <a:endParaRPr lang="en-US" altLang="zh-CN"/>
          </a:p>
        </p:txBody>
      </p:sp>
      <p:sp>
        <p:nvSpPr>
          <p:cNvPr id="1779714" name="Rectangle 2"/>
          <p:cNvSpPr>
            <a:spLocks noGrp="1" noChangeArrowheads="1"/>
          </p:cNvSpPr>
          <p:nvPr>
            <p:ph type="title"/>
          </p:nvPr>
        </p:nvSpPr>
        <p:spPr/>
        <p:txBody>
          <a:bodyPr/>
          <a:lstStyle/>
          <a:p>
            <a:endParaRPr lang="zh-CN" altLang="zh-CN"/>
          </a:p>
        </p:txBody>
      </p:sp>
      <p:sp>
        <p:nvSpPr>
          <p:cNvPr id="1779715" name="Rectangle 3"/>
          <p:cNvSpPr>
            <a:spLocks noGrp="1" noChangeArrowheads="1"/>
          </p:cNvSpPr>
          <p:nvPr>
            <p:ph type="body" idx="1"/>
          </p:nvPr>
        </p:nvSpPr>
        <p:spPr>
          <a:xfrm>
            <a:off x="2124075" y="2708275"/>
            <a:ext cx="5761038" cy="990600"/>
          </a:xfrm>
        </p:spPr>
        <p:txBody>
          <a:bodyPr/>
          <a:lstStyle/>
          <a:p>
            <a:pPr>
              <a:buFont typeface="Wingdings" panose="05000000000000000000" pitchFamily="2" charset="2"/>
              <a:buNone/>
            </a:pPr>
            <a:r>
              <a:rPr lang="zh-CN" altLang="en-US" sz="6600">
                <a:solidFill>
                  <a:schemeClr val="folHlink"/>
                </a:solidFill>
                <a:ea typeface="华文行楷" panose="02010800040101010101" pitchFamily="2" charset="-122"/>
              </a:rPr>
              <a:t>一、基本概念</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294967295"/>
          </p:nvPr>
        </p:nvSpPr>
        <p:spPr>
          <a:xfrm>
            <a:off x="3419475" y="6594475"/>
            <a:ext cx="2133600" cy="263525"/>
          </a:xfrm>
          <a:prstGeom prst="rect">
            <a:avLst/>
          </a:prstGeom>
        </p:spPr>
        <p:txBody>
          <a:bodyPr/>
          <a:lstStyle/>
          <a:p>
            <a:fld id="{FF2464B6-801B-462E-B041-2711FDAA3F09}" type="slidenum">
              <a:rPr lang="en-US" altLang="zh-CN"/>
              <a:t>30</a:t>
            </a:fld>
            <a:endParaRPr lang="en-US" altLang="zh-CN"/>
          </a:p>
        </p:txBody>
      </p:sp>
      <p:sp>
        <p:nvSpPr>
          <p:cNvPr id="1816578" name="Rectangle 2"/>
          <p:cNvSpPr>
            <a:spLocks noGrp="1" noChangeArrowheads="1"/>
          </p:cNvSpPr>
          <p:nvPr>
            <p:ph type="title"/>
          </p:nvPr>
        </p:nvSpPr>
        <p:spPr/>
        <p:txBody>
          <a:bodyPr/>
          <a:lstStyle/>
          <a:p>
            <a:r>
              <a:rPr lang="en-US" altLang="zh-CN" dirty="0"/>
              <a:t>`</a:t>
            </a:r>
            <a:endParaRPr lang="zh-CN" altLang="zh-CN" dirty="0"/>
          </a:p>
        </p:txBody>
      </p:sp>
      <p:sp>
        <p:nvSpPr>
          <p:cNvPr id="1816579" name="Rectangle 3"/>
          <p:cNvSpPr>
            <a:spLocks noGrp="1" noChangeArrowheads="1"/>
          </p:cNvSpPr>
          <p:nvPr>
            <p:ph type="body" idx="1"/>
          </p:nvPr>
        </p:nvSpPr>
        <p:spPr>
          <a:xfrm>
            <a:off x="1187450" y="2708275"/>
            <a:ext cx="7129463" cy="990600"/>
          </a:xfrm>
        </p:spPr>
        <p:txBody>
          <a:bodyPr/>
          <a:lstStyle/>
          <a:p>
            <a:pPr>
              <a:buFont typeface="Wingdings" panose="05000000000000000000" pitchFamily="2" charset="2"/>
              <a:buNone/>
            </a:pPr>
            <a:r>
              <a:rPr lang="zh-CN" altLang="en-US" sz="6600">
                <a:solidFill>
                  <a:schemeClr val="folHlink"/>
                </a:solidFill>
                <a:ea typeface="华文行楷" panose="02010800040101010101" pitchFamily="2" charset="-122"/>
              </a:rPr>
              <a:t>一、包过滤技术</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5570" name="Rectangle 2"/>
          <p:cNvSpPr>
            <a:spLocks noChangeArrowheads="1"/>
          </p:cNvSpPr>
          <p:nvPr/>
        </p:nvSpPr>
        <p:spPr bwMode="auto">
          <a:xfrm>
            <a:off x="1230313" y="249238"/>
            <a:ext cx="7427912" cy="1143000"/>
          </a:xfrm>
          <a:prstGeom prst="rect">
            <a:avLst/>
          </a:prstGeom>
          <a:noFill/>
          <a:ln w="9525">
            <a:noFill/>
            <a:miter lim="800000"/>
          </a:ln>
          <a:effectLst/>
        </p:spPr>
        <p:txBody>
          <a:bodyPr/>
          <a:lstStyle/>
          <a:p>
            <a:r>
              <a:rPr kumimoji="0" lang="zh-CN" altLang="en-US" sz="4000" dirty="0">
                <a:latin typeface="黑体" panose="02010609060101010101" pitchFamily="49" charset="-122"/>
                <a:ea typeface="宋体" panose="02010600030101010101" pitchFamily="2" charset="-122"/>
              </a:rPr>
              <a:t>防火墙的包过滤技术</a:t>
            </a:r>
          </a:p>
        </p:txBody>
      </p:sp>
      <p:sp>
        <p:nvSpPr>
          <p:cNvPr id="1645571" name="Rectangle 3"/>
          <p:cNvSpPr>
            <a:spLocks noGrp="1" noChangeArrowheads="1"/>
          </p:cNvSpPr>
          <p:nvPr>
            <p:ph type="body" idx="1"/>
          </p:nvPr>
        </p:nvSpPr>
        <p:spPr/>
        <p:txBody>
          <a:bodyPr/>
          <a:lstStyle/>
          <a:p>
            <a:r>
              <a:rPr lang="zh-CN" altLang="en-US" dirty="0"/>
              <a:t>包过滤防火墙从数据包中提取收发</a:t>
            </a:r>
            <a:r>
              <a:rPr lang="en-US" altLang="zh-CN" dirty="0"/>
              <a:t>IP</a:t>
            </a:r>
            <a:r>
              <a:rPr lang="zh-CN" altLang="en-US" dirty="0"/>
              <a:t>地址，</a:t>
            </a:r>
            <a:r>
              <a:rPr lang="en-US" altLang="zh-CN" dirty="0"/>
              <a:t>TCP</a:t>
            </a:r>
            <a:r>
              <a:rPr lang="zh-CN" altLang="en-US" dirty="0"/>
              <a:t>端口等信息，按预先设置的规则过滤。滤除不符合规定的</a:t>
            </a:r>
            <a:r>
              <a:rPr lang="en-US" altLang="zh-CN" dirty="0"/>
              <a:t>IP</a:t>
            </a:r>
            <a:r>
              <a:rPr lang="zh-CN" altLang="en-US" dirty="0"/>
              <a:t>包。</a:t>
            </a:r>
          </a:p>
          <a:p>
            <a:pPr>
              <a:lnSpc>
                <a:spcPct val="150000"/>
              </a:lnSpc>
            </a:pPr>
            <a:r>
              <a:rPr lang="zh-CN" altLang="en-US" dirty="0"/>
              <a:t>包过滤防火墙通常是一个具有包过滤功能的路由器。因为路由器工作在网络层，因此包过滤防火墙又叫网络层防火墙。</a:t>
            </a:r>
            <a:endParaRPr lang="en-US" altLang="zh-CN" dirty="0"/>
          </a:p>
        </p:txBody>
      </p:sp>
    </p:spTree>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645571">
                                            <p:txEl>
                                              <p:pRg st="0" end="0"/>
                                            </p:txEl>
                                          </p:spTgt>
                                        </p:tgtEl>
                                        <p:attrNameLst>
                                          <p:attrName>style.visibility</p:attrName>
                                        </p:attrNameLst>
                                      </p:cBhvr>
                                      <p:to>
                                        <p:strVal val="visible"/>
                                      </p:to>
                                    </p:set>
                                    <p:anim calcmode="lin" valueType="num">
                                      <p:cBhvr>
                                        <p:cTn id="7" dur="500" decel="50000" fill="hold">
                                          <p:stCondLst>
                                            <p:cond delay="0"/>
                                          </p:stCondLst>
                                        </p:cTn>
                                        <p:tgtEl>
                                          <p:spTgt spid="1645571">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645571">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645571">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1645571">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645571">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645571">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645571">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645571">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645571">
                                            <p:txEl>
                                              <p:pRg st="1" end="1"/>
                                            </p:txEl>
                                          </p:spTgt>
                                        </p:tgtEl>
                                        <p:attrNameLst>
                                          <p:attrName>style.visibility</p:attrName>
                                        </p:attrNameLst>
                                      </p:cBhvr>
                                      <p:to>
                                        <p:strVal val="visible"/>
                                      </p:to>
                                    </p:set>
                                    <p:anim calcmode="lin" valueType="num">
                                      <p:cBhvr>
                                        <p:cTn id="19" dur="500" decel="50000" fill="hold">
                                          <p:stCondLst>
                                            <p:cond delay="0"/>
                                          </p:stCondLst>
                                        </p:cTn>
                                        <p:tgtEl>
                                          <p:spTgt spid="1645571">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645571">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645571">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1645571">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645571">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645571">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645571">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64557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46594" name="Picture 2"/>
          <p:cNvPicPr>
            <a:picLocks noChangeArrowheads="1"/>
          </p:cNvPicPr>
          <p:nvPr/>
        </p:nvPicPr>
        <p:blipFill>
          <a:blip r:embed="rId5" cstate="print"/>
          <a:srcRect/>
          <a:stretch>
            <a:fillRect/>
          </a:stretch>
        </p:blipFill>
        <p:spPr bwMode="auto">
          <a:xfrm>
            <a:off x="4267200" y="3524250"/>
            <a:ext cx="533400" cy="1728788"/>
          </a:xfrm>
          <a:prstGeom prst="rect">
            <a:avLst/>
          </a:prstGeom>
          <a:noFill/>
          <a:ln w="12700">
            <a:noFill/>
            <a:miter lim="800000"/>
            <a:headEnd/>
            <a:tailEnd/>
          </a:ln>
          <a:effectLst/>
        </p:spPr>
      </p:pic>
      <p:grpSp>
        <p:nvGrpSpPr>
          <p:cNvPr id="2" name="Group 3"/>
          <p:cNvGrpSpPr/>
          <p:nvPr/>
        </p:nvGrpSpPr>
        <p:grpSpPr bwMode="auto">
          <a:xfrm>
            <a:off x="6337300" y="1795463"/>
            <a:ext cx="2771775" cy="2736850"/>
            <a:chOff x="4080" y="720"/>
            <a:chExt cx="1344" cy="1248"/>
          </a:xfrm>
        </p:grpSpPr>
        <p:sp>
          <p:nvSpPr>
            <p:cNvPr id="1646596" name="Oval 4"/>
            <p:cNvSpPr>
              <a:spLocks noChangeArrowheads="1"/>
            </p:cNvSpPr>
            <p:nvPr/>
          </p:nvSpPr>
          <p:spPr bwMode="auto">
            <a:xfrm>
              <a:off x="4080" y="720"/>
              <a:ext cx="1344" cy="1248"/>
            </a:xfrm>
            <a:prstGeom prst="ellipse">
              <a:avLst/>
            </a:prstGeom>
            <a:noFill/>
            <a:ln w="9525">
              <a:solidFill>
                <a:schemeClr val="tx1"/>
              </a:solidFill>
              <a:prstDash val="sysDot"/>
              <a:round/>
            </a:ln>
            <a:effectLst/>
          </p:spPr>
          <p:txBody>
            <a:bodyPr wrap="none" anchor="ctr"/>
            <a:lstStyle/>
            <a:p>
              <a:endParaRPr lang="zh-CN" altLang="en-US"/>
            </a:p>
          </p:txBody>
        </p:sp>
        <p:sp>
          <p:nvSpPr>
            <p:cNvPr id="1646597" name="Line 5"/>
            <p:cNvSpPr>
              <a:spLocks noChangeShapeType="1"/>
            </p:cNvSpPr>
            <p:nvPr/>
          </p:nvSpPr>
          <p:spPr bwMode="auto">
            <a:xfrm>
              <a:off x="4345" y="1400"/>
              <a:ext cx="0" cy="127"/>
            </a:xfrm>
            <a:prstGeom prst="line">
              <a:avLst/>
            </a:prstGeom>
            <a:noFill/>
            <a:ln w="38100">
              <a:solidFill>
                <a:schemeClr val="hlink"/>
              </a:solidFill>
              <a:round/>
            </a:ln>
            <a:effectLst/>
          </p:spPr>
          <p:txBody>
            <a:bodyPr/>
            <a:lstStyle/>
            <a:p>
              <a:endParaRPr lang="zh-CN" altLang="en-US"/>
            </a:p>
          </p:txBody>
        </p:sp>
        <p:sp>
          <p:nvSpPr>
            <p:cNvPr id="1646598" name="Line 6"/>
            <p:cNvSpPr>
              <a:spLocks noChangeShapeType="1"/>
            </p:cNvSpPr>
            <p:nvPr/>
          </p:nvSpPr>
          <p:spPr bwMode="auto">
            <a:xfrm>
              <a:off x="4584" y="1369"/>
              <a:ext cx="0" cy="158"/>
            </a:xfrm>
            <a:prstGeom prst="line">
              <a:avLst/>
            </a:prstGeom>
            <a:noFill/>
            <a:ln w="38100">
              <a:solidFill>
                <a:schemeClr val="hlink"/>
              </a:solidFill>
              <a:round/>
            </a:ln>
            <a:effectLst/>
          </p:spPr>
          <p:txBody>
            <a:bodyPr/>
            <a:lstStyle/>
            <a:p>
              <a:endParaRPr lang="zh-CN" altLang="en-US"/>
            </a:p>
          </p:txBody>
        </p:sp>
        <p:sp>
          <p:nvSpPr>
            <p:cNvPr id="1646599" name="Line 7"/>
            <p:cNvSpPr>
              <a:spLocks noChangeShapeType="1"/>
            </p:cNvSpPr>
            <p:nvPr/>
          </p:nvSpPr>
          <p:spPr bwMode="auto">
            <a:xfrm>
              <a:off x="4849" y="1369"/>
              <a:ext cx="0" cy="158"/>
            </a:xfrm>
            <a:prstGeom prst="line">
              <a:avLst/>
            </a:prstGeom>
            <a:noFill/>
            <a:ln w="38100">
              <a:solidFill>
                <a:schemeClr val="hlink"/>
              </a:solidFill>
              <a:round/>
            </a:ln>
            <a:effectLst/>
          </p:spPr>
          <p:txBody>
            <a:bodyPr/>
            <a:lstStyle/>
            <a:p>
              <a:endParaRPr lang="zh-CN" altLang="en-US"/>
            </a:p>
          </p:txBody>
        </p:sp>
        <p:sp>
          <p:nvSpPr>
            <p:cNvPr id="1646600" name="Line 8"/>
            <p:cNvSpPr>
              <a:spLocks noChangeShapeType="1"/>
            </p:cNvSpPr>
            <p:nvPr/>
          </p:nvSpPr>
          <p:spPr bwMode="auto">
            <a:xfrm>
              <a:off x="5180" y="1425"/>
              <a:ext cx="0" cy="127"/>
            </a:xfrm>
            <a:prstGeom prst="line">
              <a:avLst/>
            </a:prstGeom>
            <a:noFill/>
            <a:ln w="38100">
              <a:solidFill>
                <a:schemeClr val="hlink"/>
              </a:solidFill>
              <a:round/>
            </a:ln>
            <a:effectLst/>
          </p:spPr>
          <p:txBody>
            <a:bodyPr/>
            <a:lstStyle/>
            <a:p>
              <a:endParaRPr lang="zh-CN" altLang="en-US"/>
            </a:p>
          </p:txBody>
        </p:sp>
        <p:pic>
          <p:nvPicPr>
            <p:cNvPr id="1646601" name="Picture 9"/>
            <p:cNvPicPr>
              <a:picLocks noChangeArrowheads="1"/>
            </p:cNvPicPr>
            <p:nvPr/>
          </p:nvPicPr>
          <p:blipFill>
            <a:blip r:embed="rId6"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1646602" name="Object 10"/>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1040" name="Clip" r:id="rId7" imgW="16411575" imgH="22955250" progId="">
                    <p:embed/>
                  </p:oleObj>
                </mc:Choice>
                <mc:Fallback>
                  <p:oleObj name="Clip" r:id="rId7" imgW="16411575" imgH="22955250" progId="">
                    <p:embed/>
                    <p:pic>
                      <p:nvPicPr>
                        <p:cNvPr id="0" name="图片 1024"/>
                        <p:cNvPicPr>
                          <a:picLocks noChangeAspect="1"/>
                        </p:cNvPicPr>
                        <p:nvPr/>
                      </p:nvPicPr>
                      <p:blipFill>
                        <a:blip r:embed="rId8"/>
                        <a:stretch>
                          <a:fillRect/>
                        </a:stretch>
                      </p:blipFill>
                      <p:spPr>
                        <a:xfrm>
                          <a:off x="4240" y="992"/>
                          <a:ext cx="159" cy="416"/>
                        </a:xfrm>
                        <a:prstGeom prst="rect">
                          <a:avLst/>
                        </a:prstGeom>
                        <a:noFill/>
                        <a:ln w="9525">
                          <a:noFill/>
                        </a:ln>
                      </p:spPr>
                    </p:pic>
                  </p:oleObj>
                </mc:Fallback>
              </mc:AlternateContent>
            </a:graphicData>
          </a:graphic>
        </p:graphicFrame>
        <p:pic>
          <p:nvPicPr>
            <p:cNvPr id="1646603" name="Picture 11"/>
            <p:cNvPicPr>
              <a:picLocks noChangeArrowheads="1"/>
            </p:cNvPicPr>
            <p:nvPr/>
          </p:nvPicPr>
          <p:blipFill>
            <a:blip r:embed="rId6" cstate="print"/>
            <a:srcRect/>
            <a:stretch>
              <a:fillRect/>
            </a:stretch>
          </p:blipFill>
          <p:spPr bwMode="auto">
            <a:xfrm>
              <a:off x="4504" y="1181"/>
              <a:ext cx="205" cy="218"/>
            </a:xfrm>
            <a:prstGeom prst="rect">
              <a:avLst/>
            </a:prstGeom>
            <a:noFill/>
            <a:ln w="12700">
              <a:noFill/>
              <a:miter lim="800000"/>
              <a:headEnd/>
              <a:tailEnd/>
            </a:ln>
            <a:effectLst/>
          </p:spPr>
        </p:pic>
        <p:pic>
          <p:nvPicPr>
            <p:cNvPr id="1646604" name="Picture 12"/>
            <p:cNvPicPr>
              <a:picLocks noChangeArrowheads="1"/>
            </p:cNvPicPr>
            <p:nvPr/>
          </p:nvPicPr>
          <p:blipFill>
            <a:blip r:embed="rId9" cstate="print"/>
            <a:srcRect/>
            <a:stretch>
              <a:fillRect/>
            </a:stretch>
          </p:blipFill>
          <p:spPr bwMode="auto">
            <a:xfrm>
              <a:off x="5021" y="1205"/>
              <a:ext cx="355" cy="243"/>
            </a:xfrm>
            <a:prstGeom prst="rect">
              <a:avLst/>
            </a:prstGeom>
            <a:noFill/>
            <a:ln w="9525">
              <a:noFill/>
              <a:miter lim="800000"/>
              <a:headEnd/>
              <a:tailEnd/>
            </a:ln>
            <a:effectLst/>
          </p:spPr>
        </p:pic>
        <p:pic>
          <p:nvPicPr>
            <p:cNvPr id="1646605" name="Picture 13"/>
            <p:cNvPicPr>
              <a:picLocks noChangeArrowheads="1"/>
            </p:cNvPicPr>
            <p:nvPr/>
          </p:nvPicPr>
          <p:blipFill>
            <a:blip r:embed="rId10" cstate="print"/>
            <a:srcRect/>
            <a:stretch>
              <a:fillRect/>
            </a:stretch>
          </p:blipFill>
          <p:spPr bwMode="auto">
            <a:xfrm>
              <a:off x="4618" y="1621"/>
              <a:ext cx="152" cy="296"/>
            </a:xfrm>
            <a:prstGeom prst="rect">
              <a:avLst/>
            </a:prstGeom>
            <a:noFill/>
            <a:ln w="12700">
              <a:noFill/>
              <a:miter lim="800000"/>
              <a:headEnd/>
              <a:tailEnd/>
            </a:ln>
            <a:effectLst/>
          </p:spPr>
        </p:pic>
        <p:sp>
          <p:nvSpPr>
            <p:cNvPr id="1646606" name="Rectangle 14"/>
            <p:cNvSpPr>
              <a:spLocks noChangeArrowheads="1"/>
            </p:cNvSpPr>
            <p:nvPr/>
          </p:nvSpPr>
          <p:spPr bwMode="auto">
            <a:xfrm>
              <a:off x="4416" y="720"/>
              <a:ext cx="672" cy="199"/>
            </a:xfrm>
            <a:prstGeom prst="rect">
              <a:avLst/>
            </a:prstGeom>
            <a:noFill/>
            <a:ln w="9525">
              <a:noFill/>
              <a:miter lim="800000"/>
            </a:ln>
            <a:effectLst/>
          </p:spPr>
          <p:txBody>
            <a:bodyPr wrap="none" anchor="ctr"/>
            <a:lstStyle/>
            <a:p>
              <a:pPr algn="ctr" eaLnBrk="0" hangingPunct="0"/>
              <a:endParaRPr kumimoji="0" lang="zh-CN" altLang="zh-CN" sz="1200" b="0">
                <a:ea typeface="宋体" panose="02010600030101010101" pitchFamily="2" charset="-122"/>
              </a:endParaRPr>
            </a:p>
          </p:txBody>
        </p:sp>
        <p:sp>
          <p:nvSpPr>
            <p:cNvPr id="1646607" name="Line 15"/>
            <p:cNvSpPr>
              <a:spLocks noChangeShapeType="1"/>
            </p:cNvSpPr>
            <p:nvPr/>
          </p:nvSpPr>
          <p:spPr bwMode="auto">
            <a:xfrm>
              <a:off x="4696" y="1527"/>
              <a:ext cx="0" cy="94"/>
            </a:xfrm>
            <a:prstGeom prst="line">
              <a:avLst/>
            </a:prstGeom>
            <a:noFill/>
            <a:ln w="38100">
              <a:solidFill>
                <a:schemeClr val="hlink"/>
              </a:solidFill>
              <a:round/>
            </a:ln>
            <a:effectLst/>
          </p:spPr>
          <p:txBody>
            <a:bodyPr/>
            <a:lstStyle/>
            <a:p>
              <a:endParaRPr lang="zh-CN" altLang="en-US"/>
            </a:p>
          </p:txBody>
        </p:sp>
        <p:sp>
          <p:nvSpPr>
            <p:cNvPr id="1646608" name="Line 16"/>
            <p:cNvSpPr>
              <a:spLocks noChangeShapeType="1"/>
            </p:cNvSpPr>
            <p:nvPr/>
          </p:nvSpPr>
          <p:spPr bwMode="auto">
            <a:xfrm>
              <a:off x="4214" y="1552"/>
              <a:ext cx="1076" cy="0"/>
            </a:xfrm>
            <a:prstGeom prst="line">
              <a:avLst/>
            </a:prstGeom>
            <a:noFill/>
            <a:ln w="57150">
              <a:solidFill>
                <a:schemeClr val="hlink"/>
              </a:solidFill>
              <a:round/>
            </a:ln>
            <a:effectLst/>
          </p:spPr>
          <p:txBody>
            <a:bodyPr/>
            <a:lstStyle/>
            <a:p>
              <a:endParaRPr lang="zh-CN" altLang="en-US"/>
            </a:p>
          </p:txBody>
        </p:sp>
        <p:sp>
          <p:nvSpPr>
            <p:cNvPr id="1646609" name="Text Box 17"/>
            <p:cNvSpPr txBox="1">
              <a:spLocks noChangeArrowheads="1"/>
            </p:cNvSpPr>
            <p:nvPr/>
          </p:nvSpPr>
          <p:spPr bwMode="auto">
            <a:xfrm>
              <a:off x="4368" y="1008"/>
              <a:ext cx="432" cy="12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endParaRPr kumimoji="0" lang="zh-CN" altLang="zh-CN" sz="1200" b="0">
                <a:ea typeface="宋体" panose="02010600030101010101" pitchFamily="2" charset="-122"/>
              </a:endParaRPr>
            </a:p>
          </p:txBody>
        </p:sp>
        <p:sp>
          <p:nvSpPr>
            <p:cNvPr id="1646610" name="Text Box 18"/>
            <p:cNvSpPr txBox="1">
              <a:spLocks noChangeArrowheads="1"/>
            </p:cNvSpPr>
            <p:nvPr/>
          </p:nvSpPr>
          <p:spPr bwMode="auto">
            <a:xfrm>
              <a:off x="4704" y="1008"/>
              <a:ext cx="432" cy="12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endParaRPr kumimoji="0" lang="zh-CN" altLang="zh-CN" sz="1200" b="0">
                <a:ea typeface="宋体" panose="02010600030101010101" pitchFamily="2" charset="-122"/>
              </a:endParaRPr>
            </a:p>
          </p:txBody>
        </p:sp>
      </p:grpSp>
      <p:pic>
        <p:nvPicPr>
          <p:cNvPr id="1646611" name="Picture 19"/>
          <p:cNvPicPr>
            <a:picLocks noChangeArrowheads="1"/>
          </p:cNvPicPr>
          <p:nvPr/>
        </p:nvPicPr>
        <p:blipFill>
          <a:blip r:embed="rId11" cstate="print"/>
          <a:srcRect/>
          <a:stretch>
            <a:fillRect/>
          </a:stretch>
        </p:blipFill>
        <p:spPr bwMode="auto">
          <a:xfrm>
            <a:off x="539750" y="5180013"/>
            <a:ext cx="1112838" cy="1190625"/>
          </a:xfrm>
          <a:prstGeom prst="rect">
            <a:avLst/>
          </a:prstGeom>
          <a:noFill/>
          <a:ln w="9525">
            <a:noFill/>
            <a:miter lim="800000"/>
            <a:headEnd/>
            <a:tailEnd/>
          </a:ln>
          <a:effectLst/>
        </p:spPr>
      </p:pic>
      <p:grpSp>
        <p:nvGrpSpPr>
          <p:cNvPr id="3" name="Group 20"/>
          <p:cNvGrpSpPr/>
          <p:nvPr/>
        </p:nvGrpSpPr>
        <p:grpSpPr bwMode="auto">
          <a:xfrm>
            <a:off x="1187450" y="1096963"/>
            <a:ext cx="4738688" cy="1347787"/>
            <a:chOff x="2400" y="2208"/>
            <a:chExt cx="1765" cy="576"/>
          </a:xfrm>
        </p:grpSpPr>
        <p:sp>
          <p:nvSpPr>
            <p:cNvPr id="1646613" name="Rectangle 21"/>
            <p:cNvSpPr>
              <a:spLocks noChangeArrowheads="1"/>
            </p:cNvSpPr>
            <p:nvPr/>
          </p:nvSpPr>
          <p:spPr bwMode="auto">
            <a:xfrm>
              <a:off x="3723" y="2589"/>
              <a:ext cx="442" cy="195"/>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UDP</a:t>
              </a:r>
            </a:p>
          </p:txBody>
        </p:sp>
        <p:sp>
          <p:nvSpPr>
            <p:cNvPr id="1646614" name="Rectangle 22"/>
            <p:cNvSpPr>
              <a:spLocks noChangeArrowheads="1"/>
            </p:cNvSpPr>
            <p:nvPr/>
          </p:nvSpPr>
          <p:spPr bwMode="auto">
            <a:xfrm>
              <a:off x="3350" y="2589"/>
              <a:ext cx="373" cy="195"/>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Block</a:t>
              </a:r>
            </a:p>
          </p:txBody>
        </p:sp>
        <p:sp>
          <p:nvSpPr>
            <p:cNvPr id="1646615" name="Rectangle 23"/>
            <p:cNvSpPr>
              <a:spLocks noChangeArrowheads="1"/>
            </p:cNvSpPr>
            <p:nvPr/>
          </p:nvSpPr>
          <p:spPr bwMode="auto">
            <a:xfrm>
              <a:off x="2790" y="2589"/>
              <a:ext cx="560" cy="195"/>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Host C</a:t>
              </a:r>
            </a:p>
          </p:txBody>
        </p:sp>
        <p:sp>
          <p:nvSpPr>
            <p:cNvPr id="1646616" name="Rectangle 24"/>
            <p:cNvSpPr>
              <a:spLocks noChangeArrowheads="1"/>
            </p:cNvSpPr>
            <p:nvPr/>
          </p:nvSpPr>
          <p:spPr bwMode="auto">
            <a:xfrm>
              <a:off x="2400" y="2589"/>
              <a:ext cx="390" cy="195"/>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Host B</a:t>
              </a:r>
            </a:p>
          </p:txBody>
        </p:sp>
        <p:sp>
          <p:nvSpPr>
            <p:cNvPr id="1646617" name="Rectangle 25"/>
            <p:cNvSpPr>
              <a:spLocks noChangeArrowheads="1"/>
            </p:cNvSpPr>
            <p:nvPr/>
          </p:nvSpPr>
          <p:spPr bwMode="auto">
            <a:xfrm>
              <a:off x="3723" y="2400"/>
              <a:ext cx="442" cy="189"/>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TCP</a:t>
              </a:r>
            </a:p>
          </p:txBody>
        </p:sp>
        <p:sp>
          <p:nvSpPr>
            <p:cNvPr id="1646618" name="Rectangle 26"/>
            <p:cNvSpPr>
              <a:spLocks noChangeArrowheads="1"/>
            </p:cNvSpPr>
            <p:nvPr/>
          </p:nvSpPr>
          <p:spPr bwMode="auto">
            <a:xfrm>
              <a:off x="3350" y="2400"/>
              <a:ext cx="373" cy="189"/>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Pass</a:t>
              </a:r>
            </a:p>
          </p:txBody>
        </p:sp>
        <p:sp>
          <p:nvSpPr>
            <p:cNvPr id="1646619" name="Rectangle 27"/>
            <p:cNvSpPr>
              <a:spLocks noChangeArrowheads="1"/>
            </p:cNvSpPr>
            <p:nvPr/>
          </p:nvSpPr>
          <p:spPr bwMode="auto">
            <a:xfrm>
              <a:off x="2790" y="2400"/>
              <a:ext cx="560" cy="189"/>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Host C</a:t>
              </a:r>
            </a:p>
          </p:txBody>
        </p:sp>
        <p:sp>
          <p:nvSpPr>
            <p:cNvPr id="1646620" name="Rectangle 28"/>
            <p:cNvSpPr>
              <a:spLocks noChangeArrowheads="1"/>
            </p:cNvSpPr>
            <p:nvPr/>
          </p:nvSpPr>
          <p:spPr bwMode="auto">
            <a:xfrm>
              <a:off x="2400" y="2400"/>
              <a:ext cx="390" cy="189"/>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Host A</a:t>
              </a:r>
            </a:p>
          </p:txBody>
        </p:sp>
        <p:sp>
          <p:nvSpPr>
            <p:cNvPr id="1646621" name="Rectangle 29"/>
            <p:cNvSpPr>
              <a:spLocks noChangeArrowheads="1"/>
            </p:cNvSpPr>
            <p:nvPr/>
          </p:nvSpPr>
          <p:spPr bwMode="auto">
            <a:xfrm>
              <a:off x="2790" y="2208"/>
              <a:ext cx="560" cy="192"/>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Destination</a:t>
              </a:r>
            </a:p>
          </p:txBody>
        </p:sp>
        <p:sp>
          <p:nvSpPr>
            <p:cNvPr id="1646622" name="Rectangle 30"/>
            <p:cNvSpPr>
              <a:spLocks noChangeArrowheads="1"/>
            </p:cNvSpPr>
            <p:nvPr/>
          </p:nvSpPr>
          <p:spPr bwMode="auto">
            <a:xfrm>
              <a:off x="3723" y="2208"/>
              <a:ext cx="442" cy="192"/>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Protocol</a:t>
              </a:r>
            </a:p>
          </p:txBody>
        </p:sp>
        <p:sp>
          <p:nvSpPr>
            <p:cNvPr id="1646623" name="Rectangle 31"/>
            <p:cNvSpPr>
              <a:spLocks noChangeArrowheads="1"/>
            </p:cNvSpPr>
            <p:nvPr/>
          </p:nvSpPr>
          <p:spPr bwMode="auto">
            <a:xfrm>
              <a:off x="3350" y="2208"/>
              <a:ext cx="373" cy="192"/>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Permit</a:t>
              </a:r>
            </a:p>
          </p:txBody>
        </p:sp>
        <p:sp>
          <p:nvSpPr>
            <p:cNvPr id="1646624" name="Rectangle 32"/>
            <p:cNvSpPr>
              <a:spLocks noChangeArrowheads="1"/>
            </p:cNvSpPr>
            <p:nvPr/>
          </p:nvSpPr>
          <p:spPr bwMode="auto">
            <a:xfrm>
              <a:off x="2400" y="2208"/>
              <a:ext cx="390" cy="192"/>
            </a:xfrm>
            <a:prstGeom prst="rect">
              <a:avLst/>
            </a:prstGeom>
            <a:no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Source</a:t>
              </a:r>
            </a:p>
          </p:txBody>
        </p:sp>
        <p:sp>
          <p:nvSpPr>
            <p:cNvPr id="1646625" name="Line 33"/>
            <p:cNvSpPr>
              <a:spLocks noChangeShapeType="1"/>
            </p:cNvSpPr>
            <p:nvPr/>
          </p:nvSpPr>
          <p:spPr bwMode="auto">
            <a:xfrm>
              <a:off x="2400" y="2208"/>
              <a:ext cx="1765" cy="0"/>
            </a:xfrm>
            <a:prstGeom prst="line">
              <a:avLst/>
            </a:prstGeom>
            <a:noFill/>
            <a:ln w="12700" cap="sq">
              <a:solidFill>
                <a:schemeClr val="tx1"/>
              </a:solidFill>
              <a:round/>
            </a:ln>
            <a:effectLst/>
          </p:spPr>
          <p:txBody>
            <a:bodyPr>
              <a:spAutoFit/>
            </a:bodyPr>
            <a:lstStyle/>
            <a:p>
              <a:endParaRPr lang="zh-CN" altLang="en-US"/>
            </a:p>
          </p:txBody>
        </p:sp>
        <p:sp>
          <p:nvSpPr>
            <p:cNvPr id="1646626" name="Line 34"/>
            <p:cNvSpPr>
              <a:spLocks noChangeShapeType="1"/>
            </p:cNvSpPr>
            <p:nvPr/>
          </p:nvSpPr>
          <p:spPr bwMode="auto">
            <a:xfrm>
              <a:off x="2400" y="2784"/>
              <a:ext cx="1765" cy="0"/>
            </a:xfrm>
            <a:prstGeom prst="line">
              <a:avLst/>
            </a:prstGeom>
            <a:noFill/>
            <a:ln w="12700" cap="sq">
              <a:solidFill>
                <a:schemeClr val="tx1"/>
              </a:solidFill>
              <a:round/>
            </a:ln>
            <a:effectLst/>
          </p:spPr>
          <p:txBody>
            <a:bodyPr>
              <a:spAutoFit/>
            </a:bodyPr>
            <a:lstStyle/>
            <a:p>
              <a:endParaRPr lang="zh-CN" altLang="en-US"/>
            </a:p>
          </p:txBody>
        </p:sp>
        <p:sp>
          <p:nvSpPr>
            <p:cNvPr id="1646627" name="Line 35"/>
            <p:cNvSpPr>
              <a:spLocks noChangeShapeType="1"/>
            </p:cNvSpPr>
            <p:nvPr/>
          </p:nvSpPr>
          <p:spPr bwMode="auto">
            <a:xfrm>
              <a:off x="2400" y="2208"/>
              <a:ext cx="0" cy="576"/>
            </a:xfrm>
            <a:prstGeom prst="line">
              <a:avLst/>
            </a:prstGeom>
            <a:noFill/>
            <a:ln w="12700" cap="sq">
              <a:solidFill>
                <a:schemeClr val="tx1"/>
              </a:solidFill>
              <a:round/>
            </a:ln>
            <a:effectLst/>
          </p:spPr>
          <p:txBody>
            <a:bodyPr>
              <a:spAutoFit/>
            </a:bodyPr>
            <a:lstStyle/>
            <a:p>
              <a:endParaRPr lang="zh-CN" altLang="en-US"/>
            </a:p>
          </p:txBody>
        </p:sp>
        <p:sp>
          <p:nvSpPr>
            <p:cNvPr id="1646628" name="Line 36"/>
            <p:cNvSpPr>
              <a:spLocks noChangeShapeType="1"/>
            </p:cNvSpPr>
            <p:nvPr/>
          </p:nvSpPr>
          <p:spPr bwMode="auto">
            <a:xfrm>
              <a:off x="4165" y="2208"/>
              <a:ext cx="0" cy="576"/>
            </a:xfrm>
            <a:prstGeom prst="line">
              <a:avLst/>
            </a:prstGeom>
            <a:noFill/>
            <a:ln w="12700" cap="sq">
              <a:solidFill>
                <a:schemeClr val="tx1"/>
              </a:solidFill>
              <a:round/>
            </a:ln>
            <a:effectLst/>
          </p:spPr>
          <p:txBody>
            <a:bodyPr>
              <a:spAutoFit/>
            </a:bodyPr>
            <a:lstStyle/>
            <a:p>
              <a:endParaRPr lang="zh-CN" altLang="en-US"/>
            </a:p>
          </p:txBody>
        </p:sp>
        <p:sp>
          <p:nvSpPr>
            <p:cNvPr id="1646629" name="Line 37"/>
            <p:cNvSpPr>
              <a:spLocks noChangeShapeType="1"/>
            </p:cNvSpPr>
            <p:nvPr/>
          </p:nvSpPr>
          <p:spPr bwMode="auto">
            <a:xfrm>
              <a:off x="3350" y="2208"/>
              <a:ext cx="0" cy="576"/>
            </a:xfrm>
            <a:prstGeom prst="line">
              <a:avLst/>
            </a:prstGeom>
            <a:noFill/>
            <a:ln w="12700">
              <a:solidFill>
                <a:schemeClr val="tx1"/>
              </a:solidFill>
              <a:round/>
            </a:ln>
            <a:effectLst/>
          </p:spPr>
          <p:txBody>
            <a:bodyPr>
              <a:spAutoFit/>
            </a:bodyPr>
            <a:lstStyle/>
            <a:p>
              <a:endParaRPr lang="zh-CN" altLang="en-US"/>
            </a:p>
          </p:txBody>
        </p:sp>
        <p:sp>
          <p:nvSpPr>
            <p:cNvPr id="1646630" name="Line 38"/>
            <p:cNvSpPr>
              <a:spLocks noChangeShapeType="1"/>
            </p:cNvSpPr>
            <p:nvPr/>
          </p:nvSpPr>
          <p:spPr bwMode="auto">
            <a:xfrm>
              <a:off x="3723" y="2208"/>
              <a:ext cx="0" cy="576"/>
            </a:xfrm>
            <a:prstGeom prst="line">
              <a:avLst/>
            </a:prstGeom>
            <a:noFill/>
            <a:ln w="12700">
              <a:solidFill>
                <a:schemeClr val="tx1"/>
              </a:solidFill>
              <a:round/>
            </a:ln>
            <a:effectLst/>
          </p:spPr>
          <p:txBody>
            <a:bodyPr>
              <a:spAutoFit/>
            </a:bodyPr>
            <a:lstStyle/>
            <a:p>
              <a:endParaRPr lang="zh-CN" altLang="en-US"/>
            </a:p>
          </p:txBody>
        </p:sp>
        <p:sp>
          <p:nvSpPr>
            <p:cNvPr id="1646631" name="Line 39"/>
            <p:cNvSpPr>
              <a:spLocks noChangeShapeType="1"/>
            </p:cNvSpPr>
            <p:nvPr/>
          </p:nvSpPr>
          <p:spPr bwMode="auto">
            <a:xfrm>
              <a:off x="2790" y="2208"/>
              <a:ext cx="0" cy="576"/>
            </a:xfrm>
            <a:prstGeom prst="line">
              <a:avLst/>
            </a:prstGeom>
            <a:noFill/>
            <a:ln w="12700">
              <a:solidFill>
                <a:schemeClr val="tx1"/>
              </a:solidFill>
              <a:round/>
            </a:ln>
            <a:effectLst/>
          </p:spPr>
          <p:txBody>
            <a:bodyPr>
              <a:spAutoFit/>
            </a:bodyPr>
            <a:lstStyle/>
            <a:p>
              <a:endParaRPr lang="zh-CN" altLang="en-US"/>
            </a:p>
          </p:txBody>
        </p:sp>
        <p:sp>
          <p:nvSpPr>
            <p:cNvPr id="1646632" name="Line 40"/>
            <p:cNvSpPr>
              <a:spLocks noChangeShapeType="1"/>
            </p:cNvSpPr>
            <p:nvPr/>
          </p:nvSpPr>
          <p:spPr bwMode="auto">
            <a:xfrm>
              <a:off x="2400" y="2400"/>
              <a:ext cx="1765" cy="0"/>
            </a:xfrm>
            <a:prstGeom prst="line">
              <a:avLst/>
            </a:prstGeom>
            <a:noFill/>
            <a:ln w="12700">
              <a:solidFill>
                <a:schemeClr val="tx1"/>
              </a:solidFill>
              <a:round/>
            </a:ln>
            <a:effectLst/>
          </p:spPr>
          <p:txBody>
            <a:bodyPr>
              <a:spAutoFit/>
            </a:bodyPr>
            <a:lstStyle/>
            <a:p>
              <a:endParaRPr lang="zh-CN" altLang="en-US"/>
            </a:p>
          </p:txBody>
        </p:sp>
        <p:sp>
          <p:nvSpPr>
            <p:cNvPr id="1646633" name="Line 41"/>
            <p:cNvSpPr>
              <a:spLocks noChangeShapeType="1"/>
            </p:cNvSpPr>
            <p:nvPr/>
          </p:nvSpPr>
          <p:spPr bwMode="auto">
            <a:xfrm>
              <a:off x="2400" y="2589"/>
              <a:ext cx="1765" cy="0"/>
            </a:xfrm>
            <a:prstGeom prst="line">
              <a:avLst/>
            </a:prstGeom>
            <a:noFill/>
            <a:ln w="12700">
              <a:solidFill>
                <a:schemeClr val="tx1"/>
              </a:solidFill>
              <a:round/>
            </a:ln>
            <a:effectLst/>
          </p:spPr>
          <p:txBody>
            <a:bodyPr>
              <a:spAutoFit/>
            </a:bodyPr>
            <a:lstStyle/>
            <a:p>
              <a:endParaRPr lang="zh-CN" altLang="en-US"/>
            </a:p>
          </p:txBody>
        </p:sp>
      </p:grpSp>
      <p:sp>
        <p:nvSpPr>
          <p:cNvPr id="1646634" name="Line 42"/>
          <p:cNvSpPr>
            <a:spLocks noChangeShapeType="1"/>
          </p:cNvSpPr>
          <p:nvPr/>
        </p:nvSpPr>
        <p:spPr bwMode="auto">
          <a:xfrm flipV="1">
            <a:off x="1619250" y="4100513"/>
            <a:ext cx="2665413" cy="1800225"/>
          </a:xfrm>
          <a:prstGeom prst="line">
            <a:avLst/>
          </a:prstGeom>
          <a:noFill/>
          <a:ln w="38100">
            <a:solidFill>
              <a:schemeClr val="accent2"/>
            </a:solidFill>
            <a:round/>
          </a:ln>
          <a:effectLst/>
        </p:spPr>
        <p:txBody>
          <a:bodyPr/>
          <a:lstStyle/>
          <a:p>
            <a:endParaRPr lang="zh-CN" altLang="en-US"/>
          </a:p>
        </p:txBody>
      </p:sp>
      <p:sp>
        <p:nvSpPr>
          <p:cNvPr id="1646635" name="Line 43"/>
          <p:cNvSpPr>
            <a:spLocks noChangeShapeType="1"/>
          </p:cNvSpPr>
          <p:nvPr/>
        </p:nvSpPr>
        <p:spPr bwMode="auto">
          <a:xfrm flipV="1">
            <a:off x="4419600" y="2444750"/>
            <a:ext cx="7938" cy="1155700"/>
          </a:xfrm>
          <a:prstGeom prst="line">
            <a:avLst/>
          </a:prstGeom>
          <a:noFill/>
          <a:ln w="38100">
            <a:solidFill>
              <a:schemeClr val="accent2"/>
            </a:solidFill>
            <a:round/>
          </a:ln>
          <a:effectLst/>
        </p:spPr>
        <p:txBody>
          <a:bodyPr/>
          <a:lstStyle/>
          <a:p>
            <a:endParaRPr lang="zh-CN" altLang="en-US"/>
          </a:p>
        </p:txBody>
      </p:sp>
      <p:sp>
        <p:nvSpPr>
          <p:cNvPr id="1646636" name="Line 44"/>
          <p:cNvSpPr>
            <a:spLocks noChangeShapeType="1"/>
          </p:cNvSpPr>
          <p:nvPr/>
        </p:nvSpPr>
        <p:spPr bwMode="auto">
          <a:xfrm>
            <a:off x="4572000" y="2444750"/>
            <a:ext cx="0" cy="1079500"/>
          </a:xfrm>
          <a:prstGeom prst="line">
            <a:avLst/>
          </a:prstGeom>
          <a:noFill/>
          <a:ln w="38100">
            <a:solidFill>
              <a:schemeClr val="accent2"/>
            </a:solidFill>
            <a:round/>
          </a:ln>
          <a:effectLst/>
        </p:spPr>
        <p:txBody>
          <a:bodyPr/>
          <a:lstStyle/>
          <a:p>
            <a:endParaRPr lang="zh-CN" altLang="en-US"/>
          </a:p>
        </p:txBody>
      </p:sp>
      <p:sp>
        <p:nvSpPr>
          <p:cNvPr id="1646637" name="Line 45"/>
          <p:cNvSpPr>
            <a:spLocks noChangeShapeType="1"/>
          </p:cNvSpPr>
          <p:nvPr/>
        </p:nvSpPr>
        <p:spPr bwMode="auto">
          <a:xfrm>
            <a:off x="4648200" y="4057650"/>
            <a:ext cx="2895600" cy="0"/>
          </a:xfrm>
          <a:prstGeom prst="line">
            <a:avLst/>
          </a:prstGeom>
          <a:noFill/>
          <a:ln w="38100">
            <a:solidFill>
              <a:schemeClr val="accent2"/>
            </a:solidFill>
            <a:round/>
          </a:ln>
          <a:effectLst/>
        </p:spPr>
        <p:txBody>
          <a:bodyPr/>
          <a:lstStyle/>
          <a:p>
            <a:endParaRPr lang="zh-CN" altLang="en-US"/>
          </a:p>
        </p:txBody>
      </p:sp>
      <p:sp>
        <p:nvSpPr>
          <p:cNvPr id="1646638" name="Text Box 46"/>
          <p:cNvSpPr txBox="1">
            <a:spLocks noChangeArrowheads="1"/>
          </p:cNvSpPr>
          <p:nvPr/>
        </p:nvSpPr>
        <p:spPr bwMode="auto">
          <a:xfrm rot="19398565">
            <a:off x="1979613" y="4460875"/>
            <a:ext cx="1865312" cy="39687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t>数据包</a:t>
            </a:r>
          </a:p>
        </p:txBody>
      </p:sp>
      <p:sp>
        <p:nvSpPr>
          <p:cNvPr id="1646639" name="Text Box 47"/>
          <p:cNvSpPr txBox="1">
            <a:spLocks noChangeArrowheads="1"/>
          </p:cNvSpPr>
          <p:nvPr/>
        </p:nvSpPr>
        <p:spPr bwMode="auto">
          <a:xfrm>
            <a:off x="4859338" y="3524250"/>
            <a:ext cx="2000250" cy="39687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t>数据包</a:t>
            </a:r>
          </a:p>
        </p:txBody>
      </p:sp>
      <p:sp>
        <p:nvSpPr>
          <p:cNvPr id="1646640" name="Text Box 48"/>
          <p:cNvSpPr txBox="1">
            <a:spLocks noChangeArrowheads="1"/>
          </p:cNvSpPr>
          <p:nvPr/>
        </p:nvSpPr>
        <p:spPr bwMode="auto">
          <a:xfrm>
            <a:off x="4716463" y="2444750"/>
            <a:ext cx="1800225" cy="641350"/>
          </a:xfrm>
          <a:prstGeom prst="rect">
            <a:avLst/>
          </a:prstGeom>
          <a:noFill/>
          <a:ln w="38100">
            <a:noFill/>
            <a:miter lim="800000"/>
          </a:ln>
          <a:effectLst/>
        </p:spPr>
        <p:txBody>
          <a:bodyPr>
            <a:spAutoFit/>
          </a:bodyPr>
          <a:lstStyle/>
          <a:p>
            <a:pPr eaLnBrk="0" hangingPunct="0">
              <a:spcBef>
                <a:spcPct val="50000"/>
              </a:spcBef>
              <a:buFont typeface="Wingdings" panose="05000000000000000000" pitchFamily="2" charset="2"/>
              <a:buNone/>
            </a:pPr>
            <a:r>
              <a:rPr kumimoji="0" lang="zh-CN" altLang="en-US" sz="1800" b="0"/>
              <a:t>根据策略决定如何处理数据包</a:t>
            </a:r>
          </a:p>
        </p:txBody>
      </p:sp>
      <p:sp>
        <p:nvSpPr>
          <p:cNvPr id="1646641" name="Text Box 49"/>
          <p:cNvSpPr txBox="1">
            <a:spLocks noChangeArrowheads="1"/>
          </p:cNvSpPr>
          <p:nvPr/>
        </p:nvSpPr>
        <p:spPr bwMode="auto">
          <a:xfrm>
            <a:off x="6084888" y="1292225"/>
            <a:ext cx="1871662" cy="396875"/>
          </a:xfrm>
          <a:prstGeom prst="rect">
            <a:avLst/>
          </a:prstGeom>
          <a:noFill/>
          <a:ln w="38100">
            <a:noFill/>
            <a:miter lim="800000"/>
          </a:ln>
          <a:effectLst/>
        </p:spPr>
        <p:txBody>
          <a:bodyPr>
            <a:spAutoFit/>
          </a:bodyPr>
          <a:lstStyle/>
          <a:p>
            <a:pPr eaLnBrk="0" hangingPunct="0">
              <a:spcBef>
                <a:spcPct val="50000"/>
              </a:spcBef>
              <a:buFont typeface="Wingdings" panose="05000000000000000000" pitchFamily="2" charset="2"/>
              <a:buNone/>
            </a:pPr>
            <a:r>
              <a:rPr kumimoji="0" lang="zh-CN" altLang="en-US" sz="2000" b="0"/>
              <a:t>控制策略</a:t>
            </a:r>
          </a:p>
        </p:txBody>
      </p:sp>
      <p:grpSp>
        <p:nvGrpSpPr>
          <p:cNvPr id="4" name="Group 50"/>
          <p:cNvGrpSpPr/>
          <p:nvPr/>
        </p:nvGrpSpPr>
        <p:grpSpPr bwMode="auto">
          <a:xfrm>
            <a:off x="4716463" y="5108575"/>
            <a:ext cx="4032250" cy="431800"/>
            <a:chOff x="3168" y="2880"/>
            <a:chExt cx="1968" cy="157"/>
          </a:xfrm>
        </p:grpSpPr>
        <p:sp>
          <p:nvSpPr>
            <p:cNvPr id="1646643" name="Rectangle 51"/>
            <p:cNvSpPr>
              <a:spLocks noChangeArrowheads="1"/>
            </p:cNvSpPr>
            <p:nvPr/>
          </p:nvSpPr>
          <p:spPr bwMode="auto">
            <a:xfrm>
              <a:off x="4078" y="2880"/>
              <a:ext cx="1058" cy="157"/>
            </a:xfrm>
            <a:prstGeom prst="rect">
              <a:avLst/>
            </a:prstGeom>
            <a:solidFill>
              <a:srgbClr val="00FFCC"/>
            </a:solid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zh-CN" altLang="en-US" sz="1600">
                  <a:solidFill>
                    <a:srgbClr val="000000"/>
                  </a:solidFill>
                </a:rPr>
                <a:t>数据</a:t>
              </a:r>
            </a:p>
          </p:txBody>
        </p:sp>
        <p:sp>
          <p:nvSpPr>
            <p:cNvPr id="1646644" name="Rectangle 52"/>
            <p:cNvSpPr>
              <a:spLocks noChangeArrowheads="1"/>
            </p:cNvSpPr>
            <p:nvPr/>
          </p:nvSpPr>
          <p:spPr bwMode="auto">
            <a:xfrm>
              <a:off x="3576" y="2880"/>
              <a:ext cx="502" cy="157"/>
            </a:xfrm>
            <a:prstGeom prst="rect">
              <a:avLst/>
            </a:prstGeom>
            <a:solidFill>
              <a:srgbClr val="FFCC99"/>
            </a:solidFill>
            <a:ln w="38100">
              <a:noFill/>
              <a:miter lim="800000"/>
            </a:ln>
            <a:effectLst/>
          </p:spPr>
          <p:txBody>
            <a:bodyPr/>
            <a:lstStyle/>
            <a:p>
              <a:pP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TCP</a:t>
              </a:r>
              <a:r>
                <a:rPr kumimoji="0" lang="zh-CN" altLang="en-US" sz="1600">
                  <a:solidFill>
                    <a:srgbClr val="000000"/>
                  </a:solidFill>
                </a:rPr>
                <a:t>报头</a:t>
              </a:r>
            </a:p>
          </p:txBody>
        </p:sp>
        <p:sp>
          <p:nvSpPr>
            <p:cNvPr id="1646645" name="Rectangle 53"/>
            <p:cNvSpPr>
              <a:spLocks noChangeArrowheads="1"/>
            </p:cNvSpPr>
            <p:nvPr/>
          </p:nvSpPr>
          <p:spPr bwMode="auto">
            <a:xfrm>
              <a:off x="3168" y="2880"/>
              <a:ext cx="408" cy="157"/>
            </a:xfrm>
            <a:prstGeom prst="rect">
              <a:avLst/>
            </a:prstGeom>
            <a:solidFill>
              <a:srgbClr val="FF7C80"/>
            </a:solidFill>
            <a:ln w="38100">
              <a:noFill/>
              <a:miter lim="800000"/>
            </a:ln>
            <a:effectLst/>
          </p:spPr>
          <p:txBody>
            <a:bodyPr/>
            <a:lstStyle/>
            <a:p>
              <a:pPr defTabSz="1029970">
                <a:lnSpc>
                  <a:spcPct val="110000"/>
                </a:lnSpc>
                <a:spcBef>
                  <a:spcPct val="20000"/>
                </a:spcBef>
                <a:spcAft>
                  <a:spcPct val="10000"/>
                </a:spcAft>
                <a:buClr>
                  <a:srgbClr val="FF0000"/>
                </a:buClr>
                <a:buFont typeface="Wingdings" panose="05000000000000000000" pitchFamily="2" charset="2"/>
                <a:buNone/>
              </a:pPr>
              <a:r>
                <a:rPr kumimoji="0" lang="en-US" altLang="zh-CN" sz="1600">
                  <a:solidFill>
                    <a:srgbClr val="000000"/>
                  </a:solidFill>
                </a:rPr>
                <a:t>IP</a:t>
              </a:r>
              <a:r>
                <a:rPr kumimoji="0" lang="zh-CN" altLang="en-US" sz="1600">
                  <a:solidFill>
                    <a:srgbClr val="000000"/>
                  </a:solidFill>
                </a:rPr>
                <a:t>报头</a:t>
              </a:r>
            </a:p>
          </p:txBody>
        </p:sp>
        <p:sp>
          <p:nvSpPr>
            <p:cNvPr id="1646646" name="Line 54"/>
            <p:cNvSpPr>
              <a:spLocks noChangeShapeType="1"/>
            </p:cNvSpPr>
            <p:nvPr/>
          </p:nvSpPr>
          <p:spPr bwMode="auto">
            <a:xfrm>
              <a:off x="3168" y="2880"/>
              <a:ext cx="1968" cy="0"/>
            </a:xfrm>
            <a:prstGeom prst="line">
              <a:avLst/>
            </a:prstGeom>
            <a:noFill/>
            <a:ln w="12700" cap="sq">
              <a:solidFill>
                <a:schemeClr val="tx1"/>
              </a:solidFill>
              <a:round/>
            </a:ln>
            <a:effectLst/>
          </p:spPr>
          <p:txBody>
            <a:bodyPr/>
            <a:lstStyle/>
            <a:p>
              <a:endParaRPr lang="zh-CN" altLang="en-US"/>
            </a:p>
          </p:txBody>
        </p:sp>
        <p:sp>
          <p:nvSpPr>
            <p:cNvPr id="1646647" name="Line 55"/>
            <p:cNvSpPr>
              <a:spLocks noChangeShapeType="1"/>
            </p:cNvSpPr>
            <p:nvPr/>
          </p:nvSpPr>
          <p:spPr bwMode="auto">
            <a:xfrm>
              <a:off x="3168" y="3037"/>
              <a:ext cx="1968" cy="0"/>
            </a:xfrm>
            <a:prstGeom prst="line">
              <a:avLst/>
            </a:prstGeom>
            <a:noFill/>
            <a:ln w="12700" cap="sq">
              <a:solidFill>
                <a:schemeClr val="tx1"/>
              </a:solidFill>
              <a:round/>
            </a:ln>
            <a:effectLst/>
          </p:spPr>
          <p:txBody>
            <a:bodyPr/>
            <a:lstStyle/>
            <a:p>
              <a:endParaRPr lang="zh-CN" altLang="en-US"/>
            </a:p>
          </p:txBody>
        </p:sp>
        <p:sp>
          <p:nvSpPr>
            <p:cNvPr id="1646648" name="Line 56"/>
            <p:cNvSpPr>
              <a:spLocks noChangeShapeType="1"/>
            </p:cNvSpPr>
            <p:nvPr/>
          </p:nvSpPr>
          <p:spPr bwMode="auto">
            <a:xfrm>
              <a:off x="3168" y="2880"/>
              <a:ext cx="0" cy="157"/>
            </a:xfrm>
            <a:prstGeom prst="line">
              <a:avLst/>
            </a:prstGeom>
            <a:noFill/>
            <a:ln w="12700" cap="sq">
              <a:solidFill>
                <a:schemeClr val="tx1"/>
              </a:solidFill>
              <a:round/>
            </a:ln>
            <a:effectLst/>
          </p:spPr>
          <p:txBody>
            <a:bodyPr/>
            <a:lstStyle/>
            <a:p>
              <a:endParaRPr lang="zh-CN" altLang="en-US"/>
            </a:p>
          </p:txBody>
        </p:sp>
        <p:sp>
          <p:nvSpPr>
            <p:cNvPr id="1646649" name="Line 57"/>
            <p:cNvSpPr>
              <a:spLocks noChangeShapeType="1"/>
            </p:cNvSpPr>
            <p:nvPr/>
          </p:nvSpPr>
          <p:spPr bwMode="auto">
            <a:xfrm>
              <a:off x="5136" y="2880"/>
              <a:ext cx="0" cy="157"/>
            </a:xfrm>
            <a:prstGeom prst="line">
              <a:avLst/>
            </a:prstGeom>
            <a:noFill/>
            <a:ln w="12700" cap="sq">
              <a:solidFill>
                <a:schemeClr val="tx1"/>
              </a:solidFill>
              <a:round/>
            </a:ln>
            <a:effectLst/>
          </p:spPr>
          <p:txBody>
            <a:bodyPr/>
            <a:lstStyle/>
            <a:p>
              <a:endParaRPr lang="zh-CN" altLang="en-US"/>
            </a:p>
          </p:txBody>
        </p:sp>
        <p:sp>
          <p:nvSpPr>
            <p:cNvPr id="1646650" name="Line 58"/>
            <p:cNvSpPr>
              <a:spLocks noChangeShapeType="1"/>
            </p:cNvSpPr>
            <p:nvPr/>
          </p:nvSpPr>
          <p:spPr bwMode="auto">
            <a:xfrm>
              <a:off x="3576" y="2880"/>
              <a:ext cx="0" cy="157"/>
            </a:xfrm>
            <a:prstGeom prst="line">
              <a:avLst/>
            </a:prstGeom>
            <a:noFill/>
            <a:ln w="12700">
              <a:solidFill>
                <a:schemeClr val="tx1"/>
              </a:solidFill>
              <a:round/>
            </a:ln>
            <a:effectLst/>
          </p:spPr>
          <p:txBody>
            <a:bodyPr/>
            <a:lstStyle/>
            <a:p>
              <a:endParaRPr lang="zh-CN" altLang="en-US"/>
            </a:p>
          </p:txBody>
        </p:sp>
        <p:sp>
          <p:nvSpPr>
            <p:cNvPr id="1646651" name="Line 59"/>
            <p:cNvSpPr>
              <a:spLocks noChangeShapeType="1"/>
            </p:cNvSpPr>
            <p:nvPr/>
          </p:nvSpPr>
          <p:spPr bwMode="auto">
            <a:xfrm>
              <a:off x="4078" y="2880"/>
              <a:ext cx="0" cy="157"/>
            </a:xfrm>
            <a:prstGeom prst="line">
              <a:avLst/>
            </a:prstGeom>
            <a:noFill/>
            <a:ln w="12700">
              <a:solidFill>
                <a:schemeClr val="tx1"/>
              </a:solidFill>
              <a:round/>
            </a:ln>
            <a:effectLst/>
          </p:spPr>
          <p:txBody>
            <a:bodyPr/>
            <a:lstStyle/>
            <a:p>
              <a:endParaRPr lang="zh-CN" altLang="en-US"/>
            </a:p>
          </p:txBody>
        </p:sp>
      </p:grpSp>
      <p:grpSp>
        <p:nvGrpSpPr>
          <p:cNvPr id="5" name="Group 60"/>
          <p:cNvGrpSpPr/>
          <p:nvPr/>
        </p:nvGrpSpPr>
        <p:grpSpPr bwMode="auto">
          <a:xfrm>
            <a:off x="4716463" y="5575300"/>
            <a:ext cx="1871662" cy="901700"/>
            <a:chOff x="3456" y="2928"/>
            <a:chExt cx="912" cy="432"/>
          </a:xfrm>
        </p:grpSpPr>
        <p:sp>
          <p:nvSpPr>
            <p:cNvPr id="1646653" name="Line 61"/>
            <p:cNvSpPr>
              <a:spLocks noChangeShapeType="1"/>
            </p:cNvSpPr>
            <p:nvPr/>
          </p:nvSpPr>
          <p:spPr bwMode="auto">
            <a:xfrm>
              <a:off x="3456" y="2928"/>
              <a:ext cx="0" cy="432"/>
            </a:xfrm>
            <a:prstGeom prst="line">
              <a:avLst/>
            </a:prstGeom>
            <a:noFill/>
            <a:ln w="19050">
              <a:solidFill>
                <a:schemeClr val="folHlink"/>
              </a:solidFill>
              <a:round/>
            </a:ln>
            <a:effectLst/>
          </p:spPr>
          <p:txBody>
            <a:bodyPr/>
            <a:lstStyle/>
            <a:p>
              <a:endParaRPr lang="zh-CN" altLang="en-US"/>
            </a:p>
          </p:txBody>
        </p:sp>
        <p:sp>
          <p:nvSpPr>
            <p:cNvPr id="1646654" name="Line 62"/>
            <p:cNvSpPr>
              <a:spLocks noChangeShapeType="1"/>
            </p:cNvSpPr>
            <p:nvPr/>
          </p:nvSpPr>
          <p:spPr bwMode="auto">
            <a:xfrm>
              <a:off x="4368" y="2928"/>
              <a:ext cx="0" cy="432"/>
            </a:xfrm>
            <a:prstGeom prst="line">
              <a:avLst/>
            </a:prstGeom>
            <a:noFill/>
            <a:ln w="19050">
              <a:solidFill>
                <a:schemeClr val="folHlink"/>
              </a:solidFill>
              <a:round/>
            </a:ln>
            <a:effectLst/>
          </p:spPr>
          <p:txBody>
            <a:bodyPr/>
            <a:lstStyle/>
            <a:p>
              <a:endParaRPr lang="zh-CN" altLang="en-US"/>
            </a:p>
          </p:txBody>
        </p:sp>
      </p:grpSp>
      <p:sp>
        <p:nvSpPr>
          <p:cNvPr id="1646655" name="Line 63"/>
          <p:cNvSpPr>
            <a:spLocks noChangeShapeType="1"/>
          </p:cNvSpPr>
          <p:nvPr/>
        </p:nvSpPr>
        <p:spPr bwMode="auto">
          <a:xfrm>
            <a:off x="4659313" y="5794375"/>
            <a:ext cx="1928812" cy="1588"/>
          </a:xfrm>
          <a:prstGeom prst="line">
            <a:avLst/>
          </a:prstGeom>
          <a:noFill/>
          <a:ln w="19050">
            <a:solidFill>
              <a:schemeClr val="folHlink"/>
            </a:solidFill>
            <a:round/>
            <a:headEnd type="triangle" w="med" len="med"/>
            <a:tailEnd type="triangle" w="med" len="med"/>
          </a:ln>
          <a:effectLst/>
        </p:spPr>
        <p:txBody>
          <a:bodyPr/>
          <a:lstStyle/>
          <a:p>
            <a:endParaRPr lang="zh-CN" altLang="en-US"/>
          </a:p>
        </p:txBody>
      </p:sp>
      <p:sp>
        <p:nvSpPr>
          <p:cNvPr id="1646656" name="Text Box 64"/>
          <p:cNvSpPr txBox="1">
            <a:spLocks noChangeArrowheads="1"/>
          </p:cNvSpPr>
          <p:nvPr/>
        </p:nvSpPr>
        <p:spPr bwMode="auto">
          <a:xfrm>
            <a:off x="4241800" y="5972175"/>
            <a:ext cx="2808288" cy="366713"/>
          </a:xfrm>
          <a:prstGeom prst="rect">
            <a:avLst/>
          </a:prstGeom>
          <a:noFill/>
          <a:ln w="127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1800"/>
              <a:t>分组过滤判断信息</a:t>
            </a:r>
          </a:p>
        </p:txBody>
      </p:sp>
      <p:sp>
        <p:nvSpPr>
          <p:cNvPr id="1646657" name="Rectangle 65"/>
          <p:cNvSpPr>
            <a:spLocks noChangeArrowheads="1"/>
          </p:cNvSpPr>
          <p:nvPr/>
        </p:nvSpPr>
        <p:spPr bwMode="auto">
          <a:xfrm>
            <a:off x="1239838" y="144463"/>
            <a:ext cx="7427912" cy="1143000"/>
          </a:xfrm>
          <a:prstGeom prst="rect">
            <a:avLst/>
          </a:prstGeom>
          <a:noFill/>
          <a:ln w="9525">
            <a:noFill/>
            <a:miter lim="800000"/>
          </a:ln>
          <a:effectLst/>
        </p:spPr>
        <p:txBody>
          <a:bodyPr/>
          <a:lstStyle/>
          <a:p>
            <a:r>
              <a:rPr kumimoji="0" lang="zh-CN" altLang="en-US" sz="4000" dirty="0">
                <a:latin typeface="黑体" panose="02010609060101010101" pitchFamily="49" charset="-122"/>
                <a:ea typeface="宋体" panose="02010600030101010101" pitchFamily="2" charset="-122"/>
              </a:rPr>
              <a:t>防火墙的包过滤技术</a:t>
            </a:r>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646638"/>
                                        </p:tgtEl>
                                        <p:attrNameLst>
                                          <p:attrName>style.visibility</p:attrName>
                                        </p:attrNameLst>
                                      </p:cBhvr>
                                      <p:to>
                                        <p:strVal val="visible"/>
                                      </p:to>
                                    </p:set>
                                    <p:anim calcmode="lin" valueType="num">
                                      <p:cBhvr additive="base">
                                        <p:cTn id="7" dur="500" fill="hold"/>
                                        <p:tgtEl>
                                          <p:spTgt spid="1646638"/>
                                        </p:tgtEl>
                                        <p:attrNameLst>
                                          <p:attrName>ppt_x</p:attrName>
                                        </p:attrNameLst>
                                      </p:cBhvr>
                                      <p:tavLst>
                                        <p:tav tm="0">
                                          <p:val>
                                            <p:strVal val="0-#ppt_w/2"/>
                                          </p:val>
                                        </p:tav>
                                        <p:tav tm="100000">
                                          <p:val>
                                            <p:strVal val="#ppt_x"/>
                                          </p:val>
                                        </p:tav>
                                      </p:tavLst>
                                    </p:anim>
                                    <p:anim calcmode="lin" valueType="num">
                                      <p:cBhvr additive="base">
                                        <p:cTn id="8" dur="500" fill="hold"/>
                                        <p:tgtEl>
                                          <p:spTgt spid="164663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646634"/>
                                        </p:tgtEl>
                                        <p:attrNameLst>
                                          <p:attrName>style.visibility</p:attrName>
                                        </p:attrNameLst>
                                      </p:cBhvr>
                                      <p:to>
                                        <p:strVal val="visible"/>
                                      </p:to>
                                    </p:set>
                                    <p:animEffect transition="in" filter="wipe(down)">
                                      <p:cBhvr>
                                        <p:cTn id="12" dur="500"/>
                                        <p:tgtEl>
                                          <p:spTgt spid="16466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46635"/>
                                        </p:tgtEl>
                                        <p:attrNameLst>
                                          <p:attrName>style.visibility</p:attrName>
                                        </p:attrNameLst>
                                      </p:cBhvr>
                                      <p:to>
                                        <p:strVal val="visible"/>
                                      </p:to>
                                    </p:set>
                                    <p:animEffect transition="in" filter="wipe(down)">
                                      <p:cBhvr>
                                        <p:cTn id="17" dur="500"/>
                                        <p:tgtEl>
                                          <p:spTgt spid="16466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646636"/>
                                        </p:tgtEl>
                                        <p:attrNameLst>
                                          <p:attrName>style.visibility</p:attrName>
                                        </p:attrNameLst>
                                      </p:cBhvr>
                                      <p:to>
                                        <p:strVal val="visible"/>
                                      </p:to>
                                    </p:set>
                                    <p:animEffect transition="in" filter="wipe(up)">
                                      <p:cBhvr>
                                        <p:cTn id="22" dur="500"/>
                                        <p:tgtEl>
                                          <p:spTgt spid="1646636"/>
                                        </p:tgtEl>
                                      </p:cBhvr>
                                    </p:animEffect>
                                  </p:childTnLst>
                                </p:cTn>
                              </p:par>
                            </p:childTnLst>
                          </p:cTn>
                        </p:par>
                        <p:par>
                          <p:cTn id="23" fill="hold">
                            <p:stCondLst>
                              <p:cond delay="500"/>
                            </p:stCondLst>
                            <p:childTnLst>
                              <p:par>
                                <p:cTn id="24" presetID="12" presetClass="entr" presetSubtype="1" fill="hold" grpId="0" nodeType="afterEffect">
                                  <p:stCondLst>
                                    <p:cond delay="0"/>
                                  </p:stCondLst>
                                  <p:childTnLst>
                                    <p:set>
                                      <p:cBhvr>
                                        <p:cTn id="25" dur="1" fill="hold">
                                          <p:stCondLst>
                                            <p:cond delay="0"/>
                                          </p:stCondLst>
                                        </p:cTn>
                                        <p:tgtEl>
                                          <p:spTgt spid="1646640"/>
                                        </p:tgtEl>
                                        <p:attrNameLst>
                                          <p:attrName>style.visibility</p:attrName>
                                        </p:attrNameLst>
                                      </p:cBhvr>
                                      <p:to>
                                        <p:strVal val="visible"/>
                                      </p:to>
                                    </p:set>
                                    <p:animEffect transition="in" filter="slide(fromTop)">
                                      <p:cBhvr>
                                        <p:cTn id="26" dur="500"/>
                                        <p:tgtEl>
                                          <p:spTgt spid="164664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646637"/>
                                        </p:tgtEl>
                                        <p:attrNameLst>
                                          <p:attrName>style.visibility</p:attrName>
                                        </p:attrNameLst>
                                      </p:cBhvr>
                                      <p:to>
                                        <p:strVal val="visible"/>
                                      </p:to>
                                    </p:set>
                                    <p:animEffect transition="in" filter="wipe(left)">
                                      <p:cBhvr>
                                        <p:cTn id="31" dur="500"/>
                                        <p:tgtEl>
                                          <p:spTgt spid="1646637"/>
                                        </p:tgtEl>
                                      </p:cBhvr>
                                    </p:animEffect>
                                  </p:childTnLst>
                                </p:cTn>
                              </p:par>
                            </p:childTnLst>
                          </p:cTn>
                        </p:par>
                        <p:par>
                          <p:cTn id="32" fill="hold">
                            <p:stCondLst>
                              <p:cond delay="500"/>
                            </p:stCondLst>
                            <p:childTnLst>
                              <p:par>
                                <p:cTn id="33" presetID="12" presetClass="entr" presetSubtype="8" fill="hold" grpId="0" nodeType="afterEffect">
                                  <p:stCondLst>
                                    <p:cond delay="0"/>
                                  </p:stCondLst>
                                  <p:childTnLst>
                                    <p:set>
                                      <p:cBhvr>
                                        <p:cTn id="34" dur="1" fill="hold">
                                          <p:stCondLst>
                                            <p:cond delay="0"/>
                                          </p:stCondLst>
                                        </p:cTn>
                                        <p:tgtEl>
                                          <p:spTgt spid="1646639"/>
                                        </p:tgtEl>
                                        <p:attrNameLst>
                                          <p:attrName>style.visibility</p:attrName>
                                        </p:attrNameLst>
                                      </p:cBhvr>
                                      <p:to>
                                        <p:strVal val="visible"/>
                                      </p:to>
                                    </p:set>
                                    <p:animEffect transition="in" filter="slide(fromLeft)">
                                      <p:cBhvr>
                                        <p:cTn id="35" dur="500"/>
                                        <p:tgtEl>
                                          <p:spTgt spid="164663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additive="base">
                                        <p:cTn id="40" dur="500" fill="hold"/>
                                        <p:tgtEl>
                                          <p:spTgt spid="4"/>
                                        </p:tgtEl>
                                        <p:attrNameLst>
                                          <p:attrName>ppt_x</p:attrName>
                                        </p:attrNameLst>
                                      </p:cBhvr>
                                      <p:tavLst>
                                        <p:tav tm="0">
                                          <p:val>
                                            <p:strVal val="1+#ppt_w/2"/>
                                          </p:val>
                                        </p:tav>
                                        <p:tav tm="100000">
                                          <p:val>
                                            <p:strVal val="#ppt_x"/>
                                          </p:val>
                                        </p:tav>
                                      </p:tavLst>
                                    </p:anim>
                                    <p:anim calcmode="lin" valueType="num">
                                      <p:cBhvr additive="base">
                                        <p:cTn id="41" dur="500" fill="hold"/>
                                        <p:tgtEl>
                                          <p:spTgt spid="4"/>
                                        </p:tgtEl>
                                        <p:attrNameLst>
                                          <p:attrName>ppt_y</p:attrName>
                                        </p:attrNameLst>
                                      </p:cBhvr>
                                      <p:tavLst>
                                        <p:tav tm="0">
                                          <p:val>
                                            <p:strVal val="#ppt_y"/>
                                          </p:val>
                                        </p:tav>
                                        <p:tav tm="100000">
                                          <p:val>
                                            <p:strVal val="#ppt_y"/>
                                          </p:val>
                                        </p:tav>
                                      </p:tavLst>
                                    </p:anim>
                                  </p:childTnLst>
                                </p:cTn>
                              </p:par>
                            </p:childTnLst>
                          </p:cTn>
                        </p:par>
                        <p:par>
                          <p:cTn id="42" fill="hold">
                            <p:stCondLst>
                              <p:cond delay="500"/>
                            </p:stCondLst>
                            <p:childTnLst>
                              <p:par>
                                <p:cTn id="43" presetID="22" presetClass="entr" presetSubtype="1" fill="hold" nodeType="afterEffect">
                                  <p:stCondLst>
                                    <p:cond delay="0"/>
                                  </p:stCondLst>
                                  <p:childTnLst>
                                    <p:set>
                                      <p:cBhvr>
                                        <p:cTn id="44" dur="1" fill="hold">
                                          <p:stCondLst>
                                            <p:cond delay="0"/>
                                          </p:stCondLst>
                                        </p:cTn>
                                        <p:tgtEl>
                                          <p:spTgt spid="5"/>
                                        </p:tgtEl>
                                        <p:attrNameLst>
                                          <p:attrName>style.visibility</p:attrName>
                                        </p:attrNameLst>
                                      </p:cBhvr>
                                      <p:to>
                                        <p:strVal val="visible"/>
                                      </p:to>
                                    </p:set>
                                    <p:animEffect transition="in" filter="wipe(up)">
                                      <p:cBhvr>
                                        <p:cTn id="45" dur="500"/>
                                        <p:tgtEl>
                                          <p:spTgt spid="5"/>
                                        </p:tgtEl>
                                      </p:cBhvr>
                                    </p:animEffect>
                                  </p:childTnLst>
                                </p:cTn>
                              </p:par>
                            </p:childTnLst>
                          </p:cTn>
                        </p:par>
                        <p:par>
                          <p:cTn id="46" fill="hold">
                            <p:stCondLst>
                              <p:cond delay="1000"/>
                            </p:stCondLst>
                            <p:childTnLst>
                              <p:par>
                                <p:cTn id="47" presetID="16" presetClass="entr" presetSubtype="37" fill="hold" grpId="0" nodeType="afterEffect">
                                  <p:stCondLst>
                                    <p:cond delay="0"/>
                                  </p:stCondLst>
                                  <p:childTnLst>
                                    <p:set>
                                      <p:cBhvr>
                                        <p:cTn id="48" dur="1" fill="hold">
                                          <p:stCondLst>
                                            <p:cond delay="0"/>
                                          </p:stCondLst>
                                        </p:cTn>
                                        <p:tgtEl>
                                          <p:spTgt spid="1646655"/>
                                        </p:tgtEl>
                                        <p:attrNameLst>
                                          <p:attrName>style.visibility</p:attrName>
                                        </p:attrNameLst>
                                      </p:cBhvr>
                                      <p:to>
                                        <p:strVal val="visible"/>
                                      </p:to>
                                    </p:set>
                                    <p:animEffect transition="in" filter="barn(outVertical)">
                                      <p:cBhvr>
                                        <p:cTn id="49" dur="500"/>
                                        <p:tgtEl>
                                          <p:spTgt spid="1646655"/>
                                        </p:tgtEl>
                                      </p:cBhvr>
                                    </p:animEffect>
                                  </p:childTnLst>
                                </p:cTn>
                              </p:par>
                            </p:childTnLst>
                          </p:cTn>
                        </p:par>
                        <p:par>
                          <p:cTn id="50" fill="hold">
                            <p:stCondLst>
                              <p:cond delay="1500"/>
                            </p:stCondLst>
                            <p:childTnLst>
                              <p:par>
                                <p:cTn id="51" presetID="12" presetClass="entr" presetSubtype="4" fill="hold" grpId="0" nodeType="afterEffect">
                                  <p:stCondLst>
                                    <p:cond delay="0"/>
                                  </p:stCondLst>
                                  <p:childTnLst>
                                    <p:set>
                                      <p:cBhvr>
                                        <p:cTn id="52" dur="1" fill="hold">
                                          <p:stCondLst>
                                            <p:cond delay="0"/>
                                          </p:stCondLst>
                                        </p:cTn>
                                        <p:tgtEl>
                                          <p:spTgt spid="1646656"/>
                                        </p:tgtEl>
                                        <p:attrNameLst>
                                          <p:attrName>style.visibility</p:attrName>
                                        </p:attrNameLst>
                                      </p:cBhvr>
                                      <p:to>
                                        <p:strVal val="visible"/>
                                      </p:to>
                                    </p:set>
                                    <p:animEffect transition="in" filter="slide(fromBottom)">
                                      <p:cBhvr>
                                        <p:cTn id="53" dur="500"/>
                                        <p:tgtEl>
                                          <p:spTgt spid="16466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6634" grpId="0" animBg="1"/>
      <p:bldP spid="1646635" grpId="0" animBg="1"/>
      <p:bldP spid="1646636" grpId="0" animBg="1"/>
      <p:bldP spid="1646637" grpId="0" animBg="1"/>
      <p:bldP spid="1646638" grpId="0" autoUpdateAnimBg="0"/>
      <p:bldP spid="1646639" grpId="0" autoUpdateAnimBg="0"/>
      <p:bldP spid="1646640" grpId="0" autoUpdateAnimBg="0"/>
      <p:bldP spid="1646655" grpId="0" animBg="1"/>
      <p:bldP spid="1646656"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9346" name="Rectangle 2"/>
          <p:cNvSpPr>
            <a:spLocks noGrp="1" noChangeArrowheads="1"/>
          </p:cNvSpPr>
          <p:nvPr>
            <p:ph type="title"/>
          </p:nvPr>
        </p:nvSpPr>
        <p:spPr/>
        <p:txBody>
          <a:bodyPr/>
          <a:lstStyle/>
          <a:p>
            <a:r>
              <a:rPr lang="zh-CN" altLang="en-US"/>
              <a:t>包头中的主要信息</a:t>
            </a:r>
          </a:p>
        </p:txBody>
      </p:sp>
      <p:sp>
        <p:nvSpPr>
          <p:cNvPr id="1849347" name="Rectangle 3"/>
          <p:cNvSpPr>
            <a:spLocks noGrp="1" noChangeArrowheads="1"/>
          </p:cNvSpPr>
          <p:nvPr>
            <p:ph type="body" idx="1"/>
          </p:nvPr>
        </p:nvSpPr>
        <p:spPr/>
        <p:txBody>
          <a:bodyPr/>
          <a:lstStyle/>
          <a:p>
            <a:r>
              <a:rPr lang="zh-CN" altLang="en-US"/>
              <a:t>包过滤防火墙利用的包头信息</a:t>
            </a:r>
          </a:p>
          <a:p>
            <a:pPr lvl="1"/>
            <a:r>
              <a:rPr lang="en-US" altLang="zh-CN"/>
              <a:t>IP</a:t>
            </a:r>
            <a:r>
              <a:rPr lang="zh-CN" altLang="en-US"/>
              <a:t>协议类型</a:t>
            </a:r>
            <a:r>
              <a:rPr lang="en-US" altLang="zh-CN"/>
              <a:t>(TCP</a:t>
            </a:r>
            <a:r>
              <a:rPr lang="zh-CN" altLang="en-US"/>
              <a:t>、</a:t>
            </a:r>
            <a:r>
              <a:rPr lang="en-US" altLang="zh-CN"/>
              <a:t>UDP</a:t>
            </a:r>
            <a:r>
              <a:rPr lang="zh-CN" altLang="en-US"/>
              <a:t>，</a:t>
            </a:r>
            <a:r>
              <a:rPr lang="en-US" altLang="zh-CN"/>
              <a:t>ICMP</a:t>
            </a:r>
            <a:r>
              <a:rPr lang="zh-CN" altLang="en-US"/>
              <a:t>等</a:t>
            </a:r>
            <a:r>
              <a:rPr lang="en-US" altLang="zh-CN"/>
              <a:t>)</a:t>
            </a:r>
            <a:r>
              <a:rPr lang="zh-CN" altLang="en-US"/>
              <a:t>；</a:t>
            </a:r>
          </a:p>
          <a:p>
            <a:pPr lvl="1"/>
            <a:r>
              <a:rPr lang="en-US" altLang="zh-CN"/>
              <a:t>IP</a:t>
            </a:r>
            <a:r>
              <a:rPr lang="zh-CN" altLang="en-US"/>
              <a:t>源地址和目标地址；</a:t>
            </a:r>
          </a:p>
          <a:p>
            <a:pPr lvl="1"/>
            <a:r>
              <a:rPr lang="en-US" altLang="zh-CN"/>
              <a:t>IP</a:t>
            </a:r>
            <a:r>
              <a:rPr lang="zh-CN" altLang="en-US"/>
              <a:t>选择域的内容；</a:t>
            </a:r>
          </a:p>
          <a:p>
            <a:pPr lvl="1"/>
            <a:r>
              <a:rPr lang="en-US" altLang="zh-CN"/>
              <a:t>TCP</a:t>
            </a:r>
            <a:r>
              <a:rPr lang="zh-CN" altLang="en-US"/>
              <a:t>或</a:t>
            </a:r>
            <a:r>
              <a:rPr lang="en-US" altLang="zh-CN"/>
              <a:t>UDP</a:t>
            </a:r>
            <a:r>
              <a:rPr lang="zh-CN" altLang="en-US"/>
              <a:t>源端口号和目标端口号；</a:t>
            </a:r>
          </a:p>
          <a:p>
            <a:pPr lvl="1"/>
            <a:r>
              <a:rPr lang="en-US" altLang="zh-CN"/>
              <a:t>ICMP</a:t>
            </a:r>
            <a:r>
              <a:rPr lang="zh-CN" altLang="en-US"/>
              <a:t>消息类型。</a:t>
            </a:r>
          </a:p>
          <a:p>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9667" name="Rectangle 3"/>
          <p:cNvSpPr>
            <a:spLocks noChangeArrowheads="1"/>
          </p:cNvSpPr>
          <p:nvPr/>
        </p:nvSpPr>
        <p:spPr bwMode="auto">
          <a:xfrm>
            <a:off x="1163638" y="268288"/>
            <a:ext cx="7427912" cy="1143000"/>
          </a:xfrm>
          <a:prstGeom prst="rect">
            <a:avLst/>
          </a:prstGeom>
          <a:noFill/>
          <a:ln w="9525">
            <a:noFill/>
            <a:miter lim="800000"/>
          </a:ln>
          <a:effectLst/>
        </p:spPr>
        <p:txBody>
          <a:bodyPr/>
          <a:lstStyle/>
          <a:p>
            <a:r>
              <a:rPr kumimoji="0" lang="zh-CN" altLang="en-US" sz="4000" dirty="0">
                <a:latin typeface="黑体" panose="02010609060101010101" pitchFamily="49" charset="-122"/>
                <a:ea typeface="宋体" panose="02010600030101010101" pitchFamily="2" charset="-122"/>
              </a:rPr>
              <a:t>包过滤操作的六项要求</a:t>
            </a:r>
          </a:p>
        </p:txBody>
      </p:sp>
      <p:sp>
        <p:nvSpPr>
          <p:cNvPr id="1649669" name="Rectangle 5"/>
          <p:cNvSpPr>
            <a:spLocks noGrp="1" noChangeArrowheads="1"/>
          </p:cNvSpPr>
          <p:nvPr>
            <p:ph type="body" idx="1"/>
          </p:nvPr>
        </p:nvSpPr>
        <p:spPr>
          <a:xfrm>
            <a:off x="649288" y="1277938"/>
            <a:ext cx="8113712" cy="5122862"/>
          </a:xfrm>
        </p:spPr>
        <p:txBody>
          <a:bodyPr/>
          <a:lstStyle/>
          <a:p>
            <a:pPr marL="533400" indent="-533400"/>
            <a:r>
              <a:rPr lang="zh-CN" altLang="en-US" dirty="0"/>
              <a:t>六项要求：</a:t>
            </a:r>
          </a:p>
          <a:p>
            <a:pPr marL="914400" lvl="1" indent="-457200">
              <a:buSzPct val="100000"/>
              <a:buFont typeface="Wingdings" panose="05000000000000000000" pitchFamily="2" charset="2"/>
              <a:buAutoNum type="circleNumDbPlain"/>
            </a:pPr>
            <a:r>
              <a:rPr lang="zh-CN" altLang="en-US" dirty="0"/>
              <a:t>包过滤设备必须存储包过滤规则；</a:t>
            </a:r>
          </a:p>
          <a:p>
            <a:pPr marL="914400" lvl="1" indent="-457200">
              <a:buSzPct val="100000"/>
              <a:buFont typeface="Wingdings" panose="05000000000000000000" pitchFamily="2" charset="2"/>
              <a:buAutoNum type="circleNumDbPlain"/>
            </a:pPr>
            <a:r>
              <a:rPr lang="zh-CN" altLang="en-US" dirty="0"/>
              <a:t>当包到达端口时，分析</a:t>
            </a:r>
            <a:r>
              <a:rPr lang="en-US" altLang="zh-CN" dirty="0"/>
              <a:t>IP</a:t>
            </a:r>
            <a:r>
              <a:rPr lang="zh-CN" altLang="en-US" dirty="0"/>
              <a:t>、</a:t>
            </a:r>
            <a:r>
              <a:rPr lang="en-US" altLang="zh-CN" dirty="0"/>
              <a:t>TCP</a:t>
            </a:r>
            <a:r>
              <a:rPr lang="zh-CN" altLang="en-US" dirty="0"/>
              <a:t>或</a:t>
            </a:r>
            <a:r>
              <a:rPr lang="en-US" altLang="zh-CN" dirty="0"/>
              <a:t>UDP</a:t>
            </a:r>
            <a:r>
              <a:rPr lang="zh-CN" altLang="en-US" dirty="0"/>
              <a:t>报文头中的字段。</a:t>
            </a:r>
          </a:p>
          <a:p>
            <a:pPr marL="914400" lvl="1" indent="-457200">
              <a:buSzPct val="100000"/>
              <a:buFont typeface="Wingdings" panose="05000000000000000000" pitchFamily="2" charset="2"/>
              <a:buAutoNum type="circleNumDbPlain"/>
            </a:pPr>
            <a:r>
              <a:rPr lang="zh-CN" altLang="en-US" dirty="0"/>
              <a:t>包过滤规则的存储顺序与应用顺序相同；</a:t>
            </a:r>
          </a:p>
          <a:p>
            <a:pPr marL="914400" lvl="1" indent="-457200">
              <a:buSzPct val="100000"/>
              <a:buFont typeface="Wingdings" panose="05000000000000000000" pitchFamily="2" charset="2"/>
              <a:buAutoNum type="circleNumDbPlain"/>
            </a:pPr>
            <a:r>
              <a:rPr lang="zh-CN" altLang="en-US" dirty="0"/>
              <a:t>如果一条规则阻止包传输，此包便被禁止；</a:t>
            </a:r>
          </a:p>
          <a:p>
            <a:pPr marL="914400" lvl="1" indent="-457200">
              <a:buSzPct val="100000"/>
              <a:buFont typeface="Wingdings" panose="05000000000000000000" pitchFamily="2" charset="2"/>
              <a:buAutoNum type="circleNumDbPlain"/>
            </a:pPr>
            <a:r>
              <a:rPr lang="zh-CN" altLang="en-US" dirty="0"/>
              <a:t>如果一条规则允许包传输或接受，此包可正常通行；</a:t>
            </a:r>
          </a:p>
          <a:p>
            <a:pPr marL="914400" lvl="1" indent="-457200">
              <a:buSzPct val="100000"/>
              <a:buFont typeface="Wingdings" panose="05000000000000000000" pitchFamily="2" charset="2"/>
              <a:buAutoNum type="circleNumDbPlain"/>
            </a:pPr>
            <a:r>
              <a:rPr lang="zh-CN" altLang="en-US" dirty="0"/>
              <a:t>如果一个包不满足任何一条规则，该包就被阻塞。</a:t>
            </a:r>
          </a:p>
        </p:txBody>
      </p:sp>
      <p:sp>
        <p:nvSpPr>
          <p:cNvPr id="1649670" name="AutoShape 6"/>
          <p:cNvSpPr>
            <a:spLocks noChangeArrowheads="1"/>
          </p:cNvSpPr>
          <p:nvPr/>
        </p:nvSpPr>
        <p:spPr bwMode="auto">
          <a:xfrm>
            <a:off x="4508500" y="1809750"/>
            <a:ext cx="3887788" cy="1079500"/>
          </a:xfrm>
          <a:prstGeom prst="wedgeRectCallout">
            <a:avLst>
              <a:gd name="adj1" fmla="val 431"/>
              <a:gd name="adj2" fmla="val 133824"/>
            </a:avLst>
          </a:prstGeom>
          <a:gradFill rotWithShape="1">
            <a:gsLst>
              <a:gs pos="0">
                <a:schemeClr val="bg1"/>
              </a:gs>
              <a:gs pos="100000">
                <a:srgbClr val="FF9900"/>
              </a:gs>
            </a:gsLst>
            <a:path path="rect">
              <a:fillToRect l="50000" t="50000" r="50000" b="50000"/>
            </a:path>
          </a:gradFill>
          <a:ln w="9525">
            <a:noFill/>
            <a:miter lim="800000"/>
          </a:ln>
          <a:effectLst/>
        </p:spPr>
        <p:txBody>
          <a:bodyPr/>
          <a:lstStyle/>
          <a:p>
            <a:pPr algn="ctr"/>
            <a:r>
              <a:rPr lang="zh-CN" altLang="en-US" sz="2800" dirty="0">
                <a:solidFill>
                  <a:srgbClr val="0000FF"/>
                </a:solidFill>
                <a:latin typeface="宋体" panose="02010600030101010101" pitchFamily="2" charset="-122"/>
                <a:ea typeface="宋体" panose="02010600030101010101" pitchFamily="2" charset="-122"/>
              </a:rPr>
              <a:t>规则</a:t>
            </a:r>
            <a:r>
              <a:rPr lang="en-US" altLang="zh-CN" sz="2800" dirty="0">
                <a:solidFill>
                  <a:srgbClr val="0000FF"/>
                </a:solidFill>
                <a:ea typeface="宋体" panose="02010600030101010101" pitchFamily="2" charset="-122"/>
              </a:rPr>
              <a:t>4</a:t>
            </a:r>
            <a:r>
              <a:rPr lang="zh-CN" altLang="en-US" sz="2800" dirty="0">
                <a:solidFill>
                  <a:srgbClr val="0000FF"/>
                </a:solidFill>
                <a:ea typeface="宋体" panose="02010600030101010101" pitchFamily="2" charset="-122"/>
              </a:rPr>
              <a:t>、</a:t>
            </a:r>
            <a:r>
              <a:rPr lang="en-US" altLang="zh-CN" sz="2800" dirty="0">
                <a:solidFill>
                  <a:srgbClr val="0000FF"/>
                </a:solidFill>
                <a:ea typeface="宋体" panose="02010600030101010101" pitchFamily="2" charset="-122"/>
              </a:rPr>
              <a:t>5</a:t>
            </a:r>
            <a:r>
              <a:rPr lang="zh-CN" altLang="en-US" sz="2800" dirty="0">
                <a:solidFill>
                  <a:srgbClr val="0000FF"/>
                </a:solidFill>
                <a:latin typeface="宋体" panose="02010600030101010101" pitchFamily="2" charset="-122"/>
                <a:ea typeface="宋体" panose="02010600030101010101" pitchFamily="2" charset="-122"/>
              </a:rPr>
              <a:t>说明规则以正确顺序放置很重要</a:t>
            </a:r>
          </a:p>
        </p:txBody>
      </p:sp>
      <p:sp>
        <p:nvSpPr>
          <p:cNvPr id="1649671" name="AutoShape 7"/>
          <p:cNvSpPr>
            <a:spLocks noChangeArrowheads="1"/>
          </p:cNvSpPr>
          <p:nvPr/>
        </p:nvSpPr>
        <p:spPr bwMode="auto">
          <a:xfrm>
            <a:off x="4117975" y="3881438"/>
            <a:ext cx="4608513" cy="1081087"/>
          </a:xfrm>
          <a:prstGeom prst="wedgeRectCallout">
            <a:avLst>
              <a:gd name="adj1" fmla="val -40079"/>
              <a:gd name="adj2" fmla="val 75403"/>
            </a:avLst>
          </a:prstGeom>
          <a:gradFill rotWithShape="1">
            <a:gsLst>
              <a:gs pos="0">
                <a:schemeClr val="bg1"/>
              </a:gs>
              <a:gs pos="100000">
                <a:srgbClr val="FF9900"/>
              </a:gs>
            </a:gsLst>
            <a:path path="rect">
              <a:fillToRect l="50000" t="50000" r="50000" b="50000"/>
            </a:path>
          </a:gradFill>
          <a:ln w="9525">
            <a:noFill/>
            <a:miter lim="800000"/>
          </a:ln>
          <a:effectLst/>
        </p:spPr>
        <p:txBody>
          <a:bodyPr/>
          <a:lstStyle/>
          <a:p>
            <a:pPr algn="ctr"/>
            <a:r>
              <a:rPr lang="zh-CN" altLang="en-US" sz="2800">
                <a:solidFill>
                  <a:srgbClr val="0000FF"/>
                </a:solidFill>
                <a:latin typeface="宋体" panose="02010600030101010101" pitchFamily="2" charset="-122"/>
                <a:ea typeface="宋体" panose="02010600030101010101" pitchFamily="2" charset="-122"/>
              </a:rPr>
              <a:t>规则</a:t>
            </a:r>
            <a:r>
              <a:rPr lang="en-US" altLang="zh-CN" sz="2800">
                <a:solidFill>
                  <a:srgbClr val="0000FF"/>
                </a:solidFill>
                <a:ea typeface="宋体" panose="02010600030101010101" pitchFamily="2" charset="-122"/>
              </a:rPr>
              <a:t>6</a:t>
            </a:r>
            <a:r>
              <a:rPr lang="zh-CN" altLang="en-US" sz="2800">
                <a:solidFill>
                  <a:srgbClr val="0000FF"/>
                </a:solidFill>
                <a:latin typeface="宋体" panose="02010600030101010101" pitchFamily="2" charset="-122"/>
                <a:ea typeface="宋体" panose="02010600030101010101" pitchFamily="2" charset="-122"/>
              </a:rPr>
              <a:t>依据的原理是：未明确表示允许的便被禁止。</a:t>
            </a:r>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withEffect">
                                  <p:stCondLst>
                                    <p:cond delay="0"/>
                                  </p:stCondLst>
                                  <p:childTnLst>
                                    <p:set>
                                      <p:cBhvr>
                                        <p:cTn id="6" dur="1" fill="hold">
                                          <p:stCondLst>
                                            <p:cond delay="0"/>
                                          </p:stCondLst>
                                        </p:cTn>
                                        <p:tgtEl>
                                          <p:spTgt spid="1649669">
                                            <p:txEl>
                                              <p:pRg st="0" end="0"/>
                                            </p:txEl>
                                          </p:spTgt>
                                        </p:tgtEl>
                                        <p:attrNameLst>
                                          <p:attrName>style.visibility</p:attrName>
                                        </p:attrNameLst>
                                      </p:cBhvr>
                                      <p:to>
                                        <p:strVal val="visible"/>
                                      </p:to>
                                    </p:set>
                                    <p:anim calcmode="lin" valueType="num">
                                      <p:cBhvr>
                                        <p:cTn id="7" dur="500" fill="hold"/>
                                        <p:tgtEl>
                                          <p:spTgt spid="1649669">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649669">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649669">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64966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5" presetClass="entr" presetSubtype="0" fill="hold" nodeType="clickEffect">
                                  <p:stCondLst>
                                    <p:cond delay="0"/>
                                  </p:stCondLst>
                                  <p:childTnLst>
                                    <p:set>
                                      <p:cBhvr>
                                        <p:cTn id="14" dur="1" fill="hold">
                                          <p:stCondLst>
                                            <p:cond delay="0"/>
                                          </p:stCondLst>
                                        </p:cTn>
                                        <p:tgtEl>
                                          <p:spTgt spid="1649669">
                                            <p:txEl>
                                              <p:pRg st="1" end="1"/>
                                            </p:txEl>
                                          </p:spTgt>
                                        </p:tgtEl>
                                        <p:attrNameLst>
                                          <p:attrName>style.visibility</p:attrName>
                                        </p:attrNameLst>
                                      </p:cBhvr>
                                      <p:to>
                                        <p:strVal val="visible"/>
                                      </p:to>
                                    </p:set>
                                    <p:anim calcmode="lin" valueType="num">
                                      <p:cBhvr>
                                        <p:cTn id="15" dur="1000" fill="hold"/>
                                        <p:tgtEl>
                                          <p:spTgt spid="1649669">
                                            <p:txEl>
                                              <p:pRg st="1" end="1"/>
                                            </p:txEl>
                                          </p:spTgt>
                                        </p:tgtEl>
                                        <p:attrNameLst>
                                          <p:attrName>ppt_w</p:attrName>
                                        </p:attrNameLst>
                                      </p:cBhvr>
                                      <p:tavLst>
                                        <p:tav tm="0">
                                          <p:val>
                                            <p:strVal val="#ppt_w*0.70"/>
                                          </p:val>
                                        </p:tav>
                                        <p:tav tm="100000">
                                          <p:val>
                                            <p:strVal val="#ppt_w"/>
                                          </p:val>
                                        </p:tav>
                                      </p:tavLst>
                                    </p:anim>
                                    <p:anim calcmode="lin" valueType="num">
                                      <p:cBhvr>
                                        <p:cTn id="16" dur="1000" fill="hold"/>
                                        <p:tgtEl>
                                          <p:spTgt spid="1649669">
                                            <p:txEl>
                                              <p:pRg st="1" end="1"/>
                                            </p:txEl>
                                          </p:spTgt>
                                        </p:tgtEl>
                                        <p:attrNameLst>
                                          <p:attrName>ppt_h</p:attrName>
                                        </p:attrNameLst>
                                      </p:cBhvr>
                                      <p:tavLst>
                                        <p:tav tm="0">
                                          <p:val>
                                            <p:strVal val="#ppt_h"/>
                                          </p:val>
                                        </p:tav>
                                        <p:tav tm="100000">
                                          <p:val>
                                            <p:strVal val="#ppt_h"/>
                                          </p:val>
                                        </p:tav>
                                      </p:tavLst>
                                    </p:anim>
                                    <p:animEffect transition="in" filter="fade">
                                      <p:cBhvr>
                                        <p:cTn id="17" dur="1000"/>
                                        <p:tgtEl>
                                          <p:spTgt spid="164966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1649669">
                                            <p:txEl>
                                              <p:pRg st="2" end="2"/>
                                            </p:txEl>
                                          </p:spTgt>
                                        </p:tgtEl>
                                        <p:attrNameLst>
                                          <p:attrName>style.visibility</p:attrName>
                                        </p:attrNameLst>
                                      </p:cBhvr>
                                      <p:to>
                                        <p:strVal val="visible"/>
                                      </p:to>
                                    </p:set>
                                    <p:anim calcmode="lin" valueType="num">
                                      <p:cBhvr>
                                        <p:cTn id="22" dur="1000" fill="hold"/>
                                        <p:tgtEl>
                                          <p:spTgt spid="1649669">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1649669">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1649669">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nodeType="clickEffect">
                                  <p:stCondLst>
                                    <p:cond delay="0"/>
                                  </p:stCondLst>
                                  <p:childTnLst>
                                    <p:set>
                                      <p:cBhvr>
                                        <p:cTn id="28" dur="1" fill="hold">
                                          <p:stCondLst>
                                            <p:cond delay="0"/>
                                          </p:stCondLst>
                                        </p:cTn>
                                        <p:tgtEl>
                                          <p:spTgt spid="1649669">
                                            <p:txEl>
                                              <p:pRg st="3" end="3"/>
                                            </p:txEl>
                                          </p:spTgt>
                                        </p:tgtEl>
                                        <p:attrNameLst>
                                          <p:attrName>style.visibility</p:attrName>
                                        </p:attrNameLst>
                                      </p:cBhvr>
                                      <p:to>
                                        <p:strVal val="visible"/>
                                      </p:to>
                                    </p:set>
                                    <p:anim calcmode="lin" valueType="num">
                                      <p:cBhvr>
                                        <p:cTn id="29" dur="1000" fill="hold"/>
                                        <p:tgtEl>
                                          <p:spTgt spid="1649669">
                                            <p:txEl>
                                              <p:pRg st="3" end="3"/>
                                            </p:txEl>
                                          </p:spTgt>
                                        </p:tgtEl>
                                        <p:attrNameLst>
                                          <p:attrName>ppt_w</p:attrName>
                                        </p:attrNameLst>
                                      </p:cBhvr>
                                      <p:tavLst>
                                        <p:tav tm="0">
                                          <p:val>
                                            <p:strVal val="#ppt_w*0.70"/>
                                          </p:val>
                                        </p:tav>
                                        <p:tav tm="100000">
                                          <p:val>
                                            <p:strVal val="#ppt_w"/>
                                          </p:val>
                                        </p:tav>
                                      </p:tavLst>
                                    </p:anim>
                                    <p:anim calcmode="lin" valueType="num">
                                      <p:cBhvr>
                                        <p:cTn id="30" dur="1000" fill="hold"/>
                                        <p:tgtEl>
                                          <p:spTgt spid="1649669">
                                            <p:txEl>
                                              <p:pRg st="3" end="3"/>
                                            </p:txEl>
                                          </p:spTgt>
                                        </p:tgtEl>
                                        <p:attrNameLst>
                                          <p:attrName>ppt_h</p:attrName>
                                        </p:attrNameLst>
                                      </p:cBhvr>
                                      <p:tavLst>
                                        <p:tav tm="0">
                                          <p:val>
                                            <p:strVal val="#ppt_h"/>
                                          </p:val>
                                        </p:tav>
                                        <p:tav tm="100000">
                                          <p:val>
                                            <p:strVal val="#ppt_h"/>
                                          </p:val>
                                        </p:tav>
                                      </p:tavLst>
                                    </p:anim>
                                    <p:animEffect transition="in" filter="fade">
                                      <p:cBhvr>
                                        <p:cTn id="31" dur="1000"/>
                                        <p:tgtEl>
                                          <p:spTgt spid="1649669">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5" presetClass="entr" presetSubtype="0" fill="hold" nodeType="clickEffect">
                                  <p:stCondLst>
                                    <p:cond delay="0"/>
                                  </p:stCondLst>
                                  <p:childTnLst>
                                    <p:set>
                                      <p:cBhvr>
                                        <p:cTn id="35" dur="1" fill="hold">
                                          <p:stCondLst>
                                            <p:cond delay="0"/>
                                          </p:stCondLst>
                                        </p:cTn>
                                        <p:tgtEl>
                                          <p:spTgt spid="1649669">
                                            <p:txEl>
                                              <p:pRg st="4" end="4"/>
                                            </p:txEl>
                                          </p:spTgt>
                                        </p:tgtEl>
                                        <p:attrNameLst>
                                          <p:attrName>style.visibility</p:attrName>
                                        </p:attrNameLst>
                                      </p:cBhvr>
                                      <p:to>
                                        <p:strVal val="visible"/>
                                      </p:to>
                                    </p:set>
                                    <p:anim calcmode="lin" valueType="num">
                                      <p:cBhvr>
                                        <p:cTn id="36" dur="1000" fill="hold"/>
                                        <p:tgtEl>
                                          <p:spTgt spid="1649669">
                                            <p:txEl>
                                              <p:pRg st="4" end="4"/>
                                            </p:txEl>
                                          </p:spTgt>
                                        </p:tgtEl>
                                        <p:attrNameLst>
                                          <p:attrName>ppt_w</p:attrName>
                                        </p:attrNameLst>
                                      </p:cBhvr>
                                      <p:tavLst>
                                        <p:tav tm="0">
                                          <p:val>
                                            <p:strVal val="#ppt_w*0.70"/>
                                          </p:val>
                                        </p:tav>
                                        <p:tav tm="100000">
                                          <p:val>
                                            <p:strVal val="#ppt_w"/>
                                          </p:val>
                                        </p:tav>
                                      </p:tavLst>
                                    </p:anim>
                                    <p:anim calcmode="lin" valueType="num">
                                      <p:cBhvr>
                                        <p:cTn id="37" dur="1000" fill="hold"/>
                                        <p:tgtEl>
                                          <p:spTgt spid="1649669">
                                            <p:txEl>
                                              <p:pRg st="4" end="4"/>
                                            </p:txEl>
                                          </p:spTgt>
                                        </p:tgtEl>
                                        <p:attrNameLst>
                                          <p:attrName>ppt_h</p:attrName>
                                        </p:attrNameLst>
                                      </p:cBhvr>
                                      <p:tavLst>
                                        <p:tav tm="0">
                                          <p:val>
                                            <p:strVal val="#ppt_h"/>
                                          </p:val>
                                        </p:tav>
                                        <p:tav tm="100000">
                                          <p:val>
                                            <p:strVal val="#ppt_h"/>
                                          </p:val>
                                        </p:tav>
                                      </p:tavLst>
                                    </p:anim>
                                    <p:animEffect transition="in" filter="fade">
                                      <p:cBhvr>
                                        <p:cTn id="38" dur="1000"/>
                                        <p:tgtEl>
                                          <p:spTgt spid="1649669">
                                            <p:txEl>
                                              <p:pRg st="4" end="4"/>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5" presetClass="entr" presetSubtype="0" fill="hold" nodeType="clickEffect">
                                  <p:stCondLst>
                                    <p:cond delay="0"/>
                                  </p:stCondLst>
                                  <p:childTnLst>
                                    <p:set>
                                      <p:cBhvr>
                                        <p:cTn id="42" dur="1" fill="hold">
                                          <p:stCondLst>
                                            <p:cond delay="0"/>
                                          </p:stCondLst>
                                        </p:cTn>
                                        <p:tgtEl>
                                          <p:spTgt spid="1649669">
                                            <p:txEl>
                                              <p:pRg st="5" end="5"/>
                                            </p:txEl>
                                          </p:spTgt>
                                        </p:tgtEl>
                                        <p:attrNameLst>
                                          <p:attrName>style.visibility</p:attrName>
                                        </p:attrNameLst>
                                      </p:cBhvr>
                                      <p:to>
                                        <p:strVal val="visible"/>
                                      </p:to>
                                    </p:set>
                                    <p:anim calcmode="lin" valueType="num">
                                      <p:cBhvr>
                                        <p:cTn id="43" dur="1000" fill="hold"/>
                                        <p:tgtEl>
                                          <p:spTgt spid="1649669">
                                            <p:txEl>
                                              <p:pRg st="5" end="5"/>
                                            </p:txEl>
                                          </p:spTgt>
                                        </p:tgtEl>
                                        <p:attrNameLst>
                                          <p:attrName>ppt_w</p:attrName>
                                        </p:attrNameLst>
                                      </p:cBhvr>
                                      <p:tavLst>
                                        <p:tav tm="0">
                                          <p:val>
                                            <p:strVal val="#ppt_w*0.70"/>
                                          </p:val>
                                        </p:tav>
                                        <p:tav tm="100000">
                                          <p:val>
                                            <p:strVal val="#ppt_w"/>
                                          </p:val>
                                        </p:tav>
                                      </p:tavLst>
                                    </p:anim>
                                    <p:anim calcmode="lin" valueType="num">
                                      <p:cBhvr>
                                        <p:cTn id="44" dur="1000" fill="hold"/>
                                        <p:tgtEl>
                                          <p:spTgt spid="1649669">
                                            <p:txEl>
                                              <p:pRg st="5" end="5"/>
                                            </p:txEl>
                                          </p:spTgt>
                                        </p:tgtEl>
                                        <p:attrNameLst>
                                          <p:attrName>ppt_h</p:attrName>
                                        </p:attrNameLst>
                                      </p:cBhvr>
                                      <p:tavLst>
                                        <p:tav tm="0">
                                          <p:val>
                                            <p:strVal val="#ppt_h"/>
                                          </p:val>
                                        </p:tav>
                                        <p:tav tm="100000">
                                          <p:val>
                                            <p:strVal val="#ppt_h"/>
                                          </p:val>
                                        </p:tav>
                                      </p:tavLst>
                                    </p:anim>
                                    <p:animEffect transition="in" filter="fade">
                                      <p:cBhvr>
                                        <p:cTn id="45" dur="1000"/>
                                        <p:tgtEl>
                                          <p:spTgt spid="1649669">
                                            <p:txEl>
                                              <p:pRg st="5" end="5"/>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5" presetClass="entr" presetSubtype="0" fill="hold" nodeType="clickEffect">
                                  <p:stCondLst>
                                    <p:cond delay="0"/>
                                  </p:stCondLst>
                                  <p:childTnLst>
                                    <p:set>
                                      <p:cBhvr>
                                        <p:cTn id="49" dur="1" fill="hold">
                                          <p:stCondLst>
                                            <p:cond delay="0"/>
                                          </p:stCondLst>
                                        </p:cTn>
                                        <p:tgtEl>
                                          <p:spTgt spid="1649669">
                                            <p:txEl>
                                              <p:pRg st="6" end="6"/>
                                            </p:txEl>
                                          </p:spTgt>
                                        </p:tgtEl>
                                        <p:attrNameLst>
                                          <p:attrName>style.visibility</p:attrName>
                                        </p:attrNameLst>
                                      </p:cBhvr>
                                      <p:to>
                                        <p:strVal val="visible"/>
                                      </p:to>
                                    </p:set>
                                    <p:anim calcmode="lin" valueType="num">
                                      <p:cBhvr>
                                        <p:cTn id="50" dur="1000" fill="hold"/>
                                        <p:tgtEl>
                                          <p:spTgt spid="1649669">
                                            <p:txEl>
                                              <p:pRg st="6" end="6"/>
                                            </p:txEl>
                                          </p:spTgt>
                                        </p:tgtEl>
                                        <p:attrNameLst>
                                          <p:attrName>ppt_w</p:attrName>
                                        </p:attrNameLst>
                                      </p:cBhvr>
                                      <p:tavLst>
                                        <p:tav tm="0">
                                          <p:val>
                                            <p:strVal val="#ppt_w*0.70"/>
                                          </p:val>
                                        </p:tav>
                                        <p:tav tm="100000">
                                          <p:val>
                                            <p:strVal val="#ppt_w"/>
                                          </p:val>
                                        </p:tav>
                                      </p:tavLst>
                                    </p:anim>
                                    <p:anim calcmode="lin" valueType="num">
                                      <p:cBhvr>
                                        <p:cTn id="51" dur="1000" fill="hold"/>
                                        <p:tgtEl>
                                          <p:spTgt spid="1649669">
                                            <p:txEl>
                                              <p:pRg st="6" end="6"/>
                                            </p:txEl>
                                          </p:spTgt>
                                        </p:tgtEl>
                                        <p:attrNameLst>
                                          <p:attrName>ppt_h</p:attrName>
                                        </p:attrNameLst>
                                      </p:cBhvr>
                                      <p:tavLst>
                                        <p:tav tm="0">
                                          <p:val>
                                            <p:strVal val="#ppt_h"/>
                                          </p:val>
                                        </p:tav>
                                        <p:tav tm="100000">
                                          <p:val>
                                            <p:strVal val="#ppt_h"/>
                                          </p:val>
                                        </p:tav>
                                      </p:tavLst>
                                    </p:anim>
                                    <p:animEffect transition="in" filter="fade">
                                      <p:cBhvr>
                                        <p:cTn id="52" dur="1000"/>
                                        <p:tgtEl>
                                          <p:spTgt spid="1649669">
                                            <p:txEl>
                                              <p:pRg st="6" end="6"/>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55" presetClass="entr" presetSubtype="0" fill="hold" grpId="0" nodeType="clickEffect">
                                  <p:stCondLst>
                                    <p:cond delay="0"/>
                                  </p:stCondLst>
                                  <p:childTnLst>
                                    <p:set>
                                      <p:cBhvr>
                                        <p:cTn id="56" dur="1" fill="hold">
                                          <p:stCondLst>
                                            <p:cond delay="0"/>
                                          </p:stCondLst>
                                        </p:cTn>
                                        <p:tgtEl>
                                          <p:spTgt spid="1649670"/>
                                        </p:tgtEl>
                                        <p:attrNameLst>
                                          <p:attrName>style.visibility</p:attrName>
                                        </p:attrNameLst>
                                      </p:cBhvr>
                                      <p:to>
                                        <p:strVal val="visible"/>
                                      </p:to>
                                    </p:set>
                                    <p:anim calcmode="lin" valueType="num">
                                      <p:cBhvr>
                                        <p:cTn id="57" dur="1000" fill="hold"/>
                                        <p:tgtEl>
                                          <p:spTgt spid="1649670"/>
                                        </p:tgtEl>
                                        <p:attrNameLst>
                                          <p:attrName>ppt_w</p:attrName>
                                        </p:attrNameLst>
                                      </p:cBhvr>
                                      <p:tavLst>
                                        <p:tav tm="0">
                                          <p:val>
                                            <p:strVal val="#ppt_w*0.70"/>
                                          </p:val>
                                        </p:tav>
                                        <p:tav tm="100000">
                                          <p:val>
                                            <p:strVal val="#ppt_w"/>
                                          </p:val>
                                        </p:tav>
                                      </p:tavLst>
                                    </p:anim>
                                    <p:anim calcmode="lin" valueType="num">
                                      <p:cBhvr>
                                        <p:cTn id="58" dur="1000" fill="hold"/>
                                        <p:tgtEl>
                                          <p:spTgt spid="1649670"/>
                                        </p:tgtEl>
                                        <p:attrNameLst>
                                          <p:attrName>ppt_h</p:attrName>
                                        </p:attrNameLst>
                                      </p:cBhvr>
                                      <p:tavLst>
                                        <p:tav tm="0">
                                          <p:val>
                                            <p:strVal val="#ppt_h"/>
                                          </p:val>
                                        </p:tav>
                                        <p:tav tm="100000">
                                          <p:val>
                                            <p:strVal val="#ppt_h"/>
                                          </p:val>
                                        </p:tav>
                                      </p:tavLst>
                                    </p:anim>
                                    <p:animEffect transition="in" filter="fade">
                                      <p:cBhvr>
                                        <p:cTn id="59" dur="1000"/>
                                        <p:tgtEl>
                                          <p:spTgt spid="1649670"/>
                                        </p:tgtEl>
                                      </p:cBhvr>
                                    </p:animEffect>
                                  </p:childTnLst>
                                </p:cTn>
                              </p:par>
                            </p:childTnLst>
                          </p:cTn>
                        </p:par>
                      </p:childTnLst>
                    </p:cTn>
                  </p:par>
                  <p:par>
                    <p:cTn id="60" fill="hold">
                      <p:stCondLst>
                        <p:cond delay="indefinite"/>
                      </p:stCondLst>
                      <p:childTnLst>
                        <p:par>
                          <p:cTn id="61" fill="hold">
                            <p:stCondLst>
                              <p:cond delay="0"/>
                            </p:stCondLst>
                            <p:childTnLst>
                              <p:par>
                                <p:cTn id="62" presetID="55" presetClass="entr" presetSubtype="0" fill="hold" grpId="0" nodeType="clickEffect">
                                  <p:stCondLst>
                                    <p:cond delay="0"/>
                                  </p:stCondLst>
                                  <p:childTnLst>
                                    <p:set>
                                      <p:cBhvr>
                                        <p:cTn id="63" dur="1" fill="hold">
                                          <p:stCondLst>
                                            <p:cond delay="0"/>
                                          </p:stCondLst>
                                        </p:cTn>
                                        <p:tgtEl>
                                          <p:spTgt spid="1649671"/>
                                        </p:tgtEl>
                                        <p:attrNameLst>
                                          <p:attrName>style.visibility</p:attrName>
                                        </p:attrNameLst>
                                      </p:cBhvr>
                                      <p:to>
                                        <p:strVal val="visible"/>
                                      </p:to>
                                    </p:set>
                                    <p:anim calcmode="lin" valueType="num">
                                      <p:cBhvr>
                                        <p:cTn id="64" dur="1000" fill="hold"/>
                                        <p:tgtEl>
                                          <p:spTgt spid="1649671"/>
                                        </p:tgtEl>
                                        <p:attrNameLst>
                                          <p:attrName>ppt_w</p:attrName>
                                        </p:attrNameLst>
                                      </p:cBhvr>
                                      <p:tavLst>
                                        <p:tav tm="0">
                                          <p:val>
                                            <p:strVal val="#ppt_w*0.70"/>
                                          </p:val>
                                        </p:tav>
                                        <p:tav tm="100000">
                                          <p:val>
                                            <p:strVal val="#ppt_w"/>
                                          </p:val>
                                        </p:tav>
                                      </p:tavLst>
                                    </p:anim>
                                    <p:anim calcmode="lin" valueType="num">
                                      <p:cBhvr>
                                        <p:cTn id="65" dur="1000" fill="hold"/>
                                        <p:tgtEl>
                                          <p:spTgt spid="1649671"/>
                                        </p:tgtEl>
                                        <p:attrNameLst>
                                          <p:attrName>ppt_h</p:attrName>
                                        </p:attrNameLst>
                                      </p:cBhvr>
                                      <p:tavLst>
                                        <p:tav tm="0">
                                          <p:val>
                                            <p:strVal val="#ppt_h"/>
                                          </p:val>
                                        </p:tav>
                                        <p:tav tm="100000">
                                          <p:val>
                                            <p:strVal val="#ppt_h"/>
                                          </p:val>
                                        </p:tav>
                                      </p:tavLst>
                                    </p:anim>
                                    <p:animEffect transition="in" filter="fade">
                                      <p:cBhvr>
                                        <p:cTn id="66" dur="1000"/>
                                        <p:tgtEl>
                                          <p:spTgt spid="16496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9670" grpId="0" animBg="1"/>
      <p:bldP spid="1649671"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1714" name="Rectangle 2"/>
          <p:cNvSpPr>
            <a:spLocks noGrp="1" noChangeArrowheads="1"/>
          </p:cNvSpPr>
          <p:nvPr>
            <p:ph type="title"/>
          </p:nvPr>
        </p:nvSpPr>
        <p:spPr/>
        <p:txBody>
          <a:bodyPr/>
          <a:lstStyle/>
          <a:p>
            <a:r>
              <a:rPr lang="zh-CN" altLang="en-US"/>
              <a:t>包过滤操作的要求</a:t>
            </a:r>
          </a:p>
        </p:txBody>
      </p:sp>
      <p:pic>
        <p:nvPicPr>
          <p:cNvPr id="1651715" name="Picture 3"/>
          <p:cNvPicPr>
            <a:picLocks noChangeAspect="1" noChangeArrowheads="1"/>
          </p:cNvPicPr>
          <p:nvPr/>
        </p:nvPicPr>
        <p:blipFill>
          <a:blip r:embed="rId2" cstate="print"/>
          <a:srcRect/>
          <a:stretch>
            <a:fillRect/>
          </a:stretch>
        </p:blipFill>
        <p:spPr bwMode="auto">
          <a:xfrm>
            <a:off x="900113" y="1125538"/>
            <a:ext cx="7705725" cy="5137150"/>
          </a:xfrm>
          <a:prstGeom prst="rect">
            <a:avLst/>
          </a:prstGeom>
          <a:noFill/>
        </p:spPr>
      </p:pic>
    </p:spTree>
  </p:cSld>
  <p:clrMapOvr>
    <a:masterClrMapping/>
  </p:clrMapOvr>
  <p:transition>
    <p:plu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1651715"/>
                                        </p:tgtEl>
                                        <p:attrNameLst>
                                          <p:attrName>style.visibility</p:attrName>
                                        </p:attrNameLst>
                                      </p:cBhvr>
                                      <p:to>
                                        <p:strVal val="visible"/>
                                      </p:to>
                                    </p:set>
                                    <p:animEffect transition="in" filter="circle(out)">
                                      <p:cBhvr>
                                        <p:cTn id="7" dur="2000"/>
                                        <p:tgtEl>
                                          <p:spTgt spid="16517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2738" name="Rectangle 2"/>
          <p:cNvSpPr>
            <a:spLocks noGrp="1" noChangeArrowheads="1"/>
          </p:cNvSpPr>
          <p:nvPr>
            <p:ph type="title"/>
          </p:nvPr>
        </p:nvSpPr>
        <p:spPr/>
        <p:txBody>
          <a:bodyPr/>
          <a:lstStyle/>
          <a:p>
            <a:r>
              <a:rPr lang="zh-CN" altLang="en-US"/>
              <a:t>包过滤规则实例（</a:t>
            </a:r>
            <a:r>
              <a:rPr lang="en-US" altLang="zh-CN"/>
              <a:t>1/3</a:t>
            </a:r>
            <a:r>
              <a:rPr lang="zh-CN" altLang="en-US"/>
              <a:t>）</a:t>
            </a:r>
          </a:p>
        </p:txBody>
      </p:sp>
      <p:graphicFrame>
        <p:nvGraphicFramePr>
          <p:cNvPr id="1652739" name="Object 3"/>
          <p:cNvGraphicFramePr>
            <a:graphicFrameLocks noGrp="1" noChangeAspect="1"/>
          </p:cNvGraphicFramePr>
          <p:nvPr>
            <p:ph idx="1"/>
          </p:nvPr>
        </p:nvGraphicFramePr>
        <p:xfrm>
          <a:off x="65088" y="2152650"/>
          <a:ext cx="9001125" cy="2168525"/>
        </p:xfrm>
        <a:graphic>
          <a:graphicData uri="http://schemas.openxmlformats.org/presentationml/2006/ole">
            <mc:AlternateContent xmlns:mc="http://schemas.openxmlformats.org/markup-compatibility/2006">
              <mc:Choice xmlns:v="urn:schemas-microsoft-com:vml" Requires="v">
                <p:oleObj spid="_x0000_s2064" name="位图图像" r:id="rId3" imgW="5534025" imgH="1333500" progId="PBrush">
                  <p:embed/>
                </p:oleObj>
              </mc:Choice>
              <mc:Fallback>
                <p:oleObj name="位图图像" r:id="rId3" imgW="5534025" imgH="1333500" progId="PBrush">
                  <p:embed/>
                  <p:pic>
                    <p:nvPicPr>
                      <p:cNvPr id="0" name="图片 2048"/>
                      <p:cNvPicPr>
                        <a:picLocks noChangeAspect="1"/>
                      </p:cNvPicPr>
                      <p:nvPr/>
                    </p:nvPicPr>
                    <p:blipFill>
                      <a:blip r:embed="rId4"/>
                      <a:stretch>
                        <a:fillRect/>
                      </a:stretch>
                    </p:blipFill>
                    <p:spPr>
                      <a:xfrm>
                        <a:off x="65088" y="2152650"/>
                        <a:ext cx="9001125" cy="2168525"/>
                      </a:xfrm>
                      <a:prstGeom prst="rect">
                        <a:avLst/>
                      </a:prstGeom>
                      <a:noFill/>
                      <a:ln w="28575">
                        <a:noFill/>
                      </a:ln>
                    </p:spPr>
                  </p:pic>
                </p:oleObj>
              </mc:Fallback>
            </mc:AlternateContent>
          </a:graphicData>
        </a:graphic>
      </p:graphicFrame>
      <p:sp>
        <p:nvSpPr>
          <p:cNvPr id="1652740" name="Text Box 4"/>
          <p:cNvSpPr txBox="1">
            <a:spLocks noChangeArrowheads="1"/>
          </p:cNvSpPr>
          <p:nvPr/>
        </p:nvSpPr>
        <p:spPr bwMode="auto">
          <a:xfrm>
            <a:off x="3276600" y="5013325"/>
            <a:ext cx="4897438" cy="519113"/>
          </a:xfrm>
          <a:prstGeom prst="rect">
            <a:avLst/>
          </a:prstGeom>
          <a:noFill/>
          <a:ln w="9525">
            <a:noFill/>
            <a:miter lim="800000"/>
          </a:ln>
          <a:effectLst/>
        </p:spPr>
        <p:txBody>
          <a:bodyPr>
            <a:spAutoFit/>
          </a:bodyPr>
          <a:lstStyle/>
          <a:p>
            <a:pPr>
              <a:spcBef>
                <a:spcPct val="50000"/>
              </a:spcBef>
            </a:pPr>
            <a:r>
              <a:rPr lang="en-US" altLang="zh-CN" sz="2800"/>
              <a:t>HTTP</a:t>
            </a:r>
            <a:r>
              <a:rPr lang="zh-CN" altLang="en-US" sz="2800"/>
              <a:t>包过滤规则</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762" name="Rectangle 2"/>
          <p:cNvSpPr>
            <a:spLocks noGrp="1" noChangeArrowheads="1"/>
          </p:cNvSpPr>
          <p:nvPr>
            <p:ph type="title"/>
          </p:nvPr>
        </p:nvSpPr>
        <p:spPr/>
        <p:txBody>
          <a:bodyPr/>
          <a:lstStyle/>
          <a:p>
            <a:r>
              <a:rPr lang="zh-CN" altLang="en-US"/>
              <a:t>包过滤规则实例（</a:t>
            </a:r>
            <a:r>
              <a:rPr lang="en-US" altLang="zh-CN"/>
              <a:t>2/3</a:t>
            </a:r>
            <a:r>
              <a:rPr lang="zh-CN" altLang="en-US"/>
              <a:t>）</a:t>
            </a:r>
          </a:p>
        </p:txBody>
      </p:sp>
      <p:graphicFrame>
        <p:nvGraphicFramePr>
          <p:cNvPr id="1653763" name="Object 3"/>
          <p:cNvGraphicFramePr>
            <a:graphicFrameLocks noGrp="1" noChangeAspect="1"/>
          </p:cNvGraphicFramePr>
          <p:nvPr>
            <p:ph idx="1"/>
          </p:nvPr>
        </p:nvGraphicFramePr>
        <p:xfrm>
          <a:off x="107950" y="1844675"/>
          <a:ext cx="8858250" cy="2746375"/>
        </p:xfrm>
        <a:graphic>
          <a:graphicData uri="http://schemas.openxmlformats.org/presentationml/2006/ole">
            <mc:AlternateContent xmlns:mc="http://schemas.openxmlformats.org/markup-compatibility/2006">
              <mc:Choice xmlns:v="urn:schemas-microsoft-com:vml" Requires="v">
                <p:oleObj spid="_x0000_s3088" name="位图图像" r:id="rId3" imgW="6438900" imgH="1828800" progId="PBrush">
                  <p:embed/>
                </p:oleObj>
              </mc:Choice>
              <mc:Fallback>
                <p:oleObj name="位图图像" r:id="rId3" imgW="6438900" imgH="1828800" progId="PBrush">
                  <p:embed/>
                  <p:pic>
                    <p:nvPicPr>
                      <p:cNvPr id="0" name="图片 3072"/>
                      <p:cNvPicPr>
                        <a:picLocks noChangeAspect="1"/>
                      </p:cNvPicPr>
                      <p:nvPr/>
                    </p:nvPicPr>
                    <p:blipFill>
                      <a:blip r:embed="rId4"/>
                      <a:srcRect l="8385"/>
                      <a:stretch>
                        <a:fillRect/>
                      </a:stretch>
                    </p:blipFill>
                    <p:spPr>
                      <a:xfrm>
                        <a:off x="107950" y="1844675"/>
                        <a:ext cx="8858250" cy="2746375"/>
                      </a:xfrm>
                      <a:prstGeom prst="rect">
                        <a:avLst/>
                      </a:prstGeom>
                      <a:noFill/>
                      <a:ln w="28575">
                        <a:noFill/>
                      </a:ln>
                    </p:spPr>
                  </p:pic>
                </p:oleObj>
              </mc:Fallback>
            </mc:AlternateContent>
          </a:graphicData>
        </a:graphic>
      </p:graphicFrame>
      <p:sp>
        <p:nvSpPr>
          <p:cNvPr id="1653764" name="Text Box 4"/>
          <p:cNvSpPr txBox="1">
            <a:spLocks noChangeArrowheads="1"/>
          </p:cNvSpPr>
          <p:nvPr/>
        </p:nvSpPr>
        <p:spPr bwMode="auto">
          <a:xfrm>
            <a:off x="3276600" y="5013325"/>
            <a:ext cx="4897438" cy="519113"/>
          </a:xfrm>
          <a:prstGeom prst="rect">
            <a:avLst/>
          </a:prstGeom>
          <a:noFill/>
          <a:ln w="9525">
            <a:noFill/>
            <a:miter lim="800000"/>
          </a:ln>
          <a:effectLst/>
        </p:spPr>
        <p:txBody>
          <a:bodyPr>
            <a:spAutoFit/>
          </a:bodyPr>
          <a:lstStyle/>
          <a:p>
            <a:pPr>
              <a:spcBef>
                <a:spcPct val="50000"/>
              </a:spcBef>
            </a:pPr>
            <a:r>
              <a:rPr lang="en-US" altLang="zh-CN" sz="2800"/>
              <a:t>Telnet</a:t>
            </a:r>
            <a:r>
              <a:rPr lang="zh-CN" altLang="en-US" sz="2800"/>
              <a:t>包过滤规则</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7730" name="Rectangle 2"/>
          <p:cNvSpPr>
            <a:spLocks noGrp="1" noChangeArrowheads="1"/>
          </p:cNvSpPr>
          <p:nvPr>
            <p:ph type="title"/>
          </p:nvPr>
        </p:nvSpPr>
        <p:spPr/>
        <p:txBody>
          <a:bodyPr/>
          <a:lstStyle/>
          <a:p>
            <a:r>
              <a:rPr lang="zh-CN" altLang="en-US"/>
              <a:t>包过滤规则实例（</a:t>
            </a:r>
            <a:r>
              <a:rPr lang="en-US" altLang="zh-CN"/>
              <a:t>3/3</a:t>
            </a:r>
            <a:r>
              <a:rPr lang="zh-CN" altLang="en-US"/>
              <a:t>）</a:t>
            </a:r>
          </a:p>
        </p:txBody>
      </p:sp>
      <p:sp>
        <p:nvSpPr>
          <p:cNvPr id="1737731" name="Rectangle 3"/>
          <p:cNvSpPr>
            <a:spLocks noGrp="1" noChangeArrowheads="1"/>
          </p:cNvSpPr>
          <p:nvPr>
            <p:ph type="body" sz="half" idx="1"/>
          </p:nvPr>
        </p:nvSpPr>
        <p:spPr>
          <a:xfrm>
            <a:off x="392113" y="1209675"/>
            <a:ext cx="8399462" cy="2295525"/>
          </a:xfrm>
        </p:spPr>
        <p:txBody>
          <a:bodyPr/>
          <a:lstStyle/>
          <a:p>
            <a:r>
              <a:rPr kumimoji="1" lang="zh-CN" altLang="en-US" sz="2400" dirty="0">
                <a:solidFill>
                  <a:schemeClr val="tx1"/>
                </a:solidFill>
              </a:rPr>
              <a:t>假设内部网络服务器的</a:t>
            </a:r>
            <a:r>
              <a:rPr kumimoji="1" lang="en-US" altLang="zh-CN" sz="2400" dirty="0">
                <a:solidFill>
                  <a:schemeClr val="tx1"/>
                </a:solidFill>
              </a:rPr>
              <a:t>IP</a:t>
            </a:r>
            <a:r>
              <a:rPr kumimoji="1" lang="zh-CN" altLang="en-US" sz="2400" dirty="0">
                <a:solidFill>
                  <a:schemeClr val="tx1"/>
                </a:solidFill>
              </a:rPr>
              <a:t>地址是</a:t>
            </a:r>
            <a:r>
              <a:rPr kumimoji="1" lang="en-US" altLang="zh-CN" sz="2400" dirty="0">
                <a:solidFill>
                  <a:schemeClr val="tx1"/>
                </a:solidFill>
              </a:rPr>
              <a:t>199.245.180.1</a:t>
            </a:r>
            <a:r>
              <a:rPr kumimoji="1" lang="zh-CN" altLang="en-US" sz="2400" dirty="0">
                <a:solidFill>
                  <a:schemeClr val="tx1"/>
                </a:solidFill>
              </a:rPr>
              <a:t>，服务器提供电子邮件功能，</a:t>
            </a:r>
            <a:r>
              <a:rPr kumimoji="1" lang="en-US" altLang="zh-CN" sz="2400" dirty="0">
                <a:solidFill>
                  <a:schemeClr val="tx1"/>
                </a:solidFill>
              </a:rPr>
              <a:t>SMTP</a:t>
            </a:r>
            <a:r>
              <a:rPr kumimoji="1" lang="zh-CN" altLang="en-US" sz="2400" dirty="0">
                <a:solidFill>
                  <a:schemeClr val="tx1"/>
                </a:solidFill>
              </a:rPr>
              <a:t>使用的端口为</a:t>
            </a:r>
            <a:r>
              <a:rPr kumimoji="1" lang="en-US" altLang="zh-CN" sz="2400" dirty="0">
                <a:solidFill>
                  <a:schemeClr val="tx1"/>
                </a:solidFill>
              </a:rPr>
              <a:t>25</a:t>
            </a:r>
            <a:r>
              <a:rPr kumimoji="1" lang="zh-CN" altLang="en-US" sz="2400" dirty="0">
                <a:solidFill>
                  <a:schemeClr val="tx1"/>
                </a:solidFill>
              </a:rPr>
              <a:t>。</a:t>
            </a:r>
            <a:r>
              <a:rPr kumimoji="1" lang="en-US" altLang="zh-CN" sz="2400" dirty="0">
                <a:solidFill>
                  <a:schemeClr val="tx1"/>
                </a:solidFill>
              </a:rPr>
              <a:t>Internet</a:t>
            </a:r>
            <a:r>
              <a:rPr kumimoji="1" lang="zh-CN" altLang="en-US" sz="2400" dirty="0">
                <a:solidFill>
                  <a:schemeClr val="tx1"/>
                </a:solidFill>
              </a:rPr>
              <a:t>上有一个</a:t>
            </a:r>
            <a:r>
              <a:rPr kumimoji="1" lang="en-US" altLang="zh-CN" sz="2400" dirty="0">
                <a:solidFill>
                  <a:schemeClr val="tx1"/>
                </a:solidFill>
              </a:rPr>
              <a:t>hacker</a:t>
            </a:r>
            <a:r>
              <a:rPr kumimoji="1" lang="zh-CN" altLang="en-US" sz="2400" dirty="0">
                <a:solidFill>
                  <a:schemeClr val="tx1"/>
                </a:solidFill>
              </a:rPr>
              <a:t>主机可能对内部网构成威胁，可以为这个网络设计以下过滤规则：</a:t>
            </a:r>
          </a:p>
          <a:p>
            <a:pPr lvl="1"/>
            <a:r>
              <a:rPr kumimoji="1" lang="zh-CN" altLang="en-US" sz="2000" dirty="0">
                <a:solidFill>
                  <a:schemeClr val="tx1"/>
                </a:solidFill>
              </a:rPr>
              <a:t>规则</a:t>
            </a:r>
            <a:r>
              <a:rPr kumimoji="1" lang="en-US" altLang="zh-CN" sz="2000" dirty="0">
                <a:solidFill>
                  <a:schemeClr val="tx1"/>
                </a:solidFill>
              </a:rPr>
              <a:t>1</a:t>
            </a:r>
            <a:r>
              <a:rPr kumimoji="1" lang="zh-CN" altLang="en-US" sz="2000" dirty="0">
                <a:solidFill>
                  <a:schemeClr val="tx1"/>
                </a:solidFill>
              </a:rPr>
              <a:t>：我们不相信从</a:t>
            </a:r>
            <a:r>
              <a:rPr kumimoji="1" lang="en-US" altLang="zh-CN" sz="2000" dirty="0">
                <a:solidFill>
                  <a:schemeClr val="tx1"/>
                </a:solidFill>
              </a:rPr>
              <a:t>hacker</a:t>
            </a:r>
            <a:r>
              <a:rPr kumimoji="1" lang="zh-CN" altLang="zh-CN" sz="2000" dirty="0">
                <a:solidFill>
                  <a:schemeClr val="tx1"/>
                </a:solidFill>
              </a:rPr>
              <a:t>来的连接；</a:t>
            </a:r>
          </a:p>
          <a:p>
            <a:pPr lvl="1"/>
            <a:r>
              <a:rPr kumimoji="1" lang="zh-CN" altLang="zh-CN" sz="2000" dirty="0">
                <a:solidFill>
                  <a:schemeClr val="tx1"/>
                </a:solidFill>
              </a:rPr>
              <a:t>规则2：允许</a:t>
            </a:r>
            <a:r>
              <a:rPr kumimoji="1" lang="zh-CN" altLang="en-US" sz="2000" dirty="0">
                <a:solidFill>
                  <a:schemeClr val="tx1"/>
                </a:solidFill>
              </a:rPr>
              <a:t>其他</a:t>
            </a:r>
            <a:r>
              <a:rPr kumimoji="1" lang="zh-CN" altLang="zh-CN" sz="2000" dirty="0">
                <a:solidFill>
                  <a:schemeClr val="tx1"/>
                </a:solidFill>
              </a:rPr>
              <a:t>站点和电子邮件</a:t>
            </a:r>
            <a:r>
              <a:rPr kumimoji="1" lang="zh-CN" altLang="en-US" sz="2000" dirty="0">
                <a:solidFill>
                  <a:schemeClr val="tx1"/>
                </a:solidFill>
              </a:rPr>
              <a:t>服务器</a:t>
            </a:r>
            <a:r>
              <a:rPr kumimoji="1" lang="zh-CN" altLang="zh-CN" sz="2000" dirty="0">
                <a:solidFill>
                  <a:schemeClr val="tx1"/>
                </a:solidFill>
              </a:rPr>
              <a:t>的连接；</a:t>
            </a:r>
            <a:endParaRPr kumimoji="1" lang="zh-CN" altLang="en-US" sz="2000" dirty="0">
              <a:solidFill>
                <a:schemeClr val="tx1"/>
              </a:solidFill>
            </a:endParaRPr>
          </a:p>
          <a:p>
            <a:endParaRPr lang="en-US" altLang="zh-CN" sz="2400" dirty="0"/>
          </a:p>
        </p:txBody>
      </p:sp>
      <p:graphicFrame>
        <p:nvGraphicFramePr>
          <p:cNvPr id="1737832" name="Group 104"/>
          <p:cNvGraphicFramePr>
            <a:graphicFrameLocks noGrp="1"/>
          </p:cNvGraphicFramePr>
          <p:nvPr>
            <p:ph sz="half" idx="2"/>
          </p:nvPr>
        </p:nvGraphicFramePr>
        <p:xfrm>
          <a:off x="323850" y="3554413"/>
          <a:ext cx="8424863" cy="2894013"/>
        </p:xfrm>
        <a:graphic>
          <a:graphicData uri="http://schemas.openxmlformats.org/drawingml/2006/table">
            <a:tbl>
              <a:tblPr/>
              <a:tblGrid>
                <a:gridCol w="839788">
                  <a:extLst>
                    <a:ext uri="{9D8B030D-6E8A-4147-A177-3AD203B41FA5}">
                      <a16:colId xmlns:a16="http://schemas.microsoft.com/office/drawing/2014/main" xmlns="" val="20000"/>
                    </a:ext>
                  </a:extLst>
                </a:gridCol>
                <a:gridCol w="1073150">
                  <a:extLst>
                    <a:ext uri="{9D8B030D-6E8A-4147-A177-3AD203B41FA5}">
                      <a16:colId xmlns:a16="http://schemas.microsoft.com/office/drawing/2014/main" xmlns="" val="20001"/>
                    </a:ext>
                  </a:extLst>
                </a:gridCol>
                <a:gridCol w="1008062">
                  <a:extLst>
                    <a:ext uri="{9D8B030D-6E8A-4147-A177-3AD203B41FA5}">
                      <a16:colId xmlns:a16="http://schemas.microsoft.com/office/drawing/2014/main" xmlns="" val="20002"/>
                    </a:ext>
                  </a:extLst>
                </a:gridCol>
                <a:gridCol w="1073150">
                  <a:extLst>
                    <a:ext uri="{9D8B030D-6E8A-4147-A177-3AD203B41FA5}">
                      <a16:colId xmlns:a16="http://schemas.microsoft.com/office/drawing/2014/main" xmlns="" val="20003"/>
                    </a:ext>
                  </a:extLst>
                </a:gridCol>
                <a:gridCol w="1208088">
                  <a:extLst>
                    <a:ext uri="{9D8B030D-6E8A-4147-A177-3AD203B41FA5}">
                      <a16:colId xmlns:a16="http://schemas.microsoft.com/office/drawing/2014/main" xmlns="" val="20004"/>
                    </a:ext>
                  </a:extLst>
                </a:gridCol>
                <a:gridCol w="1074737">
                  <a:extLst>
                    <a:ext uri="{9D8B030D-6E8A-4147-A177-3AD203B41FA5}">
                      <a16:colId xmlns:a16="http://schemas.microsoft.com/office/drawing/2014/main" xmlns="" val="20005"/>
                    </a:ext>
                  </a:extLst>
                </a:gridCol>
                <a:gridCol w="1074738">
                  <a:extLst>
                    <a:ext uri="{9D8B030D-6E8A-4147-A177-3AD203B41FA5}">
                      <a16:colId xmlns:a16="http://schemas.microsoft.com/office/drawing/2014/main" xmlns="" val="20006"/>
                    </a:ext>
                  </a:extLst>
                </a:gridCol>
                <a:gridCol w="1073150">
                  <a:extLst>
                    <a:ext uri="{9D8B030D-6E8A-4147-A177-3AD203B41FA5}">
                      <a16:colId xmlns:a16="http://schemas.microsoft.com/office/drawing/2014/main" xmlns="" val="20007"/>
                    </a:ext>
                  </a:extLst>
                </a:gridCol>
              </a:tblGrid>
              <a:tr h="698500">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规则</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包的方向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源地址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目的地址</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协议</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源端口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目的端口</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是否通过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08013">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en-US" altLang="zh-CN"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en-US" altLang="zh-CN"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hacker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内部</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拒绝</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655638">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en-US" altLang="zh-CN"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入</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199.245.180.1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en-US" altLang="zh-CN"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en-US" altLang="zh-CN"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608013">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en-US" altLang="zh-CN"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出</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1" lang="en-US" altLang="zh-CN" sz="2000" b="1" i="0" u="none" strike="noStrike" cap="none" normalizeH="0" baseline="0">
                          <a:ln>
                            <a:noFill/>
                          </a:ln>
                          <a:solidFill>
                            <a:schemeClr val="tx1"/>
                          </a:solidFill>
                          <a:effectLst/>
                          <a:latin typeface="Times New Roman" panose="02020603050405020304" pitchFamily="18" charset="0"/>
                          <a:ea typeface="黑体" panose="02010609060101010101" pitchFamily="49" charset="-122"/>
                        </a:rPr>
                        <a:t>199.245.180.1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en-US" altLang="zh-CN"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TCP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en-US" altLang="zh-CN"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25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a:ln>
                            <a:noFill/>
                          </a:ln>
                          <a:solidFill>
                            <a:srgbClr val="000000"/>
                          </a:solidFill>
                          <a:effectLst/>
                          <a:latin typeface="Times New Roman" panose="02020603050405020304" pitchFamily="18" charset="0"/>
                          <a:ea typeface="黑体" panose="02010609060101010101" pitchFamily="49" charset="-122"/>
                        </a:rPr>
                        <a:t>任意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10000"/>
                        </a:lnSpc>
                        <a:spcBef>
                          <a:spcPct val="20000"/>
                        </a:spcBef>
                        <a:spcAft>
                          <a:spcPct val="10000"/>
                        </a:spcAft>
                        <a:buClr>
                          <a:srgbClr val="FF0000"/>
                        </a:buClr>
                        <a:buSzTx/>
                        <a:buFont typeface="Wingdings" panose="05000000000000000000" pitchFamily="2" charset="2"/>
                        <a:buNone/>
                      </a:pPr>
                      <a:r>
                        <a:rPr kumimoji="0" lang="zh-CN" altLang="en-US" sz="2000" b="1" i="0" u="none" strike="noStrike" cap="none" normalizeH="0" baseline="0" dirty="0">
                          <a:ln>
                            <a:noFill/>
                          </a:ln>
                          <a:solidFill>
                            <a:srgbClr val="000000"/>
                          </a:solidFill>
                          <a:effectLst/>
                          <a:latin typeface="Times New Roman" panose="02020603050405020304" pitchFamily="18" charset="0"/>
                          <a:ea typeface="黑体" panose="02010609060101010101" pitchFamily="49" charset="-122"/>
                        </a:rPr>
                        <a:t>允许</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37832"/>
                                        </p:tgtEl>
                                        <p:attrNameLst>
                                          <p:attrName>style.visibility</p:attrName>
                                        </p:attrNameLst>
                                      </p:cBhvr>
                                      <p:to>
                                        <p:strVal val="visible"/>
                                      </p:to>
                                    </p:set>
                                    <p:animEffect transition="in" filter="checkerboard(across)">
                                      <p:cBhvr>
                                        <p:cTn id="7" dur="500"/>
                                        <p:tgtEl>
                                          <p:spTgt spid="17378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9778" name="Rectangle 2"/>
          <p:cNvSpPr>
            <a:spLocks noGrp="1" noChangeArrowheads="1"/>
          </p:cNvSpPr>
          <p:nvPr>
            <p:ph type="title"/>
          </p:nvPr>
        </p:nvSpPr>
        <p:spPr/>
        <p:txBody>
          <a:bodyPr/>
          <a:lstStyle/>
          <a:p>
            <a:r>
              <a:rPr kumimoji="1" lang="en-US" altLang="zh-CN">
                <a:latin typeface="Times New Roman" panose="02020603050405020304" pitchFamily="18" charset="0"/>
              </a:rPr>
              <a:t>Cisco</a:t>
            </a:r>
            <a:r>
              <a:rPr kumimoji="1" lang="zh-CN" altLang="en-US">
                <a:latin typeface="Times New Roman" panose="02020603050405020304" pitchFamily="18" charset="0"/>
              </a:rPr>
              <a:t>路由器包过滤规则</a:t>
            </a:r>
          </a:p>
        </p:txBody>
      </p:sp>
      <p:sp>
        <p:nvSpPr>
          <p:cNvPr id="1739779" name="Rectangle 3"/>
          <p:cNvSpPr>
            <a:spLocks noGrp="1" noChangeArrowheads="1"/>
          </p:cNvSpPr>
          <p:nvPr>
            <p:ph type="body" idx="1"/>
          </p:nvPr>
        </p:nvSpPr>
        <p:spPr>
          <a:xfrm>
            <a:off x="668338" y="1277937"/>
            <a:ext cx="7772400" cy="4560887"/>
          </a:xfrm>
        </p:spPr>
        <p:txBody>
          <a:bodyPr/>
          <a:lstStyle/>
          <a:p>
            <a:pPr>
              <a:lnSpc>
                <a:spcPts val="4200"/>
              </a:lnSpc>
              <a:spcBef>
                <a:spcPts val="0"/>
              </a:spcBef>
            </a:pPr>
            <a:r>
              <a:rPr kumimoji="1" lang="en-US" altLang="zh-CN" sz="2800" dirty="0"/>
              <a:t>Cisco</a:t>
            </a:r>
            <a:r>
              <a:rPr kumimoji="1" lang="zh-CN" altLang="en-US" sz="2800" dirty="0"/>
              <a:t>路由器是使用较广泛的网络设备，以之为例说明包过滤规则在网络中的实际使用。</a:t>
            </a:r>
          </a:p>
          <a:p>
            <a:pPr>
              <a:lnSpc>
                <a:spcPts val="4200"/>
              </a:lnSpc>
              <a:spcBef>
                <a:spcPts val="0"/>
              </a:spcBef>
            </a:pPr>
            <a:r>
              <a:rPr kumimoji="1" lang="en-US" altLang="zh-CN" sz="2800" dirty="0"/>
              <a:t>Cisco</a:t>
            </a:r>
            <a:r>
              <a:rPr kumimoji="1" lang="zh-CN" altLang="en-US" sz="2800" dirty="0"/>
              <a:t>路由器的访问列表被定义为应用于 </a:t>
            </a:r>
            <a:r>
              <a:rPr kumimoji="1" lang="en-US" altLang="zh-CN" sz="2800" dirty="0"/>
              <a:t>Internet</a:t>
            </a:r>
            <a:r>
              <a:rPr kumimoji="1" lang="zh-CN" altLang="en-US" sz="2800" dirty="0"/>
              <a:t>地址的一系列允许和拒绝条件的集合，这些条件用来完成包过滤规则。</a:t>
            </a:r>
          </a:p>
          <a:p>
            <a:pPr lvl="1">
              <a:lnSpc>
                <a:spcPts val="4200"/>
              </a:lnSpc>
              <a:spcBef>
                <a:spcPts val="0"/>
              </a:spcBef>
            </a:pPr>
            <a:r>
              <a:rPr kumimoji="1" lang="zh-CN" altLang="en-US" sz="2400" dirty="0"/>
              <a:t>路由器逐个测试包与访问列表中的条件，第一个匹配便可以决定路由器接受或拒绝该包，路由器也就同时停止比较剩余访问列表。</a:t>
            </a:r>
          </a:p>
          <a:p>
            <a:pPr>
              <a:lnSpc>
                <a:spcPts val="4200"/>
              </a:lnSpc>
              <a:spcBef>
                <a:spcPts val="0"/>
              </a:spcBef>
            </a:pPr>
            <a:endParaRPr kumimoji="1"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ntr" presetSubtype="0" fill="hold" nodeType="withEffect">
                                  <p:stCondLst>
                                    <p:cond delay="0"/>
                                  </p:stCondLst>
                                  <p:childTnLst>
                                    <p:set>
                                      <p:cBhvr>
                                        <p:cTn id="6" dur="1" fill="hold">
                                          <p:stCondLst>
                                            <p:cond delay="0"/>
                                          </p:stCondLst>
                                        </p:cTn>
                                        <p:tgtEl>
                                          <p:spTgt spid="1739779">
                                            <p:txEl>
                                              <p:pRg st="0" end="0"/>
                                            </p:txEl>
                                          </p:spTgt>
                                        </p:tgtEl>
                                        <p:attrNameLst>
                                          <p:attrName>style.visibility</p:attrName>
                                        </p:attrNameLst>
                                      </p:cBhvr>
                                      <p:to>
                                        <p:strVal val="visible"/>
                                      </p:to>
                                    </p:set>
                                    <p:anim calcmode="lin" valueType="num">
                                      <p:cBhvr>
                                        <p:cTn id="7" dur="1000" fill="hold"/>
                                        <p:tgtEl>
                                          <p:spTgt spid="1739779">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1739779">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1739779">
                                            <p:txEl>
                                              <p:pRg st="0" end="0"/>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739779">
                                            <p:txEl>
                                              <p:pRg st="0" end="0"/>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739779">
                                            <p:txEl>
                                              <p:pRg st="0" end="0"/>
                                            </p:txEl>
                                          </p:spTgt>
                                        </p:tgtEl>
                                        <p:attrNameLst>
                                          <p:attrName>ppt_c</p:attrName>
                                        </p:attrNameLst>
                                      </p:cBhvr>
                                      <p:to>
                                        <a:srgbClr val="FF0000"/>
                                      </p:to>
                                    </p:animClr>
                                  </p:sub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739779">
                                            <p:txEl>
                                              <p:pRg st="1" end="1"/>
                                            </p:txEl>
                                          </p:spTgt>
                                        </p:tgtEl>
                                        <p:attrNameLst>
                                          <p:attrName>style.visibility</p:attrName>
                                        </p:attrNameLst>
                                      </p:cBhvr>
                                      <p:to>
                                        <p:strVal val="visible"/>
                                      </p:to>
                                    </p:set>
                                    <p:anim calcmode="lin" valueType="num">
                                      <p:cBhvr>
                                        <p:cTn id="15" dur="1000" fill="hold"/>
                                        <p:tgtEl>
                                          <p:spTgt spid="1739779">
                                            <p:txEl>
                                              <p:pRg st="1" end="1"/>
                                            </p:txEl>
                                          </p:spTgt>
                                        </p:tgtEl>
                                        <p:attrNameLst>
                                          <p:attrName>ppt_w</p:attrName>
                                        </p:attrNameLst>
                                      </p:cBhvr>
                                      <p:tavLst>
                                        <p:tav tm="0">
                                          <p:val>
                                            <p:fltVal val="0"/>
                                          </p:val>
                                        </p:tav>
                                        <p:tav tm="100000">
                                          <p:val>
                                            <p:strVal val="#ppt_w"/>
                                          </p:val>
                                        </p:tav>
                                      </p:tavLst>
                                    </p:anim>
                                    <p:anim calcmode="lin" valueType="num">
                                      <p:cBhvr>
                                        <p:cTn id="16" dur="1000" fill="hold"/>
                                        <p:tgtEl>
                                          <p:spTgt spid="1739779">
                                            <p:txEl>
                                              <p:pRg st="1" end="1"/>
                                            </p:txEl>
                                          </p:spTgt>
                                        </p:tgtEl>
                                        <p:attrNameLst>
                                          <p:attrName>ppt_h</p:attrName>
                                        </p:attrNameLst>
                                      </p:cBhvr>
                                      <p:tavLst>
                                        <p:tav tm="0">
                                          <p:val>
                                            <p:fltVal val="0"/>
                                          </p:val>
                                        </p:tav>
                                        <p:tav tm="100000">
                                          <p:val>
                                            <p:strVal val="#ppt_h"/>
                                          </p:val>
                                        </p:tav>
                                      </p:tavLst>
                                    </p:anim>
                                    <p:anim calcmode="lin" valueType="num">
                                      <p:cBhvr>
                                        <p:cTn id="17" dur="1000" fill="hold"/>
                                        <p:tgtEl>
                                          <p:spTgt spid="1739779">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739779">
                                            <p:txEl>
                                              <p:pRg st="1" end="1"/>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739779">
                                            <p:txEl>
                                              <p:pRg st="1" end="1"/>
                                            </p:txEl>
                                          </p:spTgt>
                                        </p:tgtEl>
                                        <p:attrNameLst>
                                          <p:attrName>ppt_c</p:attrName>
                                        </p:attrNameLst>
                                      </p:cBhvr>
                                      <p:to>
                                        <a:srgbClr val="FF0000"/>
                                      </p:to>
                                    </p:animClr>
                                  </p:sub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739779">
                                            <p:txEl>
                                              <p:pRg st="2" end="2"/>
                                            </p:txEl>
                                          </p:spTgt>
                                        </p:tgtEl>
                                        <p:attrNameLst>
                                          <p:attrName>style.visibility</p:attrName>
                                        </p:attrNameLst>
                                      </p:cBhvr>
                                      <p:to>
                                        <p:strVal val="visible"/>
                                      </p:to>
                                    </p:set>
                                    <p:anim calcmode="lin" valueType="num">
                                      <p:cBhvr>
                                        <p:cTn id="23" dur="1000" fill="hold"/>
                                        <p:tgtEl>
                                          <p:spTgt spid="1739779">
                                            <p:txEl>
                                              <p:pRg st="2" end="2"/>
                                            </p:txEl>
                                          </p:spTgt>
                                        </p:tgtEl>
                                        <p:attrNameLst>
                                          <p:attrName>ppt_w</p:attrName>
                                        </p:attrNameLst>
                                      </p:cBhvr>
                                      <p:tavLst>
                                        <p:tav tm="0">
                                          <p:val>
                                            <p:fltVal val="0"/>
                                          </p:val>
                                        </p:tav>
                                        <p:tav tm="100000">
                                          <p:val>
                                            <p:strVal val="#ppt_w"/>
                                          </p:val>
                                        </p:tav>
                                      </p:tavLst>
                                    </p:anim>
                                    <p:anim calcmode="lin" valueType="num">
                                      <p:cBhvr>
                                        <p:cTn id="24" dur="1000" fill="hold"/>
                                        <p:tgtEl>
                                          <p:spTgt spid="1739779">
                                            <p:txEl>
                                              <p:pRg st="2" end="2"/>
                                            </p:txEl>
                                          </p:spTgt>
                                        </p:tgtEl>
                                        <p:attrNameLst>
                                          <p:attrName>ppt_h</p:attrName>
                                        </p:attrNameLst>
                                      </p:cBhvr>
                                      <p:tavLst>
                                        <p:tav tm="0">
                                          <p:val>
                                            <p:fltVal val="0"/>
                                          </p:val>
                                        </p:tav>
                                        <p:tav tm="100000">
                                          <p:val>
                                            <p:strVal val="#ppt_h"/>
                                          </p:val>
                                        </p:tav>
                                      </p:tavLst>
                                    </p:anim>
                                    <p:anim calcmode="lin" valueType="num">
                                      <p:cBhvr>
                                        <p:cTn id="25" dur="1000" fill="hold"/>
                                        <p:tgtEl>
                                          <p:spTgt spid="1739779">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739779">
                                            <p:txEl>
                                              <p:pRg st="2" end="2"/>
                                            </p:txEl>
                                          </p:spTgt>
                                        </p:tgtEl>
                                        <p:attrNameLst>
                                          <p:attrName>ppt_y</p:attrName>
                                        </p:attrNameLst>
                                      </p:cBhvr>
                                      <p:tavLst>
                                        <p:tav tm="0" fmla="#ppt_y+(sin(-2*pi*(1-$))*-#ppt_x+cos(-2*pi*(1-$))*(1-#ppt_y))*(1-$)">
                                          <p:val>
                                            <p:fltVal val="0"/>
                                          </p:val>
                                        </p:tav>
                                        <p:tav tm="100000">
                                          <p:val>
                                            <p:fltVal val="1"/>
                                          </p:val>
                                        </p:tav>
                                      </p:tavLst>
                                    </p:anim>
                                  </p:childTnLst>
                                  <p:subTnLst>
                                    <p:animClr clrSpc="rgb" dir="cw">
                                      <p:cBhvr override="childStyle">
                                        <p:cTn dur="1" fill="hold" display="0" masterRel="nextClick" afterEffect="1"/>
                                        <p:tgtEl>
                                          <p:spTgt spid="1739779">
                                            <p:txEl>
                                              <p:pRg st="2" end="2"/>
                                            </p:txEl>
                                          </p:spTgt>
                                        </p:tgtEl>
                                        <p:attrNameLst>
                                          <p:attrName>ppt_c</p:attrName>
                                        </p:attrNameLst>
                                      </p:cBhvr>
                                      <p:to>
                                        <a:srgbClr val="FF0000"/>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4306" name="Rectangle 2"/>
          <p:cNvSpPr>
            <a:spLocks noGrp="1" noChangeArrowheads="1"/>
          </p:cNvSpPr>
          <p:nvPr>
            <p:ph type="body" idx="1"/>
          </p:nvPr>
        </p:nvSpPr>
        <p:spPr>
          <a:xfrm>
            <a:off x="468313" y="1271588"/>
            <a:ext cx="8229600" cy="5038725"/>
          </a:xfrm>
        </p:spPr>
        <p:txBody>
          <a:bodyPr/>
          <a:lstStyle/>
          <a:p>
            <a:pPr>
              <a:lnSpc>
                <a:spcPct val="120000"/>
              </a:lnSpc>
            </a:pPr>
            <a:r>
              <a:rPr lang="zh-CN" altLang="en-US" sz="2800" dirty="0"/>
              <a:t>防火墙（</a:t>
            </a:r>
            <a:r>
              <a:rPr lang="en-US" altLang="zh-CN" sz="2800" dirty="0"/>
              <a:t>Firewall</a:t>
            </a:r>
            <a:r>
              <a:rPr lang="zh-CN" altLang="en-US" sz="2800" dirty="0"/>
              <a:t>）是在两个网络之间执行访问控制策略的</a:t>
            </a:r>
            <a:r>
              <a:rPr lang="zh-CN" altLang="en-US" sz="2800" dirty="0">
                <a:solidFill>
                  <a:schemeClr val="folHlink"/>
                </a:solidFill>
              </a:rPr>
              <a:t>一个或一组安全系统</a:t>
            </a:r>
            <a:r>
              <a:rPr lang="zh-CN" altLang="en-US" sz="2800" dirty="0"/>
              <a:t>。它是一种计算机硬件和软件系统集合，是实现网络安全策略的有效工具之一，被广泛地应用到</a:t>
            </a:r>
            <a:r>
              <a:rPr lang="en-US" altLang="zh-CN" sz="2800" dirty="0"/>
              <a:t>Internet</a:t>
            </a:r>
            <a:r>
              <a:rPr lang="zh-CN" altLang="en-US" sz="2800" dirty="0"/>
              <a:t>与</a:t>
            </a:r>
            <a:r>
              <a:rPr lang="en-US" altLang="zh-CN" sz="2800" dirty="0"/>
              <a:t>Intranet</a:t>
            </a:r>
            <a:r>
              <a:rPr lang="zh-CN" altLang="en-US" sz="2800" dirty="0"/>
              <a:t>之间。</a:t>
            </a:r>
          </a:p>
          <a:p>
            <a:pPr lvl="1">
              <a:lnSpc>
                <a:spcPct val="120000"/>
              </a:lnSpc>
            </a:pPr>
            <a:r>
              <a:rPr lang="zh-CN" altLang="en-US" sz="2400" dirty="0"/>
              <a:t>所有的内部网络与外部网络之间的通信都必须经过防火墙进行检查与连接，只有授权允许的通信才能获准通过防火墙。</a:t>
            </a:r>
          </a:p>
          <a:p>
            <a:pPr lvl="1">
              <a:lnSpc>
                <a:spcPct val="120000"/>
              </a:lnSpc>
            </a:pPr>
            <a:r>
              <a:rPr lang="zh-CN" altLang="en-US" sz="2400" dirty="0"/>
              <a:t>防火墙可以阻止外界对内部网资源的非法访问，也可以防止内部对外部的不安全访问。</a:t>
            </a:r>
          </a:p>
        </p:txBody>
      </p:sp>
      <p:sp>
        <p:nvSpPr>
          <p:cNvPr id="1634307" name="Rectangle 3"/>
          <p:cNvSpPr>
            <a:spLocks noGrp="1" noChangeArrowheads="1"/>
          </p:cNvSpPr>
          <p:nvPr>
            <p:ph type="title"/>
          </p:nvPr>
        </p:nvSpPr>
        <p:spPr/>
        <p:txBody>
          <a:bodyPr/>
          <a:lstStyle/>
          <a:p>
            <a:r>
              <a:rPr lang="zh-CN" altLang="en-US"/>
              <a:t>防火墙的基本概念</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634306">
                                            <p:txEl>
                                              <p:pRg st="1" end="1"/>
                                            </p:txEl>
                                          </p:spTgt>
                                        </p:tgtEl>
                                        <p:attrNameLst>
                                          <p:attrName>style.visibility</p:attrName>
                                        </p:attrNameLst>
                                      </p:cBhvr>
                                      <p:to>
                                        <p:strVal val="visible"/>
                                      </p:to>
                                    </p:set>
                                    <p:animEffect transition="in" filter="checkerboard(across)">
                                      <p:cBhvr>
                                        <p:cTn id="7" dur="500"/>
                                        <p:tgtEl>
                                          <p:spTgt spid="163430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634306">
                                            <p:txEl>
                                              <p:pRg st="2" end="2"/>
                                            </p:txEl>
                                          </p:spTgt>
                                        </p:tgtEl>
                                        <p:attrNameLst>
                                          <p:attrName>style.visibility</p:attrName>
                                        </p:attrNameLst>
                                      </p:cBhvr>
                                      <p:to>
                                        <p:strVal val="visible"/>
                                      </p:to>
                                    </p:set>
                                    <p:animEffect transition="in" filter="checkerboard(across)">
                                      <p:cBhvr>
                                        <p:cTn id="12" dur="500"/>
                                        <p:tgtEl>
                                          <p:spTgt spid="163430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02" name="Rectangle 2"/>
          <p:cNvSpPr>
            <a:spLocks noGrp="1" noChangeArrowheads="1"/>
          </p:cNvSpPr>
          <p:nvPr>
            <p:ph type="title"/>
          </p:nvPr>
        </p:nvSpPr>
        <p:spPr/>
        <p:txBody>
          <a:bodyPr/>
          <a:lstStyle/>
          <a:p>
            <a:r>
              <a:rPr kumimoji="1" lang="en-US" altLang="zh-CN">
                <a:latin typeface="Times New Roman" panose="02020603050405020304" pitchFamily="18" charset="0"/>
              </a:rPr>
              <a:t>Cisco</a:t>
            </a:r>
            <a:r>
              <a:rPr kumimoji="1" lang="zh-CN" altLang="en-US">
                <a:latin typeface="Times New Roman" panose="02020603050405020304" pitchFamily="18" charset="0"/>
              </a:rPr>
              <a:t>路由器包过滤规则</a:t>
            </a:r>
          </a:p>
        </p:txBody>
      </p:sp>
      <p:sp>
        <p:nvSpPr>
          <p:cNvPr id="1740803" name="Rectangle 3"/>
          <p:cNvSpPr>
            <a:spLocks noGrp="1" noChangeArrowheads="1"/>
          </p:cNvSpPr>
          <p:nvPr>
            <p:ph type="body" idx="1"/>
          </p:nvPr>
        </p:nvSpPr>
        <p:spPr/>
        <p:txBody>
          <a:bodyPr/>
          <a:lstStyle/>
          <a:p>
            <a:r>
              <a:rPr kumimoji="1" lang="en-US" altLang="zh-CN"/>
              <a:t>Cisco</a:t>
            </a:r>
            <a:r>
              <a:rPr kumimoji="1" lang="zh-CN" altLang="en-US"/>
              <a:t>路由器</a:t>
            </a:r>
            <a:r>
              <a:rPr lang="zh-CN" altLang="en-US"/>
              <a:t>有两类访问列表：</a:t>
            </a:r>
          </a:p>
          <a:p>
            <a:pPr lvl="1"/>
            <a:r>
              <a:rPr lang="zh-CN" altLang="en-US"/>
              <a:t> 标准访问列表（</a:t>
            </a:r>
            <a:r>
              <a:rPr lang="en-US" altLang="zh-CN"/>
              <a:t>Standard Access Control List</a:t>
            </a:r>
            <a:r>
              <a:rPr lang="zh-CN" altLang="en-US"/>
              <a:t>）：只通过单一的</a:t>
            </a:r>
            <a:r>
              <a:rPr lang="en-US" altLang="zh-CN"/>
              <a:t>IP</a:t>
            </a:r>
            <a:r>
              <a:rPr lang="zh-CN" altLang="en-US"/>
              <a:t>地址用于匹配；</a:t>
            </a:r>
          </a:p>
          <a:p>
            <a:pPr lvl="1"/>
            <a:r>
              <a:rPr lang="zh-CN" altLang="en-US"/>
              <a:t> 扩展访问列表（</a:t>
            </a:r>
            <a:r>
              <a:rPr lang="en-US" altLang="zh-CN"/>
              <a:t>Extended Access Control List</a:t>
            </a:r>
            <a:r>
              <a:rPr lang="zh-CN" altLang="en-US"/>
              <a:t>）：使用协议类型等选项信息用于匹配操作。</a:t>
            </a:r>
          </a:p>
        </p:txBody>
      </p:sp>
      <p:sp>
        <p:nvSpPr>
          <p:cNvPr id="1740804" name="Rectangle 4">
            <a:hlinkClick r:id="rId3" tooltip="Extended Access Control Lists (page does not exist)"/>
          </p:cNvPr>
          <p:cNvSpPr>
            <a:spLocks noChangeArrowheads="1"/>
          </p:cNvSpPr>
          <p:nvPr/>
        </p:nvSpPr>
        <p:spPr bwMode="auto">
          <a:xfrm>
            <a:off x="0" y="0"/>
            <a:ext cx="260350" cy="457200"/>
          </a:xfrm>
          <a:prstGeom prst="rect">
            <a:avLst/>
          </a:prstGeom>
          <a:noFill/>
          <a:ln w="9525">
            <a:noFill/>
            <a:miter lim="800000"/>
          </a:ln>
          <a:effectLst/>
        </p:spPr>
        <p:txBody>
          <a:bodyPr wrap="none" anchor="ctr">
            <a:spAutoFit/>
          </a:bodyPr>
          <a:lstStyle/>
          <a:p>
            <a:r>
              <a:rPr lang="en-US" altLang="zh-CN" b="0">
                <a:ea typeface="宋体" panose="02010600030101010101" pitchFamily="2" charset="-122"/>
              </a:rPr>
              <a:t>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826" name="Rectangle 2"/>
          <p:cNvSpPr>
            <a:spLocks noGrp="1" noChangeArrowheads="1"/>
          </p:cNvSpPr>
          <p:nvPr>
            <p:ph type="title"/>
          </p:nvPr>
        </p:nvSpPr>
        <p:spPr/>
        <p:txBody>
          <a:bodyPr/>
          <a:lstStyle/>
          <a:p>
            <a:r>
              <a:rPr kumimoji="1" lang="en-US" altLang="zh-CN" sz="3600">
                <a:latin typeface="Times New Roman" panose="02020603050405020304" pitchFamily="18" charset="0"/>
              </a:rPr>
              <a:t>Cisco</a:t>
            </a:r>
            <a:r>
              <a:rPr kumimoji="1" lang="zh-CN" altLang="en-US" sz="3600">
                <a:latin typeface="Times New Roman" panose="02020603050405020304" pitchFamily="18" charset="0"/>
              </a:rPr>
              <a:t>的</a:t>
            </a:r>
            <a:r>
              <a:rPr kumimoji="1" lang="zh-CN" altLang="en-US" sz="3600"/>
              <a:t>标准访问列表（</a:t>
            </a:r>
            <a:r>
              <a:rPr kumimoji="1" lang="en-US" altLang="zh-CN" sz="3600"/>
              <a:t>1/3</a:t>
            </a:r>
            <a:r>
              <a:rPr kumimoji="1" lang="zh-CN" altLang="en-US" sz="3600"/>
              <a:t>）</a:t>
            </a:r>
          </a:p>
        </p:txBody>
      </p:sp>
      <p:sp>
        <p:nvSpPr>
          <p:cNvPr id="1741827" name="Rectangle 3"/>
          <p:cNvSpPr>
            <a:spLocks noGrp="1" noChangeArrowheads="1"/>
          </p:cNvSpPr>
          <p:nvPr>
            <p:ph type="body" idx="1"/>
          </p:nvPr>
        </p:nvSpPr>
        <p:spPr>
          <a:xfrm>
            <a:off x="250825" y="1196975"/>
            <a:ext cx="8713788" cy="5257800"/>
          </a:xfrm>
        </p:spPr>
        <p:txBody>
          <a:bodyPr/>
          <a:lstStyle/>
          <a:p>
            <a:pPr>
              <a:lnSpc>
                <a:spcPts val="2900"/>
              </a:lnSpc>
            </a:pPr>
            <a:r>
              <a:rPr lang="zh-CN" altLang="en-US" sz="2400" dirty="0"/>
              <a:t>标准访问列表的语法规则如下：</a:t>
            </a:r>
          </a:p>
          <a:p>
            <a:pPr>
              <a:lnSpc>
                <a:spcPts val="2900"/>
              </a:lnSpc>
            </a:pPr>
            <a:r>
              <a:rPr lang="zh-CN" altLang="en-US" sz="2400" dirty="0"/>
              <a:t> </a:t>
            </a:r>
            <a:r>
              <a:rPr lang="en-US" altLang="zh-CN" sz="2000" dirty="0"/>
              <a:t>access-list list-number (</a:t>
            </a:r>
            <a:r>
              <a:rPr lang="en-US" altLang="zh-CN" sz="2000" dirty="0" err="1"/>
              <a:t>permit|deny</a:t>
            </a:r>
            <a:r>
              <a:rPr lang="en-US" altLang="zh-CN" sz="2000" dirty="0"/>
              <a:t>) source-</a:t>
            </a:r>
            <a:r>
              <a:rPr lang="en-US" altLang="zh-CN" sz="2000" dirty="0" err="1"/>
              <a:t>ip</a:t>
            </a:r>
            <a:r>
              <a:rPr lang="en-US" altLang="zh-CN" sz="2000" dirty="0"/>
              <a:t>-address wildcard-mask</a:t>
            </a:r>
          </a:p>
          <a:p>
            <a:pPr lvl="1">
              <a:lnSpc>
                <a:spcPts val="2900"/>
              </a:lnSpc>
            </a:pPr>
            <a:r>
              <a:rPr lang="en-US" altLang="zh-CN" sz="2000" dirty="0"/>
              <a:t> list-number </a:t>
            </a:r>
            <a:r>
              <a:rPr lang="zh-CN" altLang="en-US" sz="2000" dirty="0"/>
              <a:t>是从</a:t>
            </a:r>
            <a:r>
              <a:rPr lang="en-US" altLang="zh-CN" sz="2000" dirty="0"/>
              <a:t>1~99</a:t>
            </a:r>
            <a:r>
              <a:rPr lang="zh-CN" altLang="en-US" sz="2000" dirty="0"/>
              <a:t>的整数，用于标识序号；</a:t>
            </a:r>
          </a:p>
          <a:p>
            <a:pPr lvl="1">
              <a:lnSpc>
                <a:spcPts val="2900"/>
              </a:lnSpc>
            </a:pPr>
            <a:r>
              <a:rPr lang="en-US" altLang="zh-CN" sz="2000" dirty="0"/>
              <a:t>address</a:t>
            </a:r>
            <a:r>
              <a:rPr lang="zh-CN" altLang="en-US" sz="2000" dirty="0"/>
              <a:t>与</a:t>
            </a:r>
            <a:r>
              <a:rPr lang="en-US" altLang="zh-CN" sz="2000" dirty="0"/>
              <a:t>wildcard-mask</a:t>
            </a:r>
            <a:r>
              <a:rPr lang="zh-CN" altLang="en-US" sz="2000" dirty="0"/>
              <a:t>都是</a:t>
            </a:r>
            <a:r>
              <a:rPr lang="en-US" altLang="zh-CN" sz="2000" dirty="0"/>
              <a:t>32bit</a:t>
            </a:r>
            <a:r>
              <a:rPr lang="zh-CN" altLang="en-US" sz="2000" dirty="0"/>
              <a:t>的值。</a:t>
            </a:r>
          </a:p>
          <a:p>
            <a:pPr lvl="1">
              <a:lnSpc>
                <a:spcPts val="2900"/>
              </a:lnSpc>
            </a:pPr>
            <a:r>
              <a:rPr lang="zh-CN" altLang="en-US" sz="2000" dirty="0"/>
              <a:t>在</a:t>
            </a:r>
            <a:r>
              <a:rPr lang="en-US" altLang="zh-CN" sz="2000" dirty="0"/>
              <a:t>wildcard-mask</a:t>
            </a:r>
            <a:r>
              <a:rPr lang="zh-CN" altLang="en-US" sz="2000" dirty="0"/>
              <a:t>中与“</a:t>
            </a:r>
            <a:r>
              <a:rPr lang="en-US" altLang="zh-CN" sz="2000" dirty="0"/>
              <a:t>1”</a:t>
            </a:r>
            <a:r>
              <a:rPr lang="zh-CN" altLang="en-US" sz="2000" dirty="0"/>
              <a:t>相关的地址位在比较中忽略，全零部分是必须要配的部分。</a:t>
            </a:r>
          </a:p>
          <a:p>
            <a:pPr lvl="1">
              <a:lnSpc>
                <a:spcPts val="2900"/>
              </a:lnSpc>
              <a:spcBef>
                <a:spcPts val="0"/>
              </a:spcBef>
            </a:pPr>
            <a:r>
              <a:rPr lang="zh-CN" altLang="en-US" sz="2000" dirty="0"/>
              <a:t>如果</a:t>
            </a:r>
            <a:r>
              <a:rPr lang="en-US" altLang="zh-CN" sz="2000" dirty="0"/>
              <a:t>wildcard-mask</a:t>
            </a:r>
            <a:r>
              <a:rPr lang="zh-CN" altLang="en-US" sz="2000" dirty="0"/>
              <a:t>的值没有规定，默认为</a:t>
            </a:r>
            <a:r>
              <a:rPr lang="en-US" altLang="zh-CN" sz="2000" dirty="0"/>
              <a:t>0.0.0.0</a:t>
            </a:r>
            <a:r>
              <a:rPr lang="zh-CN" altLang="en-US" sz="2000" dirty="0"/>
              <a:t>。</a:t>
            </a:r>
          </a:p>
          <a:p>
            <a:pPr lvl="1">
              <a:lnSpc>
                <a:spcPts val="2900"/>
              </a:lnSpc>
            </a:pPr>
            <a:r>
              <a:rPr lang="zh-CN" altLang="en-US" sz="2000" dirty="0"/>
              <a:t>标准访问列表只考虑数据包的源</a:t>
            </a:r>
            <a:r>
              <a:rPr lang="en-US" altLang="zh-CN" sz="2000" dirty="0"/>
              <a:t>IP</a:t>
            </a:r>
            <a:r>
              <a:rPr lang="zh-CN" altLang="en-US" sz="2000" dirty="0"/>
              <a:t>地址，不考虑目标地址。</a:t>
            </a:r>
          </a:p>
          <a:p>
            <a:pPr lvl="1">
              <a:lnSpc>
                <a:spcPts val="2900"/>
              </a:lnSpc>
            </a:pPr>
            <a:r>
              <a:rPr lang="zh-CN" altLang="en-US" sz="2000" dirty="0"/>
              <a:t>将</a:t>
            </a:r>
            <a:r>
              <a:rPr lang="en-US" altLang="zh-CN" sz="2000" dirty="0"/>
              <a:t>ACL</a:t>
            </a:r>
            <a:r>
              <a:rPr lang="zh-CN" altLang="en-US" sz="2000" dirty="0"/>
              <a:t>进行网络接口配置时，可以通过</a:t>
            </a:r>
            <a:r>
              <a:rPr lang="en-US" altLang="zh-CN" sz="2000" dirty="0"/>
              <a:t>in</a:t>
            </a:r>
            <a:r>
              <a:rPr lang="zh-CN" altLang="en-US" sz="2000" dirty="0"/>
              <a:t>和</a:t>
            </a:r>
            <a:r>
              <a:rPr lang="en-US" altLang="zh-CN" sz="2000" dirty="0"/>
              <a:t>out</a:t>
            </a:r>
            <a:r>
              <a:rPr lang="zh-CN" altLang="en-US" sz="2000" dirty="0"/>
              <a:t>参数控制数据包的方向，是流入还是流出。</a:t>
            </a:r>
          </a:p>
          <a:p>
            <a:pPr>
              <a:lnSpc>
                <a:spcPts val="2900"/>
              </a:lnSpc>
            </a:pPr>
            <a:r>
              <a:rPr lang="en-US" altLang="zh-CN" sz="2400" dirty="0"/>
              <a:t>no access-list list-number   </a:t>
            </a:r>
          </a:p>
          <a:p>
            <a:pPr lvl="1">
              <a:lnSpc>
                <a:spcPts val="2900"/>
              </a:lnSpc>
            </a:pPr>
            <a:r>
              <a:rPr lang="en-US" altLang="zh-CN" sz="2000" dirty="0"/>
              <a:t>/*</a:t>
            </a:r>
            <a:r>
              <a:rPr lang="zh-CN" altLang="en-US" sz="2000" dirty="0"/>
              <a:t>用于删除指定编号的访问列表*</a:t>
            </a:r>
            <a:r>
              <a:rPr lang="en-US" altLang="zh-CN"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741827">
                                            <p:txEl>
                                              <p:pRg st="2" end="2"/>
                                            </p:txEl>
                                          </p:spTgt>
                                        </p:tgtEl>
                                        <p:attrNameLst>
                                          <p:attrName>style.visibility</p:attrName>
                                        </p:attrNameLst>
                                      </p:cBhvr>
                                      <p:to>
                                        <p:strVal val="visible"/>
                                      </p:to>
                                    </p:set>
                                    <p:animEffect transition="in" filter="fade">
                                      <p:cBhvr>
                                        <p:cTn id="7" dur="800" decel="100000"/>
                                        <p:tgtEl>
                                          <p:spTgt spid="1741827">
                                            <p:txEl>
                                              <p:pRg st="2" end="2"/>
                                            </p:txEl>
                                          </p:spTgt>
                                        </p:tgtEl>
                                      </p:cBhvr>
                                    </p:animEffect>
                                    <p:anim calcmode="lin" valueType="num">
                                      <p:cBhvr>
                                        <p:cTn id="8" dur="800" decel="100000" fill="hold"/>
                                        <p:tgtEl>
                                          <p:spTgt spid="1741827">
                                            <p:txEl>
                                              <p:pRg st="2" end="2"/>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1741827">
                                            <p:txEl>
                                              <p:pRg st="2" end="2"/>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1741827">
                                            <p:txEl>
                                              <p:pRg st="2" end="2"/>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741827">
                                            <p:txEl>
                                              <p:pRg st="2" end="2"/>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741827">
                                            <p:txEl>
                                              <p:pRg st="2" end="2"/>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1741827">
                                            <p:txEl>
                                              <p:pRg st="3" end="3"/>
                                            </p:txEl>
                                          </p:spTgt>
                                        </p:tgtEl>
                                        <p:attrNameLst>
                                          <p:attrName>style.visibility</p:attrName>
                                        </p:attrNameLst>
                                      </p:cBhvr>
                                      <p:to>
                                        <p:strVal val="visible"/>
                                      </p:to>
                                    </p:set>
                                    <p:animEffect transition="in" filter="fade">
                                      <p:cBhvr>
                                        <p:cTn id="17" dur="800" decel="100000"/>
                                        <p:tgtEl>
                                          <p:spTgt spid="1741827">
                                            <p:txEl>
                                              <p:pRg st="3" end="3"/>
                                            </p:txEl>
                                          </p:spTgt>
                                        </p:tgtEl>
                                      </p:cBhvr>
                                    </p:animEffect>
                                    <p:anim calcmode="lin" valueType="num">
                                      <p:cBhvr>
                                        <p:cTn id="18" dur="800" decel="100000" fill="hold"/>
                                        <p:tgtEl>
                                          <p:spTgt spid="1741827">
                                            <p:txEl>
                                              <p:pRg st="3" end="3"/>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1741827">
                                            <p:txEl>
                                              <p:pRg st="3" end="3"/>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1741827">
                                            <p:txEl>
                                              <p:pRg st="3" end="3"/>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741827">
                                            <p:txEl>
                                              <p:pRg st="3" end="3"/>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741827">
                                            <p:txEl>
                                              <p:pRg st="3" end="3"/>
                                            </p:txEl>
                                          </p:spTgt>
                                        </p:tgtEl>
                                        <p:attrNameLst>
                                          <p:attrName>ppt_y</p:attrName>
                                        </p:attrNameLst>
                                      </p:cBhvr>
                                      <p:tavLst>
                                        <p:tav tm="0">
                                          <p:val>
                                            <p:strVal val="#ppt_y+0.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1741827">
                                            <p:txEl>
                                              <p:pRg st="4" end="4"/>
                                            </p:txEl>
                                          </p:spTgt>
                                        </p:tgtEl>
                                        <p:attrNameLst>
                                          <p:attrName>style.visibility</p:attrName>
                                        </p:attrNameLst>
                                      </p:cBhvr>
                                      <p:to>
                                        <p:strVal val="visible"/>
                                      </p:to>
                                    </p:set>
                                    <p:animEffect transition="in" filter="fade">
                                      <p:cBhvr>
                                        <p:cTn id="27" dur="800" decel="100000"/>
                                        <p:tgtEl>
                                          <p:spTgt spid="1741827">
                                            <p:txEl>
                                              <p:pRg st="4" end="4"/>
                                            </p:txEl>
                                          </p:spTgt>
                                        </p:tgtEl>
                                      </p:cBhvr>
                                    </p:animEffect>
                                    <p:anim calcmode="lin" valueType="num">
                                      <p:cBhvr>
                                        <p:cTn id="28" dur="800" decel="100000" fill="hold"/>
                                        <p:tgtEl>
                                          <p:spTgt spid="1741827">
                                            <p:txEl>
                                              <p:pRg st="4" end="4"/>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1741827">
                                            <p:txEl>
                                              <p:pRg st="4" end="4"/>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1741827">
                                            <p:txEl>
                                              <p:pRg st="4" end="4"/>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1741827">
                                            <p:txEl>
                                              <p:pRg st="4" end="4"/>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1741827">
                                            <p:txEl>
                                              <p:pRg st="4" end="4"/>
                                            </p:txEl>
                                          </p:spTgt>
                                        </p:tgtEl>
                                        <p:attrNameLst>
                                          <p:attrName>ppt_y</p:attrName>
                                        </p:attrNameLst>
                                      </p:cBhvr>
                                      <p:tavLst>
                                        <p:tav tm="0">
                                          <p:val>
                                            <p:strVal val="#ppt_y+0.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1741827">
                                            <p:txEl>
                                              <p:pRg st="5" end="5"/>
                                            </p:txEl>
                                          </p:spTgt>
                                        </p:tgtEl>
                                        <p:attrNameLst>
                                          <p:attrName>style.visibility</p:attrName>
                                        </p:attrNameLst>
                                      </p:cBhvr>
                                      <p:to>
                                        <p:strVal val="visible"/>
                                      </p:to>
                                    </p:set>
                                    <p:animEffect transition="in" filter="fade">
                                      <p:cBhvr>
                                        <p:cTn id="37" dur="800" decel="100000"/>
                                        <p:tgtEl>
                                          <p:spTgt spid="1741827">
                                            <p:txEl>
                                              <p:pRg st="5" end="5"/>
                                            </p:txEl>
                                          </p:spTgt>
                                        </p:tgtEl>
                                      </p:cBhvr>
                                    </p:animEffect>
                                    <p:anim calcmode="lin" valueType="num">
                                      <p:cBhvr>
                                        <p:cTn id="38" dur="800" decel="100000" fill="hold"/>
                                        <p:tgtEl>
                                          <p:spTgt spid="1741827">
                                            <p:txEl>
                                              <p:pRg st="5" end="5"/>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1741827">
                                            <p:txEl>
                                              <p:pRg st="5" end="5"/>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1741827">
                                            <p:txEl>
                                              <p:pRg st="5" end="5"/>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1741827">
                                            <p:txEl>
                                              <p:pRg st="5" end="5"/>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1741827">
                                            <p:txEl>
                                              <p:pRg st="5" end="5"/>
                                            </p:txEl>
                                          </p:spTgt>
                                        </p:tgtEl>
                                        <p:attrNameLst>
                                          <p:attrName>ppt_y</p:attrName>
                                        </p:attrNameLst>
                                      </p:cBhvr>
                                      <p:tavLst>
                                        <p:tav tm="0">
                                          <p:val>
                                            <p:strVal val="#ppt_y+0.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1741827">
                                            <p:txEl>
                                              <p:pRg st="6" end="6"/>
                                            </p:txEl>
                                          </p:spTgt>
                                        </p:tgtEl>
                                        <p:attrNameLst>
                                          <p:attrName>style.visibility</p:attrName>
                                        </p:attrNameLst>
                                      </p:cBhvr>
                                      <p:to>
                                        <p:strVal val="visible"/>
                                      </p:to>
                                    </p:set>
                                    <p:animEffect transition="in" filter="fade">
                                      <p:cBhvr>
                                        <p:cTn id="47" dur="800" decel="100000"/>
                                        <p:tgtEl>
                                          <p:spTgt spid="1741827">
                                            <p:txEl>
                                              <p:pRg st="6" end="6"/>
                                            </p:txEl>
                                          </p:spTgt>
                                        </p:tgtEl>
                                      </p:cBhvr>
                                    </p:animEffect>
                                    <p:anim calcmode="lin" valueType="num">
                                      <p:cBhvr>
                                        <p:cTn id="48" dur="800" decel="100000" fill="hold"/>
                                        <p:tgtEl>
                                          <p:spTgt spid="1741827">
                                            <p:txEl>
                                              <p:pRg st="6" end="6"/>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1741827">
                                            <p:txEl>
                                              <p:pRg st="6" end="6"/>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1741827">
                                            <p:txEl>
                                              <p:pRg st="6" end="6"/>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741827">
                                            <p:txEl>
                                              <p:pRg st="6" end="6"/>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741827">
                                            <p:txEl>
                                              <p:pRg st="6" end="6"/>
                                            </p:txEl>
                                          </p:spTgt>
                                        </p:tgtEl>
                                        <p:attrNameLst>
                                          <p:attrName>ppt_y</p:attrName>
                                        </p:attrNameLst>
                                      </p:cBhvr>
                                      <p:tavLst>
                                        <p:tav tm="0">
                                          <p:val>
                                            <p:strVal val="#ppt_y+0.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30" presetClass="entr" presetSubtype="0" fill="hold" nodeType="clickEffect">
                                  <p:stCondLst>
                                    <p:cond delay="0"/>
                                  </p:stCondLst>
                                  <p:childTnLst>
                                    <p:set>
                                      <p:cBhvr>
                                        <p:cTn id="56" dur="1" fill="hold">
                                          <p:stCondLst>
                                            <p:cond delay="0"/>
                                          </p:stCondLst>
                                        </p:cTn>
                                        <p:tgtEl>
                                          <p:spTgt spid="1741827">
                                            <p:txEl>
                                              <p:pRg st="7" end="7"/>
                                            </p:txEl>
                                          </p:spTgt>
                                        </p:tgtEl>
                                        <p:attrNameLst>
                                          <p:attrName>style.visibility</p:attrName>
                                        </p:attrNameLst>
                                      </p:cBhvr>
                                      <p:to>
                                        <p:strVal val="visible"/>
                                      </p:to>
                                    </p:set>
                                    <p:animEffect transition="in" filter="fade">
                                      <p:cBhvr>
                                        <p:cTn id="57" dur="800" decel="100000"/>
                                        <p:tgtEl>
                                          <p:spTgt spid="1741827">
                                            <p:txEl>
                                              <p:pRg st="7" end="7"/>
                                            </p:txEl>
                                          </p:spTgt>
                                        </p:tgtEl>
                                      </p:cBhvr>
                                    </p:animEffect>
                                    <p:anim calcmode="lin" valueType="num">
                                      <p:cBhvr>
                                        <p:cTn id="58" dur="800" decel="100000" fill="hold"/>
                                        <p:tgtEl>
                                          <p:spTgt spid="1741827">
                                            <p:txEl>
                                              <p:pRg st="7" end="7"/>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1741827">
                                            <p:txEl>
                                              <p:pRg st="7" end="7"/>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1741827">
                                            <p:txEl>
                                              <p:pRg st="7" end="7"/>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1741827">
                                            <p:txEl>
                                              <p:pRg st="7" end="7"/>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1741827">
                                            <p:txEl>
                                              <p:pRg st="7" end="7"/>
                                            </p:txEl>
                                          </p:spTgt>
                                        </p:tgtEl>
                                        <p:attrNameLst>
                                          <p:attrName>ppt_y</p:attrName>
                                        </p:attrNameLst>
                                      </p:cBhvr>
                                      <p:tavLst>
                                        <p:tav tm="0">
                                          <p:val>
                                            <p:strVal val="#ppt_y+0.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30" presetClass="entr" presetSubtype="0" fill="hold" nodeType="clickEffect">
                                  <p:stCondLst>
                                    <p:cond delay="0"/>
                                  </p:stCondLst>
                                  <p:childTnLst>
                                    <p:set>
                                      <p:cBhvr>
                                        <p:cTn id="66" dur="1" fill="hold">
                                          <p:stCondLst>
                                            <p:cond delay="0"/>
                                          </p:stCondLst>
                                        </p:cTn>
                                        <p:tgtEl>
                                          <p:spTgt spid="1741827">
                                            <p:txEl>
                                              <p:pRg st="8" end="8"/>
                                            </p:txEl>
                                          </p:spTgt>
                                        </p:tgtEl>
                                        <p:attrNameLst>
                                          <p:attrName>style.visibility</p:attrName>
                                        </p:attrNameLst>
                                      </p:cBhvr>
                                      <p:to>
                                        <p:strVal val="visible"/>
                                      </p:to>
                                    </p:set>
                                    <p:animEffect transition="in" filter="fade">
                                      <p:cBhvr>
                                        <p:cTn id="67" dur="800" decel="100000"/>
                                        <p:tgtEl>
                                          <p:spTgt spid="1741827">
                                            <p:txEl>
                                              <p:pRg st="8" end="8"/>
                                            </p:txEl>
                                          </p:spTgt>
                                        </p:tgtEl>
                                      </p:cBhvr>
                                    </p:animEffect>
                                    <p:anim calcmode="lin" valueType="num">
                                      <p:cBhvr>
                                        <p:cTn id="68" dur="800" decel="100000" fill="hold"/>
                                        <p:tgtEl>
                                          <p:spTgt spid="1741827">
                                            <p:txEl>
                                              <p:pRg st="8" end="8"/>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1741827">
                                            <p:txEl>
                                              <p:pRg st="8" end="8"/>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1741827">
                                            <p:txEl>
                                              <p:pRg st="8" end="8"/>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1741827">
                                            <p:txEl>
                                              <p:pRg st="8" end="8"/>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1741827">
                                            <p:txEl>
                                              <p:pRg st="8" end="8"/>
                                            </p:txEl>
                                          </p:spTgt>
                                        </p:tgtEl>
                                        <p:attrNameLst>
                                          <p:attrName>ppt_y</p:attrName>
                                        </p:attrNameLst>
                                      </p:cBhvr>
                                      <p:tavLst>
                                        <p:tav tm="0">
                                          <p:val>
                                            <p:strVal val="#ppt_y+0.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30" presetClass="entr" presetSubtype="0" fill="hold" nodeType="clickEffect">
                                  <p:stCondLst>
                                    <p:cond delay="0"/>
                                  </p:stCondLst>
                                  <p:childTnLst>
                                    <p:set>
                                      <p:cBhvr>
                                        <p:cTn id="76" dur="1" fill="hold">
                                          <p:stCondLst>
                                            <p:cond delay="0"/>
                                          </p:stCondLst>
                                        </p:cTn>
                                        <p:tgtEl>
                                          <p:spTgt spid="1741827">
                                            <p:txEl>
                                              <p:pRg st="9" end="9"/>
                                            </p:txEl>
                                          </p:spTgt>
                                        </p:tgtEl>
                                        <p:attrNameLst>
                                          <p:attrName>style.visibility</p:attrName>
                                        </p:attrNameLst>
                                      </p:cBhvr>
                                      <p:to>
                                        <p:strVal val="visible"/>
                                      </p:to>
                                    </p:set>
                                    <p:animEffect transition="in" filter="fade">
                                      <p:cBhvr>
                                        <p:cTn id="77" dur="800" decel="100000"/>
                                        <p:tgtEl>
                                          <p:spTgt spid="1741827">
                                            <p:txEl>
                                              <p:pRg st="9" end="9"/>
                                            </p:txEl>
                                          </p:spTgt>
                                        </p:tgtEl>
                                      </p:cBhvr>
                                    </p:animEffect>
                                    <p:anim calcmode="lin" valueType="num">
                                      <p:cBhvr>
                                        <p:cTn id="78" dur="800" decel="100000" fill="hold"/>
                                        <p:tgtEl>
                                          <p:spTgt spid="1741827">
                                            <p:txEl>
                                              <p:pRg st="9" end="9"/>
                                            </p:txEl>
                                          </p:spTgt>
                                        </p:tgtEl>
                                        <p:attrNameLst>
                                          <p:attrName>style.rotation</p:attrName>
                                        </p:attrNameLst>
                                      </p:cBhvr>
                                      <p:tavLst>
                                        <p:tav tm="0">
                                          <p:val>
                                            <p:fltVal val="-90"/>
                                          </p:val>
                                        </p:tav>
                                        <p:tav tm="100000">
                                          <p:val>
                                            <p:fltVal val="0"/>
                                          </p:val>
                                        </p:tav>
                                      </p:tavLst>
                                    </p:anim>
                                    <p:anim calcmode="lin" valueType="num">
                                      <p:cBhvr>
                                        <p:cTn id="79" dur="800" decel="100000" fill="hold"/>
                                        <p:tgtEl>
                                          <p:spTgt spid="1741827">
                                            <p:txEl>
                                              <p:pRg st="9" end="9"/>
                                            </p:txEl>
                                          </p:spTgt>
                                        </p:tgtEl>
                                        <p:attrNameLst>
                                          <p:attrName>ppt_x</p:attrName>
                                        </p:attrNameLst>
                                      </p:cBhvr>
                                      <p:tavLst>
                                        <p:tav tm="0">
                                          <p:val>
                                            <p:strVal val="#ppt_x+0.4"/>
                                          </p:val>
                                        </p:tav>
                                        <p:tav tm="100000">
                                          <p:val>
                                            <p:strVal val="#ppt_x-0.05"/>
                                          </p:val>
                                        </p:tav>
                                      </p:tavLst>
                                    </p:anim>
                                    <p:anim calcmode="lin" valueType="num">
                                      <p:cBhvr>
                                        <p:cTn id="80" dur="800" decel="100000" fill="hold"/>
                                        <p:tgtEl>
                                          <p:spTgt spid="1741827">
                                            <p:txEl>
                                              <p:pRg st="9" end="9"/>
                                            </p:txEl>
                                          </p:spTgt>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1741827">
                                            <p:txEl>
                                              <p:pRg st="9" end="9"/>
                                            </p:txEl>
                                          </p:spTgt>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1741827">
                                            <p:txEl>
                                              <p:pRg st="9" end="9"/>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2850" name="Rectangle 2"/>
          <p:cNvSpPr>
            <a:spLocks noGrp="1" noChangeArrowheads="1"/>
          </p:cNvSpPr>
          <p:nvPr>
            <p:ph type="title"/>
          </p:nvPr>
        </p:nvSpPr>
        <p:spPr/>
        <p:txBody>
          <a:bodyPr/>
          <a:lstStyle/>
          <a:p>
            <a:r>
              <a:rPr kumimoji="1" lang="en-US" altLang="zh-CN" sz="3600">
                <a:latin typeface="Times New Roman" panose="02020603050405020304" pitchFamily="18" charset="0"/>
              </a:rPr>
              <a:t>Cisco</a:t>
            </a:r>
            <a:r>
              <a:rPr kumimoji="1" lang="zh-CN" altLang="en-US" sz="3600">
                <a:latin typeface="Times New Roman" panose="02020603050405020304" pitchFamily="18" charset="0"/>
              </a:rPr>
              <a:t>的</a:t>
            </a:r>
            <a:r>
              <a:rPr kumimoji="1" lang="zh-CN" altLang="en-US" sz="3600"/>
              <a:t>标准访问列表（</a:t>
            </a:r>
            <a:r>
              <a:rPr kumimoji="1" lang="en-US" altLang="zh-CN" sz="3600"/>
              <a:t>2/3</a:t>
            </a:r>
            <a:r>
              <a:rPr kumimoji="1" lang="zh-CN" altLang="en-US" sz="3600"/>
              <a:t>）</a:t>
            </a:r>
          </a:p>
        </p:txBody>
      </p:sp>
      <p:sp>
        <p:nvSpPr>
          <p:cNvPr id="1742851" name="Rectangle 3"/>
          <p:cNvSpPr>
            <a:spLocks noGrp="1" noChangeArrowheads="1"/>
          </p:cNvSpPr>
          <p:nvPr>
            <p:ph type="body" idx="1"/>
          </p:nvPr>
        </p:nvSpPr>
        <p:spPr>
          <a:xfrm>
            <a:off x="323850" y="1562100"/>
            <a:ext cx="8686800" cy="3762375"/>
          </a:xfrm>
        </p:spPr>
        <p:txBody>
          <a:bodyPr/>
          <a:lstStyle/>
          <a:p>
            <a:r>
              <a:rPr lang="en-US" altLang="zh-CN" dirty="0"/>
              <a:t>access-list 1 permit 199.245.180.0  0.0.0.255</a:t>
            </a:r>
          </a:p>
          <a:p>
            <a:r>
              <a:rPr lang="en-US" altLang="zh-CN" dirty="0"/>
              <a:t>access-list 1 permit 132.23.0.0  0.0.255.255</a:t>
            </a:r>
          </a:p>
          <a:p>
            <a:pPr lvl="1"/>
            <a:r>
              <a:rPr lang="zh-CN" altLang="en-US" dirty="0"/>
              <a:t>若两条规则为对流入数据的控制；</a:t>
            </a:r>
          </a:p>
          <a:p>
            <a:pPr lvl="1"/>
            <a:r>
              <a:rPr lang="zh-CN" altLang="en-US" dirty="0"/>
              <a:t>两条规则允许来自</a:t>
            </a:r>
            <a:r>
              <a:rPr lang="en-US" altLang="zh-CN" dirty="0"/>
              <a:t>C</a:t>
            </a:r>
            <a:r>
              <a:rPr lang="zh-CN" altLang="en-US" dirty="0"/>
              <a:t>类网的</a:t>
            </a:r>
            <a:r>
              <a:rPr lang="en-US" altLang="zh-CN" dirty="0"/>
              <a:t>199.245.180.0 </a:t>
            </a:r>
            <a:r>
              <a:rPr lang="zh-CN" altLang="en-US" dirty="0"/>
              <a:t>和</a:t>
            </a:r>
            <a:r>
              <a:rPr lang="en-US" altLang="zh-CN" dirty="0"/>
              <a:t>B</a:t>
            </a:r>
            <a:r>
              <a:rPr lang="zh-CN" altLang="en-US" dirty="0"/>
              <a:t>类网的</a:t>
            </a:r>
            <a:r>
              <a:rPr lang="en-US" altLang="zh-CN" dirty="0"/>
              <a:t>132.23.0.0 </a:t>
            </a:r>
            <a:r>
              <a:rPr lang="zh-CN" altLang="en-US" dirty="0"/>
              <a:t>主机通过</a:t>
            </a:r>
            <a:r>
              <a:rPr lang="en-US" altLang="zh-CN" dirty="0"/>
              <a:t>Cisco</a:t>
            </a:r>
            <a:r>
              <a:rPr lang="zh-CN" altLang="en-US" dirty="0"/>
              <a:t>路由器的包过滤，进行网络访问。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742851">
                                            <p:txEl>
                                              <p:pRg st="0" end="0"/>
                                            </p:txEl>
                                          </p:spTgt>
                                        </p:tgtEl>
                                        <p:attrNameLst>
                                          <p:attrName>style.visibility</p:attrName>
                                        </p:attrNameLst>
                                      </p:cBhvr>
                                      <p:to>
                                        <p:strVal val="visible"/>
                                      </p:to>
                                    </p:set>
                                    <p:animEffect transition="in" filter="checkerboard(across)">
                                      <p:cBhvr>
                                        <p:cTn id="7" dur="500"/>
                                        <p:tgtEl>
                                          <p:spTgt spid="1742851">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42851">
                                            <p:txEl>
                                              <p:pRg st="1" end="1"/>
                                            </p:txEl>
                                          </p:spTgt>
                                        </p:tgtEl>
                                        <p:attrNameLst>
                                          <p:attrName>style.visibility</p:attrName>
                                        </p:attrNameLst>
                                      </p:cBhvr>
                                      <p:to>
                                        <p:strVal val="visible"/>
                                      </p:to>
                                    </p:set>
                                    <p:animEffect transition="in" filter="checkerboard(across)">
                                      <p:cBhvr>
                                        <p:cTn id="10" dur="500"/>
                                        <p:tgtEl>
                                          <p:spTgt spid="1742851">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1742851">
                                            <p:txEl>
                                              <p:pRg st="2" end="2"/>
                                            </p:txEl>
                                          </p:spTgt>
                                        </p:tgtEl>
                                        <p:attrNameLst>
                                          <p:attrName>style.visibility</p:attrName>
                                        </p:attrNameLst>
                                      </p:cBhvr>
                                      <p:to>
                                        <p:strVal val="visible"/>
                                      </p:to>
                                    </p:set>
                                    <p:animEffect transition="in" filter="checkerboard(across)">
                                      <p:cBhvr>
                                        <p:cTn id="13" dur="500"/>
                                        <p:tgtEl>
                                          <p:spTgt spid="1742851">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1742851">
                                            <p:txEl>
                                              <p:pRg st="3" end="3"/>
                                            </p:txEl>
                                          </p:spTgt>
                                        </p:tgtEl>
                                        <p:attrNameLst>
                                          <p:attrName>style.visibility</p:attrName>
                                        </p:attrNameLst>
                                      </p:cBhvr>
                                      <p:to>
                                        <p:strVal val="visible"/>
                                      </p:to>
                                    </p:set>
                                    <p:animEffect transition="in" filter="checkerboard(across)">
                                      <p:cBhvr>
                                        <p:cTn id="16" dur="500"/>
                                        <p:tgtEl>
                                          <p:spTgt spid="17428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874" name="Rectangle 2"/>
          <p:cNvSpPr>
            <a:spLocks noGrp="1" noChangeArrowheads="1"/>
          </p:cNvSpPr>
          <p:nvPr>
            <p:ph type="title"/>
          </p:nvPr>
        </p:nvSpPr>
        <p:spPr/>
        <p:txBody>
          <a:bodyPr/>
          <a:lstStyle/>
          <a:p>
            <a:r>
              <a:rPr kumimoji="1" lang="en-US" altLang="zh-CN" sz="3600">
                <a:latin typeface="Times New Roman" panose="02020603050405020304" pitchFamily="18" charset="0"/>
              </a:rPr>
              <a:t>Cisco</a:t>
            </a:r>
            <a:r>
              <a:rPr kumimoji="1" lang="zh-CN" altLang="en-US" sz="3600">
                <a:latin typeface="Times New Roman" panose="02020603050405020304" pitchFamily="18" charset="0"/>
              </a:rPr>
              <a:t>的</a:t>
            </a:r>
            <a:r>
              <a:rPr kumimoji="1" lang="zh-CN" altLang="en-US" sz="3600"/>
              <a:t>标准访问列表（</a:t>
            </a:r>
            <a:r>
              <a:rPr kumimoji="1" lang="en-US" altLang="zh-CN" sz="3600"/>
              <a:t>3/3</a:t>
            </a:r>
            <a:r>
              <a:rPr kumimoji="1" lang="zh-CN" altLang="en-US" sz="3600"/>
              <a:t>）</a:t>
            </a:r>
          </a:p>
        </p:txBody>
      </p:sp>
      <p:sp>
        <p:nvSpPr>
          <p:cNvPr id="1743875" name="Rectangle 3"/>
          <p:cNvSpPr>
            <a:spLocks noGrp="1" noChangeArrowheads="1"/>
          </p:cNvSpPr>
          <p:nvPr>
            <p:ph type="body" idx="1"/>
          </p:nvPr>
        </p:nvSpPr>
        <p:spPr>
          <a:xfrm>
            <a:off x="457200" y="1285875"/>
            <a:ext cx="8686800" cy="5257800"/>
          </a:xfrm>
        </p:spPr>
        <p:txBody>
          <a:bodyPr/>
          <a:lstStyle/>
          <a:p>
            <a:r>
              <a:rPr kumimoji="1" lang="zh-CN" altLang="en-US" sz="2800" dirty="0">
                <a:solidFill>
                  <a:schemeClr val="tx1"/>
                </a:solidFill>
              </a:rPr>
              <a:t>假设一</a:t>
            </a:r>
            <a:r>
              <a:rPr kumimoji="1" lang="en-US" altLang="zh-CN" sz="2800" dirty="0">
                <a:solidFill>
                  <a:schemeClr val="tx1"/>
                </a:solidFill>
              </a:rPr>
              <a:t>A</a:t>
            </a:r>
            <a:r>
              <a:rPr kumimoji="1" lang="zh-CN" altLang="en-US" sz="2800" dirty="0">
                <a:solidFill>
                  <a:schemeClr val="tx1"/>
                </a:solidFill>
              </a:rPr>
              <a:t>类网络</a:t>
            </a:r>
            <a:r>
              <a:rPr kumimoji="1" lang="en-US" altLang="zh-CN" sz="2800" dirty="0">
                <a:solidFill>
                  <a:schemeClr val="tx1"/>
                </a:solidFill>
              </a:rPr>
              <a:t>67.0.0.0</a:t>
            </a:r>
            <a:r>
              <a:rPr kumimoji="1" lang="zh-CN" altLang="en-US" sz="2800" dirty="0">
                <a:solidFill>
                  <a:schemeClr val="tx1"/>
                </a:solidFill>
              </a:rPr>
              <a:t>连接到过滤路由器上。使用下面的</a:t>
            </a:r>
            <a:r>
              <a:rPr kumimoji="1" lang="en-US" altLang="zh-CN" sz="2800" dirty="0">
                <a:solidFill>
                  <a:schemeClr val="tx1"/>
                </a:solidFill>
              </a:rPr>
              <a:t>ACL</a:t>
            </a:r>
            <a:r>
              <a:rPr kumimoji="1" lang="zh-CN" altLang="en-US" sz="2800" dirty="0">
                <a:solidFill>
                  <a:schemeClr val="tx1"/>
                </a:solidFill>
              </a:rPr>
              <a:t>进行流出控制</a:t>
            </a:r>
            <a:r>
              <a:rPr kumimoji="1" lang="en-US" altLang="zh-CN" sz="2800" dirty="0">
                <a:solidFill>
                  <a:schemeClr val="tx1"/>
                </a:solidFill>
              </a:rPr>
              <a:t>:</a:t>
            </a:r>
          </a:p>
          <a:p>
            <a:pPr lvl="1"/>
            <a:r>
              <a:rPr kumimoji="1" lang="en-US" altLang="zh-CN" dirty="0">
                <a:solidFill>
                  <a:schemeClr val="tx1"/>
                </a:solidFill>
              </a:rPr>
              <a:t>access-list 3  permit  67.23.2.5   0.0.0.0</a:t>
            </a:r>
          </a:p>
          <a:p>
            <a:pPr lvl="1"/>
            <a:r>
              <a:rPr kumimoji="1" lang="en-US" altLang="zh-CN" dirty="0">
                <a:solidFill>
                  <a:schemeClr val="tx1"/>
                </a:solidFill>
              </a:rPr>
              <a:t>access-list 3  deny     67.23.0.0   0.0.255.255</a:t>
            </a:r>
          </a:p>
          <a:p>
            <a:pPr lvl="1"/>
            <a:r>
              <a:rPr kumimoji="1" lang="en-US" altLang="zh-CN" dirty="0">
                <a:solidFill>
                  <a:schemeClr val="tx1"/>
                </a:solidFill>
              </a:rPr>
              <a:t>access-list 3  permit   67.0.0.0    0.255.255.255</a:t>
            </a:r>
          </a:p>
          <a:p>
            <a:r>
              <a:rPr kumimoji="1" lang="zh-CN" altLang="en-US" sz="2800" dirty="0">
                <a:solidFill>
                  <a:schemeClr val="tx1"/>
                </a:solidFill>
              </a:rPr>
              <a:t>规则</a:t>
            </a:r>
            <a:r>
              <a:rPr kumimoji="1" lang="en-US" altLang="zh-CN" sz="2800" dirty="0">
                <a:solidFill>
                  <a:schemeClr val="tx1"/>
                </a:solidFill>
              </a:rPr>
              <a:t>1</a:t>
            </a:r>
            <a:r>
              <a:rPr kumimoji="1" lang="zh-CN" altLang="en-US" sz="2800" dirty="0">
                <a:solidFill>
                  <a:schemeClr val="tx1"/>
                </a:solidFill>
              </a:rPr>
              <a:t>允许来自子网</a:t>
            </a:r>
            <a:r>
              <a:rPr kumimoji="1" lang="en-US" altLang="zh-CN" sz="2800" dirty="0">
                <a:solidFill>
                  <a:schemeClr val="tx1"/>
                </a:solidFill>
              </a:rPr>
              <a:t>23</a:t>
            </a:r>
            <a:r>
              <a:rPr kumimoji="1" lang="zh-CN" altLang="en-US" sz="2800" dirty="0">
                <a:solidFill>
                  <a:schemeClr val="tx1"/>
                </a:solidFill>
              </a:rPr>
              <a:t>的</a:t>
            </a:r>
            <a:r>
              <a:rPr kumimoji="1" lang="en-US" altLang="zh-CN" sz="2800" dirty="0">
                <a:solidFill>
                  <a:schemeClr val="tx1"/>
                </a:solidFill>
              </a:rPr>
              <a:t>IP</a:t>
            </a:r>
            <a:r>
              <a:rPr kumimoji="1" lang="zh-CN" altLang="en-US" sz="2800" dirty="0">
                <a:solidFill>
                  <a:schemeClr val="tx1"/>
                </a:solidFill>
              </a:rPr>
              <a:t>地址为</a:t>
            </a:r>
            <a:r>
              <a:rPr kumimoji="1" lang="en-US" altLang="zh-CN" sz="2800" dirty="0">
                <a:solidFill>
                  <a:schemeClr val="tx1"/>
                </a:solidFill>
              </a:rPr>
              <a:t>67.23.2.5</a:t>
            </a:r>
            <a:r>
              <a:rPr kumimoji="1" lang="zh-CN" altLang="en-US" sz="2800" dirty="0">
                <a:solidFill>
                  <a:schemeClr val="tx1"/>
                </a:solidFill>
              </a:rPr>
              <a:t>的主机的流量。</a:t>
            </a:r>
          </a:p>
          <a:p>
            <a:r>
              <a:rPr kumimoji="1" lang="zh-CN" altLang="en-US" sz="2800" dirty="0">
                <a:solidFill>
                  <a:schemeClr val="tx1"/>
                </a:solidFill>
              </a:rPr>
              <a:t>规则</a:t>
            </a:r>
            <a:r>
              <a:rPr kumimoji="1" lang="en-US" altLang="zh-CN" sz="2800" dirty="0">
                <a:solidFill>
                  <a:schemeClr val="tx1"/>
                </a:solidFill>
              </a:rPr>
              <a:t>2</a:t>
            </a:r>
            <a:r>
              <a:rPr kumimoji="1" lang="zh-CN" altLang="en-US" sz="2800" dirty="0">
                <a:solidFill>
                  <a:schemeClr val="tx1"/>
                </a:solidFill>
              </a:rPr>
              <a:t>阻塞所有来自子网</a:t>
            </a:r>
            <a:r>
              <a:rPr kumimoji="1" lang="en-US" altLang="zh-CN" sz="2800" dirty="0">
                <a:solidFill>
                  <a:schemeClr val="tx1"/>
                </a:solidFill>
              </a:rPr>
              <a:t>23</a:t>
            </a:r>
            <a:r>
              <a:rPr kumimoji="1" lang="zh-CN" altLang="en-US" sz="2800" dirty="0">
                <a:solidFill>
                  <a:schemeClr val="tx1"/>
                </a:solidFill>
              </a:rPr>
              <a:t>的流量，且不影响规则</a:t>
            </a:r>
            <a:r>
              <a:rPr kumimoji="1" lang="en-US" altLang="zh-CN" sz="2800" dirty="0">
                <a:solidFill>
                  <a:schemeClr val="tx1"/>
                </a:solidFill>
              </a:rPr>
              <a:t>1</a:t>
            </a:r>
            <a:r>
              <a:rPr kumimoji="1" lang="zh-CN" altLang="en-US" sz="2800" dirty="0">
                <a:solidFill>
                  <a:schemeClr val="tx1"/>
                </a:solidFill>
              </a:rPr>
              <a:t>。</a:t>
            </a:r>
          </a:p>
          <a:p>
            <a:r>
              <a:rPr kumimoji="1" lang="zh-CN" altLang="en-US" sz="2800" dirty="0">
                <a:solidFill>
                  <a:schemeClr val="tx1"/>
                </a:solidFill>
              </a:rPr>
              <a:t>规则</a:t>
            </a:r>
            <a:r>
              <a:rPr kumimoji="1" lang="en-US" altLang="zh-CN" sz="2800" dirty="0">
                <a:solidFill>
                  <a:schemeClr val="tx1"/>
                </a:solidFill>
              </a:rPr>
              <a:t>3</a:t>
            </a:r>
            <a:r>
              <a:rPr kumimoji="1" lang="zh-CN" altLang="en-US" sz="2800" dirty="0">
                <a:solidFill>
                  <a:schemeClr val="tx1"/>
                </a:solidFill>
              </a:rPr>
              <a:t>允许来自整个</a:t>
            </a:r>
            <a:r>
              <a:rPr kumimoji="1" lang="en-US" altLang="zh-CN" sz="2800" dirty="0">
                <a:solidFill>
                  <a:schemeClr val="tx1"/>
                </a:solidFill>
              </a:rPr>
              <a:t>A</a:t>
            </a:r>
            <a:r>
              <a:rPr kumimoji="1" lang="zh-CN" altLang="en-US" sz="2800" dirty="0">
                <a:solidFill>
                  <a:schemeClr val="tx1"/>
                </a:solidFill>
              </a:rPr>
              <a:t>类网络</a:t>
            </a:r>
            <a:r>
              <a:rPr kumimoji="1" lang="en-US" altLang="zh-CN" sz="2800" dirty="0">
                <a:solidFill>
                  <a:schemeClr val="tx1"/>
                </a:solidFill>
              </a:rPr>
              <a:t>67.0.0.0</a:t>
            </a:r>
            <a:r>
              <a:rPr kumimoji="1" lang="zh-CN" altLang="en-US" sz="2800" dirty="0">
                <a:solidFill>
                  <a:schemeClr val="tx1"/>
                </a:solidFill>
              </a:rPr>
              <a:t>的通信流量。</a:t>
            </a:r>
            <a:endParaRPr lang="zh-CN" altLang="en-US" sz="2800" dirty="0"/>
          </a:p>
        </p:txBody>
      </p:sp>
      <p:sp>
        <p:nvSpPr>
          <p:cNvPr id="1743876" name="AutoShape 4"/>
          <p:cNvSpPr>
            <a:spLocks noChangeArrowheads="1"/>
          </p:cNvSpPr>
          <p:nvPr/>
        </p:nvSpPr>
        <p:spPr bwMode="auto">
          <a:xfrm>
            <a:off x="3672114" y="5059136"/>
            <a:ext cx="8280400" cy="2736850"/>
          </a:xfrm>
          <a:prstGeom prst="cloudCallout">
            <a:avLst>
              <a:gd name="adj1" fmla="val -36657"/>
              <a:gd name="adj2" fmla="val -53537"/>
            </a:avLst>
          </a:prstGeom>
          <a:gradFill rotWithShape="1">
            <a:gsLst>
              <a:gs pos="0">
                <a:schemeClr val="bg1"/>
              </a:gs>
              <a:gs pos="100000">
                <a:srgbClr val="FF9900"/>
              </a:gs>
            </a:gsLst>
            <a:path path="rect">
              <a:fillToRect l="50000" t="50000" r="50000" b="50000"/>
            </a:path>
          </a:gradFill>
          <a:ln w="9525">
            <a:solidFill>
              <a:schemeClr val="tx1"/>
            </a:solidFill>
            <a:round/>
          </a:ln>
          <a:effectLst/>
        </p:spPr>
        <p:txBody>
          <a:bodyPr/>
          <a:lstStyle/>
          <a:p>
            <a:pPr>
              <a:spcBef>
                <a:spcPct val="20000"/>
              </a:spcBef>
              <a:spcAft>
                <a:spcPct val="10000"/>
              </a:spcAft>
              <a:buClr>
                <a:srgbClr val="FF0000"/>
              </a:buClr>
              <a:buFont typeface="Wingdings" panose="05000000000000000000" pitchFamily="2" charset="2"/>
              <a:buNone/>
            </a:pPr>
            <a:r>
              <a:rPr lang="zh-CN" altLang="en-US" sz="2400" dirty="0">
                <a:ea typeface="宋体" panose="02010600030101010101" pitchFamily="2" charset="-122"/>
              </a:rPr>
              <a:t>该列表实现以下安全策略：允许来自</a:t>
            </a:r>
            <a:r>
              <a:rPr lang="en-US" altLang="zh-CN" sz="2400" dirty="0">
                <a:ea typeface="宋体" panose="02010600030101010101" pitchFamily="2" charset="-122"/>
              </a:rPr>
              <a:t>67.23.2.5</a:t>
            </a:r>
            <a:r>
              <a:rPr lang="zh-CN" altLang="en-US" sz="2400" dirty="0">
                <a:ea typeface="宋体" panose="02010600030101010101" pitchFamily="2" charset="-122"/>
              </a:rPr>
              <a:t>主机的流量，阻止所有其它来自网络</a:t>
            </a:r>
            <a:r>
              <a:rPr lang="en-US" altLang="zh-CN" sz="2400" dirty="0">
                <a:ea typeface="宋体" panose="02010600030101010101" pitchFamily="2" charset="-122"/>
              </a:rPr>
              <a:t>67.23.0.0</a:t>
            </a:r>
            <a:r>
              <a:rPr lang="zh-CN" altLang="en-US" sz="2400" dirty="0">
                <a:ea typeface="宋体" panose="02010600030101010101" pitchFamily="2" charset="-122"/>
              </a:rPr>
              <a:t>的流量，允许来自</a:t>
            </a:r>
            <a:r>
              <a:rPr lang="en-US" altLang="zh-CN" sz="2400" dirty="0">
                <a:ea typeface="宋体" panose="02010600030101010101" pitchFamily="2" charset="-122"/>
              </a:rPr>
              <a:t>67.0.0.0</a:t>
            </a:r>
            <a:r>
              <a:rPr lang="zh-CN" altLang="en-US" sz="2400" dirty="0">
                <a:ea typeface="宋体" panose="02010600030101010101" pitchFamily="2" charset="-122"/>
              </a:rPr>
              <a:t>的所有其他子网的流量。</a:t>
            </a:r>
          </a:p>
          <a:p>
            <a:pPr algn="ctr"/>
            <a:endParaRPr lang="en-US" altLang="zh-CN" b="0" dirty="0">
              <a:solidFill>
                <a:schemeClr val="accent2"/>
              </a:solidFill>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43875">
                                            <p:txEl>
                                              <p:pRg st="4" end="4"/>
                                            </p:txEl>
                                          </p:spTgt>
                                        </p:tgtEl>
                                        <p:attrNameLst>
                                          <p:attrName>style.visibility</p:attrName>
                                        </p:attrNameLst>
                                      </p:cBhvr>
                                      <p:to>
                                        <p:strVal val="visible"/>
                                      </p:to>
                                    </p:set>
                                    <p:anim calcmode="lin" valueType="num">
                                      <p:cBhvr additive="base">
                                        <p:cTn id="7" dur="500" fill="hold"/>
                                        <p:tgtEl>
                                          <p:spTgt spid="174387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4387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3875">
                                            <p:txEl>
                                              <p:pRg st="5" end="5"/>
                                            </p:txEl>
                                          </p:spTgt>
                                        </p:tgtEl>
                                        <p:attrNameLst>
                                          <p:attrName>style.visibility</p:attrName>
                                        </p:attrNameLst>
                                      </p:cBhvr>
                                      <p:to>
                                        <p:strVal val="visible"/>
                                      </p:to>
                                    </p:set>
                                    <p:anim calcmode="lin" valueType="num">
                                      <p:cBhvr additive="base">
                                        <p:cTn id="13" dur="500" fill="hold"/>
                                        <p:tgtEl>
                                          <p:spTgt spid="1743875">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4387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743875">
                                            <p:txEl>
                                              <p:pRg st="6" end="6"/>
                                            </p:txEl>
                                          </p:spTgt>
                                        </p:tgtEl>
                                        <p:attrNameLst>
                                          <p:attrName>style.visibility</p:attrName>
                                        </p:attrNameLst>
                                      </p:cBhvr>
                                      <p:to>
                                        <p:strVal val="visible"/>
                                      </p:to>
                                    </p:set>
                                    <p:anim calcmode="lin" valueType="num">
                                      <p:cBhvr additive="base">
                                        <p:cTn id="19" dur="500" fill="hold"/>
                                        <p:tgtEl>
                                          <p:spTgt spid="174387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4387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grpId="0" nodeType="clickEffect">
                                  <p:stCondLst>
                                    <p:cond delay="0"/>
                                  </p:stCondLst>
                                  <p:childTnLst>
                                    <p:set>
                                      <p:cBhvr>
                                        <p:cTn id="24" dur="1" fill="hold">
                                          <p:stCondLst>
                                            <p:cond delay="0"/>
                                          </p:stCondLst>
                                        </p:cTn>
                                        <p:tgtEl>
                                          <p:spTgt spid="1743876"/>
                                        </p:tgtEl>
                                        <p:attrNameLst>
                                          <p:attrName>style.visibility</p:attrName>
                                        </p:attrNameLst>
                                      </p:cBhvr>
                                      <p:to>
                                        <p:strVal val="visible"/>
                                      </p:to>
                                    </p:set>
                                    <p:animEffect transition="in" filter="checkerboard(across)">
                                      <p:cBhvr>
                                        <p:cTn id="25" dur="500"/>
                                        <p:tgtEl>
                                          <p:spTgt spid="1743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387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4898" name="Rectangle 2"/>
          <p:cNvSpPr>
            <a:spLocks noGrp="1" noChangeArrowheads="1"/>
          </p:cNvSpPr>
          <p:nvPr>
            <p:ph type="title"/>
          </p:nvPr>
        </p:nvSpPr>
        <p:spPr/>
        <p:txBody>
          <a:bodyPr/>
          <a:lstStyle/>
          <a:p>
            <a:r>
              <a:rPr kumimoji="1" lang="en-US" altLang="zh-CN">
                <a:latin typeface="Times New Roman" panose="02020603050405020304" pitchFamily="18" charset="0"/>
              </a:rPr>
              <a:t>Cisco</a:t>
            </a:r>
            <a:r>
              <a:rPr kumimoji="1" lang="zh-CN" altLang="en-US">
                <a:latin typeface="Times New Roman" panose="02020603050405020304" pitchFamily="18" charset="0"/>
              </a:rPr>
              <a:t>的</a:t>
            </a:r>
            <a:r>
              <a:rPr lang="zh-CN" altLang="en-US"/>
              <a:t>扩展访问列表</a:t>
            </a:r>
            <a:r>
              <a:rPr lang="en-US" altLang="zh-CN"/>
              <a:t>(1/3)</a:t>
            </a:r>
          </a:p>
        </p:txBody>
      </p:sp>
      <p:sp>
        <p:nvSpPr>
          <p:cNvPr id="1744899" name="Rectangle 3"/>
          <p:cNvSpPr>
            <a:spLocks noGrp="1" noChangeArrowheads="1"/>
          </p:cNvSpPr>
          <p:nvPr>
            <p:ph type="body" idx="1"/>
          </p:nvPr>
        </p:nvSpPr>
        <p:spPr>
          <a:xfrm>
            <a:off x="179388" y="1381125"/>
            <a:ext cx="8686800" cy="4933950"/>
          </a:xfrm>
        </p:spPr>
        <p:txBody>
          <a:bodyPr/>
          <a:lstStyle/>
          <a:p>
            <a:pPr>
              <a:spcBef>
                <a:spcPts val="0"/>
              </a:spcBef>
            </a:pPr>
            <a:r>
              <a:rPr kumimoji="1" lang="zh-CN" altLang="en-US" sz="2400" dirty="0">
                <a:solidFill>
                  <a:schemeClr val="tx1"/>
                </a:solidFill>
              </a:rPr>
              <a:t>扩展访问表：该类表可以基于源和目的</a:t>
            </a:r>
            <a:r>
              <a:rPr kumimoji="1" lang="en-US" altLang="zh-CN" sz="2400" dirty="0">
                <a:solidFill>
                  <a:schemeClr val="tx1"/>
                </a:solidFill>
              </a:rPr>
              <a:t>IP</a:t>
            </a:r>
            <a:r>
              <a:rPr kumimoji="1" lang="zh-CN" altLang="en-US" sz="2400" dirty="0">
                <a:solidFill>
                  <a:schemeClr val="tx1"/>
                </a:solidFill>
              </a:rPr>
              <a:t>地址及协议信息进行过滤接口流量。其语法规则如下：</a:t>
            </a:r>
          </a:p>
          <a:p>
            <a:pPr>
              <a:spcBef>
                <a:spcPts val="0"/>
              </a:spcBef>
            </a:pPr>
            <a:r>
              <a:rPr kumimoji="1" lang="en-US" altLang="zh-CN" sz="2400" dirty="0">
                <a:solidFill>
                  <a:schemeClr val="tx1"/>
                </a:solidFill>
              </a:rPr>
              <a:t>access-list list-number (</a:t>
            </a:r>
            <a:r>
              <a:rPr kumimoji="1" lang="en-US" altLang="zh-CN" sz="2400" dirty="0" err="1">
                <a:solidFill>
                  <a:schemeClr val="tx1"/>
                </a:solidFill>
              </a:rPr>
              <a:t>permit|deny</a:t>
            </a:r>
            <a:r>
              <a:rPr kumimoji="1" lang="en-US" altLang="zh-CN" sz="2400" dirty="0">
                <a:solidFill>
                  <a:schemeClr val="tx1"/>
                </a:solidFill>
              </a:rPr>
              <a:t>) protocol source  </a:t>
            </a:r>
            <a:r>
              <a:rPr kumimoji="1" lang="en-US" altLang="zh-CN" sz="2400" dirty="0" err="1">
                <a:solidFill>
                  <a:schemeClr val="tx1"/>
                </a:solidFill>
              </a:rPr>
              <a:t>source</a:t>
            </a:r>
            <a:r>
              <a:rPr kumimoji="1" lang="en-US" altLang="zh-CN" sz="2400" dirty="0">
                <a:solidFill>
                  <a:schemeClr val="tx1"/>
                </a:solidFill>
              </a:rPr>
              <a:t>-mask  destination </a:t>
            </a:r>
            <a:r>
              <a:rPr kumimoji="1" lang="en-US" altLang="zh-CN" sz="2400" dirty="0" err="1">
                <a:solidFill>
                  <a:schemeClr val="tx1"/>
                </a:solidFill>
              </a:rPr>
              <a:t>destination</a:t>
            </a:r>
            <a:r>
              <a:rPr kumimoji="1" lang="en-US" altLang="zh-CN" sz="2400" dirty="0">
                <a:solidFill>
                  <a:schemeClr val="tx1"/>
                </a:solidFill>
              </a:rPr>
              <a:t>-mask [operator operand]</a:t>
            </a:r>
          </a:p>
          <a:p>
            <a:pPr lvl="1">
              <a:spcBef>
                <a:spcPts val="0"/>
              </a:spcBef>
            </a:pPr>
            <a:r>
              <a:rPr kumimoji="1" lang="en-US" altLang="zh-CN" sz="2000" dirty="0">
                <a:solidFill>
                  <a:schemeClr val="tx1"/>
                </a:solidFill>
              </a:rPr>
              <a:t>list-number=100~199</a:t>
            </a:r>
            <a:r>
              <a:rPr kumimoji="1" lang="zh-CN" altLang="en-US" sz="2000" dirty="0">
                <a:solidFill>
                  <a:schemeClr val="tx1"/>
                </a:solidFill>
              </a:rPr>
              <a:t>，序号</a:t>
            </a:r>
            <a:r>
              <a:rPr kumimoji="1" lang="zh-CN" altLang="zh-CN" sz="2000" dirty="0">
                <a:solidFill>
                  <a:schemeClr val="tx1"/>
                </a:solidFill>
              </a:rPr>
              <a:t>用于表示一个或多个</a:t>
            </a:r>
            <a:r>
              <a:rPr kumimoji="1" lang="en-US" altLang="zh-CN" sz="2000" dirty="0">
                <a:solidFill>
                  <a:schemeClr val="tx1"/>
                </a:solidFill>
              </a:rPr>
              <a:t>permit/deny</a:t>
            </a:r>
            <a:r>
              <a:rPr kumimoji="1" lang="zh-CN" altLang="zh-CN" sz="2000" dirty="0">
                <a:solidFill>
                  <a:schemeClr val="tx1"/>
                </a:solidFill>
              </a:rPr>
              <a:t>条件</a:t>
            </a:r>
            <a:endParaRPr kumimoji="1" lang="zh-CN" altLang="en-US" sz="2000" dirty="0">
              <a:solidFill>
                <a:schemeClr val="tx1"/>
              </a:solidFill>
            </a:endParaRPr>
          </a:p>
          <a:p>
            <a:pPr lvl="1">
              <a:spcBef>
                <a:spcPts val="0"/>
              </a:spcBef>
            </a:pPr>
            <a:r>
              <a:rPr kumimoji="1" lang="en-US" altLang="zh-CN" sz="2000" dirty="0">
                <a:solidFill>
                  <a:schemeClr val="tx1"/>
                </a:solidFill>
              </a:rPr>
              <a:t>protocol={</a:t>
            </a:r>
            <a:r>
              <a:rPr kumimoji="1" lang="en-US" altLang="zh-CN" sz="2000" dirty="0" err="1">
                <a:solidFill>
                  <a:schemeClr val="tx1"/>
                </a:solidFill>
              </a:rPr>
              <a:t>ip,tcp,udp,icmp</a:t>
            </a:r>
            <a:r>
              <a:rPr kumimoji="1" lang="en-US" altLang="zh-CN" sz="2000" dirty="0">
                <a:solidFill>
                  <a:schemeClr val="tx1"/>
                </a:solidFill>
              </a:rPr>
              <a:t>}</a:t>
            </a:r>
          </a:p>
          <a:p>
            <a:pPr lvl="1">
              <a:spcBef>
                <a:spcPts val="0"/>
              </a:spcBef>
            </a:pPr>
            <a:r>
              <a:rPr kumimoji="1" lang="zh-CN" altLang="en-US" sz="2000" dirty="0">
                <a:solidFill>
                  <a:schemeClr val="tx1"/>
                </a:solidFill>
              </a:rPr>
              <a:t>源匹配时，与</a:t>
            </a:r>
            <a:r>
              <a:rPr kumimoji="1" lang="en-US" altLang="zh-CN" sz="2000" dirty="0">
                <a:solidFill>
                  <a:schemeClr val="tx1"/>
                </a:solidFill>
              </a:rPr>
              <a:t>source-mask</a:t>
            </a:r>
            <a:r>
              <a:rPr kumimoji="1" lang="zh-CN" altLang="en-US" sz="2000" dirty="0">
                <a:solidFill>
                  <a:schemeClr val="tx1"/>
                </a:solidFill>
              </a:rPr>
              <a:t>中的</a:t>
            </a:r>
            <a:r>
              <a:rPr kumimoji="1" lang="en-US" altLang="zh-CN" sz="2000" dirty="0">
                <a:solidFill>
                  <a:schemeClr val="tx1"/>
                </a:solidFill>
              </a:rPr>
              <a:t>1</a:t>
            </a:r>
            <a:r>
              <a:rPr kumimoji="1" lang="zh-CN" altLang="en-US" sz="2000" dirty="0">
                <a:solidFill>
                  <a:schemeClr val="tx1"/>
                </a:solidFill>
              </a:rPr>
              <a:t>对应的地址位被忽略，与</a:t>
            </a:r>
            <a:r>
              <a:rPr kumimoji="1" lang="en-US" altLang="zh-CN" sz="2000" dirty="0">
                <a:solidFill>
                  <a:schemeClr val="tx1"/>
                </a:solidFill>
              </a:rPr>
              <a:t>0</a:t>
            </a:r>
            <a:r>
              <a:rPr kumimoji="1" lang="zh-CN" altLang="en-US" sz="2000" dirty="0">
                <a:solidFill>
                  <a:schemeClr val="tx1"/>
                </a:solidFill>
              </a:rPr>
              <a:t>对应的位参与匹配</a:t>
            </a:r>
          </a:p>
          <a:p>
            <a:pPr lvl="1">
              <a:spcBef>
                <a:spcPts val="0"/>
              </a:spcBef>
            </a:pPr>
            <a:r>
              <a:rPr kumimoji="1" lang="zh-CN" altLang="en-US" sz="2000" dirty="0">
                <a:solidFill>
                  <a:schemeClr val="tx1"/>
                </a:solidFill>
              </a:rPr>
              <a:t>目的匹配方法与源相同</a:t>
            </a:r>
          </a:p>
          <a:p>
            <a:pPr lvl="1">
              <a:spcBef>
                <a:spcPts val="0"/>
              </a:spcBef>
            </a:pPr>
            <a:r>
              <a:rPr kumimoji="1" lang="en-US" altLang="zh-CN" sz="2000" dirty="0">
                <a:solidFill>
                  <a:schemeClr val="tx1"/>
                </a:solidFill>
              </a:rPr>
              <a:t>[operator operand]</a:t>
            </a:r>
            <a:r>
              <a:rPr kumimoji="1" lang="zh-CN" altLang="en-US" sz="2000" dirty="0">
                <a:solidFill>
                  <a:schemeClr val="tx1"/>
                </a:solidFill>
              </a:rPr>
              <a:t>用于比较端口号等信息</a:t>
            </a:r>
          </a:p>
          <a:p>
            <a:pPr lvl="1">
              <a:spcBef>
                <a:spcPts val="0"/>
              </a:spcBef>
            </a:pPr>
            <a:r>
              <a:rPr kumimoji="1" lang="en-US" altLang="zh-CN" sz="2000" dirty="0">
                <a:solidFill>
                  <a:schemeClr val="tx1"/>
                </a:solidFill>
              </a:rPr>
              <a:t>operator={</a:t>
            </a:r>
            <a:r>
              <a:rPr kumimoji="1" lang="en-US" altLang="zh-CN" sz="2000" dirty="0" err="1">
                <a:solidFill>
                  <a:schemeClr val="tx1"/>
                </a:solidFill>
              </a:rPr>
              <a:t>lt,eq,gt,neq</a:t>
            </a:r>
            <a:r>
              <a:rPr kumimoji="1" lang="en-US" altLang="zh-CN" sz="2000" dirty="0">
                <a:solidFill>
                  <a:schemeClr val="tx1"/>
                </a:solidFill>
              </a:rPr>
              <a:t>}</a:t>
            </a:r>
            <a:r>
              <a:rPr kumimoji="1" lang="zh-CN" altLang="en-US" sz="2000" dirty="0">
                <a:solidFill>
                  <a:schemeClr val="tx1"/>
                </a:solidFill>
              </a:rPr>
              <a:t>，</a:t>
            </a:r>
            <a:r>
              <a:rPr kumimoji="1" lang="en-US" altLang="zh-CN" sz="2000" dirty="0">
                <a:solidFill>
                  <a:schemeClr val="tx1"/>
                </a:solidFill>
              </a:rPr>
              <a:t>operand</a:t>
            </a:r>
            <a:r>
              <a:rPr kumimoji="1" lang="zh-CN" altLang="zh-CN" sz="2000" dirty="0">
                <a:solidFill>
                  <a:schemeClr val="tx1"/>
                </a:solidFill>
              </a:rPr>
              <a:t>是端口号</a:t>
            </a:r>
            <a:endParaRPr kumimoji="1" lang="zh-CN" altLang="en-US" sz="20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4899">
                                            <p:txEl>
                                              <p:pRg st="1" end="1"/>
                                            </p:txEl>
                                          </p:spTgt>
                                        </p:tgtEl>
                                        <p:attrNameLst>
                                          <p:attrName>style.visibility</p:attrName>
                                        </p:attrNameLst>
                                      </p:cBhvr>
                                      <p:to>
                                        <p:strVal val="visible"/>
                                      </p:to>
                                    </p:set>
                                    <p:animEffect transition="in" filter="checkerboard(across)">
                                      <p:cBhvr>
                                        <p:cTn id="7" dur="500"/>
                                        <p:tgtEl>
                                          <p:spTgt spid="174489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4899">
                                            <p:txEl>
                                              <p:pRg st="2" end="2"/>
                                            </p:txEl>
                                          </p:spTgt>
                                        </p:tgtEl>
                                        <p:attrNameLst>
                                          <p:attrName>style.visibility</p:attrName>
                                        </p:attrNameLst>
                                      </p:cBhvr>
                                      <p:to>
                                        <p:strVal val="visible"/>
                                      </p:to>
                                    </p:set>
                                    <p:animEffect transition="in" filter="checkerboard(across)">
                                      <p:cBhvr>
                                        <p:cTn id="12" dur="500"/>
                                        <p:tgtEl>
                                          <p:spTgt spid="174489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44899">
                                            <p:txEl>
                                              <p:pRg st="3" end="3"/>
                                            </p:txEl>
                                          </p:spTgt>
                                        </p:tgtEl>
                                        <p:attrNameLst>
                                          <p:attrName>style.visibility</p:attrName>
                                        </p:attrNameLst>
                                      </p:cBhvr>
                                      <p:to>
                                        <p:strVal val="visible"/>
                                      </p:to>
                                    </p:set>
                                    <p:animEffect transition="in" filter="checkerboard(across)">
                                      <p:cBhvr>
                                        <p:cTn id="17" dur="500"/>
                                        <p:tgtEl>
                                          <p:spTgt spid="174489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744899">
                                            <p:txEl>
                                              <p:pRg st="4" end="4"/>
                                            </p:txEl>
                                          </p:spTgt>
                                        </p:tgtEl>
                                        <p:attrNameLst>
                                          <p:attrName>style.visibility</p:attrName>
                                        </p:attrNameLst>
                                      </p:cBhvr>
                                      <p:to>
                                        <p:strVal val="visible"/>
                                      </p:to>
                                    </p:set>
                                    <p:animEffect transition="in" filter="checkerboard(across)">
                                      <p:cBhvr>
                                        <p:cTn id="22" dur="500"/>
                                        <p:tgtEl>
                                          <p:spTgt spid="174489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1744899">
                                            <p:txEl>
                                              <p:pRg st="5" end="5"/>
                                            </p:txEl>
                                          </p:spTgt>
                                        </p:tgtEl>
                                        <p:attrNameLst>
                                          <p:attrName>style.visibility</p:attrName>
                                        </p:attrNameLst>
                                      </p:cBhvr>
                                      <p:to>
                                        <p:strVal val="visible"/>
                                      </p:to>
                                    </p:set>
                                    <p:animEffect transition="in" filter="checkerboard(across)">
                                      <p:cBhvr>
                                        <p:cTn id="27" dur="500"/>
                                        <p:tgtEl>
                                          <p:spTgt spid="1744899">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1744899">
                                            <p:txEl>
                                              <p:pRg st="6" end="6"/>
                                            </p:txEl>
                                          </p:spTgt>
                                        </p:tgtEl>
                                        <p:attrNameLst>
                                          <p:attrName>style.visibility</p:attrName>
                                        </p:attrNameLst>
                                      </p:cBhvr>
                                      <p:to>
                                        <p:strVal val="visible"/>
                                      </p:to>
                                    </p:set>
                                    <p:animEffect transition="in" filter="checkerboard(across)">
                                      <p:cBhvr>
                                        <p:cTn id="32" dur="500"/>
                                        <p:tgtEl>
                                          <p:spTgt spid="1744899">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1744899">
                                            <p:txEl>
                                              <p:pRg st="7" end="7"/>
                                            </p:txEl>
                                          </p:spTgt>
                                        </p:tgtEl>
                                        <p:attrNameLst>
                                          <p:attrName>style.visibility</p:attrName>
                                        </p:attrNameLst>
                                      </p:cBhvr>
                                      <p:to>
                                        <p:strVal val="visible"/>
                                      </p:to>
                                    </p:set>
                                    <p:animEffect transition="in" filter="checkerboard(across)">
                                      <p:cBhvr>
                                        <p:cTn id="37" dur="500"/>
                                        <p:tgtEl>
                                          <p:spTgt spid="174489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5922" name="Rectangle 2"/>
          <p:cNvSpPr>
            <a:spLocks noGrp="1" noChangeArrowheads="1"/>
          </p:cNvSpPr>
          <p:nvPr>
            <p:ph type="title"/>
          </p:nvPr>
        </p:nvSpPr>
        <p:spPr/>
        <p:txBody>
          <a:bodyPr/>
          <a:lstStyle/>
          <a:p>
            <a:r>
              <a:rPr kumimoji="1" lang="en-US" altLang="zh-CN">
                <a:latin typeface="Times New Roman" panose="02020603050405020304" pitchFamily="18" charset="0"/>
              </a:rPr>
              <a:t>Cisco</a:t>
            </a:r>
            <a:r>
              <a:rPr kumimoji="1" lang="zh-CN" altLang="en-US">
                <a:latin typeface="Times New Roman" panose="02020603050405020304" pitchFamily="18" charset="0"/>
              </a:rPr>
              <a:t>的</a:t>
            </a:r>
            <a:r>
              <a:rPr lang="zh-CN" altLang="en-US"/>
              <a:t>扩展访问列表</a:t>
            </a:r>
            <a:r>
              <a:rPr lang="en-US" altLang="zh-CN"/>
              <a:t>(2/3)</a:t>
            </a:r>
          </a:p>
        </p:txBody>
      </p:sp>
      <p:sp>
        <p:nvSpPr>
          <p:cNvPr id="1745923" name="Rectangle 3"/>
          <p:cNvSpPr>
            <a:spLocks noGrp="1" noChangeArrowheads="1"/>
          </p:cNvSpPr>
          <p:nvPr>
            <p:ph type="body" idx="1"/>
          </p:nvPr>
        </p:nvSpPr>
        <p:spPr>
          <a:xfrm>
            <a:off x="457200" y="1400175"/>
            <a:ext cx="8507413" cy="4876800"/>
          </a:xfrm>
        </p:spPr>
        <p:txBody>
          <a:bodyPr/>
          <a:lstStyle/>
          <a:p>
            <a:pPr>
              <a:spcBef>
                <a:spcPts val="0"/>
              </a:spcBef>
            </a:pPr>
            <a:r>
              <a:rPr kumimoji="1" lang="zh-CN" altLang="en-US" sz="2400" dirty="0">
                <a:solidFill>
                  <a:schemeClr val="tx1"/>
                </a:solidFill>
              </a:rPr>
              <a:t>假设网络策略拒绝从</a:t>
            </a:r>
            <a:r>
              <a:rPr kumimoji="1" lang="en-US" altLang="zh-CN" sz="2400" dirty="0">
                <a:solidFill>
                  <a:schemeClr val="tx1"/>
                </a:solidFill>
              </a:rPr>
              <a:t>132.124.23.55</a:t>
            </a:r>
            <a:r>
              <a:rPr kumimoji="1" lang="zh-CN" altLang="en-US" sz="2400" dirty="0">
                <a:solidFill>
                  <a:schemeClr val="tx1"/>
                </a:solidFill>
              </a:rPr>
              <a:t>到你的网络</a:t>
            </a:r>
            <a:r>
              <a:rPr kumimoji="1" lang="en-US" altLang="zh-CN" sz="2400" dirty="0">
                <a:solidFill>
                  <a:schemeClr val="tx1"/>
                </a:solidFill>
              </a:rPr>
              <a:t>199.245.180.0</a:t>
            </a:r>
            <a:r>
              <a:rPr kumimoji="1" lang="zh-CN" altLang="en-US" sz="2400" dirty="0">
                <a:solidFill>
                  <a:schemeClr val="tx1"/>
                </a:solidFill>
              </a:rPr>
              <a:t>的</a:t>
            </a:r>
            <a:r>
              <a:rPr kumimoji="1" lang="en-US" altLang="zh-CN" sz="2400" dirty="0">
                <a:solidFill>
                  <a:schemeClr val="tx1"/>
                </a:solidFill>
              </a:rPr>
              <a:t>SMTP</a:t>
            </a:r>
            <a:r>
              <a:rPr kumimoji="1" lang="zh-CN" altLang="en-US" sz="2400" dirty="0">
                <a:solidFill>
                  <a:schemeClr val="tx1"/>
                </a:solidFill>
              </a:rPr>
              <a:t>连接，扩展访问表设置如下：</a:t>
            </a:r>
          </a:p>
          <a:p>
            <a:pPr lvl="1">
              <a:spcBef>
                <a:spcPts val="0"/>
              </a:spcBef>
            </a:pPr>
            <a:r>
              <a:rPr kumimoji="1" lang="en-US" altLang="zh-CN" sz="2000" dirty="0">
                <a:solidFill>
                  <a:schemeClr val="tx1"/>
                </a:solidFill>
              </a:rPr>
              <a:t>no access-list  101</a:t>
            </a:r>
          </a:p>
          <a:p>
            <a:pPr lvl="1">
              <a:spcBef>
                <a:spcPts val="0"/>
              </a:spcBef>
            </a:pPr>
            <a:r>
              <a:rPr kumimoji="1" lang="en-US" altLang="zh-CN" sz="2000" dirty="0">
                <a:solidFill>
                  <a:schemeClr val="tx1"/>
                </a:solidFill>
              </a:rPr>
              <a:t>access-list 101 deny </a:t>
            </a:r>
            <a:r>
              <a:rPr kumimoji="1" lang="en-US" altLang="zh-CN" sz="2000" dirty="0" err="1">
                <a:solidFill>
                  <a:schemeClr val="tx1"/>
                </a:solidFill>
              </a:rPr>
              <a:t>tcp</a:t>
            </a:r>
            <a:r>
              <a:rPr kumimoji="1" lang="en-US" altLang="zh-CN" sz="2000" dirty="0">
                <a:solidFill>
                  <a:schemeClr val="tx1"/>
                </a:solidFill>
              </a:rPr>
              <a:t>   132.124.23.55    0.0.0.0        199.245.180.0   0.0.0.255   </a:t>
            </a:r>
            <a:r>
              <a:rPr kumimoji="1" lang="en-US" altLang="zh-CN" sz="2000" dirty="0" err="1">
                <a:solidFill>
                  <a:schemeClr val="tx1"/>
                </a:solidFill>
              </a:rPr>
              <a:t>eq</a:t>
            </a:r>
            <a:r>
              <a:rPr kumimoji="1" lang="en-US" altLang="zh-CN" sz="2000" dirty="0">
                <a:solidFill>
                  <a:schemeClr val="tx1"/>
                </a:solidFill>
              </a:rPr>
              <a:t> 25</a:t>
            </a:r>
          </a:p>
          <a:p>
            <a:pPr lvl="1">
              <a:spcBef>
                <a:spcPts val="0"/>
              </a:spcBef>
            </a:pPr>
            <a:r>
              <a:rPr kumimoji="1" lang="en-US" altLang="zh-CN" sz="2000" dirty="0">
                <a:solidFill>
                  <a:schemeClr val="tx1"/>
                </a:solidFill>
              </a:rPr>
              <a:t>access-list 101 permit any </a:t>
            </a:r>
            <a:r>
              <a:rPr kumimoji="1" lang="en-US" altLang="zh-CN" sz="2000" dirty="0" err="1">
                <a:solidFill>
                  <a:schemeClr val="tx1"/>
                </a:solidFill>
              </a:rPr>
              <a:t>any</a:t>
            </a:r>
            <a:endParaRPr kumimoji="1" lang="en-US" altLang="zh-CN" sz="2000" dirty="0">
              <a:solidFill>
                <a:schemeClr val="tx1"/>
              </a:solidFill>
            </a:endParaRPr>
          </a:p>
          <a:p>
            <a:pPr>
              <a:spcBef>
                <a:spcPts val="0"/>
              </a:spcBef>
            </a:pPr>
            <a:r>
              <a:rPr kumimoji="1" lang="zh-CN" altLang="en-US" sz="2400" dirty="0">
                <a:solidFill>
                  <a:schemeClr val="tx1"/>
                </a:solidFill>
              </a:rPr>
              <a:t>规则</a:t>
            </a:r>
            <a:r>
              <a:rPr kumimoji="1" lang="en-US" altLang="zh-CN" sz="2400" dirty="0">
                <a:solidFill>
                  <a:schemeClr val="tx1"/>
                </a:solidFill>
              </a:rPr>
              <a:t>1</a:t>
            </a:r>
            <a:r>
              <a:rPr kumimoji="1" lang="zh-CN" altLang="en-US" sz="2400" dirty="0">
                <a:solidFill>
                  <a:schemeClr val="tx1"/>
                </a:solidFill>
              </a:rPr>
              <a:t>删除以前的扩展访问列表</a:t>
            </a:r>
            <a:r>
              <a:rPr kumimoji="1" lang="en-US" altLang="zh-CN" sz="2400" dirty="0">
                <a:solidFill>
                  <a:schemeClr val="tx1"/>
                </a:solidFill>
              </a:rPr>
              <a:t>101</a:t>
            </a:r>
          </a:p>
          <a:p>
            <a:pPr>
              <a:spcBef>
                <a:spcPts val="0"/>
              </a:spcBef>
            </a:pPr>
            <a:r>
              <a:rPr kumimoji="1" lang="zh-CN" altLang="en-US" sz="2400" dirty="0">
                <a:solidFill>
                  <a:schemeClr val="tx1"/>
                </a:solidFill>
              </a:rPr>
              <a:t>规则</a:t>
            </a:r>
            <a:r>
              <a:rPr kumimoji="1" lang="en-US" altLang="zh-CN" sz="2400" dirty="0">
                <a:solidFill>
                  <a:schemeClr val="tx1"/>
                </a:solidFill>
              </a:rPr>
              <a:t>2</a:t>
            </a:r>
            <a:r>
              <a:rPr kumimoji="1" lang="zh-CN" altLang="en-US" sz="2400" dirty="0">
                <a:solidFill>
                  <a:schemeClr val="tx1"/>
                </a:solidFill>
              </a:rPr>
              <a:t>拒绝从主机</a:t>
            </a:r>
            <a:r>
              <a:rPr kumimoji="1" lang="en-US" altLang="zh-CN" sz="2400" dirty="0">
                <a:solidFill>
                  <a:schemeClr val="tx1"/>
                </a:solidFill>
              </a:rPr>
              <a:t>132.124.23.55</a:t>
            </a:r>
            <a:r>
              <a:rPr kumimoji="1" lang="zh-CN" altLang="en-US" sz="2400" dirty="0">
                <a:solidFill>
                  <a:schemeClr val="tx1"/>
                </a:solidFill>
              </a:rPr>
              <a:t>到网络</a:t>
            </a:r>
            <a:r>
              <a:rPr kumimoji="1" lang="en-US" altLang="zh-CN" sz="2400" dirty="0">
                <a:solidFill>
                  <a:schemeClr val="tx1"/>
                </a:solidFill>
              </a:rPr>
              <a:t>199.245.180.0</a:t>
            </a:r>
            <a:r>
              <a:rPr kumimoji="1" lang="zh-CN" altLang="en-US" sz="2400" dirty="0">
                <a:solidFill>
                  <a:schemeClr val="tx1"/>
                </a:solidFill>
              </a:rPr>
              <a:t>的目的端口为</a:t>
            </a:r>
            <a:r>
              <a:rPr kumimoji="1" lang="en-US" altLang="zh-CN" sz="2400" dirty="0">
                <a:solidFill>
                  <a:schemeClr val="tx1"/>
                </a:solidFill>
              </a:rPr>
              <a:t>25</a:t>
            </a:r>
            <a:r>
              <a:rPr kumimoji="1" lang="zh-CN" altLang="en-US" sz="2400" dirty="0">
                <a:solidFill>
                  <a:schemeClr val="tx1"/>
                </a:solidFill>
              </a:rPr>
              <a:t>的</a:t>
            </a:r>
            <a:r>
              <a:rPr kumimoji="1" lang="en-US" altLang="zh-CN" sz="2400" dirty="0">
                <a:solidFill>
                  <a:schemeClr val="tx1"/>
                </a:solidFill>
              </a:rPr>
              <a:t>SMTP</a:t>
            </a:r>
            <a:r>
              <a:rPr kumimoji="1" lang="zh-CN" altLang="en-US" sz="2400" dirty="0">
                <a:solidFill>
                  <a:schemeClr val="tx1"/>
                </a:solidFill>
              </a:rPr>
              <a:t>包</a:t>
            </a:r>
          </a:p>
          <a:p>
            <a:pPr>
              <a:spcBef>
                <a:spcPts val="0"/>
              </a:spcBef>
            </a:pPr>
            <a:r>
              <a:rPr kumimoji="1" lang="zh-CN" altLang="en-US" sz="2400" dirty="0">
                <a:solidFill>
                  <a:schemeClr val="tx1"/>
                </a:solidFill>
              </a:rPr>
              <a:t>规则</a:t>
            </a:r>
            <a:r>
              <a:rPr kumimoji="1" lang="en-US" altLang="zh-CN" sz="2400" dirty="0">
                <a:solidFill>
                  <a:schemeClr val="tx1"/>
                </a:solidFill>
              </a:rPr>
              <a:t>3</a:t>
            </a:r>
            <a:r>
              <a:rPr kumimoji="1" lang="zh-CN" altLang="en-US" sz="2400" dirty="0">
                <a:solidFill>
                  <a:schemeClr val="tx1"/>
                </a:solidFill>
              </a:rPr>
              <a:t>允许从任意主机来的任意包通过，无本规则将拒绝任何包</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5923">
                                            <p:txEl>
                                              <p:pRg st="4" end="4"/>
                                            </p:txEl>
                                          </p:spTgt>
                                        </p:tgtEl>
                                        <p:attrNameLst>
                                          <p:attrName>style.visibility</p:attrName>
                                        </p:attrNameLst>
                                      </p:cBhvr>
                                      <p:to>
                                        <p:strVal val="visible"/>
                                      </p:to>
                                    </p:set>
                                    <p:animEffect transition="in" filter="checkerboard(across)">
                                      <p:cBhvr>
                                        <p:cTn id="7" dur="500"/>
                                        <p:tgtEl>
                                          <p:spTgt spid="174592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745923">
                                            <p:txEl>
                                              <p:pRg st="5" end="5"/>
                                            </p:txEl>
                                          </p:spTgt>
                                        </p:tgtEl>
                                        <p:attrNameLst>
                                          <p:attrName>style.visibility</p:attrName>
                                        </p:attrNameLst>
                                      </p:cBhvr>
                                      <p:to>
                                        <p:strVal val="visible"/>
                                      </p:to>
                                    </p:set>
                                    <p:animEffect transition="in" filter="checkerboard(across)">
                                      <p:cBhvr>
                                        <p:cTn id="12" dur="500"/>
                                        <p:tgtEl>
                                          <p:spTgt spid="1745923">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745923">
                                            <p:txEl>
                                              <p:pRg st="6" end="6"/>
                                            </p:txEl>
                                          </p:spTgt>
                                        </p:tgtEl>
                                        <p:attrNameLst>
                                          <p:attrName>style.visibility</p:attrName>
                                        </p:attrNameLst>
                                      </p:cBhvr>
                                      <p:to>
                                        <p:strVal val="visible"/>
                                      </p:to>
                                    </p:set>
                                    <p:animEffect transition="in" filter="checkerboard(across)">
                                      <p:cBhvr>
                                        <p:cTn id="17" dur="500"/>
                                        <p:tgtEl>
                                          <p:spTgt spid="17459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946" name="Rectangle 2"/>
          <p:cNvSpPr>
            <a:spLocks noGrp="1" noChangeArrowheads="1"/>
          </p:cNvSpPr>
          <p:nvPr>
            <p:ph type="title"/>
          </p:nvPr>
        </p:nvSpPr>
        <p:spPr/>
        <p:txBody>
          <a:bodyPr/>
          <a:lstStyle/>
          <a:p>
            <a:r>
              <a:rPr kumimoji="1" lang="en-US" altLang="zh-CN">
                <a:latin typeface="Times New Roman" panose="02020603050405020304" pitchFamily="18" charset="0"/>
              </a:rPr>
              <a:t>Cisco</a:t>
            </a:r>
            <a:r>
              <a:rPr kumimoji="1" lang="zh-CN" altLang="en-US">
                <a:latin typeface="Times New Roman" panose="02020603050405020304" pitchFamily="18" charset="0"/>
              </a:rPr>
              <a:t>的</a:t>
            </a:r>
            <a:r>
              <a:rPr lang="zh-CN" altLang="en-US"/>
              <a:t>扩展访问列表</a:t>
            </a:r>
            <a:r>
              <a:rPr lang="en-US" altLang="zh-CN"/>
              <a:t>(3/3)</a:t>
            </a:r>
          </a:p>
        </p:txBody>
      </p:sp>
      <p:sp>
        <p:nvSpPr>
          <p:cNvPr id="1746947" name="Rectangle 3"/>
          <p:cNvSpPr>
            <a:spLocks noGrp="1" noChangeArrowheads="1"/>
          </p:cNvSpPr>
          <p:nvPr>
            <p:ph type="body" idx="1"/>
          </p:nvPr>
        </p:nvSpPr>
        <p:spPr>
          <a:xfrm>
            <a:off x="630238" y="1296987"/>
            <a:ext cx="7772400" cy="4827587"/>
          </a:xfrm>
        </p:spPr>
        <p:txBody>
          <a:bodyPr/>
          <a:lstStyle/>
          <a:p>
            <a:pPr>
              <a:lnSpc>
                <a:spcPct val="100000"/>
              </a:lnSpc>
            </a:pPr>
            <a:r>
              <a:rPr kumimoji="1" lang="zh-CN" altLang="en-US" sz="2400" dirty="0">
                <a:solidFill>
                  <a:schemeClr val="tx1"/>
                </a:solidFill>
              </a:rPr>
              <a:t>设内部网络为</a:t>
            </a:r>
            <a:r>
              <a:rPr kumimoji="1" lang="en-US" altLang="zh-CN" sz="2400" dirty="0">
                <a:solidFill>
                  <a:schemeClr val="tx1"/>
                </a:solidFill>
              </a:rPr>
              <a:t>133.34.0.0</a:t>
            </a:r>
            <a:r>
              <a:rPr kumimoji="1" lang="zh-CN" altLang="en-US" sz="2400" dirty="0">
                <a:solidFill>
                  <a:schemeClr val="tx1"/>
                </a:solidFill>
              </a:rPr>
              <a:t>，一个扩展访问表的例子：</a:t>
            </a:r>
          </a:p>
          <a:p>
            <a:pPr>
              <a:lnSpc>
                <a:spcPct val="100000"/>
              </a:lnSpc>
            </a:pPr>
            <a:r>
              <a:rPr kumimoji="1" lang="en-US" altLang="zh-CN" sz="2400" dirty="0">
                <a:solidFill>
                  <a:schemeClr val="tx1"/>
                </a:solidFill>
              </a:rPr>
              <a:t>No access-list 101  </a:t>
            </a:r>
          </a:p>
          <a:p>
            <a:pPr lvl="1">
              <a:lnSpc>
                <a:spcPct val="100000"/>
              </a:lnSpc>
            </a:pPr>
            <a:r>
              <a:rPr kumimoji="1" lang="zh-CN" altLang="en-US" sz="2000" dirty="0">
                <a:solidFill>
                  <a:schemeClr val="tx1"/>
                </a:solidFill>
              </a:rPr>
              <a:t>注释：删除已有的访问表</a:t>
            </a:r>
            <a:r>
              <a:rPr kumimoji="1" lang="en-US" altLang="zh-CN" sz="2000" dirty="0">
                <a:solidFill>
                  <a:schemeClr val="tx1"/>
                </a:solidFill>
              </a:rPr>
              <a:t>101</a:t>
            </a:r>
          </a:p>
          <a:p>
            <a:pPr>
              <a:lnSpc>
                <a:spcPct val="100000"/>
              </a:lnSpc>
            </a:pPr>
            <a:r>
              <a:rPr kumimoji="1" lang="en-US" altLang="zh-CN" sz="2400" dirty="0">
                <a:solidFill>
                  <a:schemeClr val="tx1"/>
                </a:solidFill>
              </a:rPr>
              <a:t>access-list 101 permit </a:t>
            </a:r>
            <a:r>
              <a:rPr kumimoji="1" lang="en-US" altLang="zh-CN" sz="2400" dirty="0" err="1">
                <a:solidFill>
                  <a:schemeClr val="tx1"/>
                </a:solidFill>
              </a:rPr>
              <a:t>tcp</a:t>
            </a:r>
            <a:r>
              <a:rPr kumimoji="1" lang="en-US" altLang="zh-CN" sz="2400" dirty="0">
                <a:solidFill>
                  <a:schemeClr val="tx1"/>
                </a:solidFill>
              </a:rPr>
              <a:t> 0.0.0.0 255.255.255.255 133.34.0.0  0.0.255.255 </a:t>
            </a:r>
            <a:r>
              <a:rPr kumimoji="1" lang="en-US" altLang="zh-CN" sz="2400" dirty="0" err="1">
                <a:solidFill>
                  <a:schemeClr val="tx1"/>
                </a:solidFill>
              </a:rPr>
              <a:t>gt</a:t>
            </a:r>
            <a:r>
              <a:rPr kumimoji="1" lang="en-US" altLang="zh-CN" sz="2400" dirty="0">
                <a:solidFill>
                  <a:schemeClr val="tx1"/>
                </a:solidFill>
              </a:rPr>
              <a:t> 1023 </a:t>
            </a:r>
          </a:p>
          <a:p>
            <a:pPr lvl="1">
              <a:lnSpc>
                <a:spcPct val="100000"/>
              </a:lnSpc>
            </a:pPr>
            <a:r>
              <a:rPr kumimoji="1" lang="zh-CN" altLang="en-US" sz="2000" dirty="0">
                <a:solidFill>
                  <a:schemeClr val="tx1"/>
                </a:solidFill>
              </a:rPr>
              <a:t>注释：允许任何发往内网中端口大于</a:t>
            </a:r>
            <a:r>
              <a:rPr kumimoji="1" lang="en-US" altLang="zh-CN" sz="2000" dirty="0">
                <a:solidFill>
                  <a:schemeClr val="tx1"/>
                </a:solidFill>
              </a:rPr>
              <a:t>1023</a:t>
            </a:r>
            <a:r>
              <a:rPr kumimoji="1" lang="zh-CN" altLang="en-US" sz="2000" dirty="0">
                <a:solidFill>
                  <a:schemeClr val="tx1"/>
                </a:solidFill>
              </a:rPr>
              <a:t>号的</a:t>
            </a:r>
            <a:r>
              <a:rPr kumimoji="1" lang="en-US" altLang="zh-CN" sz="2000" dirty="0">
                <a:solidFill>
                  <a:schemeClr val="tx1"/>
                </a:solidFill>
              </a:rPr>
              <a:t>TCP</a:t>
            </a:r>
            <a:r>
              <a:rPr kumimoji="1" lang="zh-CN" altLang="en-US" sz="2000" dirty="0">
                <a:solidFill>
                  <a:schemeClr val="tx1"/>
                </a:solidFill>
              </a:rPr>
              <a:t>连接</a:t>
            </a:r>
          </a:p>
          <a:p>
            <a:pPr>
              <a:lnSpc>
                <a:spcPct val="100000"/>
              </a:lnSpc>
            </a:pPr>
            <a:r>
              <a:rPr kumimoji="1" lang="en-US" altLang="zh-CN" sz="2400" dirty="0">
                <a:solidFill>
                  <a:schemeClr val="tx1"/>
                </a:solidFill>
              </a:rPr>
              <a:t>access-list 101 permit </a:t>
            </a:r>
            <a:r>
              <a:rPr kumimoji="1" lang="en-US" altLang="zh-CN" sz="2400" dirty="0" err="1">
                <a:solidFill>
                  <a:schemeClr val="tx1"/>
                </a:solidFill>
              </a:rPr>
              <a:t>tcp</a:t>
            </a:r>
            <a:r>
              <a:rPr kumimoji="1" lang="en-US" altLang="zh-CN" sz="2400" dirty="0">
                <a:solidFill>
                  <a:schemeClr val="tx1"/>
                </a:solidFill>
              </a:rPr>
              <a:t> 0.0.0.0 255.255.255.255 133.34.12.3  0.0.0.0 </a:t>
            </a:r>
            <a:r>
              <a:rPr kumimoji="1" lang="en-US" altLang="zh-CN" sz="2400" dirty="0" err="1">
                <a:solidFill>
                  <a:schemeClr val="tx1"/>
                </a:solidFill>
              </a:rPr>
              <a:t>eq</a:t>
            </a:r>
            <a:r>
              <a:rPr kumimoji="1" lang="en-US" altLang="zh-CN" sz="2400" dirty="0">
                <a:solidFill>
                  <a:schemeClr val="tx1"/>
                </a:solidFill>
              </a:rPr>
              <a:t> 25</a:t>
            </a:r>
          </a:p>
          <a:p>
            <a:pPr lvl="1">
              <a:lnSpc>
                <a:spcPct val="100000"/>
              </a:lnSpc>
            </a:pPr>
            <a:r>
              <a:rPr kumimoji="1" lang="zh-CN" altLang="en-US" sz="2000" dirty="0">
                <a:solidFill>
                  <a:schemeClr val="tx1"/>
                </a:solidFill>
              </a:rPr>
              <a:t>注释：允许任何到主机</a:t>
            </a:r>
            <a:r>
              <a:rPr kumimoji="1" lang="en-US" altLang="zh-CN" sz="2000" dirty="0">
                <a:solidFill>
                  <a:schemeClr val="tx1"/>
                </a:solidFill>
              </a:rPr>
              <a:t>133.34.12.3</a:t>
            </a:r>
            <a:r>
              <a:rPr kumimoji="1" lang="zh-CN" altLang="en-US" sz="2000" dirty="0">
                <a:solidFill>
                  <a:schemeClr val="tx1"/>
                </a:solidFill>
              </a:rPr>
              <a:t>的</a:t>
            </a:r>
            <a:r>
              <a:rPr kumimoji="1" lang="en-US" altLang="zh-CN" sz="2000" dirty="0">
                <a:solidFill>
                  <a:schemeClr val="tx1"/>
                </a:solidFill>
              </a:rPr>
              <a:t>SMTP</a:t>
            </a:r>
            <a:r>
              <a:rPr kumimoji="1" lang="zh-CN" altLang="en-US" sz="2000" dirty="0">
                <a:solidFill>
                  <a:schemeClr val="tx1"/>
                </a:solidFill>
              </a:rPr>
              <a:t>端口的连接 </a:t>
            </a:r>
          </a:p>
          <a:p>
            <a:pPr>
              <a:lnSpc>
                <a:spcPct val="100000"/>
              </a:lnSpc>
            </a:pPr>
            <a:r>
              <a:rPr kumimoji="1" lang="en-US" altLang="zh-CN" sz="2400" dirty="0">
                <a:solidFill>
                  <a:schemeClr val="tx1"/>
                </a:solidFill>
              </a:rPr>
              <a:t>access-list 101 permit </a:t>
            </a:r>
            <a:r>
              <a:rPr kumimoji="1" lang="en-US" altLang="zh-CN" sz="2400" dirty="0" err="1">
                <a:solidFill>
                  <a:schemeClr val="tx1"/>
                </a:solidFill>
              </a:rPr>
              <a:t>icmp</a:t>
            </a:r>
            <a:r>
              <a:rPr kumimoji="1" lang="en-US" altLang="zh-CN" sz="2400" dirty="0">
                <a:solidFill>
                  <a:schemeClr val="tx1"/>
                </a:solidFill>
              </a:rPr>
              <a:t> 0.0.0.0 255.255.255.255 133.34.0.0  255.255.255.255</a:t>
            </a:r>
          </a:p>
          <a:p>
            <a:pPr lvl="1">
              <a:lnSpc>
                <a:spcPct val="100000"/>
              </a:lnSpc>
            </a:pPr>
            <a:r>
              <a:rPr kumimoji="1" lang="zh-CN" altLang="en-US" sz="2000" dirty="0">
                <a:solidFill>
                  <a:schemeClr val="tx1"/>
                </a:solidFill>
              </a:rPr>
              <a:t>注释：允许发来的差错反馈信息的</a:t>
            </a:r>
            <a:r>
              <a:rPr kumimoji="1" lang="en-US" altLang="zh-CN" sz="2000" dirty="0" err="1">
                <a:solidFill>
                  <a:schemeClr val="tx1"/>
                </a:solidFill>
              </a:rPr>
              <a:t>icmp</a:t>
            </a:r>
            <a:r>
              <a:rPr kumimoji="1" lang="zh-CN" altLang="en-US" sz="2000" dirty="0">
                <a:solidFill>
                  <a:schemeClr val="tx1"/>
                </a:solidFill>
              </a:rPr>
              <a:t>消息</a:t>
            </a:r>
          </a:p>
          <a:p>
            <a:pPr>
              <a:lnSpc>
                <a:spcPct val="100000"/>
              </a:lnSpc>
            </a:pPr>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746947">
                                            <p:txEl>
                                              <p:pRg st="1" end="1"/>
                                            </p:txEl>
                                          </p:spTgt>
                                        </p:tgtEl>
                                        <p:attrNameLst>
                                          <p:attrName>style.visibility</p:attrName>
                                        </p:attrNameLst>
                                      </p:cBhvr>
                                      <p:to>
                                        <p:strVal val="visible"/>
                                      </p:to>
                                    </p:set>
                                    <p:animEffect transition="in" filter="checkerboard(across)">
                                      <p:cBhvr>
                                        <p:cTn id="7" dur="500"/>
                                        <p:tgtEl>
                                          <p:spTgt spid="1746947">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746947">
                                            <p:txEl>
                                              <p:pRg st="2" end="2"/>
                                            </p:txEl>
                                          </p:spTgt>
                                        </p:tgtEl>
                                        <p:attrNameLst>
                                          <p:attrName>style.visibility</p:attrName>
                                        </p:attrNameLst>
                                      </p:cBhvr>
                                      <p:to>
                                        <p:strVal val="visible"/>
                                      </p:to>
                                    </p:set>
                                    <p:animEffect transition="in" filter="checkerboard(across)">
                                      <p:cBhvr>
                                        <p:cTn id="10" dur="500"/>
                                        <p:tgtEl>
                                          <p:spTgt spid="174694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1746947">
                                            <p:txEl>
                                              <p:pRg st="3" end="3"/>
                                            </p:txEl>
                                          </p:spTgt>
                                        </p:tgtEl>
                                        <p:attrNameLst>
                                          <p:attrName>style.visibility</p:attrName>
                                        </p:attrNameLst>
                                      </p:cBhvr>
                                      <p:to>
                                        <p:strVal val="visible"/>
                                      </p:to>
                                    </p:set>
                                    <p:animEffect transition="in" filter="checkerboard(across)">
                                      <p:cBhvr>
                                        <p:cTn id="15" dur="500"/>
                                        <p:tgtEl>
                                          <p:spTgt spid="1746947">
                                            <p:txEl>
                                              <p:pRg st="3" end="3"/>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1746947">
                                            <p:txEl>
                                              <p:pRg st="4" end="4"/>
                                            </p:txEl>
                                          </p:spTgt>
                                        </p:tgtEl>
                                        <p:attrNameLst>
                                          <p:attrName>style.visibility</p:attrName>
                                        </p:attrNameLst>
                                      </p:cBhvr>
                                      <p:to>
                                        <p:strVal val="visible"/>
                                      </p:to>
                                    </p:set>
                                    <p:animEffect transition="in" filter="checkerboard(across)">
                                      <p:cBhvr>
                                        <p:cTn id="18" dur="500"/>
                                        <p:tgtEl>
                                          <p:spTgt spid="174694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1746947">
                                            <p:txEl>
                                              <p:pRg st="5" end="5"/>
                                            </p:txEl>
                                          </p:spTgt>
                                        </p:tgtEl>
                                        <p:attrNameLst>
                                          <p:attrName>style.visibility</p:attrName>
                                        </p:attrNameLst>
                                      </p:cBhvr>
                                      <p:to>
                                        <p:strVal val="visible"/>
                                      </p:to>
                                    </p:set>
                                    <p:animEffect transition="in" filter="checkerboard(across)">
                                      <p:cBhvr>
                                        <p:cTn id="23" dur="500"/>
                                        <p:tgtEl>
                                          <p:spTgt spid="1746947">
                                            <p:txEl>
                                              <p:pRg st="5" end="5"/>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1746947">
                                            <p:txEl>
                                              <p:pRg st="6" end="6"/>
                                            </p:txEl>
                                          </p:spTgt>
                                        </p:tgtEl>
                                        <p:attrNameLst>
                                          <p:attrName>style.visibility</p:attrName>
                                        </p:attrNameLst>
                                      </p:cBhvr>
                                      <p:to>
                                        <p:strVal val="visible"/>
                                      </p:to>
                                    </p:set>
                                    <p:animEffect transition="in" filter="checkerboard(across)">
                                      <p:cBhvr>
                                        <p:cTn id="26" dur="500"/>
                                        <p:tgtEl>
                                          <p:spTgt spid="174694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746947">
                                            <p:txEl>
                                              <p:pRg st="7" end="7"/>
                                            </p:txEl>
                                          </p:spTgt>
                                        </p:tgtEl>
                                        <p:attrNameLst>
                                          <p:attrName>style.visibility</p:attrName>
                                        </p:attrNameLst>
                                      </p:cBhvr>
                                      <p:to>
                                        <p:strVal val="visible"/>
                                      </p:to>
                                    </p:set>
                                    <p:animEffect transition="in" filter="checkerboard(across)">
                                      <p:cBhvr>
                                        <p:cTn id="31" dur="500"/>
                                        <p:tgtEl>
                                          <p:spTgt spid="1746947">
                                            <p:txEl>
                                              <p:pRg st="7" end="7"/>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1746947">
                                            <p:txEl>
                                              <p:pRg st="8" end="8"/>
                                            </p:txEl>
                                          </p:spTgt>
                                        </p:tgtEl>
                                        <p:attrNameLst>
                                          <p:attrName>style.visibility</p:attrName>
                                        </p:attrNameLst>
                                      </p:cBhvr>
                                      <p:to>
                                        <p:strVal val="visible"/>
                                      </p:to>
                                    </p:set>
                                    <p:animEffect transition="in" filter="checkerboard(across)">
                                      <p:cBhvr>
                                        <p:cTn id="34" dur="500"/>
                                        <p:tgtEl>
                                          <p:spTgt spid="1746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3746" name="Rectangle 2"/>
          <p:cNvSpPr>
            <a:spLocks noGrp="1" noChangeArrowheads="1"/>
          </p:cNvSpPr>
          <p:nvPr>
            <p:ph type="title"/>
          </p:nvPr>
        </p:nvSpPr>
        <p:spPr/>
        <p:txBody>
          <a:bodyPr/>
          <a:lstStyle/>
          <a:p>
            <a:r>
              <a:rPr lang="zh-CN" altLang="en-US"/>
              <a:t>包过滤技术的特点（</a:t>
            </a:r>
            <a:r>
              <a:rPr lang="en-US" altLang="zh-CN"/>
              <a:t>1/2</a:t>
            </a:r>
            <a:r>
              <a:rPr lang="zh-CN" altLang="en-US"/>
              <a:t>）</a:t>
            </a:r>
          </a:p>
        </p:txBody>
      </p:sp>
      <p:sp>
        <p:nvSpPr>
          <p:cNvPr id="1823747" name="Rectangle 3"/>
          <p:cNvSpPr>
            <a:spLocks noGrp="1" noChangeArrowheads="1"/>
          </p:cNvSpPr>
          <p:nvPr>
            <p:ph type="body" idx="1"/>
          </p:nvPr>
        </p:nvSpPr>
        <p:spPr>
          <a:xfrm>
            <a:off x="592138" y="1277937"/>
            <a:ext cx="7772400" cy="4865687"/>
          </a:xfrm>
        </p:spPr>
        <p:txBody>
          <a:bodyPr/>
          <a:lstStyle/>
          <a:p>
            <a:r>
              <a:rPr lang="zh-CN" altLang="en-US" sz="2400" dirty="0"/>
              <a:t>包过滤技术的优点：</a:t>
            </a:r>
          </a:p>
          <a:p>
            <a:pPr lvl="1"/>
            <a:r>
              <a:rPr lang="zh-CN" altLang="en-US" sz="2400" dirty="0"/>
              <a:t>用一个放置在重要位置上的包过滤路由器即可保护整个网络，这样，不管内部网的站点规模多大，只要在路由器上设置合适的包过滤，各站点均可获得良好的安全保护；</a:t>
            </a:r>
          </a:p>
          <a:p>
            <a:pPr lvl="1"/>
            <a:r>
              <a:rPr lang="zh-CN" altLang="en-US" sz="2400" dirty="0"/>
              <a:t>包过滤工作对用户来说是透明的。包过滤不需用户软件支持，也不要对客户机做特殊设置；</a:t>
            </a:r>
          </a:p>
          <a:p>
            <a:pPr lvl="1"/>
            <a:r>
              <a:rPr lang="zh-CN" altLang="en-US" sz="2400" dirty="0"/>
              <a:t>包过滤技术是一种有效而通用的控制网络流量的方法，经常作为不可信网络的第一层防卫；可以有效阻塞公开的恶意站点的信息流。</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4770" name="Rectangle 2"/>
          <p:cNvSpPr>
            <a:spLocks noGrp="1" noChangeArrowheads="1"/>
          </p:cNvSpPr>
          <p:nvPr>
            <p:ph type="title"/>
          </p:nvPr>
        </p:nvSpPr>
        <p:spPr/>
        <p:txBody>
          <a:bodyPr/>
          <a:lstStyle/>
          <a:p>
            <a:r>
              <a:rPr lang="zh-CN" altLang="en-US"/>
              <a:t>包过滤技术的特点（</a:t>
            </a:r>
            <a:r>
              <a:rPr lang="en-US" altLang="zh-CN"/>
              <a:t>2/2</a:t>
            </a:r>
            <a:r>
              <a:rPr lang="zh-CN" altLang="en-US"/>
              <a:t>）</a:t>
            </a:r>
          </a:p>
        </p:txBody>
      </p:sp>
      <p:sp>
        <p:nvSpPr>
          <p:cNvPr id="1824771" name="Rectangle 3"/>
          <p:cNvSpPr>
            <a:spLocks noGrp="1" noChangeArrowheads="1"/>
          </p:cNvSpPr>
          <p:nvPr>
            <p:ph type="body" idx="1"/>
          </p:nvPr>
        </p:nvSpPr>
        <p:spPr>
          <a:xfrm>
            <a:off x="466725" y="1504950"/>
            <a:ext cx="8435975" cy="4772025"/>
          </a:xfrm>
        </p:spPr>
        <p:txBody>
          <a:bodyPr/>
          <a:lstStyle/>
          <a:p>
            <a:r>
              <a:rPr kumimoji="1" lang="zh-CN" altLang="en-US" dirty="0">
                <a:solidFill>
                  <a:schemeClr val="tx1"/>
                </a:solidFill>
              </a:rPr>
              <a:t>包过滤技术的缺点：</a:t>
            </a:r>
          </a:p>
          <a:p>
            <a:pPr lvl="1"/>
            <a:r>
              <a:rPr kumimoji="1" lang="zh-CN" altLang="en-US" dirty="0">
                <a:solidFill>
                  <a:schemeClr val="tx1"/>
                </a:solidFill>
              </a:rPr>
              <a:t>安全判决的信息不足，仅依赖网络层和传输层信息，如</a:t>
            </a:r>
            <a:r>
              <a:rPr kumimoji="1" lang="en-US" altLang="zh-CN" dirty="0">
                <a:solidFill>
                  <a:schemeClr val="tx1"/>
                </a:solidFill>
              </a:rPr>
              <a:t>IP</a:t>
            </a:r>
            <a:r>
              <a:rPr kumimoji="1" lang="zh-CN" altLang="en-US" dirty="0">
                <a:solidFill>
                  <a:schemeClr val="tx1"/>
                </a:solidFill>
              </a:rPr>
              <a:t>地址、端口号、</a:t>
            </a:r>
            <a:r>
              <a:rPr kumimoji="1" lang="en-US" altLang="zh-CN" dirty="0">
                <a:solidFill>
                  <a:schemeClr val="tx1"/>
                </a:solidFill>
              </a:rPr>
              <a:t>TCP</a:t>
            </a:r>
            <a:r>
              <a:rPr kumimoji="1" lang="zh-CN" altLang="en-US" dirty="0">
                <a:solidFill>
                  <a:schemeClr val="tx1"/>
                </a:solidFill>
              </a:rPr>
              <a:t>标志等，只能“就事论事”地进行安全判决。由于缺少信息，一些协议如</a:t>
            </a:r>
            <a:r>
              <a:rPr kumimoji="1" lang="en-US" altLang="zh-CN" dirty="0">
                <a:solidFill>
                  <a:schemeClr val="tx1"/>
                </a:solidFill>
              </a:rPr>
              <a:t>RPC</a:t>
            </a:r>
            <a:r>
              <a:rPr kumimoji="1" lang="zh-CN" altLang="en-US" dirty="0">
                <a:solidFill>
                  <a:schemeClr val="tx1"/>
                </a:solidFill>
              </a:rPr>
              <a:t>、</a:t>
            </a:r>
            <a:r>
              <a:rPr kumimoji="1" lang="en-US" altLang="zh-CN" dirty="0">
                <a:solidFill>
                  <a:schemeClr val="tx1"/>
                </a:solidFill>
              </a:rPr>
              <a:t>UDP</a:t>
            </a:r>
            <a:r>
              <a:rPr kumimoji="1" lang="zh-CN" altLang="en-US" dirty="0">
                <a:solidFill>
                  <a:schemeClr val="tx1"/>
                </a:solidFill>
              </a:rPr>
              <a:t>难以有效过滤；</a:t>
            </a:r>
          </a:p>
          <a:p>
            <a:pPr lvl="1"/>
            <a:r>
              <a:rPr kumimoji="1" lang="zh-CN" altLang="en-US" dirty="0">
                <a:solidFill>
                  <a:schemeClr val="tx1"/>
                </a:solidFill>
              </a:rPr>
              <a:t>支持规则的数量有限，规则过多则会降低网络效率。</a:t>
            </a:r>
          </a:p>
          <a:p>
            <a:pPr lvl="1"/>
            <a:r>
              <a:rPr lang="zh-CN" altLang="en-US" dirty="0">
                <a:solidFill>
                  <a:schemeClr val="folHlink"/>
                </a:solidFill>
              </a:rPr>
              <a:t>正确制定规则并不容易</a:t>
            </a:r>
          </a:p>
          <a:p>
            <a:pPr lvl="1"/>
            <a:r>
              <a:rPr lang="zh-CN" altLang="en-US" dirty="0"/>
              <a:t>不可能引入认证机制</a:t>
            </a:r>
            <a:endParaRPr kumimoji="1" lang="zh-CN" altLang="en-US" dirty="0">
              <a:solidFill>
                <a:schemeClr val="tx1"/>
              </a:solidFill>
            </a:endParaRPr>
          </a:p>
          <a:p>
            <a:pPr lvl="1"/>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withEffect">
                                  <p:stCondLst>
                                    <p:cond delay="0"/>
                                  </p:stCondLst>
                                  <p:childTnLst>
                                    <p:set>
                                      <p:cBhvr>
                                        <p:cTn id="6" dur="1" fill="hold">
                                          <p:stCondLst>
                                            <p:cond delay="0"/>
                                          </p:stCondLst>
                                        </p:cTn>
                                        <p:tgtEl>
                                          <p:spTgt spid="1824771">
                                            <p:txEl>
                                              <p:pRg st="1" end="1"/>
                                            </p:txEl>
                                          </p:spTgt>
                                        </p:tgtEl>
                                        <p:attrNameLst>
                                          <p:attrName>style.visibility</p:attrName>
                                        </p:attrNameLst>
                                      </p:cBhvr>
                                      <p:to>
                                        <p:strVal val="visible"/>
                                      </p:to>
                                    </p:set>
                                    <p:animEffect transition="in" filter="checkerboard(across)">
                                      <p:cBhvr>
                                        <p:cTn id="7" dur="500"/>
                                        <p:tgtEl>
                                          <p:spTgt spid="18247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824771">
                                            <p:txEl>
                                              <p:pRg st="2" end="2"/>
                                            </p:txEl>
                                          </p:spTgt>
                                        </p:tgtEl>
                                        <p:attrNameLst>
                                          <p:attrName>style.visibility</p:attrName>
                                        </p:attrNameLst>
                                      </p:cBhvr>
                                      <p:to>
                                        <p:strVal val="visible"/>
                                      </p:to>
                                    </p:set>
                                    <p:animEffect transition="in" filter="checkerboard(across)">
                                      <p:cBhvr>
                                        <p:cTn id="12" dur="500"/>
                                        <p:tgtEl>
                                          <p:spTgt spid="18247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1824771">
                                            <p:txEl>
                                              <p:pRg st="4" end="4"/>
                                            </p:txEl>
                                          </p:spTgt>
                                        </p:tgtEl>
                                        <p:attrNameLst>
                                          <p:attrName>style.visibility</p:attrName>
                                        </p:attrNameLst>
                                      </p:cBhvr>
                                      <p:to>
                                        <p:strVal val="visible"/>
                                      </p:to>
                                    </p:set>
                                    <p:animEffect transition="in" filter="checkerboard(across)">
                                      <p:cBhvr>
                                        <p:cTn id="17" dur="500"/>
                                        <p:tgtEl>
                                          <p:spTgt spid="1824771">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1824771">
                                            <p:txEl>
                                              <p:pRg st="3" end="3"/>
                                            </p:txEl>
                                          </p:spTgt>
                                        </p:tgtEl>
                                        <p:attrNameLst>
                                          <p:attrName>style.visibility</p:attrName>
                                        </p:attrNameLst>
                                      </p:cBhvr>
                                      <p:to>
                                        <p:strVal val="visible"/>
                                      </p:to>
                                    </p:set>
                                    <p:animEffect transition="in" filter="checkerboard(across)">
                                      <p:cBhvr>
                                        <p:cTn id="22" dur="500"/>
                                        <p:tgtEl>
                                          <p:spTgt spid="1824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0370" name="Rectangle 2"/>
          <p:cNvSpPr>
            <a:spLocks noGrp="1" noChangeArrowheads="1"/>
          </p:cNvSpPr>
          <p:nvPr>
            <p:ph type="title"/>
          </p:nvPr>
        </p:nvSpPr>
        <p:spPr>
          <a:xfrm>
            <a:off x="1198563" y="244475"/>
            <a:ext cx="7061200" cy="792163"/>
          </a:xfrm>
        </p:spPr>
        <p:txBody>
          <a:bodyPr/>
          <a:lstStyle/>
          <a:p>
            <a:r>
              <a:rPr lang="zh-CN" altLang="en-US" sz="3600" dirty="0"/>
              <a:t>包过滤路由器与普通路由器</a:t>
            </a:r>
            <a:r>
              <a:rPr lang="en-US" altLang="zh-CN" sz="3600" dirty="0"/>
              <a:t>(1/2)</a:t>
            </a:r>
          </a:p>
        </p:txBody>
      </p:sp>
      <p:sp>
        <p:nvSpPr>
          <p:cNvPr id="1850371" name="Rectangle 3"/>
          <p:cNvSpPr>
            <a:spLocks noGrp="1" noChangeArrowheads="1"/>
          </p:cNvSpPr>
          <p:nvPr>
            <p:ph type="body" idx="1"/>
          </p:nvPr>
        </p:nvSpPr>
        <p:spPr>
          <a:xfrm>
            <a:off x="773113" y="1287463"/>
            <a:ext cx="7772400" cy="4114800"/>
          </a:xfrm>
        </p:spPr>
        <p:txBody>
          <a:bodyPr/>
          <a:lstStyle/>
          <a:p>
            <a:r>
              <a:rPr lang="zh-CN" altLang="en-US" sz="2800" dirty="0"/>
              <a:t>普通路由器只简单地查看每一数据包的目的地址，并选择数据包发往目标地址的最佳路径。当路由器知道如何发送数据包到目标地址，则发送该包；如果不知道如何发送数据包到目标地址，则返还数据包，通知源地址“数据包不能到达目标地址”。</a:t>
            </a:r>
          </a:p>
          <a:p>
            <a:r>
              <a:rPr lang="zh-CN" altLang="en-US" sz="2800" dirty="0"/>
              <a:t>过滤路由器将更严格地检查数据包，除了决定是否发送数据包到其目标外，还决定它是否应该发送。“应该”或“不应该”由站点的安全策略决定，并由过滤路由器强制执行。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42" name="Rectangle 2"/>
          <p:cNvSpPr>
            <a:spLocks noGrp="1" noChangeArrowheads="1"/>
          </p:cNvSpPr>
          <p:nvPr>
            <p:ph type="title"/>
          </p:nvPr>
        </p:nvSpPr>
        <p:spPr/>
        <p:txBody>
          <a:bodyPr/>
          <a:lstStyle/>
          <a:p>
            <a:r>
              <a:rPr lang="zh-CN" altLang="en-US"/>
              <a:t>防火墙的基本概念</a:t>
            </a:r>
          </a:p>
        </p:txBody>
      </p:sp>
      <p:sp>
        <p:nvSpPr>
          <p:cNvPr id="1802243" name="Rectangle 3"/>
          <p:cNvSpPr>
            <a:spLocks noGrp="1" noChangeArrowheads="1"/>
          </p:cNvSpPr>
          <p:nvPr>
            <p:ph type="body" idx="1"/>
          </p:nvPr>
        </p:nvSpPr>
        <p:spPr>
          <a:xfrm>
            <a:off x="658813" y="1554163"/>
            <a:ext cx="8018462" cy="4114800"/>
          </a:xfrm>
        </p:spPr>
        <p:txBody>
          <a:bodyPr/>
          <a:lstStyle/>
          <a:p>
            <a:pPr>
              <a:lnSpc>
                <a:spcPct val="150000"/>
              </a:lnSpc>
            </a:pPr>
            <a:r>
              <a:rPr lang="zh-CN" altLang="en-US" dirty="0"/>
              <a:t>防火墙本身必须具有很强的抗攻击能力，以确保其自身的安全性。防火墙简单的可以只用路由器实现，复杂的可以用主机、专用硬件设备及软件甚至一个子网来实现（</a:t>
            </a:r>
            <a:r>
              <a:rPr lang="zh-CN" altLang="en-US" dirty="0">
                <a:solidFill>
                  <a:schemeClr val="folHlink"/>
                </a:solidFill>
              </a:rPr>
              <a:t>体系结构部分将详细介绍</a:t>
            </a:r>
            <a:r>
              <a:rPr lang="zh-CN" altLang="en-US" dirty="0"/>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394" name="Rectangle 2"/>
          <p:cNvSpPr>
            <a:spLocks noGrp="1" noChangeArrowheads="1"/>
          </p:cNvSpPr>
          <p:nvPr>
            <p:ph type="title"/>
          </p:nvPr>
        </p:nvSpPr>
        <p:spPr>
          <a:xfrm>
            <a:off x="1039813" y="263525"/>
            <a:ext cx="6918325" cy="792163"/>
          </a:xfrm>
        </p:spPr>
        <p:txBody>
          <a:bodyPr/>
          <a:lstStyle/>
          <a:p>
            <a:r>
              <a:rPr lang="zh-CN" altLang="en-US" sz="3600" dirty="0"/>
              <a:t>包过滤路由器与普通路由器</a:t>
            </a:r>
            <a:r>
              <a:rPr lang="en-US" altLang="zh-CN" sz="3600" dirty="0"/>
              <a:t>(2/2)</a:t>
            </a:r>
          </a:p>
        </p:txBody>
      </p:sp>
      <p:sp>
        <p:nvSpPr>
          <p:cNvPr id="1851395" name="Rectangle 3"/>
          <p:cNvSpPr>
            <a:spLocks noGrp="1" noChangeArrowheads="1"/>
          </p:cNvSpPr>
          <p:nvPr>
            <p:ph type="body" idx="1"/>
          </p:nvPr>
        </p:nvSpPr>
        <p:spPr/>
        <p:txBody>
          <a:bodyPr/>
          <a:lstStyle/>
          <a:p>
            <a:pPr>
              <a:lnSpc>
                <a:spcPct val="150000"/>
              </a:lnSpc>
              <a:spcBef>
                <a:spcPts val="0"/>
              </a:spcBef>
            </a:pPr>
            <a:r>
              <a:rPr lang="zh-CN" altLang="en-US" sz="2800" dirty="0"/>
              <a:t>在对包作出路由决定时，普通路由器只依据包的目的地址引导包，而包过滤路由器要依据路由器中的包过滤规则作出是否引导该包的决定</a:t>
            </a:r>
          </a:p>
          <a:p>
            <a:pPr>
              <a:lnSpc>
                <a:spcPct val="150000"/>
              </a:lnSpc>
              <a:spcBef>
                <a:spcPts val="0"/>
              </a:spcBef>
            </a:pPr>
            <a:r>
              <a:rPr lang="zh-CN" altLang="en-US" sz="2800" dirty="0"/>
              <a:t>包过滤路由器以包的目标地址、包的源地址和包的传输协议为依据，确定允许或不允许某些包在网上传输。</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8626" name="Rectangle 2"/>
          <p:cNvSpPr>
            <a:spLocks noGrp="1" noChangeArrowheads="1"/>
          </p:cNvSpPr>
          <p:nvPr>
            <p:ph type="title"/>
          </p:nvPr>
        </p:nvSpPr>
        <p:spPr/>
        <p:txBody>
          <a:bodyPr/>
          <a:lstStyle/>
          <a:p>
            <a:endParaRPr lang="zh-CN" altLang="zh-CN"/>
          </a:p>
        </p:txBody>
      </p:sp>
      <p:sp>
        <p:nvSpPr>
          <p:cNvPr id="1818627" name="Rectangle 3"/>
          <p:cNvSpPr>
            <a:spLocks noGrp="1" noChangeArrowheads="1"/>
          </p:cNvSpPr>
          <p:nvPr>
            <p:ph type="body" idx="1"/>
          </p:nvPr>
        </p:nvSpPr>
        <p:spPr>
          <a:xfrm>
            <a:off x="1177925" y="2628900"/>
            <a:ext cx="7129463" cy="1847850"/>
          </a:xfrm>
        </p:spPr>
        <p:txBody>
          <a:bodyPr anchor="ctr" anchorCtr="0"/>
          <a:lstStyle/>
          <a:p>
            <a:pPr>
              <a:buFont typeface="Wingdings" panose="05000000000000000000" pitchFamily="2" charset="2"/>
              <a:buNone/>
            </a:pPr>
            <a:r>
              <a:rPr lang="zh-CN" altLang="en-US" sz="6600" dirty="0">
                <a:solidFill>
                  <a:schemeClr val="folHlink"/>
                </a:solidFill>
                <a:ea typeface="华文行楷" panose="02010800040101010101" pitchFamily="2" charset="-122"/>
              </a:rPr>
              <a:t>二、状态检测技术</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6461125" y="1989138"/>
            <a:ext cx="2682875" cy="2735262"/>
            <a:chOff x="4080" y="720"/>
            <a:chExt cx="1344" cy="1248"/>
          </a:xfrm>
        </p:grpSpPr>
        <p:sp>
          <p:nvSpPr>
            <p:cNvPr id="1654787" name="Oval 3"/>
            <p:cNvSpPr>
              <a:spLocks noChangeArrowheads="1"/>
            </p:cNvSpPr>
            <p:nvPr/>
          </p:nvSpPr>
          <p:spPr bwMode="auto">
            <a:xfrm>
              <a:off x="4080" y="720"/>
              <a:ext cx="1344" cy="1248"/>
            </a:xfrm>
            <a:prstGeom prst="ellipse">
              <a:avLst/>
            </a:prstGeom>
            <a:noFill/>
            <a:ln w="9525">
              <a:solidFill>
                <a:schemeClr val="tx1"/>
              </a:solidFill>
              <a:prstDash val="sysDot"/>
              <a:round/>
            </a:ln>
            <a:effectLst/>
          </p:spPr>
          <p:txBody>
            <a:bodyPr wrap="none" anchor="ctr"/>
            <a:lstStyle/>
            <a:p>
              <a:endParaRPr lang="zh-CN" altLang="en-US"/>
            </a:p>
          </p:txBody>
        </p:sp>
        <p:sp>
          <p:nvSpPr>
            <p:cNvPr id="1654788" name="Line 4"/>
            <p:cNvSpPr>
              <a:spLocks noChangeShapeType="1"/>
            </p:cNvSpPr>
            <p:nvPr/>
          </p:nvSpPr>
          <p:spPr bwMode="auto">
            <a:xfrm>
              <a:off x="4345" y="1400"/>
              <a:ext cx="0" cy="127"/>
            </a:xfrm>
            <a:prstGeom prst="line">
              <a:avLst/>
            </a:prstGeom>
            <a:noFill/>
            <a:ln w="38100">
              <a:solidFill>
                <a:schemeClr val="hlink"/>
              </a:solidFill>
              <a:round/>
            </a:ln>
            <a:effectLst/>
          </p:spPr>
          <p:txBody>
            <a:bodyPr/>
            <a:lstStyle/>
            <a:p>
              <a:endParaRPr lang="zh-CN" altLang="en-US"/>
            </a:p>
          </p:txBody>
        </p:sp>
        <p:sp>
          <p:nvSpPr>
            <p:cNvPr id="1654789" name="Line 5"/>
            <p:cNvSpPr>
              <a:spLocks noChangeShapeType="1"/>
            </p:cNvSpPr>
            <p:nvPr/>
          </p:nvSpPr>
          <p:spPr bwMode="auto">
            <a:xfrm>
              <a:off x="4584" y="1369"/>
              <a:ext cx="0" cy="158"/>
            </a:xfrm>
            <a:prstGeom prst="line">
              <a:avLst/>
            </a:prstGeom>
            <a:noFill/>
            <a:ln w="38100">
              <a:solidFill>
                <a:schemeClr val="hlink"/>
              </a:solidFill>
              <a:round/>
            </a:ln>
            <a:effectLst/>
          </p:spPr>
          <p:txBody>
            <a:bodyPr/>
            <a:lstStyle/>
            <a:p>
              <a:endParaRPr lang="zh-CN" altLang="en-US"/>
            </a:p>
          </p:txBody>
        </p:sp>
        <p:sp>
          <p:nvSpPr>
            <p:cNvPr id="1654790" name="Line 6"/>
            <p:cNvSpPr>
              <a:spLocks noChangeShapeType="1"/>
            </p:cNvSpPr>
            <p:nvPr/>
          </p:nvSpPr>
          <p:spPr bwMode="auto">
            <a:xfrm>
              <a:off x="4849" y="1369"/>
              <a:ext cx="0" cy="158"/>
            </a:xfrm>
            <a:prstGeom prst="line">
              <a:avLst/>
            </a:prstGeom>
            <a:noFill/>
            <a:ln w="38100">
              <a:solidFill>
                <a:schemeClr val="hlink"/>
              </a:solidFill>
              <a:round/>
            </a:ln>
            <a:effectLst/>
          </p:spPr>
          <p:txBody>
            <a:bodyPr/>
            <a:lstStyle/>
            <a:p>
              <a:endParaRPr lang="zh-CN" altLang="en-US"/>
            </a:p>
          </p:txBody>
        </p:sp>
        <p:sp>
          <p:nvSpPr>
            <p:cNvPr id="1654791" name="Line 7"/>
            <p:cNvSpPr>
              <a:spLocks noChangeShapeType="1"/>
            </p:cNvSpPr>
            <p:nvPr/>
          </p:nvSpPr>
          <p:spPr bwMode="auto">
            <a:xfrm>
              <a:off x="5180" y="1425"/>
              <a:ext cx="0" cy="127"/>
            </a:xfrm>
            <a:prstGeom prst="line">
              <a:avLst/>
            </a:prstGeom>
            <a:noFill/>
            <a:ln w="38100">
              <a:solidFill>
                <a:schemeClr val="hlink"/>
              </a:solidFill>
              <a:round/>
            </a:ln>
            <a:effectLst/>
          </p:spPr>
          <p:txBody>
            <a:bodyPr/>
            <a:lstStyle/>
            <a:p>
              <a:endParaRPr lang="zh-CN" altLang="en-US"/>
            </a:p>
          </p:txBody>
        </p:sp>
        <p:pic>
          <p:nvPicPr>
            <p:cNvPr id="1654792" name="Picture 8"/>
            <p:cNvPicPr>
              <a:picLocks noChangeArrowheads="1"/>
            </p:cNvPicPr>
            <p:nvPr/>
          </p:nvPicPr>
          <p:blipFill>
            <a:blip r:embed="rId4"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1654793" name="Object 9"/>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4112" name="Clip" r:id="rId5" imgW="16411575" imgH="22955250" progId="">
                    <p:embed/>
                  </p:oleObj>
                </mc:Choice>
                <mc:Fallback>
                  <p:oleObj name="Clip" r:id="rId5" imgW="16411575" imgH="22955250" progId="">
                    <p:embed/>
                    <p:pic>
                      <p:nvPicPr>
                        <p:cNvPr id="0" name="图片 4096"/>
                        <p:cNvPicPr>
                          <a:picLocks noChangeAspect="1"/>
                        </p:cNvPicPr>
                        <p:nvPr/>
                      </p:nvPicPr>
                      <p:blipFill>
                        <a:blip r:embed="rId6"/>
                        <a:stretch>
                          <a:fillRect/>
                        </a:stretch>
                      </p:blipFill>
                      <p:spPr>
                        <a:xfrm>
                          <a:off x="4240" y="992"/>
                          <a:ext cx="159" cy="416"/>
                        </a:xfrm>
                        <a:prstGeom prst="rect">
                          <a:avLst/>
                        </a:prstGeom>
                        <a:noFill/>
                        <a:ln w="9525">
                          <a:noFill/>
                        </a:ln>
                      </p:spPr>
                    </p:pic>
                  </p:oleObj>
                </mc:Fallback>
              </mc:AlternateContent>
            </a:graphicData>
          </a:graphic>
        </p:graphicFrame>
        <p:pic>
          <p:nvPicPr>
            <p:cNvPr id="1654794" name="Picture 10"/>
            <p:cNvPicPr>
              <a:picLocks noChangeArrowheads="1"/>
            </p:cNvPicPr>
            <p:nvPr/>
          </p:nvPicPr>
          <p:blipFill>
            <a:blip r:embed="rId4" cstate="print"/>
            <a:srcRect/>
            <a:stretch>
              <a:fillRect/>
            </a:stretch>
          </p:blipFill>
          <p:spPr bwMode="auto">
            <a:xfrm>
              <a:off x="4504" y="1181"/>
              <a:ext cx="205" cy="218"/>
            </a:xfrm>
            <a:prstGeom prst="rect">
              <a:avLst/>
            </a:prstGeom>
            <a:noFill/>
            <a:ln w="12700">
              <a:noFill/>
              <a:miter lim="800000"/>
              <a:headEnd/>
              <a:tailEnd/>
            </a:ln>
            <a:effectLst/>
          </p:spPr>
        </p:pic>
        <p:pic>
          <p:nvPicPr>
            <p:cNvPr id="1654795" name="Picture 11"/>
            <p:cNvPicPr>
              <a:picLocks noChangeArrowheads="1"/>
            </p:cNvPicPr>
            <p:nvPr/>
          </p:nvPicPr>
          <p:blipFill>
            <a:blip r:embed="rId7" cstate="print"/>
            <a:srcRect/>
            <a:stretch>
              <a:fillRect/>
            </a:stretch>
          </p:blipFill>
          <p:spPr bwMode="auto">
            <a:xfrm>
              <a:off x="5021" y="1205"/>
              <a:ext cx="355" cy="243"/>
            </a:xfrm>
            <a:prstGeom prst="rect">
              <a:avLst/>
            </a:prstGeom>
            <a:noFill/>
            <a:ln w="9525">
              <a:noFill/>
              <a:miter lim="800000"/>
              <a:headEnd/>
              <a:tailEnd/>
            </a:ln>
            <a:effectLst/>
          </p:spPr>
        </p:pic>
        <p:pic>
          <p:nvPicPr>
            <p:cNvPr id="1654796" name="Picture 12"/>
            <p:cNvPicPr>
              <a:picLocks noChangeArrowheads="1"/>
            </p:cNvPicPr>
            <p:nvPr/>
          </p:nvPicPr>
          <p:blipFill>
            <a:blip r:embed="rId8" cstate="print"/>
            <a:srcRect/>
            <a:stretch>
              <a:fillRect/>
            </a:stretch>
          </p:blipFill>
          <p:spPr bwMode="auto">
            <a:xfrm>
              <a:off x="4618" y="1621"/>
              <a:ext cx="152" cy="296"/>
            </a:xfrm>
            <a:prstGeom prst="rect">
              <a:avLst/>
            </a:prstGeom>
            <a:noFill/>
            <a:ln w="12700">
              <a:noFill/>
              <a:miter lim="800000"/>
              <a:headEnd/>
              <a:tailEnd/>
            </a:ln>
            <a:effectLst/>
          </p:spPr>
        </p:pic>
        <p:sp>
          <p:nvSpPr>
            <p:cNvPr id="1654797" name="Rectangle 13"/>
            <p:cNvSpPr>
              <a:spLocks noChangeArrowheads="1"/>
            </p:cNvSpPr>
            <p:nvPr/>
          </p:nvSpPr>
          <p:spPr bwMode="auto">
            <a:xfrm>
              <a:off x="4416" y="720"/>
              <a:ext cx="672" cy="199"/>
            </a:xfrm>
            <a:prstGeom prst="rect">
              <a:avLst/>
            </a:prstGeom>
            <a:noFill/>
            <a:ln w="9525">
              <a:noFill/>
              <a:miter lim="800000"/>
            </a:ln>
            <a:effectLst/>
          </p:spPr>
          <p:txBody>
            <a:bodyPr wrap="none" anchor="ctr"/>
            <a:lstStyle/>
            <a:p>
              <a:pPr algn="ctr" eaLnBrk="0" hangingPunct="0"/>
              <a:r>
                <a:rPr kumimoji="0" lang="zh-CN" altLang="en-US" sz="1200" b="0">
                  <a:ea typeface="宋体" panose="02010600030101010101" pitchFamily="2" charset="-122"/>
                </a:rPr>
                <a:t>安全网域</a:t>
              </a:r>
            </a:p>
          </p:txBody>
        </p:sp>
        <p:sp>
          <p:nvSpPr>
            <p:cNvPr id="1654798" name="Line 14"/>
            <p:cNvSpPr>
              <a:spLocks noChangeShapeType="1"/>
            </p:cNvSpPr>
            <p:nvPr/>
          </p:nvSpPr>
          <p:spPr bwMode="auto">
            <a:xfrm>
              <a:off x="4696" y="1527"/>
              <a:ext cx="0" cy="94"/>
            </a:xfrm>
            <a:prstGeom prst="line">
              <a:avLst/>
            </a:prstGeom>
            <a:noFill/>
            <a:ln w="38100">
              <a:solidFill>
                <a:schemeClr val="hlink"/>
              </a:solidFill>
              <a:round/>
            </a:ln>
            <a:effectLst/>
          </p:spPr>
          <p:txBody>
            <a:bodyPr/>
            <a:lstStyle/>
            <a:p>
              <a:endParaRPr lang="zh-CN" altLang="en-US"/>
            </a:p>
          </p:txBody>
        </p:sp>
        <p:sp>
          <p:nvSpPr>
            <p:cNvPr id="1654799" name="Line 15"/>
            <p:cNvSpPr>
              <a:spLocks noChangeShapeType="1"/>
            </p:cNvSpPr>
            <p:nvPr/>
          </p:nvSpPr>
          <p:spPr bwMode="auto">
            <a:xfrm>
              <a:off x="4214" y="1552"/>
              <a:ext cx="1076" cy="0"/>
            </a:xfrm>
            <a:prstGeom prst="line">
              <a:avLst/>
            </a:prstGeom>
            <a:noFill/>
            <a:ln w="57150">
              <a:solidFill>
                <a:schemeClr val="hlink"/>
              </a:solidFill>
              <a:round/>
            </a:ln>
            <a:effectLst/>
          </p:spPr>
          <p:txBody>
            <a:bodyPr/>
            <a:lstStyle/>
            <a:p>
              <a:endParaRPr lang="zh-CN" altLang="en-US"/>
            </a:p>
          </p:txBody>
        </p:sp>
        <p:sp>
          <p:nvSpPr>
            <p:cNvPr id="1654800" name="Text Box 16"/>
            <p:cNvSpPr txBox="1">
              <a:spLocks noChangeArrowheads="1"/>
            </p:cNvSpPr>
            <p:nvPr/>
          </p:nvSpPr>
          <p:spPr bwMode="auto">
            <a:xfrm>
              <a:off x="4368" y="1008"/>
              <a:ext cx="432" cy="126"/>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en-US" altLang="zh-CN" sz="1200" b="0">
                  <a:ea typeface="宋体" panose="02010600030101010101" pitchFamily="2" charset="-122"/>
                </a:rPr>
                <a:t>Host C </a:t>
              </a:r>
            </a:p>
          </p:txBody>
        </p:sp>
        <p:sp>
          <p:nvSpPr>
            <p:cNvPr id="1654801" name="Text Box 17"/>
            <p:cNvSpPr txBox="1">
              <a:spLocks noChangeArrowheads="1"/>
            </p:cNvSpPr>
            <p:nvPr/>
          </p:nvSpPr>
          <p:spPr bwMode="auto">
            <a:xfrm>
              <a:off x="4704" y="1008"/>
              <a:ext cx="432" cy="126"/>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en-US" altLang="zh-CN" sz="1200" b="0">
                  <a:ea typeface="宋体" panose="02010600030101010101" pitchFamily="2" charset="-122"/>
                </a:rPr>
                <a:t>Host D </a:t>
              </a:r>
            </a:p>
          </p:txBody>
        </p:sp>
      </p:grpSp>
      <p:pic>
        <p:nvPicPr>
          <p:cNvPr id="1654802" name="Picture 18"/>
          <p:cNvPicPr>
            <a:picLocks noChangeArrowheads="1"/>
          </p:cNvPicPr>
          <p:nvPr/>
        </p:nvPicPr>
        <p:blipFill>
          <a:blip r:embed="rId9" cstate="print"/>
          <a:srcRect/>
          <a:stretch>
            <a:fillRect/>
          </a:stretch>
        </p:blipFill>
        <p:spPr bwMode="auto">
          <a:xfrm>
            <a:off x="4724400" y="2971800"/>
            <a:ext cx="533400" cy="1066800"/>
          </a:xfrm>
          <a:prstGeom prst="rect">
            <a:avLst/>
          </a:prstGeom>
          <a:noFill/>
          <a:ln w="12700">
            <a:noFill/>
            <a:miter lim="800000"/>
            <a:headEnd/>
            <a:tailEnd/>
          </a:ln>
          <a:effectLst/>
        </p:spPr>
      </p:pic>
      <p:pic>
        <p:nvPicPr>
          <p:cNvPr id="1654803" name="Picture 19"/>
          <p:cNvPicPr>
            <a:picLocks noChangeArrowheads="1"/>
          </p:cNvPicPr>
          <p:nvPr/>
        </p:nvPicPr>
        <p:blipFill>
          <a:blip r:embed="rId10" cstate="print"/>
          <a:srcRect/>
          <a:stretch>
            <a:fillRect/>
          </a:stretch>
        </p:blipFill>
        <p:spPr bwMode="auto">
          <a:xfrm>
            <a:off x="971550" y="2852738"/>
            <a:ext cx="936625" cy="1223962"/>
          </a:xfrm>
          <a:prstGeom prst="rect">
            <a:avLst/>
          </a:prstGeom>
          <a:noFill/>
          <a:ln w="9525">
            <a:noFill/>
            <a:miter lim="800000"/>
            <a:headEnd/>
            <a:tailEnd/>
          </a:ln>
          <a:effectLst/>
        </p:spPr>
      </p:pic>
      <p:sp>
        <p:nvSpPr>
          <p:cNvPr id="1654804" name="Line 20"/>
          <p:cNvSpPr>
            <a:spLocks noChangeShapeType="1"/>
          </p:cNvSpPr>
          <p:nvPr/>
        </p:nvSpPr>
        <p:spPr bwMode="auto">
          <a:xfrm flipV="1">
            <a:off x="1908175" y="3429000"/>
            <a:ext cx="2816225" cy="0"/>
          </a:xfrm>
          <a:prstGeom prst="line">
            <a:avLst/>
          </a:prstGeom>
          <a:noFill/>
          <a:ln w="38100">
            <a:solidFill>
              <a:srgbClr val="FF0000"/>
            </a:solidFill>
            <a:round/>
            <a:headEnd type="triangle" w="med" len="med"/>
          </a:ln>
          <a:effectLst/>
        </p:spPr>
        <p:txBody>
          <a:bodyPr/>
          <a:lstStyle/>
          <a:p>
            <a:endParaRPr lang="zh-CN" altLang="en-US"/>
          </a:p>
        </p:txBody>
      </p:sp>
      <p:sp>
        <p:nvSpPr>
          <p:cNvPr id="1654805" name="Line 21"/>
          <p:cNvSpPr>
            <a:spLocks noChangeShapeType="1"/>
          </p:cNvSpPr>
          <p:nvPr/>
        </p:nvSpPr>
        <p:spPr bwMode="auto">
          <a:xfrm flipV="1">
            <a:off x="5257800" y="3284538"/>
            <a:ext cx="1978025" cy="144462"/>
          </a:xfrm>
          <a:prstGeom prst="line">
            <a:avLst/>
          </a:prstGeom>
          <a:noFill/>
          <a:ln w="38100">
            <a:solidFill>
              <a:srgbClr val="FF0000"/>
            </a:solidFill>
            <a:round/>
            <a:headEnd type="triangle" w="med" len="med"/>
          </a:ln>
          <a:effectLst/>
        </p:spPr>
        <p:txBody>
          <a:bodyPr/>
          <a:lstStyle/>
          <a:p>
            <a:endParaRPr lang="zh-CN" altLang="en-US"/>
          </a:p>
        </p:txBody>
      </p:sp>
      <p:sp>
        <p:nvSpPr>
          <p:cNvPr id="1654806" name="Text Box 22"/>
          <p:cNvSpPr txBox="1">
            <a:spLocks noChangeArrowheads="1"/>
          </p:cNvSpPr>
          <p:nvPr/>
        </p:nvSpPr>
        <p:spPr bwMode="auto">
          <a:xfrm>
            <a:off x="1692275" y="2205038"/>
            <a:ext cx="2667000" cy="779462"/>
          </a:xfrm>
          <a:prstGeom prst="rect">
            <a:avLst/>
          </a:prstGeom>
          <a:noFill/>
          <a:ln w="28575">
            <a:noFill/>
            <a:miter lim="800000"/>
          </a:ln>
          <a:effectLst/>
        </p:spPr>
        <p:txBody>
          <a:bodyPr>
            <a:spAutoFit/>
          </a:bodyPr>
          <a:lstStyle/>
          <a:p>
            <a:pPr algn="ctr" eaLnBrk="0" hangingPunct="0">
              <a:spcBef>
                <a:spcPct val="50000"/>
              </a:spcBef>
              <a:buFont typeface="Wingdings" panose="05000000000000000000" pitchFamily="2" charset="2"/>
              <a:buNone/>
            </a:pPr>
            <a:r>
              <a:rPr kumimoji="0" lang="en-US" altLang="zh-CN" sz="1800">
                <a:solidFill>
                  <a:schemeClr val="folHlink"/>
                </a:solidFill>
                <a:ea typeface="宋体" panose="02010600030101010101" pitchFamily="2" charset="-122"/>
              </a:rPr>
              <a:t>Web </a:t>
            </a:r>
            <a:r>
              <a:rPr kumimoji="0" lang="zh-CN" altLang="en-US" sz="1800">
                <a:solidFill>
                  <a:schemeClr val="folHlink"/>
                </a:solidFill>
                <a:ea typeface="宋体" panose="02010600030101010101" pitchFamily="2" charset="-122"/>
              </a:rPr>
              <a:t>服务器 ：</a:t>
            </a:r>
            <a:r>
              <a:rPr kumimoji="0" lang="en-US" altLang="zh-CN" sz="1800">
                <a:solidFill>
                  <a:schemeClr val="folHlink"/>
                </a:solidFill>
                <a:ea typeface="宋体" panose="02010600030101010101" pitchFamily="2" charset="-122"/>
              </a:rPr>
              <a:t>TCP</a:t>
            </a:r>
          </a:p>
          <a:p>
            <a:pPr algn="ctr" eaLnBrk="0" hangingPunct="0">
              <a:spcBef>
                <a:spcPct val="50000"/>
              </a:spcBef>
              <a:buFont typeface="Wingdings" panose="05000000000000000000" pitchFamily="2" charset="2"/>
              <a:buNone/>
            </a:pPr>
            <a:r>
              <a:rPr kumimoji="0" lang="en-US" altLang="zh-CN" sz="1800">
                <a:solidFill>
                  <a:schemeClr val="folHlink"/>
                </a:solidFill>
                <a:ea typeface="宋体" panose="02010600030101010101" pitchFamily="2" charset="-122"/>
              </a:rPr>
              <a:t>202.119.80.12:80</a:t>
            </a:r>
          </a:p>
        </p:txBody>
      </p:sp>
      <p:sp>
        <p:nvSpPr>
          <p:cNvPr id="1654807" name="Text Box 23"/>
          <p:cNvSpPr txBox="1">
            <a:spLocks noChangeArrowheads="1"/>
          </p:cNvSpPr>
          <p:nvPr/>
        </p:nvSpPr>
        <p:spPr bwMode="auto">
          <a:xfrm>
            <a:off x="539750" y="4724400"/>
            <a:ext cx="8243888" cy="1311275"/>
          </a:xfrm>
          <a:prstGeom prst="rect">
            <a:avLst/>
          </a:prstGeom>
          <a:noFill/>
          <a:ln w="28575">
            <a:noFill/>
            <a:miter lim="800000"/>
          </a:ln>
          <a:effectLst/>
        </p:spPr>
        <p:txBody>
          <a:bodyPr>
            <a:spAutoFit/>
          </a:bodyPr>
          <a:lstStyle/>
          <a:p>
            <a:pPr eaLnBrk="0" hangingPunct="0">
              <a:spcBef>
                <a:spcPct val="50000"/>
              </a:spcBef>
              <a:buFont typeface="Wingdings" panose="05000000000000000000" pitchFamily="2" charset="2"/>
              <a:buNone/>
            </a:pPr>
            <a:r>
              <a:rPr kumimoji="0" lang="zh-CN" altLang="en-US" sz="2000">
                <a:latin typeface="黑体" panose="02010609060101010101" pitchFamily="49" charset="-122"/>
              </a:rPr>
              <a:t>内部网络允许用户访问</a:t>
            </a:r>
            <a:r>
              <a:rPr kumimoji="0" lang="en-US" altLang="zh-CN" sz="2000"/>
              <a:t>Web</a:t>
            </a:r>
            <a:r>
              <a:rPr kumimoji="0" lang="zh-CN" altLang="en-US" sz="2000">
                <a:latin typeface="黑体" panose="02010609060101010101" pitchFamily="49" charset="-122"/>
              </a:rPr>
              <a:t>站点，如果是简单包过滤</a:t>
            </a:r>
          </a:p>
          <a:p>
            <a:pPr eaLnBrk="0" hangingPunct="0">
              <a:spcBef>
                <a:spcPct val="50000"/>
              </a:spcBef>
              <a:buFont typeface="Wingdings" panose="05000000000000000000" pitchFamily="2" charset="2"/>
              <a:buNone/>
            </a:pPr>
            <a:r>
              <a:rPr kumimoji="0" lang="zh-CN" altLang="en-US" sz="2000">
                <a:latin typeface="黑体" panose="02010609060101010101" pitchFamily="49" charset="-122"/>
              </a:rPr>
              <a:t>对于进入的包必须开放以下规则：</a:t>
            </a:r>
          </a:p>
          <a:p>
            <a:pPr eaLnBrk="0" hangingPunct="0">
              <a:spcBef>
                <a:spcPct val="50000"/>
              </a:spcBef>
              <a:buFont typeface="Wingdings" panose="05000000000000000000" pitchFamily="2" charset="2"/>
              <a:buNone/>
            </a:pPr>
            <a:r>
              <a:rPr kumimoji="0" lang="zh-CN" altLang="en-US" sz="2000">
                <a:solidFill>
                  <a:srgbClr val="6600FF"/>
                </a:solidFill>
                <a:latin typeface="黑体" panose="02010609060101010101" pitchFamily="49" charset="-122"/>
              </a:rPr>
              <a:t>所有</a:t>
            </a:r>
            <a:r>
              <a:rPr kumimoji="0" lang="zh-CN" altLang="en-US" sz="2000">
                <a:solidFill>
                  <a:schemeClr val="hlink"/>
                </a:solidFill>
                <a:latin typeface="黑体" panose="02010609060101010101" pitchFamily="49" charset="-122"/>
              </a:rPr>
              <a:t>源</a:t>
            </a:r>
            <a:r>
              <a:rPr kumimoji="0" lang="zh-CN" altLang="en-US" sz="2000">
                <a:solidFill>
                  <a:srgbClr val="6600FF"/>
                </a:solidFill>
                <a:latin typeface="黑体" panose="02010609060101010101" pitchFamily="49" charset="-122"/>
              </a:rPr>
              <a:t>  </a:t>
            </a:r>
            <a:r>
              <a:rPr kumimoji="0" lang="en-US" altLang="zh-CN" sz="2000">
                <a:solidFill>
                  <a:srgbClr val="6600FF"/>
                </a:solidFill>
              </a:rPr>
              <a:t>TCP</a:t>
            </a:r>
            <a:r>
              <a:rPr kumimoji="0" lang="zh-CN" altLang="en-US" sz="2000">
                <a:solidFill>
                  <a:srgbClr val="6600FF"/>
                </a:solidFill>
              </a:rPr>
              <a:t>端口为</a:t>
            </a:r>
            <a:r>
              <a:rPr kumimoji="0" lang="en-US" altLang="zh-CN" sz="2000">
                <a:solidFill>
                  <a:srgbClr val="6600FF"/>
                </a:solidFill>
              </a:rPr>
              <a:t>80</a:t>
            </a:r>
            <a:r>
              <a:rPr kumimoji="0" lang="zh-CN" altLang="en-US" sz="2000">
                <a:solidFill>
                  <a:srgbClr val="6600FF"/>
                </a:solidFill>
              </a:rPr>
              <a:t>，</a:t>
            </a:r>
            <a:r>
              <a:rPr kumimoji="0" lang="en-US" altLang="zh-CN" sz="2000">
                <a:solidFill>
                  <a:srgbClr val="6600FF"/>
                </a:solidFill>
              </a:rPr>
              <a:t>IP</a:t>
            </a:r>
            <a:r>
              <a:rPr kumimoji="0" lang="zh-CN" altLang="en-US" sz="2000">
                <a:solidFill>
                  <a:srgbClr val="6600FF"/>
                </a:solidFill>
              </a:rPr>
              <a:t>地址任意，</a:t>
            </a:r>
            <a:r>
              <a:rPr kumimoji="0" lang="zh-CN" altLang="en-US" sz="2000">
                <a:solidFill>
                  <a:schemeClr val="hlink"/>
                </a:solidFill>
              </a:rPr>
              <a:t>目标</a:t>
            </a:r>
            <a:r>
              <a:rPr kumimoji="0" lang="zh-CN" altLang="en-US" sz="2000">
                <a:solidFill>
                  <a:srgbClr val="6600FF"/>
                </a:solidFill>
              </a:rPr>
              <a:t>  内部</a:t>
            </a:r>
            <a:r>
              <a:rPr kumimoji="0" lang="en-US" altLang="zh-CN" sz="2000">
                <a:solidFill>
                  <a:srgbClr val="6600FF"/>
                </a:solidFill>
              </a:rPr>
              <a:t>IP</a:t>
            </a:r>
            <a:r>
              <a:rPr kumimoji="0" lang="zh-CN" altLang="en-US" sz="2000">
                <a:solidFill>
                  <a:srgbClr val="6600FF"/>
                </a:solidFill>
              </a:rPr>
              <a:t>，端口号大于</a:t>
            </a:r>
            <a:r>
              <a:rPr kumimoji="0" lang="en-US" altLang="zh-CN" sz="2000">
                <a:solidFill>
                  <a:srgbClr val="6600FF"/>
                </a:solidFill>
              </a:rPr>
              <a:t>1024</a:t>
            </a:r>
            <a:r>
              <a:rPr kumimoji="0" lang="zh-CN" altLang="en-US" sz="2000">
                <a:solidFill>
                  <a:srgbClr val="6600FF"/>
                </a:solidFill>
              </a:rPr>
              <a:t>。</a:t>
            </a:r>
          </a:p>
        </p:txBody>
      </p:sp>
      <p:sp>
        <p:nvSpPr>
          <p:cNvPr id="1654808" name="Text Box 24"/>
          <p:cNvSpPr txBox="1">
            <a:spLocks noChangeArrowheads="1"/>
          </p:cNvSpPr>
          <p:nvPr/>
        </p:nvSpPr>
        <p:spPr bwMode="auto">
          <a:xfrm>
            <a:off x="5997575" y="1303338"/>
            <a:ext cx="2895600" cy="396875"/>
          </a:xfrm>
          <a:prstGeom prst="rect">
            <a:avLst/>
          </a:prstGeom>
          <a:noFill/>
          <a:ln w="28575">
            <a:noFill/>
            <a:miter lim="800000"/>
          </a:ln>
          <a:effectLst/>
        </p:spPr>
        <p:txBody>
          <a:bodyPr>
            <a:spAutoFit/>
          </a:bodyPr>
          <a:lstStyle/>
          <a:p>
            <a:pPr algn="ctr" eaLnBrk="0" hangingPunct="0">
              <a:spcBef>
                <a:spcPct val="50000"/>
              </a:spcBef>
              <a:buFont typeface="Wingdings" panose="05000000000000000000" pitchFamily="2" charset="2"/>
              <a:buNone/>
            </a:pPr>
            <a:r>
              <a:rPr kumimoji="0" lang="en-US" altLang="zh-CN" sz="2000">
                <a:ea typeface="宋体" panose="02010600030101010101" pitchFamily="2" charset="-122"/>
              </a:rPr>
              <a:t>1024</a:t>
            </a:r>
            <a:r>
              <a:rPr kumimoji="0" lang="zh-CN" altLang="en-US" sz="2000">
                <a:ea typeface="宋体" panose="02010600030101010101" pitchFamily="2" charset="-122"/>
              </a:rPr>
              <a:t>以上的临时端口</a:t>
            </a:r>
          </a:p>
        </p:txBody>
      </p:sp>
      <p:sp>
        <p:nvSpPr>
          <p:cNvPr id="1654809" name="Rectangle 25"/>
          <p:cNvSpPr>
            <a:spLocks noGrp="1" noChangeArrowheads="1"/>
          </p:cNvSpPr>
          <p:nvPr>
            <p:ph type="title"/>
          </p:nvPr>
        </p:nvSpPr>
        <p:spPr>
          <a:noFill/>
        </p:spPr>
        <p:txBody>
          <a:bodyPr/>
          <a:lstStyle/>
          <a:p>
            <a:r>
              <a:rPr lang="zh-CN" altLang="en-US"/>
              <a:t>基于状态检查的包过滤技术</a:t>
            </a:r>
          </a:p>
        </p:txBody>
      </p:sp>
      <p:sp>
        <p:nvSpPr>
          <p:cNvPr id="1654810" name="AutoShape 26"/>
          <p:cNvSpPr>
            <a:spLocks noChangeArrowheads="1"/>
          </p:cNvSpPr>
          <p:nvPr/>
        </p:nvSpPr>
        <p:spPr bwMode="auto">
          <a:xfrm>
            <a:off x="919163" y="1162050"/>
            <a:ext cx="4824412" cy="1008063"/>
          </a:xfrm>
          <a:prstGeom prst="cloudCallout">
            <a:avLst>
              <a:gd name="adj1" fmla="val 47468"/>
              <a:gd name="adj2" fmla="val 99921"/>
            </a:avLst>
          </a:prstGeom>
          <a:gradFill rotWithShape="1">
            <a:gsLst>
              <a:gs pos="0">
                <a:schemeClr val="bg1"/>
              </a:gs>
              <a:gs pos="100000">
                <a:srgbClr val="FF9900"/>
              </a:gs>
            </a:gsLst>
            <a:path path="rect">
              <a:fillToRect l="50000" t="50000" r="50000" b="50000"/>
            </a:path>
          </a:gradFill>
          <a:ln w="9525">
            <a:solidFill>
              <a:schemeClr val="tx1"/>
            </a:solidFill>
            <a:round/>
          </a:ln>
          <a:effectLst/>
        </p:spPr>
        <p:txBody>
          <a:bodyPr/>
          <a:lstStyle/>
          <a:p>
            <a:pPr algn="ctr"/>
            <a:r>
              <a:rPr lang="zh-CN" altLang="en-US" dirty="0">
                <a:ea typeface="宋体" panose="02010600030101010101" pitchFamily="2" charset="-122"/>
              </a:rPr>
              <a:t>存在什么安全问题？</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54810"/>
                                        </p:tgtEl>
                                        <p:attrNameLst>
                                          <p:attrName>style.visibility</p:attrName>
                                        </p:attrNameLst>
                                      </p:cBhvr>
                                      <p:to>
                                        <p:strVal val="visible"/>
                                      </p:to>
                                    </p:set>
                                    <p:animEffect transition="in" filter="checkerboard(across)">
                                      <p:cBhvr>
                                        <p:cTn id="7" dur="500"/>
                                        <p:tgtEl>
                                          <p:spTgt spid="1654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4810"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7538" name="Rectangle 2"/>
          <p:cNvSpPr>
            <a:spLocks noGrp="1" noChangeArrowheads="1"/>
          </p:cNvSpPr>
          <p:nvPr>
            <p:ph type="title"/>
          </p:nvPr>
        </p:nvSpPr>
        <p:spPr/>
        <p:txBody>
          <a:bodyPr/>
          <a:lstStyle/>
          <a:p>
            <a:r>
              <a:rPr lang="zh-CN" altLang="en-US"/>
              <a:t>状态检测技术</a:t>
            </a:r>
          </a:p>
        </p:txBody>
      </p:sp>
      <p:sp>
        <p:nvSpPr>
          <p:cNvPr id="1857539" name="Rectangle 3"/>
          <p:cNvSpPr>
            <a:spLocks noGrp="1" noChangeArrowheads="1"/>
          </p:cNvSpPr>
          <p:nvPr>
            <p:ph type="body" idx="1"/>
          </p:nvPr>
        </p:nvSpPr>
        <p:spPr>
          <a:xfrm>
            <a:off x="525463" y="1268412"/>
            <a:ext cx="7772400" cy="4999037"/>
          </a:xfrm>
        </p:spPr>
        <p:txBody>
          <a:bodyPr/>
          <a:lstStyle/>
          <a:p>
            <a:r>
              <a:rPr lang="zh-CN" altLang="en-US" sz="2400" dirty="0">
                <a:solidFill>
                  <a:schemeClr val="folHlink"/>
                </a:solidFill>
              </a:rPr>
              <a:t>状态检测</a:t>
            </a:r>
            <a:r>
              <a:rPr lang="zh-CN" altLang="en-US" sz="2400" dirty="0"/>
              <a:t>防火墙又称</a:t>
            </a:r>
            <a:r>
              <a:rPr lang="zh-CN" altLang="en-US" sz="2400" dirty="0">
                <a:solidFill>
                  <a:schemeClr val="folHlink"/>
                </a:solidFill>
              </a:rPr>
              <a:t>动态包过滤</a:t>
            </a:r>
            <a:r>
              <a:rPr lang="zh-CN" altLang="en-US" sz="2400" dirty="0"/>
              <a:t>防火墙。状态检测防火墙在网络层由一个检查引擎截获数据包，抽取出与应用层状态有关的信息，并以此作为依据决定对该数据包是接受还是拒绝。</a:t>
            </a:r>
          </a:p>
          <a:p>
            <a:pPr lvl="1"/>
            <a:r>
              <a:rPr lang="zh-CN" altLang="en-US" sz="2400" dirty="0"/>
              <a:t>检查引擎维护一个</a:t>
            </a:r>
            <a:r>
              <a:rPr lang="zh-CN" altLang="en-US" sz="2400" dirty="0">
                <a:solidFill>
                  <a:schemeClr val="folHlink"/>
                </a:solidFill>
              </a:rPr>
              <a:t>动态的状态信息表</a:t>
            </a:r>
            <a:r>
              <a:rPr lang="zh-CN" altLang="en-US" sz="2400" dirty="0"/>
              <a:t>并对后续的数据包进行检查。一旦发现任何连接的参数有意外变化，该连接就被中止</a:t>
            </a:r>
          </a:p>
          <a:p>
            <a:pPr lvl="1"/>
            <a:r>
              <a:rPr lang="zh-CN" altLang="en-US" sz="2400" dirty="0"/>
              <a:t>它在协议底层截取数据包，然后分析这些数据包，并且将当前数据包和状态信息与前一时刻的数据包和状态信息进行比较，从而得到该数据包的控制信息，来达到保护网络安全的目的</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834" name="Rectangle 2"/>
          <p:cNvSpPr>
            <a:spLocks noGrp="1" noChangeArrowheads="1"/>
          </p:cNvSpPr>
          <p:nvPr>
            <p:ph type="title"/>
          </p:nvPr>
        </p:nvSpPr>
        <p:spPr/>
        <p:txBody>
          <a:bodyPr/>
          <a:lstStyle/>
          <a:p>
            <a:r>
              <a:rPr lang="zh-CN" altLang="en-US"/>
              <a:t>基于状态检查的包过滤技术</a:t>
            </a:r>
          </a:p>
        </p:txBody>
      </p:sp>
      <p:pic>
        <p:nvPicPr>
          <p:cNvPr id="1656835" name="Picture 3"/>
          <p:cNvPicPr>
            <a:picLocks noChangeAspect="1" noChangeArrowheads="1"/>
          </p:cNvPicPr>
          <p:nvPr/>
        </p:nvPicPr>
        <p:blipFill>
          <a:blip r:embed="rId2" cstate="print"/>
          <a:srcRect/>
          <a:stretch>
            <a:fillRect/>
          </a:stretch>
        </p:blipFill>
        <p:spPr bwMode="auto">
          <a:xfrm>
            <a:off x="395288" y="1916113"/>
            <a:ext cx="8424862" cy="3984625"/>
          </a:xfrm>
          <a:prstGeom prst="rect">
            <a:avLst/>
          </a:prstGeom>
          <a:noFill/>
          <a:ln w="28575">
            <a:noFill/>
            <a:miter lim="800000"/>
            <a:headEnd/>
            <a:tailEnd/>
          </a:ln>
          <a:effectLst/>
        </p:spPr>
      </p:pic>
      <p:sp>
        <p:nvSpPr>
          <p:cNvPr id="1656836" name="Text Box 4"/>
          <p:cNvSpPr txBox="1">
            <a:spLocks noChangeArrowheads="1"/>
          </p:cNvSpPr>
          <p:nvPr/>
        </p:nvSpPr>
        <p:spPr bwMode="auto">
          <a:xfrm>
            <a:off x="2390776" y="1377950"/>
            <a:ext cx="4800600" cy="519113"/>
          </a:xfrm>
          <a:prstGeom prst="rect">
            <a:avLst/>
          </a:prstGeom>
          <a:noFill/>
          <a:ln w="9525">
            <a:noFill/>
            <a:miter lim="800000"/>
          </a:ln>
          <a:effectLst/>
        </p:spPr>
        <p:txBody>
          <a:bodyPr wrap="square">
            <a:spAutoFit/>
          </a:bodyPr>
          <a:lstStyle/>
          <a:p>
            <a:pPr>
              <a:spcBef>
                <a:spcPct val="50000"/>
              </a:spcBef>
            </a:pPr>
            <a:r>
              <a:rPr lang="zh-CN" altLang="en-US" sz="2800" dirty="0">
                <a:ea typeface="宋体" panose="02010600030101010101" pitchFamily="2" charset="-122"/>
              </a:rPr>
              <a:t>网络中的连接状态表</a:t>
            </a:r>
          </a:p>
        </p:txBody>
      </p:sp>
    </p:spTree>
  </p:cSld>
  <p:clrMapOvr>
    <a:masterClrMapping/>
  </p:clrMapOvr>
  <p:transition>
    <p:checke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5789613" y="2108200"/>
            <a:ext cx="2133600" cy="1981200"/>
            <a:chOff x="4080" y="720"/>
            <a:chExt cx="1344" cy="1248"/>
          </a:xfrm>
        </p:grpSpPr>
        <p:sp>
          <p:nvSpPr>
            <p:cNvPr id="1657859" name="Oval 3"/>
            <p:cNvSpPr>
              <a:spLocks noChangeArrowheads="1"/>
            </p:cNvSpPr>
            <p:nvPr/>
          </p:nvSpPr>
          <p:spPr bwMode="auto">
            <a:xfrm>
              <a:off x="4080" y="720"/>
              <a:ext cx="1344" cy="1248"/>
            </a:xfrm>
            <a:prstGeom prst="ellipse">
              <a:avLst/>
            </a:prstGeom>
            <a:noFill/>
            <a:ln w="9525">
              <a:solidFill>
                <a:schemeClr val="tx1"/>
              </a:solidFill>
              <a:prstDash val="sysDot"/>
              <a:round/>
            </a:ln>
            <a:effectLst/>
          </p:spPr>
          <p:txBody>
            <a:bodyPr wrap="none" anchor="ctr"/>
            <a:lstStyle/>
            <a:p>
              <a:endParaRPr lang="zh-CN" altLang="en-US"/>
            </a:p>
          </p:txBody>
        </p:sp>
        <p:sp>
          <p:nvSpPr>
            <p:cNvPr id="1657860" name="Line 4"/>
            <p:cNvSpPr>
              <a:spLocks noChangeShapeType="1"/>
            </p:cNvSpPr>
            <p:nvPr/>
          </p:nvSpPr>
          <p:spPr bwMode="auto">
            <a:xfrm>
              <a:off x="4345" y="1400"/>
              <a:ext cx="0" cy="127"/>
            </a:xfrm>
            <a:prstGeom prst="line">
              <a:avLst/>
            </a:prstGeom>
            <a:noFill/>
            <a:ln w="38100">
              <a:solidFill>
                <a:schemeClr val="hlink"/>
              </a:solidFill>
              <a:round/>
            </a:ln>
            <a:effectLst/>
          </p:spPr>
          <p:txBody>
            <a:bodyPr/>
            <a:lstStyle/>
            <a:p>
              <a:endParaRPr lang="zh-CN" altLang="en-US"/>
            </a:p>
          </p:txBody>
        </p:sp>
        <p:sp>
          <p:nvSpPr>
            <p:cNvPr id="1657861" name="Line 5"/>
            <p:cNvSpPr>
              <a:spLocks noChangeShapeType="1"/>
            </p:cNvSpPr>
            <p:nvPr/>
          </p:nvSpPr>
          <p:spPr bwMode="auto">
            <a:xfrm>
              <a:off x="4584" y="1369"/>
              <a:ext cx="0" cy="158"/>
            </a:xfrm>
            <a:prstGeom prst="line">
              <a:avLst/>
            </a:prstGeom>
            <a:noFill/>
            <a:ln w="38100">
              <a:solidFill>
                <a:schemeClr val="hlink"/>
              </a:solidFill>
              <a:round/>
            </a:ln>
            <a:effectLst/>
          </p:spPr>
          <p:txBody>
            <a:bodyPr/>
            <a:lstStyle/>
            <a:p>
              <a:endParaRPr lang="zh-CN" altLang="en-US"/>
            </a:p>
          </p:txBody>
        </p:sp>
        <p:sp>
          <p:nvSpPr>
            <p:cNvPr id="1657862" name="Line 6"/>
            <p:cNvSpPr>
              <a:spLocks noChangeShapeType="1"/>
            </p:cNvSpPr>
            <p:nvPr/>
          </p:nvSpPr>
          <p:spPr bwMode="auto">
            <a:xfrm>
              <a:off x="4849" y="1369"/>
              <a:ext cx="0" cy="158"/>
            </a:xfrm>
            <a:prstGeom prst="line">
              <a:avLst/>
            </a:prstGeom>
            <a:noFill/>
            <a:ln w="38100">
              <a:solidFill>
                <a:schemeClr val="hlink"/>
              </a:solidFill>
              <a:round/>
            </a:ln>
            <a:effectLst/>
          </p:spPr>
          <p:txBody>
            <a:bodyPr/>
            <a:lstStyle/>
            <a:p>
              <a:endParaRPr lang="zh-CN" altLang="en-US"/>
            </a:p>
          </p:txBody>
        </p:sp>
        <p:sp>
          <p:nvSpPr>
            <p:cNvPr id="1657863" name="Line 7"/>
            <p:cNvSpPr>
              <a:spLocks noChangeShapeType="1"/>
            </p:cNvSpPr>
            <p:nvPr/>
          </p:nvSpPr>
          <p:spPr bwMode="auto">
            <a:xfrm>
              <a:off x="5180" y="1425"/>
              <a:ext cx="0" cy="127"/>
            </a:xfrm>
            <a:prstGeom prst="line">
              <a:avLst/>
            </a:prstGeom>
            <a:noFill/>
            <a:ln w="38100">
              <a:solidFill>
                <a:schemeClr val="hlink"/>
              </a:solidFill>
              <a:round/>
            </a:ln>
            <a:effectLst/>
          </p:spPr>
          <p:txBody>
            <a:bodyPr/>
            <a:lstStyle/>
            <a:p>
              <a:endParaRPr lang="zh-CN" altLang="en-US"/>
            </a:p>
          </p:txBody>
        </p:sp>
        <p:pic>
          <p:nvPicPr>
            <p:cNvPr id="1657864" name="Picture 8"/>
            <p:cNvPicPr>
              <a:picLocks noChangeArrowheads="1"/>
            </p:cNvPicPr>
            <p:nvPr/>
          </p:nvPicPr>
          <p:blipFill>
            <a:blip r:embed="rId4"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1657865" name="Object 9"/>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5136" name="Clip" r:id="rId5" imgW="16411575" imgH="22955250" progId="">
                    <p:embed/>
                  </p:oleObj>
                </mc:Choice>
                <mc:Fallback>
                  <p:oleObj name="Clip" r:id="rId5" imgW="16411575" imgH="22955250" progId="">
                    <p:embed/>
                    <p:pic>
                      <p:nvPicPr>
                        <p:cNvPr id="0" name="图片 5120"/>
                        <p:cNvPicPr>
                          <a:picLocks noChangeAspect="1"/>
                        </p:cNvPicPr>
                        <p:nvPr/>
                      </p:nvPicPr>
                      <p:blipFill>
                        <a:blip r:embed="rId6"/>
                        <a:stretch>
                          <a:fillRect/>
                        </a:stretch>
                      </p:blipFill>
                      <p:spPr>
                        <a:xfrm>
                          <a:off x="4240" y="992"/>
                          <a:ext cx="159" cy="416"/>
                        </a:xfrm>
                        <a:prstGeom prst="rect">
                          <a:avLst/>
                        </a:prstGeom>
                        <a:noFill/>
                        <a:ln w="9525">
                          <a:noFill/>
                        </a:ln>
                      </p:spPr>
                    </p:pic>
                  </p:oleObj>
                </mc:Fallback>
              </mc:AlternateContent>
            </a:graphicData>
          </a:graphic>
        </p:graphicFrame>
        <p:pic>
          <p:nvPicPr>
            <p:cNvPr id="1657866" name="Picture 10"/>
            <p:cNvPicPr>
              <a:picLocks noChangeArrowheads="1"/>
            </p:cNvPicPr>
            <p:nvPr/>
          </p:nvPicPr>
          <p:blipFill>
            <a:blip r:embed="rId4" cstate="print"/>
            <a:srcRect/>
            <a:stretch>
              <a:fillRect/>
            </a:stretch>
          </p:blipFill>
          <p:spPr bwMode="auto">
            <a:xfrm>
              <a:off x="4504" y="1181"/>
              <a:ext cx="205" cy="218"/>
            </a:xfrm>
            <a:prstGeom prst="rect">
              <a:avLst/>
            </a:prstGeom>
            <a:noFill/>
            <a:ln w="12700">
              <a:noFill/>
              <a:miter lim="800000"/>
              <a:headEnd/>
              <a:tailEnd/>
            </a:ln>
            <a:effectLst/>
          </p:spPr>
        </p:pic>
        <p:pic>
          <p:nvPicPr>
            <p:cNvPr id="1657867" name="Picture 11"/>
            <p:cNvPicPr>
              <a:picLocks noChangeArrowheads="1"/>
            </p:cNvPicPr>
            <p:nvPr/>
          </p:nvPicPr>
          <p:blipFill>
            <a:blip r:embed="rId7" cstate="print"/>
            <a:srcRect/>
            <a:stretch>
              <a:fillRect/>
            </a:stretch>
          </p:blipFill>
          <p:spPr bwMode="auto">
            <a:xfrm>
              <a:off x="5021" y="1205"/>
              <a:ext cx="355" cy="243"/>
            </a:xfrm>
            <a:prstGeom prst="rect">
              <a:avLst/>
            </a:prstGeom>
            <a:noFill/>
            <a:ln w="9525">
              <a:noFill/>
              <a:miter lim="800000"/>
              <a:headEnd/>
              <a:tailEnd/>
            </a:ln>
            <a:effectLst/>
          </p:spPr>
        </p:pic>
        <p:pic>
          <p:nvPicPr>
            <p:cNvPr id="1657868" name="Picture 12"/>
            <p:cNvPicPr>
              <a:picLocks noChangeArrowheads="1"/>
            </p:cNvPicPr>
            <p:nvPr/>
          </p:nvPicPr>
          <p:blipFill>
            <a:blip r:embed="rId8" cstate="print"/>
            <a:srcRect/>
            <a:stretch>
              <a:fillRect/>
            </a:stretch>
          </p:blipFill>
          <p:spPr bwMode="auto">
            <a:xfrm>
              <a:off x="4618" y="1621"/>
              <a:ext cx="152" cy="296"/>
            </a:xfrm>
            <a:prstGeom prst="rect">
              <a:avLst/>
            </a:prstGeom>
            <a:noFill/>
            <a:ln w="12700">
              <a:noFill/>
              <a:miter lim="800000"/>
              <a:headEnd/>
              <a:tailEnd/>
            </a:ln>
            <a:effectLst/>
          </p:spPr>
        </p:pic>
        <p:sp>
          <p:nvSpPr>
            <p:cNvPr id="1657869" name="Rectangle 13"/>
            <p:cNvSpPr>
              <a:spLocks noChangeArrowheads="1"/>
            </p:cNvSpPr>
            <p:nvPr/>
          </p:nvSpPr>
          <p:spPr bwMode="auto">
            <a:xfrm>
              <a:off x="4416" y="720"/>
              <a:ext cx="672" cy="199"/>
            </a:xfrm>
            <a:prstGeom prst="rect">
              <a:avLst/>
            </a:prstGeom>
            <a:noFill/>
            <a:ln w="9525">
              <a:noFill/>
              <a:miter lim="800000"/>
            </a:ln>
            <a:effectLst/>
          </p:spPr>
          <p:txBody>
            <a:bodyPr wrap="none" anchor="ctr"/>
            <a:lstStyle/>
            <a:p>
              <a:pPr algn="ctr" eaLnBrk="0" hangingPunct="0"/>
              <a:r>
                <a:rPr kumimoji="0" lang="zh-CN" altLang="en-US" sz="1200" b="0">
                  <a:ea typeface="宋体" panose="02010600030101010101" pitchFamily="2" charset="-122"/>
                </a:rPr>
                <a:t>安全网域</a:t>
              </a:r>
            </a:p>
          </p:txBody>
        </p:sp>
        <p:sp>
          <p:nvSpPr>
            <p:cNvPr id="1657870" name="Line 14"/>
            <p:cNvSpPr>
              <a:spLocks noChangeShapeType="1"/>
            </p:cNvSpPr>
            <p:nvPr/>
          </p:nvSpPr>
          <p:spPr bwMode="auto">
            <a:xfrm>
              <a:off x="4696" y="1527"/>
              <a:ext cx="0" cy="94"/>
            </a:xfrm>
            <a:prstGeom prst="line">
              <a:avLst/>
            </a:prstGeom>
            <a:noFill/>
            <a:ln w="38100">
              <a:solidFill>
                <a:schemeClr val="hlink"/>
              </a:solidFill>
              <a:round/>
            </a:ln>
            <a:effectLst/>
          </p:spPr>
          <p:txBody>
            <a:bodyPr/>
            <a:lstStyle/>
            <a:p>
              <a:endParaRPr lang="zh-CN" altLang="en-US"/>
            </a:p>
          </p:txBody>
        </p:sp>
        <p:sp>
          <p:nvSpPr>
            <p:cNvPr id="1657871" name="Line 15"/>
            <p:cNvSpPr>
              <a:spLocks noChangeShapeType="1"/>
            </p:cNvSpPr>
            <p:nvPr/>
          </p:nvSpPr>
          <p:spPr bwMode="auto">
            <a:xfrm>
              <a:off x="4214" y="1552"/>
              <a:ext cx="1076" cy="0"/>
            </a:xfrm>
            <a:prstGeom prst="line">
              <a:avLst/>
            </a:prstGeom>
            <a:noFill/>
            <a:ln w="57150">
              <a:solidFill>
                <a:schemeClr val="hlink"/>
              </a:solidFill>
              <a:round/>
            </a:ln>
            <a:effectLst/>
          </p:spPr>
          <p:txBody>
            <a:bodyPr/>
            <a:lstStyle/>
            <a:p>
              <a:endParaRPr lang="zh-CN" altLang="en-US"/>
            </a:p>
          </p:txBody>
        </p:sp>
        <p:sp>
          <p:nvSpPr>
            <p:cNvPr id="1657872" name="Text Box 16"/>
            <p:cNvSpPr txBox="1">
              <a:spLocks noChangeArrowheads="1"/>
            </p:cNvSpPr>
            <p:nvPr/>
          </p:nvSpPr>
          <p:spPr bwMode="auto">
            <a:xfrm>
              <a:off x="4368" y="1008"/>
              <a:ext cx="432" cy="173"/>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en-US" altLang="zh-CN" sz="1200" b="0">
                  <a:ea typeface="宋体" panose="02010600030101010101" pitchFamily="2" charset="-122"/>
                </a:rPr>
                <a:t>Host C </a:t>
              </a:r>
            </a:p>
          </p:txBody>
        </p:sp>
        <p:sp>
          <p:nvSpPr>
            <p:cNvPr id="1657873" name="Text Box 17"/>
            <p:cNvSpPr txBox="1">
              <a:spLocks noChangeArrowheads="1"/>
            </p:cNvSpPr>
            <p:nvPr/>
          </p:nvSpPr>
          <p:spPr bwMode="auto">
            <a:xfrm>
              <a:off x="4704" y="1008"/>
              <a:ext cx="432" cy="173"/>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en-US" altLang="zh-CN" sz="1200" b="0">
                  <a:ea typeface="宋体" panose="02010600030101010101" pitchFamily="2" charset="-122"/>
                </a:rPr>
                <a:t>Host D </a:t>
              </a:r>
            </a:p>
          </p:txBody>
        </p:sp>
      </p:grpSp>
      <p:pic>
        <p:nvPicPr>
          <p:cNvPr id="1657874" name="Picture 18"/>
          <p:cNvPicPr>
            <a:picLocks noChangeArrowheads="1"/>
          </p:cNvPicPr>
          <p:nvPr/>
        </p:nvPicPr>
        <p:blipFill>
          <a:blip r:embed="rId9" cstate="print"/>
          <a:srcRect/>
          <a:stretch>
            <a:fillRect/>
          </a:stretch>
        </p:blipFill>
        <p:spPr bwMode="auto">
          <a:xfrm>
            <a:off x="3808413" y="2946400"/>
            <a:ext cx="533400" cy="1066800"/>
          </a:xfrm>
          <a:prstGeom prst="rect">
            <a:avLst/>
          </a:prstGeom>
          <a:noFill/>
          <a:ln w="12700">
            <a:noFill/>
            <a:miter lim="800000"/>
            <a:headEnd/>
            <a:tailEnd/>
          </a:ln>
          <a:effectLst/>
        </p:spPr>
      </p:pic>
      <p:pic>
        <p:nvPicPr>
          <p:cNvPr id="1657875" name="Picture 19"/>
          <p:cNvPicPr>
            <a:picLocks noChangeArrowheads="1"/>
          </p:cNvPicPr>
          <p:nvPr/>
        </p:nvPicPr>
        <p:blipFill>
          <a:blip r:embed="rId10" cstate="print"/>
          <a:srcRect/>
          <a:stretch>
            <a:fillRect/>
          </a:stretch>
        </p:blipFill>
        <p:spPr bwMode="auto">
          <a:xfrm>
            <a:off x="760413" y="3022600"/>
            <a:ext cx="609600" cy="685800"/>
          </a:xfrm>
          <a:prstGeom prst="rect">
            <a:avLst/>
          </a:prstGeom>
          <a:noFill/>
          <a:ln w="9525">
            <a:noFill/>
            <a:miter lim="800000"/>
            <a:headEnd/>
            <a:tailEnd/>
          </a:ln>
          <a:effectLst/>
        </p:spPr>
      </p:pic>
      <p:sp>
        <p:nvSpPr>
          <p:cNvPr id="1657876" name="Line 20"/>
          <p:cNvSpPr>
            <a:spLocks noChangeShapeType="1"/>
          </p:cNvSpPr>
          <p:nvPr/>
        </p:nvSpPr>
        <p:spPr bwMode="auto">
          <a:xfrm flipV="1">
            <a:off x="1446213" y="3403600"/>
            <a:ext cx="2362200" cy="0"/>
          </a:xfrm>
          <a:prstGeom prst="line">
            <a:avLst/>
          </a:prstGeom>
          <a:noFill/>
          <a:ln w="38100">
            <a:solidFill>
              <a:schemeClr val="accent2"/>
            </a:solidFill>
            <a:round/>
          </a:ln>
          <a:effectLst/>
        </p:spPr>
        <p:txBody>
          <a:bodyPr/>
          <a:lstStyle/>
          <a:p>
            <a:endParaRPr lang="zh-CN" altLang="en-US"/>
          </a:p>
        </p:txBody>
      </p:sp>
      <p:sp>
        <p:nvSpPr>
          <p:cNvPr id="1657877" name="Line 21"/>
          <p:cNvSpPr>
            <a:spLocks noChangeShapeType="1"/>
          </p:cNvSpPr>
          <p:nvPr/>
        </p:nvSpPr>
        <p:spPr bwMode="auto">
          <a:xfrm flipV="1">
            <a:off x="4341813" y="3098800"/>
            <a:ext cx="2209800" cy="304800"/>
          </a:xfrm>
          <a:prstGeom prst="line">
            <a:avLst/>
          </a:prstGeom>
          <a:noFill/>
          <a:ln w="38100">
            <a:solidFill>
              <a:schemeClr val="accent2"/>
            </a:solidFill>
            <a:round/>
          </a:ln>
          <a:effectLst/>
        </p:spPr>
        <p:txBody>
          <a:bodyPr/>
          <a:lstStyle/>
          <a:p>
            <a:endParaRPr lang="zh-CN" altLang="en-US"/>
          </a:p>
        </p:txBody>
      </p:sp>
      <p:sp>
        <p:nvSpPr>
          <p:cNvPr id="1657878" name="Text Box 22"/>
          <p:cNvSpPr txBox="1">
            <a:spLocks noChangeArrowheads="1"/>
          </p:cNvSpPr>
          <p:nvPr/>
        </p:nvSpPr>
        <p:spPr bwMode="auto">
          <a:xfrm>
            <a:off x="684213" y="1955800"/>
            <a:ext cx="2667000" cy="854075"/>
          </a:xfrm>
          <a:prstGeom prst="rect">
            <a:avLst/>
          </a:prstGeom>
          <a:noFill/>
          <a:ln w="28575">
            <a:noFill/>
            <a:miter lim="800000"/>
          </a:ln>
          <a:effectLst/>
        </p:spPr>
        <p:txBody>
          <a:bodyPr>
            <a:spAutoFit/>
          </a:bodyPr>
          <a:lstStyle/>
          <a:p>
            <a:pPr algn="ctr" eaLnBrk="0" hangingPunct="0">
              <a:spcBef>
                <a:spcPct val="50000"/>
              </a:spcBef>
              <a:buFont typeface="Wingdings" panose="05000000000000000000" pitchFamily="2" charset="2"/>
              <a:buNone/>
            </a:pPr>
            <a:r>
              <a:rPr kumimoji="0" lang="en-US" altLang="zh-CN" sz="2000">
                <a:solidFill>
                  <a:schemeClr val="folHlink"/>
                </a:solidFill>
              </a:rPr>
              <a:t>Web </a:t>
            </a:r>
            <a:r>
              <a:rPr kumimoji="0" lang="zh-CN" altLang="en-US" sz="2000">
                <a:solidFill>
                  <a:schemeClr val="folHlink"/>
                </a:solidFill>
              </a:rPr>
              <a:t>服务器 ：</a:t>
            </a:r>
            <a:r>
              <a:rPr kumimoji="0" lang="en-US" altLang="zh-CN" sz="2000">
                <a:solidFill>
                  <a:schemeClr val="folHlink"/>
                </a:solidFill>
              </a:rPr>
              <a:t>TCP</a:t>
            </a:r>
          </a:p>
          <a:p>
            <a:pPr algn="ctr" eaLnBrk="0" hangingPunct="0">
              <a:spcBef>
                <a:spcPct val="50000"/>
              </a:spcBef>
              <a:buFont typeface="Wingdings" panose="05000000000000000000" pitchFamily="2" charset="2"/>
              <a:buNone/>
            </a:pPr>
            <a:r>
              <a:rPr kumimoji="0" lang="en-US" altLang="zh-CN" sz="2000">
                <a:solidFill>
                  <a:schemeClr val="folHlink"/>
                </a:solidFill>
              </a:rPr>
              <a:t>202.119.80.12:80</a:t>
            </a:r>
          </a:p>
        </p:txBody>
      </p:sp>
      <p:sp>
        <p:nvSpPr>
          <p:cNvPr id="1657879" name="Text Box 23"/>
          <p:cNvSpPr txBox="1">
            <a:spLocks noChangeArrowheads="1"/>
          </p:cNvSpPr>
          <p:nvPr/>
        </p:nvSpPr>
        <p:spPr bwMode="auto">
          <a:xfrm>
            <a:off x="3203575" y="4149725"/>
            <a:ext cx="1973263" cy="396875"/>
          </a:xfrm>
          <a:prstGeom prst="rect">
            <a:avLst/>
          </a:prstGeom>
          <a:noFill/>
          <a:ln w="28575">
            <a:noFill/>
            <a:miter lim="800000"/>
          </a:ln>
          <a:effectLst/>
        </p:spPr>
        <p:txBody>
          <a:bodyPr wrap="none">
            <a:spAutoFit/>
          </a:bodyPr>
          <a:lstStyle/>
          <a:p>
            <a:pPr algn="ctr" eaLnBrk="0" hangingPunct="0">
              <a:spcBef>
                <a:spcPct val="50000"/>
              </a:spcBef>
              <a:buFont typeface="Wingdings" panose="05000000000000000000" pitchFamily="2" charset="2"/>
              <a:buNone/>
            </a:pPr>
            <a:r>
              <a:rPr kumimoji="0" lang="zh-CN" altLang="en-US" sz="2000" dirty="0">
                <a:solidFill>
                  <a:srgbClr val="FF0000"/>
                </a:solidFill>
              </a:rPr>
              <a:t>状态检查包过滤</a:t>
            </a:r>
          </a:p>
        </p:txBody>
      </p:sp>
      <p:sp>
        <p:nvSpPr>
          <p:cNvPr id="1657880" name="Text Box 24"/>
          <p:cNvSpPr txBox="1">
            <a:spLocks noChangeArrowheads="1"/>
          </p:cNvSpPr>
          <p:nvPr/>
        </p:nvSpPr>
        <p:spPr bwMode="auto">
          <a:xfrm>
            <a:off x="590550" y="5029200"/>
            <a:ext cx="7848599" cy="1015663"/>
          </a:xfrm>
          <a:prstGeom prst="rect">
            <a:avLst/>
          </a:prstGeom>
          <a:noFill/>
          <a:ln w="28575">
            <a:noFill/>
            <a:miter lim="800000"/>
          </a:ln>
          <a:effectLst/>
        </p:spPr>
        <p:txBody>
          <a:bodyPr wrap="square">
            <a:spAutoFit/>
          </a:bodyPr>
          <a:lstStyle/>
          <a:p>
            <a:pPr algn="ctr" eaLnBrk="0" hangingPunct="0">
              <a:spcBef>
                <a:spcPct val="50000"/>
              </a:spcBef>
              <a:buFont typeface="Wingdings" panose="05000000000000000000" pitchFamily="2" charset="2"/>
              <a:buNone/>
            </a:pPr>
            <a:r>
              <a:rPr kumimoji="0" lang="zh-CN" altLang="en-US" sz="2400" dirty="0"/>
              <a:t>进入的数据包，目标为内部的 </a:t>
            </a:r>
            <a:r>
              <a:rPr kumimoji="0" lang="en-US" altLang="zh-CN" sz="2400" dirty="0"/>
              <a:t>1024 </a:t>
            </a:r>
            <a:r>
              <a:rPr kumimoji="0" lang="zh-CN" altLang="en-US" sz="2400" dirty="0"/>
              <a:t>以上的端口且</a:t>
            </a:r>
          </a:p>
          <a:p>
            <a:pPr algn="ctr" eaLnBrk="0" hangingPunct="0">
              <a:spcBef>
                <a:spcPct val="50000"/>
              </a:spcBef>
              <a:buFont typeface="Wingdings" panose="05000000000000000000" pitchFamily="2" charset="2"/>
              <a:buNone/>
            </a:pPr>
            <a:r>
              <a:rPr kumimoji="0" lang="zh-CN" altLang="en-US" sz="2400" dirty="0"/>
              <a:t>它的信息与连接状态表里某一条记录匹配，才允许进入</a:t>
            </a:r>
          </a:p>
        </p:txBody>
      </p:sp>
      <p:sp>
        <p:nvSpPr>
          <p:cNvPr id="1657881" name="Rectangle 25"/>
          <p:cNvSpPr>
            <a:spLocks noGrp="1" noChangeArrowheads="1"/>
          </p:cNvSpPr>
          <p:nvPr>
            <p:ph type="title"/>
          </p:nvPr>
        </p:nvSpPr>
        <p:spPr>
          <a:noFill/>
        </p:spPr>
        <p:txBody>
          <a:bodyPr/>
          <a:lstStyle/>
          <a:p>
            <a:r>
              <a:rPr lang="zh-CN" altLang="en-US"/>
              <a:t>基于状态检查的包过滤技术</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8562" name="Rectangle 2"/>
          <p:cNvSpPr>
            <a:spLocks noGrp="1" noChangeArrowheads="1"/>
          </p:cNvSpPr>
          <p:nvPr>
            <p:ph type="title"/>
          </p:nvPr>
        </p:nvSpPr>
        <p:spPr/>
        <p:txBody>
          <a:bodyPr/>
          <a:lstStyle/>
          <a:p>
            <a:r>
              <a:rPr lang="zh-CN" altLang="en-US"/>
              <a:t>状态检测技术：优点</a:t>
            </a:r>
          </a:p>
        </p:txBody>
      </p:sp>
      <p:sp>
        <p:nvSpPr>
          <p:cNvPr id="1858563" name="Rectangle 3"/>
          <p:cNvSpPr>
            <a:spLocks noGrp="1" noChangeArrowheads="1"/>
          </p:cNvSpPr>
          <p:nvPr>
            <p:ph type="body" idx="1"/>
          </p:nvPr>
        </p:nvSpPr>
        <p:spPr>
          <a:xfrm>
            <a:off x="592138" y="1354137"/>
            <a:ext cx="7772400" cy="4789487"/>
          </a:xfrm>
        </p:spPr>
        <p:txBody>
          <a:bodyPr/>
          <a:lstStyle/>
          <a:p>
            <a:pPr>
              <a:lnSpc>
                <a:spcPts val="3200"/>
              </a:lnSpc>
            </a:pPr>
            <a:r>
              <a:rPr lang="zh-CN" altLang="en-US" sz="2400" dirty="0"/>
              <a:t>状态检测防火墙克服了包过滤防火墙和应用代理服务器的局限性，能够根据协议、端口及源地址、目的地址的</a:t>
            </a:r>
            <a:r>
              <a:rPr lang="zh-CN" altLang="en-US" sz="2400" dirty="0">
                <a:solidFill>
                  <a:schemeClr val="folHlink"/>
                </a:solidFill>
              </a:rPr>
              <a:t>具体情况</a:t>
            </a:r>
            <a:r>
              <a:rPr lang="zh-CN" altLang="en-US" sz="2400" dirty="0"/>
              <a:t>决定数据包是否可以通过。</a:t>
            </a:r>
          </a:p>
          <a:p>
            <a:pPr lvl="1">
              <a:lnSpc>
                <a:spcPts val="3200"/>
              </a:lnSpc>
            </a:pPr>
            <a:r>
              <a:rPr lang="zh-CN" altLang="en-US" sz="2400" dirty="0"/>
              <a:t>对于每个安全策略允许的请求，状态检测防火墙启动相应的进程，可以快速地确认符合授权标准的数据包，这使得本身的运行速度很快。</a:t>
            </a:r>
          </a:p>
          <a:p>
            <a:pPr lvl="1">
              <a:lnSpc>
                <a:spcPts val="3200"/>
              </a:lnSpc>
            </a:pPr>
            <a:r>
              <a:rPr lang="zh-CN" altLang="en-US" sz="2400" dirty="0"/>
              <a:t>跟踪通过防火墙的网络连接和包，这样它就可以使用一组附加的标准，以确定是否允许和拒绝通信。</a:t>
            </a:r>
          </a:p>
          <a:p>
            <a:pPr>
              <a:lnSpc>
                <a:spcPts val="3200"/>
              </a:lnSpc>
            </a:pPr>
            <a:r>
              <a:rPr lang="zh-CN" altLang="en-US" sz="2400" dirty="0"/>
              <a:t>防火墙的状态监视器还能监视</a:t>
            </a:r>
            <a:r>
              <a:rPr lang="en-US" altLang="zh-CN" sz="2400" dirty="0"/>
              <a:t>RPC(</a:t>
            </a:r>
            <a:r>
              <a:rPr lang="zh-CN" altLang="en-US" sz="2400" dirty="0"/>
              <a:t>远程调用请求</a:t>
            </a:r>
            <a:r>
              <a:rPr lang="en-US" altLang="zh-CN" sz="2400" dirty="0"/>
              <a:t>)</a:t>
            </a:r>
            <a:r>
              <a:rPr lang="zh-CN" altLang="en-US" sz="2400" dirty="0"/>
              <a:t>和</a:t>
            </a:r>
            <a:r>
              <a:rPr lang="en-US" altLang="zh-CN" sz="2400" dirty="0"/>
              <a:t>UDP</a:t>
            </a:r>
            <a:r>
              <a:rPr lang="zh-CN" altLang="en-US" sz="2400" dirty="0"/>
              <a:t>的端口信息。包过滤防火墙和代理服务防火墙都不支持此类端口的检测</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9586" name="Rectangle 2"/>
          <p:cNvSpPr>
            <a:spLocks noGrp="1" noChangeArrowheads="1"/>
          </p:cNvSpPr>
          <p:nvPr>
            <p:ph type="title"/>
          </p:nvPr>
        </p:nvSpPr>
        <p:spPr/>
        <p:txBody>
          <a:bodyPr/>
          <a:lstStyle/>
          <a:p>
            <a:r>
              <a:rPr lang="zh-CN" altLang="en-US"/>
              <a:t>状态检测技术：缺点</a:t>
            </a:r>
          </a:p>
        </p:txBody>
      </p:sp>
      <p:sp>
        <p:nvSpPr>
          <p:cNvPr id="1859587" name="Rectangle 3"/>
          <p:cNvSpPr>
            <a:spLocks noGrp="1" noChangeArrowheads="1"/>
          </p:cNvSpPr>
          <p:nvPr>
            <p:ph type="body" idx="1"/>
          </p:nvPr>
        </p:nvSpPr>
        <p:spPr/>
        <p:txBody>
          <a:bodyPr/>
          <a:lstStyle/>
          <a:p>
            <a:pPr>
              <a:lnSpc>
                <a:spcPct val="150000"/>
              </a:lnSpc>
            </a:pPr>
            <a:r>
              <a:rPr lang="zh-CN" altLang="en-US" dirty="0"/>
              <a:t>状态检测防火墙的安全特性是最好的，但其</a:t>
            </a:r>
            <a:r>
              <a:rPr lang="zh-CN" altLang="en-US" dirty="0">
                <a:solidFill>
                  <a:schemeClr val="folHlink"/>
                </a:solidFill>
              </a:rPr>
              <a:t>配置非常复杂</a:t>
            </a:r>
            <a:r>
              <a:rPr lang="zh-CN" altLang="en-US" dirty="0"/>
              <a:t>，会降低网络效率。</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7602" name="Rectangle 2"/>
          <p:cNvSpPr>
            <a:spLocks noGrp="1" noChangeArrowheads="1"/>
          </p:cNvSpPr>
          <p:nvPr>
            <p:ph type="title"/>
          </p:nvPr>
        </p:nvSpPr>
        <p:spPr/>
        <p:txBody>
          <a:bodyPr/>
          <a:lstStyle/>
          <a:p>
            <a:endParaRPr lang="zh-CN" altLang="zh-CN"/>
          </a:p>
        </p:txBody>
      </p:sp>
      <p:sp>
        <p:nvSpPr>
          <p:cNvPr id="1817603" name="Rectangle 3"/>
          <p:cNvSpPr>
            <a:spLocks noGrp="1" noChangeArrowheads="1"/>
          </p:cNvSpPr>
          <p:nvPr>
            <p:ph type="body" idx="1"/>
          </p:nvPr>
        </p:nvSpPr>
        <p:spPr>
          <a:xfrm>
            <a:off x="1187450" y="2708275"/>
            <a:ext cx="7129463" cy="990600"/>
          </a:xfrm>
        </p:spPr>
        <p:txBody>
          <a:bodyPr anchor="ctr" anchorCtr="0"/>
          <a:lstStyle/>
          <a:p>
            <a:pPr>
              <a:buFont typeface="Wingdings" panose="05000000000000000000" pitchFamily="2" charset="2"/>
              <a:buNone/>
            </a:pPr>
            <a:r>
              <a:rPr lang="zh-CN" altLang="en-US" sz="6600" dirty="0">
                <a:solidFill>
                  <a:schemeClr val="folHlink"/>
                </a:solidFill>
                <a:ea typeface="华文行楷" panose="02010800040101010101" pitchFamily="2" charset="-122"/>
              </a:rPr>
              <a:t>三、代理服务技术</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5794" name="Rectangle 2"/>
          <p:cNvSpPr>
            <a:spLocks noGrp="1" noChangeArrowheads="1"/>
          </p:cNvSpPr>
          <p:nvPr>
            <p:ph type="title"/>
          </p:nvPr>
        </p:nvSpPr>
        <p:spPr/>
        <p:txBody>
          <a:bodyPr/>
          <a:lstStyle/>
          <a:p>
            <a:r>
              <a:rPr lang="zh-CN" altLang="en-US"/>
              <a:t>应用级代理</a:t>
            </a:r>
          </a:p>
        </p:txBody>
      </p:sp>
      <p:sp>
        <p:nvSpPr>
          <p:cNvPr id="1825795" name="Rectangle 3"/>
          <p:cNvSpPr>
            <a:spLocks noGrp="1" noChangeArrowheads="1"/>
          </p:cNvSpPr>
          <p:nvPr>
            <p:ph type="body" idx="1"/>
          </p:nvPr>
        </p:nvSpPr>
        <p:spPr>
          <a:xfrm>
            <a:off x="735013" y="1277938"/>
            <a:ext cx="7772400" cy="4114800"/>
          </a:xfrm>
        </p:spPr>
        <p:txBody>
          <a:bodyPr/>
          <a:lstStyle/>
          <a:p>
            <a:r>
              <a:rPr lang="zh-CN" altLang="en-US" sz="2800" dirty="0"/>
              <a:t>应用代理是代理内部网络用户与外部网络服务器进行信息交换的程序。</a:t>
            </a:r>
          </a:p>
          <a:p>
            <a:pPr lvl="1"/>
            <a:r>
              <a:rPr lang="zh-CN" altLang="en-US" dirty="0"/>
              <a:t>它将内部用户的请求确认后送达外部服务器，同时将外部服务器的响应再回送给用户。</a:t>
            </a:r>
          </a:p>
        </p:txBody>
      </p:sp>
      <p:sp>
        <p:nvSpPr>
          <p:cNvPr id="1825796" name="Text Box 4"/>
          <p:cNvSpPr txBox="1">
            <a:spLocks noChangeArrowheads="1"/>
          </p:cNvSpPr>
          <p:nvPr/>
        </p:nvSpPr>
        <p:spPr bwMode="auto">
          <a:xfrm>
            <a:off x="2881313" y="5557838"/>
            <a:ext cx="1258887" cy="463550"/>
          </a:xfrm>
          <a:prstGeom prst="rect">
            <a:avLst/>
          </a:prstGeom>
          <a:noFill/>
          <a:ln w="9525">
            <a:noFill/>
            <a:miter lim="800000"/>
          </a:ln>
        </p:spPr>
        <p:txBody>
          <a:bodyPr/>
          <a:lstStyle/>
          <a:p>
            <a:pPr algn="ctr"/>
            <a:r>
              <a:rPr kumimoji="0" lang="zh-CN" altLang="en-US" sz="1800" dirty="0">
                <a:solidFill>
                  <a:srgbClr val="FF0000"/>
                </a:solidFill>
              </a:rPr>
              <a:t>用户主机</a:t>
            </a:r>
            <a:endParaRPr kumimoji="0" lang="zh-CN" altLang="en-US" sz="1800" dirty="0">
              <a:solidFill>
                <a:srgbClr val="FF0000"/>
              </a:solidFill>
              <a:latin typeface="Arial" panose="020B0604020202020204" pitchFamily="34" charset="0"/>
            </a:endParaRPr>
          </a:p>
        </p:txBody>
      </p:sp>
      <p:grpSp>
        <p:nvGrpSpPr>
          <p:cNvPr id="2" name="Group 5"/>
          <p:cNvGrpSpPr/>
          <p:nvPr/>
        </p:nvGrpSpPr>
        <p:grpSpPr bwMode="auto">
          <a:xfrm>
            <a:off x="1763713" y="3295650"/>
            <a:ext cx="4968875" cy="2624138"/>
            <a:chOff x="3354" y="2019"/>
            <a:chExt cx="3600" cy="2652"/>
          </a:xfrm>
        </p:grpSpPr>
        <p:grpSp>
          <p:nvGrpSpPr>
            <p:cNvPr id="3" name="Group 6"/>
            <p:cNvGrpSpPr/>
            <p:nvPr/>
          </p:nvGrpSpPr>
          <p:grpSpPr bwMode="auto">
            <a:xfrm>
              <a:off x="3354" y="2019"/>
              <a:ext cx="3600" cy="2652"/>
              <a:chOff x="3354" y="2019"/>
              <a:chExt cx="3600" cy="2652"/>
            </a:xfrm>
          </p:grpSpPr>
          <p:grpSp>
            <p:nvGrpSpPr>
              <p:cNvPr id="4" name="Group 7"/>
              <p:cNvGrpSpPr/>
              <p:nvPr/>
            </p:nvGrpSpPr>
            <p:grpSpPr bwMode="auto">
              <a:xfrm>
                <a:off x="3354" y="2019"/>
                <a:ext cx="3600" cy="2652"/>
                <a:chOff x="3354" y="2019"/>
                <a:chExt cx="3600" cy="2652"/>
              </a:xfrm>
            </p:grpSpPr>
            <p:sp>
              <p:nvSpPr>
                <p:cNvPr id="1825800" name="Text Box 8"/>
                <p:cNvSpPr txBox="1">
                  <a:spLocks noChangeArrowheads="1"/>
                </p:cNvSpPr>
                <p:nvPr/>
              </p:nvSpPr>
              <p:spPr bwMode="auto">
                <a:xfrm>
                  <a:off x="5499" y="2162"/>
                  <a:ext cx="1275" cy="469"/>
                </a:xfrm>
                <a:prstGeom prst="rect">
                  <a:avLst/>
                </a:prstGeom>
                <a:noFill/>
                <a:ln w="9525">
                  <a:noFill/>
                  <a:miter lim="800000"/>
                </a:ln>
              </p:spPr>
              <p:txBody>
                <a:bodyPr/>
                <a:lstStyle/>
                <a:p>
                  <a:pPr algn="ctr"/>
                  <a:r>
                    <a:rPr kumimoji="0" lang="zh-CN" altLang="en-US" sz="1800" dirty="0">
                      <a:solidFill>
                        <a:srgbClr val="FF0000"/>
                      </a:solidFill>
                    </a:rPr>
                    <a:t>代理服务器</a:t>
                  </a:r>
                  <a:endParaRPr kumimoji="0" lang="zh-CN" altLang="en-US" sz="1800" dirty="0">
                    <a:solidFill>
                      <a:srgbClr val="FF0000"/>
                    </a:solidFill>
                    <a:latin typeface="Arial" panose="020B0604020202020204" pitchFamily="34" charset="0"/>
                  </a:endParaRPr>
                </a:p>
              </p:txBody>
            </p:sp>
            <p:grpSp>
              <p:nvGrpSpPr>
                <p:cNvPr id="5" name="Group 9"/>
                <p:cNvGrpSpPr/>
                <p:nvPr/>
              </p:nvGrpSpPr>
              <p:grpSpPr bwMode="auto">
                <a:xfrm>
                  <a:off x="3354" y="2019"/>
                  <a:ext cx="3600" cy="2652"/>
                  <a:chOff x="3354" y="2019"/>
                  <a:chExt cx="3600" cy="2652"/>
                </a:xfrm>
              </p:grpSpPr>
              <p:sp>
                <p:nvSpPr>
                  <p:cNvPr id="1825802" name="computr3"/>
                  <p:cNvSpPr>
                    <a:spLocks noEditPoints="1" noChangeArrowheads="1"/>
                  </p:cNvSpPr>
                  <p:nvPr/>
                </p:nvSpPr>
                <p:spPr bwMode="auto">
                  <a:xfrm>
                    <a:off x="4794" y="2019"/>
                    <a:ext cx="901" cy="703"/>
                  </a:xfrm>
                  <a:custGeom>
                    <a:avLst/>
                    <a:gdLst>
                      <a:gd name="T0" fmla="*/ 0 w 21600"/>
                      <a:gd name="T1" fmla="*/ 10800 h 21600"/>
                      <a:gd name="T2" fmla="*/ 10800 w 21600"/>
                      <a:gd name="T3" fmla="*/ 0 h 21600"/>
                      <a:gd name="T4" fmla="*/ 10800 w 21600"/>
                      <a:gd name="T5" fmla="*/ 21600 h 21600"/>
                      <a:gd name="T6" fmla="*/ 18135 w 21600"/>
                      <a:gd name="T7" fmla="*/ 10800 h 21600"/>
                      <a:gd name="T8" fmla="*/ 7811 w 21600"/>
                      <a:gd name="T9" fmla="*/ 2584 h 21600"/>
                      <a:gd name="T10" fmla="*/ 16359 w 21600"/>
                      <a:gd name="T11" fmla="*/ 11764 h 21600"/>
                    </a:gdLst>
                    <a:ahLst/>
                    <a:cxnLst>
                      <a:cxn ang="0">
                        <a:pos x="T0" y="T1"/>
                      </a:cxn>
                      <a:cxn ang="0">
                        <a:pos x="T2" y="T3"/>
                      </a:cxn>
                      <a:cxn ang="0">
                        <a:pos x="T4" y="T5"/>
                      </a:cxn>
                      <a:cxn ang="0">
                        <a:pos x="T6" y="T7"/>
                      </a:cxn>
                    </a:cxnLst>
                    <a:rect l="T8" t="T9" r="T10" b="T11"/>
                    <a:pathLst>
                      <a:path w="21600" h="21600" extrusionOk="0">
                        <a:moveTo>
                          <a:pt x="18250" y="17743"/>
                        </a:moveTo>
                        <a:lnTo>
                          <a:pt x="17557" y="16971"/>
                        </a:lnTo>
                        <a:lnTo>
                          <a:pt x="5429" y="16971"/>
                        </a:lnTo>
                        <a:lnTo>
                          <a:pt x="4736" y="17743"/>
                        </a:lnTo>
                        <a:lnTo>
                          <a:pt x="18250" y="17743"/>
                        </a:lnTo>
                        <a:close/>
                      </a:path>
                      <a:path w="21600" h="21600" extrusionOk="0">
                        <a:moveTo>
                          <a:pt x="18250" y="17743"/>
                        </a:moveTo>
                        <a:moveTo>
                          <a:pt x="19405" y="19131"/>
                        </a:moveTo>
                        <a:lnTo>
                          <a:pt x="18712" y="18360"/>
                        </a:lnTo>
                        <a:lnTo>
                          <a:pt x="4274" y="18360"/>
                        </a:lnTo>
                        <a:lnTo>
                          <a:pt x="3581" y="19131"/>
                        </a:lnTo>
                        <a:lnTo>
                          <a:pt x="19405" y="19131"/>
                        </a:lnTo>
                        <a:close/>
                      </a:path>
                      <a:path w="21600" h="21600" extrusionOk="0">
                        <a:moveTo>
                          <a:pt x="19405" y="19131"/>
                        </a:moveTo>
                        <a:moveTo>
                          <a:pt x="20560" y="20520"/>
                        </a:moveTo>
                        <a:lnTo>
                          <a:pt x="19867" y="19749"/>
                        </a:lnTo>
                        <a:lnTo>
                          <a:pt x="3119" y="19749"/>
                        </a:lnTo>
                        <a:lnTo>
                          <a:pt x="2426" y="20520"/>
                        </a:lnTo>
                        <a:lnTo>
                          <a:pt x="20560" y="20520"/>
                        </a:lnTo>
                        <a:close/>
                      </a:path>
                      <a:path w="21600" h="21600" extrusionOk="0">
                        <a:moveTo>
                          <a:pt x="20560" y="20520"/>
                        </a:moveTo>
                        <a:moveTo>
                          <a:pt x="4620" y="16971"/>
                        </a:moveTo>
                        <a:lnTo>
                          <a:pt x="5313" y="16200"/>
                        </a:lnTo>
                        <a:lnTo>
                          <a:pt x="7624" y="16200"/>
                        </a:lnTo>
                        <a:lnTo>
                          <a:pt x="7624" y="14194"/>
                        </a:lnTo>
                        <a:lnTo>
                          <a:pt x="5891" y="14194"/>
                        </a:lnTo>
                        <a:lnTo>
                          <a:pt x="5891" y="0"/>
                        </a:lnTo>
                        <a:lnTo>
                          <a:pt x="12013" y="0"/>
                        </a:lnTo>
                        <a:lnTo>
                          <a:pt x="18135" y="0"/>
                        </a:lnTo>
                        <a:lnTo>
                          <a:pt x="18135" y="10800"/>
                        </a:lnTo>
                        <a:lnTo>
                          <a:pt x="18135" y="14194"/>
                        </a:lnTo>
                        <a:lnTo>
                          <a:pt x="16402" y="14194"/>
                        </a:lnTo>
                        <a:lnTo>
                          <a:pt x="16402" y="16200"/>
                        </a:lnTo>
                        <a:lnTo>
                          <a:pt x="17788" y="16200"/>
                        </a:lnTo>
                        <a:lnTo>
                          <a:pt x="19059" y="17743"/>
                        </a:lnTo>
                        <a:lnTo>
                          <a:pt x="21022" y="19903"/>
                        </a:lnTo>
                        <a:lnTo>
                          <a:pt x="21253" y="20057"/>
                        </a:lnTo>
                        <a:lnTo>
                          <a:pt x="21369" y="20366"/>
                        </a:lnTo>
                        <a:lnTo>
                          <a:pt x="21600" y="20674"/>
                        </a:lnTo>
                        <a:lnTo>
                          <a:pt x="21600" y="20829"/>
                        </a:lnTo>
                        <a:lnTo>
                          <a:pt x="21600" y="20983"/>
                        </a:lnTo>
                        <a:lnTo>
                          <a:pt x="21600" y="21137"/>
                        </a:lnTo>
                        <a:lnTo>
                          <a:pt x="21600" y="21291"/>
                        </a:lnTo>
                        <a:lnTo>
                          <a:pt x="21484" y="21446"/>
                        </a:lnTo>
                        <a:lnTo>
                          <a:pt x="21369" y="21446"/>
                        </a:lnTo>
                        <a:lnTo>
                          <a:pt x="21138" y="21600"/>
                        </a:lnTo>
                        <a:lnTo>
                          <a:pt x="21022" y="21600"/>
                        </a:lnTo>
                        <a:lnTo>
                          <a:pt x="10973" y="21600"/>
                        </a:lnTo>
                        <a:lnTo>
                          <a:pt x="2079" y="21600"/>
                        </a:lnTo>
                        <a:lnTo>
                          <a:pt x="1848" y="21600"/>
                        </a:lnTo>
                        <a:lnTo>
                          <a:pt x="1733" y="21446"/>
                        </a:lnTo>
                        <a:lnTo>
                          <a:pt x="1617" y="21446"/>
                        </a:lnTo>
                        <a:lnTo>
                          <a:pt x="1502" y="21291"/>
                        </a:lnTo>
                        <a:lnTo>
                          <a:pt x="1386" y="21291"/>
                        </a:lnTo>
                        <a:lnTo>
                          <a:pt x="1386" y="21137"/>
                        </a:lnTo>
                        <a:lnTo>
                          <a:pt x="1386" y="20983"/>
                        </a:lnTo>
                        <a:lnTo>
                          <a:pt x="1386" y="20829"/>
                        </a:lnTo>
                        <a:lnTo>
                          <a:pt x="1502" y="20674"/>
                        </a:lnTo>
                        <a:lnTo>
                          <a:pt x="1617" y="20366"/>
                        </a:lnTo>
                        <a:lnTo>
                          <a:pt x="1733" y="20057"/>
                        </a:lnTo>
                        <a:lnTo>
                          <a:pt x="1964" y="19903"/>
                        </a:lnTo>
                        <a:lnTo>
                          <a:pt x="0" y="19903"/>
                        </a:lnTo>
                        <a:lnTo>
                          <a:pt x="0" y="10800"/>
                        </a:lnTo>
                        <a:lnTo>
                          <a:pt x="0" y="2777"/>
                        </a:lnTo>
                        <a:lnTo>
                          <a:pt x="4620" y="2777"/>
                        </a:lnTo>
                        <a:lnTo>
                          <a:pt x="4620" y="16971"/>
                        </a:lnTo>
                        <a:moveTo>
                          <a:pt x="4620" y="16971"/>
                        </a:moveTo>
                        <a:moveTo>
                          <a:pt x="4620" y="16971"/>
                        </a:moveTo>
                        <a:lnTo>
                          <a:pt x="4158" y="17434"/>
                        </a:lnTo>
                        <a:lnTo>
                          <a:pt x="2541" y="19286"/>
                        </a:lnTo>
                        <a:lnTo>
                          <a:pt x="1964" y="19903"/>
                        </a:lnTo>
                        <a:lnTo>
                          <a:pt x="4620" y="16971"/>
                        </a:lnTo>
                        <a:close/>
                      </a:path>
                      <a:path w="21600" h="21600" extrusionOk="0">
                        <a:moveTo>
                          <a:pt x="7624" y="2314"/>
                        </a:moveTo>
                        <a:moveTo>
                          <a:pt x="16402" y="2314"/>
                        </a:moveTo>
                        <a:lnTo>
                          <a:pt x="16402" y="11880"/>
                        </a:lnTo>
                        <a:lnTo>
                          <a:pt x="7624" y="11880"/>
                        </a:lnTo>
                        <a:lnTo>
                          <a:pt x="7624" y="2314"/>
                        </a:lnTo>
                        <a:close/>
                      </a:path>
                      <a:path w="21600" h="21600" extrusionOk="0">
                        <a:moveTo>
                          <a:pt x="578" y="4011"/>
                        </a:moveTo>
                        <a:moveTo>
                          <a:pt x="4043" y="4011"/>
                        </a:moveTo>
                        <a:lnTo>
                          <a:pt x="4043" y="4320"/>
                        </a:lnTo>
                        <a:lnTo>
                          <a:pt x="578" y="4320"/>
                        </a:lnTo>
                        <a:lnTo>
                          <a:pt x="578" y="4011"/>
                        </a:lnTo>
                        <a:close/>
                        <a:moveTo>
                          <a:pt x="7624" y="14194"/>
                        </a:moveTo>
                        <a:lnTo>
                          <a:pt x="16402" y="14194"/>
                        </a:lnTo>
                        <a:lnTo>
                          <a:pt x="16402" y="16200"/>
                        </a:lnTo>
                        <a:lnTo>
                          <a:pt x="7624" y="16200"/>
                        </a:lnTo>
                      </a:path>
                    </a:pathLst>
                  </a:custGeom>
                  <a:solidFill>
                    <a:schemeClr val="folHlink"/>
                  </a:solidFill>
                  <a:ln w="9525">
                    <a:solidFill>
                      <a:srgbClr val="000000"/>
                    </a:solidFill>
                    <a:miter lim="800000"/>
                  </a:ln>
                </p:spPr>
                <p:txBody>
                  <a:bodyPr/>
                  <a:lstStyle/>
                  <a:p>
                    <a:endParaRPr lang="zh-CN" altLang="en-US">
                      <a:solidFill>
                        <a:srgbClr val="FF0000"/>
                      </a:solidFill>
                    </a:endParaRPr>
                  </a:p>
                </p:txBody>
              </p:sp>
              <p:sp>
                <p:nvSpPr>
                  <p:cNvPr id="1825803" name="computr2"/>
                  <p:cNvSpPr>
                    <a:spLocks noEditPoints="1" noChangeArrowheads="1"/>
                  </p:cNvSpPr>
                  <p:nvPr/>
                </p:nvSpPr>
                <p:spPr bwMode="auto">
                  <a:xfrm>
                    <a:off x="3354" y="3892"/>
                    <a:ext cx="900" cy="777"/>
                  </a:xfrm>
                  <a:custGeom>
                    <a:avLst/>
                    <a:gdLst>
                      <a:gd name="T0" fmla="*/ 10800 w 21600"/>
                      <a:gd name="T1" fmla="*/ 0 h 21600"/>
                      <a:gd name="T2" fmla="*/ 10800 w 21600"/>
                      <a:gd name="T3" fmla="*/ 21600 h 21600"/>
                      <a:gd name="T4" fmla="*/ 17326 w 21600"/>
                      <a:gd name="T5" fmla="*/ 0 h 21600"/>
                      <a:gd name="T6" fmla="*/ 4274 w 21600"/>
                      <a:gd name="T7" fmla="*/ 0 h 21600"/>
                      <a:gd name="T8" fmla="*/ 4274 w 21600"/>
                      <a:gd name="T9" fmla="*/ 11631 h 21600"/>
                      <a:gd name="T10" fmla="*/ 17326 w 21600"/>
                      <a:gd name="T11" fmla="*/ 11631 h 21600"/>
                      <a:gd name="T12" fmla="*/ 4274 w 21600"/>
                      <a:gd name="T13" fmla="*/ 5816 h 21600"/>
                      <a:gd name="T14" fmla="*/ 17326 w 21600"/>
                      <a:gd name="T15" fmla="*/ 5816 h 21600"/>
                      <a:gd name="T16" fmla="*/ 18828 w 21600"/>
                      <a:gd name="T17" fmla="*/ 15785 h 21600"/>
                      <a:gd name="T18" fmla="*/ 2772 w 21600"/>
                      <a:gd name="T19" fmla="*/ 15785 h 21600"/>
                      <a:gd name="T20" fmla="*/ 6194 w 21600"/>
                      <a:gd name="T21" fmla="*/ 1913 h 21600"/>
                      <a:gd name="T22" fmla="*/ 15565 w 21600"/>
                      <a:gd name="T23" fmla="*/ 9747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21022" y="20295"/>
                        </a:moveTo>
                        <a:lnTo>
                          <a:pt x="18828" y="18396"/>
                        </a:lnTo>
                        <a:lnTo>
                          <a:pt x="18828" y="13174"/>
                        </a:lnTo>
                        <a:lnTo>
                          <a:pt x="15478" y="13174"/>
                        </a:lnTo>
                        <a:lnTo>
                          <a:pt x="15478" y="11631"/>
                        </a:lnTo>
                        <a:lnTo>
                          <a:pt x="17326" y="11631"/>
                        </a:lnTo>
                        <a:lnTo>
                          <a:pt x="17326" y="11156"/>
                        </a:lnTo>
                        <a:lnTo>
                          <a:pt x="17326" y="0"/>
                        </a:lnTo>
                        <a:lnTo>
                          <a:pt x="10858" y="0"/>
                        </a:lnTo>
                        <a:lnTo>
                          <a:pt x="4274" y="0"/>
                        </a:lnTo>
                        <a:lnTo>
                          <a:pt x="4274" y="11037"/>
                        </a:lnTo>
                        <a:lnTo>
                          <a:pt x="4274" y="11631"/>
                        </a:lnTo>
                        <a:lnTo>
                          <a:pt x="6122" y="11631"/>
                        </a:lnTo>
                        <a:lnTo>
                          <a:pt x="6122" y="13174"/>
                        </a:lnTo>
                        <a:lnTo>
                          <a:pt x="2772" y="13174"/>
                        </a:lnTo>
                        <a:lnTo>
                          <a:pt x="2772" y="18514"/>
                        </a:lnTo>
                        <a:lnTo>
                          <a:pt x="693" y="20295"/>
                        </a:lnTo>
                        <a:lnTo>
                          <a:pt x="462" y="20413"/>
                        </a:lnTo>
                        <a:lnTo>
                          <a:pt x="231" y="20651"/>
                        </a:lnTo>
                        <a:lnTo>
                          <a:pt x="116" y="20888"/>
                        </a:lnTo>
                        <a:lnTo>
                          <a:pt x="0" y="21125"/>
                        </a:lnTo>
                        <a:lnTo>
                          <a:pt x="0" y="21244"/>
                        </a:lnTo>
                        <a:lnTo>
                          <a:pt x="116" y="21363"/>
                        </a:lnTo>
                        <a:lnTo>
                          <a:pt x="116" y="21481"/>
                        </a:lnTo>
                        <a:lnTo>
                          <a:pt x="231" y="21481"/>
                        </a:lnTo>
                        <a:lnTo>
                          <a:pt x="347" y="21600"/>
                        </a:lnTo>
                        <a:lnTo>
                          <a:pt x="578" y="21600"/>
                        </a:lnTo>
                        <a:lnTo>
                          <a:pt x="693" y="21600"/>
                        </a:lnTo>
                        <a:lnTo>
                          <a:pt x="10858" y="21600"/>
                        </a:lnTo>
                        <a:lnTo>
                          <a:pt x="20907" y="21600"/>
                        </a:lnTo>
                        <a:lnTo>
                          <a:pt x="21138" y="21600"/>
                        </a:lnTo>
                        <a:lnTo>
                          <a:pt x="21253" y="21600"/>
                        </a:lnTo>
                        <a:lnTo>
                          <a:pt x="21369" y="21481"/>
                        </a:lnTo>
                        <a:lnTo>
                          <a:pt x="21484" y="21481"/>
                        </a:lnTo>
                        <a:lnTo>
                          <a:pt x="21600" y="21363"/>
                        </a:lnTo>
                        <a:lnTo>
                          <a:pt x="21600" y="21244"/>
                        </a:lnTo>
                        <a:lnTo>
                          <a:pt x="21600" y="21125"/>
                        </a:lnTo>
                        <a:lnTo>
                          <a:pt x="21484" y="20888"/>
                        </a:lnTo>
                        <a:lnTo>
                          <a:pt x="21369" y="20651"/>
                        </a:lnTo>
                        <a:lnTo>
                          <a:pt x="21253" y="20413"/>
                        </a:lnTo>
                        <a:lnTo>
                          <a:pt x="21022" y="20295"/>
                        </a:lnTo>
                        <a:close/>
                      </a:path>
                      <a:path w="21600" h="21600" extrusionOk="0">
                        <a:moveTo>
                          <a:pt x="18019" y="18514"/>
                        </a:moveTo>
                        <a:lnTo>
                          <a:pt x="17326" y="17921"/>
                        </a:lnTo>
                        <a:lnTo>
                          <a:pt x="4389" y="17921"/>
                        </a:lnTo>
                        <a:lnTo>
                          <a:pt x="3696" y="18514"/>
                        </a:lnTo>
                        <a:lnTo>
                          <a:pt x="18019" y="18514"/>
                        </a:lnTo>
                        <a:close/>
                      </a:path>
                      <a:path w="21600" h="21600" extrusionOk="0">
                        <a:moveTo>
                          <a:pt x="19174" y="19701"/>
                        </a:moveTo>
                        <a:lnTo>
                          <a:pt x="18481" y="19108"/>
                        </a:lnTo>
                        <a:lnTo>
                          <a:pt x="3119" y="19108"/>
                        </a:lnTo>
                        <a:lnTo>
                          <a:pt x="2426" y="19701"/>
                        </a:lnTo>
                        <a:lnTo>
                          <a:pt x="19174" y="19701"/>
                        </a:lnTo>
                        <a:close/>
                      </a:path>
                      <a:path w="21600" h="21600" extrusionOk="0">
                        <a:moveTo>
                          <a:pt x="20560" y="20769"/>
                        </a:moveTo>
                        <a:lnTo>
                          <a:pt x="19867" y="20176"/>
                        </a:lnTo>
                        <a:lnTo>
                          <a:pt x="1848" y="20176"/>
                        </a:lnTo>
                        <a:lnTo>
                          <a:pt x="1155" y="20769"/>
                        </a:lnTo>
                        <a:lnTo>
                          <a:pt x="20560" y="20769"/>
                        </a:lnTo>
                        <a:close/>
                      </a:path>
                      <a:path w="21600" h="21600" extrusionOk="0">
                        <a:moveTo>
                          <a:pt x="18828" y="18396"/>
                        </a:moveTo>
                        <a:lnTo>
                          <a:pt x="17442" y="17209"/>
                        </a:lnTo>
                        <a:lnTo>
                          <a:pt x="4158" y="17209"/>
                        </a:lnTo>
                        <a:lnTo>
                          <a:pt x="2772" y="18514"/>
                        </a:lnTo>
                        <a:moveTo>
                          <a:pt x="13168" y="14123"/>
                        </a:moveTo>
                        <a:lnTo>
                          <a:pt x="13168" y="14716"/>
                        </a:lnTo>
                        <a:lnTo>
                          <a:pt x="17788" y="14716"/>
                        </a:lnTo>
                        <a:lnTo>
                          <a:pt x="17788" y="14123"/>
                        </a:lnTo>
                        <a:lnTo>
                          <a:pt x="13168" y="14123"/>
                        </a:lnTo>
                        <a:close/>
                      </a:path>
                      <a:path w="21600" h="21600" extrusionOk="0">
                        <a:moveTo>
                          <a:pt x="6122" y="1899"/>
                        </a:moveTo>
                        <a:lnTo>
                          <a:pt x="6122" y="9732"/>
                        </a:lnTo>
                        <a:lnTo>
                          <a:pt x="15478" y="9732"/>
                        </a:lnTo>
                        <a:lnTo>
                          <a:pt x="15478" y="1899"/>
                        </a:lnTo>
                        <a:lnTo>
                          <a:pt x="6122" y="1899"/>
                        </a:lnTo>
                        <a:moveTo>
                          <a:pt x="6122" y="11631"/>
                        </a:moveTo>
                        <a:lnTo>
                          <a:pt x="15478" y="11631"/>
                        </a:lnTo>
                        <a:lnTo>
                          <a:pt x="15478" y="13174"/>
                        </a:lnTo>
                        <a:lnTo>
                          <a:pt x="6122" y="13174"/>
                        </a:lnTo>
                        <a:lnTo>
                          <a:pt x="6122" y="11631"/>
                        </a:lnTo>
                        <a:close/>
                      </a:path>
                    </a:pathLst>
                  </a:custGeom>
                  <a:solidFill>
                    <a:schemeClr val="folHlink"/>
                  </a:solidFill>
                  <a:ln w="9525">
                    <a:solidFill>
                      <a:srgbClr val="000000"/>
                    </a:solidFill>
                    <a:miter lim="800000"/>
                  </a:ln>
                </p:spPr>
                <p:txBody>
                  <a:bodyPr/>
                  <a:lstStyle/>
                  <a:p>
                    <a:endParaRPr lang="zh-CN" altLang="en-US">
                      <a:solidFill>
                        <a:srgbClr val="FF0000"/>
                      </a:solidFill>
                    </a:endParaRPr>
                  </a:p>
                </p:txBody>
              </p:sp>
              <p:sp>
                <p:nvSpPr>
                  <p:cNvPr id="1825804" name="tower"/>
                  <p:cNvSpPr>
                    <a:spLocks noEditPoints="1" noChangeArrowheads="1"/>
                  </p:cNvSpPr>
                  <p:nvPr/>
                </p:nvSpPr>
                <p:spPr bwMode="auto">
                  <a:xfrm>
                    <a:off x="6414" y="3735"/>
                    <a:ext cx="540" cy="936"/>
                  </a:xfrm>
                  <a:custGeom>
                    <a:avLst/>
                    <a:gdLst>
                      <a:gd name="T0" fmla="*/ 0 w 21600"/>
                      <a:gd name="T1" fmla="*/ 2184 h 21600"/>
                      <a:gd name="T2" fmla="*/ 6664 w 21600"/>
                      <a:gd name="T3" fmla="*/ 0 h 21600"/>
                      <a:gd name="T4" fmla="*/ 10800 w 21600"/>
                      <a:gd name="T5" fmla="*/ 0 h 21600"/>
                      <a:gd name="T6" fmla="*/ 21600 w 21600"/>
                      <a:gd name="T7" fmla="*/ 0 h 21600"/>
                      <a:gd name="T8" fmla="*/ 21600 w 21600"/>
                      <a:gd name="T9" fmla="*/ 11649 h 21600"/>
                      <a:gd name="T10" fmla="*/ 21600 w 21600"/>
                      <a:gd name="T11" fmla="*/ 19416 h 21600"/>
                      <a:gd name="T12" fmla="*/ 15166 w 21600"/>
                      <a:gd name="T13" fmla="*/ 21600 h 21600"/>
                      <a:gd name="T14" fmla="*/ 10570 w 21600"/>
                      <a:gd name="T15" fmla="*/ 21600 h 21600"/>
                      <a:gd name="T16" fmla="*/ 0 w 21600"/>
                      <a:gd name="T17" fmla="*/ 21600 h 21600"/>
                      <a:gd name="T18" fmla="*/ 0 w 21600"/>
                      <a:gd name="T19" fmla="*/ 11528 h 21600"/>
                      <a:gd name="T20" fmla="*/ 459 w 21600"/>
                      <a:gd name="T21" fmla="*/ 22540 h 21600"/>
                      <a:gd name="T22" fmla="*/ 21485 w 21600"/>
                      <a:gd name="T23" fmla="*/ 27000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T20" t="T21" r="T22" b="T2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chemeClr val="folHlink"/>
                  </a:solidFill>
                  <a:ln w="9525">
                    <a:solidFill>
                      <a:srgbClr val="000000"/>
                    </a:solidFill>
                    <a:miter lim="800000"/>
                  </a:ln>
                </p:spPr>
                <p:txBody>
                  <a:bodyPr/>
                  <a:lstStyle/>
                  <a:p>
                    <a:endParaRPr lang="zh-CN" altLang="en-US">
                      <a:solidFill>
                        <a:srgbClr val="FF0000"/>
                      </a:solidFill>
                    </a:endParaRPr>
                  </a:p>
                </p:txBody>
              </p:sp>
              <p:sp>
                <p:nvSpPr>
                  <p:cNvPr id="1825805" name="Line 13"/>
                  <p:cNvSpPr>
                    <a:spLocks noChangeShapeType="1"/>
                  </p:cNvSpPr>
                  <p:nvPr/>
                </p:nvSpPr>
                <p:spPr bwMode="auto">
                  <a:xfrm flipV="1">
                    <a:off x="3729" y="2769"/>
                    <a:ext cx="1080" cy="1092"/>
                  </a:xfrm>
                  <a:prstGeom prst="line">
                    <a:avLst/>
                  </a:prstGeom>
                  <a:noFill/>
                  <a:ln w="31750">
                    <a:solidFill>
                      <a:srgbClr val="FF0000"/>
                    </a:solidFill>
                    <a:prstDash val="dash"/>
                    <a:round/>
                    <a:headEnd type="triangle" w="med" len="med"/>
                    <a:tailEnd type="triangle" w="med" len="med"/>
                  </a:ln>
                </p:spPr>
                <p:txBody>
                  <a:bodyPr/>
                  <a:lstStyle/>
                  <a:p>
                    <a:endParaRPr lang="zh-CN" altLang="en-US">
                      <a:solidFill>
                        <a:srgbClr val="FF0000"/>
                      </a:solidFill>
                    </a:endParaRPr>
                  </a:p>
                </p:txBody>
              </p:sp>
              <p:sp>
                <p:nvSpPr>
                  <p:cNvPr id="1825806" name="Line 14"/>
                  <p:cNvSpPr>
                    <a:spLocks noChangeShapeType="1"/>
                  </p:cNvSpPr>
                  <p:nvPr/>
                </p:nvSpPr>
                <p:spPr bwMode="auto">
                  <a:xfrm flipH="1" flipV="1">
                    <a:off x="5725" y="2739"/>
                    <a:ext cx="1079" cy="936"/>
                  </a:xfrm>
                  <a:prstGeom prst="line">
                    <a:avLst/>
                  </a:prstGeom>
                  <a:noFill/>
                  <a:ln w="31750">
                    <a:noFill/>
                    <a:round/>
                    <a:headEnd type="triangle" w="med" len="med"/>
                    <a:tailEnd type="triangle" w="med" len="med"/>
                  </a:ln>
                </p:spPr>
                <p:txBody>
                  <a:bodyPr/>
                  <a:lstStyle/>
                  <a:p>
                    <a:endParaRPr lang="zh-CN" altLang="en-US">
                      <a:solidFill>
                        <a:srgbClr val="FF0000"/>
                      </a:solidFill>
                    </a:endParaRPr>
                  </a:p>
                </p:txBody>
              </p:sp>
              <p:sp>
                <p:nvSpPr>
                  <p:cNvPr id="1825807" name="Line 15"/>
                  <p:cNvSpPr>
                    <a:spLocks noChangeShapeType="1"/>
                  </p:cNvSpPr>
                  <p:nvPr/>
                </p:nvSpPr>
                <p:spPr bwMode="auto">
                  <a:xfrm flipH="1" flipV="1">
                    <a:off x="4074" y="4269"/>
                    <a:ext cx="2339" cy="1"/>
                  </a:xfrm>
                  <a:prstGeom prst="line">
                    <a:avLst/>
                  </a:prstGeom>
                  <a:noFill/>
                  <a:ln w="31750">
                    <a:solidFill>
                      <a:srgbClr val="800080"/>
                    </a:solidFill>
                    <a:round/>
                    <a:headEnd type="triangle" w="med" len="med"/>
                    <a:tailEnd type="triangle" w="med" len="med"/>
                  </a:ln>
                </p:spPr>
                <p:txBody>
                  <a:bodyPr/>
                  <a:lstStyle/>
                  <a:p>
                    <a:endParaRPr lang="zh-CN" altLang="en-US">
                      <a:solidFill>
                        <a:srgbClr val="FF0000"/>
                      </a:solidFill>
                    </a:endParaRPr>
                  </a:p>
                </p:txBody>
              </p:sp>
              <p:sp>
                <p:nvSpPr>
                  <p:cNvPr id="1825808" name="Line 16"/>
                  <p:cNvSpPr>
                    <a:spLocks noChangeShapeType="1"/>
                  </p:cNvSpPr>
                  <p:nvPr/>
                </p:nvSpPr>
                <p:spPr bwMode="auto">
                  <a:xfrm flipH="1" flipV="1">
                    <a:off x="5604" y="2784"/>
                    <a:ext cx="1079" cy="936"/>
                  </a:xfrm>
                  <a:prstGeom prst="line">
                    <a:avLst/>
                  </a:prstGeom>
                  <a:noFill/>
                  <a:ln w="31750">
                    <a:solidFill>
                      <a:srgbClr val="FF0000"/>
                    </a:solidFill>
                    <a:prstDash val="dash"/>
                    <a:round/>
                    <a:headEnd type="triangle" w="med" len="med"/>
                    <a:tailEnd type="triangle" w="med" len="med"/>
                  </a:ln>
                </p:spPr>
                <p:txBody>
                  <a:bodyPr/>
                  <a:lstStyle/>
                  <a:p>
                    <a:endParaRPr lang="zh-CN" altLang="en-US">
                      <a:solidFill>
                        <a:srgbClr val="FF0000"/>
                      </a:solidFill>
                    </a:endParaRPr>
                  </a:p>
                </p:txBody>
              </p:sp>
              <p:sp>
                <p:nvSpPr>
                  <p:cNvPr id="1825809" name="Line 17"/>
                  <p:cNvSpPr>
                    <a:spLocks noChangeShapeType="1"/>
                  </p:cNvSpPr>
                  <p:nvPr/>
                </p:nvSpPr>
                <p:spPr bwMode="auto">
                  <a:xfrm flipH="1" flipV="1">
                    <a:off x="4254" y="3986"/>
                    <a:ext cx="720" cy="1"/>
                  </a:xfrm>
                  <a:prstGeom prst="line">
                    <a:avLst/>
                  </a:prstGeom>
                  <a:noFill/>
                  <a:ln w="31750">
                    <a:solidFill>
                      <a:srgbClr val="FF0000"/>
                    </a:solidFill>
                    <a:prstDash val="dash"/>
                    <a:round/>
                    <a:headEnd type="triangle" w="med" len="med"/>
                    <a:tailEnd type="triangle" w="med" len="med"/>
                  </a:ln>
                </p:spPr>
                <p:txBody>
                  <a:bodyPr/>
                  <a:lstStyle/>
                  <a:p>
                    <a:endParaRPr lang="zh-CN" altLang="en-US">
                      <a:solidFill>
                        <a:srgbClr val="FF0000"/>
                      </a:solidFill>
                    </a:endParaRPr>
                  </a:p>
                </p:txBody>
              </p:sp>
              <p:sp>
                <p:nvSpPr>
                  <p:cNvPr id="1825810" name="Line 18"/>
                  <p:cNvSpPr>
                    <a:spLocks noChangeShapeType="1"/>
                  </p:cNvSpPr>
                  <p:nvPr/>
                </p:nvSpPr>
                <p:spPr bwMode="auto">
                  <a:xfrm flipH="1" flipV="1">
                    <a:off x="4254" y="3579"/>
                    <a:ext cx="720" cy="1"/>
                  </a:xfrm>
                  <a:prstGeom prst="line">
                    <a:avLst/>
                  </a:prstGeom>
                  <a:noFill/>
                  <a:ln w="31750">
                    <a:solidFill>
                      <a:srgbClr val="800080"/>
                    </a:solidFill>
                    <a:round/>
                    <a:headEnd type="triangle" w="med" len="med"/>
                    <a:tailEnd type="triangle" w="med" len="med"/>
                  </a:ln>
                </p:spPr>
                <p:txBody>
                  <a:bodyPr/>
                  <a:lstStyle/>
                  <a:p>
                    <a:endParaRPr lang="zh-CN" altLang="en-US">
                      <a:solidFill>
                        <a:srgbClr val="FF0000"/>
                      </a:solidFill>
                    </a:endParaRPr>
                  </a:p>
                </p:txBody>
              </p:sp>
            </p:grpSp>
          </p:grpSp>
          <p:sp>
            <p:nvSpPr>
              <p:cNvPr id="1825811" name="Text Box 19"/>
              <p:cNvSpPr txBox="1">
                <a:spLocks noChangeArrowheads="1"/>
              </p:cNvSpPr>
              <p:nvPr/>
            </p:nvSpPr>
            <p:spPr bwMode="auto">
              <a:xfrm>
                <a:off x="4974" y="3348"/>
                <a:ext cx="1275" cy="469"/>
              </a:xfrm>
              <a:prstGeom prst="rect">
                <a:avLst/>
              </a:prstGeom>
              <a:noFill/>
              <a:ln w="9525">
                <a:noFill/>
                <a:miter lim="800000"/>
              </a:ln>
            </p:spPr>
            <p:txBody>
              <a:bodyPr/>
              <a:lstStyle/>
              <a:p>
                <a:pPr algn="ctr"/>
                <a:r>
                  <a:rPr kumimoji="0" lang="zh-CN" altLang="en-US" sz="1800">
                    <a:solidFill>
                      <a:srgbClr val="FF0000"/>
                    </a:solidFill>
                  </a:rPr>
                  <a:t>感觉的连接</a:t>
                </a:r>
                <a:endParaRPr kumimoji="0" lang="zh-CN" altLang="en-US" sz="1800">
                  <a:solidFill>
                    <a:srgbClr val="FF0000"/>
                  </a:solidFill>
                  <a:latin typeface="Arial" panose="020B0604020202020204" pitchFamily="34" charset="0"/>
                </a:endParaRPr>
              </a:p>
            </p:txBody>
          </p:sp>
        </p:grpSp>
        <p:sp>
          <p:nvSpPr>
            <p:cNvPr id="1825812" name="Text Box 20"/>
            <p:cNvSpPr txBox="1">
              <a:spLocks noChangeArrowheads="1"/>
            </p:cNvSpPr>
            <p:nvPr/>
          </p:nvSpPr>
          <p:spPr bwMode="auto">
            <a:xfrm>
              <a:off x="4974" y="3765"/>
              <a:ext cx="1275" cy="469"/>
            </a:xfrm>
            <a:prstGeom prst="rect">
              <a:avLst/>
            </a:prstGeom>
            <a:noFill/>
            <a:ln w="9525">
              <a:noFill/>
              <a:miter lim="800000"/>
            </a:ln>
          </p:spPr>
          <p:txBody>
            <a:bodyPr/>
            <a:lstStyle/>
            <a:p>
              <a:pPr algn="ctr"/>
              <a:r>
                <a:rPr kumimoji="0" lang="zh-CN" altLang="en-US" sz="1800">
                  <a:solidFill>
                    <a:srgbClr val="FF0000"/>
                  </a:solidFill>
                </a:rPr>
                <a:t>实际的连接</a:t>
              </a:r>
              <a:endParaRPr kumimoji="0" lang="zh-CN" altLang="en-US" sz="1800">
                <a:solidFill>
                  <a:srgbClr val="FF0000"/>
                </a:solidFill>
                <a:latin typeface="Arial" panose="020B0604020202020204" pitchFamily="34" charset="0"/>
              </a:endParaRPr>
            </a:p>
          </p:txBody>
        </p:sp>
      </p:grpSp>
      <p:sp>
        <p:nvSpPr>
          <p:cNvPr id="1825813" name="Text Box 21"/>
          <p:cNvSpPr txBox="1">
            <a:spLocks noChangeArrowheads="1"/>
          </p:cNvSpPr>
          <p:nvPr/>
        </p:nvSpPr>
        <p:spPr bwMode="auto">
          <a:xfrm>
            <a:off x="4641850" y="5537200"/>
            <a:ext cx="1490663" cy="463550"/>
          </a:xfrm>
          <a:prstGeom prst="rect">
            <a:avLst/>
          </a:prstGeom>
          <a:noFill/>
          <a:ln w="9525">
            <a:noFill/>
            <a:miter lim="800000"/>
          </a:ln>
        </p:spPr>
        <p:txBody>
          <a:bodyPr/>
          <a:lstStyle/>
          <a:p>
            <a:pPr algn="ctr"/>
            <a:r>
              <a:rPr kumimoji="0" lang="zh-CN" altLang="en-US" sz="1800">
                <a:solidFill>
                  <a:srgbClr val="FF0000"/>
                </a:solidFill>
              </a:rPr>
              <a:t>外部主机</a:t>
            </a:r>
            <a:endParaRPr kumimoji="0" lang="zh-CN" altLang="en-US" sz="180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825795">
                                            <p:txEl>
                                              <p:pRg st="1" end="1"/>
                                            </p:txEl>
                                          </p:spTgt>
                                        </p:tgtEl>
                                        <p:attrNameLst>
                                          <p:attrName>style.visibility</p:attrName>
                                        </p:attrNameLst>
                                      </p:cBhvr>
                                      <p:to>
                                        <p:strVal val="visible"/>
                                      </p:to>
                                    </p:set>
                                    <p:animEffect transition="in" filter="fade">
                                      <p:cBhvr>
                                        <p:cTn id="7" dur="800" decel="100000"/>
                                        <p:tgtEl>
                                          <p:spTgt spid="1825795">
                                            <p:txEl>
                                              <p:pRg st="1" end="1"/>
                                            </p:txEl>
                                          </p:spTgt>
                                        </p:tgtEl>
                                      </p:cBhvr>
                                    </p:animEffect>
                                    <p:anim calcmode="lin" valueType="num">
                                      <p:cBhvr>
                                        <p:cTn id="8" dur="800" decel="100000" fill="hold"/>
                                        <p:tgtEl>
                                          <p:spTgt spid="1825795">
                                            <p:txEl>
                                              <p:pRg st="1" end="1"/>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1825795">
                                            <p:txEl>
                                              <p:pRg st="1" end="1"/>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1825795">
                                            <p:txEl>
                                              <p:pRg st="1" end="1"/>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825795">
                                            <p:txEl>
                                              <p:pRg st="1" end="1"/>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825795">
                                            <p:txEl>
                                              <p:pRg st="1" end="1"/>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825796"/>
                                        </p:tgtEl>
                                        <p:attrNameLst>
                                          <p:attrName>style.visibility</p:attrName>
                                        </p:attrNameLst>
                                      </p:cBhvr>
                                      <p:to>
                                        <p:strVal val="visible"/>
                                      </p:to>
                                    </p:set>
                                    <p:animEffect transition="in" filter="checkerboard(across)">
                                      <p:cBhvr>
                                        <p:cTn id="17" dur="500"/>
                                        <p:tgtEl>
                                          <p:spTgt spid="1825796"/>
                                        </p:tgtEl>
                                      </p:cBhvr>
                                    </p:animEffect>
                                  </p:childTnLst>
                                </p:cTn>
                              </p:par>
                              <p:par>
                                <p:cTn id="18" presetID="5" presetClass="entr" presetSubtype="10" fill="hold" grpId="0" nodeType="withEffect">
                                  <p:stCondLst>
                                    <p:cond delay="0"/>
                                  </p:stCondLst>
                                  <p:childTnLst>
                                    <p:set>
                                      <p:cBhvr>
                                        <p:cTn id="19" dur="1" fill="hold">
                                          <p:stCondLst>
                                            <p:cond delay="0"/>
                                          </p:stCondLst>
                                        </p:cTn>
                                        <p:tgtEl>
                                          <p:spTgt spid="1825813"/>
                                        </p:tgtEl>
                                        <p:attrNameLst>
                                          <p:attrName>style.visibility</p:attrName>
                                        </p:attrNameLst>
                                      </p:cBhvr>
                                      <p:to>
                                        <p:strVal val="visible"/>
                                      </p:to>
                                    </p:set>
                                    <p:animEffect transition="in" filter="checkerboard(across)">
                                      <p:cBhvr>
                                        <p:cTn id="20" dur="500"/>
                                        <p:tgtEl>
                                          <p:spTgt spid="1825813"/>
                                        </p:tgtEl>
                                      </p:cBhvr>
                                    </p:animEffect>
                                  </p:childTnLst>
                                </p:cTn>
                              </p:par>
                              <p:par>
                                <p:cTn id="21" presetID="5"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checkerboard(across)">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5796" grpId="0"/>
      <p:bldP spid="18258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6354" name="Rectangle 2"/>
          <p:cNvSpPr>
            <a:spLocks noGrp="1" noChangeArrowheads="1"/>
          </p:cNvSpPr>
          <p:nvPr>
            <p:ph type="title"/>
          </p:nvPr>
        </p:nvSpPr>
        <p:spPr>
          <a:noFill/>
        </p:spPr>
        <p:txBody>
          <a:bodyPr/>
          <a:lstStyle/>
          <a:p>
            <a:r>
              <a:rPr lang="zh-CN" altLang="en-US"/>
              <a:t>网络防火墙的主要功能</a:t>
            </a:r>
            <a:endParaRPr lang="zh-CN" altLang="en-US">
              <a:latin typeface="Times New Roman" panose="02020603050405020304" pitchFamily="18" charset="0"/>
            </a:endParaRPr>
          </a:p>
        </p:txBody>
      </p:sp>
      <p:sp>
        <p:nvSpPr>
          <p:cNvPr id="1636355" name="Rectangle 3"/>
          <p:cNvSpPr>
            <a:spLocks noGrp="1" noChangeArrowheads="1"/>
          </p:cNvSpPr>
          <p:nvPr>
            <p:ph type="body" idx="1"/>
          </p:nvPr>
        </p:nvSpPr>
        <p:spPr>
          <a:xfrm>
            <a:off x="1187450" y="1412875"/>
            <a:ext cx="6562725" cy="3941763"/>
          </a:xfrm>
        </p:spPr>
        <p:txBody>
          <a:bodyPr/>
          <a:lstStyle/>
          <a:p>
            <a:pPr>
              <a:lnSpc>
                <a:spcPct val="150000"/>
              </a:lnSpc>
            </a:pPr>
            <a:r>
              <a:rPr lang="zh-CN" altLang="en-US" dirty="0"/>
              <a:t>保护脆弱和有缺陷的网络服务</a:t>
            </a:r>
          </a:p>
          <a:p>
            <a:pPr>
              <a:lnSpc>
                <a:spcPct val="150000"/>
              </a:lnSpc>
            </a:pPr>
            <a:r>
              <a:rPr lang="zh-CN" altLang="en-US" dirty="0"/>
              <a:t>集中化的安全管理</a:t>
            </a:r>
          </a:p>
          <a:p>
            <a:pPr>
              <a:lnSpc>
                <a:spcPct val="150000"/>
              </a:lnSpc>
            </a:pPr>
            <a:r>
              <a:rPr lang="zh-CN" altLang="en-US" dirty="0"/>
              <a:t>加强对网络系统的访问控制</a:t>
            </a:r>
          </a:p>
          <a:p>
            <a:pPr>
              <a:lnSpc>
                <a:spcPct val="150000"/>
              </a:lnSpc>
            </a:pPr>
            <a:r>
              <a:rPr lang="zh-CN" altLang="en-US" dirty="0"/>
              <a:t>加强隐私</a:t>
            </a:r>
          </a:p>
          <a:p>
            <a:pPr>
              <a:lnSpc>
                <a:spcPct val="150000"/>
              </a:lnSpc>
            </a:pPr>
            <a:r>
              <a:rPr lang="zh-CN" altLang="en-US" dirty="0"/>
              <a:t>对网络存取和访问进行监控审计</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8130" name="Rectangle 2"/>
          <p:cNvSpPr>
            <a:spLocks noGrp="1" noChangeArrowheads="1"/>
          </p:cNvSpPr>
          <p:nvPr>
            <p:ph type="title"/>
          </p:nvPr>
        </p:nvSpPr>
        <p:spPr/>
        <p:txBody>
          <a:bodyPr/>
          <a:lstStyle/>
          <a:p>
            <a:r>
              <a:rPr lang="zh-CN" altLang="en-US"/>
              <a:t>应用层代理</a:t>
            </a:r>
          </a:p>
        </p:txBody>
      </p:sp>
      <p:sp>
        <p:nvSpPr>
          <p:cNvPr id="1968132" name="Rectangle 4"/>
          <p:cNvSpPr>
            <a:spLocks noRot="1" noChangeArrowheads="1"/>
          </p:cNvSpPr>
          <p:nvPr/>
        </p:nvSpPr>
        <p:spPr bwMode="auto">
          <a:xfrm>
            <a:off x="539750" y="333375"/>
            <a:ext cx="7772400" cy="1143000"/>
          </a:xfrm>
          <a:prstGeom prst="rect">
            <a:avLst/>
          </a:prstGeom>
          <a:noFill/>
          <a:ln w="9525">
            <a:noFill/>
            <a:miter lim="800000"/>
          </a:ln>
          <a:effectLst/>
        </p:spPr>
        <p:txBody>
          <a:bodyPr anchor="ctr"/>
          <a:lstStyle/>
          <a:p>
            <a:endParaRPr kumimoji="0" lang="zh-CN" altLang="zh-CN" sz="4000">
              <a:solidFill>
                <a:schemeClr val="bg1"/>
              </a:solidFill>
              <a:latin typeface="黑体" panose="02010609060101010101" pitchFamily="49" charset="-122"/>
              <a:ea typeface="宋体" panose="02010600030101010101" pitchFamily="2" charset="-122"/>
            </a:endParaRPr>
          </a:p>
        </p:txBody>
      </p:sp>
      <p:sp>
        <p:nvSpPr>
          <p:cNvPr id="1968133" name="Rectangle 5"/>
          <p:cNvSpPr>
            <a:spLocks noChangeArrowheads="1"/>
          </p:cNvSpPr>
          <p:nvPr/>
        </p:nvSpPr>
        <p:spPr bwMode="auto">
          <a:xfrm>
            <a:off x="1374775" y="2384425"/>
            <a:ext cx="917575" cy="554038"/>
          </a:xfrm>
          <a:prstGeom prst="rect">
            <a:avLst/>
          </a:prstGeom>
          <a:noFill/>
          <a:ln w="28575">
            <a:noFill/>
            <a:miter lim="800000"/>
          </a:ln>
        </p:spPr>
        <p:txBody>
          <a:bodyPr/>
          <a:lstStyle/>
          <a:p>
            <a:pPr algn="just"/>
            <a:r>
              <a:rPr lang="zh-CN" altLang="en-US" sz="2000"/>
              <a:t>请求</a:t>
            </a:r>
            <a:endParaRPr lang="zh-CN" altLang="en-US" sz="1000">
              <a:ea typeface="宋体" panose="02010600030101010101" pitchFamily="2" charset="-122"/>
            </a:endParaRPr>
          </a:p>
        </p:txBody>
      </p:sp>
      <p:sp>
        <p:nvSpPr>
          <p:cNvPr id="1968134" name="Rectangle 6"/>
          <p:cNvSpPr>
            <a:spLocks noChangeArrowheads="1"/>
          </p:cNvSpPr>
          <p:nvPr/>
        </p:nvSpPr>
        <p:spPr bwMode="auto">
          <a:xfrm>
            <a:off x="1374775" y="3883025"/>
            <a:ext cx="917575" cy="554038"/>
          </a:xfrm>
          <a:prstGeom prst="rect">
            <a:avLst/>
          </a:prstGeom>
          <a:noFill/>
          <a:ln w="28575">
            <a:noFill/>
            <a:miter lim="800000"/>
          </a:ln>
        </p:spPr>
        <p:txBody>
          <a:bodyPr/>
          <a:lstStyle/>
          <a:p>
            <a:pPr algn="just"/>
            <a:r>
              <a:rPr lang="zh-CN" altLang="en-US" sz="2000"/>
              <a:t>应答</a:t>
            </a:r>
            <a:endParaRPr lang="zh-CN" altLang="en-US" sz="1000">
              <a:ea typeface="宋体" panose="02010600030101010101" pitchFamily="2" charset="-122"/>
            </a:endParaRPr>
          </a:p>
        </p:txBody>
      </p:sp>
      <p:sp>
        <p:nvSpPr>
          <p:cNvPr id="1968135" name="Rectangle 7"/>
          <p:cNvSpPr>
            <a:spLocks noChangeArrowheads="1"/>
          </p:cNvSpPr>
          <p:nvPr/>
        </p:nvSpPr>
        <p:spPr bwMode="auto">
          <a:xfrm>
            <a:off x="3806825" y="4249738"/>
            <a:ext cx="917575" cy="554037"/>
          </a:xfrm>
          <a:prstGeom prst="rect">
            <a:avLst/>
          </a:prstGeom>
          <a:noFill/>
          <a:ln w="28575">
            <a:noFill/>
            <a:miter lim="800000"/>
          </a:ln>
        </p:spPr>
        <p:txBody>
          <a:bodyPr/>
          <a:lstStyle/>
          <a:p>
            <a:pPr algn="just"/>
            <a:r>
              <a:rPr lang="zh-CN" altLang="en-US" sz="2000"/>
              <a:t>应答</a:t>
            </a:r>
          </a:p>
        </p:txBody>
      </p:sp>
      <p:sp>
        <p:nvSpPr>
          <p:cNvPr id="1968136" name="Rectangle 8"/>
          <p:cNvSpPr>
            <a:spLocks noChangeArrowheads="1"/>
          </p:cNvSpPr>
          <p:nvPr/>
        </p:nvSpPr>
        <p:spPr bwMode="auto">
          <a:xfrm>
            <a:off x="6515100" y="4387850"/>
            <a:ext cx="917575" cy="554038"/>
          </a:xfrm>
          <a:prstGeom prst="rect">
            <a:avLst/>
          </a:prstGeom>
          <a:noFill/>
          <a:ln w="28575">
            <a:noFill/>
            <a:miter lim="800000"/>
          </a:ln>
        </p:spPr>
        <p:txBody>
          <a:bodyPr/>
          <a:lstStyle/>
          <a:p>
            <a:pPr algn="just"/>
            <a:r>
              <a:rPr lang="zh-CN" altLang="en-US" sz="2000"/>
              <a:t>应答</a:t>
            </a:r>
            <a:endParaRPr lang="zh-CN" altLang="en-US" sz="1000">
              <a:ea typeface="宋体" panose="02010600030101010101" pitchFamily="2" charset="-122"/>
            </a:endParaRPr>
          </a:p>
        </p:txBody>
      </p:sp>
      <p:sp>
        <p:nvSpPr>
          <p:cNvPr id="1968137" name="Rectangle 9"/>
          <p:cNvSpPr>
            <a:spLocks noChangeArrowheads="1"/>
          </p:cNvSpPr>
          <p:nvPr/>
        </p:nvSpPr>
        <p:spPr bwMode="auto">
          <a:xfrm>
            <a:off x="4014788" y="2235200"/>
            <a:ext cx="917575" cy="554038"/>
          </a:xfrm>
          <a:prstGeom prst="rect">
            <a:avLst/>
          </a:prstGeom>
          <a:noFill/>
          <a:ln w="28575">
            <a:noFill/>
            <a:miter lim="800000"/>
          </a:ln>
        </p:spPr>
        <p:txBody>
          <a:bodyPr/>
          <a:lstStyle/>
          <a:p>
            <a:pPr algn="just"/>
            <a:r>
              <a:rPr lang="zh-CN" altLang="en-US" sz="2000"/>
              <a:t>请求</a:t>
            </a:r>
            <a:endParaRPr lang="zh-CN" altLang="en-US" sz="1000">
              <a:ea typeface="宋体" panose="02010600030101010101" pitchFamily="2" charset="-122"/>
            </a:endParaRPr>
          </a:p>
        </p:txBody>
      </p:sp>
      <p:sp>
        <p:nvSpPr>
          <p:cNvPr id="1968138" name="Rectangle 10"/>
          <p:cNvSpPr>
            <a:spLocks noChangeArrowheads="1"/>
          </p:cNvSpPr>
          <p:nvPr/>
        </p:nvSpPr>
        <p:spPr bwMode="auto">
          <a:xfrm>
            <a:off x="6453188" y="2235200"/>
            <a:ext cx="917575" cy="554038"/>
          </a:xfrm>
          <a:prstGeom prst="rect">
            <a:avLst/>
          </a:prstGeom>
          <a:noFill/>
          <a:ln w="28575">
            <a:noFill/>
            <a:miter lim="800000"/>
          </a:ln>
        </p:spPr>
        <p:txBody>
          <a:bodyPr/>
          <a:lstStyle/>
          <a:p>
            <a:pPr algn="just"/>
            <a:r>
              <a:rPr lang="zh-CN" altLang="en-US" sz="2000"/>
              <a:t>请求</a:t>
            </a:r>
          </a:p>
        </p:txBody>
      </p:sp>
      <p:sp>
        <p:nvSpPr>
          <p:cNvPr id="1968139" name="AutoShape 11"/>
          <p:cNvSpPr>
            <a:spLocks noChangeArrowheads="1"/>
          </p:cNvSpPr>
          <p:nvPr/>
        </p:nvSpPr>
        <p:spPr bwMode="auto">
          <a:xfrm>
            <a:off x="152400" y="2667000"/>
            <a:ext cx="1049338" cy="1676400"/>
          </a:xfrm>
          <a:prstGeom prst="can">
            <a:avLst>
              <a:gd name="adj" fmla="val 39939"/>
            </a:avLst>
          </a:prstGeom>
          <a:solidFill>
            <a:srgbClr val="FFFFFF"/>
          </a:solidFill>
          <a:ln w="28575">
            <a:solidFill>
              <a:srgbClr val="000000"/>
            </a:solidFill>
            <a:round/>
          </a:ln>
        </p:spPr>
        <p:txBody>
          <a:bodyPr/>
          <a:lstStyle/>
          <a:p>
            <a:pPr algn="ctr"/>
            <a:r>
              <a:rPr lang="zh-CN" altLang="en-US">
                <a:ea typeface="宋体" panose="02010600030101010101" pitchFamily="2" charset="-122"/>
              </a:rPr>
              <a:t>服</a:t>
            </a:r>
          </a:p>
          <a:p>
            <a:pPr algn="ctr"/>
            <a:r>
              <a:rPr lang="zh-CN" altLang="en-US">
                <a:ea typeface="宋体" panose="02010600030101010101" pitchFamily="2" charset="-122"/>
              </a:rPr>
              <a:t>务</a:t>
            </a:r>
          </a:p>
          <a:p>
            <a:pPr algn="ctr"/>
            <a:r>
              <a:rPr lang="zh-CN" altLang="en-US">
                <a:ea typeface="宋体" panose="02010600030101010101" pitchFamily="2" charset="-122"/>
              </a:rPr>
              <a:t>器</a:t>
            </a:r>
          </a:p>
        </p:txBody>
      </p:sp>
      <p:sp>
        <p:nvSpPr>
          <p:cNvPr id="1968140" name="Freeform 12"/>
          <p:cNvSpPr/>
          <p:nvPr/>
        </p:nvSpPr>
        <p:spPr bwMode="auto">
          <a:xfrm>
            <a:off x="1201738" y="2797175"/>
            <a:ext cx="1274762" cy="403225"/>
          </a:xfrm>
          <a:custGeom>
            <a:avLst/>
            <a:gdLst/>
            <a:ahLst/>
            <a:cxnLst>
              <a:cxn ang="0">
                <a:pos x="0" y="780"/>
              </a:cxn>
              <a:cxn ang="0">
                <a:pos x="900" y="0"/>
              </a:cxn>
              <a:cxn ang="0">
                <a:pos x="1980" y="780"/>
              </a:cxn>
            </a:cxnLst>
            <a:rect l="0" t="0" r="r" b="b"/>
            <a:pathLst>
              <a:path w="1980" h="780">
                <a:moveTo>
                  <a:pt x="0" y="780"/>
                </a:moveTo>
                <a:cubicBezTo>
                  <a:pt x="285" y="390"/>
                  <a:pt x="570" y="0"/>
                  <a:pt x="900" y="0"/>
                </a:cubicBezTo>
                <a:cubicBezTo>
                  <a:pt x="1230" y="0"/>
                  <a:pt x="1800" y="650"/>
                  <a:pt x="1980" y="780"/>
                </a:cubicBezTo>
              </a:path>
            </a:pathLst>
          </a:custGeom>
          <a:noFill/>
          <a:ln w="28575" cmpd="sng">
            <a:solidFill>
              <a:srgbClr val="000000"/>
            </a:solidFill>
            <a:round/>
            <a:headEnd type="triangle" w="med" len="med"/>
          </a:ln>
        </p:spPr>
        <p:txBody>
          <a:bodyPr/>
          <a:lstStyle/>
          <a:p>
            <a:endParaRPr lang="zh-CN" altLang="en-US"/>
          </a:p>
        </p:txBody>
      </p:sp>
      <p:sp>
        <p:nvSpPr>
          <p:cNvPr id="1968141" name="Freeform 13"/>
          <p:cNvSpPr/>
          <p:nvPr/>
        </p:nvSpPr>
        <p:spPr bwMode="auto">
          <a:xfrm>
            <a:off x="1201738" y="3697288"/>
            <a:ext cx="1090612" cy="184150"/>
          </a:xfrm>
          <a:custGeom>
            <a:avLst/>
            <a:gdLst/>
            <a:ahLst/>
            <a:cxnLst>
              <a:cxn ang="0">
                <a:pos x="0" y="0"/>
              </a:cxn>
              <a:cxn ang="0">
                <a:pos x="900" y="468"/>
              </a:cxn>
              <a:cxn ang="0">
                <a:pos x="1980" y="0"/>
              </a:cxn>
            </a:cxnLst>
            <a:rect l="0" t="0" r="r" b="b"/>
            <a:pathLst>
              <a:path w="1980" h="468">
                <a:moveTo>
                  <a:pt x="0" y="0"/>
                </a:moveTo>
                <a:cubicBezTo>
                  <a:pt x="285" y="234"/>
                  <a:pt x="570" y="468"/>
                  <a:pt x="900" y="468"/>
                </a:cubicBezTo>
                <a:cubicBezTo>
                  <a:pt x="1230" y="468"/>
                  <a:pt x="1605" y="234"/>
                  <a:pt x="1980" y="0"/>
                </a:cubicBezTo>
              </a:path>
            </a:pathLst>
          </a:custGeom>
          <a:noFill/>
          <a:ln w="28575" cmpd="sng">
            <a:solidFill>
              <a:srgbClr val="000000"/>
            </a:solidFill>
            <a:round/>
            <a:tailEnd type="triangle" w="med" len="med"/>
          </a:ln>
        </p:spPr>
        <p:txBody>
          <a:bodyPr/>
          <a:lstStyle/>
          <a:p>
            <a:endParaRPr lang="zh-CN" altLang="en-US"/>
          </a:p>
        </p:txBody>
      </p:sp>
      <p:sp>
        <p:nvSpPr>
          <p:cNvPr id="1968142" name="Rectangle 14"/>
          <p:cNvSpPr>
            <a:spLocks noChangeArrowheads="1"/>
          </p:cNvSpPr>
          <p:nvPr/>
        </p:nvSpPr>
        <p:spPr bwMode="auto">
          <a:xfrm>
            <a:off x="2447925" y="3048000"/>
            <a:ext cx="1133475" cy="990600"/>
          </a:xfrm>
          <a:prstGeom prst="rect">
            <a:avLst/>
          </a:prstGeom>
          <a:solidFill>
            <a:srgbClr val="FFFFFF"/>
          </a:solidFill>
          <a:ln w="28575">
            <a:solidFill>
              <a:srgbClr val="000000"/>
            </a:solidFill>
            <a:miter lim="800000"/>
          </a:ln>
        </p:spPr>
        <p:txBody>
          <a:bodyPr/>
          <a:lstStyle/>
          <a:p>
            <a:pPr algn="just"/>
            <a:r>
              <a:rPr lang="zh-CN" altLang="en-US" sz="2000"/>
              <a:t>代理客户机</a:t>
            </a:r>
            <a:endParaRPr lang="zh-CN" altLang="en-US" sz="2000">
              <a:ea typeface="宋体" panose="02010600030101010101" pitchFamily="2" charset="-122"/>
            </a:endParaRPr>
          </a:p>
        </p:txBody>
      </p:sp>
      <p:sp>
        <p:nvSpPr>
          <p:cNvPr id="1968143" name="Rectangle 15"/>
          <p:cNvSpPr>
            <a:spLocks noChangeArrowheads="1"/>
          </p:cNvSpPr>
          <p:nvPr/>
        </p:nvSpPr>
        <p:spPr bwMode="auto">
          <a:xfrm>
            <a:off x="4926013" y="3048000"/>
            <a:ext cx="962025" cy="990600"/>
          </a:xfrm>
          <a:prstGeom prst="rect">
            <a:avLst/>
          </a:prstGeom>
          <a:solidFill>
            <a:srgbClr val="FFFFFF"/>
          </a:solidFill>
          <a:ln w="28575">
            <a:solidFill>
              <a:srgbClr val="000000"/>
            </a:solidFill>
            <a:miter lim="800000"/>
          </a:ln>
        </p:spPr>
        <p:txBody>
          <a:bodyPr/>
          <a:lstStyle/>
          <a:p>
            <a:pPr algn="just"/>
            <a:r>
              <a:rPr lang="zh-CN" altLang="en-US" sz="2000"/>
              <a:t>代理服务器</a:t>
            </a:r>
            <a:endParaRPr lang="zh-CN" altLang="en-US" sz="1200">
              <a:ea typeface="宋体" panose="02010600030101010101" pitchFamily="2" charset="-122"/>
            </a:endParaRPr>
          </a:p>
        </p:txBody>
      </p:sp>
      <p:grpSp>
        <p:nvGrpSpPr>
          <p:cNvPr id="2" name="Group 16"/>
          <p:cNvGrpSpPr/>
          <p:nvPr/>
        </p:nvGrpSpPr>
        <p:grpSpPr bwMode="auto">
          <a:xfrm>
            <a:off x="7242175" y="3048000"/>
            <a:ext cx="1285875" cy="887413"/>
            <a:chOff x="8820" y="12984"/>
            <a:chExt cx="1260" cy="750"/>
          </a:xfrm>
        </p:grpSpPr>
        <p:sp>
          <p:nvSpPr>
            <p:cNvPr id="1968145" name="Rectangle 17"/>
            <p:cNvSpPr>
              <a:spLocks noChangeArrowheads="1"/>
            </p:cNvSpPr>
            <p:nvPr/>
          </p:nvSpPr>
          <p:spPr bwMode="auto">
            <a:xfrm>
              <a:off x="8978" y="12984"/>
              <a:ext cx="944" cy="483"/>
            </a:xfrm>
            <a:prstGeom prst="rect">
              <a:avLst/>
            </a:prstGeom>
            <a:solidFill>
              <a:srgbClr val="FFFFFF"/>
            </a:solidFill>
            <a:ln w="28575">
              <a:solidFill>
                <a:srgbClr val="000000"/>
              </a:solidFill>
              <a:miter lim="800000"/>
            </a:ln>
          </p:spPr>
          <p:txBody>
            <a:bodyPr/>
            <a:lstStyle/>
            <a:p>
              <a:pPr algn="just"/>
              <a:endParaRPr lang="zh-CN" altLang="zh-CN" sz="1200">
                <a:ea typeface="宋体" panose="02010600030101010101" pitchFamily="2" charset="-122"/>
              </a:endParaRPr>
            </a:p>
          </p:txBody>
        </p:sp>
        <p:sp>
          <p:nvSpPr>
            <p:cNvPr id="1968146" name="Rectangle 18"/>
            <p:cNvSpPr>
              <a:spLocks noChangeArrowheads="1"/>
            </p:cNvSpPr>
            <p:nvPr/>
          </p:nvSpPr>
          <p:spPr bwMode="auto">
            <a:xfrm>
              <a:off x="8820" y="13422"/>
              <a:ext cx="1260" cy="312"/>
            </a:xfrm>
            <a:prstGeom prst="rect">
              <a:avLst/>
            </a:prstGeom>
            <a:solidFill>
              <a:srgbClr val="FFFFFF"/>
            </a:solidFill>
            <a:ln w="28575">
              <a:solidFill>
                <a:srgbClr val="000000"/>
              </a:solidFill>
              <a:miter lim="800000"/>
            </a:ln>
          </p:spPr>
          <p:txBody>
            <a:bodyPr/>
            <a:lstStyle/>
            <a:p>
              <a:endParaRPr lang="zh-CN" altLang="en-US"/>
            </a:p>
          </p:txBody>
        </p:sp>
      </p:grpSp>
      <p:grpSp>
        <p:nvGrpSpPr>
          <p:cNvPr id="3" name="Group 19"/>
          <p:cNvGrpSpPr/>
          <p:nvPr/>
        </p:nvGrpSpPr>
        <p:grpSpPr bwMode="auto">
          <a:xfrm>
            <a:off x="3027363" y="2670175"/>
            <a:ext cx="2386012" cy="1658938"/>
            <a:chOff x="4680" y="12675"/>
            <a:chExt cx="2340" cy="1401"/>
          </a:xfrm>
        </p:grpSpPr>
        <p:sp>
          <p:nvSpPr>
            <p:cNvPr id="1968148" name="Freeform 20"/>
            <p:cNvSpPr/>
            <p:nvPr/>
          </p:nvSpPr>
          <p:spPr bwMode="auto">
            <a:xfrm>
              <a:off x="4680" y="12675"/>
              <a:ext cx="2340" cy="312"/>
            </a:xfrm>
            <a:custGeom>
              <a:avLst/>
              <a:gdLst/>
              <a:ahLst/>
              <a:cxnLst>
                <a:cxn ang="0">
                  <a:pos x="0" y="312"/>
                </a:cxn>
                <a:cxn ang="0">
                  <a:pos x="1080" y="0"/>
                </a:cxn>
                <a:cxn ang="0">
                  <a:pos x="2340" y="312"/>
                </a:cxn>
              </a:cxnLst>
              <a:rect l="0" t="0" r="r" b="b"/>
              <a:pathLst>
                <a:path w="2340" h="312">
                  <a:moveTo>
                    <a:pt x="0" y="312"/>
                  </a:moveTo>
                  <a:cubicBezTo>
                    <a:pt x="345" y="156"/>
                    <a:pt x="690" y="0"/>
                    <a:pt x="1080" y="0"/>
                  </a:cubicBezTo>
                  <a:cubicBezTo>
                    <a:pt x="1470" y="0"/>
                    <a:pt x="1905" y="156"/>
                    <a:pt x="2340" y="312"/>
                  </a:cubicBezTo>
                </a:path>
              </a:pathLst>
            </a:custGeom>
            <a:noFill/>
            <a:ln w="28575" cmpd="sng">
              <a:solidFill>
                <a:srgbClr val="000000"/>
              </a:solidFill>
              <a:round/>
              <a:headEnd type="triangle" w="med" len="med"/>
            </a:ln>
          </p:spPr>
          <p:txBody>
            <a:bodyPr/>
            <a:lstStyle/>
            <a:p>
              <a:endParaRPr lang="zh-CN" altLang="en-US"/>
            </a:p>
          </p:txBody>
        </p:sp>
        <p:sp>
          <p:nvSpPr>
            <p:cNvPr id="1968149" name="Freeform 21"/>
            <p:cNvSpPr/>
            <p:nvPr/>
          </p:nvSpPr>
          <p:spPr bwMode="auto">
            <a:xfrm flipH="1" flipV="1">
              <a:off x="4680" y="13764"/>
              <a:ext cx="2340" cy="312"/>
            </a:xfrm>
            <a:custGeom>
              <a:avLst/>
              <a:gdLst/>
              <a:ahLst/>
              <a:cxnLst>
                <a:cxn ang="0">
                  <a:pos x="0" y="312"/>
                </a:cxn>
                <a:cxn ang="0">
                  <a:pos x="1080" y="0"/>
                </a:cxn>
                <a:cxn ang="0">
                  <a:pos x="2340" y="312"/>
                </a:cxn>
              </a:cxnLst>
              <a:rect l="0" t="0" r="r" b="b"/>
              <a:pathLst>
                <a:path w="2340" h="312">
                  <a:moveTo>
                    <a:pt x="0" y="312"/>
                  </a:moveTo>
                  <a:cubicBezTo>
                    <a:pt x="345" y="156"/>
                    <a:pt x="690" y="0"/>
                    <a:pt x="1080" y="0"/>
                  </a:cubicBezTo>
                  <a:cubicBezTo>
                    <a:pt x="1470" y="0"/>
                    <a:pt x="1905" y="156"/>
                    <a:pt x="2340" y="312"/>
                  </a:cubicBezTo>
                </a:path>
              </a:pathLst>
            </a:custGeom>
            <a:noFill/>
            <a:ln w="28575" cmpd="sng">
              <a:solidFill>
                <a:srgbClr val="000000"/>
              </a:solidFill>
              <a:round/>
              <a:headEnd type="triangle" w="med" len="med"/>
            </a:ln>
          </p:spPr>
          <p:txBody>
            <a:bodyPr/>
            <a:lstStyle/>
            <a:p>
              <a:endParaRPr lang="zh-CN" altLang="en-US"/>
            </a:p>
          </p:txBody>
        </p:sp>
      </p:grpSp>
      <p:grpSp>
        <p:nvGrpSpPr>
          <p:cNvPr id="4" name="Group 22"/>
          <p:cNvGrpSpPr/>
          <p:nvPr/>
        </p:nvGrpSpPr>
        <p:grpSpPr bwMode="auto">
          <a:xfrm>
            <a:off x="5597525" y="2667000"/>
            <a:ext cx="2386013" cy="1658938"/>
            <a:chOff x="4680" y="12675"/>
            <a:chExt cx="2340" cy="1401"/>
          </a:xfrm>
        </p:grpSpPr>
        <p:sp>
          <p:nvSpPr>
            <p:cNvPr id="1968151" name="Freeform 23"/>
            <p:cNvSpPr/>
            <p:nvPr/>
          </p:nvSpPr>
          <p:spPr bwMode="auto">
            <a:xfrm>
              <a:off x="4680" y="12675"/>
              <a:ext cx="2340" cy="312"/>
            </a:xfrm>
            <a:custGeom>
              <a:avLst/>
              <a:gdLst/>
              <a:ahLst/>
              <a:cxnLst>
                <a:cxn ang="0">
                  <a:pos x="0" y="312"/>
                </a:cxn>
                <a:cxn ang="0">
                  <a:pos x="1080" y="0"/>
                </a:cxn>
                <a:cxn ang="0">
                  <a:pos x="2340" y="312"/>
                </a:cxn>
              </a:cxnLst>
              <a:rect l="0" t="0" r="r" b="b"/>
              <a:pathLst>
                <a:path w="2340" h="312">
                  <a:moveTo>
                    <a:pt x="0" y="312"/>
                  </a:moveTo>
                  <a:cubicBezTo>
                    <a:pt x="345" y="156"/>
                    <a:pt x="690" y="0"/>
                    <a:pt x="1080" y="0"/>
                  </a:cubicBezTo>
                  <a:cubicBezTo>
                    <a:pt x="1470" y="0"/>
                    <a:pt x="1905" y="156"/>
                    <a:pt x="2340" y="312"/>
                  </a:cubicBezTo>
                </a:path>
              </a:pathLst>
            </a:custGeom>
            <a:noFill/>
            <a:ln w="28575" cmpd="sng">
              <a:solidFill>
                <a:srgbClr val="000000"/>
              </a:solidFill>
              <a:round/>
              <a:headEnd type="triangle" w="med" len="med"/>
            </a:ln>
          </p:spPr>
          <p:txBody>
            <a:bodyPr/>
            <a:lstStyle/>
            <a:p>
              <a:endParaRPr lang="zh-CN" altLang="en-US"/>
            </a:p>
          </p:txBody>
        </p:sp>
        <p:sp>
          <p:nvSpPr>
            <p:cNvPr id="1968152" name="Freeform 24"/>
            <p:cNvSpPr/>
            <p:nvPr/>
          </p:nvSpPr>
          <p:spPr bwMode="auto">
            <a:xfrm flipH="1" flipV="1">
              <a:off x="4680" y="13764"/>
              <a:ext cx="2340" cy="312"/>
            </a:xfrm>
            <a:custGeom>
              <a:avLst/>
              <a:gdLst/>
              <a:ahLst/>
              <a:cxnLst>
                <a:cxn ang="0">
                  <a:pos x="0" y="312"/>
                </a:cxn>
                <a:cxn ang="0">
                  <a:pos x="1080" y="0"/>
                </a:cxn>
                <a:cxn ang="0">
                  <a:pos x="2340" y="312"/>
                </a:cxn>
              </a:cxnLst>
              <a:rect l="0" t="0" r="r" b="b"/>
              <a:pathLst>
                <a:path w="2340" h="312">
                  <a:moveTo>
                    <a:pt x="0" y="312"/>
                  </a:moveTo>
                  <a:cubicBezTo>
                    <a:pt x="345" y="156"/>
                    <a:pt x="690" y="0"/>
                    <a:pt x="1080" y="0"/>
                  </a:cubicBezTo>
                  <a:cubicBezTo>
                    <a:pt x="1470" y="0"/>
                    <a:pt x="1905" y="156"/>
                    <a:pt x="2340" y="312"/>
                  </a:cubicBezTo>
                </a:path>
              </a:pathLst>
            </a:custGeom>
            <a:noFill/>
            <a:ln w="28575" cmpd="sng">
              <a:solidFill>
                <a:srgbClr val="000000"/>
              </a:solidFill>
              <a:round/>
              <a:headEnd type="triangle" w="med" len="med"/>
            </a:ln>
          </p:spPr>
          <p:txBody>
            <a:bodyPr/>
            <a:lstStyle/>
            <a:p>
              <a:endParaRPr lang="zh-CN" altLang="en-US"/>
            </a:p>
          </p:txBody>
        </p:sp>
      </p:grpSp>
      <p:sp>
        <p:nvSpPr>
          <p:cNvPr id="1968153" name="Oval 25"/>
          <p:cNvSpPr>
            <a:spLocks noChangeArrowheads="1"/>
          </p:cNvSpPr>
          <p:nvPr/>
        </p:nvSpPr>
        <p:spPr bwMode="auto">
          <a:xfrm>
            <a:off x="1741488" y="1371600"/>
            <a:ext cx="4773612" cy="4249738"/>
          </a:xfrm>
          <a:prstGeom prst="ellipse">
            <a:avLst/>
          </a:prstGeom>
          <a:noFill/>
          <a:ln w="28575" cap="rnd">
            <a:solidFill>
              <a:srgbClr val="000000"/>
            </a:solidFill>
            <a:prstDash val="sysDot"/>
            <a:round/>
          </a:ln>
        </p:spPr>
        <p:txBody>
          <a:bodyPr/>
          <a:lstStyle/>
          <a:p>
            <a:endParaRPr lang="zh-CN" altLang="en-US"/>
          </a:p>
        </p:txBody>
      </p:sp>
      <p:sp>
        <p:nvSpPr>
          <p:cNvPr id="1968154" name="Rectangle 26"/>
          <p:cNvSpPr>
            <a:spLocks noChangeArrowheads="1"/>
          </p:cNvSpPr>
          <p:nvPr/>
        </p:nvSpPr>
        <p:spPr bwMode="auto">
          <a:xfrm>
            <a:off x="3352800" y="5029200"/>
            <a:ext cx="1652588" cy="923925"/>
          </a:xfrm>
          <a:prstGeom prst="rect">
            <a:avLst/>
          </a:prstGeom>
          <a:noFill/>
          <a:ln w="28575">
            <a:noFill/>
            <a:miter lim="800000"/>
          </a:ln>
        </p:spPr>
        <p:txBody>
          <a:bodyPr/>
          <a:lstStyle/>
          <a:p>
            <a:pPr algn="just"/>
            <a:r>
              <a:rPr lang="zh-CN" altLang="en-US" sz="2800"/>
              <a:t>应用代理</a:t>
            </a:r>
            <a:endParaRPr lang="zh-CN" altLang="en-US" sz="1500">
              <a:ea typeface="宋体" panose="02010600030101010101" pitchFamily="2" charset="-122"/>
            </a:endParaRPr>
          </a:p>
        </p:txBody>
      </p:sp>
      <p:sp>
        <p:nvSpPr>
          <p:cNvPr id="1968155" name="Oval 27"/>
          <p:cNvSpPr>
            <a:spLocks noChangeArrowheads="1"/>
          </p:cNvSpPr>
          <p:nvPr/>
        </p:nvSpPr>
        <p:spPr bwMode="auto">
          <a:xfrm>
            <a:off x="2109788" y="2665413"/>
            <a:ext cx="1651000" cy="1662112"/>
          </a:xfrm>
          <a:prstGeom prst="ellipse">
            <a:avLst/>
          </a:prstGeom>
          <a:noFill/>
          <a:ln w="28575" cap="rnd">
            <a:solidFill>
              <a:srgbClr val="000000"/>
            </a:solidFill>
            <a:prstDash val="sysDot"/>
            <a:round/>
          </a:ln>
        </p:spPr>
        <p:txBody>
          <a:bodyPr/>
          <a:lstStyle/>
          <a:p>
            <a:endParaRPr lang="zh-CN" altLang="en-US"/>
          </a:p>
        </p:txBody>
      </p:sp>
      <p:sp>
        <p:nvSpPr>
          <p:cNvPr id="1968156" name="Oval 28"/>
          <p:cNvSpPr>
            <a:spLocks noChangeArrowheads="1"/>
          </p:cNvSpPr>
          <p:nvPr/>
        </p:nvSpPr>
        <p:spPr bwMode="auto">
          <a:xfrm>
            <a:off x="4602163" y="2665413"/>
            <a:ext cx="1652587" cy="1662112"/>
          </a:xfrm>
          <a:prstGeom prst="ellipse">
            <a:avLst/>
          </a:prstGeom>
          <a:noFill/>
          <a:ln w="28575" cap="rnd">
            <a:solidFill>
              <a:srgbClr val="000000"/>
            </a:solidFill>
            <a:prstDash val="sysDot"/>
            <a:round/>
          </a:ln>
        </p:spPr>
        <p:txBody>
          <a:bodyPr/>
          <a:lstStyle/>
          <a:p>
            <a:endParaRPr lang="zh-CN" altLang="en-US"/>
          </a:p>
        </p:txBody>
      </p:sp>
      <p:sp>
        <p:nvSpPr>
          <p:cNvPr id="1968157" name="Text Box 29"/>
          <p:cNvSpPr txBox="1">
            <a:spLocks noChangeArrowheads="1"/>
          </p:cNvSpPr>
          <p:nvPr/>
        </p:nvSpPr>
        <p:spPr bwMode="auto">
          <a:xfrm>
            <a:off x="2133600" y="5638800"/>
            <a:ext cx="4800600" cy="625475"/>
          </a:xfrm>
          <a:prstGeom prst="rect">
            <a:avLst/>
          </a:prstGeom>
          <a:noFill/>
          <a:ln w="9525">
            <a:noFill/>
            <a:miter lim="800000"/>
          </a:ln>
          <a:effectLst/>
        </p:spPr>
        <p:txBody>
          <a:bodyPr>
            <a:spAutoFit/>
          </a:bodyPr>
          <a:lstStyle/>
          <a:p>
            <a:r>
              <a:rPr lang="zh-CN" altLang="en-US" sz="3500">
                <a:latin typeface="隶书" panose="02010509060101010101" pitchFamily="49" charset="-122"/>
                <a:ea typeface="隶书" panose="02010509060101010101" pitchFamily="49" charset="-122"/>
              </a:rPr>
              <a:t>应用代理位于防火墙内</a:t>
            </a:r>
          </a:p>
        </p:txBody>
      </p:sp>
      <p:sp>
        <p:nvSpPr>
          <p:cNvPr id="1968158" name="Text Box 30"/>
          <p:cNvSpPr txBox="1">
            <a:spLocks noChangeArrowheads="1"/>
          </p:cNvSpPr>
          <p:nvPr/>
        </p:nvSpPr>
        <p:spPr bwMode="auto">
          <a:xfrm>
            <a:off x="7772400" y="2362200"/>
            <a:ext cx="1101725" cy="457200"/>
          </a:xfrm>
          <a:prstGeom prst="rect">
            <a:avLst/>
          </a:prstGeom>
          <a:noFill/>
          <a:ln w="9525">
            <a:noFill/>
            <a:miter lim="800000"/>
          </a:ln>
          <a:effectLst/>
        </p:spPr>
        <p:txBody>
          <a:bodyPr wrap="none">
            <a:spAutoFit/>
          </a:bodyPr>
          <a:lstStyle/>
          <a:p>
            <a:pPr>
              <a:spcBef>
                <a:spcPct val="50000"/>
              </a:spcBef>
            </a:pPr>
            <a:r>
              <a:rPr lang="zh-CN" altLang="en-US">
                <a:ea typeface="宋体" panose="02010600030101010101" pitchFamily="2" charset="-122"/>
              </a:rPr>
              <a:t>客户机</a:t>
            </a:r>
          </a:p>
        </p:txBody>
      </p:sp>
      <p:sp>
        <p:nvSpPr>
          <p:cNvPr id="1968159" name="Freeform 31"/>
          <p:cNvSpPr/>
          <p:nvPr/>
        </p:nvSpPr>
        <p:spPr bwMode="auto">
          <a:xfrm>
            <a:off x="3860800" y="2057400"/>
            <a:ext cx="787400" cy="2806700"/>
          </a:xfrm>
          <a:custGeom>
            <a:avLst/>
            <a:gdLst/>
            <a:ahLst/>
            <a:cxnLst>
              <a:cxn ang="0">
                <a:pos x="256" y="0"/>
              </a:cxn>
              <a:cxn ang="0">
                <a:pos x="112" y="144"/>
              </a:cxn>
              <a:cxn ang="0">
                <a:pos x="16" y="816"/>
              </a:cxn>
              <a:cxn ang="0">
                <a:pos x="16" y="1488"/>
              </a:cxn>
              <a:cxn ang="0">
                <a:pos x="112" y="1632"/>
              </a:cxn>
              <a:cxn ang="0">
                <a:pos x="208" y="1680"/>
              </a:cxn>
              <a:cxn ang="0">
                <a:pos x="448" y="1536"/>
              </a:cxn>
              <a:cxn ang="0">
                <a:pos x="496" y="288"/>
              </a:cxn>
              <a:cxn ang="0">
                <a:pos x="448" y="96"/>
              </a:cxn>
              <a:cxn ang="0">
                <a:pos x="304" y="0"/>
              </a:cxn>
            </a:cxnLst>
            <a:rect l="0" t="0" r="r" b="b"/>
            <a:pathLst>
              <a:path w="496" h="1768">
                <a:moveTo>
                  <a:pt x="256" y="0"/>
                </a:moveTo>
                <a:cubicBezTo>
                  <a:pt x="204" y="4"/>
                  <a:pt x="152" y="8"/>
                  <a:pt x="112" y="144"/>
                </a:cubicBezTo>
                <a:cubicBezTo>
                  <a:pt x="72" y="280"/>
                  <a:pt x="32" y="592"/>
                  <a:pt x="16" y="816"/>
                </a:cubicBezTo>
                <a:cubicBezTo>
                  <a:pt x="0" y="1040"/>
                  <a:pt x="0" y="1352"/>
                  <a:pt x="16" y="1488"/>
                </a:cubicBezTo>
                <a:cubicBezTo>
                  <a:pt x="32" y="1624"/>
                  <a:pt x="80" y="1600"/>
                  <a:pt x="112" y="1632"/>
                </a:cubicBezTo>
                <a:cubicBezTo>
                  <a:pt x="144" y="1664"/>
                  <a:pt x="152" y="1696"/>
                  <a:pt x="208" y="1680"/>
                </a:cubicBezTo>
                <a:cubicBezTo>
                  <a:pt x="264" y="1664"/>
                  <a:pt x="400" y="1768"/>
                  <a:pt x="448" y="1536"/>
                </a:cubicBezTo>
                <a:cubicBezTo>
                  <a:pt x="496" y="1304"/>
                  <a:pt x="496" y="528"/>
                  <a:pt x="496" y="288"/>
                </a:cubicBezTo>
                <a:cubicBezTo>
                  <a:pt x="496" y="48"/>
                  <a:pt x="480" y="144"/>
                  <a:pt x="448" y="96"/>
                </a:cubicBezTo>
                <a:cubicBezTo>
                  <a:pt x="416" y="48"/>
                  <a:pt x="328" y="16"/>
                  <a:pt x="304" y="0"/>
                </a:cubicBezTo>
              </a:path>
            </a:pathLst>
          </a:custGeom>
          <a:noFill/>
          <a:ln w="19050" cap="flat" cmpd="sng">
            <a:solidFill>
              <a:schemeClr val="tx1"/>
            </a:solidFill>
            <a:prstDash val="solid"/>
            <a:round/>
          </a:ln>
          <a:effectLst/>
        </p:spPr>
        <p:txBody>
          <a:bodyPr wrap="none" anchor="ctr">
            <a:spAutoFit/>
          </a:bodyPr>
          <a:lstStyle/>
          <a:p>
            <a:endParaRPr lang="zh-CN" altLang="en-US"/>
          </a:p>
        </p:txBody>
      </p:sp>
      <p:sp>
        <p:nvSpPr>
          <p:cNvPr id="1968160" name="AutoShape 32"/>
          <p:cNvSpPr>
            <a:spLocks noChangeArrowheads="1"/>
          </p:cNvSpPr>
          <p:nvPr/>
        </p:nvSpPr>
        <p:spPr bwMode="auto">
          <a:xfrm>
            <a:off x="6019800" y="685800"/>
            <a:ext cx="2663825" cy="1285875"/>
          </a:xfrm>
          <a:prstGeom prst="wedgeRoundRectCallout">
            <a:avLst>
              <a:gd name="adj1" fmla="val -116926"/>
              <a:gd name="adj2" fmla="val 58644"/>
              <a:gd name="adj3" fmla="val 16667"/>
            </a:avLst>
          </a:prstGeom>
          <a:solidFill>
            <a:schemeClr val="accent1"/>
          </a:solidFill>
          <a:ln w="9525">
            <a:solidFill>
              <a:schemeClr val="tx1"/>
            </a:solidFill>
            <a:miter lim="800000"/>
          </a:ln>
          <a:effectLst/>
        </p:spPr>
        <p:txBody>
          <a:bodyPr anchor="ctr">
            <a:spAutoFit/>
          </a:bodyPr>
          <a:lstStyle/>
          <a:p>
            <a:pPr algn="ctr"/>
            <a:r>
              <a:rPr lang="zh-CN" altLang="en-US">
                <a:ea typeface="宋体" panose="02010600030101010101" pitchFamily="2" charset="-122"/>
              </a:rPr>
              <a:t>代理可以监控</a:t>
            </a:r>
          </a:p>
          <a:p>
            <a:pPr algn="ctr"/>
            <a:r>
              <a:rPr lang="zh-CN" altLang="en-US">
                <a:ea typeface="宋体" panose="02010600030101010101" pitchFamily="2" charset="-122"/>
              </a:rPr>
              <a:t>客户机与服务器</a:t>
            </a:r>
          </a:p>
          <a:p>
            <a:pPr algn="ctr"/>
            <a:r>
              <a:rPr lang="zh-CN" altLang="en-US">
                <a:ea typeface="宋体" panose="02010600030101010101" pitchFamily="2" charset="-122"/>
              </a:rPr>
              <a:t>之间所有交互</a:t>
            </a:r>
          </a:p>
        </p:txBody>
      </p:sp>
      <p:sp>
        <p:nvSpPr>
          <p:cNvPr id="1968161" name="AutoShape 33"/>
          <p:cNvSpPr>
            <a:spLocks noChangeArrowheads="1"/>
          </p:cNvSpPr>
          <p:nvPr/>
        </p:nvSpPr>
        <p:spPr bwMode="auto">
          <a:xfrm>
            <a:off x="319088" y="5424488"/>
            <a:ext cx="1419225" cy="685800"/>
          </a:xfrm>
          <a:prstGeom prst="can">
            <a:avLst>
              <a:gd name="adj" fmla="val 25000"/>
            </a:avLst>
          </a:prstGeom>
          <a:solidFill>
            <a:schemeClr val="accent1"/>
          </a:solidFill>
          <a:ln w="9525">
            <a:solidFill>
              <a:schemeClr val="tx1"/>
            </a:solidFill>
            <a:round/>
          </a:ln>
          <a:effectLst/>
        </p:spPr>
        <p:txBody>
          <a:bodyPr wrap="none" anchor="ctr">
            <a:spAutoFit/>
          </a:bodyPr>
          <a:lstStyle/>
          <a:p>
            <a:pPr algn="ctr"/>
            <a:r>
              <a:rPr lang="zh-CN" altLang="en-US">
                <a:ea typeface="宋体" panose="02010600030101010101" pitchFamily="2" charset="-122"/>
              </a:rPr>
              <a:t>审计日志</a:t>
            </a:r>
          </a:p>
        </p:txBody>
      </p:sp>
      <p:sp>
        <p:nvSpPr>
          <p:cNvPr id="1968162" name="Line 34"/>
          <p:cNvSpPr>
            <a:spLocks noChangeShapeType="1"/>
          </p:cNvSpPr>
          <p:nvPr/>
        </p:nvSpPr>
        <p:spPr bwMode="auto">
          <a:xfrm flipH="1">
            <a:off x="1066800" y="4648200"/>
            <a:ext cx="1066800" cy="838200"/>
          </a:xfrm>
          <a:prstGeom prst="line">
            <a:avLst/>
          </a:prstGeom>
          <a:noFill/>
          <a:ln w="19050">
            <a:solidFill>
              <a:schemeClr val="tx1"/>
            </a:solidFill>
            <a:round/>
            <a:tailEnd type="triangle" w="med" len="med"/>
          </a:ln>
          <a:effectLst/>
        </p:spPr>
        <p:txBody>
          <a:bodyPr anchor="ctr">
            <a:spAutoFit/>
          </a:bodyPr>
          <a:lstStyle/>
          <a:p>
            <a:endParaRPr lang="zh-CN"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6818" name="Rectangle 2"/>
          <p:cNvSpPr>
            <a:spLocks noGrp="1" noChangeArrowheads="1"/>
          </p:cNvSpPr>
          <p:nvPr>
            <p:ph type="title"/>
          </p:nvPr>
        </p:nvSpPr>
        <p:spPr/>
        <p:txBody>
          <a:bodyPr/>
          <a:lstStyle/>
          <a:p>
            <a:r>
              <a:rPr lang="zh-CN" altLang="en-US"/>
              <a:t>应用级代理的优点</a:t>
            </a:r>
          </a:p>
        </p:txBody>
      </p:sp>
      <p:sp>
        <p:nvSpPr>
          <p:cNvPr id="1826819" name="Rectangle 3"/>
          <p:cNvSpPr>
            <a:spLocks noGrp="1" noChangeArrowheads="1"/>
          </p:cNvSpPr>
          <p:nvPr>
            <p:ph type="body" idx="1"/>
          </p:nvPr>
        </p:nvSpPr>
        <p:spPr/>
        <p:txBody>
          <a:bodyPr/>
          <a:lstStyle/>
          <a:p>
            <a:pPr>
              <a:lnSpc>
                <a:spcPct val="150000"/>
              </a:lnSpc>
              <a:spcBef>
                <a:spcPts val="0"/>
              </a:spcBef>
            </a:pPr>
            <a:r>
              <a:rPr lang="zh-CN" altLang="en-US" dirty="0"/>
              <a:t>由于代理直接和应用程序交互，它可以根据应用上下文进行决策和判定，而不仅仅依据</a:t>
            </a:r>
            <a:r>
              <a:rPr lang="en-US" altLang="zh-CN" dirty="0"/>
              <a:t>IP</a:t>
            </a:r>
            <a:r>
              <a:rPr lang="zh-CN" altLang="en-US" dirty="0"/>
              <a:t>地址和端口号。可以做出更为准确的判定。</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7842" name="Rectangle 2"/>
          <p:cNvSpPr>
            <a:spLocks noGrp="1" noChangeArrowheads="1"/>
          </p:cNvSpPr>
          <p:nvPr>
            <p:ph type="title"/>
          </p:nvPr>
        </p:nvSpPr>
        <p:spPr/>
        <p:txBody>
          <a:bodyPr/>
          <a:lstStyle/>
          <a:p>
            <a:r>
              <a:rPr lang="zh-CN" altLang="en-US"/>
              <a:t>应用级代理</a:t>
            </a:r>
          </a:p>
        </p:txBody>
      </p:sp>
      <p:sp>
        <p:nvSpPr>
          <p:cNvPr id="1827843" name="Rectangle 3"/>
          <p:cNvSpPr>
            <a:spLocks noGrp="1" noChangeArrowheads="1"/>
          </p:cNvSpPr>
          <p:nvPr>
            <p:ph type="body" idx="1"/>
          </p:nvPr>
        </p:nvSpPr>
        <p:spPr>
          <a:xfrm>
            <a:off x="696913" y="1268412"/>
            <a:ext cx="7772400" cy="4960937"/>
          </a:xfrm>
        </p:spPr>
        <p:txBody>
          <a:bodyPr/>
          <a:lstStyle/>
          <a:p>
            <a:pPr>
              <a:lnSpc>
                <a:spcPct val="150000"/>
              </a:lnSpc>
            </a:pPr>
            <a:r>
              <a:rPr lang="zh-CN" altLang="en-US" dirty="0"/>
              <a:t>问题：网络内部如果有一个存在安全漏洞的应用，但厂商尚未发布相应的补丁信息来弥补该缺陷，怎么办？</a:t>
            </a:r>
          </a:p>
          <a:p>
            <a:pPr lvl="1">
              <a:lnSpc>
                <a:spcPct val="150000"/>
              </a:lnSpc>
            </a:pPr>
            <a:r>
              <a:rPr lang="zh-CN" altLang="en-US" dirty="0"/>
              <a:t>应用代理可以有效解决该问题，应用代理可以被配置来识别尝试攻击应用程序安全漏洞的恶意流量，进而保护运行了不安全应用的系统。</a:t>
            </a:r>
          </a:p>
          <a:p>
            <a:pPr>
              <a:lnSpc>
                <a:spcPct val="15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0" presetClass="entr" presetSubtype="0" fill="hold" nodeType="clickEffect">
                                  <p:stCondLst>
                                    <p:cond delay="0"/>
                                  </p:stCondLst>
                                  <p:childTnLst>
                                    <p:set>
                                      <p:cBhvr>
                                        <p:cTn id="6" dur="1" fill="hold">
                                          <p:stCondLst>
                                            <p:cond delay="0"/>
                                          </p:stCondLst>
                                        </p:cTn>
                                        <p:tgtEl>
                                          <p:spTgt spid="1827843">
                                            <p:txEl>
                                              <p:pRg st="1" end="1"/>
                                            </p:txEl>
                                          </p:spTgt>
                                        </p:tgtEl>
                                        <p:attrNameLst>
                                          <p:attrName>style.visibility</p:attrName>
                                        </p:attrNameLst>
                                      </p:cBhvr>
                                      <p:to>
                                        <p:strVal val="visible"/>
                                      </p:to>
                                    </p:set>
                                    <p:animEffect transition="in" filter="fade">
                                      <p:cBhvr>
                                        <p:cTn id="7" dur="800" decel="100000"/>
                                        <p:tgtEl>
                                          <p:spTgt spid="1827843">
                                            <p:txEl>
                                              <p:pRg st="1" end="1"/>
                                            </p:txEl>
                                          </p:spTgt>
                                        </p:tgtEl>
                                      </p:cBhvr>
                                    </p:animEffect>
                                    <p:anim calcmode="lin" valueType="num">
                                      <p:cBhvr>
                                        <p:cTn id="8" dur="800" decel="100000" fill="hold"/>
                                        <p:tgtEl>
                                          <p:spTgt spid="1827843">
                                            <p:txEl>
                                              <p:pRg st="1" end="1"/>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1827843">
                                            <p:txEl>
                                              <p:pRg st="1" end="1"/>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1827843">
                                            <p:txEl>
                                              <p:pRg st="1" end="1"/>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827843">
                                            <p:txEl>
                                              <p:pRg st="1" end="1"/>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827843">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28866" name="Picture 2"/>
          <p:cNvPicPr>
            <a:picLocks noChangeArrowheads="1"/>
          </p:cNvPicPr>
          <p:nvPr/>
        </p:nvPicPr>
        <p:blipFill>
          <a:blip r:embed="rId5" cstate="print"/>
          <a:srcRect/>
          <a:stretch>
            <a:fillRect/>
          </a:stretch>
        </p:blipFill>
        <p:spPr bwMode="auto">
          <a:xfrm>
            <a:off x="4267200" y="3429000"/>
            <a:ext cx="533400" cy="1728788"/>
          </a:xfrm>
          <a:prstGeom prst="rect">
            <a:avLst/>
          </a:prstGeom>
          <a:noFill/>
          <a:ln w="12700">
            <a:noFill/>
            <a:miter lim="800000"/>
            <a:headEnd/>
            <a:tailEnd/>
          </a:ln>
          <a:effectLst/>
        </p:spPr>
      </p:pic>
      <p:grpSp>
        <p:nvGrpSpPr>
          <p:cNvPr id="2" name="Group 3"/>
          <p:cNvGrpSpPr/>
          <p:nvPr/>
        </p:nvGrpSpPr>
        <p:grpSpPr bwMode="auto">
          <a:xfrm>
            <a:off x="6337300" y="1700213"/>
            <a:ext cx="2771775" cy="2736850"/>
            <a:chOff x="4080" y="720"/>
            <a:chExt cx="1344" cy="1248"/>
          </a:xfrm>
        </p:grpSpPr>
        <p:sp>
          <p:nvSpPr>
            <p:cNvPr id="1828868" name="Oval 4"/>
            <p:cNvSpPr>
              <a:spLocks noChangeArrowheads="1"/>
            </p:cNvSpPr>
            <p:nvPr/>
          </p:nvSpPr>
          <p:spPr bwMode="auto">
            <a:xfrm>
              <a:off x="4080" y="720"/>
              <a:ext cx="1344" cy="1248"/>
            </a:xfrm>
            <a:prstGeom prst="ellipse">
              <a:avLst/>
            </a:prstGeom>
            <a:noFill/>
            <a:ln w="9525">
              <a:solidFill>
                <a:schemeClr val="tx1"/>
              </a:solidFill>
              <a:prstDash val="sysDot"/>
              <a:round/>
            </a:ln>
            <a:effectLst/>
          </p:spPr>
          <p:txBody>
            <a:bodyPr wrap="none" anchor="ctr"/>
            <a:lstStyle/>
            <a:p>
              <a:endParaRPr lang="zh-CN" altLang="en-US"/>
            </a:p>
          </p:txBody>
        </p:sp>
        <p:sp>
          <p:nvSpPr>
            <p:cNvPr id="1828869" name="Line 5"/>
            <p:cNvSpPr>
              <a:spLocks noChangeShapeType="1"/>
            </p:cNvSpPr>
            <p:nvPr/>
          </p:nvSpPr>
          <p:spPr bwMode="auto">
            <a:xfrm>
              <a:off x="4345" y="1400"/>
              <a:ext cx="0" cy="127"/>
            </a:xfrm>
            <a:prstGeom prst="line">
              <a:avLst/>
            </a:prstGeom>
            <a:noFill/>
            <a:ln w="38100">
              <a:solidFill>
                <a:schemeClr val="hlink"/>
              </a:solidFill>
              <a:round/>
            </a:ln>
            <a:effectLst/>
          </p:spPr>
          <p:txBody>
            <a:bodyPr/>
            <a:lstStyle/>
            <a:p>
              <a:endParaRPr lang="zh-CN" altLang="en-US"/>
            </a:p>
          </p:txBody>
        </p:sp>
        <p:sp>
          <p:nvSpPr>
            <p:cNvPr id="1828870" name="Line 6"/>
            <p:cNvSpPr>
              <a:spLocks noChangeShapeType="1"/>
            </p:cNvSpPr>
            <p:nvPr/>
          </p:nvSpPr>
          <p:spPr bwMode="auto">
            <a:xfrm>
              <a:off x="4584" y="1369"/>
              <a:ext cx="0" cy="158"/>
            </a:xfrm>
            <a:prstGeom prst="line">
              <a:avLst/>
            </a:prstGeom>
            <a:noFill/>
            <a:ln w="38100">
              <a:solidFill>
                <a:schemeClr val="hlink"/>
              </a:solidFill>
              <a:round/>
            </a:ln>
            <a:effectLst/>
          </p:spPr>
          <p:txBody>
            <a:bodyPr/>
            <a:lstStyle/>
            <a:p>
              <a:endParaRPr lang="zh-CN" altLang="en-US"/>
            </a:p>
          </p:txBody>
        </p:sp>
        <p:sp>
          <p:nvSpPr>
            <p:cNvPr id="1828871" name="Line 7"/>
            <p:cNvSpPr>
              <a:spLocks noChangeShapeType="1"/>
            </p:cNvSpPr>
            <p:nvPr/>
          </p:nvSpPr>
          <p:spPr bwMode="auto">
            <a:xfrm>
              <a:off x="4849" y="1369"/>
              <a:ext cx="0" cy="158"/>
            </a:xfrm>
            <a:prstGeom prst="line">
              <a:avLst/>
            </a:prstGeom>
            <a:noFill/>
            <a:ln w="38100">
              <a:solidFill>
                <a:schemeClr val="hlink"/>
              </a:solidFill>
              <a:round/>
            </a:ln>
            <a:effectLst/>
          </p:spPr>
          <p:txBody>
            <a:bodyPr/>
            <a:lstStyle/>
            <a:p>
              <a:endParaRPr lang="zh-CN" altLang="en-US"/>
            </a:p>
          </p:txBody>
        </p:sp>
        <p:sp>
          <p:nvSpPr>
            <p:cNvPr id="1828872" name="Line 8"/>
            <p:cNvSpPr>
              <a:spLocks noChangeShapeType="1"/>
            </p:cNvSpPr>
            <p:nvPr/>
          </p:nvSpPr>
          <p:spPr bwMode="auto">
            <a:xfrm>
              <a:off x="5180" y="1425"/>
              <a:ext cx="0" cy="127"/>
            </a:xfrm>
            <a:prstGeom prst="line">
              <a:avLst/>
            </a:prstGeom>
            <a:noFill/>
            <a:ln w="38100">
              <a:solidFill>
                <a:schemeClr val="hlink"/>
              </a:solidFill>
              <a:round/>
            </a:ln>
            <a:effectLst/>
          </p:spPr>
          <p:txBody>
            <a:bodyPr/>
            <a:lstStyle/>
            <a:p>
              <a:endParaRPr lang="zh-CN" altLang="en-US"/>
            </a:p>
          </p:txBody>
        </p:sp>
        <p:pic>
          <p:nvPicPr>
            <p:cNvPr id="1828873" name="Picture 9"/>
            <p:cNvPicPr>
              <a:picLocks noChangeArrowheads="1"/>
            </p:cNvPicPr>
            <p:nvPr/>
          </p:nvPicPr>
          <p:blipFill>
            <a:blip r:embed="rId6" cstate="print"/>
            <a:srcRect/>
            <a:stretch>
              <a:fillRect/>
            </a:stretch>
          </p:blipFill>
          <p:spPr bwMode="auto">
            <a:xfrm>
              <a:off x="4769" y="1181"/>
              <a:ext cx="204" cy="218"/>
            </a:xfrm>
            <a:prstGeom prst="rect">
              <a:avLst/>
            </a:prstGeom>
            <a:noFill/>
            <a:ln w="12700">
              <a:noFill/>
              <a:miter lim="800000"/>
              <a:headEnd/>
              <a:tailEnd/>
            </a:ln>
            <a:effectLst/>
          </p:spPr>
        </p:pic>
        <p:graphicFrame>
          <p:nvGraphicFramePr>
            <p:cNvPr id="1828874" name="Object 10"/>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6160" name="Clip" r:id="rId7" imgW="16411575" imgH="22955250" progId="">
                    <p:embed/>
                  </p:oleObj>
                </mc:Choice>
                <mc:Fallback>
                  <p:oleObj name="Clip" r:id="rId7" imgW="16411575" imgH="22955250" progId="">
                    <p:embed/>
                    <p:pic>
                      <p:nvPicPr>
                        <p:cNvPr id="0" name="图片 6144"/>
                        <p:cNvPicPr>
                          <a:picLocks noChangeAspect="1"/>
                        </p:cNvPicPr>
                        <p:nvPr/>
                      </p:nvPicPr>
                      <p:blipFill>
                        <a:blip r:embed="rId8"/>
                        <a:stretch>
                          <a:fillRect/>
                        </a:stretch>
                      </p:blipFill>
                      <p:spPr>
                        <a:xfrm>
                          <a:off x="4240" y="992"/>
                          <a:ext cx="159" cy="416"/>
                        </a:xfrm>
                        <a:prstGeom prst="rect">
                          <a:avLst/>
                        </a:prstGeom>
                        <a:noFill/>
                        <a:ln w="9525">
                          <a:noFill/>
                        </a:ln>
                      </p:spPr>
                    </p:pic>
                  </p:oleObj>
                </mc:Fallback>
              </mc:AlternateContent>
            </a:graphicData>
          </a:graphic>
        </p:graphicFrame>
        <p:pic>
          <p:nvPicPr>
            <p:cNvPr id="1828875" name="Picture 11"/>
            <p:cNvPicPr>
              <a:picLocks noChangeArrowheads="1"/>
            </p:cNvPicPr>
            <p:nvPr/>
          </p:nvPicPr>
          <p:blipFill>
            <a:blip r:embed="rId6" cstate="print"/>
            <a:srcRect/>
            <a:stretch>
              <a:fillRect/>
            </a:stretch>
          </p:blipFill>
          <p:spPr bwMode="auto">
            <a:xfrm>
              <a:off x="4504" y="1181"/>
              <a:ext cx="205" cy="218"/>
            </a:xfrm>
            <a:prstGeom prst="rect">
              <a:avLst/>
            </a:prstGeom>
            <a:noFill/>
            <a:ln w="12700">
              <a:noFill/>
              <a:miter lim="800000"/>
              <a:headEnd/>
              <a:tailEnd/>
            </a:ln>
            <a:effectLst/>
          </p:spPr>
        </p:pic>
        <p:pic>
          <p:nvPicPr>
            <p:cNvPr id="1828876" name="Picture 12"/>
            <p:cNvPicPr>
              <a:picLocks noChangeArrowheads="1"/>
            </p:cNvPicPr>
            <p:nvPr/>
          </p:nvPicPr>
          <p:blipFill>
            <a:blip r:embed="rId9" cstate="print"/>
            <a:srcRect/>
            <a:stretch>
              <a:fillRect/>
            </a:stretch>
          </p:blipFill>
          <p:spPr bwMode="auto">
            <a:xfrm>
              <a:off x="5021" y="1205"/>
              <a:ext cx="355" cy="243"/>
            </a:xfrm>
            <a:prstGeom prst="rect">
              <a:avLst/>
            </a:prstGeom>
            <a:noFill/>
            <a:ln w="9525">
              <a:noFill/>
              <a:miter lim="800000"/>
              <a:headEnd/>
              <a:tailEnd/>
            </a:ln>
            <a:effectLst/>
          </p:spPr>
        </p:pic>
        <p:pic>
          <p:nvPicPr>
            <p:cNvPr id="1828877" name="Picture 13"/>
            <p:cNvPicPr>
              <a:picLocks noChangeArrowheads="1"/>
            </p:cNvPicPr>
            <p:nvPr/>
          </p:nvPicPr>
          <p:blipFill>
            <a:blip r:embed="rId10" cstate="print"/>
            <a:srcRect/>
            <a:stretch>
              <a:fillRect/>
            </a:stretch>
          </p:blipFill>
          <p:spPr bwMode="auto">
            <a:xfrm>
              <a:off x="4618" y="1621"/>
              <a:ext cx="152" cy="296"/>
            </a:xfrm>
            <a:prstGeom prst="rect">
              <a:avLst/>
            </a:prstGeom>
            <a:noFill/>
            <a:ln w="12700">
              <a:noFill/>
              <a:miter lim="800000"/>
              <a:headEnd/>
              <a:tailEnd/>
            </a:ln>
            <a:effectLst/>
          </p:spPr>
        </p:pic>
        <p:sp>
          <p:nvSpPr>
            <p:cNvPr id="1828878" name="Rectangle 14"/>
            <p:cNvSpPr>
              <a:spLocks noChangeArrowheads="1"/>
            </p:cNvSpPr>
            <p:nvPr/>
          </p:nvSpPr>
          <p:spPr bwMode="auto">
            <a:xfrm>
              <a:off x="4416" y="720"/>
              <a:ext cx="672" cy="199"/>
            </a:xfrm>
            <a:prstGeom prst="rect">
              <a:avLst/>
            </a:prstGeom>
            <a:noFill/>
            <a:ln w="9525">
              <a:noFill/>
              <a:miter lim="800000"/>
            </a:ln>
            <a:effectLst/>
          </p:spPr>
          <p:txBody>
            <a:bodyPr wrap="none" anchor="ctr"/>
            <a:lstStyle/>
            <a:p>
              <a:pPr algn="ctr" eaLnBrk="0" hangingPunct="0"/>
              <a:endParaRPr kumimoji="0" lang="zh-CN" altLang="zh-CN" sz="1200" b="0">
                <a:ea typeface="宋体" panose="02010600030101010101" pitchFamily="2" charset="-122"/>
              </a:endParaRPr>
            </a:p>
          </p:txBody>
        </p:sp>
        <p:sp>
          <p:nvSpPr>
            <p:cNvPr id="1828879" name="Line 15"/>
            <p:cNvSpPr>
              <a:spLocks noChangeShapeType="1"/>
            </p:cNvSpPr>
            <p:nvPr/>
          </p:nvSpPr>
          <p:spPr bwMode="auto">
            <a:xfrm>
              <a:off x="4696" y="1527"/>
              <a:ext cx="0" cy="94"/>
            </a:xfrm>
            <a:prstGeom prst="line">
              <a:avLst/>
            </a:prstGeom>
            <a:noFill/>
            <a:ln w="38100">
              <a:solidFill>
                <a:schemeClr val="hlink"/>
              </a:solidFill>
              <a:round/>
            </a:ln>
            <a:effectLst/>
          </p:spPr>
          <p:txBody>
            <a:bodyPr/>
            <a:lstStyle/>
            <a:p>
              <a:endParaRPr lang="zh-CN" altLang="en-US"/>
            </a:p>
          </p:txBody>
        </p:sp>
        <p:sp>
          <p:nvSpPr>
            <p:cNvPr id="1828880" name="Line 16"/>
            <p:cNvSpPr>
              <a:spLocks noChangeShapeType="1"/>
            </p:cNvSpPr>
            <p:nvPr/>
          </p:nvSpPr>
          <p:spPr bwMode="auto">
            <a:xfrm>
              <a:off x="4214" y="1552"/>
              <a:ext cx="1076" cy="0"/>
            </a:xfrm>
            <a:prstGeom prst="line">
              <a:avLst/>
            </a:prstGeom>
            <a:noFill/>
            <a:ln w="57150">
              <a:solidFill>
                <a:schemeClr val="hlink"/>
              </a:solidFill>
              <a:round/>
            </a:ln>
            <a:effectLst/>
          </p:spPr>
          <p:txBody>
            <a:bodyPr/>
            <a:lstStyle/>
            <a:p>
              <a:endParaRPr lang="zh-CN" altLang="en-US"/>
            </a:p>
          </p:txBody>
        </p:sp>
        <p:sp>
          <p:nvSpPr>
            <p:cNvPr id="1828881" name="Text Box 17"/>
            <p:cNvSpPr txBox="1">
              <a:spLocks noChangeArrowheads="1"/>
            </p:cNvSpPr>
            <p:nvPr/>
          </p:nvSpPr>
          <p:spPr bwMode="auto">
            <a:xfrm>
              <a:off x="4368" y="1008"/>
              <a:ext cx="432" cy="12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endParaRPr kumimoji="0" lang="zh-CN" altLang="zh-CN" sz="1200" b="0">
                <a:ea typeface="宋体" panose="02010600030101010101" pitchFamily="2" charset="-122"/>
              </a:endParaRPr>
            </a:p>
          </p:txBody>
        </p:sp>
        <p:sp>
          <p:nvSpPr>
            <p:cNvPr id="1828882" name="Text Box 18"/>
            <p:cNvSpPr txBox="1">
              <a:spLocks noChangeArrowheads="1"/>
            </p:cNvSpPr>
            <p:nvPr/>
          </p:nvSpPr>
          <p:spPr bwMode="auto">
            <a:xfrm>
              <a:off x="4704" y="1008"/>
              <a:ext cx="432" cy="12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endParaRPr kumimoji="0" lang="zh-CN" altLang="zh-CN" sz="1200" b="0">
                <a:ea typeface="宋体" panose="02010600030101010101" pitchFamily="2" charset="-122"/>
              </a:endParaRPr>
            </a:p>
          </p:txBody>
        </p:sp>
      </p:grpSp>
      <p:pic>
        <p:nvPicPr>
          <p:cNvPr id="1828883" name="Picture 19"/>
          <p:cNvPicPr>
            <a:picLocks noChangeArrowheads="1"/>
          </p:cNvPicPr>
          <p:nvPr/>
        </p:nvPicPr>
        <p:blipFill>
          <a:blip r:embed="rId11" cstate="print"/>
          <a:srcRect/>
          <a:stretch>
            <a:fillRect/>
          </a:stretch>
        </p:blipFill>
        <p:spPr bwMode="auto">
          <a:xfrm>
            <a:off x="539750" y="5084763"/>
            <a:ext cx="1112838" cy="1190625"/>
          </a:xfrm>
          <a:prstGeom prst="rect">
            <a:avLst/>
          </a:prstGeom>
          <a:noFill/>
          <a:ln w="9525">
            <a:noFill/>
            <a:miter lim="800000"/>
            <a:headEnd/>
            <a:tailEnd/>
          </a:ln>
          <a:effectLst/>
        </p:spPr>
      </p:pic>
      <p:sp>
        <p:nvSpPr>
          <p:cNvPr id="1828884" name="Line 20"/>
          <p:cNvSpPr>
            <a:spLocks noChangeShapeType="1"/>
          </p:cNvSpPr>
          <p:nvPr/>
        </p:nvSpPr>
        <p:spPr bwMode="auto">
          <a:xfrm flipV="1">
            <a:off x="1619250" y="4005263"/>
            <a:ext cx="2665413" cy="1800225"/>
          </a:xfrm>
          <a:prstGeom prst="line">
            <a:avLst/>
          </a:prstGeom>
          <a:noFill/>
          <a:ln w="38100">
            <a:solidFill>
              <a:srgbClr val="FF0000"/>
            </a:solidFill>
            <a:round/>
          </a:ln>
          <a:effectLst/>
        </p:spPr>
        <p:txBody>
          <a:bodyPr/>
          <a:lstStyle/>
          <a:p>
            <a:endParaRPr lang="zh-CN" altLang="en-US"/>
          </a:p>
        </p:txBody>
      </p:sp>
      <p:sp>
        <p:nvSpPr>
          <p:cNvPr id="1828885" name="Line 21"/>
          <p:cNvSpPr>
            <a:spLocks noChangeShapeType="1"/>
          </p:cNvSpPr>
          <p:nvPr/>
        </p:nvSpPr>
        <p:spPr bwMode="auto">
          <a:xfrm flipV="1">
            <a:off x="4419600" y="2060575"/>
            <a:ext cx="7938" cy="1444625"/>
          </a:xfrm>
          <a:prstGeom prst="line">
            <a:avLst/>
          </a:prstGeom>
          <a:noFill/>
          <a:ln w="38100">
            <a:solidFill>
              <a:srgbClr val="FF0000"/>
            </a:solidFill>
            <a:round/>
          </a:ln>
          <a:effectLst/>
        </p:spPr>
        <p:txBody>
          <a:bodyPr/>
          <a:lstStyle/>
          <a:p>
            <a:endParaRPr lang="zh-CN" altLang="en-US"/>
          </a:p>
        </p:txBody>
      </p:sp>
      <p:sp>
        <p:nvSpPr>
          <p:cNvPr id="1828886" name="Line 22"/>
          <p:cNvSpPr>
            <a:spLocks noChangeShapeType="1"/>
          </p:cNvSpPr>
          <p:nvPr/>
        </p:nvSpPr>
        <p:spPr bwMode="auto">
          <a:xfrm>
            <a:off x="4572000" y="2060575"/>
            <a:ext cx="0" cy="1368425"/>
          </a:xfrm>
          <a:prstGeom prst="line">
            <a:avLst/>
          </a:prstGeom>
          <a:noFill/>
          <a:ln w="38100">
            <a:solidFill>
              <a:srgbClr val="FF0000"/>
            </a:solidFill>
            <a:round/>
          </a:ln>
          <a:effectLst/>
        </p:spPr>
        <p:txBody>
          <a:bodyPr/>
          <a:lstStyle/>
          <a:p>
            <a:endParaRPr lang="zh-CN" altLang="en-US"/>
          </a:p>
        </p:txBody>
      </p:sp>
      <p:sp>
        <p:nvSpPr>
          <p:cNvPr id="1828887" name="Line 23"/>
          <p:cNvSpPr>
            <a:spLocks noChangeShapeType="1"/>
          </p:cNvSpPr>
          <p:nvPr/>
        </p:nvSpPr>
        <p:spPr bwMode="auto">
          <a:xfrm>
            <a:off x="4648200" y="3962400"/>
            <a:ext cx="2895600" cy="0"/>
          </a:xfrm>
          <a:prstGeom prst="line">
            <a:avLst/>
          </a:prstGeom>
          <a:noFill/>
          <a:ln w="38100">
            <a:solidFill>
              <a:srgbClr val="FF0000"/>
            </a:solidFill>
            <a:round/>
          </a:ln>
          <a:effectLst/>
        </p:spPr>
        <p:txBody>
          <a:bodyPr/>
          <a:lstStyle/>
          <a:p>
            <a:endParaRPr lang="zh-CN" altLang="en-US"/>
          </a:p>
        </p:txBody>
      </p:sp>
      <p:sp>
        <p:nvSpPr>
          <p:cNvPr id="1828888" name="Text Box 24"/>
          <p:cNvSpPr txBox="1">
            <a:spLocks noChangeArrowheads="1"/>
          </p:cNvSpPr>
          <p:nvPr/>
        </p:nvSpPr>
        <p:spPr bwMode="auto">
          <a:xfrm rot="19398565">
            <a:off x="1979613" y="4365625"/>
            <a:ext cx="1865312" cy="39687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t>数据包</a:t>
            </a:r>
          </a:p>
        </p:txBody>
      </p:sp>
      <p:sp>
        <p:nvSpPr>
          <p:cNvPr id="1828889" name="Text Box 25"/>
          <p:cNvSpPr txBox="1">
            <a:spLocks noChangeArrowheads="1"/>
          </p:cNvSpPr>
          <p:nvPr/>
        </p:nvSpPr>
        <p:spPr bwMode="auto">
          <a:xfrm>
            <a:off x="4859338" y="3429000"/>
            <a:ext cx="2000250" cy="39687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t>数据包</a:t>
            </a:r>
          </a:p>
        </p:txBody>
      </p:sp>
      <p:sp>
        <p:nvSpPr>
          <p:cNvPr id="1828890" name="Text Box 26"/>
          <p:cNvSpPr txBox="1">
            <a:spLocks noChangeArrowheads="1"/>
          </p:cNvSpPr>
          <p:nvPr/>
        </p:nvSpPr>
        <p:spPr bwMode="auto">
          <a:xfrm>
            <a:off x="4716463" y="2349500"/>
            <a:ext cx="1800225" cy="641350"/>
          </a:xfrm>
          <a:prstGeom prst="rect">
            <a:avLst/>
          </a:prstGeom>
          <a:noFill/>
          <a:ln w="38100">
            <a:noFill/>
            <a:miter lim="800000"/>
          </a:ln>
          <a:effectLst/>
        </p:spPr>
        <p:txBody>
          <a:bodyPr>
            <a:spAutoFit/>
          </a:bodyPr>
          <a:lstStyle/>
          <a:p>
            <a:pPr eaLnBrk="0" hangingPunct="0">
              <a:spcBef>
                <a:spcPct val="50000"/>
              </a:spcBef>
              <a:buFont typeface="Wingdings" panose="05000000000000000000" pitchFamily="2" charset="2"/>
              <a:buNone/>
            </a:pPr>
            <a:r>
              <a:rPr kumimoji="0" lang="zh-CN" altLang="en-US" sz="1800" b="0">
                <a:solidFill>
                  <a:schemeClr val="folHlink"/>
                </a:solidFill>
              </a:rPr>
              <a:t>根据策略决定如何处理数据包</a:t>
            </a:r>
          </a:p>
        </p:txBody>
      </p:sp>
      <p:sp>
        <p:nvSpPr>
          <p:cNvPr id="1828891" name="Rectangle 27"/>
          <p:cNvSpPr>
            <a:spLocks noChangeArrowheads="1"/>
          </p:cNvSpPr>
          <p:nvPr/>
        </p:nvSpPr>
        <p:spPr bwMode="auto">
          <a:xfrm>
            <a:off x="1335088" y="144463"/>
            <a:ext cx="7427912" cy="1143000"/>
          </a:xfrm>
          <a:prstGeom prst="rect">
            <a:avLst/>
          </a:prstGeom>
          <a:noFill/>
          <a:ln w="9525">
            <a:noFill/>
            <a:miter lim="800000"/>
          </a:ln>
          <a:effectLst/>
        </p:spPr>
        <p:txBody>
          <a:bodyPr/>
          <a:lstStyle/>
          <a:p>
            <a:r>
              <a:rPr kumimoji="0" lang="zh-CN" altLang="en-US" sz="4000" dirty="0">
                <a:latin typeface="黑体" panose="02010609060101010101" pitchFamily="49" charset="-122"/>
                <a:ea typeface="宋体" panose="02010600030101010101" pitchFamily="2" charset="-122"/>
              </a:rPr>
              <a:t>应用级代理</a:t>
            </a:r>
          </a:p>
        </p:txBody>
      </p:sp>
      <p:sp>
        <p:nvSpPr>
          <p:cNvPr id="1828892" name="Rectangle 28"/>
          <p:cNvSpPr>
            <a:spLocks noChangeArrowheads="1"/>
          </p:cNvSpPr>
          <p:nvPr/>
        </p:nvSpPr>
        <p:spPr bwMode="auto">
          <a:xfrm>
            <a:off x="3635375" y="1450975"/>
            <a:ext cx="1828800" cy="609600"/>
          </a:xfrm>
          <a:prstGeom prst="rect">
            <a:avLst/>
          </a:prstGeom>
          <a:solidFill>
            <a:srgbClr val="FFCCFF"/>
          </a:solidFill>
          <a:ln w="38100">
            <a:solidFill>
              <a:srgbClr val="FF9933"/>
            </a:solidFill>
            <a:miter lim="800000"/>
          </a:ln>
          <a:effectLst/>
        </p:spPr>
        <p:txBody>
          <a:bodyPr wrap="none" anchor="ctr"/>
          <a:lstStyle/>
          <a:p>
            <a:pPr algn="ctr" eaLnBrk="0" hangingPunct="0">
              <a:spcBef>
                <a:spcPct val="50000"/>
              </a:spcBef>
              <a:buFont typeface="Wingdings" panose="05000000000000000000" pitchFamily="2" charset="2"/>
              <a:buNone/>
            </a:pPr>
            <a:r>
              <a:rPr kumimoji="0" lang="zh-CN" altLang="en-US" sz="1800" b="0" dirty="0">
                <a:solidFill>
                  <a:schemeClr val="folHlink"/>
                </a:solidFill>
              </a:rPr>
              <a:t>控制策略</a:t>
            </a:r>
          </a:p>
        </p:txBody>
      </p:sp>
      <p:grpSp>
        <p:nvGrpSpPr>
          <p:cNvPr id="3" name="Group 29"/>
          <p:cNvGrpSpPr/>
          <p:nvPr/>
        </p:nvGrpSpPr>
        <p:grpSpPr bwMode="auto">
          <a:xfrm>
            <a:off x="4852988" y="4581525"/>
            <a:ext cx="4110037" cy="298450"/>
            <a:chOff x="3168" y="2880"/>
            <a:chExt cx="1968" cy="157"/>
          </a:xfrm>
        </p:grpSpPr>
        <p:sp>
          <p:nvSpPr>
            <p:cNvPr id="1828894" name="Rectangle 30"/>
            <p:cNvSpPr>
              <a:spLocks noChangeArrowheads="1"/>
            </p:cNvSpPr>
            <p:nvPr/>
          </p:nvSpPr>
          <p:spPr bwMode="auto">
            <a:xfrm>
              <a:off x="4078" y="2880"/>
              <a:ext cx="1058" cy="157"/>
            </a:xfrm>
            <a:prstGeom prst="rect">
              <a:avLst/>
            </a:prstGeom>
            <a:solidFill>
              <a:srgbClr val="00FFCC"/>
            </a:solidFill>
            <a:ln w="38100">
              <a:noFill/>
              <a:miter lim="800000"/>
            </a:ln>
            <a:effectLst/>
          </p:spPr>
          <p:txBody>
            <a:bodyPr/>
            <a:lstStyle/>
            <a:p>
              <a:pPr algn="ctr" defTabSz="1029970">
                <a:lnSpc>
                  <a:spcPct val="110000"/>
                </a:lnSpc>
                <a:spcBef>
                  <a:spcPct val="20000"/>
                </a:spcBef>
                <a:spcAft>
                  <a:spcPct val="10000"/>
                </a:spcAft>
                <a:buClr>
                  <a:srgbClr val="FF0000"/>
                </a:buClr>
                <a:buFont typeface="Wingdings" panose="05000000000000000000" pitchFamily="2" charset="2"/>
                <a:buNone/>
              </a:pPr>
              <a:r>
                <a:rPr kumimoji="0" lang="zh-CN" altLang="en-US" sz="1400">
                  <a:solidFill>
                    <a:srgbClr val="000000"/>
                  </a:solidFill>
                </a:rPr>
                <a:t>数据</a:t>
              </a:r>
            </a:p>
          </p:txBody>
        </p:sp>
        <p:sp>
          <p:nvSpPr>
            <p:cNvPr id="1828895" name="Rectangle 31"/>
            <p:cNvSpPr>
              <a:spLocks noChangeArrowheads="1"/>
            </p:cNvSpPr>
            <p:nvPr/>
          </p:nvSpPr>
          <p:spPr bwMode="auto">
            <a:xfrm>
              <a:off x="3576" y="2880"/>
              <a:ext cx="502" cy="157"/>
            </a:xfrm>
            <a:prstGeom prst="rect">
              <a:avLst/>
            </a:prstGeom>
            <a:solidFill>
              <a:srgbClr val="FFCC99"/>
            </a:solidFill>
            <a:ln w="38100">
              <a:noFill/>
              <a:miter lim="800000"/>
            </a:ln>
            <a:effectLst/>
          </p:spPr>
          <p:txBody>
            <a:bodyPr/>
            <a:lstStyle/>
            <a:p>
              <a:pPr defTabSz="1029970">
                <a:lnSpc>
                  <a:spcPct val="110000"/>
                </a:lnSpc>
                <a:spcBef>
                  <a:spcPct val="20000"/>
                </a:spcBef>
                <a:spcAft>
                  <a:spcPct val="10000"/>
                </a:spcAft>
                <a:buClr>
                  <a:srgbClr val="FF0000"/>
                </a:buClr>
                <a:buFont typeface="Wingdings" panose="05000000000000000000" pitchFamily="2" charset="2"/>
                <a:buNone/>
              </a:pPr>
              <a:r>
                <a:rPr kumimoji="0" lang="en-US" altLang="zh-CN" sz="1400">
                  <a:solidFill>
                    <a:srgbClr val="000000"/>
                  </a:solidFill>
                </a:rPr>
                <a:t>TCP</a:t>
              </a:r>
              <a:r>
                <a:rPr kumimoji="0" lang="zh-CN" altLang="en-US" sz="1400">
                  <a:solidFill>
                    <a:srgbClr val="000000"/>
                  </a:solidFill>
                </a:rPr>
                <a:t>报头</a:t>
              </a:r>
            </a:p>
          </p:txBody>
        </p:sp>
        <p:sp>
          <p:nvSpPr>
            <p:cNvPr id="1828896" name="Rectangle 32"/>
            <p:cNvSpPr>
              <a:spLocks noChangeArrowheads="1"/>
            </p:cNvSpPr>
            <p:nvPr/>
          </p:nvSpPr>
          <p:spPr bwMode="auto">
            <a:xfrm>
              <a:off x="3168" y="2880"/>
              <a:ext cx="408" cy="157"/>
            </a:xfrm>
            <a:prstGeom prst="rect">
              <a:avLst/>
            </a:prstGeom>
            <a:solidFill>
              <a:srgbClr val="FF7C80"/>
            </a:solidFill>
            <a:ln w="38100">
              <a:noFill/>
              <a:miter lim="800000"/>
            </a:ln>
            <a:effectLst/>
          </p:spPr>
          <p:txBody>
            <a:bodyPr/>
            <a:lstStyle/>
            <a:p>
              <a:pPr defTabSz="1029970">
                <a:lnSpc>
                  <a:spcPct val="110000"/>
                </a:lnSpc>
                <a:spcBef>
                  <a:spcPct val="20000"/>
                </a:spcBef>
                <a:spcAft>
                  <a:spcPct val="10000"/>
                </a:spcAft>
                <a:buClr>
                  <a:srgbClr val="FF0000"/>
                </a:buClr>
                <a:buFont typeface="Wingdings" panose="05000000000000000000" pitchFamily="2" charset="2"/>
                <a:buNone/>
              </a:pPr>
              <a:r>
                <a:rPr kumimoji="0" lang="en-US" altLang="zh-CN" sz="1400">
                  <a:solidFill>
                    <a:srgbClr val="000000"/>
                  </a:solidFill>
                </a:rPr>
                <a:t>IP</a:t>
              </a:r>
              <a:r>
                <a:rPr kumimoji="0" lang="zh-CN" altLang="en-US" sz="1400">
                  <a:solidFill>
                    <a:srgbClr val="000000"/>
                  </a:solidFill>
                </a:rPr>
                <a:t>报头</a:t>
              </a:r>
            </a:p>
          </p:txBody>
        </p:sp>
        <p:sp>
          <p:nvSpPr>
            <p:cNvPr id="1828897" name="Line 33"/>
            <p:cNvSpPr>
              <a:spLocks noChangeShapeType="1"/>
            </p:cNvSpPr>
            <p:nvPr/>
          </p:nvSpPr>
          <p:spPr bwMode="auto">
            <a:xfrm>
              <a:off x="3168" y="2880"/>
              <a:ext cx="1968" cy="0"/>
            </a:xfrm>
            <a:prstGeom prst="line">
              <a:avLst/>
            </a:prstGeom>
            <a:noFill/>
            <a:ln w="12700" cap="sq">
              <a:solidFill>
                <a:schemeClr val="tx1"/>
              </a:solidFill>
              <a:round/>
            </a:ln>
            <a:effectLst/>
          </p:spPr>
          <p:txBody>
            <a:bodyPr/>
            <a:lstStyle/>
            <a:p>
              <a:endParaRPr lang="zh-CN" altLang="en-US"/>
            </a:p>
          </p:txBody>
        </p:sp>
        <p:sp>
          <p:nvSpPr>
            <p:cNvPr id="1828898" name="Line 34"/>
            <p:cNvSpPr>
              <a:spLocks noChangeShapeType="1"/>
            </p:cNvSpPr>
            <p:nvPr/>
          </p:nvSpPr>
          <p:spPr bwMode="auto">
            <a:xfrm>
              <a:off x="3168" y="3037"/>
              <a:ext cx="1968" cy="0"/>
            </a:xfrm>
            <a:prstGeom prst="line">
              <a:avLst/>
            </a:prstGeom>
            <a:noFill/>
            <a:ln w="12700" cap="sq">
              <a:solidFill>
                <a:schemeClr val="tx1"/>
              </a:solidFill>
              <a:round/>
            </a:ln>
            <a:effectLst/>
          </p:spPr>
          <p:txBody>
            <a:bodyPr/>
            <a:lstStyle/>
            <a:p>
              <a:endParaRPr lang="zh-CN" altLang="en-US"/>
            </a:p>
          </p:txBody>
        </p:sp>
        <p:sp>
          <p:nvSpPr>
            <p:cNvPr id="1828899" name="Line 35"/>
            <p:cNvSpPr>
              <a:spLocks noChangeShapeType="1"/>
            </p:cNvSpPr>
            <p:nvPr/>
          </p:nvSpPr>
          <p:spPr bwMode="auto">
            <a:xfrm>
              <a:off x="3168" y="2880"/>
              <a:ext cx="0" cy="157"/>
            </a:xfrm>
            <a:prstGeom prst="line">
              <a:avLst/>
            </a:prstGeom>
            <a:noFill/>
            <a:ln w="12700" cap="sq">
              <a:solidFill>
                <a:schemeClr val="tx1"/>
              </a:solidFill>
              <a:round/>
            </a:ln>
            <a:effectLst/>
          </p:spPr>
          <p:txBody>
            <a:bodyPr/>
            <a:lstStyle/>
            <a:p>
              <a:endParaRPr lang="zh-CN" altLang="en-US"/>
            </a:p>
          </p:txBody>
        </p:sp>
        <p:sp>
          <p:nvSpPr>
            <p:cNvPr id="1828900" name="Line 36"/>
            <p:cNvSpPr>
              <a:spLocks noChangeShapeType="1"/>
            </p:cNvSpPr>
            <p:nvPr/>
          </p:nvSpPr>
          <p:spPr bwMode="auto">
            <a:xfrm>
              <a:off x="5136" y="2880"/>
              <a:ext cx="0" cy="157"/>
            </a:xfrm>
            <a:prstGeom prst="line">
              <a:avLst/>
            </a:prstGeom>
            <a:noFill/>
            <a:ln w="12700" cap="sq">
              <a:solidFill>
                <a:schemeClr val="tx1"/>
              </a:solidFill>
              <a:round/>
            </a:ln>
            <a:effectLst/>
          </p:spPr>
          <p:txBody>
            <a:bodyPr/>
            <a:lstStyle/>
            <a:p>
              <a:endParaRPr lang="zh-CN" altLang="en-US"/>
            </a:p>
          </p:txBody>
        </p:sp>
        <p:sp>
          <p:nvSpPr>
            <p:cNvPr id="1828901" name="Line 37"/>
            <p:cNvSpPr>
              <a:spLocks noChangeShapeType="1"/>
            </p:cNvSpPr>
            <p:nvPr/>
          </p:nvSpPr>
          <p:spPr bwMode="auto">
            <a:xfrm>
              <a:off x="3576" y="2880"/>
              <a:ext cx="0" cy="157"/>
            </a:xfrm>
            <a:prstGeom prst="line">
              <a:avLst/>
            </a:prstGeom>
            <a:noFill/>
            <a:ln w="12700">
              <a:solidFill>
                <a:schemeClr val="tx1"/>
              </a:solidFill>
              <a:round/>
            </a:ln>
            <a:effectLst/>
          </p:spPr>
          <p:txBody>
            <a:bodyPr/>
            <a:lstStyle/>
            <a:p>
              <a:endParaRPr lang="zh-CN" altLang="en-US"/>
            </a:p>
          </p:txBody>
        </p:sp>
        <p:sp>
          <p:nvSpPr>
            <p:cNvPr id="1828902" name="Line 38"/>
            <p:cNvSpPr>
              <a:spLocks noChangeShapeType="1"/>
            </p:cNvSpPr>
            <p:nvPr/>
          </p:nvSpPr>
          <p:spPr bwMode="auto">
            <a:xfrm>
              <a:off x="4078" y="2880"/>
              <a:ext cx="0" cy="157"/>
            </a:xfrm>
            <a:prstGeom prst="line">
              <a:avLst/>
            </a:prstGeom>
            <a:noFill/>
            <a:ln w="12700">
              <a:solidFill>
                <a:schemeClr val="tx1"/>
              </a:solidFill>
              <a:round/>
            </a:ln>
            <a:effectLst/>
          </p:spPr>
          <p:txBody>
            <a:bodyPr/>
            <a:lstStyle/>
            <a:p>
              <a:endParaRPr lang="zh-CN" altLang="en-US"/>
            </a:p>
          </p:txBody>
        </p:sp>
      </p:grpSp>
      <p:grpSp>
        <p:nvGrpSpPr>
          <p:cNvPr id="4" name="Group 39"/>
          <p:cNvGrpSpPr/>
          <p:nvPr/>
        </p:nvGrpSpPr>
        <p:grpSpPr bwMode="auto">
          <a:xfrm>
            <a:off x="4859338" y="4797425"/>
            <a:ext cx="1905000" cy="1365250"/>
            <a:chOff x="3168" y="3024"/>
            <a:chExt cx="912" cy="720"/>
          </a:xfrm>
        </p:grpSpPr>
        <p:sp>
          <p:nvSpPr>
            <p:cNvPr id="1828904" name="Line 40"/>
            <p:cNvSpPr>
              <a:spLocks noChangeShapeType="1"/>
            </p:cNvSpPr>
            <p:nvPr/>
          </p:nvSpPr>
          <p:spPr bwMode="auto">
            <a:xfrm>
              <a:off x="3168" y="3024"/>
              <a:ext cx="0" cy="720"/>
            </a:xfrm>
            <a:prstGeom prst="line">
              <a:avLst/>
            </a:prstGeom>
            <a:noFill/>
            <a:ln w="12700">
              <a:solidFill>
                <a:schemeClr val="folHlink"/>
              </a:solidFill>
              <a:round/>
            </a:ln>
            <a:effectLst/>
          </p:spPr>
          <p:txBody>
            <a:bodyPr/>
            <a:lstStyle/>
            <a:p>
              <a:endParaRPr lang="zh-CN" altLang="en-US"/>
            </a:p>
          </p:txBody>
        </p:sp>
        <p:sp>
          <p:nvSpPr>
            <p:cNvPr id="1828905" name="Line 41"/>
            <p:cNvSpPr>
              <a:spLocks noChangeShapeType="1"/>
            </p:cNvSpPr>
            <p:nvPr/>
          </p:nvSpPr>
          <p:spPr bwMode="auto">
            <a:xfrm>
              <a:off x="4080" y="3024"/>
              <a:ext cx="0" cy="384"/>
            </a:xfrm>
            <a:prstGeom prst="line">
              <a:avLst/>
            </a:prstGeom>
            <a:noFill/>
            <a:ln w="12700">
              <a:solidFill>
                <a:schemeClr val="folHlink"/>
              </a:solidFill>
              <a:round/>
            </a:ln>
            <a:effectLst/>
          </p:spPr>
          <p:txBody>
            <a:bodyPr/>
            <a:lstStyle/>
            <a:p>
              <a:endParaRPr lang="zh-CN" altLang="en-US"/>
            </a:p>
          </p:txBody>
        </p:sp>
      </p:grpSp>
      <p:sp>
        <p:nvSpPr>
          <p:cNvPr id="1828906" name="Line 42"/>
          <p:cNvSpPr>
            <a:spLocks noChangeShapeType="1"/>
          </p:cNvSpPr>
          <p:nvPr/>
        </p:nvSpPr>
        <p:spPr bwMode="auto">
          <a:xfrm>
            <a:off x="8963025" y="4810125"/>
            <a:ext cx="1588" cy="1355725"/>
          </a:xfrm>
          <a:prstGeom prst="line">
            <a:avLst/>
          </a:prstGeom>
          <a:noFill/>
          <a:ln w="12700">
            <a:solidFill>
              <a:srgbClr val="00FFCC"/>
            </a:solidFill>
            <a:round/>
          </a:ln>
          <a:effectLst/>
        </p:spPr>
        <p:txBody>
          <a:bodyPr/>
          <a:lstStyle/>
          <a:p>
            <a:endParaRPr lang="zh-CN" altLang="en-US"/>
          </a:p>
        </p:txBody>
      </p:sp>
      <p:sp>
        <p:nvSpPr>
          <p:cNvPr id="1828907" name="Line 43"/>
          <p:cNvSpPr>
            <a:spLocks noChangeShapeType="1"/>
          </p:cNvSpPr>
          <p:nvPr/>
        </p:nvSpPr>
        <p:spPr bwMode="auto">
          <a:xfrm>
            <a:off x="4859338" y="5299075"/>
            <a:ext cx="1905000" cy="1588"/>
          </a:xfrm>
          <a:prstGeom prst="line">
            <a:avLst/>
          </a:prstGeom>
          <a:noFill/>
          <a:ln w="12700">
            <a:solidFill>
              <a:schemeClr val="folHlink"/>
            </a:solidFill>
            <a:round/>
            <a:headEnd type="triangle" w="med" len="med"/>
            <a:tailEnd type="triangle" w="med" len="med"/>
          </a:ln>
          <a:effectLst/>
        </p:spPr>
        <p:txBody>
          <a:bodyPr/>
          <a:lstStyle/>
          <a:p>
            <a:endParaRPr lang="zh-CN" altLang="en-US"/>
          </a:p>
        </p:txBody>
      </p:sp>
      <p:sp>
        <p:nvSpPr>
          <p:cNvPr id="1828908" name="Line 44"/>
          <p:cNvSpPr>
            <a:spLocks noChangeShapeType="1"/>
          </p:cNvSpPr>
          <p:nvPr/>
        </p:nvSpPr>
        <p:spPr bwMode="auto">
          <a:xfrm flipV="1">
            <a:off x="4859338" y="5726113"/>
            <a:ext cx="4103687" cy="7937"/>
          </a:xfrm>
          <a:prstGeom prst="line">
            <a:avLst/>
          </a:prstGeom>
          <a:noFill/>
          <a:ln w="12700">
            <a:solidFill>
              <a:srgbClr val="00FFCC"/>
            </a:solidFill>
            <a:round/>
            <a:headEnd type="triangle" w="med" len="med"/>
            <a:tailEnd type="triangle" w="med" len="med"/>
          </a:ln>
          <a:effectLst/>
        </p:spPr>
        <p:txBody>
          <a:bodyPr/>
          <a:lstStyle/>
          <a:p>
            <a:endParaRPr lang="zh-CN" altLang="en-US"/>
          </a:p>
        </p:txBody>
      </p:sp>
      <p:sp>
        <p:nvSpPr>
          <p:cNvPr id="1828909" name="Text Box 45"/>
          <p:cNvSpPr txBox="1">
            <a:spLocks noChangeArrowheads="1"/>
          </p:cNvSpPr>
          <p:nvPr/>
        </p:nvSpPr>
        <p:spPr bwMode="auto">
          <a:xfrm>
            <a:off x="4859338" y="4941888"/>
            <a:ext cx="1905000" cy="336550"/>
          </a:xfrm>
          <a:prstGeom prst="rect">
            <a:avLst/>
          </a:prstGeom>
          <a:noFill/>
          <a:ln w="127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1600">
                <a:ea typeface="宋体" panose="02010600030101010101" pitchFamily="2" charset="-122"/>
              </a:rPr>
              <a:t>分组过滤判断信息</a:t>
            </a:r>
          </a:p>
        </p:txBody>
      </p:sp>
      <p:sp>
        <p:nvSpPr>
          <p:cNvPr id="1828910" name="Text Box 46"/>
          <p:cNvSpPr txBox="1">
            <a:spLocks noChangeArrowheads="1"/>
          </p:cNvSpPr>
          <p:nvPr/>
        </p:nvSpPr>
        <p:spPr bwMode="auto">
          <a:xfrm>
            <a:off x="6300788" y="5756275"/>
            <a:ext cx="1905000" cy="336550"/>
          </a:xfrm>
          <a:prstGeom prst="rect">
            <a:avLst/>
          </a:prstGeom>
          <a:noFill/>
          <a:ln w="127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1600">
                <a:ea typeface="宋体" panose="02010600030101010101" pitchFamily="2" charset="-122"/>
              </a:rPr>
              <a:t>应用代理判断信息</a:t>
            </a:r>
          </a:p>
        </p:txBody>
      </p:sp>
      <p:sp>
        <p:nvSpPr>
          <p:cNvPr id="1828911" name="Text Box 47"/>
          <p:cNvSpPr txBox="1">
            <a:spLocks noChangeArrowheads="1"/>
          </p:cNvSpPr>
          <p:nvPr/>
        </p:nvSpPr>
        <p:spPr bwMode="auto">
          <a:xfrm>
            <a:off x="323850" y="2205038"/>
            <a:ext cx="3743325" cy="1338828"/>
          </a:xfrm>
          <a:prstGeom prst="rect">
            <a:avLst/>
          </a:prstGeom>
          <a:gradFill rotWithShape="1">
            <a:gsLst>
              <a:gs pos="0">
                <a:schemeClr val="bg1"/>
              </a:gs>
              <a:gs pos="100000">
                <a:srgbClr val="FF9900"/>
              </a:gs>
            </a:gsLst>
            <a:path path="shape">
              <a:fillToRect l="50000" t="50000" r="50000" b="50000"/>
            </a:path>
          </a:gradFill>
          <a:ln w="9525">
            <a:noFill/>
            <a:miter lim="800000"/>
          </a:ln>
          <a:effectLst/>
        </p:spPr>
        <p:txBody>
          <a:bodyPr>
            <a:spAutoFit/>
          </a:bodyPr>
          <a:lstStyle/>
          <a:p>
            <a:pPr eaLnBrk="0" hangingPunct="0">
              <a:spcBef>
                <a:spcPct val="50000"/>
              </a:spcBef>
              <a:buFont typeface="Wingdings" panose="05000000000000000000" pitchFamily="2" charset="2"/>
              <a:buNone/>
            </a:pPr>
            <a:r>
              <a:rPr kumimoji="0" lang="zh-CN" altLang="en-US" dirty="0"/>
              <a:t>应用代理可以对数据包的数据区进行分析，并以此判断数据是否允许通过。</a:t>
            </a:r>
          </a:p>
          <a:p>
            <a:pPr>
              <a:spcBef>
                <a:spcPct val="50000"/>
              </a:spcBef>
            </a:pPr>
            <a:endParaRPr lang="en-US" altLang="zh-CN" dirty="0"/>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1828888"/>
                                        </p:tgtEl>
                                        <p:attrNameLst>
                                          <p:attrName>style.visibility</p:attrName>
                                        </p:attrNameLst>
                                      </p:cBhvr>
                                      <p:to>
                                        <p:strVal val="visible"/>
                                      </p:to>
                                    </p:set>
                                    <p:anim calcmode="lin" valueType="num">
                                      <p:cBhvr additive="base">
                                        <p:cTn id="7" dur="500" fill="hold"/>
                                        <p:tgtEl>
                                          <p:spTgt spid="1828888"/>
                                        </p:tgtEl>
                                        <p:attrNameLst>
                                          <p:attrName>ppt_x</p:attrName>
                                        </p:attrNameLst>
                                      </p:cBhvr>
                                      <p:tavLst>
                                        <p:tav tm="0">
                                          <p:val>
                                            <p:strVal val="0-#ppt_w/2"/>
                                          </p:val>
                                        </p:tav>
                                        <p:tav tm="100000">
                                          <p:val>
                                            <p:strVal val="#ppt_x"/>
                                          </p:val>
                                        </p:tav>
                                      </p:tavLst>
                                    </p:anim>
                                    <p:anim calcmode="lin" valueType="num">
                                      <p:cBhvr additive="base">
                                        <p:cTn id="8" dur="500" fill="hold"/>
                                        <p:tgtEl>
                                          <p:spTgt spid="182888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828884"/>
                                        </p:tgtEl>
                                        <p:attrNameLst>
                                          <p:attrName>style.visibility</p:attrName>
                                        </p:attrNameLst>
                                      </p:cBhvr>
                                      <p:to>
                                        <p:strVal val="visible"/>
                                      </p:to>
                                    </p:set>
                                    <p:animEffect transition="in" filter="wipe(down)">
                                      <p:cBhvr>
                                        <p:cTn id="12" dur="500"/>
                                        <p:tgtEl>
                                          <p:spTgt spid="18288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828885"/>
                                        </p:tgtEl>
                                        <p:attrNameLst>
                                          <p:attrName>style.visibility</p:attrName>
                                        </p:attrNameLst>
                                      </p:cBhvr>
                                      <p:to>
                                        <p:strVal val="visible"/>
                                      </p:to>
                                    </p:set>
                                    <p:animEffect transition="in" filter="wipe(down)">
                                      <p:cBhvr>
                                        <p:cTn id="17" dur="500"/>
                                        <p:tgtEl>
                                          <p:spTgt spid="18288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828886"/>
                                        </p:tgtEl>
                                        <p:attrNameLst>
                                          <p:attrName>style.visibility</p:attrName>
                                        </p:attrNameLst>
                                      </p:cBhvr>
                                      <p:to>
                                        <p:strVal val="visible"/>
                                      </p:to>
                                    </p:set>
                                    <p:animEffect transition="in" filter="wipe(up)">
                                      <p:cBhvr>
                                        <p:cTn id="22" dur="500"/>
                                        <p:tgtEl>
                                          <p:spTgt spid="1828886"/>
                                        </p:tgtEl>
                                      </p:cBhvr>
                                    </p:animEffect>
                                  </p:childTnLst>
                                </p:cTn>
                              </p:par>
                            </p:childTnLst>
                          </p:cTn>
                        </p:par>
                        <p:par>
                          <p:cTn id="23" fill="hold">
                            <p:stCondLst>
                              <p:cond delay="500"/>
                            </p:stCondLst>
                            <p:childTnLst>
                              <p:par>
                                <p:cTn id="24" presetID="12" presetClass="entr" presetSubtype="1" fill="hold" grpId="0" nodeType="afterEffect">
                                  <p:stCondLst>
                                    <p:cond delay="0"/>
                                  </p:stCondLst>
                                  <p:childTnLst>
                                    <p:set>
                                      <p:cBhvr>
                                        <p:cTn id="25" dur="1" fill="hold">
                                          <p:stCondLst>
                                            <p:cond delay="0"/>
                                          </p:stCondLst>
                                        </p:cTn>
                                        <p:tgtEl>
                                          <p:spTgt spid="1828890"/>
                                        </p:tgtEl>
                                        <p:attrNameLst>
                                          <p:attrName>style.visibility</p:attrName>
                                        </p:attrNameLst>
                                      </p:cBhvr>
                                      <p:to>
                                        <p:strVal val="visible"/>
                                      </p:to>
                                    </p:set>
                                    <p:animEffect transition="in" filter="slide(fromTop)">
                                      <p:cBhvr>
                                        <p:cTn id="26" dur="500"/>
                                        <p:tgtEl>
                                          <p:spTgt spid="182889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828887"/>
                                        </p:tgtEl>
                                        <p:attrNameLst>
                                          <p:attrName>style.visibility</p:attrName>
                                        </p:attrNameLst>
                                      </p:cBhvr>
                                      <p:to>
                                        <p:strVal val="visible"/>
                                      </p:to>
                                    </p:set>
                                    <p:animEffect transition="in" filter="wipe(left)">
                                      <p:cBhvr>
                                        <p:cTn id="31" dur="500"/>
                                        <p:tgtEl>
                                          <p:spTgt spid="1828887"/>
                                        </p:tgtEl>
                                      </p:cBhvr>
                                    </p:animEffect>
                                  </p:childTnLst>
                                </p:cTn>
                              </p:par>
                            </p:childTnLst>
                          </p:cTn>
                        </p:par>
                        <p:par>
                          <p:cTn id="32" fill="hold">
                            <p:stCondLst>
                              <p:cond delay="500"/>
                            </p:stCondLst>
                            <p:childTnLst>
                              <p:par>
                                <p:cTn id="33" presetID="12" presetClass="entr" presetSubtype="8" fill="hold" grpId="0" nodeType="afterEffect">
                                  <p:stCondLst>
                                    <p:cond delay="0"/>
                                  </p:stCondLst>
                                  <p:childTnLst>
                                    <p:set>
                                      <p:cBhvr>
                                        <p:cTn id="34" dur="1" fill="hold">
                                          <p:stCondLst>
                                            <p:cond delay="0"/>
                                          </p:stCondLst>
                                        </p:cTn>
                                        <p:tgtEl>
                                          <p:spTgt spid="1828889"/>
                                        </p:tgtEl>
                                        <p:attrNameLst>
                                          <p:attrName>style.visibility</p:attrName>
                                        </p:attrNameLst>
                                      </p:cBhvr>
                                      <p:to>
                                        <p:strVal val="visible"/>
                                      </p:to>
                                    </p:set>
                                    <p:animEffect transition="in" filter="slide(fromLeft)">
                                      <p:cBhvr>
                                        <p:cTn id="35" dur="500"/>
                                        <p:tgtEl>
                                          <p:spTgt spid="1828889"/>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2" fill="hold" nodeType="clickEffect">
                                  <p:stCondLst>
                                    <p:cond delay="0"/>
                                  </p:stCondLst>
                                  <p:childTnLst>
                                    <p:set>
                                      <p:cBhvr>
                                        <p:cTn id="39" dur="1" fill="hold">
                                          <p:stCondLst>
                                            <p:cond delay="0"/>
                                          </p:stCondLst>
                                        </p:cTn>
                                        <p:tgtEl>
                                          <p:spTgt spid="3"/>
                                        </p:tgtEl>
                                        <p:attrNameLst>
                                          <p:attrName>style.visibility</p:attrName>
                                        </p:attrNameLst>
                                      </p:cBhvr>
                                      <p:to>
                                        <p:strVal val="visible"/>
                                      </p:to>
                                    </p:set>
                                    <p:anim calcmode="lin" valueType="num">
                                      <p:cBhvr additive="base">
                                        <p:cTn id="40" dur="500" fill="hold"/>
                                        <p:tgtEl>
                                          <p:spTgt spid="3"/>
                                        </p:tgtEl>
                                        <p:attrNameLst>
                                          <p:attrName>ppt_x</p:attrName>
                                        </p:attrNameLst>
                                      </p:cBhvr>
                                      <p:tavLst>
                                        <p:tav tm="0">
                                          <p:val>
                                            <p:strVal val="1+#ppt_w/2"/>
                                          </p:val>
                                        </p:tav>
                                        <p:tav tm="100000">
                                          <p:val>
                                            <p:strVal val="#ppt_x"/>
                                          </p:val>
                                        </p:tav>
                                      </p:tavLst>
                                    </p:anim>
                                    <p:anim calcmode="lin" valueType="num">
                                      <p:cBhvr additive="base">
                                        <p:cTn id="41"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up)">
                                      <p:cBhvr>
                                        <p:cTn id="46" dur="500"/>
                                        <p:tgtEl>
                                          <p:spTgt spid="4"/>
                                        </p:tgtEl>
                                      </p:cBhvr>
                                    </p:animEffect>
                                  </p:childTnLst>
                                </p:cTn>
                              </p:par>
                            </p:childTnLst>
                          </p:cTn>
                        </p:par>
                        <p:par>
                          <p:cTn id="47" fill="hold">
                            <p:stCondLst>
                              <p:cond delay="500"/>
                            </p:stCondLst>
                            <p:childTnLst>
                              <p:par>
                                <p:cTn id="48" presetID="16" presetClass="entr" presetSubtype="37" fill="hold" grpId="0" nodeType="afterEffect">
                                  <p:stCondLst>
                                    <p:cond delay="0"/>
                                  </p:stCondLst>
                                  <p:childTnLst>
                                    <p:set>
                                      <p:cBhvr>
                                        <p:cTn id="49" dur="1" fill="hold">
                                          <p:stCondLst>
                                            <p:cond delay="0"/>
                                          </p:stCondLst>
                                        </p:cTn>
                                        <p:tgtEl>
                                          <p:spTgt spid="1828907"/>
                                        </p:tgtEl>
                                        <p:attrNameLst>
                                          <p:attrName>style.visibility</p:attrName>
                                        </p:attrNameLst>
                                      </p:cBhvr>
                                      <p:to>
                                        <p:strVal val="visible"/>
                                      </p:to>
                                    </p:set>
                                    <p:animEffect transition="in" filter="barn(outVertical)">
                                      <p:cBhvr>
                                        <p:cTn id="50" dur="500"/>
                                        <p:tgtEl>
                                          <p:spTgt spid="1828907"/>
                                        </p:tgtEl>
                                      </p:cBhvr>
                                    </p:animEffect>
                                  </p:childTnLst>
                                </p:cTn>
                              </p:par>
                            </p:childTnLst>
                          </p:cTn>
                        </p:par>
                        <p:par>
                          <p:cTn id="51" fill="hold">
                            <p:stCondLst>
                              <p:cond delay="1000"/>
                            </p:stCondLst>
                            <p:childTnLst>
                              <p:par>
                                <p:cTn id="52" presetID="12" presetClass="entr" presetSubtype="4" fill="hold" grpId="0" nodeType="afterEffect">
                                  <p:stCondLst>
                                    <p:cond delay="0"/>
                                  </p:stCondLst>
                                  <p:childTnLst>
                                    <p:set>
                                      <p:cBhvr>
                                        <p:cTn id="53" dur="1" fill="hold">
                                          <p:stCondLst>
                                            <p:cond delay="0"/>
                                          </p:stCondLst>
                                        </p:cTn>
                                        <p:tgtEl>
                                          <p:spTgt spid="1828909"/>
                                        </p:tgtEl>
                                        <p:attrNameLst>
                                          <p:attrName>style.visibility</p:attrName>
                                        </p:attrNameLst>
                                      </p:cBhvr>
                                      <p:to>
                                        <p:strVal val="visible"/>
                                      </p:to>
                                    </p:set>
                                    <p:animEffect transition="in" filter="slide(fromBottom)">
                                      <p:cBhvr>
                                        <p:cTn id="54" dur="500"/>
                                        <p:tgtEl>
                                          <p:spTgt spid="1828909"/>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1" fill="hold" grpId="0" nodeType="clickEffect">
                                  <p:stCondLst>
                                    <p:cond delay="0"/>
                                  </p:stCondLst>
                                  <p:childTnLst>
                                    <p:set>
                                      <p:cBhvr>
                                        <p:cTn id="58" dur="1" fill="hold">
                                          <p:stCondLst>
                                            <p:cond delay="0"/>
                                          </p:stCondLst>
                                        </p:cTn>
                                        <p:tgtEl>
                                          <p:spTgt spid="1828906"/>
                                        </p:tgtEl>
                                        <p:attrNameLst>
                                          <p:attrName>style.visibility</p:attrName>
                                        </p:attrNameLst>
                                      </p:cBhvr>
                                      <p:to>
                                        <p:strVal val="visible"/>
                                      </p:to>
                                    </p:set>
                                    <p:animEffect transition="in" filter="wipe(up)">
                                      <p:cBhvr>
                                        <p:cTn id="59" dur="500"/>
                                        <p:tgtEl>
                                          <p:spTgt spid="1828906"/>
                                        </p:tgtEl>
                                      </p:cBhvr>
                                    </p:animEffect>
                                  </p:childTnLst>
                                </p:cTn>
                              </p:par>
                            </p:childTnLst>
                          </p:cTn>
                        </p:par>
                        <p:par>
                          <p:cTn id="60" fill="hold">
                            <p:stCondLst>
                              <p:cond delay="500"/>
                            </p:stCondLst>
                            <p:childTnLst>
                              <p:par>
                                <p:cTn id="61" presetID="16" presetClass="entr" presetSubtype="37" fill="hold" grpId="0" nodeType="afterEffect">
                                  <p:stCondLst>
                                    <p:cond delay="0"/>
                                  </p:stCondLst>
                                  <p:childTnLst>
                                    <p:set>
                                      <p:cBhvr>
                                        <p:cTn id="62" dur="1" fill="hold">
                                          <p:stCondLst>
                                            <p:cond delay="0"/>
                                          </p:stCondLst>
                                        </p:cTn>
                                        <p:tgtEl>
                                          <p:spTgt spid="1828908"/>
                                        </p:tgtEl>
                                        <p:attrNameLst>
                                          <p:attrName>style.visibility</p:attrName>
                                        </p:attrNameLst>
                                      </p:cBhvr>
                                      <p:to>
                                        <p:strVal val="visible"/>
                                      </p:to>
                                    </p:set>
                                    <p:animEffect transition="in" filter="barn(outVertical)">
                                      <p:cBhvr>
                                        <p:cTn id="63" dur="500"/>
                                        <p:tgtEl>
                                          <p:spTgt spid="1828908"/>
                                        </p:tgtEl>
                                      </p:cBhvr>
                                    </p:animEffect>
                                  </p:childTnLst>
                                </p:cTn>
                              </p:par>
                            </p:childTnLst>
                          </p:cTn>
                        </p:par>
                        <p:par>
                          <p:cTn id="64" fill="hold">
                            <p:stCondLst>
                              <p:cond delay="1000"/>
                            </p:stCondLst>
                            <p:childTnLst>
                              <p:par>
                                <p:cTn id="65" presetID="12" presetClass="entr" presetSubtype="4" fill="hold" grpId="0" nodeType="afterEffect">
                                  <p:stCondLst>
                                    <p:cond delay="0"/>
                                  </p:stCondLst>
                                  <p:childTnLst>
                                    <p:set>
                                      <p:cBhvr>
                                        <p:cTn id="66" dur="1" fill="hold">
                                          <p:stCondLst>
                                            <p:cond delay="0"/>
                                          </p:stCondLst>
                                        </p:cTn>
                                        <p:tgtEl>
                                          <p:spTgt spid="1828910"/>
                                        </p:tgtEl>
                                        <p:attrNameLst>
                                          <p:attrName>style.visibility</p:attrName>
                                        </p:attrNameLst>
                                      </p:cBhvr>
                                      <p:to>
                                        <p:strVal val="visible"/>
                                      </p:to>
                                    </p:set>
                                    <p:animEffect transition="in" filter="slide(fromBottom)">
                                      <p:cBhvr>
                                        <p:cTn id="67" dur="500"/>
                                        <p:tgtEl>
                                          <p:spTgt spid="1828910"/>
                                        </p:tgtEl>
                                      </p:cBhvr>
                                    </p:animEffect>
                                  </p:childTnLst>
                                </p:cTn>
                              </p:par>
                            </p:childTnLst>
                          </p:cTn>
                        </p:par>
                      </p:childTnLst>
                    </p:cTn>
                  </p:par>
                  <p:par>
                    <p:cTn id="68" fill="hold">
                      <p:stCondLst>
                        <p:cond delay="indefinite"/>
                      </p:stCondLst>
                      <p:childTnLst>
                        <p:par>
                          <p:cTn id="69" fill="hold">
                            <p:stCondLst>
                              <p:cond delay="0"/>
                            </p:stCondLst>
                            <p:childTnLst>
                              <p:par>
                                <p:cTn id="70" presetID="30" presetClass="entr" presetSubtype="0" fill="hold" grpId="0" nodeType="clickEffect">
                                  <p:stCondLst>
                                    <p:cond delay="0"/>
                                  </p:stCondLst>
                                  <p:childTnLst>
                                    <p:set>
                                      <p:cBhvr>
                                        <p:cTn id="71" dur="1" fill="hold">
                                          <p:stCondLst>
                                            <p:cond delay="0"/>
                                          </p:stCondLst>
                                        </p:cTn>
                                        <p:tgtEl>
                                          <p:spTgt spid="1828911"/>
                                        </p:tgtEl>
                                        <p:attrNameLst>
                                          <p:attrName>style.visibility</p:attrName>
                                        </p:attrNameLst>
                                      </p:cBhvr>
                                      <p:to>
                                        <p:strVal val="visible"/>
                                      </p:to>
                                    </p:set>
                                    <p:animEffect transition="in" filter="fade">
                                      <p:cBhvr>
                                        <p:cTn id="72" dur="800" decel="100000"/>
                                        <p:tgtEl>
                                          <p:spTgt spid="1828911"/>
                                        </p:tgtEl>
                                      </p:cBhvr>
                                    </p:animEffect>
                                    <p:anim calcmode="lin" valueType="num">
                                      <p:cBhvr>
                                        <p:cTn id="73" dur="800" decel="100000" fill="hold"/>
                                        <p:tgtEl>
                                          <p:spTgt spid="1828911"/>
                                        </p:tgtEl>
                                        <p:attrNameLst>
                                          <p:attrName>style.rotation</p:attrName>
                                        </p:attrNameLst>
                                      </p:cBhvr>
                                      <p:tavLst>
                                        <p:tav tm="0">
                                          <p:val>
                                            <p:fltVal val="-90"/>
                                          </p:val>
                                        </p:tav>
                                        <p:tav tm="100000">
                                          <p:val>
                                            <p:fltVal val="0"/>
                                          </p:val>
                                        </p:tav>
                                      </p:tavLst>
                                    </p:anim>
                                    <p:anim calcmode="lin" valueType="num">
                                      <p:cBhvr>
                                        <p:cTn id="74" dur="800" decel="100000" fill="hold"/>
                                        <p:tgtEl>
                                          <p:spTgt spid="1828911"/>
                                        </p:tgtEl>
                                        <p:attrNameLst>
                                          <p:attrName>ppt_x</p:attrName>
                                        </p:attrNameLst>
                                      </p:cBhvr>
                                      <p:tavLst>
                                        <p:tav tm="0">
                                          <p:val>
                                            <p:strVal val="#ppt_x+0.4"/>
                                          </p:val>
                                        </p:tav>
                                        <p:tav tm="100000">
                                          <p:val>
                                            <p:strVal val="#ppt_x-0.05"/>
                                          </p:val>
                                        </p:tav>
                                      </p:tavLst>
                                    </p:anim>
                                    <p:anim calcmode="lin" valueType="num">
                                      <p:cBhvr>
                                        <p:cTn id="75" dur="800" decel="100000" fill="hold"/>
                                        <p:tgtEl>
                                          <p:spTgt spid="1828911"/>
                                        </p:tgtEl>
                                        <p:attrNameLst>
                                          <p:attrName>ppt_y</p:attrName>
                                        </p:attrNameLst>
                                      </p:cBhvr>
                                      <p:tavLst>
                                        <p:tav tm="0">
                                          <p:val>
                                            <p:strVal val="#ppt_y-0.4"/>
                                          </p:val>
                                        </p:tav>
                                        <p:tav tm="100000">
                                          <p:val>
                                            <p:strVal val="#ppt_y+0.1"/>
                                          </p:val>
                                        </p:tav>
                                      </p:tavLst>
                                    </p:anim>
                                    <p:anim calcmode="lin" valueType="num">
                                      <p:cBhvr>
                                        <p:cTn id="76" dur="200" accel="100000" fill="hold">
                                          <p:stCondLst>
                                            <p:cond delay="800"/>
                                          </p:stCondLst>
                                        </p:cTn>
                                        <p:tgtEl>
                                          <p:spTgt spid="1828911"/>
                                        </p:tgtEl>
                                        <p:attrNameLst>
                                          <p:attrName>ppt_x</p:attrName>
                                        </p:attrNameLst>
                                      </p:cBhvr>
                                      <p:tavLst>
                                        <p:tav tm="0">
                                          <p:val>
                                            <p:strVal val="#ppt_x-0.05"/>
                                          </p:val>
                                        </p:tav>
                                        <p:tav tm="100000">
                                          <p:val>
                                            <p:strVal val="#ppt_x"/>
                                          </p:val>
                                        </p:tav>
                                      </p:tavLst>
                                    </p:anim>
                                    <p:anim calcmode="lin" valueType="num">
                                      <p:cBhvr>
                                        <p:cTn id="77" dur="200" accel="100000" fill="hold">
                                          <p:stCondLst>
                                            <p:cond delay="800"/>
                                          </p:stCondLst>
                                        </p:cTn>
                                        <p:tgtEl>
                                          <p:spTgt spid="18289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8884" grpId="0" animBg="1"/>
      <p:bldP spid="1828885" grpId="0" animBg="1"/>
      <p:bldP spid="1828886" grpId="0" animBg="1"/>
      <p:bldP spid="1828887" grpId="0" animBg="1"/>
      <p:bldP spid="1828888" grpId="0" autoUpdateAnimBg="0"/>
      <p:bldP spid="1828889" grpId="0" autoUpdateAnimBg="0"/>
      <p:bldP spid="1828890" grpId="0" autoUpdateAnimBg="0"/>
      <p:bldP spid="1828906" grpId="0" animBg="1"/>
      <p:bldP spid="1828907" grpId="0" animBg="1"/>
      <p:bldP spid="1828908" grpId="0" animBg="1"/>
      <p:bldP spid="1828909" grpId="0" autoUpdateAnimBg="0"/>
      <p:bldP spid="1828910" grpId="0" autoUpdateAnimBg="0"/>
      <p:bldP spid="18289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0914" name="Rectangle 2"/>
          <p:cNvSpPr>
            <a:spLocks noGrp="1" noChangeArrowheads="1"/>
          </p:cNvSpPr>
          <p:nvPr>
            <p:ph type="title"/>
          </p:nvPr>
        </p:nvSpPr>
        <p:spPr/>
        <p:txBody>
          <a:bodyPr/>
          <a:lstStyle/>
          <a:p>
            <a:r>
              <a:rPr lang="zh-CN" altLang="en-US"/>
              <a:t>应用级代理 </a:t>
            </a:r>
            <a:r>
              <a:rPr lang="en-US" altLang="zh-CN"/>
              <a:t>VS </a:t>
            </a:r>
            <a:r>
              <a:rPr lang="zh-CN" altLang="en-US"/>
              <a:t>包过滤技术 </a:t>
            </a:r>
          </a:p>
        </p:txBody>
      </p:sp>
      <p:sp>
        <p:nvSpPr>
          <p:cNvPr id="1830915" name="Rectangle 3"/>
          <p:cNvSpPr>
            <a:spLocks noGrp="1" noChangeArrowheads="1"/>
          </p:cNvSpPr>
          <p:nvPr>
            <p:ph type="body" idx="1"/>
          </p:nvPr>
        </p:nvSpPr>
        <p:spPr>
          <a:xfrm>
            <a:off x="363537" y="1239838"/>
            <a:ext cx="8104187" cy="4894262"/>
          </a:xfrm>
        </p:spPr>
        <p:txBody>
          <a:bodyPr/>
          <a:lstStyle/>
          <a:p>
            <a:pPr>
              <a:lnSpc>
                <a:spcPct val="150000"/>
              </a:lnSpc>
            </a:pPr>
            <a:r>
              <a:rPr lang="zh-CN" altLang="en-US" dirty="0"/>
              <a:t>以</a:t>
            </a:r>
            <a:r>
              <a:rPr lang="en-US" altLang="zh-CN" dirty="0"/>
              <a:t>HTTP</a:t>
            </a:r>
            <a:r>
              <a:rPr lang="zh-CN" altLang="en-US" dirty="0"/>
              <a:t>流量为例：</a:t>
            </a:r>
          </a:p>
          <a:p>
            <a:pPr lvl="1">
              <a:lnSpc>
                <a:spcPct val="150000"/>
              </a:lnSpc>
            </a:pPr>
            <a:r>
              <a:rPr lang="zh-CN" altLang="en-US" dirty="0"/>
              <a:t>包过滤技术仅仅知道应该允许或者拒绝</a:t>
            </a:r>
            <a:r>
              <a:rPr lang="en-US" altLang="zh-CN" dirty="0"/>
              <a:t>HTTP</a:t>
            </a:r>
            <a:r>
              <a:rPr lang="zh-CN" altLang="en-US" dirty="0"/>
              <a:t>流量；</a:t>
            </a:r>
          </a:p>
          <a:p>
            <a:pPr lvl="1">
              <a:lnSpc>
                <a:spcPct val="150000"/>
              </a:lnSpc>
            </a:pPr>
            <a:r>
              <a:rPr lang="zh-CN" altLang="en-US" dirty="0"/>
              <a:t>应用级代理可以配置来过滤具体</a:t>
            </a:r>
            <a:r>
              <a:rPr lang="en-US" altLang="zh-CN" dirty="0"/>
              <a:t>HTTP</a:t>
            </a:r>
            <a:r>
              <a:rPr lang="zh-CN" altLang="en-US" dirty="0"/>
              <a:t>流量类型的数据；</a:t>
            </a:r>
          </a:p>
          <a:p>
            <a:pPr lvl="2">
              <a:lnSpc>
                <a:spcPct val="150000"/>
              </a:lnSpc>
            </a:pPr>
            <a:r>
              <a:rPr lang="zh-CN" altLang="en-US" dirty="0">
                <a:solidFill>
                  <a:schemeClr val="tx1"/>
                </a:solidFill>
              </a:rPr>
              <a:t>防火墙管理员的管理带来极大的伸缩性，可以严格控制什么流量将会被允许，什么流量将被拒绝。</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nodeType="clickEffect">
                                  <p:stCondLst>
                                    <p:cond delay="0"/>
                                  </p:stCondLst>
                                  <p:childTnLst>
                                    <p:set>
                                      <p:cBhvr>
                                        <p:cTn id="6" dur="1" fill="hold">
                                          <p:stCondLst>
                                            <p:cond delay="0"/>
                                          </p:stCondLst>
                                        </p:cTn>
                                        <p:tgtEl>
                                          <p:spTgt spid="1830915">
                                            <p:txEl>
                                              <p:pRg st="1" end="1"/>
                                            </p:txEl>
                                          </p:spTgt>
                                        </p:tgtEl>
                                        <p:attrNameLst>
                                          <p:attrName>style.visibility</p:attrName>
                                        </p:attrNameLst>
                                      </p:cBhvr>
                                      <p:to>
                                        <p:strVal val="visible"/>
                                      </p:to>
                                    </p:set>
                                    <p:anim calcmode="lin" valueType="num">
                                      <p:cBhvr>
                                        <p:cTn id="7" dur="1000" fill="hold"/>
                                        <p:tgtEl>
                                          <p:spTgt spid="1830915">
                                            <p:txEl>
                                              <p:pRg st="1" end="1"/>
                                            </p:txEl>
                                          </p:spTgt>
                                        </p:tgtEl>
                                        <p:attrNameLst>
                                          <p:attrName>ppt_w</p:attrName>
                                        </p:attrNameLst>
                                      </p:cBhvr>
                                      <p:tavLst>
                                        <p:tav tm="0">
                                          <p:val>
                                            <p:fltVal val="0"/>
                                          </p:val>
                                        </p:tav>
                                        <p:tav tm="100000">
                                          <p:val>
                                            <p:strVal val="#ppt_w"/>
                                          </p:val>
                                        </p:tav>
                                      </p:tavLst>
                                    </p:anim>
                                    <p:anim calcmode="lin" valueType="num">
                                      <p:cBhvr>
                                        <p:cTn id="8" dur="1000" fill="hold"/>
                                        <p:tgtEl>
                                          <p:spTgt spid="1830915">
                                            <p:txEl>
                                              <p:pRg st="1" end="1"/>
                                            </p:txEl>
                                          </p:spTgt>
                                        </p:tgtEl>
                                        <p:attrNameLst>
                                          <p:attrName>ppt_h</p:attrName>
                                        </p:attrNameLst>
                                      </p:cBhvr>
                                      <p:tavLst>
                                        <p:tav tm="0">
                                          <p:val>
                                            <p:fltVal val="0"/>
                                          </p:val>
                                        </p:tav>
                                        <p:tav tm="100000">
                                          <p:val>
                                            <p:strVal val="#ppt_h"/>
                                          </p:val>
                                        </p:tav>
                                      </p:tavLst>
                                    </p:anim>
                                    <p:anim calcmode="lin" valueType="num">
                                      <p:cBhvr>
                                        <p:cTn id="9" dur="1000" fill="hold"/>
                                        <p:tgtEl>
                                          <p:spTgt spid="1830915">
                                            <p:txEl>
                                              <p:pRg st="1" end="1"/>
                                            </p:txEl>
                                          </p:spTgt>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830915">
                                            <p:txEl>
                                              <p:pRg st="1" end="1"/>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nodeType="clickEffect">
                                  <p:stCondLst>
                                    <p:cond delay="0"/>
                                  </p:stCondLst>
                                  <p:childTnLst>
                                    <p:set>
                                      <p:cBhvr>
                                        <p:cTn id="14" dur="1" fill="hold">
                                          <p:stCondLst>
                                            <p:cond delay="0"/>
                                          </p:stCondLst>
                                        </p:cTn>
                                        <p:tgtEl>
                                          <p:spTgt spid="1830915">
                                            <p:txEl>
                                              <p:pRg st="2" end="2"/>
                                            </p:txEl>
                                          </p:spTgt>
                                        </p:tgtEl>
                                        <p:attrNameLst>
                                          <p:attrName>style.visibility</p:attrName>
                                        </p:attrNameLst>
                                      </p:cBhvr>
                                      <p:to>
                                        <p:strVal val="visible"/>
                                      </p:to>
                                    </p:set>
                                    <p:anim calcmode="lin" valueType="num">
                                      <p:cBhvr>
                                        <p:cTn id="15" dur="1000" fill="hold"/>
                                        <p:tgtEl>
                                          <p:spTgt spid="1830915">
                                            <p:txEl>
                                              <p:pRg st="2" end="2"/>
                                            </p:txEl>
                                          </p:spTgt>
                                        </p:tgtEl>
                                        <p:attrNameLst>
                                          <p:attrName>ppt_w</p:attrName>
                                        </p:attrNameLst>
                                      </p:cBhvr>
                                      <p:tavLst>
                                        <p:tav tm="0">
                                          <p:val>
                                            <p:fltVal val="0"/>
                                          </p:val>
                                        </p:tav>
                                        <p:tav tm="100000">
                                          <p:val>
                                            <p:strVal val="#ppt_w"/>
                                          </p:val>
                                        </p:tav>
                                      </p:tavLst>
                                    </p:anim>
                                    <p:anim calcmode="lin" valueType="num">
                                      <p:cBhvr>
                                        <p:cTn id="16" dur="1000" fill="hold"/>
                                        <p:tgtEl>
                                          <p:spTgt spid="1830915">
                                            <p:txEl>
                                              <p:pRg st="2" end="2"/>
                                            </p:txEl>
                                          </p:spTgt>
                                        </p:tgtEl>
                                        <p:attrNameLst>
                                          <p:attrName>ppt_h</p:attrName>
                                        </p:attrNameLst>
                                      </p:cBhvr>
                                      <p:tavLst>
                                        <p:tav tm="0">
                                          <p:val>
                                            <p:fltVal val="0"/>
                                          </p:val>
                                        </p:tav>
                                        <p:tav tm="100000">
                                          <p:val>
                                            <p:strVal val="#ppt_h"/>
                                          </p:val>
                                        </p:tav>
                                      </p:tavLst>
                                    </p:anim>
                                    <p:anim calcmode="lin" valueType="num">
                                      <p:cBhvr>
                                        <p:cTn id="17" dur="1000" fill="hold"/>
                                        <p:tgtEl>
                                          <p:spTgt spid="1830915">
                                            <p:txEl>
                                              <p:pRg st="2" end="2"/>
                                            </p:txEl>
                                          </p:spTgt>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1830915">
                                            <p:txEl>
                                              <p:pRg st="2" end="2"/>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nodeType="clickEffect">
                                  <p:stCondLst>
                                    <p:cond delay="0"/>
                                  </p:stCondLst>
                                  <p:childTnLst>
                                    <p:set>
                                      <p:cBhvr>
                                        <p:cTn id="22" dur="1" fill="hold">
                                          <p:stCondLst>
                                            <p:cond delay="0"/>
                                          </p:stCondLst>
                                        </p:cTn>
                                        <p:tgtEl>
                                          <p:spTgt spid="1830915">
                                            <p:txEl>
                                              <p:pRg st="3" end="3"/>
                                            </p:txEl>
                                          </p:spTgt>
                                        </p:tgtEl>
                                        <p:attrNameLst>
                                          <p:attrName>style.visibility</p:attrName>
                                        </p:attrNameLst>
                                      </p:cBhvr>
                                      <p:to>
                                        <p:strVal val="visible"/>
                                      </p:to>
                                    </p:set>
                                    <p:anim calcmode="lin" valueType="num">
                                      <p:cBhvr>
                                        <p:cTn id="23" dur="1000" fill="hold"/>
                                        <p:tgtEl>
                                          <p:spTgt spid="1830915">
                                            <p:txEl>
                                              <p:pRg st="3" end="3"/>
                                            </p:txEl>
                                          </p:spTgt>
                                        </p:tgtEl>
                                        <p:attrNameLst>
                                          <p:attrName>ppt_w</p:attrName>
                                        </p:attrNameLst>
                                      </p:cBhvr>
                                      <p:tavLst>
                                        <p:tav tm="0">
                                          <p:val>
                                            <p:fltVal val="0"/>
                                          </p:val>
                                        </p:tav>
                                        <p:tav tm="100000">
                                          <p:val>
                                            <p:strVal val="#ppt_w"/>
                                          </p:val>
                                        </p:tav>
                                      </p:tavLst>
                                    </p:anim>
                                    <p:anim calcmode="lin" valueType="num">
                                      <p:cBhvr>
                                        <p:cTn id="24" dur="1000" fill="hold"/>
                                        <p:tgtEl>
                                          <p:spTgt spid="1830915">
                                            <p:txEl>
                                              <p:pRg st="3" end="3"/>
                                            </p:txEl>
                                          </p:spTgt>
                                        </p:tgtEl>
                                        <p:attrNameLst>
                                          <p:attrName>ppt_h</p:attrName>
                                        </p:attrNameLst>
                                      </p:cBhvr>
                                      <p:tavLst>
                                        <p:tav tm="0">
                                          <p:val>
                                            <p:fltVal val="0"/>
                                          </p:val>
                                        </p:tav>
                                        <p:tav tm="100000">
                                          <p:val>
                                            <p:strVal val="#ppt_h"/>
                                          </p:val>
                                        </p:tav>
                                      </p:tavLst>
                                    </p:anim>
                                    <p:anim calcmode="lin" valueType="num">
                                      <p:cBhvr>
                                        <p:cTn id="25" dur="1000" fill="hold"/>
                                        <p:tgtEl>
                                          <p:spTgt spid="1830915">
                                            <p:txEl>
                                              <p:pRg st="3" end="3"/>
                                            </p:txEl>
                                          </p:spTgt>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1830915">
                                            <p:txEl>
                                              <p:pRg st="3" end="3"/>
                                            </p:txEl>
                                          </p:spTgt>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5490" name="Rectangle 2"/>
          <p:cNvSpPr>
            <a:spLocks noGrp="1" noChangeArrowheads="1"/>
          </p:cNvSpPr>
          <p:nvPr>
            <p:ph type="title"/>
          </p:nvPr>
        </p:nvSpPr>
        <p:spPr/>
        <p:txBody>
          <a:bodyPr/>
          <a:lstStyle/>
          <a:p>
            <a:r>
              <a:rPr lang="zh-CN" altLang="en-US"/>
              <a:t>应用级代理的优点</a:t>
            </a:r>
          </a:p>
        </p:txBody>
      </p:sp>
      <p:sp>
        <p:nvSpPr>
          <p:cNvPr id="1855491" name="Rectangle 3"/>
          <p:cNvSpPr>
            <a:spLocks noGrp="1" noChangeArrowheads="1"/>
          </p:cNvSpPr>
          <p:nvPr>
            <p:ph type="body" idx="1"/>
          </p:nvPr>
        </p:nvSpPr>
        <p:spPr>
          <a:xfrm>
            <a:off x="630238" y="1439862"/>
            <a:ext cx="7772400" cy="4522787"/>
          </a:xfrm>
        </p:spPr>
        <p:txBody>
          <a:bodyPr/>
          <a:lstStyle/>
          <a:p>
            <a:pPr>
              <a:lnSpc>
                <a:spcPct val="150000"/>
              </a:lnSpc>
              <a:spcBef>
                <a:spcPts val="0"/>
              </a:spcBef>
            </a:pPr>
            <a:r>
              <a:rPr lang="zh-CN" altLang="en-US" dirty="0"/>
              <a:t>允许用户“直接”访问</a:t>
            </a:r>
            <a:r>
              <a:rPr lang="en-US" altLang="zh-CN" dirty="0"/>
              <a:t>Internet</a:t>
            </a:r>
            <a:r>
              <a:rPr lang="zh-CN" altLang="en-US" dirty="0"/>
              <a:t>：在相应后台软件的支持下，代理服务系统允许用户从自己的系统访问</a:t>
            </a:r>
            <a:r>
              <a:rPr lang="en-US" altLang="zh-CN" dirty="0"/>
              <a:t>Internet</a:t>
            </a:r>
            <a:r>
              <a:rPr lang="zh-CN" altLang="en-US" dirty="0"/>
              <a:t>，但不允许数据包直接传送而是通过双穴主机或堡垒主机间接传送</a:t>
            </a:r>
          </a:p>
          <a:p>
            <a:pPr>
              <a:lnSpc>
                <a:spcPct val="150000"/>
              </a:lnSpc>
              <a:spcBef>
                <a:spcPts val="0"/>
              </a:spcBef>
            </a:pPr>
            <a:r>
              <a:rPr lang="zh-CN" altLang="en-US" dirty="0"/>
              <a:t>适合于做日志</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1938" name="Rectangle 2"/>
          <p:cNvSpPr>
            <a:spLocks noGrp="1" noChangeArrowheads="1"/>
          </p:cNvSpPr>
          <p:nvPr>
            <p:ph type="title"/>
          </p:nvPr>
        </p:nvSpPr>
        <p:spPr/>
        <p:txBody>
          <a:bodyPr/>
          <a:lstStyle/>
          <a:p>
            <a:r>
              <a:rPr lang="zh-CN" altLang="en-US"/>
              <a:t>应用级代理的缺点</a:t>
            </a:r>
            <a:r>
              <a:rPr lang="en-US" altLang="zh-CN"/>
              <a:t>(1/2)</a:t>
            </a:r>
          </a:p>
        </p:txBody>
      </p:sp>
      <p:sp>
        <p:nvSpPr>
          <p:cNvPr id="1831939" name="Rectangle 3"/>
          <p:cNvSpPr>
            <a:spLocks noGrp="1" noChangeArrowheads="1"/>
          </p:cNvSpPr>
          <p:nvPr>
            <p:ph type="body" idx="1"/>
          </p:nvPr>
        </p:nvSpPr>
        <p:spPr>
          <a:xfrm>
            <a:off x="620712" y="1382713"/>
            <a:ext cx="7970837" cy="4114800"/>
          </a:xfrm>
        </p:spPr>
        <p:txBody>
          <a:bodyPr/>
          <a:lstStyle/>
          <a:p>
            <a:r>
              <a:rPr lang="zh-CN" altLang="en-US" sz="2400" dirty="0"/>
              <a:t>对每一类应用，都需要专门的代理。大多数代理服务器只能处理相对较少的应用。</a:t>
            </a:r>
          </a:p>
          <a:p>
            <a:r>
              <a:rPr lang="zh-CN" altLang="en-US" sz="2400" dirty="0"/>
              <a:t>应用代理往往比包过滤防火墙性能要差。</a:t>
            </a:r>
          </a:p>
          <a:p>
            <a:pPr lvl="1"/>
            <a:r>
              <a:rPr lang="zh-CN" altLang="en-US" sz="2400" dirty="0"/>
              <a:t>应用代理在应用层处理报文，要求应用代理服务器花费更多的时间来处理报文，造成数据传输的延迟。</a:t>
            </a:r>
          </a:p>
          <a:p>
            <a:r>
              <a:rPr lang="zh-CN" altLang="en-US" sz="2400" dirty="0"/>
              <a:t>应用代理服务器比相应的包过滤防火墙更加昂贵。</a:t>
            </a:r>
          </a:p>
          <a:p>
            <a:pPr lvl="1"/>
            <a:r>
              <a:rPr lang="zh-CN" altLang="en-US" sz="2400" dirty="0"/>
              <a:t>应用代理服务器对硬件的要求通常较高，升级的成本也较高。</a:t>
            </a:r>
          </a:p>
          <a:p>
            <a:r>
              <a:rPr lang="zh-CN" altLang="en-US" sz="2400" dirty="0"/>
              <a:t>不能使用户免于协议本身缺点的限制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withEffect">
                                  <p:stCondLst>
                                    <p:cond delay="0"/>
                                  </p:stCondLst>
                                  <p:childTnLst>
                                    <p:set>
                                      <p:cBhvr>
                                        <p:cTn id="6" dur="1" fill="hold">
                                          <p:stCondLst>
                                            <p:cond delay="0"/>
                                          </p:stCondLst>
                                        </p:cTn>
                                        <p:tgtEl>
                                          <p:spTgt spid="1831939">
                                            <p:txEl>
                                              <p:pRg st="0" end="0"/>
                                            </p:txEl>
                                          </p:spTgt>
                                        </p:tgtEl>
                                        <p:attrNameLst>
                                          <p:attrName>style.visibility</p:attrName>
                                        </p:attrNameLst>
                                      </p:cBhvr>
                                      <p:to>
                                        <p:strVal val="visible"/>
                                      </p:to>
                                    </p:set>
                                    <p:anim calcmode="lin" valueType="num">
                                      <p:cBhvr>
                                        <p:cTn id="7" dur="500" fill="hold"/>
                                        <p:tgtEl>
                                          <p:spTgt spid="1831939">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831939">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831939">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831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831939">
                                            <p:txEl>
                                              <p:pRg st="1" end="1"/>
                                            </p:txEl>
                                          </p:spTgt>
                                        </p:tgtEl>
                                        <p:attrNameLst>
                                          <p:attrName>style.visibility</p:attrName>
                                        </p:attrNameLst>
                                      </p:cBhvr>
                                      <p:to>
                                        <p:strVal val="visible"/>
                                      </p:to>
                                    </p:set>
                                    <p:anim calcmode="lin" valueType="num">
                                      <p:cBhvr>
                                        <p:cTn id="15" dur="500" fill="hold"/>
                                        <p:tgtEl>
                                          <p:spTgt spid="1831939">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831939">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831939">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831939">
                                            <p:txEl>
                                              <p:pRg st="1" end="1"/>
                                            </p:txEl>
                                          </p:spTgt>
                                        </p:tgtEl>
                                        <p:attrNameLst>
                                          <p:attrName>ppt_y</p:attrName>
                                        </p:attrNameLst>
                                      </p:cBhvr>
                                      <p:tavLst>
                                        <p:tav tm="0">
                                          <p:val>
                                            <p:strVal val="#ppt_y"/>
                                          </p:val>
                                        </p:tav>
                                        <p:tav tm="100000">
                                          <p:val>
                                            <p:strVal val="#ppt_y"/>
                                          </p:val>
                                        </p:tav>
                                      </p:tavLst>
                                    </p:anim>
                                  </p:childTnLst>
                                </p:cTn>
                              </p:par>
                              <p:par>
                                <p:cTn id="19" presetID="39" presetClass="entr" presetSubtype="0" accel="100000" fill="hold" nodeType="withEffect">
                                  <p:stCondLst>
                                    <p:cond delay="0"/>
                                  </p:stCondLst>
                                  <p:childTnLst>
                                    <p:set>
                                      <p:cBhvr>
                                        <p:cTn id="20" dur="1" fill="hold">
                                          <p:stCondLst>
                                            <p:cond delay="0"/>
                                          </p:stCondLst>
                                        </p:cTn>
                                        <p:tgtEl>
                                          <p:spTgt spid="1831939">
                                            <p:txEl>
                                              <p:pRg st="2" end="2"/>
                                            </p:txEl>
                                          </p:spTgt>
                                        </p:tgtEl>
                                        <p:attrNameLst>
                                          <p:attrName>style.visibility</p:attrName>
                                        </p:attrNameLst>
                                      </p:cBhvr>
                                      <p:to>
                                        <p:strVal val="visible"/>
                                      </p:to>
                                    </p:set>
                                    <p:anim calcmode="lin" valueType="num">
                                      <p:cBhvr>
                                        <p:cTn id="21" dur="500" fill="hold"/>
                                        <p:tgtEl>
                                          <p:spTgt spid="1831939">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1831939">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1831939">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18319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39" presetClass="entr" presetSubtype="0" accel="100000" fill="hold" nodeType="clickEffect">
                                  <p:stCondLst>
                                    <p:cond delay="0"/>
                                  </p:stCondLst>
                                  <p:childTnLst>
                                    <p:set>
                                      <p:cBhvr>
                                        <p:cTn id="28" dur="1" fill="hold">
                                          <p:stCondLst>
                                            <p:cond delay="0"/>
                                          </p:stCondLst>
                                        </p:cTn>
                                        <p:tgtEl>
                                          <p:spTgt spid="1831939">
                                            <p:txEl>
                                              <p:pRg st="3" end="3"/>
                                            </p:txEl>
                                          </p:spTgt>
                                        </p:tgtEl>
                                        <p:attrNameLst>
                                          <p:attrName>style.visibility</p:attrName>
                                        </p:attrNameLst>
                                      </p:cBhvr>
                                      <p:to>
                                        <p:strVal val="visible"/>
                                      </p:to>
                                    </p:set>
                                    <p:anim calcmode="lin" valueType="num">
                                      <p:cBhvr>
                                        <p:cTn id="29" dur="500" fill="hold"/>
                                        <p:tgtEl>
                                          <p:spTgt spid="1831939">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0" dur="500" fill="hold"/>
                                        <p:tgtEl>
                                          <p:spTgt spid="1831939">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1" dur="500" fill="hold"/>
                                        <p:tgtEl>
                                          <p:spTgt spid="1831939">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32" dur="500" fill="hold"/>
                                        <p:tgtEl>
                                          <p:spTgt spid="1831939">
                                            <p:txEl>
                                              <p:pRg st="3" end="3"/>
                                            </p:txEl>
                                          </p:spTgt>
                                        </p:tgtEl>
                                        <p:attrNameLst>
                                          <p:attrName>ppt_y</p:attrName>
                                        </p:attrNameLst>
                                      </p:cBhvr>
                                      <p:tavLst>
                                        <p:tav tm="0">
                                          <p:val>
                                            <p:strVal val="#ppt_y"/>
                                          </p:val>
                                        </p:tav>
                                        <p:tav tm="100000">
                                          <p:val>
                                            <p:strVal val="#ppt_y"/>
                                          </p:val>
                                        </p:tav>
                                      </p:tavLst>
                                    </p:anim>
                                  </p:childTnLst>
                                </p:cTn>
                              </p:par>
                              <p:par>
                                <p:cTn id="33" presetID="39" presetClass="entr" presetSubtype="0" accel="100000" fill="hold" nodeType="withEffect">
                                  <p:stCondLst>
                                    <p:cond delay="0"/>
                                  </p:stCondLst>
                                  <p:childTnLst>
                                    <p:set>
                                      <p:cBhvr>
                                        <p:cTn id="34" dur="1" fill="hold">
                                          <p:stCondLst>
                                            <p:cond delay="0"/>
                                          </p:stCondLst>
                                        </p:cTn>
                                        <p:tgtEl>
                                          <p:spTgt spid="1831939">
                                            <p:txEl>
                                              <p:pRg st="4" end="4"/>
                                            </p:txEl>
                                          </p:spTgt>
                                        </p:tgtEl>
                                        <p:attrNameLst>
                                          <p:attrName>style.visibility</p:attrName>
                                        </p:attrNameLst>
                                      </p:cBhvr>
                                      <p:to>
                                        <p:strVal val="visible"/>
                                      </p:to>
                                    </p:set>
                                    <p:anim calcmode="lin" valueType="num">
                                      <p:cBhvr>
                                        <p:cTn id="35" dur="500" fill="hold"/>
                                        <p:tgtEl>
                                          <p:spTgt spid="1831939">
                                            <p:txEl>
                                              <p:pRg st="4" end="4"/>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36" dur="500" fill="hold"/>
                                        <p:tgtEl>
                                          <p:spTgt spid="1831939">
                                            <p:txEl>
                                              <p:pRg st="4" end="4"/>
                                            </p:txEl>
                                          </p:spTgt>
                                        </p:tgtEl>
                                        <p:attrNameLst>
                                          <p:attrName>ppt_w</p:attrName>
                                        </p:attrNameLst>
                                      </p:cBhvr>
                                      <p:tavLst>
                                        <p:tav tm="0">
                                          <p:val>
                                            <p:strVal val="#ppt_w+.3"/>
                                          </p:val>
                                        </p:tav>
                                        <p:tav tm="50000">
                                          <p:val>
                                            <p:strVal val="#ppt_w+.3"/>
                                          </p:val>
                                        </p:tav>
                                        <p:tav tm="100000">
                                          <p:val>
                                            <p:strVal val="#ppt_w"/>
                                          </p:val>
                                        </p:tav>
                                      </p:tavLst>
                                    </p:anim>
                                    <p:anim calcmode="lin" valueType="num">
                                      <p:cBhvr>
                                        <p:cTn id="37" dur="500" fill="hold"/>
                                        <p:tgtEl>
                                          <p:spTgt spid="1831939">
                                            <p:txEl>
                                              <p:pRg st="4" end="4"/>
                                            </p:txEl>
                                          </p:spTgt>
                                        </p:tgtEl>
                                        <p:attrNameLst>
                                          <p:attrName>ppt_x</p:attrName>
                                        </p:attrNameLst>
                                      </p:cBhvr>
                                      <p:tavLst>
                                        <p:tav tm="0">
                                          <p:val>
                                            <p:strVal val="#ppt_x-.3"/>
                                          </p:val>
                                        </p:tav>
                                        <p:tav tm="50000">
                                          <p:val>
                                            <p:strVal val="#ppt_x"/>
                                          </p:val>
                                        </p:tav>
                                        <p:tav tm="100000">
                                          <p:val>
                                            <p:strVal val="#ppt_x"/>
                                          </p:val>
                                        </p:tav>
                                      </p:tavLst>
                                    </p:anim>
                                    <p:anim calcmode="lin" valueType="num">
                                      <p:cBhvr>
                                        <p:cTn id="38" dur="500" fill="hold"/>
                                        <p:tgtEl>
                                          <p:spTgt spid="1831939">
                                            <p:txEl>
                                              <p:pRg st="4" end="4"/>
                                            </p:txEl>
                                          </p:spTgt>
                                        </p:tgtEl>
                                        <p:attrNameLst>
                                          <p:attrName>ppt_y</p:attrName>
                                        </p:attrNameLst>
                                      </p:cBhvr>
                                      <p:tavLst>
                                        <p:tav tm="0">
                                          <p:val>
                                            <p:strVal val="#ppt_y"/>
                                          </p:val>
                                        </p:tav>
                                        <p:tav tm="100000">
                                          <p:val>
                                            <p:strVal val="#ppt_y"/>
                                          </p:val>
                                        </p:tav>
                                      </p:tavLst>
                                    </p:anim>
                                  </p:childTnLst>
                                </p:cTn>
                              </p:par>
                              <p:par>
                                <p:cTn id="39" presetID="39" presetClass="entr" presetSubtype="0" accel="100000" fill="hold" nodeType="withEffect">
                                  <p:stCondLst>
                                    <p:cond delay="0"/>
                                  </p:stCondLst>
                                  <p:childTnLst>
                                    <p:set>
                                      <p:cBhvr>
                                        <p:cTn id="40" dur="1" fill="hold">
                                          <p:stCondLst>
                                            <p:cond delay="0"/>
                                          </p:stCondLst>
                                        </p:cTn>
                                        <p:tgtEl>
                                          <p:spTgt spid="1831939">
                                            <p:txEl>
                                              <p:pRg st="5" end="5"/>
                                            </p:txEl>
                                          </p:spTgt>
                                        </p:tgtEl>
                                        <p:attrNameLst>
                                          <p:attrName>style.visibility</p:attrName>
                                        </p:attrNameLst>
                                      </p:cBhvr>
                                      <p:to>
                                        <p:strVal val="visible"/>
                                      </p:to>
                                    </p:set>
                                    <p:anim calcmode="lin" valueType="num">
                                      <p:cBhvr>
                                        <p:cTn id="41" dur="500" fill="hold"/>
                                        <p:tgtEl>
                                          <p:spTgt spid="1831939">
                                            <p:txEl>
                                              <p:pRg st="5" end="5"/>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42" dur="500" fill="hold"/>
                                        <p:tgtEl>
                                          <p:spTgt spid="1831939">
                                            <p:txEl>
                                              <p:pRg st="5" end="5"/>
                                            </p:txEl>
                                          </p:spTgt>
                                        </p:tgtEl>
                                        <p:attrNameLst>
                                          <p:attrName>ppt_w</p:attrName>
                                        </p:attrNameLst>
                                      </p:cBhvr>
                                      <p:tavLst>
                                        <p:tav tm="0">
                                          <p:val>
                                            <p:strVal val="#ppt_w+.3"/>
                                          </p:val>
                                        </p:tav>
                                        <p:tav tm="50000">
                                          <p:val>
                                            <p:strVal val="#ppt_w+.3"/>
                                          </p:val>
                                        </p:tav>
                                        <p:tav tm="100000">
                                          <p:val>
                                            <p:strVal val="#ppt_w"/>
                                          </p:val>
                                        </p:tav>
                                      </p:tavLst>
                                    </p:anim>
                                    <p:anim calcmode="lin" valueType="num">
                                      <p:cBhvr>
                                        <p:cTn id="43" dur="500" fill="hold"/>
                                        <p:tgtEl>
                                          <p:spTgt spid="1831939">
                                            <p:txEl>
                                              <p:pRg st="5" end="5"/>
                                            </p:txEl>
                                          </p:spTgt>
                                        </p:tgtEl>
                                        <p:attrNameLst>
                                          <p:attrName>ppt_x</p:attrName>
                                        </p:attrNameLst>
                                      </p:cBhvr>
                                      <p:tavLst>
                                        <p:tav tm="0">
                                          <p:val>
                                            <p:strVal val="#ppt_x-.3"/>
                                          </p:val>
                                        </p:tav>
                                        <p:tav tm="50000">
                                          <p:val>
                                            <p:strVal val="#ppt_x"/>
                                          </p:val>
                                        </p:tav>
                                        <p:tav tm="100000">
                                          <p:val>
                                            <p:strVal val="#ppt_x"/>
                                          </p:val>
                                        </p:tav>
                                      </p:tavLst>
                                    </p:anim>
                                    <p:anim calcmode="lin" valueType="num">
                                      <p:cBhvr>
                                        <p:cTn id="44" dur="500" fill="hold"/>
                                        <p:tgtEl>
                                          <p:spTgt spid="1831939">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5058" name="Rectangle 2"/>
          <p:cNvSpPr>
            <a:spLocks noGrp="1" noChangeArrowheads="1"/>
          </p:cNvSpPr>
          <p:nvPr>
            <p:ph type="title"/>
          </p:nvPr>
        </p:nvSpPr>
        <p:spPr/>
        <p:txBody>
          <a:bodyPr/>
          <a:lstStyle/>
          <a:p>
            <a:r>
              <a:rPr lang="zh-CN" altLang="en-US"/>
              <a:t>应用级代理的缺点</a:t>
            </a:r>
            <a:r>
              <a:rPr lang="en-US" altLang="zh-CN"/>
              <a:t>(2/2)</a:t>
            </a:r>
          </a:p>
        </p:txBody>
      </p:sp>
      <p:sp>
        <p:nvSpPr>
          <p:cNvPr id="1965059" name="Rectangle 3"/>
          <p:cNvSpPr>
            <a:spLocks noGrp="1" noChangeArrowheads="1"/>
          </p:cNvSpPr>
          <p:nvPr>
            <p:ph type="body" idx="1"/>
          </p:nvPr>
        </p:nvSpPr>
        <p:spPr/>
        <p:txBody>
          <a:bodyPr/>
          <a:lstStyle/>
          <a:p>
            <a:pPr>
              <a:lnSpc>
                <a:spcPct val="150000"/>
              </a:lnSpc>
            </a:pPr>
            <a:r>
              <a:rPr lang="zh-CN" altLang="en-US" dirty="0"/>
              <a:t>有些服务要求建立直接连接，无法使用代理</a:t>
            </a:r>
          </a:p>
          <a:p>
            <a:pPr lvl="1">
              <a:lnSpc>
                <a:spcPct val="150000"/>
              </a:lnSpc>
            </a:pPr>
            <a:r>
              <a:rPr lang="zh-CN" altLang="en-US" dirty="0"/>
              <a:t>比如聊天服务、或者即时消息服务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withEffect">
                                  <p:stCondLst>
                                    <p:cond delay="0"/>
                                  </p:stCondLst>
                                  <p:childTnLst>
                                    <p:set>
                                      <p:cBhvr>
                                        <p:cTn id="6" dur="1" fill="hold">
                                          <p:stCondLst>
                                            <p:cond delay="0"/>
                                          </p:stCondLst>
                                        </p:cTn>
                                        <p:tgtEl>
                                          <p:spTgt spid="1965059">
                                            <p:txEl>
                                              <p:pRg st="0" end="0"/>
                                            </p:txEl>
                                          </p:spTgt>
                                        </p:tgtEl>
                                        <p:attrNameLst>
                                          <p:attrName>style.visibility</p:attrName>
                                        </p:attrNameLst>
                                      </p:cBhvr>
                                      <p:to>
                                        <p:strVal val="visible"/>
                                      </p:to>
                                    </p:set>
                                    <p:anim calcmode="lin" valueType="num">
                                      <p:cBhvr>
                                        <p:cTn id="7" dur="500" fill="hold"/>
                                        <p:tgtEl>
                                          <p:spTgt spid="1965059">
                                            <p:txEl>
                                              <p:pRg st="0" end="0"/>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965059">
                                            <p:txEl>
                                              <p:pRg st="0" end="0"/>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965059">
                                            <p:txEl>
                                              <p:pRg st="0" end="0"/>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9650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nodeType="clickEffect">
                                  <p:stCondLst>
                                    <p:cond delay="0"/>
                                  </p:stCondLst>
                                  <p:childTnLst>
                                    <p:set>
                                      <p:cBhvr>
                                        <p:cTn id="14" dur="1" fill="hold">
                                          <p:stCondLst>
                                            <p:cond delay="0"/>
                                          </p:stCondLst>
                                        </p:cTn>
                                        <p:tgtEl>
                                          <p:spTgt spid="1965059">
                                            <p:txEl>
                                              <p:pRg st="1" end="1"/>
                                            </p:txEl>
                                          </p:spTgt>
                                        </p:tgtEl>
                                        <p:attrNameLst>
                                          <p:attrName>style.visibility</p:attrName>
                                        </p:attrNameLst>
                                      </p:cBhvr>
                                      <p:to>
                                        <p:strVal val="visible"/>
                                      </p:to>
                                    </p:set>
                                    <p:anim calcmode="lin" valueType="num">
                                      <p:cBhvr>
                                        <p:cTn id="15" dur="500" fill="hold"/>
                                        <p:tgtEl>
                                          <p:spTgt spid="1965059">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1965059">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1965059">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1965059">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6514" name="Rectangle 2"/>
          <p:cNvSpPr>
            <a:spLocks noGrp="1" noChangeArrowheads="1"/>
          </p:cNvSpPr>
          <p:nvPr>
            <p:ph type="title"/>
          </p:nvPr>
        </p:nvSpPr>
        <p:spPr/>
        <p:txBody>
          <a:bodyPr/>
          <a:lstStyle/>
          <a:p>
            <a:r>
              <a:rPr lang="zh-CN" altLang="en-US"/>
              <a:t>代理服务器的实现</a:t>
            </a:r>
          </a:p>
        </p:txBody>
      </p:sp>
      <p:sp>
        <p:nvSpPr>
          <p:cNvPr id="1856515" name="Rectangle 3"/>
          <p:cNvSpPr>
            <a:spLocks noGrp="1" noChangeArrowheads="1"/>
          </p:cNvSpPr>
          <p:nvPr>
            <p:ph type="body" idx="1"/>
          </p:nvPr>
        </p:nvSpPr>
        <p:spPr/>
        <p:txBody>
          <a:bodyPr/>
          <a:lstStyle/>
          <a:p>
            <a:pPr>
              <a:lnSpc>
                <a:spcPct val="150000"/>
              </a:lnSpc>
            </a:pPr>
            <a:r>
              <a:rPr lang="zh-CN" altLang="en-US" dirty="0"/>
              <a:t>应用级代理服务器</a:t>
            </a:r>
          </a:p>
          <a:p>
            <a:pPr>
              <a:lnSpc>
                <a:spcPct val="150000"/>
              </a:lnSpc>
            </a:pPr>
            <a:r>
              <a:rPr lang="zh-CN" altLang="en-US" dirty="0"/>
              <a:t>回路级代理服务器</a:t>
            </a:r>
          </a:p>
          <a:p>
            <a:pPr>
              <a:lnSpc>
                <a:spcPct val="150000"/>
              </a:lnSpc>
            </a:pPr>
            <a:r>
              <a:rPr lang="zh-CN" altLang="en-US" dirty="0"/>
              <a:t>公共代理服务器</a:t>
            </a:r>
            <a:r>
              <a:rPr lang="en-US" altLang="zh-CN" dirty="0"/>
              <a:t>(</a:t>
            </a:r>
            <a:r>
              <a:rPr lang="zh-CN" altLang="en-US" dirty="0"/>
              <a:t>适用于多个协议</a:t>
            </a:r>
            <a:r>
              <a:rPr lang="en-US" altLang="zh-CN" dirty="0"/>
              <a:t>)</a:t>
            </a:r>
          </a:p>
          <a:p>
            <a:pPr>
              <a:lnSpc>
                <a:spcPct val="150000"/>
              </a:lnSpc>
            </a:pPr>
            <a:r>
              <a:rPr lang="zh-CN" altLang="en-US" dirty="0"/>
              <a:t>专用代理服务器</a:t>
            </a:r>
            <a:r>
              <a:rPr lang="en-US" altLang="zh-CN" dirty="0"/>
              <a:t>(</a:t>
            </a:r>
            <a:r>
              <a:rPr lang="zh-CN" altLang="en-US" dirty="0"/>
              <a:t>只适用于单个协议</a:t>
            </a:r>
            <a:r>
              <a:rPr lang="en-US" altLang="zh-CN" dirty="0"/>
              <a:t>)</a:t>
            </a:r>
          </a:p>
          <a:p>
            <a:pPr>
              <a:lnSpc>
                <a:spcPct val="150000"/>
              </a:lnSpc>
            </a:pPr>
            <a:r>
              <a:rPr lang="zh-CN" altLang="en-US" dirty="0"/>
              <a:t>智能代理服务器</a:t>
            </a:r>
          </a:p>
          <a:p>
            <a:pPr>
              <a:lnSpc>
                <a:spcPct val="150000"/>
              </a:lnSpc>
            </a:pPr>
            <a:endParaRPr lang="en-US" alt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0610" name="Rectangle 2"/>
          <p:cNvSpPr>
            <a:spLocks noGrp="1" noChangeArrowheads="1"/>
          </p:cNvSpPr>
          <p:nvPr>
            <p:ph type="title"/>
          </p:nvPr>
        </p:nvSpPr>
        <p:spPr/>
        <p:txBody>
          <a:bodyPr/>
          <a:lstStyle/>
          <a:p>
            <a:r>
              <a:rPr lang="zh-CN" altLang="en-US"/>
              <a:t>自适应代理技术</a:t>
            </a:r>
            <a:r>
              <a:rPr lang="en-US" altLang="zh-CN"/>
              <a:t>(1/2)</a:t>
            </a:r>
          </a:p>
        </p:txBody>
      </p:sp>
      <p:sp>
        <p:nvSpPr>
          <p:cNvPr id="1860611" name="Rectangle 3"/>
          <p:cNvSpPr>
            <a:spLocks noGrp="1" noChangeArrowheads="1"/>
          </p:cNvSpPr>
          <p:nvPr>
            <p:ph type="body" idx="1"/>
          </p:nvPr>
        </p:nvSpPr>
        <p:spPr>
          <a:xfrm>
            <a:off x="620713" y="1344612"/>
            <a:ext cx="7772400" cy="4656137"/>
          </a:xfrm>
        </p:spPr>
        <p:txBody>
          <a:bodyPr/>
          <a:lstStyle/>
          <a:p>
            <a:pPr>
              <a:lnSpc>
                <a:spcPts val="3600"/>
              </a:lnSpc>
              <a:spcBef>
                <a:spcPts val="0"/>
              </a:spcBef>
            </a:pPr>
            <a:r>
              <a:rPr lang="zh-CN" altLang="en-US" sz="2800" dirty="0"/>
              <a:t>新型的自适应代理</a:t>
            </a:r>
            <a:r>
              <a:rPr lang="en-US" altLang="zh-CN" sz="2800" dirty="0"/>
              <a:t>(Adaptive proxy)</a:t>
            </a:r>
            <a:r>
              <a:rPr lang="zh-CN" altLang="en-US" sz="2800" dirty="0"/>
              <a:t>防火墙，本质上也属于代理服务技术，但它也结合了动态包过滤</a:t>
            </a:r>
            <a:r>
              <a:rPr lang="en-US" altLang="zh-CN" sz="2800" dirty="0"/>
              <a:t>(</a:t>
            </a:r>
            <a:r>
              <a:rPr lang="zh-CN" altLang="en-US" sz="2800" dirty="0"/>
              <a:t>状态检测</a:t>
            </a:r>
            <a:r>
              <a:rPr lang="en-US" altLang="zh-CN" sz="2800" dirty="0"/>
              <a:t>)</a:t>
            </a:r>
            <a:r>
              <a:rPr lang="zh-CN" altLang="en-US" sz="2800" dirty="0"/>
              <a:t>技术</a:t>
            </a:r>
          </a:p>
          <a:p>
            <a:pPr lvl="1">
              <a:lnSpc>
                <a:spcPts val="3600"/>
              </a:lnSpc>
              <a:spcBef>
                <a:spcPts val="0"/>
              </a:spcBef>
            </a:pPr>
            <a:r>
              <a:rPr lang="zh-CN" altLang="en-US" sz="2400" dirty="0"/>
              <a:t>自适应代理技术是在商业应用防火墙中实现的一种革命性的技术。组成这类防火墙的基本要素有两个：</a:t>
            </a:r>
            <a:r>
              <a:rPr lang="zh-CN" altLang="en-US" sz="2400" dirty="0">
                <a:solidFill>
                  <a:schemeClr val="folHlink"/>
                </a:solidFill>
              </a:rPr>
              <a:t>自适应代理服务器与动态包过滤器</a:t>
            </a:r>
            <a:r>
              <a:rPr lang="zh-CN" altLang="en-US" sz="2400" dirty="0"/>
              <a:t>。它结合了代理服务防火墙安全性和包过滤防火墙的高速度等优点，在保证安全性的基础上将代理服务器防火墙的性能提高</a:t>
            </a:r>
            <a:r>
              <a:rPr lang="en-US" altLang="zh-CN" sz="2400" dirty="0"/>
              <a:t>10</a:t>
            </a:r>
            <a:r>
              <a:rPr lang="zh-CN" altLang="en-US" sz="2400" dirty="0"/>
              <a:t>倍以上</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7378" name="Rectangle 2"/>
          <p:cNvSpPr>
            <a:spLocks noGrp="1" noChangeArrowheads="1"/>
          </p:cNvSpPr>
          <p:nvPr>
            <p:ph type="body" idx="1"/>
          </p:nvPr>
        </p:nvSpPr>
        <p:spPr>
          <a:xfrm>
            <a:off x="611188" y="1268413"/>
            <a:ext cx="8001000" cy="4897437"/>
          </a:xfrm>
        </p:spPr>
        <p:txBody>
          <a:bodyPr/>
          <a:lstStyle/>
          <a:p>
            <a:pPr>
              <a:lnSpc>
                <a:spcPct val="150000"/>
              </a:lnSpc>
              <a:spcBef>
                <a:spcPts val="0"/>
              </a:spcBef>
            </a:pPr>
            <a:r>
              <a:rPr lang="zh-CN" altLang="en-US" dirty="0">
                <a:solidFill>
                  <a:schemeClr val="hlink"/>
                </a:solidFill>
              </a:rPr>
              <a:t>保护脆弱和有缺陷的网络服务</a:t>
            </a:r>
          </a:p>
          <a:p>
            <a:pPr lvl="1">
              <a:lnSpc>
                <a:spcPct val="150000"/>
              </a:lnSpc>
              <a:spcBef>
                <a:spcPts val="0"/>
              </a:spcBef>
            </a:pPr>
            <a:r>
              <a:rPr lang="zh-CN" altLang="en-US" dirty="0"/>
              <a:t>防火墙通过过滤不安全的服务而降低风险，能极大地提高一个内部网络的安全性。</a:t>
            </a:r>
          </a:p>
          <a:p>
            <a:pPr lvl="1">
              <a:lnSpc>
                <a:spcPct val="150000"/>
              </a:lnSpc>
              <a:spcBef>
                <a:spcPts val="0"/>
              </a:spcBef>
            </a:pPr>
            <a:r>
              <a:rPr lang="zh-CN" altLang="en-US" dirty="0"/>
              <a:t>例如，防火墙可以禁止</a:t>
            </a:r>
            <a:r>
              <a:rPr lang="en-US" altLang="zh-CN" dirty="0"/>
              <a:t>Telnet</a:t>
            </a:r>
            <a:r>
              <a:rPr lang="zh-CN" altLang="zh-CN" dirty="0"/>
              <a:t>、</a:t>
            </a:r>
            <a:r>
              <a:rPr lang="en-US" altLang="zh-CN" dirty="0"/>
              <a:t>FTP</a:t>
            </a:r>
            <a:r>
              <a:rPr lang="zh-CN" altLang="zh-CN" dirty="0"/>
              <a:t>进出受保护网络，</a:t>
            </a:r>
            <a:r>
              <a:rPr lang="zh-CN" altLang="en-US" dirty="0"/>
              <a:t>避免</a:t>
            </a:r>
            <a:r>
              <a:rPr lang="zh-CN" altLang="zh-CN" dirty="0"/>
              <a:t>外部攻击者利用这些脆弱的协议来攻击内部网络。</a:t>
            </a:r>
          </a:p>
          <a:p>
            <a:pPr>
              <a:lnSpc>
                <a:spcPct val="150000"/>
              </a:lnSpc>
              <a:spcBef>
                <a:spcPts val="0"/>
              </a:spcBef>
            </a:pPr>
            <a:endParaRPr lang="zh-CN" altLang="zh-CN" dirty="0"/>
          </a:p>
          <a:p>
            <a:pPr>
              <a:lnSpc>
                <a:spcPct val="150000"/>
              </a:lnSpc>
              <a:spcBef>
                <a:spcPts val="0"/>
              </a:spcBef>
            </a:pPr>
            <a:endParaRPr lang="en-US" altLang="zh-CN" dirty="0"/>
          </a:p>
        </p:txBody>
      </p:sp>
      <p:sp>
        <p:nvSpPr>
          <p:cNvPr id="1637379" name="Rectangle 3"/>
          <p:cNvSpPr>
            <a:spLocks noGrp="1" noChangeArrowheads="1"/>
          </p:cNvSpPr>
          <p:nvPr>
            <p:ph type="title"/>
          </p:nvPr>
        </p:nvSpPr>
        <p:spPr>
          <a:noFill/>
        </p:spPr>
        <p:txBody>
          <a:bodyPr/>
          <a:lstStyle/>
          <a:p>
            <a:r>
              <a:rPr lang="zh-CN" altLang="en-US"/>
              <a:t>网络防火墙的主要功能</a:t>
            </a:r>
            <a:r>
              <a:rPr lang="en-US" altLang="zh-CN">
                <a:latin typeface="Times New Roman" panose="02020603050405020304" pitchFamily="18" charset="0"/>
              </a:rPr>
              <a:t>(1/5)</a:t>
            </a:r>
          </a:p>
        </p:txBody>
      </p:sp>
    </p:spTree>
  </p:cSld>
  <p:clrMapOvr>
    <a:masterClrMapping/>
  </p:clrMapOvr>
  <p:transition>
    <p:cover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637378">
                                            <p:txEl>
                                              <p:pRg st="0" end="0"/>
                                            </p:txEl>
                                          </p:spTgt>
                                        </p:tgtEl>
                                        <p:attrNameLst>
                                          <p:attrName>style.visibility</p:attrName>
                                        </p:attrNameLst>
                                      </p:cBhvr>
                                      <p:to>
                                        <p:strVal val="visible"/>
                                      </p:to>
                                    </p:set>
                                    <p:anim calcmode="lin" valueType="num">
                                      <p:cBhvr>
                                        <p:cTn id="7" dur="1000" fill="hold"/>
                                        <p:tgtEl>
                                          <p:spTgt spid="163737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63737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63737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37378">
                                            <p:txEl>
                                              <p:pRg st="1" end="1"/>
                                            </p:txEl>
                                          </p:spTgt>
                                        </p:tgtEl>
                                        <p:attrNameLst>
                                          <p:attrName>style.visibility</p:attrName>
                                        </p:attrNameLst>
                                      </p:cBhvr>
                                      <p:to>
                                        <p:strVal val="visible"/>
                                      </p:to>
                                    </p:set>
                                    <p:anim calcmode="lin" valueType="num">
                                      <p:cBhvr>
                                        <p:cTn id="14" dur="1000" fill="hold"/>
                                        <p:tgtEl>
                                          <p:spTgt spid="1637378">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637378">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63737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637378">
                                            <p:txEl>
                                              <p:pRg st="2" end="2"/>
                                            </p:txEl>
                                          </p:spTgt>
                                        </p:tgtEl>
                                        <p:attrNameLst>
                                          <p:attrName>style.visibility</p:attrName>
                                        </p:attrNameLst>
                                      </p:cBhvr>
                                      <p:to>
                                        <p:strVal val="visible"/>
                                      </p:to>
                                    </p:set>
                                    <p:anim calcmode="lin" valueType="num">
                                      <p:cBhvr>
                                        <p:cTn id="21" dur="1000" fill="hold"/>
                                        <p:tgtEl>
                                          <p:spTgt spid="1637378">
                                            <p:txEl>
                                              <p:pRg st="2" end="2"/>
                                            </p:txEl>
                                          </p:spTgt>
                                        </p:tgtEl>
                                        <p:attrNameLst>
                                          <p:attrName>ppt_w</p:attrName>
                                        </p:attrNameLst>
                                      </p:cBhvr>
                                      <p:tavLst>
                                        <p:tav tm="0">
                                          <p:val>
                                            <p:strVal val="#ppt_w*0.70"/>
                                          </p:val>
                                        </p:tav>
                                        <p:tav tm="100000">
                                          <p:val>
                                            <p:strVal val="#ppt_w"/>
                                          </p:val>
                                        </p:tav>
                                      </p:tavLst>
                                    </p:anim>
                                    <p:anim calcmode="lin" valueType="num">
                                      <p:cBhvr>
                                        <p:cTn id="22" dur="1000" fill="hold"/>
                                        <p:tgtEl>
                                          <p:spTgt spid="1637378">
                                            <p:txEl>
                                              <p:pRg st="2" end="2"/>
                                            </p:txEl>
                                          </p:spTgt>
                                        </p:tgtEl>
                                        <p:attrNameLst>
                                          <p:attrName>ppt_h</p:attrName>
                                        </p:attrNameLst>
                                      </p:cBhvr>
                                      <p:tavLst>
                                        <p:tav tm="0">
                                          <p:val>
                                            <p:strVal val="#ppt_h"/>
                                          </p:val>
                                        </p:tav>
                                        <p:tav tm="100000">
                                          <p:val>
                                            <p:strVal val="#ppt_h"/>
                                          </p:val>
                                        </p:tav>
                                      </p:tavLst>
                                    </p:anim>
                                    <p:animEffect transition="in" filter="fade">
                                      <p:cBhvr>
                                        <p:cTn id="23" dur="1000"/>
                                        <p:tgtEl>
                                          <p:spTgt spid="163737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7378"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634" name="Rectangle 2"/>
          <p:cNvSpPr>
            <a:spLocks noGrp="1" noChangeArrowheads="1"/>
          </p:cNvSpPr>
          <p:nvPr>
            <p:ph type="title"/>
          </p:nvPr>
        </p:nvSpPr>
        <p:spPr/>
        <p:txBody>
          <a:bodyPr/>
          <a:lstStyle/>
          <a:p>
            <a:r>
              <a:rPr lang="zh-CN" altLang="en-US"/>
              <a:t>自适应代理技术</a:t>
            </a:r>
            <a:r>
              <a:rPr lang="en-US" altLang="zh-CN"/>
              <a:t>(2/2)</a:t>
            </a:r>
          </a:p>
        </p:txBody>
      </p:sp>
      <p:sp>
        <p:nvSpPr>
          <p:cNvPr id="1861635" name="Rectangle 3"/>
          <p:cNvSpPr>
            <a:spLocks noGrp="1" noChangeArrowheads="1"/>
          </p:cNvSpPr>
          <p:nvPr>
            <p:ph type="body" idx="1"/>
          </p:nvPr>
        </p:nvSpPr>
        <p:spPr>
          <a:xfrm>
            <a:off x="649288" y="1373187"/>
            <a:ext cx="7772400" cy="4808537"/>
          </a:xfrm>
        </p:spPr>
        <p:txBody>
          <a:bodyPr/>
          <a:lstStyle/>
          <a:p>
            <a:pPr>
              <a:lnSpc>
                <a:spcPts val="3800"/>
              </a:lnSpc>
            </a:pPr>
            <a:r>
              <a:rPr lang="zh-CN" altLang="en-US" sz="2800" dirty="0"/>
              <a:t>在自适应代理与动态包过滤器之间存在一个控制通道。在对防火墙进行配置时，用户仅仅将所需要的服务类型、安全级别等信息通过相应代理的管理界面进行设置就可以了。然后，</a:t>
            </a:r>
            <a:r>
              <a:rPr lang="zh-CN" altLang="en-US" sz="2800" dirty="0">
                <a:solidFill>
                  <a:schemeClr val="folHlink"/>
                </a:solidFill>
              </a:rPr>
              <a:t>自适应代理就可以根据用户的配置信息，决定是使用代理服务器从应用层代理请求，还是使用动态包过滤器从网络层转发包</a:t>
            </a:r>
            <a:r>
              <a:rPr lang="zh-CN" altLang="en-US" sz="2800" dirty="0"/>
              <a:t>。如果是后者，它将动态地通知包过滤器增减过滤规则，满足用户对速度和安全性的双重要求</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9650" name="Rectangle 2"/>
          <p:cNvSpPr>
            <a:spLocks noGrp="1" noChangeArrowheads="1"/>
          </p:cNvSpPr>
          <p:nvPr>
            <p:ph type="title"/>
          </p:nvPr>
        </p:nvSpPr>
        <p:spPr/>
        <p:txBody>
          <a:bodyPr/>
          <a:lstStyle/>
          <a:p>
            <a:endParaRPr lang="zh-CN" altLang="zh-CN"/>
          </a:p>
        </p:txBody>
      </p:sp>
      <p:sp>
        <p:nvSpPr>
          <p:cNvPr id="1819651" name="Rectangle 3"/>
          <p:cNvSpPr>
            <a:spLocks noGrp="1" noChangeArrowheads="1"/>
          </p:cNvSpPr>
          <p:nvPr>
            <p:ph type="body" idx="1"/>
          </p:nvPr>
        </p:nvSpPr>
        <p:spPr>
          <a:xfrm>
            <a:off x="611188" y="2798763"/>
            <a:ext cx="7956550" cy="990600"/>
          </a:xfrm>
        </p:spPr>
        <p:txBody>
          <a:bodyPr anchor="ctr" anchorCtr="0"/>
          <a:lstStyle/>
          <a:p>
            <a:pPr>
              <a:buFont typeface="Wingdings" panose="05000000000000000000" pitchFamily="2" charset="2"/>
              <a:buNone/>
            </a:pPr>
            <a:r>
              <a:rPr lang="zh-CN" altLang="en-US" sz="6600" dirty="0">
                <a:solidFill>
                  <a:schemeClr val="folHlink"/>
                </a:solidFill>
                <a:ea typeface="华文行楷" panose="02010800040101010101" pitchFamily="2" charset="-122"/>
              </a:rPr>
              <a:t>四、下一代防火墙</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592138" y="1316037"/>
            <a:ext cx="7772400" cy="5008563"/>
          </a:xfrm>
        </p:spPr>
        <p:txBody>
          <a:bodyPr/>
          <a:lstStyle/>
          <a:p>
            <a:r>
              <a:rPr lang="en-US" altLang="zh-CN" sz="2800" dirty="0"/>
              <a:t>Gartner</a:t>
            </a:r>
            <a:r>
              <a:rPr lang="zh-CN" altLang="en-US" sz="2800" dirty="0"/>
              <a:t>，</a:t>
            </a:r>
            <a:r>
              <a:rPr lang="en-US" altLang="zh-CN" sz="2800" dirty="0"/>
              <a:t>2009</a:t>
            </a:r>
            <a:r>
              <a:rPr lang="zh-CN" altLang="zh-CN" sz="2800" dirty="0"/>
              <a:t>《</a:t>
            </a:r>
            <a:r>
              <a:rPr lang="en-US" altLang="zh-CN" sz="2800" dirty="0"/>
              <a:t>Defining the Next-Generation Firewall</a:t>
            </a:r>
            <a:r>
              <a:rPr lang="zh-CN" altLang="zh-CN" sz="2800" dirty="0"/>
              <a:t>）》，下一代防火墙定义：一种深度包检测防火墙，超越了基于端口、协议的检测和阻断，增加了应用层的检测和入侵</a:t>
            </a:r>
            <a:r>
              <a:rPr lang="zh-CN" altLang="zh-CN" sz="2800" dirty="0" smtClean="0"/>
              <a:t>防护</a:t>
            </a:r>
            <a:r>
              <a:rPr lang="zh-CN" altLang="en-US" sz="2800" dirty="0" smtClean="0"/>
              <a:t>，适合大规模企业甚至云平台环境。</a:t>
            </a:r>
            <a:endParaRPr lang="en-US" altLang="zh-CN" sz="2800" dirty="0"/>
          </a:p>
          <a:p>
            <a:pPr lvl="1"/>
            <a:r>
              <a:rPr lang="zh-CN" altLang="zh-CN" sz="2400" dirty="0"/>
              <a:t>针对应用、用户、终端及内容的高精度管控</a:t>
            </a:r>
            <a:endParaRPr lang="en-US" altLang="zh-CN" sz="2400" dirty="0"/>
          </a:p>
          <a:p>
            <a:pPr lvl="1"/>
            <a:r>
              <a:rPr lang="zh-CN" altLang="zh-CN" sz="2400" dirty="0"/>
              <a:t>外部安全智能</a:t>
            </a:r>
            <a:endParaRPr lang="en-US" altLang="zh-CN" sz="2400" dirty="0"/>
          </a:p>
          <a:p>
            <a:pPr lvl="1"/>
            <a:r>
              <a:rPr lang="zh-CN" altLang="zh-CN" sz="2400" dirty="0"/>
              <a:t>一体化引擎多安全模块智能数据联动</a:t>
            </a:r>
            <a:endParaRPr lang="en-US" altLang="zh-CN" sz="2400" dirty="0"/>
          </a:p>
          <a:p>
            <a:pPr lvl="1"/>
            <a:r>
              <a:rPr lang="zh-CN" altLang="zh-CN" sz="2400" dirty="0"/>
              <a:t>可视化智能管理</a:t>
            </a:r>
            <a:endParaRPr lang="en-US" altLang="zh-CN" sz="2400" dirty="0"/>
          </a:p>
          <a:p>
            <a:pPr lvl="1"/>
            <a:r>
              <a:rPr lang="zh-CN" altLang="zh-CN" sz="2400" dirty="0"/>
              <a:t>高性能处理架构</a:t>
            </a:r>
            <a:endParaRPr lang="en-US" altLang="zh-CN" sz="2400" dirty="0"/>
          </a:p>
          <a:p>
            <a:r>
              <a:rPr lang="zh-CN" altLang="en-US" sz="2800" dirty="0">
                <a:solidFill>
                  <a:srgbClr val="FF0000"/>
                </a:solidFill>
              </a:rPr>
              <a:t>本质上是前面介绍哪种防火墙？</a:t>
            </a:r>
            <a:endParaRPr lang="zh-CN" altLang="zh-CN" sz="2800" dirty="0">
              <a:solidFill>
                <a:srgbClr val="FF0000"/>
              </a:solidFill>
            </a:endParaRPr>
          </a:p>
          <a:p>
            <a:endParaRPr lang="zh-CN" altLang="en-US" sz="2800" dirty="0"/>
          </a:p>
        </p:txBody>
      </p:sp>
      <p:sp>
        <p:nvSpPr>
          <p:cNvPr id="3" name="标题 2"/>
          <p:cNvSpPr>
            <a:spLocks noGrp="1"/>
          </p:cNvSpPr>
          <p:nvPr>
            <p:ph type="title"/>
          </p:nvPr>
        </p:nvSpPr>
        <p:spPr/>
        <p:txBody>
          <a:bodyPr/>
          <a:lstStyle/>
          <a:p>
            <a:r>
              <a:rPr lang="zh-CN" altLang="en-US" dirty="0"/>
              <a:t>下一代防火墙</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p:cTn id="7" dur="1000" fill="hold"/>
                                        <p:tgtEl>
                                          <p:spTgt spid="2">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2">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2">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
                                            <p:txEl>
                                              <p:pRg st="1" end="1"/>
                                            </p:txEl>
                                          </p:spTgt>
                                        </p:tgtEl>
                                        <p:attrNameLst>
                                          <p:attrName>style.visibility</p:attrName>
                                        </p:attrNameLst>
                                      </p:cBhvr>
                                      <p:to>
                                        <p:strVal val="visible"/>
                                      </p:to>
                                    </p:set>
                                    <p:anim calcmode="lin" valueType="num">
                                      <p:cBhvr>
                                        <p:cTn id="14" dur="1000" fill="hold"/>
                                        <p:tgtEl>
                                          <p:spTgt spid="2">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2">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2">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p:cTn id="19" dur="1000" fill="hold"/>
                                        <p:tgtEl>
                                          <p:spTgt spid="2">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2">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2">
                                            <p:txEl>
                                              <p:pRg st="2" end="2"/>
                                            </p:txEl>
                                          </p:spTgt>
                                        </p:tgtEl>
                                      </p:cBhvr>
                                    </p:animEffect>
                                  </p:childTnLst>
                                </p:cTn>
                              </p:par>
                              <p:par>
                                <p:cTn id="22" presetID="55" presetClass="entr" presetSubtype="0" fill="hold" grpId="0" nodeType="with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p:cTn id="24" dur="1000" fill="hold"/>
                                        <p:tgtEl>
                                          <p:spTgt spid="2">
                                            <p:txEl>
                                              <p:pRg st="3" end="3"/>
                                            </p:txEl>
                                          </p:spTgt>
                                        </p:tgtEl>
                                        <p:attrNameLst>
                                          <p:attrName>ppt_w</p:attrName>
                                        </p:attrNameLst>
                                      </p:cBhvr>
                                      <p:tavLst>
                                        <p:tav tm="0">
                                          <p:val>
                                            <p:strVal val="#ppt_w*0.70"/>
                                          </p:val>
                                        </p:tav>
                                        <p:tav tm="100000">
                                          <p:val>
                                            <p:strVal val="#ppt_w"/>
                                          </p:val>
                                        </p:tav>
                                      </p:tavLst>
                                    </p:anim>
                                    <p:anim calcmode="lin" valueType="num">
                                      <p:cBhvr>
                                        <p:cTn id="25" dur="1000" fill="hold"/>
                                        <p:tgtEl>
                                          <p:spTgt spid="2">
                                            <p:txEl>
                                              <p:pRg st="3" end="3"/>
                                            </p:txEl>
                                          </p:spTgt>
                                        </p:tgtEl>
                                        <p:attrNameLst>
                                          <p:attrName>ppt_h</p:attrName>
                                        </p:attrNameLst>
                                      </p:cBhvr>
                                      <p:tavLst>
                                        <p:tav tm="0">
                                          <p:val>
                                            <p:strVal val="#ppt_h"/>
                                          </p:val>
                                        </p:tav>
                                        <p:tav tm="100000">
                                          <p:val>
                                            <p:strVal val="#ppt_h"/>
                                          </p:val>
                                        </p:tav>
                                      </p:tavLst>
                                    </p:anim>
                                    <p:animEffect transition="in" filter="fade">
                                      <p:cBhvr>
                                        <p:cTn id="26" dur="1000"/>
                                        <p:tgtEl>
                                          <p:spTgt spid="2">
                                            <p:txEl>
                                              <p:pRg st="3" end="3"/>
                                            </p:txEl>
                                          </p:spTgt>
                                        </p:tgtEl>
                                      </p:cBhvr>
                                    </p:animEffect>
                                  </p:childTnLst>
                                </p:cTn>
                              </p:par>
                              <p:par>
                                <p:cTn id="27" presetID="55" presetClass="entr" presetSubtype="0" fill="hold" grpId="0" nodeType="withEffect">
                                  <p:stCondLst>
                                    <p:cond delay="0"/>
                                  </p:stCondLst>
                                  <p:childTnLst>
                                    <p:set>
                                      <p:cBhvr>
                                        <p:cTn id="28" dur="1" fill="hold">
                                          <p:stCondLst>
                                            <p:cond delay="0"/>
                                          </p:stCondLst>
                                        </p:cTn>
                                        <p:tgtEl>
                                          <p:spTgt spid="2">
                                            <p:txEl>
                                              <p:pRg st="4" end="4"/>
                                            </p:txEl>
                                          </p:spTgt>
                                        </p:tgtEl>
                                        <p:attrNameLst>
                                          <p:attrName>style.visibility</p:attrName>
                                        </p:attrNameLst>
                                      </p:cBhvr>
                                      <p:to>
                                        <p:strVal val="visible"/>
                                      </p:to>
                                    </p:set>
                                    <p:anim calcmode="lin" valueType="num">
                                      <p:cBhvr>
                                        <p:cTn id="29" dur="1000" fill="hold"/>
                                        <p:tgtEl>
                                          <p:spTgt spid="2">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2">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2">
                                            <p:txEl>
                                              <p:pRg st="4" end="4"/>
                                            </p:txEl>
                                          </p:spTgt>
                                        </p:tgtEl>
                                      </p:cBhvr>
                                    </p:animEffect>
                                  </p:childTnLst>
                                </p:cTn>
                              </p:par>
                              <p:par>
                                <p:cTn id="32" presetID="55" presetClass="entr" presetSubtype="0" fill="hold" grpId="0" nodeType="withEffect">
                                  <p:stCondLst>
                                    <p:cond delay="0"/>
                                  </p:stCondLst>
                                  <p:childTnLst>
                                    <p:set>
                                      <p:cBhvr>
                                        <p:cTn id="33" dur="1" fill="hold">
                                          <p:stCondLst>
                                            <p:cond delay="0"/>
                                          </p:stCondLst>
                                        </p:cTn>
                                        <p:tgtEl>
                                          <p:spTgt spid="2">
                                            <p:txEl>
                                              <p:pRg st="5" end="5"/>
                                            </p:txEl>
                                          </p:spTgt>
                                        </p:tgtEl>
                                        <p:attrNameLst>
                                          <p:attrName>style.visibility</p:attrName>
                                        </p:attrNameLst>
                                      </p:cBhvr>
                                      <p:to>
                                        <p:strVal val="visible"/>
                                      </p:to>
                                    </p:set>
                                    <p:anim calcmode="lin" valueType="num">
                                      <p:cBhvr>
                                        <p:cTn id="34" dur="1000" fill="hold"/>
                                        <p:tgtEl>
                                          <p:spTgt spid="2">
                                            <p:txEl>
                                              <p:pRg st="5" end="5"/>
                                            </p:txEl>
                                          </p:spTgt>
                                        </p:tgtEl>
                                        <p:attrNameLst>
                                          <p:attrName>ppt_w</p:attrName>
                                        </p:attrNameLst>
                                      </p:cBhvr>
                                      <p:tavLst>
                                        <p:tav tm="0">
                                          <p:val>
                                            <p:strVal val="#ppt_w*0.70"/>
                                          </p:val>
                                        </p:tav>
                                        <p:tav tm="100000">
                                          <p:val>
                                            <p:strVal val="#ppt_w"/>
                                          </p:val>
                                        </p:tav>
                                      </p:tavLst>
                                    </p:anim>
                                    <p:anim calcmode="lin" valueType="num">
                                      <p:cBhvr>
                                        <p:cTn id="35" dur="1000" fill="hold"/>
                                        <p:tgtEl>
                                          <p:spTgt spid="2">
                                            <p:txEl>
                                              <p:pRg st="5" end="5"/>
                                            </p:txEl>
                                          </p:spTgt>
                                        </p:tgtEl>
                                        <p:attrNameLst>
                                          <p:attrName>ppt_h</p:attrName>
                                        </p:attrNameLst>
                                      </p:cBhvr>
                                      <p:tavLst>
                                        <p:tav tm="0">
                                          <p:val>
                                            <p:strVal val="#ppt_h"/>
                                          </p:val>
                                        </p:tav>
                                        <p:tav tm="100000">
                                          <p:val>
                                            <p:strVal val="#ppt_h"/>
                                          </p:val>
                                        </p:tav>
                                      </p:tavLst>
                                    </p:anim>
                                    <p:animEffect transition="in" filter="fade">
                                      <p:cBhvr>
                                        <p:cTn id="36" dur="1000"/>
                                        <p:tgtEl>
                                          <p:spTgt spid="2">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55" presetClass="entr" presetSubtype="0" fill="hold" grpId="0" nodeType="clickEffect">
                                  <p:stCondLst>
                                    <p:cond delay="0"/>
                                  </p:stCondLst>
                                  <p:childTnLst>
                                    <p:set>
                                      <p:cBhvr>
                                        <p:cTn id="40" dur="1" fill="hold">
                                          <p:stCondLst>
                                            <p:cond delay="0"/>
                                          </p:stCondLst>
                                        </p:cTn>
                                        <p:tgtEl>
                                          <p:spTgt spid="2">
                                            <p:txEl>
                                              <p:pRg st="6" end="6"/>
                                            </p:txEl>
                                          </p:spTgt>
                                        </p:tgtEl>
                                        <p:attrNameLst>
                                          <p:attrName>style.visibility</p:attrName>
                                        </p:attrNameLst>
                                      </p:cBhvr>
                                      <p:to>
                                        <p:strVal val="visible"/>
                                      </p:to>
                                    </p:set>
                                    <p:anim calcmode="lin" valueType="num">
                                      <p:cBhvr>
                                        <p:cTn id="41" dur="1000" fill="hold"/>
                                        <p:tgtEl>
                                          <p:spTgt spid="2">
                                            <p:txEl>
                                              <p:pRg st="6" end="6"/>
                                            </p:txEl>
                                          </p:spTgt>
                                        </p:tgtEl>
                                        <p:attrNameLst>
                                          <p:attrName>ppt_w</p:attrName>
                                        </p:attrNameLst>
                                      </p:cBhvr>
                                      <p:tavLst>
                                        <p:tav tm="0">
                                          <p:val>
                                            <p:strVal val="#ppt_w*0.70"/>
                                          </p:val>
                                        </p:tav>
                                        <p:tav tm="100000">
                                          <p:val>
                                            <p:strVal val="#ppt_w"/>
                                          </p:val>
                                        </p:tav>
                                      </p:tavLst>
                                    </p:anim>
                                    <p:anim calcmode="lin" valueType="num">
                                      <p:cBhvr>
                                        <p:cTn id="42" dur="1000" fill="hold"/>
                                        <p:tgtEl>
                                          <p:spTgt spid="2">
                                            <p:txEl>
                                              <p:pRg st="6" end="6"/>
                                            </p:txEl>
                                          </p:spTgt>
                                        </p:tgtEl>
                                        <p:attrNameLst>
                                          <p:attrName>ppt_h</p:attrName>
                                        </p:attrNameLst>
                                      </p:cBhvr>
                                      <p:tavLst>
                                        <p:tav tm="0">
                                          <p:val>
                                            <p:strVal val="#ppt_h"/>
                                          </p:val>
                                        </p:tav>
                                        <p:tav tm="100000">
                                          <p:val>
                                            <p:strVal val="#ppt_h"/>
                                          </p:val>
                                        </p:tav>
                                      </p:tavLst>
                                    </p:anim>
                                    <p:animEffect transition="in" filter="fade">
                                      <p:cBhvr>
                                        <p:cTn id="43" dur="1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下一代防火墙</a:t>
            </a:r>
          </a:p>
        </p:txBody>
      </p:sp>
      <p:pic>
        <p:nvPicPr>
          <p:cNvPr id="4" name="图片 3"/>
          <p:cNvPicPr>
            <a:picLocks noChangeAspect="1"/>
          </p:cNvPicPr>
          <p:nvPr/>
        </p:nvPicPr>
        <p:blipFill>
          <a:blip r:embed="rId3" cstate="print"/>
          <a:srcRect/>
          <a:stretch>
            <a:fillRect/>
          </a:stretch>
        </p:blipFill>
        <p:spPr bwMode="auto">
          <a:xfrm>
            <a:off x="839786" y="1175066"/>
            <a:ext cx="7740968" cy="5272088"/>
          </a:xfrm>
          <a:prstGeom prst="rect">
            <a:avLst/>
          </a:prstGeom>
          <a:noFill/>
          <a:ln w="9525">
            <a:noFill/>
            <a:miter lim="800000"/>
            <a:headEnd/>
            <a:tailEnd/>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sp>
        <p:nvSpPr>
          <p:cNvPr id="3" name="标题 2"/>
          <p:cNvSpPr>
            <a:spLocks noGrp="1"/>
          </p:cNvSpPr>
          <p:nvPr>
            <p:ph type="title"/>
          </p:nvPr>
        </p:nvSpPr>
        <p:spPr/>
        <p:txBody>
          <a:bodyPr/>
          <a:lstStyle/>
          <a:p>
            <a:r>
              <a:rPr lang="zh-CN" altLang="en-US" dirty="0"/>
              <a:t>下一代防火墙</a:t>
            </a:r>
          </a:p>
        </p:txBody>
      </p:sp>
      <p:pic>
        <p:nvPicPr>
          <p:cNvPr id="5" name="图片 4"/>
          <p:cNvPicPr>
            <a:picLocks noChangeAspect="1"/>
          </p:cNvPicPr>
          <p:nvPr/>
        </p:nvPicPr>
        <p:blipFill>
          <a:blip r:embed="rId3" cstate="print"/>
          <a:srcRect/>
          <a:stretch>
            <a:fillRect/>
          </a:stretch>
        </p:blipFill>
        <p:spPr bwMode="auto">
          <a:xfrm>
            <a:off x="815975" y="1478915"/>
            <a:ext cx="7156179" cy="4328765"/>
          </a:xfrm>
          <a:prstGeom prst="rect">
            <a:avLst/>
          </a:prstGeom>
          <a:noFill/>
          <a:ln w="9525">
            <a:noFill/>
            <a:miter lim="800000"/>
            <a:headEnd/>
            <a:tailEnd/>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9938" name="Line 2"/>
          <p:cNvSpPr>
            <a:spLocks noChangeShapeType="1"/>
          </p:cNvSpPr>
          <p:nvPr/>
        </p:nvSpPr>
        <p:spPr bwMode="gray">
          <a:xfrm>
            <a:off x="2058988" y="3100388"/>
            <a:ext cx="4889500" cy="158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959939" name="Rectangle 3"/>
          <p:cNvSpPr>
            <a:spLocks noChangeArrowheads="1"/>
          </p:cNvSpPr>
          <p:nvPr/>
        </p:nvSpPr>
        <p:spPr bwMode="gray">
          <a:xfrm rot="3419336">
            <a:off x="1765300" y="3516313"/>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959940" name="Text Box 4"/>
          <p:cNvSpPr txBox="1">
            <a:spLocks noChangeArrowheads="1"/>
          </p:cNvSpPr>
          <p:nvPr/>
        </p:nvSpPr>
        <p:spPr bwMode="gray">
          <a:xfrm>
            <a:off x="2627313" y="3452813"/>
            <a:ext cx="4321175" cy="579437"/>
          </a:xfrm>
          <a:prstGeom prst="rect">
            <a:avLst/>
          </a:prstGeom>
          <a:solidFill>
            <a:srgbClr val="FF6600"/>
          </a:solid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防火墙体系结构</a:t>
            </a:r>
          </a:p>
        </p:txBody>
      </p:sp>
      <p:sp>
        <p:nvSpPr>
          <p:cNvPr id="1959941" name="Text Box 5"/>
          <p:cNvSpPr txBox="1">
            <a:spLocks noChangeArrowheads="1"/>
          </p:cNvSpPr>
          <p:nvPr/>
        </p:nvSpPr>
        <p:spPr bwMode="gray">
          <a:xfrm>
            <a:off x="1869251" y="3548063"/>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3</a:t>
            </a:r>
          </a:p>
        </p:txBody>
      </p:sp>
      <p:sp>
        <p:nvSpPr>
          <p:cNvPr id="1959942" name="Line 6"/>
          <p:cNvSpPr>
            <a:spLocks noChangeShapeType="1"/>
          </p:cNvSpPr>
          <p:nvPr/>
        </p:nvSpPr>
        <p:spPr bwMode="gray">
          <a:xfrm>
            <a:off x="2044700" y="4102100"/>
            <a:ext cx="4903788" cy="7938"/>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959943" name="Rectangle 7"/>
          <p:cNvSpPr>
            <a:spLocks noChangeArrowheads="1"/>
          </p:cNvSpPr>
          <p:nvPr/>
        </p:nvSpPr>
        <p:spPr bwMode="gray">
          <a:xfrm rot="3419336">
            <a:off x="1784350" y="1558926"/>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959944" name="Text Box 8"/>
          <p:cNvSpPr txBox="1">
            <a:spLocks noChangeArrowheads="1"/>
          </p:cNvSpPr>
          <p:nvPr/>
        </p:nvSpPr>
        <p:spPr bwMode="gray">
          <a:xfrm>
            <a:off x="1861314" y="1598613"/>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1</a:t>
            </a:r>
          </a:p>
        </p:txBody>
      </p:sp>
      <p:sp>
        <p:nvSpPr>
          <p:cNvPr id="1959945" name="Line 9"/>
          <p:cNvSpPr>
            <a:spLocks noChangeShapeType="1"/>
          </p:cNvSpPr>
          <p:nvPr/>
        </p:nvSpPr>
        <p:spPr bwMode="gray">
          <a:xfrm flipV="1">
            <a:off x="2058988" y="2146300"/>
            <a:ext cx="4889500" cy="19050"/>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959946" name="Text Box 10"/>
          <p:cNvSpPr txBox="1">
            <a:spLocks noChangeArrowheads="1"/>
          </p:cNvSpPr>
          <p:nvPr/>
        </p:nvSpPr>
        <p:spPr bwMode="gray">
          <a:xfrm>
            <a:off x="2641600" y="1498600"/>
            <a:ext cx="4321175" cy="579438"/>
          </a:xfrm>
          <a:prstGeom prst="rect">
            <a:avLst/>
          </a:prstGeom>
          <a:noFill/>
          <a:ln w="9525" algn="ctr">
            <a:noFill/>
            <a:miter lim="800000"/>
          </a:ln>
          <a:effectLst/>
        </p:spPr>
        <p:txBody>
          <a:bodyPr>
            <a:spAutoFit/>
          </a:bodyPr>
          <a:lstStyle/>
          <a:p>
            <a:pPr eaLnBrk="0" hangingPunct="0"/>
            <a:r>
              <a:rPr kumimoji="0" lang="zh-CN" altLang="en-US" sz="3200" dirty="0">
                <a:latin typeface="黑体" panose="02010609060101010101" pitchFamily="49" charset="-122"/>
                <a:ea typeface="黑体" panose="02010609060101010101" pitchFamily="49" charset="-122"/>
              </a:rPr>
              <a:t>防火墙概述</a:t>
            </a:r>
          </a:p>
        </p:txBody>
      </p:sp>
      <p:sp>
        <p:nvSpPr>
          <p:cNvPr id="1959947" name="Text Box 11"/>
          <p:cNvSpPr txBox="1">
            <a:spLocks noChangeArrowheads="1"/>
          </p:cNvSpPr>
          <p:nvPr/>
        </p:nvSpPr>
        <p:spPr bwMode="gray">
          <a:xfrm>
            <a:off x="2609850" y="2452688"/>
            <a:ext cx="4338638" cy="579437"/>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防火墙的工作原理</a:t>
            </a:r>
          </a:p>
        </p:txBody>
      </p:sp>
      <p:sp>
        <p:nvSpPr>
          <p:cNvPr id="1959948" name="Rectangle 12"/>
          <p:cNvSpPr>
            <a:spLocks noGrp="1" noChangeArrowheads="1"/>
          </p:cNvSpPr>
          <p:nvPr>
            <p:ph type="title"/>
          </p:nvPr>
        </p:nvSpPr>
        <p:spPr>
          <a:noFill/>
        </p:spPr>
        <p:txBody>
          <a:bodyPr/>
          <a:lstStyle/>
          <a:p>
            <a:r>
              <a:rPr lang="zh-CN" altLang="en-US"/>
              <a:t>内容提纲</a:t>
            </a:r>
          </a:p>
        </p:txBody>
      </p:sp>
      <p:sp>
        <p:nvSpPr>
          <p:cNvPr id="1959949" name="Text Box 13"/>
          <p:cNvSpPr txBox="1">
            <a:spLocks noChangeArrowheads="1"/>
          </p:cNvSpPr>
          <p:nvPr/>
        </p:nvSpPr>
        <p:spPr bwMode="gray">
          <a:xfrm>
            <a:off x="2555875" y="4460875"/>
            <a:ext cx="4321175" cy="579438"/>
          </a:xfrm>
          <a:prstGeom prst="rect">
            <a:avLst/>
          </a:prstGeom>
          <a:noFill/>
          <a:ln w="9525" algn="ctr">
            <a:noFill/>
            <a:miter lim="800000"/>
          </a:ln>
          <a:effectLst/>
        </p:spPr>
        <p:txBody>
          <a:bodyPr>
            <a:spAutoFit/>
          </a:bodyPr>
          <a:lstStyle/>
          <a:p>
            <a:pPr eaLnBrk="0" hangingPunct="0"/>
            <a:r>
              <a:rPr kumimoji="0" lang="zh-CN" altLang="en-US" sz="3200">
                <a:solidFill>
                  <a:srgbClr val="000000"/>
                </a:solidFill>
                <a:latin typeface="黑体" panose="02010609060101010101" pitchFamily="49" charset="-122"/>
                <a:ea typeface="黑体" panose="02010609060101010101" pitchFamily="49" charset="-122"/>
              </a:rPr>
              <a:t>防火墙技术发展趋势</a:t>
            </a:r>
          </a:p>
        </p:txBody>
      </p:sp>
      <p:sp>
        <p:nvSpPr>
          <p:cNvPr id="1959950" name="Line 14"/>
          <p:cNvSpPr>
            <a:spLocks noChangeShapeType="1"/>
          </p:cNvSpPr>
          <p:nvPr/>
        </p:nvSpPr>
        <p:spPr bwMode="gray">
          <a:xfrm>
            <a:off x="1992313" y="5110163"/>
            <a:ext cx="4956175" cy="793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959951" name="Rectangle 15"/>
          <p:cNvSpPr>
            <a:spLocks noChangeArrowheads="1"/>
          </p:cNvSpPr>
          <p:nvPr/>
        </p:nvSpPr>
        <p:spPr bwMode="gray">
          <a:xfrm rot="3419336">
            <a:off x="1784350" y="2505076"/>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959952" name="Text Box 16"/>
          <p:cNvSpPr txBox="1">
            <a:spLocks noChangeArrowheads="1"/>
          </p:cNvSpPr>
          <p:nvPr/>
        </p:nvSpPr>
        <p:spPr bwMode="gray">
          <a:xfrm>
            <a:off x="1861314" y="2525713"/>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2</a:t>
            </a:r>
          </a:p>
        </p:txBody>
      </p:sp>
      <p:sp>
        <p:nvSpPr>
          <p:cNvPr id="1959953" name="Rectangle 17"/>
          <p:cNvSpPr>
            <a:spLocks noChangeArrowheads="1"/>
          </p:cNvSpPr>
          <p:nvPr/>
        </p:nvSpPr>
        <p:spPr bwMode="gray">
          <a:xfrm rot="3419336">
            <a:off x="1784350" y="4521201"/>
            <a:ext cx="479425" cy="520700"/>
          </a:xfrm>
          <a:prstGeom prst="rect">
            <a:avLst/>
          </a:prstGeom>
          <a:solidFill>
            <a:srgbClr val="9369E7"/>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9369E7"/>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959954" name="Text Box 18"/>
          <p:cNvSpPr txBox="1">
            <a:spLocks noChangeArrowheads="1"/>
          </p:cNvSpPr>
          <p:nvPr/>
        </p:nvSpPr>
        <p:spPr bwMode="gray">
          <a:xfrm>
            <a:off x="1836738" y="4541838"/>
            <a:ext cx="354012" cy="369332"/>
          </a:xfrm>
          <a:prstGeom prst="rect">
            <a:avLst/>
          </a:prstGeom>
          <a:noFill/>
          <a:ln w="9525" algn="ctr">
            <a:noFill/>
            <a:miter lim="800000"/>
          </a:ln>
          <a:effectLst/>
        </p:spPr>
        <p:txBody>
          <a:bodyPr>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4</a:t>
            </a:r>
          </a:p>
        </p:txBody>
      </p:sp>
      <p:sp>
        <p:nvSpPr>
          <p:cNvPr id="1959955" name="Rectangle 19"/>
          <p:cNvSpPr>
            <a:spLocks noChangeArrowheads="1"/>
          </p:cNvSpPr>
          <p:nvPr/>
        </p:nvSpPr>
        <p:spPr bwMode="gray">
          <a:xfrm rot="3419336">
            <a:off x="1784350" y="5465763"/>
            <a:ext cx="479425" cy="520700"/>
          </a:xfrm>
          <a:prstGeom prst="rect">
            <a:avLst/>
          </a:prstGeom>
          <a:solidFill>
            <a:srgbClr val="669900"/>
          </a:solidFill>
          <a:ln w="9525">
            <a:miter lim="800000"/>
          </a:ln>
          <a:effectLst/>
          <a:scene3d>
            <a:camera prst="legacyPerspectiveFront">
              <a:rot lat="0" lon="1500000" rev="0"/>
            </a:camera>
            <a:lightRig rig="legacyFlat4" dir="b"/>
          </a:scene3d>
          <a:sp3d extrusionH="430200" prstMaterial="legacyMatte">
            <a:bevelT w="13500" h="13500" prst="angle"/>
            <a:bevelB w="13500" h="13500" prst="angle"/>
            <a:extrusionClr>
              <a:srgbClr val="669900"/>
            </a:extrusionClr>
          </a:sp3d>
        </p:spPr>
        <p:txBody>
          <a:bodyPr wrap="none" anchor="ctr">
            <a:flatTx/>
          </a:bodyPr>
          <a:lstStyle/>
          <a:p>
            <a:endParaRPr lang="zh-CN" altLang="en-US">
              <a:latin typeface="黑体" panose="02010609060101010101" pitchFamily="49" charset="-122"/>
              <a:ea typeface="黑体" panose="02010609060101010101" pitchFamily="49" charset="-122"/>
            </a:endParaRPr>
          </a:p>
        </p:txBody>
      </p:sp>
      <p:sp>
        <p:nvSpPr>
          <p:cNvPr id="1959956" name="Text Box 20"/>
          <p:cNvSpPr txBox="1">
            <a:spLocks noChangeArrowheads="1"/>
          </p:cNvSpPr>
          <p:nvPr/>
        </p:nvSpPr>
        <p:spPr bwMode="gray">
          <a:xfrm>
            <a:off x="1878776" y="5505450"/>
            <a:ext cx="301685" cy="369332"/>
          </a:xfrm>
          <a:prstGeom prst="rect">
            <a:avLst/>
          </a:prstGeom>
          <a:noFill/>
          <a:ln w="9525" algn="ctr">
            <a:noFill/>
            <a:miter lim="800000"/>
          </a:ln>
          <a:effectLst/>
        </p:spPr>
        <p:txBody>
          <a:bodyPr wrap="none">
            <a:spAutoFit/>
          </a:bodyPr>
          <a:lstStyle/>
          <a:p>
            <a:pPr algn="ctr" eaLnBrk="0" hangingPunct="0"/>
            <a:r>
              <a:rPr kumimoji="0" lang="en-US" altLang="zh-CN">
                <a:solidFill>
                  <a:schemeClr val="bg1"/>
                </a:solidFill>
                <a:latin typeface="黑体" panose="02010609060101010101" pitchFamily="49" charset="-122"/>
                <a:ea typeface="黑体" panose="02010609060101010101" pitchFamily="49" charset="-122"/>
              </a:rPr>
              <a:t>5</a:t>
            </a:r>
          </a:p>
        </p:txBody>
      </p:sp>
      <p:sp>
        <p:nvSpPr>
          <p:cNvPr id="1959957" name="Line 21"/>
          <p:cNvSpPr>
            <a:spLocks noChangeShapeType="1"/>
          </p:cNvSpPr>
          <p:nvPr/>
        </p:nvSpPr>
        <p:spPr bwMode="gray">
          <a:xfrm>
            <a:off x="1949450" y="6072188"/>
            <a:ext cx="4999038" cy="52387"/>
          </a:xfrm>
          <a:prstGeom prst="line">
            <a:avLst/>
          </a:prstGeom>
          <a:noFill/>
          <a:ln w="25400">
            <a:solidFill>
              <a:srgbClr val="C0C0C0"/>
            </a:solidFill>
            <a:prstDash val="sysDot"/>
            <a:round/>
            <a:tailEnd type="oval" w="med" len="med"/>
          </a:ln>
          <a:effectLst/>
        </p:spPr>
        <p:txBody>
          <a:bodyPr wrap="none" anchor="ctr"/>
          <a:lstStyle/>
          <a:p>
            <a:endParaRPr lang="zh-CN" altLang="en-US">
              <a:latin typeface="黑体" panose="02010609060101010101" pitchFamily="49" charset="-122"/>
              <a:ea typeface="黑体" panose="02010609060101010101" pitchFamily="49" charset="-122"/>
            </a:endParaRPr>
          </a:p>
        </p:txBody>
      </p:sp>
      <p:sp>
        <p:nvSpPr>
          <p:cNvPr id="1959958" name="Text Box 22"/>
          <p:cNvSpPr txBox="1">
            <a:spLocks noChangeArrowheads="1"/>
          </p:cNvSpPr>
          <p:nvPr/>
        </p:nvSpPr>
        <p:spPr bwMode="gray">
          <a:xfrm>
            <a:off x="2555875" y="5405438"/>
            <a:ext cx="4392613" cy="579437"/>
          </a:xfrm>
          <a:prstGeom prst="rect">
            <a:avLst/>
          </a:prstGeom>
          <a:noFill/>
          <a:ln w="9525" algn="ctr">
            <a:noFill/>
            <a:miter lim="800000"/>
          </a:ln>
          <a:effectLst/>
        </p:spPr>
        <p:txBody>
          <a:bodyPr>
            <a:spAutoFit/>
          </a:bodyPr>
          <a:lstStyle/>
          <a:p>
            <a:pPr eaLnBrk="0" hangingPunct="0"/>
            <a:r>
              <a:rPr kumimoji="0" lang="zh-CN" altLang="en-US" sz="3200">
                <a:latin typeface="黑体" panose="02010609060101010101" pitchFamily="49" charset="-122"/>
                <a:ea typeface="黑体" panose="02010609060101010101" pitchFamily="49" charset="-122"/>
              </a:rPr>
              <a:t>防火墙的选购和使用</a:t>
            </a:r>
          </a:p>
        </p:txBody>
      </p:sp>
    </p:spTree>
  </p:cSld>
  <p:clrMapOvr>
    <a:masterClrMapping/>
  </p:clrMapOvr>
  <p:transition>
    <p:push dir="d"/>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0738" name="Rectangle 2"/>
          <p:cNvSpPr>
            <a:spLocks noGrp="1" noChangeArrowheads="1"/>
          </p:cNvSpPr>
          <p:nvPr>
            <p:ph type="title"/>
          </p:nvPr>
        </p:nvSpPr>
        <p:spPr>
          <a:xfrm>
            <a:off x="1439863" y="209551"/>
            <a:ext cx="5715000" cy="742950"/>
          </a:xfrm>
        </p:spPr>
        <p:txBody>
          <a:bodyPr/>
          <a:lstStyle/>
          <a:p>
            <a:r>
              <a:rPr lang="zh-CN" altLang="en-US" dirty="0"/>
              <a:t>防火墙体系结构</a:t>
            </a:r>
          </a:p>
        </p:txBody>
      </p:sp>
      <p:sp>
        <p:nvSpPr>
          <p:cNvPr id="1780739" name="Rectangle 3"/>
          <p:cNvSpPr>
            <a:spLocks noGrp="1" noChangeArrowheads="1"/>
          </p:cNvSpPr>
          <p:nvPr>
            <p:ph type="body" idx="1"/>
          </p:nvPr>
        </p:nvSpPr>
        <p:spPr>
          <a:xfrm>
            <a:off x="539750" y="1439863"/>
            <a:ext cx="7920038" cy="4776787"/>
          </a:xfrm>
        </p:spPr>
        <p:txBody>
          <a:bodyPr/>
          <a:lstStyle/>
          <a:p>
            <a:r>
              <a:rPr lang="zh-CN" altLang="en-US" sz="3200" dirty="0"/>
              <a:t>防火墙体系结构一般有四种：</a:t>
            </a:r>
          </a:p>
          <a:p>
            <a:pPr lvl="1"/>
            <a:r>
              <a:rPr lang="zh-CN" altLang="en-US" sz="2800" dirty="0"/>
              <a:t>过滤路由器或屏蔽路由器结构结构</a:t>
            </a:r>
            <a:r>
              <a:rPr lang="zh-CN" altLang="en-US" dirty="0"/>
              <a:t>（ </a:t>
            </a:r>
            <a:r>
              <a:rPr lang="en-US" altLang="zh-CN" dirty="0"/>
              <a:t>P</a:t>
            </a:r>
            <a:r>
              <a:rPr lang="en-US" dirty="0"/>
              <a:t>acket-filtering </a:t>
            </a:r>
            <a:r>
              <a:rPr lang="en-US" altLang="zh-CN" dirty="0"/>
              <a:t>Router or Screening R</a:t>
            </a:r>
            <a:r>
              <a:rPr lang="en-US" dirty="0"/>
              <a:t>outer</a:t>
            </a:r>
            <a:r>
              <a:rPr lang="en-US" altLang="zh-CN" dirty="0"/>
              <a:t> </a:t>
            </a:r>
            <a:r>
              <a:rPr lang="zh-CN" altLang="en-US" dirty="0"/>
              <a:t>）</a:t>
            </a:r>
          </a:p>
          <a:p>
            <a:pPr lvl="1"/>
            <a:r>
              <a:rPr lang="zh-CN" altLang="en-US" sz="2800" dirty="0"/>
              <a:t>双穴主机或双宿主机结构 </a:t>
            </a:r>
            <a:r>
              <a:rPr lang="en-US" altLang="zh-CN" sz="2800" dirty="0"/>
              <a:t>(Dual Homed Gateway)</a:t>
            </a:r>
          </a:p>
          <a:p>
            <a:pPr lvl="1"/>
            <a:r>
              <a:rPr lang="zh-CN" altLang="en-US" sz="2800" dirty="0"/>
              <a:t>屏蔽主机或主机过滤结构</a:t>
            </a:r>
            <a:r>
              <a:rPr lang="en-US" altLang="zh-CN" sz="2800" dirty="0"/>
              <a:t>(Screened Host Gateway)</a:t>
            </a:r>
          </a:p>
          <a:p>
            <a:pPr lvl="1"/>
            <a:r>
              <a:rPr lang="zh-CN" altLang="en-US" sz="2800" dirty="0"/>
              <a:t>过滤子网或屏蔽子网结构</a:t>
            </a:r>
            <a:r>
              <a:rPr lang="en-US" altLang="zh-CN" sz="2800" dirty="0"/>
              <a:t>(Screened Subnet)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706" name="Rectangle 2"/>
          <p:cNvSpPr>
            <a:spLocks noGrp="1" noChangeArrowheads="1"/>
          </p:cNvSpPr>
          <p:nvPr>
            <p:ph type="title"/>
          </p:nvPr>
        </p:nvSpPr>
        <p:spPr/>
        <p:txBody>
          <a:bodyPr/>
          <a:lstStyle/>
          <a:p>
            <a:r>
              <a:rPr lang="zh-CN" altLang="en-US"/>
              <a:t>相关概念：堡垒主机</a:t>
            </a:r>
          </a:p>
        </p:txBody>
      </p:sp>
      <p:sp>
        <p:nvSpPr>
          <p:cNvPr id="1736707" name="Rectangle 3"/>
          <p:cNvSpPr>
            <a:spLocks noGrp="1" noChangeArrowheads="1"/>
          </p:cNvSpPr>
          <p:nvPr>
            <p:ph type="body" idx="1"/>
          </p:nvPr>
        </p:nvSpPr>
        <p:spPr>
          <a:xfrm>
            <a:off x="466725" y="1314451"/>
            <a:ext cx="8229600" cy="4933950"/>
          </a:xfrm>
        </p:spPr>
        <p:txBody>
          <a:bodyPr/>
          <a:lstStyle/>
          <a:p>
            <a:r>
              <a:rPr lang="zh-CN" altLang="en-US" sz="2400" dirty="0"/>
              <a:t>堡垒主机（</a:t>
            </a:r>
            <a:r>
              <a:rPr lang="en-US" altLang="zh-CN" sz="2400" dirty="0"/>
              <a:t>Bastion Host</a:t>
            </a:r>
            <a:r>
              <a:rPr lang="zh-CN" altLang="en-US" sz="2400" dirty="0"/>
              <a:t>）：被网络管理员认定为网络安全核心点的系统，必须具有很强的安全性：</a:t>
            </a:r>
          </a:p>
          <a:p>
            <a:pPr lvl="1"/>
            <a:r>
              <a:rPr lang="zh-CN" altLang="en-US" sz="2000" dirty="0"/>
              <a:t>安全的操作系统；</a:t>
            </a:r>
          </a:p>
          <a:p>
            <a:pPr lvl="1"/>
            <a:r>
              <a:rPr lang="zh-CN" altLang="en-US" sz="2000" dirty="0"/>
              <a:t>关闭不必需的服务；</a:t>
            </a:r>
          </a:p>
          <a:p>
            <a:pPr lvl="1"/>
            <a:r>
              <a:rPr lang="zh-CN" altLang="en-US" sz="2000" dirty="0"/>
              <a:t>避免安装不必需的软件；</a:t>
            </a:r>
          </a:p>
          <a:p>
            <a:pPr lvl="1"/>
            <a:r>
              <a:rPr lang="zh-CN" altLang="en-US" sz="2000" dirty="0"/>
              <a:t>有限制地访问磁盘，一般能够访问配置文件即可；</a:t>
            </a:r>
          </a:p>
          <a:p>
            <a:pPr lvl="1"/>
            <a:r>
              <a:rPr lang="en-US" altLang="zh-CN" sz="2000" dirty="0"/>
              <a:t>…</a:t>
            </a:r>
          </a:p>
          <a:p>
            <a:r>
              <a:rPr lang="zh-CN" altLang="en-US" sz="2400" dirty="0"/>
              <a:t>堡垒主机常常充当内部网络或防火墙中应用代理的角色。</a:t>
            </a:r>
          </a:p>
          <a:p>
            <a:r>
              <a:rPr lang="zh-CN" altLang="en-US" sz="2400" dirty="0"/>
              <a:t>堡垒主机是最显露的主机，因此也应当是最安全的主机。</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736707">
                                            <p:txEl>
                                              <p:pRg st="0" end="0"/>
                                            </p:txEl>
                                          </p:spTgt>
                                        </p:tgtEl>
                                        <p:attrNameLst>
                                          <p:attrName>style.visibility</p:attrName>
                                        </p:attrNameLst>
                                      </p:cBhvr>
                                      <p:to>
                                        <p:strVal val="visible"/>
                                      </p:to>
                                    </p:set>
                                    <p:animEffect transition="in" filter="fade">
                                      <p:cBhvr>
                                        <p:cTn id="7" dur="800" decel="100000"/>
                                        <p:tgtEl>
                                          <p:spTgt spid="1736707">
                                            <p:txEl>
                                              <p:pRg st="0" end="0"/>
                                            </p:txEl>
                                          </p:spTgt>
                                        </p:tgtEl>
                                      </p:cBhvr>
                                    </p:animEffect>
                                    <p:anim calcmode="lin" valueType="num">
                                      <p:cBhvr>
                                        <p:cTn id="8" dur="800" decel="100000" fill="hold"/>
                                        <p:tgtEl>
                                          <p:spTgt spid="1736707">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1736707">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1736707">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736707">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736707">
                                            <p:txEl>
                                              <p:pRg st="0" end="0"/>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736707">
                                            <p:txEl>
                                              <p:pRg st="0" end="0"/>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1736707">
                                            <p:txEl>
                                              <p:pRg st="1" end="1"/>
                                            </p:txEl>
                                          </p:spTgt>
                                        </p:tgtEl>
                                        <p:attrNameLst>
                                          <p:attrName>style.visibility</p:attrName>
                                        </p:attrNameLst>
                                      </p:cBhvr>
                                      <p:to>
                                        <p:strVal val="visible"/>
                                      </p:to>
                                    </p:set>
                                    <p:animEffect transition="in" filter="fade">
                                      <p:cBhvr>
                                        <p:cTn id="17" dur="800" decel="100000"/>
                                        <p:tgtEl>
                                          <p:spTgt spid="1736707">
                                            <p:txEl>
                                              <p:pRg st="1" end="1"/>
                                            </p:txEl>
                                          </p:spTgt>
                                        </p:tgtEl>
                                      </p:cBhvr>
                                    </p:animEffect>
                                    <p:anim calcmode="lin" valueType="num">
                                      <p:cBhvr>
                                        <p:cTn id="18" dur="800" decel="100000" fill="hold"/>
                                        <p:tgtEl>
                                          <p:spTgt spid="1736707">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1736707">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1736707">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736707">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736707">
                                            <p:txEl>
                                              <p:pRg st="1" end="1"/>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736707">
                                            <p:txEl>
                                              <p:pRg st="1" end="1"/>
                                            </p:txEl>
                                          </p:spTgt>
                                        </p:tgtEl>
                                        <p:attrNameLst>
                                          <p:attrName>ppt_c</p:attrName>
                                        </p:attrNameLst>
                                      </p:cBhvr>
                                      <p:to>
                                        <a:schemeClr val="folHlink"/>
                                      </p:to>
                                    </p:animClr>
                                  </p:subTnLst>
                                </p:cTn>
                              </p:par>
                            </p:childTnLst>
                          </p:cTn>
                        </p:par>
                      </p:childTnLst>
                    </p:cTn>
                  </p:par>
                  <p:par>
                    <p:cTn id="23" fill="hold">
                      <p:stCondLst>
                        <p:cond delay="indefinite"/>
                      </p:stCondLst>
                      <p:childTnLst>
                        <p:par>
                          <p:cTn id="24" fill="hold">
                            <p:stCondLst>
                              <p:cond delay="0"/>
                            </p:stCondLst>
                            <p:childTnLst>
                              <p:par>
                                <p:cTn id="25" presetID="30" presetClass="entr" presetSubtype="0" fill="hold" nodeType="clickEffect">
                                  <p:stCondLst>
                                    <p:cond delay="0"/>
                                  </p:stCondLst>
                                  <p:childTnLst>
                                    <p:set>
                                      <p:cBhvr>
                                        <p:cTn id="26" dur="1" fill="hold">
                                          <p:stCondLst>
                                            <p:cond delay="0"/>
                                          </p:stCondLst>
                                        </p:cTn>
                                        <p:tgtEl>
                                          <p:spTgt spid="1736707">
                                            <p:txEl>
                                              <p:pRg st="2" end="2"/>
                                            </p:txEl>
                                          </p:spTgt>
                                        </p:tgtEl>
                                        <p:attrNameLst>
                                          <p:attrName>style.visibility</p:attrName>
                                        </p:attrNameLst>
                                      </p:cBhvr>
                                      <p:to>
                                        <p:strVal val="visible"/>
                                      </p:to>
                                    </p:set>
                                    <p:animEffect transition="in" filter="fade">
                                      <p:cBhvr>
                                        <p:cTn id="27" dur="800" decel="100000"/>
                                        <p:tgtEl>
                                          <p:spTgt spid="1736707">
                                            <p:txEl>
                                              <p:pRg st="2" end="2"/>
                                            </p:txEl>
                                          </p:spTgt>
                                        </p:tgtEl>
                                      </p:cBhvr>
                                    </p:animEffect>
                                    <p:anim calcmode="lin" valueType="num">
                                      <p:cBhvr>
                                        <p:cTn id="28" dur="800" decel="100000" fill="hold"/>
                                        <p:tgtEl>
                                          <p:spTgt spid="1736707">
                                            <p:txEl>
                                              <p:pRg st="2" end="2"/>
                                            </p:txEl>
                                          </p:spTgt>
                                        </p:tgtEl>
                                        <p:attrNameLst>
                                          <p:attrName>style.rotation</p:attrName>
                                        </p:attrNameLst>
                                      </p:cBhvr>
                                      <p:tavLst>
                                        <p:tav tm="0">
                                          <p:val>
                                            <p:fltVal val="-90"/>
                                          </p:val>
                                        </p:tav>
                                        <p:tav tm="100000">
                                          <p:val>
                                            <p:fltVal val="0"/>
                                          </p:val>
                                        </p:tav>
                                      </p:tavLst>
                                    </p:anim>
                                    <p:anim calcmode="lin" valueType="num">
                                      <p:cBhvr>
                                        <p:cTn id="29" dur="800" decel="100000" fill="hold"/>
                                        <p:tgtEl>
                                          <p:spTgt spid="1736707">
                                            <p:txEl>
                                              <p:pRg st="2" end="2"/>
                                            </p:txEl>
                                          </p:spTgt>
                                        </p:tgtEl>
                                        <p:attrNameLst>
                                          <p:attrName>ppt_x</p:attrName>
                                        </p:attrNameLst>
                                      </p:cBhvr>
                                      <p:tavLst>
                                        <p:tav tm="0">
                                          <p:val>
                                            <p:strVal val="#ppt_x+0.4"/>
                                          </p:val>
                                        </p:tav>
                                        <p:tav tm="100000">
                                          <p:val>
                                            <p:strVal val="#ppt_x-0.05"/>
                                          </p:val>
                                        </p:tav>
                                      </p:tavLst>
                                    </p:anim>
                                    <p:anim calcmode="lin" valueType="num">
                                      <p:cBhvr>
                                        <p:cTn id="30" dur="800" decel="100000" fill="hold"/>
                                        <p:tgtEl>
                                          <p:spTgt spid="1736707">
                                            <p:txEl>
                                              <p:pRg st="2" end="2"/>
                                            </p:txEl>
                                          </p:spTgt>
                                        </p:tgtEl>
                                        <p:attrNameLst>
                                          <p:attrName>ppt_y</p:attrName>
                                        </p:attrNameLst>
                                      </p:cBhvr>
                                      <p:tavLst>
                                        <p:tav tm="0">
                                          <p:val>
                                            <p:strVal val="#ppt_y-0.4"/>
                                          </p:val>
                                        </p:tav>
                                        <p:tav tm="100000">
                                          <p:val>
                                            <p:strVal val="#ppt_y+0.1"/>
                                          </p:val>
                                        </p:tav>
                                      </p:tavLst>
                                    </p:anim>
                                    <p:anim calcmode="lin" valueType="num">
                                      <p:cBhvr>
                                        <p:cTn id="31" dur="200" accel="100000" fill="hold">
                                          <p:stCondLst>
                                            <p:cond delay="800"/>
                                          </p:stCondLst>
                                        </p:cTn>
                                        <p:tgtEl>
                                          <p:spTgt spid="1736707">
                                            <p:txEl>
                                              <p:pRg st="2" end="2"/>
                                            </p:txEl>
                                          </p:spTgt>
                                        </p:tgtEl>
                                        <p:attrNameLst>
                                          <p:attrName>ppt_x</p:attrName>
                                        </p:attrNameLst>
                                      </p:cBhvr>
                                      <p:tavLst>
                                        <p:tav tm="0">
                                          <p:val>
                                            <p:strVal val="#ppt_x-0.05"/>
                                          </p:val>
                                        </p:tav>
                                        <p:tav tm="100000">
                                          <p:val>
                                            <p:strVal val="#ppt_x"/>
                                          </p:val>
                                        </p:tav>
                                      </p:tavLst>
                                    </p:anim>
                                    <p:anim calcmode="lin" valueType="num">
                                      <p:cBhvr>
                                        <p:cTn id="32" dur="200" accel="100000" fill="hold">
                                          <p:stCondLst>
                                            <p:cond delay="800"/>
                                          </p:stCondLst>
                                        </p:cTn>
                                        <p:tgtEl>
                                          <p:spTgt spid="1736707">
                                            <p:txEl>
                                              <p:pRg st="2" end="2"/>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736707">
                                            <p:txEl>
                                              <p:pRg st="2" end="2"/>
                                            </p:txEl>
                                          </p:spTgt>
                                        </p:tgtEl>
                                        <p:attrNameLst>
                                          <p:attrName>ppt_c</p:attrName>
                                        </p:attrNameLst>
                                      </p:cBhvr>
                                      <p:to>
                                        <a:schemeClr val="folHlink"/>
                                      </p:to>
                                    </p:animClr>
                                  </p:subTnLst>
                                </p:cTn>
                              </p:par>
                            </p:childTnLst>
                          </p:cTn>
                        </p:par>
                      </p:childTnLst>
                    </p:cTn>
                  </p:par>
                  <p:par>
                    <p:cTn id="33" fill="hold">
                      <p:stCondLst>
                        <p:cond delay="indefinite"/>
                      </p:stCondLst>
                      <p:childTnLst>
                        <p:par>
                          <p:cTn id="34" fill="hold">
                            <p:stCondLst>
                              <p:cond delay="0"/>
                            </p:stCondLst>
                            <p:childTnLst>
                              <p:par>
                                <p:cTn id="35" presetID="30" presetClass="entr" presetSubtype="0" fill="hold" nodeType="clickEffect">
                                  <p:stCondLst>
                                    <p:cond delay="0"/>
                                  </p:stCondLst>
                                  <p:childTnLst>
                                    <p:set>
                                      <p:cBhvr>
                                        <p:cTn id="36" dur="1" fill="hold">
                                          <p:stCondLst>
                                            <p:cond delay="0"/>
                                          </p:stCondLst>
                                        </p:cTn>
                                        <p:tgtEl>
                                          <p:spTgt spid="1736707">
                                            <p:txEl>
                                              <p:pRg st="3" end="3"/>
                                            </p:txEl>
                                          </p:spTgt>
                                        </p:tgtEl>
                                        <p:attrNameLst>
                                          <p:attrName>style.visibility</p:attrName>
                                        </p:attrNameLst>
                                      </p:cBhvr>
                                      <p:to>
                                        <p:strVal val="visible"/>
                                      </p:to>
                                    </p:set>
                                    <p:animEffect transition="in" filter="fade">
                                      <p:cBhvr>
                                        <p:cTn id="37" dur="800" decel="100000"/>
                                        <p:tgtEl>
                                          <p:spTgt spid="1736707">
                                            <p:txEl>
                                              <p:pRg st="3" end="3"/>
                                            </p:txEl>
                                          </p:spTgt>
                                        </p:tgtEl>
                                      </p:cBhvr>
                                    </p:animEffect>
                                    <p:anim calcmode="lin" valueType="num">
                                      <p:cBhvr>
                                        <p:cTn id="38" dur="800" decel="100000" fill="hold"/>
                                        <p:tgtEl>
                                          <p:spTgt spid="1736707">
                                            <p:txEl>
                                              <p:pRg st="3" end="3"/>
                                            </p:txEl>
                                          </p:spTgt>
                                        </p:tgtEl>
                                        <p:attrNameLst>
                                          <p:attrName>style.rotation</p:attrName>
                                        </p:attrNameLst>
                                      </p:cBhvr>
                                      <p:tavLst>
                                        <p:tav tm="0">
                                          <p:val>
                                            <p:fltVal val="-90"/>
                                          </p:val>
                                        </p:tav>
                                        <p:tav tm="100000">
                                          <p:val>
                                            <p:fltVal val="0"/>
                                          </p:val>
                                        </p:tav>
                                      </p:tavLst>
                                    </p:anim>
                                    <p:anim calcmode="lin" valueType="num">
                                      <p:cBhvr>
                                        <p:cTn id="39" dur="800" decel="100000" fill="hold"/>
                                        <p:tgtEl>
                                          <p:spTgt spid="1736707">
                                            <p:txEl>
                                              <p:pRg st="3" end="3"/>
                                            </p:txEl>
                                          </p:spTgt>
                                        </p:tgtEl>
                                        <p:attrNameLst>
                                          <p:attrName>ppt_x</p:attrName>
                                        </p:attrNameLst>
                                      </p:cBhvr>
                                      <p:tavLst>
                                        <p:tav tm="0">
                                          <p:val>
                                            <p:strVal val="#ppt_x+0.4"/>
                                          </p:val>
                                        </p:tav>
                                        <p:tav tm="100000">
                                          <p:val>
                                            <p:strVal val="#ppt_x-0.05"/>
                                          </p:val>
                                        </p:tav>
                                      </p:tavLst>
                                    </p:anim>
                                    <p:anim calcmode="lin" valueType="num">
                                      <p:cBhvr>
                                        <p:cTn id="40" dur="800" decel="100000" fill="hold"/>
                                        <p:tgtEl>
                                          <p:spTgt spid="1736707">
                                            <p:txEl>
                                              <p:pRg st="3" end="3"/>
                                            </p:txEl>
                                          </p:spTgt>
                                        </p:tgtEl>
                                        <p:attrNameLst>
                                          <p:attrName>ppt_y</p:attrName>
                                        </p:attrNameLst>
                                      </p:cBhvr>
                                      <p:tavLst>
                                        <p:tav tm="0">
                                          <p:val>
                                            <p:strVal val="#ppt_y-0.4"/>
                                          </p:val>
                                        </p:tav>
                                        <p:tav tm="100000">
                                          <p:val>
                                            <p:strVal val="#ppt_y+0.1"/>
                                          </p:val>
                                        </p:tav>
                                      </p:tavLst>
                                    </p:anim>
                                    <p:anim calcmode="lin" valueType="num">
                                      <p:cBhvr>
                                        <p:cTn id="41" dur="200" accel="100000" fill="hold">
                                          <p:stCondLst>
                                            <p:cond delay="800"/>
                                          </p:stCondLst>
                                        </p:cTn>
                                        <p:tgtEl>
                                          <p:spTgt spid="1736707">
                                            <p:txEl>
                                              <p:pRg st="3" end="3"/>
                                            </p:txEl>
                                          </p:spTgt>
                                        </p:tgtEl>
                                        <p:attrNameLst>
                                          <p:attrName>ppt_x</p:attrName>
                                        </p:attrNameLst>
                                      </p:cBhvr>
                                      <p:tavLst>
                                        <p:tav tm="0">
                                          <p:val>
                                            <p:strVal val="#ppt_x-0.05"/>
                                          </p:val>
                                        </p:tav>
                                        <p:tav tm="100000">
                                          <p:val>
                                            <p:strVal val="#ppt_x"/>
                                          </p:val>
                                        </p:tav>
                                      </p:tavLst>
                                    </p:anim>
                                    <p:anim calcmode="lin" valueType="num">
                                      <p:cBhvr>
                                        <p:cTn id="42" dur="200" accel="100000" fill="hold">
                                          <p:stCondLst>
                                            <p:cond delay="800"/>
                                          </p:stCondLst>
                                        </p:cTn>
                                        <p:tgtEl>
                                          <p:spTgt spid="1736707">
                                            <p:txEl>
                                              <p:pRg st="3" end="3"/>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736707">
                                            <p:txEl>
                                              <p:pRg st="3" end="3"/>
                                            </p:txEl>
                                          </p:spTgt>
                                        </p:tgtEl>
                                        <p:attrNameLst>
                                          <p:attrName>ppt_c</p:attrName>
                                        </p:attrNameLst>
                                      </p:cBhvr>
                                      <p:to>
                                        <a:schemeClr val="folHlink"/>
                                      </p:to>
                                    </p:animClr>
                                  </p:subTnLst>
                                </p:cTn>
                              </p:par>
                            </p:childTnLst>
                          </p:cTn>
                        </p:par>
                      </p:childTnLst>
                    </p:cTn>
                  </p:par>
                  <p:par>
                    <p:cTn id="43" fill="hold">
                      <p:stCondLst>
                        <p:cond delay="indefinite"/>
                      </p:stCondLst>
                      <p:childTnLst>
                        <p:par>
                          <p:cTn id="44" fill="hold">
                            <p:stCondLst>
                              <p:cond delay="0"/>
                            </p:stCondLst>
                            <p:childTnLst>
                              <p:par>
                                <p:cTn id="45" presetID="30" presetClass="entr" presetSubtype="0" fill="hold" nodeType="clickEffect">
                                  <p:stCondLst>
                                    <p:cond delay="0"/>
                                  </p:stCondLst>
                                  <p:childTnLst>
                                    <p:set>
                                      <p:cBhvr>
                                        <p:cTn id="46" dur="1" fill="hold">
                                          <p:stCondLst>
                                            <p:cond delay="0"/>
                                          </p:stCondLst>
                                        </p:cTn>
                                        <p:tgtEl>
                                          <p:spTgt spid="1736707">
                                            <p:txEl>
                                              <p:pRg st="4" end="4"/>
                                            </p:txEl>
                                          </p:spTgt>
                                        </p:tgtEl>
                                        <p:attrNameLst>
                                          <p:attrName>style.visibility</p:attrName>
                                        </p:attrNameLst>
                                      </p:cBhvr>
                                      <p:to>
                                        <p:strVal val="visible"/>
                                      </p:to>
                                    </p:set>
                                    <p:animEffect transition="in" filter="fade">
                                      <p:cBhvr>
                                        <p:cTn id="47" dur="800" decel="100000"/>
                                        <p:tgtEl>
                                          <p:spTgt spid="1736707">
                                            <p:txEl>
                                              <p:pRg st="4" end="4"/>
                                            </p:txEl>
                                          </p:spTgt>
                                        </p:tgtEl>
                                      </p:cBhvr>
                                    </p:animEffect>
                                    <p:anim calcmode="lin" valueType="num">
                                      <p:cBhvr>
                                        <p:cTn id="48" dur="800" decel="100000" fill="hold"/>
                                        <p:tgtEl>
                                          <p:spTgt spid="1736707">
                                            <p:txEl>
                                              <p:pRg st="4" end="4"/>
                                            </p:txEl>
                                          </p:spTgt>
                                        </p:tgtEl>
                                        <p:attrNameLst>
                                          <p:attrName>style.rotation</p:attrName>
                                        </p:attrNameLst>
                                      </p:cBhvr>
                                      <p:tavLst>
                                        <p:tav tm="0">
                                          <p:val>
                                            <p:fltVal val="-90"/>
                                          </p:val>
                                        </p:tav>
                                        <p:tav tm="100000">
                                          <p:val>
                                            <p:fltVal val="0"/>
                                          </p:val>
                                        </p:tav>
                                      </p:tavLst>
                                    </p:anim>
                                    <p:anim calcmode="lin" valueType="num">
                                      <p:cBhvr>
                                        <p:cTn id="49" dur="800" decel="100000" fill="hold"/>
                                        <p:tgtEl>
                                          <p:spTgt spid="1736707">
                                            <p:txEl>
                                              <p:pRg st="4" end="4"/>
                                            </p:txEl>
                                          </p:spTgt>
                                        </p:tgtEl>
                                        <p:attrNameLst>
                                          <p:attrName>ppt_x</p:attrName>
                                        </p:attrNameLst>
                                      </p:cBhvr>
                                      <p:tavLst>
                                        <p:tav tm="0">
                                          <p:val>
                                            <p:strVal val="#ppt_x+0.4"/>
                                          </p:val>
                                        </p:tav>
                                        <p:tav tm="100000">
                                          <p:val>
                                            <p:strVal val="#ppt_x-0.05"/>
                                          </p:val>
                                        </p:tav>
                                      </p:tavLst>
                                    </p:anim>
                                    <p:anim calcmode="lin" valueType="num">
                                      <p:cBhvr>
                                        <p:cTn id="50" dur="800" decel="100000" fill="hold"/>
                                        <p:tgtEl>
                                          <p:spTgt spid="1736707">
                                            <p:txEl>
                                              <p:pRg st="4" end="4"/>
                                            </p:txEl>
                                          </p:spTgt>
                                        </p:tgtEl>
                                        <p:attrNameLst>
                                          <p:attrName>ppt_y</p:attrName>
                                        </p:attrNameLst>
                                      </p:cBhvr>
                                      <p:tavLst>
                                        <p:tav tm="0">
                                          <p:val>
                                            <p:strVal val="#ppt_y-0.4"/>
                                          </p:val>
                                        </p:tav>
                                        <p:tav tm="100000">
                                          <p:val>
                                            <p:strVal val="#ppt_y+0.1"/>
                                          </p:val>
                                        </p:tav>
                                      </p:tavLst>
                                    </p:anim>
                                    <p:anim calcmode="lin" valueType="num">
                                      <p:cBhvr>
                                        <p:cTn id="51" dur="200" accel="100000" fill="hold">
                                          <p:stCondLst>
                                            <p:cond delay="800"/>
                                          </p:stCondLst>
                                        </p:cTn>
                                        <p:tgtEl>
                                          <p:spTgt spid="1736707">
                                            <p:txEl>
                                              <p:pRg st="4" end="4"/>
                                            </p:txEl>
                                          </p:spTgt>
                                        </p:tgtEl>
                                        <p:attrNameLst>
                                          <p:attrName>ppt_x</p:attrName>
                                        </p:attrNameLst>
                                      </p:cBhvr>
                                      <p:tavLst>
                                        <p:tav tm="0">
                                          <p:val>
                                            <p:strVal val="#ppt_x-0.05"/>
                                          </p:val>
                                        </p:tav>
                                        <p:tav tm="100000">
                                          <p:val>
                                            <p:strVal val="#ppt_x"/>
                                          </p:val>
                                        </p:tav>
                                      </p:tavLst>
                                    </p:anim>
                                    <p:anim calcmode="lin" valueType="num">
                                      <p:cBhvr>
                                        <p:cTn id="52" dur="200" accel="100000" fill="hold">
                                          <p:stCondLst>
                                            <p:cond delay="800"/>
                                          </p:stCondLst>
                                        </p:cTn>
                                        <p:tgtEl>
                                          <p:spTgt spid="1736707">
                                            <p:txEl>
                                              <p:pRg st="4" end="4"/>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736707">
                                            <p:txEl>
                                              <p:pRg st="4" end="4"/>
                                            </p:txEl>
                                          </p:spTgt>
                                        </p:tgtEl>
                                        <p:attrNameLst>
                                          <p:attrName>ppt_c</p:attrName>
                                        </p:attrNameLst>
                                      </p:cBhvr>
                                      <p:to>
                                        <a:schemeClr val="folHlink"/>
                                      </p:to>
                                    </p:animClr>
                                  </p:subTnLst>
                                </p:cTn>
                              </p:par>
                            </p:childTnLst>
                          </p:cTn>
                        </p:par>
                      </p:childTnLst>
                    </p:cTn>
                  </p:par>
                  <p:par>
                    <p:cTn id="53" fill="hold">
                      <p:stCondLst>
                        <p:cond delay="indefinite"/>
                      </p:stCondLst>
                      <p:childTnLst>
                        <p:par>
                          <p:cTn id="54" fill="hold">
                            <p:stCondLst>
                              <p:cond delay="0"/>
                            </p:stCondLst>
                            <p:childTnLst>
                              <p:par>
                                <p:cTn id="55" presetID="30" presetClass="entr" presetSubtype="0" fill="hold" nodeType="clickEffect">
                                  <p:stCondLst>
                                    <p:cond delay="0"/>
                                  </p:stCondLst>
                                  <p:childTnLst>
                                    <p:set>
                                      <p:cBhvr>
                                        <p:cTn id="56" dur="1" fill="hold">
                                          <p:stCondLst>
                                            <p:cond delay="0"/>
                                          </p:stCondLst>
                                        </p:cTn>
                                        <p:tgtEl>
                                          <p:spTgt spid="1736707">
                                            <p:txEl>
                                              <p:pRg st="5" end="5"/>
                                            </p:txEl>
                                          </p:spTgt>
                                        </p:tgtEl>
                                        <p:attrNameLst>
                                          <p:attrName>style.visibility</p:attrName>
                                        </p:attrNameLst>
                                      </p:cBhvr>
                                      <p:to>
                                        <p:strVal val="visible"/>
                                      </p:to>
                                    </p:set>
                                    <p:animEffect transition="in" filter="fade">
                                      <p:cBhvr>
                                        <p:cTn id="57" dur="800" decel="100000"/>
                                        <p:tgtEl>
                                          <p:spTgt spid="1736707">
                                            <p:txEl>
                                              <p:pRg st="5" end="5"/>
                                            </p:txEl>
                                          </p:spTgt>
                                        </p:tgtEl>
                                      </p:cBhvr>
                                    </p:animEffect>
                                    <p:anim calcmode="lin" valueType="num">
                                      <p:cBhvr>
                                        <p:cTn id="58" dur="800" decel="100000" fill="hold"/>
                                        <p:tgtEl>
                                          <p:spTgt spid="1736707">
                                            <p:txEl>
                                              <p:pRg st="5" end="5"/>
                                            </p:txEl>
                                          </p:spTgt>
                                        </p:tgtEl>
                                        <p:attrNameLst>
                                          <p:attrName>style.rotation</p:attrName>
                                        </p:attrNameLst>
                                      </p:cBhvr>
                                      <p:tavLst>
                                        <p:tav tm="0">
                                          <p:val>
                                            <p:fltVal val="-90"/>
                                          </p:val>
                                        </p:tav>
                                        <p:tav tm="100000">
                                          <p:val>
                                            <p:fltVal val="0"/>
                                          </p:val>
                                        </p:tav>
                                      </p:tavLst>
                                    </p:anim>
                                    <p:anim calcmode="lin" valueType="num">
                                      <p:cBhvr>
                                        <p:cTn id="59" dur="800" decel="100000" fill="hold"/>
                                        <p:tgtEl>
                                          <p:spTgt spid="1736707">
                                            <p:txEl>
                                              <p:pRg st="5" end="5"/>
                                            </p:txEl>
                                          </p:spTgt>
                                        </p:tgtEl>
                                        <p:attrNameLst>
                                          <p:attrName>ppt_x</p:attrName>
                                        </p:attrNameLst>
                                      </p:cBhvr>
                                      <p:tavLst>
                                        <p:tav tm="0">
                                          <p:val>
                                            <p:strVal val="#ppt_x+0.4"/>
                                          </p:val>
                                        </p:tav>
                                        <p:tav tm="100000">
                                          <p:val>
                                            <p:strVal val="#ppt_x-0.05"/>
                                          </p:val>
                                        </p:tav>
                                      </p:tavLst>
                                    </p:anim>
                                    <p:anim calcmode="lin" valueType="num">
                                      <p:cBhvr>
                                        <p:cTn id="60" dur="800" decel="100000" fill="hold"/>
                                        <p:tgtEl>
                                          <p:spTgt spid="1736707">
                                            <p:txEl>
                                              <p:pRg st="5" end="5"/>
                                            </p:txEl>
                                          </p:spTgt>
                                        </p:tgtEl>
                                        <p:attrNameLst>
                                          <p:attrName>ppt_y</p:attrName>
                                        </p:attrNameLst>
                                      </p:cBhvr>
                                      <p:tavLst>
                                        <p:tav tm="0">
                                          <p:val>
                                            <p:strVal val="#ppt_y-0.4"/>
                                          </p:val>
                                        </p:tav>
                                        <p:tav tm="100000">
                                          <p:val>
                                            <p:strVal val="#ppt_y+0.1"/>
                                          </p:val>
                                        </p:tav>
                                      </p:tavLst>
                                    </p:anim>
                                    <p:anim calcmode="lin" valueType="num">
                                      <p:cBhvr>
                                        <p:cTn id="61" dur="200" accel="100000" fill="hold">
                                          <p:stCondLst>
                                            <p:cond delay="800"/>
                                          </p:stCondLst>
                                        </p:cTn>
                                        <p:tgtEl>
                                          <p:spTgt spid="1736707">
                                            <p:txEl>
                                              <p:pRg st="5" end="5"/>
                                            </p:txEl>
                                          </p:spTgt>
                                        </p:tgtEl>
                                        <p:attrNameLst>
                                          <p:attrName>ppt_x</p:attrName>
                                        </p:attrNameLst>
                                      </p:cBhvr>
                                      <p:tavLst>
                                        <p:tav tm="0">
                                          <p:val>
                                            <p:strVal val="#ppt_x-0.05"/>
                                          </p:val>
                                        </p:tav>
                                        <p:tav tm="100000">
                                          <p:val>
                                            <p:strVal val="#ppt_x"/>
                                          </p:val>
                                        </p:tav>
                                      </p:tavLst>
                                    </p:anim>
                                    <p:anim calcmode="lin" valueType="num">
                                      <p:cBhvr>
                                        <p:cTn id="62" dur="200" accel="100000" fill="hold">
                                          <p:stCondLst>
                                            <p:cond delay="800"/>
                                          </p:stCondLst>
                                        </p:cTn>
                                        <p:tgtEl>
                                          <p:spTgt spid="1736707">
                                            <p:txEl>
                                              <p:pRg st="5" end="5"/>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736707">
                                            <p:txEl>
                                              <p:pRg st="5" end="5"/>
                                            </p:txEl>
                                          </p:spTgt>
                                        </p:tgtEl>
                                        <p:attrNameLst>
                                          <p:attrName>ppt_c</p:attrName>
                                        </p:attrNameLst>
                                      </p:cBhvr>
                                      <p:to>
                                        <a:schemeClr val="folHlink"/>
                                      </p:to>
                                    </p:animClr>
                                  </p:subTnLst>
                                </p:cTn>
                              </p:par>
                            </p:childTnLst>
                          </p:cTn>
                        </p:par>
                      </p:childTnLst>
                    </p:cTn>
                  </p:par>
                  <p:par>
                    <p:cTn id="63" fill="hold">
                      <p:stCondLst>
                        <p:cond delay="indefinite"/>
                      </p:stCondLst>
                      <p:childTnLst>
                        <p:par>
                          <p:cTn id="64" fill="hold">
                            <p:stCondLst>
                              <p:cond delay="0"/>
                            </p:stCondLst>
                            <p:childTnLst>
                              <p:par>
                                <p:cTn id="65" presetID="30" presetClass="entr" presetSubtype="0" fill="hold" nodeType="clickEffect">
                                  <p:stCondLst>
                                    <p:cond delay="0"/>
                                  </p:stCondLst>
                                  <p:childTnLst>
                                    <p:set>
                                      <p:cBhvr>
                                        <p:cTn id="66" dur="1" fill="hold">
                                          <p:stCondLst>
                                            <p:cond delay="0"/>
                                          </p:stCondLst>
                                        </p:cTn>
                                        <p:tgtEl>
                                          <p:spTgt spid="1736707">
                                            <p:txEl>
                                              <p:pRg st="6" end="6"/>
                                            </p:txEl>
                                          </p:spTgt>
                                        </p:tgtEl>
                                        <p:attrNameLst>
                                          <p:attrName>style.visibility</p:attrName>
                                        </p:attrNameLst>
                                      </p:cBhvr>
                                      <p:to>
                                        <p:strVal val="visible"/>
                                      </p:to>
                                    </p:set>
                                    <p:animEffect transition="in" filter="fade">
                                      <p:cBhvr>
                                        <p:cTn id="67" dur="800" decel="100000"/>
                                        <p:tgtEl>
                                          <p:spTgt spid="1736707">
                                            <p:txEl>
                                              <p:pRg st="6" end="6"/>
                                            </p:txEl>
                                          </p:spTgt>
                                        </p:tgtEl>
                                      </p:cBhvr>
                                    </p:animEffect>
                                    <p:anim calcmode="lin" valueType="num">
                                      <p:cBhvr>
                                        <p:cTn id="68" dur="800" decel="100000" fill="hold"/>
                                        <p:tgtEl>
                                          <p:spTgt spid="1736707">
                                            <p:txEl>
                                              <p:pRg st="6" end="6"/>
                                            </p:txEl>
                                          </p:spTgt>
                                        </p:tgtEl>
                                        <p:attrNameLst>
                                          <p:attrName>style.rotation</p:attrName>
                                        </p:attrNameLst>
                                      </p:cBhvr>
                                      <p:tavLst>
                                        <p:tav tm="0">
                                          <p:val>
                                            <p:fltVal val="-90"/>
                                          </p:val>
                                        </p:tav>
                                        <p:tav tm="100000">
                                          <p:val>
                                            <p:fltVal val="0"/>
                                          </p:val>
                                        </p:tav>
                                      </p:tavLst>
                                    </p:anim>
                                    <p:anim calcmode="lin" valueType="num">
                                      <p:cBhvr>
                                        <p:cTn id="69" dur="800" decel="100000" fill="hold"/>
                                        <p:tgtEl>
                                          <p:spTgt spid="1736707">
                                            <p:txEl>
                                              <p:pRg st="6" end="6"/>
                                            </p:txEl>
                                          </p:spTgt>
                                        </p:tgtEl>
                                        <p:attrNameLst>
                                          <p:attrName>ppt_x</p:attrName>
                                        </p:attrNameLst>
                                      </p:cBhvr>
                                      <p:tavLst>
                                        <p:tav tm="0">
                                          <p:val>
                                            <p:strVal val="#ppt_x+0.4"/>
                                          </p:val>
                                        </p:tav>
                                        <p:tav tm="100000">
                                          <p:val>
                                            <p:strVal val="#ppt_x-0.05"/>
                                          </p:val>
                                        </p:tav>
                                      </p:tavLst>
                                    </p:anim>
                                    <p:anim calcmode="lin" valueType="num">
                                      <p:cBhvr>
                                        <p:cTn id="70" dur="800" decel="100000" fill="hold"/>
                                        <p:tgtEl>
                                          <p:spTgt spid="1736707">
                                            <p:txEl>
                                              <p:pRg st="6" end="6"/>
                                            </p:txEl>
                                          </p:spTgt>
                                        </p:tgtEl>
                                        <p:attrNameLst>
                                          <p:attrName>ppt_y</p:attrName>
                                        </p:attrNameLst>
                                      </p:cBhvr>
                                      <p:tavLst>
                                        <p:tav tm="0">
                                          <p:val>
                                            <p:strVal val="#ppt_y-0.4"/>
                                          </p:val>
                                        </p:tav>
                                        <p:tav tm="100000">
                                          <p:val>
                                            <p:strVal val="#ppt_y+0.1"/>
                                          </p:val>
                                        </p:tav>
                                      </p:tavLst>
                                    </p:anim>
                                    <p:anim calcmode="lin" valueType="num">
                                      <p:cBhvr>
                                        <p:cTn id="71" dur="200" accel="100000" fill="hold">
                                          <p:stCondLst>
                                            <p:cond delay="800"/>
                                          </p:stCondLst>
                                        </p:cTn>
                                        <p:tgtEl>
                                          <p:spTgt spid="1736707">
                                            <p:txEl>
                                              <p:pRg st="6" end="6"/>
                                            </p:txEl>
                                          </p:spTgt>
                                        </p:tgtEl>
                                        <p:attrNameLst>
                                          <p:attrName>ppt_x</p:attrName>
                                        </p:attrNameLst>
                                      </p:cBhvr>
                                      <p:tavLst>
                                        <p:tav tm="0">
                                          <p:val>
                                            <p:strVal val="#ppt_x-0.05"/>
                                          </p:val>
                                        </p:tav>
                                        <p:tav tm="100000">
                                          <p:val>
                                            <p:strVal val="#ppt_x"/>
                                          </p:val>
                                        </p:tav>
                                      </p:tavLst>
                                    </p:anim>
                                    <p:anim calcmode="lin" valueType="num">
                                      <p:cBhvr>
                                        <p:cTn id="72" dur="200" accel="100000" fill="hold">
                                          <p:stCondLst>
                                            <p:cond delay="800"/>
                                          </p:stCondLst>
                                        </p:cTn>
                                        <p:tgtEl>
                                          <p:spTgt spid="1736707">
                                            <p:txEl>
                                              <p:pRg st="6" end="6"/>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736707">
                                            <p:txEl>
                                              <p:pRg st="6" end="6"/>
                                            </p:txEl>
                                          </p:spTgt>
                                        </p:tgtEl>
                                        <p:attrNameLst>
                                          <p:attrName>ppt_c</p:attrName>
                                        </p:attrNameLst>
                                      </p:cBhvr>
                                      <p:to>
                                        <a:schemeClr val="folHlink"/>
                                      </p:to>
                                    </p:animClr>
                                  </p:subTnLst>
                                </p:cTn>
                              </p:par>
                            </p:childTnLst>
                          </p:cTn>
                        </p:par>
                      </p:childTnLst>
                    </p:cTn>
                  </p:par>
                  <p:par>
                    <p:cTn id="73" fill="hold">
                      <p:stCondLst>
                        <p:cond delay="indefinite"/>
                      </p:stCondLst>
                      <p:childTnLst>
                        <p:par>
                          <p:cTn id="74" fill="hold">
                            <p:stCondLst>
                              <p:cond delay="0"/>
                            </p:stCondLst>
                            <p:childTnLst>
                              <p:par>
                                <p:cTn id="75" presetID="30" presetClass="entr" presetSubtype="0" fill="hold" nodeType="clickEffect">
                                  <p:stCondLst>
                                    <p:cond delay="0"/>
                                  </p:stCondLst>
                                  <p:childTnLst>
                                    <p:set>
                                      <p:cBhvr>
                                        <p:cTn id="76" dur="1" fill="hold">
                                          <p:stCondLst>
                                            <p:cond delay="0"/>
                                          </p:stCondLst>
                                        </p:cTn>
                                        <p:tgtEl>
                                          <p:spTgt spid="1736707">
                                            <p:txEl>
                                              <p:pRg st="7" end="7"/>
                                            </p:txEl>
                                          </p:spTgt>
                                        </p:tgtEl>
                                        <p:attrNameLst>
                                          <p:attrName>style.visibility</p:attrName>
                                        </p:attrNameLst>
                                      </p:cBhvr>
                                      <p:to>
                                        <p:strVal val="visible"/>
                                      </p:to>
                                    </p:set>
                                    <p:animEffect transition="in" filter="fade">
                                      <p:cBhvr>
                                        <p:cTn id="77" dur="800" decel="100000"/>
                                        <p:tgtEl>
                                          <p:spTgt spid="1736707">
                                            <p:txEl>
                                              <p:pRg st="7" end="7"/>
                                            </p:txEl>
                                          </p:spTgt>
                                        </p:tgtEl>
                                      </p:cBhvr>
                                    </p:animEffect>
                                    <p:anim calcmode="lin" valueType="num">
                                      <p:cBhvr>
                                        <p:cTn id="78" dur="800" decel="100000" fill="hold"/>
                                        <p:tgtEl>
                                          <p:spTgt spid="1736707">
                                            <p:txEl>
                                              <p:pRg st="7" end="7"/>
                                            </p:txEl>
                                          </p:spTgt>
                                        </p:tgtEl>
                                        <p:attrNameLst>
                                          <p:attrName>style.rotation</p:attrName>
                                        </p:attrNameLst>
                                      </p:cBhvr>
                                      <p:tavLst>
                                        <p:tav tm="0">
                                          <p:val>
                                            <p:fltVal val="-90"/>
                                          </p:val>
                                        </p:tav>
                                        <p:tav tm="100000">
                                          <p:val>
                                            <p:fltVal val="0"/>
                                          </p:val>
                                        </p:tav>
                                      </p:tavLst>
                                    </p:anim>
                                    <p:anim calcmode="lin" valueType="num">
                                      <p:cBhvr>
                                        <p:cTn id="79" dur="800" decel="100000" fill="hold"/>
                                        <p:tgtEl>
                                          <p:spTgt spid="1736707">
                                            <p:txEl>
                                              <p:pRg st="7" end="7"/>
                                            </p:txEl>
                                          </p:spTgt>
                                        </p:tgtEl>
                                        <p:attrNameLst>
                                          <p:attrName>ppt_x</p:attrName>
                                        </p:attrNameLst>
                                      </p:cBhvr>
                                      <p:tavLst>
                                        <p:tav tm="0">
                                          <p:val>
                                            <p:strVal val="#ppt_x+0.4"/>
                                          </p:val>
                                        </p:tav>
                                        <p:tav tm="100000">
                                          <p:val>
                                            <p:strVal val="#ppt_x-0.05"/>
                                          </p:val>
                                        </p:tav>
                                      </p:tavLst>
                                    </p:anim>
                                    <p:anim calcmode="lin" valueType="num">
                                      <p:cBhvr>
                                        <p:cTn id="80" dur="800" decel="100000" fill="hold"/>
                                        <p:tgtEl>
                                          <p:spTgt spid="1736707">
                                            <p:txEl>
                                              <p:pRg st="7" end="7"/>
                                            </p:txEl>
                                          </p:spTgt>
                                        </p:tgtEl>
                                        <p:attrNameLst>
                                          <p:attrName>ppt_y</p:attrName>
                                        </p:attrNameLst>
                                      </p:cBhvr>
                                      <p:tavLst>
                                        <p:tav tm="0">
                                          <p:val>
                                            <p:strVal val="#ppt_y-0.4"/>
                                          </p:val>
                                        </p:tav>
                                        <p:tav tm="100000">
                                          <p:val>
                                            <p:strVal val="#ppt_y+0.1"/>
                                          </p:val>
                                        </p:tav>
                                      </p:tavLst>
                                    </p:anim>
                                    <p:anim calcmode="lin" valueType="num">
                                      <p:cBhvr>
                                        <p:cTn id="81" dur="200" accel="100000" fill="hold">
                                          <p:stCondLst>
                                            <p:cond delay="800"/>
                                          </p:stCondLst>
                                        </p:cTn>
                                        <p:tgtEl>
                                          <p:spTgt spid="1736707">
                                            <p:txEl>
                                              <p:pRg st="7" end="7"/>
                                            </p:txEl>
                                          </p:spTgt>
                                        </p:tgtEl>
                                        <p:attrNameLst>
                                          <p:attrName>ppt_x</p:attrName>
                                        </p:attrNameLst>
                                      </p:cBhvr>
                                      <p:tavLst>
                                        <p:tav tm="0">
                                          <p:val>
                                            <p:strVal val="#ppt_x-0.05"/>
                                          </p:val>
                                        </p:tav>
                                        <p:tav tm="100000">
                                          <p:val>
                                            <p:strVal val="#ppt_x"/>
                                          </p:val>
                                        </p:tav>
                                      </p:tavLst>
                                    </p:anim>
                                    <p:anim calcmode="lin" valueType="num">
                                      <p:cBhvr>
                                        <p:cTn id="82" dur="200" accel="100000" fill="hold">
                                          <p:stCondLst>
                                            <p:cond delay="800"/>
                                          </p:stCondLst>
                                        </p:cTn>
                                        <p:tgtEl>
                                          <p:spTgt spid="1736707">
                                            <p:txEl>
                                              <p:pRg st="7" end="7"/>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736707">
                                            <p:txEl>
                                              <p:pRg st="7" end="7"/>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5074" name="Rectangle 2"/>
          <p:cNvSpPr>
            <a:spLocks noGrp="1" noChangeArrowheads="1"/>
          </p:cNvSpPr>
          <p:nvPr>
            <p:ph type="title"/>
          </p:nvPr>
        </p:nvSpPr>
        <p:spPr/>
        <p:txBody>
          <a:bodyPr/>
          <a:lstStyle/>
          <a:p>
            <a:r>
              <a:rPr lang="en-US" altLang="zh-CN">
                <a:latin typeface="Times New Roman" panose="02020603050405020304" pitchFamily="18" charset="0"/>
              </a:rPr>
              <a:t>Bastion Host</a:t>
            </a:r>
          </a:p>
        </p:txBody>
      </p:sp>
      <p:sp>
        <p:nvSpPr>
          <p:cNvPr id="1795075" name="Rectangle 3"/>
          <p:cNvSpPr>
            <a:spLocks noGrp="1" noChangeArrowheads="1"/>
          </p:cNvSpPr>
          <p:nvPr>
            <p:ph type="body" idx="1"/>
          </p:nvPr>
        </p:nvSpPr>
        <p:spPr/>
        <p:txBody>
          <a:bodyPr/>
          <a:lstStyle/>
          <a:p>
            <a:r>
              <a:rPr lang="en-US" altLang="zh-CN">
                <a:latin typeface="Comic Sans MS" panose="030F0702030302020204" pitchFamily="66" charset="0"/>
              </a:rPr>
              <a:t>Bastion Host</a:t>
            </a:r>
          </a:p>
          <a:p>
            <a:pPr lvl="1"/>
            <a:r>
              <a:rPr lang="en-AU" altLang="zh-CN">
                <a:latin typeface="Comic Sans MS" panose="030F0702030302020204" pitchFamily="66" charset="0"/>
              </a:rPr>
              <a:t>highly secure host system</a:t>
            </a:r>
            <a:r>
              <a:rPr lang="en-AU" altLang="zh-CN"/>
              <a:t> </a:t>
            </a:r>
          </a:p>
          <a:p>
            <a:pPr lvl="1"/>
            <a:r>
              <a:rPr lang="en-US" altLang="zh-CN">
                <a:latin typeface="Comic Sans MS" panose="030F0702030302020204" pitchFamily="66" charset="0"/>
              </a:rPr>
              <a:t>A system identified by the firewall administrator as a critical strong point in the network´s security</a:t>
            </a:r>
          </a:p>
          <a:p>
            <a:pPr lvl="1"/>
            <a:r>
              <a:rPr lang="en-US" altLang="zh-CN">
                <a:latin typeface="Comic Sans MS" panose="030F0702030302020204" pitchFamily="66" charset="0"/>
              </a:rPr>
              <a:t>The bastion host serves as a platform for an application-level or circuit-level gateway</a:t>
            </a:r>
          </a:p>
          <a:p>
            <a:pPr lvl="1"/>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0786" name="Rectangle 2"/>
          <p:cNvSpPr>
            <a:spLocks noGrp="1" noChangeArrowheads="1"/>
          </p:cNvSpPr>
          <p:nvPr>
            <p:ph type="title"/>
          </p:nvPr>
        </p:nvSpPr>
        <p:spPr/>
        <p:txBody>
          <a:bodyPr/>
          <a:lstStyle/>
          <a:p>
            <a:r>
              <a:rPr lang="zh-CN" altLang="en-US"/>
              <a:t>相关概念：</a:t>
            </a:r>
            <a:r>
              <a:rPr lang="en-US" altLang="zh-CN"/>
              <a:t>DMZ</a:t>
            </a:r>
            <a:r>
              <a:rPr lang="zh-CN" altLang="en-US"/>
              <a:t>区</a:t>
            </a:r>
          </a:p>
        </p:txBody>
      </p:sp>
      <p:sp>
        <p:nvSpPr>
          <p:cNvPr id="1910787" name="Rectangle 3"/>
          <p:cNvSpPr>
            <a:spLocks noGrp="1" noChangeArrowheads="1"/>
          </p:cNvSpPr>
          <p:nvPr>
            <p:ph type="body" idx="1"/>
          </p:nvPr>
        </p:nvSpPr>
        <p:spPr/>
        <p:txBody>
          <a:bodyPr/>
          <a:lstStyle/>
          <a:p>
            <a:r>
              <a:rPr lang="zh-CN" altLang="en-US">
                <a:solidFill>
                  <a:schemeClr val="tx1"/>
                </a:solidFill>
                <a:effectLst>
                  <a:outerShdw blurRad="38100" dist="38100" dir="2700000" algn="tl">
                    <a:srgbClr val="C0C0C0"/>
                  </a:outerShdw>
                </a:effectLst>
              </a:rPr>
              <a:t>中立区或非军事化区域（</a:t>
            </a:r>
            <a:r>
              <a:rPr lang="en-US" altLang="zh-CN">
                <a:solidFill>
                  <a:schemeClr val="tx1"/>
                </a:solidFill>
                <a:effectLst>
                  <a:outerShdw blurRad="38100" dist="38100" dir="2700000" algn="tl">
                    <a:srgbClr val="C0C0C0"/>
                  </a:outerShdw>
                </a:effectLst>
              </a:rPr>
              <a:t>Demilitarized Zone </a:t>
            </a:r>
            <a:r>
              <a:rPr lang="zh-CN" altLang="en-US">
                <a:solidFill>
                  <a:schemeClr val="tx1"/>
                </a:solidFill>
                <a:effectLst>
                  <a:outerShdw blurRad="38100" dist="38100" dir="2700000" algn="tl">
                    <a:srgbClr val="C0C0C0"/>
                  </a:outerShdw>
                </a:effectLst>
              </a:rPr>
              <a:t>：</a:t>
            </a:r>
            <a:r>
              <a:rPr lang="en-US" altLang="zh-CN">
                <a:solidFill>
                  <a:schemeClr val="tx1"/>
                </a:solidFill>
                <a:effectLst>
                  <a:outerShdw blurRad="38100" dist="38100" dir="2700000" algn="tl">
                    <a:srgbClr val="C0C0C0"/>
                  </a:outerShdw>
                </a:effectLst>
              </a:rPr>
              <a:t>DMZ</a:t>
            </a:r>
            <a:r>
              <a:rPr lang="zh-CN" altLang="en-US">
                <a:solidFill>
                  <a:schemeClr val="tx1"/>
                </a:solidFill>
                <a:effectLst>
                  <a:outerShdw blurRad="38100" dist="38100" dir="2700000" algn="tl">
                    <a:srgbClr val="C0C0C0"/>
                  </a:outerShdw>
                </a:effectLst>
              </a:rPr>
              <a:t>）</a:t>
            </a:r>
          </a:p>
          <a:p>
            <a:pPr lvl="1"/>
            <a:r>
              <a:rPr lang="zh-CN" altLang="en-US">
                <a:solidFill>
                  <a:schemeClr val="tx1"/>
                </a:solidFill>
                <a:effectLst>
                  <a:outerShdw blurRad="38100" dist="38100" dir="2700000" algn="tl">
                    <a:srgbClr val="C0C0C0"/>
                  </a:outerShdw>
                </a:effectLst>
              </a:rPr>
              <a:t>存在于企业内部网络和外部网络之间的一个小型网络。</a:t>
            </a:r>
          </a:p>
          <a:p>
            <a:pPr lvl="1"/>
            <a:r>
              <a:rPr lang="zh-CN" altLang="en-US">
                <a:solidFill>
                  <a:schemeClr val="tx1"/>
                </a:solidFill>
                <a:effectLst>
                  <a:outerShdw blurRad="38100" dist="38100" dir="2700000" algn="tl">
                    <a:srgbClr val="C0C0C0"/>
                  </a:outerShdw>
                </a:effectLst>
              </a:rPr>
              <a:t>由屏蔽路由器建立或阻塞路由器建立。</a:t>
            </a:r>
          </a:p>
          <a:p>
            <a:pPr lvl="1"/>
            <a:r>
              <a:rPr lang="en-US" altLang="zh-CN">
                <a:solidFill>
                  <a:schemeClr val="tx1"/>
                </a:solidFill>
                <a:effectLst>
                  <a:outerShdw blurRad="38100" dist="38100" dir="2700000" algn="tl">
                    <a:srgbClr val="C0C0C0"/>
                  </a:outerShdw>
                </a:effectLst>
              </a:rPr>
              <a:t>DMZ</a:t>
            </a:r>
            <a:r>
              <a:rPr lang="zh-CN" altLang="en-US">
                <a:solidFill>
                  <a:schemeClr val="tx1"/>
                </a:solidFill>
                <a:effectLst>
                  <a:outerShdw blurRad="38100" dist="38100" dir="2700000" algn="tl">
                    <a:srgbClr val="C0C0C0"/>
                  </a:outerShdw>
                </a:effectLst>
              </a:rPr>
              <a:t>用来作为外网和内网的缓冲区以进一步隔离公网和内部私有网络。</a:t>
            </a:r>
          </a:p>
          <a:p>
            <a:pPr lvl="1"/>
            <a:r>
              <a:rPr lang="en-US" altLang="zh-CN">
                <a:solidFill>
                  <a:schemeClr val="tx1"/>
                </a:solidFill>
                <a:effectLst>
                  <a:outerShdw blurRad="38100" dist="38100" dir="2700000" algn="tl">
                    <a:srgbClr val="C0C0C0"/>
                  </a:outerShdw>
                </a:effectLst>
              </a:rPr>
              <a:t>DMZ</a:t>
            </a:r>
            <a:r>
              <a:rPr lang="zh-CN" altLang="en-US">
                <a:solidFill>
                  <a:schemeClr val="tx1"/>
                </a:solidFill>
                <a:effectLst>
                  <a:outerShdw blurRad="38100" dist="38100" dir="2700000" algn="tl">
                    <a:srgbClr val="C0C0C0"/>
                  </a:outerShdw>
                </a:effectLst>
              </a:rPr>
              <a:t>放置一些必须公开的服务器</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02" name="Rectangle 2"/>
          <p:cNvSpPr>
            <a:spLocks noGrp="1" noChangeArrowheads="1"/>
          </p:cNvSpPr>
          <p:nvPr>
            <p:ph type="body" idx="1"/>
          </p:nvPr>
        </p:nvSpPr>
        <p:spPr>
          <a:xfrm>
            <a:off x="735013" y="1577975"/>
            <a:ext cx="7705725" cy="3962400"/>
          </a:xfrm>
        </p:spPr>
        <p:txBody>
          <a:bodyPr/>
          <a:lstStyle/>
          <a:p>
            <a:r>
              <a:rPr lang="zh-CN" altLang="en-US" dirty="0">
                <a:solidFill>
                  <a:schemeClr val="hlink"/>
                </a:solidFill>
              </a:rPr>
              <a:t>集中化的安全管理</a:t>
            </a:r>
          </a:p>
          <a:p>
            <a:pPr lvl="1" algn="just">
              <a:lnSpc>
                <a:spcPct val="130000"/>
              </a:lnSpc>
              <a:buSzPct val="120000"/>
            </a:pPr>
            <a:r>
              <a:rPr lang="zh-CN" altLang="en-US" dirty="0"/>
              <a:t>通过以防火墙为中心的安全方案配置，能将所有安全软件配置在防火墙上，集中安全管理更经济。</a:t>
            </a:r>
          </a:p>
          <a:p>
            <a:pPr lvl="1" algn="just">
              <a:lnSpc>
                <a:spcPct val="130000"/>
              </a:lnSpc>
              <a:buSzPct val="120000"/>
            </a:pPr>
            <a:r>
              <a:rPr lang="zh-CN" altLang="en-US" dirty="0"/>
              <a:t>例如，网络访问时，一次一密口令系统和其它的身份认证系统不必分散在各个主机上，而集中在防火墙上。</a:t>
            </a:r>
          </a:p>
        </p:txBody>
      </p:sp>
      <p:sp>
        <p:nvSpPr>
          <p:cNvPr id="1638403" name="Rectangle 3"/>
          <p:cNvSpPr>
            <a:spLocks noGrp="1" noChangeArrowheads="1"/>
          </p:cNvSpPr>
          <p:nvPr>
            <p:ph type="title"/>
          </p:nvPr>
        </p:nvSpPr>
        <p:spPr>
          <a:noFill/>
        </p:spPr>
        <p:txBody>
          <a:bodyPr/>
          <a:lstStyle/>
          <a:p>
            <a:r>
              <a:rPr lang="zh-CN" altLang="en-US"/>
              <a:t>网络防火墙的主要功能</a:t>
            </a:r>
            <a:r>
              <a:rPr lang="en-US" altLang="zh-CN">
                <a:latin typeface="Times New Roman" panose="02020603050405020304" pitchFamily="18" charset="0"/>
              </a:rPr>
              <a:t>(2/5)</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nodeType="clickEffect">
                                  <p:stCondLst>
                                    <p:cond delay="0"/>
                                  </p:stCondLst>
                                  <p:childTnLst>
                                    <p:set>
                                      <p:cBhvr>
                                        <p:cTn id="6" dur="1" fill="hold">
                                          <p:stCondLst>
                                            <p:cond delay="0"/>
                                          </p:stCondLst>
                                        </p:cTn>
                                        <p:tgtEl>
                                          <p:spTgt spid="1638402">
                                            <p:txEl>
                                              <p:pRg st="1" end="1"/>
                                            </p:txEl>
                                          </p:spTgt>
                                        </p:tgtEl>
                                        <p:attrNameLst>
                                          <p:attrName>style.visibility</p:attrName>
                                        </p:attrNameLst>
                                      </p:cBhvr>
                                      <p:to>
                                        <p:strVal val="visible"/>
                                      </p:to>
                                    </p:set>
                                    <p:anim calcmode="lin" valueType="num">
                                      <p:cBhvr>
                                        <p:cTn id="7" dur="500" decel="50000" fill="hold">
                                          <p:stCondLst>
                                            <p:cond delay="0"/>
                                          </p:stCondLst>
                                        </p:cTn>
                                        <p:tgtEl>
                                          <p:spTgt spid="1638402">
                                            <p:txEl>
                                              <p:pRg st="1" end="1"/>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1638402">
                                            <p:txEl>
                                              <p:pRg st="1" end="1"/>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1638402">
                                            <p:txEl>
                                              <p:pRg st="1" end="1"/>
                                            </p:txEl>
                                          </p:spTgt>
                                        </p:tgtEl>
                                        <p:attrNameLst>
                                          <p:attrName>ppt_w</p:attrName>
                                        </p:attrNameLst>
                                      </p:cBhvr>
                                      <p:tavLst>
                                        <p:tav tm="0">
                                          <p:val>
                                            <p:strVal val="#ppt_w*.05"/>
                                          </p:val>
                                        </p:tav>
                                        <p:tav tm="100000">
                                          <p:val>
                                            <p:strVal val="#ppt_w"/>
                                          </p:val>
                                        </p:tav>
                                      </p:tavLst>
                                    </p:anim>
                                    <p:anim calcmode="lin" valueType="num">
                                      <p:cBhvr>
                                        <p:cTn id="10" dur="1000" fill="hold"/>
                                        <p:tgtEl>
                                          <p:spTgt spid="1638402">
                                            <p:txEl>
                                              <p:pRg st="1" end="1"/>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1638402">
                                            <p:txEl>
                                              <p:pRg st="1" end="1"/>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1638402">
                                            <p:txEl>
                                              <p:pRg st="1" end="1"/>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1638402">
                                            <p:txEl>
                                              <p:pRg st="1" end="1"/>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1638402">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5" presetClass="entr" presetSubtype="0" fill="hold" nodeType="clickEffect">
                                  <p:stCondLst>
                                    <p:cond delay="0"/>
                                  </p:stCondLst>
                                  <p:childTnLst>
                                    <p:set>
                                      <p:cBhvr>
                                        <p:cTn id="18" dur="1" fill="hold">
                                          <p:stCondLst>
                                            <p:cond delay="0"/>
                                          </p:stCondLst>
                                        </p:cTn>
                                        <p:tgtEl>
                                          <p:spTgt spid="1638402">
                                            <p:txEl>
                                              <p:pRg st="2" end="2"/>
                                            </p:txEl>
                                          </p:spTgt>
                                        </p:tgtEl>
                                        <p:attrNameLst>
                                          <p:attrName>style.visibility</p:attrName>
                                        </p:attrNameLst>
                                      </p:cBhvr>
                                      <p:to>
                                        <p:strVal val="visible"/>
                                      </p:to>
                                    </p:set>
                                    <p:anim calcmode="lin" valueType="num">
                                      <p:cBhvr>
                                        <p:cTn id="19" dur="500" decel="50000" fill="hold">
                                          <p:stCondLst>
                                            <p:cond delay="0"/>
                                          </p:stCondLst>
                                        </p:cTn>
                                        <p:tgtEl>
                                          <p:spTgt spid="1638402">
                                            <p:txEl>
                                              <p:pRg st="2" end="2"/>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1638402">
                                            <p:txEl>
                                              <p:pRg st="2" end="2"/>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1638402">
                                            <p:txEl>
                                              <p:pRg st="2" end="2"/>
                                            </p:txEl>
                                          </p:spTgt>
                                        </p:tgtEl>
                                        <p:attrNameLst>
                                          <p:attrName>ppt_w</p:attrName>
                                        </p:attrNameLst>
                                      </p:cBhvr>
                                      <p:tavLst>
                                        <p:tav tm="0">
                                          <p:val>
                                            <p:strVal val="#ppt_w*.05"/>
                                          </p:val>
                                        </p:tav>
                                        <p:tav tm="100000">
                                          <p:val>
                                            <p:strVal val="#ppt_w"/>
                                          </p:val>
                                        </p:tav>
                                      </p:tavLst>
                                    </p:anim>
                                    <p:anim calcmode="lin" valueType="num">
                                      <p:cBhvr>
                                        <p:cTn id="22" dur="1000" fill="hold"/>
                                        <p:tgtEl>
                                          <p:spTgt spid="1638402">
                                            <p:txEl>
                                              <p:pRg st="2" end="2"/>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1638402">
                                            <p:txEl>
                                              <p:pRg st="2" end="2"/>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1638402">
                                            <p:txEl>
                                              <p:pRg st="2" end="2"/>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1638402">
                                            <p:txEl>
                                              <p:pRg st="2" end="2"/>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163840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3812" name="Text Box 4"/>
          <p:cNvSpPr txBox="1">
            <a:spLocks noChangeArrowheads="1"/>
          </p:cNvSpPr>
          <p:nvPr/>
        </p:nvSpPr>
        <p:spPr bwMode="auto">
          <a:xfrm>
            <a:off x="3125788" y="4957763"/>
            <a:ext cx="1087437" cy="406400"/>
          </a:xfrm>
          <a:prstGeom prst="rect">
            <a:avLst/>
          </a:prstGeom>
          <a:noFill/>
          <a:ln w="9525">
            <a:noFill/>
            <a:miter lim="800000"/>
          </a:ln>
        </p:spPr>
        <p:txBody>
          <a:bodyPr/>
          <a:lstStyle/>
          <a:p>
            <a:pPr algn="ctr"/>
            <a:r>
              <a:rPr lang="zh-CN" altLang="en-US" sz="2000"/>
              <a:t>客户机</a:t>
            </a:r>
          </a:p>
        </p:txBody>
      </p:sp>
      <p:sp>
        <p:nvSpPr>
          <p:cNvPr id="1783813" name="Text Box 5"/>
          <p:cNvSpPr txBox="1">
            <a:spLocks noChangeArrowheads="1"/>
          </p:cNvSpPr>
          <p:nvPr/>
        </p:nvSpPr>
        <p:spPr bwMode="auto">
          <a:xfrm>
            <a:off x="4270375" y="4957763"/>
            <a:ext cx="1019175" cy="406400"/>
          </a:xfrm>
          <a:prstGeom prst="rect">
            <a:avLst/>
          </a:prstGeom>
          <a:noFill/>
          <a:ln w="9525">
            <a:noFill/>
            <a:miter lim="800000"/>
          </a:ln>
        </p:spPr>
        <p:txBody>
          <a:bodyPr/>
          <a:lstStyle/>
          <a:p>
            <a:r>
              <a:rPr lang="zh-CN" altLang="en-US" sz="2000"/>
              <a:t>客户机</a:t>
            </a:r>
          </a:p>
        </p:txBody>
      </p:sp>
      <p:sp>
        <p:nvSpPr>
          <p:cNvPr id="1783814" name="Text Box 6"/>
          <p:cNvSpPr txBox="1">
            <a:spLocks noChangeArrowheads="1"/>
          </p:cNvSpPr>
          <p:nvPr/>
        </p:nvSpPr>
        <p:spPr bwMode="auto">
          <a:xfrm>
            <a:off x="5495925" y="4957763"/>
            <a:ext cx="1019175" cy="406400"/>
          </a:xfrm>
          <a:prstGeom prst="rect">
            <a:avLst/>
          </a:prstGeom>
          <a:noFill/>
          <a:ln w="9525">
            <a:noFill/>
            <a:miter lim="800000"/>
          </a:ln>
        </p:spPr>
        <p:txBody>
          <a:bodyPr/>
          <a:lstStyle/>
          <a:p>
            <a:r>
              <a:rPr lang="zh-CN" altLang="en-US" sz="2000"/>
              <a:t>服务器</a:t>
            </a:r>
          </a:p>
        </p:txBody>
      </p:sp>
      <p:sp>
        <p:nvSpPr>
          <p:cNvPr id="1783815" name="Text Box 7"/>
          <p:cNvSpPr txBox="1">
            <a:spLocks noChangeArrowheads="1"/>
          </p:cNvSpPr>
          <p:nvPr/>
        </p:nvSpPr>
        <p:spPr bwMode="auto">
          <a:xfrm>
            <a:off x="3708400" y="3770313"/>
            <a:ext cx="1379538" cy="454025"/>
          </a:xfrm>
          <a:prstGeom prst="rect">
            <a:avLst/>
          </a:prstGeom>
          <a:noFill/>
          <a:ln w="9525">
            <a:noFill/>
            <a:miter lim="800000"/>
          </a:ln>
        </p:spPr>
        <p:txBody>
          <a:bodyPr/>
          <a:lstStyle/>
          <a:p>
            <a:r>
              <a:rPr lang="zh-CN" altLang="en-US" sz="2000"/>
              <a:t>内 部 网 络</a:t>
            </a:r>
          </a:p>
        </p:txBody>
      </p:sp>
      <p:sp>
        <p:nvSpPr>
          <p:cNvPr id="1783816" name="Line 8"/>
          <p:cNvSpPr>
            <a:spLocks noChangeShapeType="1"/>
          </p:cNvSpPr>
          <p:nvPr/>
        </p:nvSpPr>
        <p:spPr bwMode="auto">
          <a:xfrm>
            <a:off x="3740150" y="3736975"/>
            <a:ext cx="0" cy="549275"/>
          </a:xfrm>
          <a:prstGeom prst="line">
            <a:avLst/>
          </a:prstGeom>
          <a:noFill/>
          <a:ln w="9525">
            <a:solidFill>
              <a:srgbClr val="000000"/>
            </a:solidFill>
            <a:round/>
          </a:ln>
        </p:spPr>
        <p:txBody>
          <a:bodyPr/>
          <a:lstStyle/>
          <a:p>
            <a:endParaRPr lang="zh-CN" altLang="en-US"/>
          </a:p>
        </p:txBody>
      </p:sp>
      <p:sp>
        <p:nvSpPr>
          <p:cNvPr id="1783817" name="Line 9"/>
          <p:cNvSpPr>
            <a:spLocks noChangeShapeType="1"/>
          </p:cNvSpPr>
          <p:nvPr/>
        </p:nvSpPr>
        <p:spPr bwMode="auto">
          <a:xfrm>
            <a:off x="6234113" y="3736975"/>
            <a:ext cx="0" cy="228600"/>
          </a:xfrm>
          <a:prstGeom prst="line">
            <a:avLst/>
          </a:prstGeom>
          <a:noFill/>
          <a:ln w="9525">
            <a:solidFill>
              <a:srgbClr val="000000"/>
            </a:solidFill>
            <a:round/>
          </a:ln>
        </p:spPr>
        <p:txBody>
          <a:bodyPr/>
          <a:lstStyle/>
          <a:p>
            <a:endParaRPr lang="zh-CN" altLang="en-US"/>
          </a:p>
        </p:txBody>
      </p:sp>
      <p:sp>
        <p:nvSpPr>
          <p:cNvPr id="1783818" name="Line 10"/>
          <p:cNvSpPr>
            <a:spLocks noChangeShapeType="1"/>
          </p:cNvSpPr>
          <p:nvPr/>
        </p:nvSpPr>
        <p:spPr bwMode="auto">
          <a:xfrm>
            <a:off x="2646363" y="3736975"/>
            <a:ext cx="0" cy="549275"/>
          </a:xfrm>
          <a:prstGeom prst="line">
            <a:avLst/>
          </a:prstGeom>
          <a:noFill/>
          <a:ln w="9525">
            <a:solidFill>
              <a:srgbClr val="000000"/>
            </a:solidFill>
            <a:round/>
          </a:ln>
        </p:spPr>
        <p:txBody>
          <a:bodyPr/>
          <a:lstStyle/>
          <a:p>
            <a:endParaRPr lang="zh-CN" altLang="en-US"/>
          </a:p>
        </p:txBody>
      </p:sp>
      <p:sp>
        <p:nvSpPr>
          <p:cNvPr id="1783819" name="Line 11"/>
          <p:cNvSpPr>
            <a:spLocks noChangeShapeType="1"/>
          </p:cNvSpPr>
          <p:nvPr/>
        </p:nvSpPr>
        <p:spPr bwMode="auto">
          <a:xfrm>
            <a:off x="4910138" y="3736975"/>
            <a:ext cx="0" cy="549275"/>
          </a:xfrm>
          <a:prstGeom prst="line">
            <a:avLst/>
          </a:prstGeom>
          <a:noFill/>
          <a:ln w="9525">
            <a:solidFill>
              <a:srgbClr val="000000"/>
            </a:solidFill>
            <a:round/>
          </a:ln>
        </p:spPr>
        <p:txBody>
          <a:bodyPr/>
          <a:lstStyle/>
          <a:p>
            <a:endParaRPr lang="zh-CN" altLang="en-US"/>
          </a:p>
        </p:txBody>
      </p:sp>
      <p:sp>
        <p:nvSpPr>
          <p:cNvPr id="1783820" name="Text Box 12"/>
          <p:cNvSpPr txBox="1">
            <a:spLocks noChangeArrowheads="1"/>
          </p:cNvSpPr>
          <p:nvPr/>
        </p:nvSpPr>
        <p:spPr bwMode="auto">
          <a:xfrm>
            <a:off x="2268538" y="5661025"/>
            <a:ext cx="3836987" cy="550863"/>
          </a:xfrm>
          <a:prstGeom prst="rect">
            <a:avLst/>
          </a:prstGeom>
          <a:noFill/>
          <a:ln w="9525">
            <a:noFill/>
            <a:miter lim="800000"/>
          </a:ln>
        </p:spPr>
        <p:txBody>
          <a:bodyPr/>
          <a:lstStyle/>
          <a:p>
            <a:pPr algn="ctr"/>
            <a:r>
              <a:rPr lang="zh-CN" altLang="en-US" sz="2800">
                <a:solidFill>
                  <a:srgbClr val="FF0000"/>
                </a:solidFill>
              </a:rPr>
              <a:t>过滤路由器结构防火墙</a:t>
            </a:r>
          </a:p>
        </p:txBody>
      </p:sp>
      <p:pic>
        <p:nvPicPr>
          <p:cNvPr id="1783821" name="Picture 13"/>
          <p:cNvPicPr>
            <a:picLocks noChangeArrowheads="1"/>
          </p:cNvPicPr>
          <p:nvPr/>
        </p:nvPicPr>
        <p:blipFill>
          <a:blip r:embed="rId4" cstate="print">
            <a:grayscl/>
          </a:blip>
          <a:srcRect/>
          <a:stretch>
            <a:fillRect/>
          </a:stretch>
        </p:blipFill>
        <p:spPr bwMode="auto">
          <a:xfrm>
            <a:off x="2198688" y="4183063"/>
            <a:ext cx="944562" cy="746125"/>
          </a:xfrm>
          <a:prstGeom prst="rect">
            <a:avLst/>
          </a:prstGeom>
          <a:noFill/>
          <a:effectLst/>
        </p:spPr>
      </p:pic>
      <p:grpSp>
        <p:nvGrpSpPr>
          <p:cNvPr id="2" name="Group 14"/>
          <p:cNvGrpSpPr/>
          <p:nvPr/>
        </p:nvGrpSpPr>
        <p:grpSpPr bwMode="auto">
          <a:xfrm>
            <a:off x="5487988" y="3884613"/>
            <a:ext cx="1028700" cy="1108075"/>
            <a:chOff x="5441" y="6333"/>
            <a:chExt cx="867" cy="1152"/>
          </a:xfrm>
        </p:grpSpPr>
        <p:graphicFrame>
          <p:nvGraphicFramePr>
            <p:cNvPr id="1783823" name="Object 15"/>
            <p:cNvGraphicFramePr>
              <a:graphicFrameLocks noChangeAspect="1"/>
            </p:cNvGraphicFramePr>
            <p:nvPr/>
          </p:nvGraphicFramePr>
          <p:xfrm>
            <a:off x="5894" y="6333"/>
            <a:ext cx="414" cy="1152"/>
          </p:xfrm>
          <a:graphic>
            <a:graphicData uri="http://schemas.openxmlformats.org/presentationml/2006/ole">
              <mc:AlternateContent xmlns:mc="http://schemas.openxmlformats.org/markup-compatibility/2006">
                <mc:Choice xmlns:v="urn:schemas-microsoft-com:vml" Requires="v">
                  <p:oleObj spid="_x0000_s7197" r:id="rId5" imgW="406400" imgH="1130300" progId="">
                    <p:embed/>
                  </p:oleObj>
                </mc:Choice>
                <mc:Fallback>
                  <p:oleObj r:id="rId5" imgW="406400" imgH="1130300" progId="">
                    <p:embed/>
                    <p:pic>
                      <p:nvPicPr>
                        <p:cNvPr id="0" name="图片 7168"/>
                        <p:cNvPicPr>
                          <a:picLocks noChangeAspect="1"/>
                        </p:cNvPicPr>
                        <p:nvPr/>
                      </p:nvPicPr>
                      <p:blipFill>
                        <a:blip r:embed="rId6"/>
                        <a:stretch>
                          <a:fillRect/>
                        </a:stretch>
                      </p:blipFill>
                      <p:spPr>
                        <a:xfrm>
                          <a:off x="5894" y="6333"/>
                          <a:ext cx="414" cy="1152"/>
                        </a:xfrm>
                        <a:prstGeom prst="rect">
                          <a:avLst/>
                        </a:prstGeom>
                        <a:noFill/>
                        <a:ln w="9525">
                          <a:noFill/>
                        </a:ln>
                      </p:spPr>
                    </p:pic>
                  </p:oleObj>
                </mc:Fallback>
              </mc:AlternateContent>
            </a:graphicData>
          </a:graphic>
        </p:graphicFrame>
        <p:graphicFrame>
          <p:nvGraphicFramePr>
            <p:cNvPr id="1783824" name="Object 16"/>
            <p:cNvGraphicFramePr>
              <a:graphicFrameLocks noChangeAspect="1"/>
            </p:cNvGraphicFramePr>
            <p:nvPr/>
          </p:nvGraphicFramePr>
          <p:xfrm>
            <a:off x="5441" y="6867"/>
            <a:ext cx="421" cy="566"/>
          </p:xfrm>
          <a:graphic>
            <a:graphicData uri="http://schemas.openxmlformats.org/presentationml/2006/ole">
              <mc:AlternateContent xmlns:mc="http://schemas.openxmlformats.org/markup-compatibility/2006">
                <mc:Choice xmlns:v="urn:schemas-microsoft-com:vml" Requires="v">
                  <p:oleObj spid="_x0000_s7198" r:id="rId7" imgW="635000" imgH="685800" progId="">
                    <p:embed/>
                  </p:oleObj>
                </mc:Choice>
                <mc:Fallback>
                  <p:oleObj r:id="rId7" imgW="635000" imgH="685800" progId="">
                    <p:embed/>
                    <p:pic>
                      <p:nvPicPr>
                        <p:cNvPr id="0" name="图片 7169"/>
                        <p:cNvPicPr>
                          <a:picLocks noChangeAspect="1"/>
                        </p:cNvPicPr>
                        <p:nvPr/>
                      </p:nvPicPr>
                      <p:blipFill>
                        <a:blip r:embed="rId8"/>
                        <a:stretch>
                          <a:fillRect/>
                        </a:stretch>
                      </p:blipFill>
                      <p:spPr>
                        <a:xfrm>
                          <a:off x="5441" y="6867"/>
                          <a:ext cx="421" cy="566"/>
                        </a:xfrm>
                        <a:prstGeom prst="rect">
                          <a:avLst/>
                        </a:prstGeom>
                        <a:noFill/>
                        <a:ln w="9525">
                          <a:noFill/>
                        </a:ln>
                      </p:spPr>
                    </p:pic>
                  </p:oleObj>
                </mc:Fallback>
              </mc:AlternateContent>
            </a:graphicData>
          </a:graphic>
        </p:graphicFrame>
      </p:grpSp>
      <p:pic>
        <p:nvPicPr>
          <p:cNvPr id="1783825" name="Picture 17"/>
          <p:cNvPicPr>
            <a:picLocks noChangeArrowheads="1"/>
          </p:cNvPicPr>
          <p:nvPr/>
        </p:nvPicPr>
        <p:blipFill>
          <a:blip r:embed="rId4" cstate="print">
            <a:grayscl/>
          </a:blip>
          <a:srcRect/>
          <a:stretch>
            <a:fillRect/>
          </a:stretch>
        </p:blipFill>
        <p:spPr bwMode="auto">
          <a:xfrm>
            <a:off x="3268663" y="4183063"/>
            <a:ext cx="944562" cy="746125"/>
          </a:xfrm>
          <a:prstGeom prst="rect">
            <a:avLst/>
          </a:prstGeom>
          <a:noFill/>
          <a:effectLst/>
        </p:spPr>
      </p:pic>
      <p:pic>
        <p:nvPicPr>
          <p:cNvPr id="1783826" name="Picture 18"/>
          <p:cNvPicPr>
            <a:picLocks noChangeArrowheads="1"/>
          </p:cNvPicPr>
          <p:nvPr/>
        </p:nvPicPr>
        <p:blipFill>
          <a:blip r:embed="rId4" cstate="print">
            <a:grayscl/>
          </a:blip>
          <a:srcRect/>
          <a:stretch>
            <a:fillRect/>
          </a:stretch>
        </p:blipFill>
        <p:spPr bwMode="auto">
          <a:xfrm>
            <a:off x="4411663" y="4183063"/>
            <a:ext cx="946150" cy="746125"/>
          </a:xfrm>
          <a:prstGeom prst="rect">
            <a:avLst/>
          </a:prstGeom>
          <a:noFill/>
          <a:effectLst/>
        </p:spPr>
      </p:pic>
      <p:sp>
        <p:nvSpPr>
          <p:cNvPr id="1783827" name="Text Box 19"/>
          <p:cNvSpPr txBox="1">
            <a:spLocks noChangeArrowheads="1"/>
          </p:cNvSpPr>
          <p:nvPr/>
        </p:nvSpPr>
        <p:spPr bwMode="auto">
          <a:xfrm>
            <a:off x="2124075" y="4967288"/>
            <a:ext cx="1019175" cy="406400"/>
          </a:xfrm>
          <a:prstGeom prst="rect">
            <a:avLst/>
          </a:prstGeom>
          <a:noFill/>
          <a:ln w="9525">
            <a:noFill/>
            <a:miter lim="800000"/>
          </a:ln>
        </p:spPr>
        <p:txBody>
          <a:bodyPr/>
          <a:lstStyle/>
          <a:p>
            <a:r>
              <a:rPr lang="zh-CN" altLang="en-US" sz="2000"/>
              <a:t>客户机</a:t>
            </a:r>
          </a:p>
        </p:txBody>
      </p:sp>
      <p:sp>
        <p:nvSpPr>
          <p:cNvPr id="1783828" name="Line 20"/>
          <p:cNvSpPr>
            <a:spLocks noChangeShapeType="1"/>
          </p:cNvSpPr>
          <p:nvPr/>
        </p:nvSpPr>
        <p:spPr bwMode="auto">
          <a:xfrm>
            <a:off x="2255838" y="3721100"/>
            <a:ext cx="4227512" cy="0"/>
          </a:xfrm>
          <a:prstGeom prst="line">
            <a:avLst/>
          </a:prstGeom>
          <a:noFill/>
          <a:ln w="9525">
            <a:solidFill>
              <a:srgbClr val="000000"/>
            </a:solidFill>
            <a:round/>
          </a:ln>
        </p:spPr>
        <p:txBody>
          <a:bodyPr/>
          <a:lstStyle/>
          <a:p>
            <a:endParaRPr lang="zh-CN" altLang="en-US"/>
          </a:p>
        </p:txBody>
      </p:sp>
      <p:grpSp>
        <p:nvGrpSpPr>
          <p:cNvPr id="3" name="Group 21"/>
          <p:cNvGrpSpPr/>
          <p:nvPr/>
        </p:nvGrpSpPr>
        <p:grpSpPr bwMode="auto">
          <a:xfrm>
            <a:off x="3419475" y="981075"/>
            <a:ext cx="1939925" cy="847725"/>
            <a:chOff x="4299" y="1719"/>
            <a:chExt cx="1638" cy="806"/>
          </a:xfrm>
        </p:grpSpPr>
        <p:sp>
          <p:nvSpPr>
            <p:cNvPr id="1783830" name="Freeform 22"/>
            <p:cNvSpPr/>
            <p:nvPr/>
          </p:nvSpPr>
          <p:spPr bwMode="auto">
            <a:xfrm>
              <a:off x="4299" y="1719"/>
              <a:ext cx="1638" cy="806"/>
            </a:xfrm>
            <a:custGeom>
              <a:avLst/>
              <a:gdLst/>
              <a:ahLst/>
              <a:cxnLst>
                <a:cxn ang="0">
                  <a:pos x="643" y="1238"/>
                </a:cxn>
                <a:cxn ang="0">
                  <a:pos x="779" y="1359"/>
                </a:cxn>
                <a:cxn ang="0">
                  <a:pos x="944" y="1453"/>
                </a:cxn>
                <a:cxn ang="0">
                  <a:pos x="1128" y="1514"/>
                </a:cxn>
                <a:cxn ang="0">
                  <a:pos x="1324" y="1541"/>
                </a:cxn>
                <a:cxn ang="0">
                  <a:pos x="1522" y="1531"/>
                </a:cxn>
                <a:cxn ang="0">
                  <a:pos x="1713" y="1485"/>
                </a:cxn>
                <a:cxn ang="0">
                  <a:pos x="1887" y="1406"/>
                </a:cxn>
                <a:cxn ang="0">
                  <a:pos x="2050" y="1436"/>
                </a:cxn>
                <a:cxn ang="0">
                  <a:pos x="2231" y="1504"/>
                </a:cxn>
                <a:cxn ang="0">
                  <a:pos x="2425" y="1539"/>
                </a:cxn>
                <a:cxn ang="0">
                  <a:pos x="2623" y="1537"/>
                </a:cxn>
                <a:cxn ang="0">
                  <a:pos x="2816" y="1498"/>
                </a:cxn>
                <a:cxn ang="0">
                  <a:pos x="2995" y="1425"/>
                </a:cxn>
                <a:cxn ang="0">
                  <a:pos x="3152" y="1321"/>
                </a:cxn>
                <a:cxn ang="0">
                  <a:pos x="3277" y="1192"/>
                </a:cxn>
                <a:cxn ang="0">
                  <a:pos x="3403" y="1156"/>
                </a:cxn>
                <a:cxn ang="0">
                  <a:pos x="3540" y="1144"/>
                </a:cxn>
                <a:cxn ang="0">
                  <a:pos x="3667" y="1098"/>
                </a:cxn>
                <a:cxn ang="0">
                  <a:pos x="3772" y="1022"/>
                </a:cxn>
                <a:cxn ang="0">
                  <a:pos x="3845" y="923"/>
                </a:cxn>
                <a:cxn ang="0">
                  <a:pos x="3880" y="810"/>
                </a:cxn>
                <a:cxn ang="0">
                  <a:pos x="3873" y="694"/>
                </a:cxn>
                <a:cxn ang="0">
                  <a:pos x="3824" y="584"/>
                </a:cxn>
                <a:cxn ang="0">
                  <a:pos x="3740" y="492"/>
                </a:cxn>
                <a:cxn ang="0">
                  <a:pos x="3626" y="425"/>
                </a:cxn>
                <a:cxn ang="0">
                  <a:pos x="3494" y="390"/>
                </a:cxn>
                <a:cxn ang="0">
                  <a:pos x="3357" y="390"/>
                </a:cxn>
                <a:cxn ang="0">
                  <a:pos x="3239" y="304"/>
                </a:cxn>
                <a:cxn ang="0">
                  <a:pos x="3102" y="183"/>
                </a:cxn>
                <a:cxn ang="0">
                  <a:pos x="2937" y="89"/>
                </a:cxn>
                <a:cxn ang="0">
                  <a:pos x="2754" y="28"/>
                </a:cxn>
                <a:cxn ang="0">
                  <a:pos x="2557" y="1"/>
                </a:cxn>
                <a:cxn ang="0">
                  <a:pos x="2359" y="11"/>
                </a:cxn>
                <a:cxn ang="0">
                  <a:pos x="2169" y="57"/>
                </a:cxn>
                <a:cxn ang="0">
                  <a:pos x="1994" y="136"/>
                </a:cxn>
                <a:cxn ang="0">
                  <a:pos x="1832" y="106"/>
                </a:cxn>
                <a:cxn ang="0">
                  <a:pos x="1651" y="38"/>
                </a:cxn>
                <a:cxn ang="0">
                  <a:pos x="1457" y="3"/>
                </a:cxn>
                <a:cxn ang="0">
                  <a:pos x="1258" y="5"/>
                </a:cxn>
                <a:cxn ang="0">
                  <a:pos x="1065" y="44"/>
                </a:cxn>
                <a:cxn ang="0">
                  <a:pos x="887" y="117"/>
                </a:cxn>
                <a:cxn ang="0">
                  <a:pos x="731" y="221"/>
                </a:cxn>
                <a:cxn ang="0">
                  <a:pos x="605" y="350"/>
                </a:cxn>
                <a:cxn ang="0">
                  <a:pos x="480" y="386"/>
                </a:cxn>
                <a:cxn ang="0">
                  <a:pos x="342" y="398"/>
                </a:cxn>
                <a:cxn ang="0">
                  <a:pos x="214" y="444"/>
                </a:cxn>
                <a:cxn ang="0">
                  <a:pos x="110" y="520"/>
                </a:cxn>
                <a:cxn ang="0">
                  <a:pos x="36" y="619"/>
                </a:cxn>
                <a:cxn ang="0">
                  <a:pos x="3" y="732"/>
                </a:cxn>
                <a:cxn ang="0">
                  <a:pos x="9" y="848"/>
                </a:cxn>
                <a:cxn ang="0">
                  <a:pos x="58" y="958"/>
                </a:cxn>
                <a:cxn ang="0">
                  <a:pos x="141" y="1050"/>
                </a:cxn>
                <a:cxn ang="0">
                  <a:pos x="255" y="1117"/>
                </a:cxn>
                <a:cxn ang="0">
                  <a:pos x="387" y="1152"/>
                </a:cxn>
                <a:cxn ang="0">
                  <a:pos x="526" y="1152"/>
                </a:cxn>
              </a:cxnLst>
              <a:rect l="0" t="0" r="r" b="b"/>
              <a:pathLst>
                <a:path w="3882" h="1542">
                  <a:moveTo>
                    <a:pt x="570" y="1145"/>
                  </a:moveTo>
                  <a:lnTo>
                    <a:pt x="605" y="1192"/>
                  </a:lnTo>
                  <a:lnTo>
                    <a:pt x="643" y="1238"/>
                  </a:lnTo>
                  <a:lnTo>
                    <a:pt x="685" y="1281"/>
                  </a:lnTo>
                  <a:lnTo>
                    <a:pt x="731" y="1321"/>
                  </a:lnTo>
                  <a:lnTo>
                    <a:pt x="779" y="1359"/>
                  </a:lnTo>
                  <a:lnTo>
                    <a:pt x="832" y="1394"/>
                  </a:lnTo>
                  <a:lnTo>
                    <a:pt x="887" y="1425"/>
                  </a:lnTo>
                  <a:lnTo>
                    <a:pt x="944" y="1453"/>
                  </a:lnTo>
                  <a:lnTo>
                    <a:pt x="1004" y="1477"/>
                  </a:lnTo>
                  <a:lnTo>
                    <a:pt x="1065" y="1498"/>
                  </a:lnTo>
                  <a:lnTo>
                    <a:pt x="1128" y="1514"/>
                  </a:lnTo>
                  <a:lnTo>
                    <a:pt x="1193" y="1527"/>
                  </a:lnTo>
                  <a:lnTo>
                    <a:pt x="1258" y="1537"/>
                  </a:lnTo>
                  <a:lnTo>
                    <a:pt x="1324" y="1541"/>
                  </a:lnTo>
                  <a:lnTo>
                    <a:pt x="1391" y="1542"/>
                  </a:lnTo>
                  <a:lnTo>
                    <a:pt x="1457" y="1539"/>
                  </a:lnTo>
                  <a:lnTo>
                    <a:pt x="1522" y="1531"/>
                  </a:lnTo>
                  <a:lnTo>
                    <a:pt x="1587" y="1519"/>
                  </a:lnTo>
                  <a:lnTo>
                    <a:pt x="1651" y="1504"/>
                  </a:lnTo>
                  <a:lnTo>
                    <a:pt x="1713" y="1485"/>
                  </a:lnTo>
                  <a:lnTo>
                    <a:pt x="1774" y="1463"/>
                  </a:lnTo>
                  <a:lnTo>
                    <a:pt x="1832" y="1436"/>
                  </a:lnTo>
                  <a:lnTo>
                    <a:pt x="1887" y="1406"/>
                  </a:lnTo>
                  <a:lnTo>
                    <a:pt x="1941" y="1373"/>
                  </a:lnTo>
                  <a:lnTo>
                    <a:pt x="1994" y="1406"/>
                  </a:lnTo>
                  <a:lnTo>
                    <a:pt x="2050" y="1436"/>
                  </a:lnTo>
                  <a:lnTo>
                    <a:pt x="2108" y="1463"/>
                  </a:lnTo>
                  <a:lnTo>
                    <a:pt x="2169" y="1485"/>
                  </a:lnTo>
                  <a:lnTo>
                    <a:pt x="2231" y="1504"/>
                  </a:lnTo>
                  <a:lnTo>
                    <a:pt x="2294" y="1519"/>
                  </a:lnTo>
                  <a:lnTo>
                    <a:pt x="2359" y="1531"/>
                  </a:lnTo>
                  <a:lnTo>
                    <a:pt x="2425" y="1539"/>
                  </a:lnTo>
                  <a:lnTo>
                    <a:pt x="2491" y="1542"/>
                  </a:lnTo>
                  <a:lnTo>
                    <a:pt x="2557" y="1541"/>
                  </a:lnTo>
                  <a:lnTo>
                    <a:pt x="2623" y="1537"/>
                  </a:lnTo>
                  <a:lnTo>
                    <a:pt x="2689" y="1527"/>
                  </a:lnTo>
                  <a:lnTo>
                    <a:pt x="2754" y="1514"/>
                  </a:lnTo>
                  <a:lnTo>
                    <a:pt x="2816" y="1498"/>
                  </a:lnTo>
                  <a:lnTo>
                    <a:pt x="2878" y="1477"/>
                  </a:lnTo>
                  <a:lnTo>
                    <a:pt x="2937" y="1453"/>
                  </a:lnTo>
                  <a:lnTo>
                    <a:pt x="2995" y="1425"/>
                  </a:lnTo>
                  <a:lnTo>
                    <a:pt x="3051" y="1394"/>
                  </a:lnTo>
                  <a:lnTo>
                    <a:pt x="3102" y="1359"/>
                  </a:lnTo>
                  <a:lnTo>
                    <a:pt x="3152" y="1321"/>
                  </a:lnTo>
                  <a:lnTo>
                    <a:pt x="3196" y="1281"/>
                  </a:lnTo>
                  <a:lnTo>
                    <a:pt x="3239" y="1238"/>
                  </a:lnTo>
                  <a:lnTo>
                    <a:pt x="3277" y="1192"/>
                  </a:lnTo>
                  <a:lnTo>
                    <a:pt x="3311" y="1145"/>
                  </a:lnTo>
                  <a:lnTo>
                    <a:pt x="3357" y="1152"/>
                  </a:lnTo>
                  <a:lnTo>
                    <a:pt x="3403" y="1156"/>
                  </a:lnTo>
                  <a:lnTo>
                    <a:pt x="3448" y="1155"/>
                  </a:lnTo>
                  <a:lnTo>
                    <a:pt x="3494" y="1152"/>
                  </a:lnTo>
                  <a:lnTo>
                    <a:pt x="3540" y="1144"/>
                  </a:lnTo>
                  <a:lnTo>
                    <a:pt x="3585" y="1133"/>
                  </a:lnTo>
                  <a:lnTo>
                    <a:pt x="3626" y="1117"/>
                  </a:lnTo>
                  <a:lnTo>
                    <a:pt x="3667" y="1098"/>
                  </a:lnTo>
                  <a:lnTo>
                    <a:pt x="3704" y="1076"/>
                  </a:lnTo>
                  <a:lnTo>
                    <a:pt x="3740" y="1050"/>
                  </a:lnTo>
                  <a:lnTo>
                    <a:pt x="3772" y="1022"/>
                  </a:lnTo>
                  <a:lnTo>
                    <a:pt x="3800" y="992"/>
                  </a:lnTo>
                  <a:lnTo>
                    <a:pt x="3824" y="958"/>
                  </a:lnTo>
                  <a:lnTo>
                    <a:pt x="3845" y="923"/>
                  </a:lnTo>
                  <a:lnTo>
                    <a:pt x="3861" y="887"/>
                  </a:lnTo>
                  <a:lnTo>
                    <a:pt x="3873" y="848"/>
                  </a:lnTo>
                  <a:lnTo>
                    <a:pt x="3880" y="810"/>
                  </a:lnTo>
                  <a:lnTo>
                    <a:pt x="3882" y="771"/>
                  </a:lnTo>
                  <a:lnTo>
                    <a:pt x="3880" y="732"/>
                  </a:lnTo>
                  <a:lnTo>
                    <a:pt x="3873" y="694"/>
                  </a:lnTo>
                  <a:lnTo>
                    <a:pt x="3861" y="655"/>
                  </a:lnTo>
                  <a:lnTo>
                    <a:pt x="3845" y="619"/>
                  </a:lnTo>
                  <a:lnTo>
                    <a:pt x="3824" y="584"/>
                  </a:lnTo>
                  <a:lnTo>
                    <a:pt x="3800" y="550"/>
                  </a:lnTo>
                  <a:lnTo>
                    <a:pt x="3772" y="520"/>
                  </a:lnTo>
                  <a:lnTo>
                    <a:pt x="3740" y="492"/>
                  </a:lnTo>
                  <a:lnTo>
                    <a:pt x="3704" y="466"/>
                  </a:lnTo>
                  <a:lnTo>
                    <a:pt x="3667" y="444"/>
                  </a:lnTo>
                  <a:lnTo>
                    <a:pt x="3626" y="425"/>
                  </a:lnTo>
                  <a:lnTo>
                    <a:pt x="3585" y="409"/>
                  </a:lnTo>
                  <a:lnTo>
                    <a:pt x="3540" y="398"/>
                  </a:lnTo>
                  <a:lnTo>
                    <a:pt x="3494" y="390"/>
                  </a:lnTo>
                  <a:lnTo>
                    <a:pt x="3448" y="387"/>
                  </a:lnTo>
                  <a:lnTo>
                    <a:pt x="3403" y="386"/>
                  </a:lnTo>
                  <a:lnTo>
                    <a:pt x="3357" y="390"/>
                  </a:lnTo>
                  <a:lnTo>
                    <a:pt x="3311" y="397"/>
                  </a:lnTo>
                  <a:lnTo>
                    <a:pt x="3277" y="350"/>
                  </a:lnTo>
                  <a:lnTo>
                    <a:pt x="3239" y="304"/>
                  </a:lnTo>
                  <a:lnTo>
                    <a:pt x="3196" y="261"/>
                  </a:lnTo>
                  <a:lnTo>
                    <a:pt x="3152" y="221"/>
                  </a:lnTo>
                  <a:lnTo>
                    <a:pt x="3102" y="183"/>
                  </a:lnTo>
                  <a:lnTo>
                    <a:pt x="3051" y="148"/>
                  </a:lnTo>
                  <a:lnTo>
                    <a:pt x="2995" y="117"/>
                  </a:lnTo>
                  <a:lnTo>
                    <a:pt x="2937" y="89"/>
                  </a:lnTo>
                  <a:lnTo>
                    <a:pt x="2878" y="65"/>
                  </a:lnTo>
                  <a:lnTo>
                    <a:pt x="2816" y="44"/>
                  </a:lnTo>
                  <a:lnTo>
                    <a:pt x="2754" y="28"/>
                  </a:lnTo>
                  <a:lnTo>
                    <a:pt x="2689" y="15"/>
                  </a:lnTo>
                  <a:lnTo>
                    <a:pt x="2623" y="5"/>
                  </a:lnTo>
                  <a:lnTo>
                    <a:pt x="2557" y="1"/>
                  </a:lnTo>
                  <a:lnTo>
                    <a:pt x="2491" y="0"/>
                  </a:lnTo>
                  <a:lnTo>
                    <a:pt x="2425" y="3"/>
                  </a:lnTo>
                  <a:lnTo>
                    <a:pt x="2359" y="11"/>
                  </a:lnTo>
                  <a:lnTo>
                    <a:pt x="2294" y="23"/>
                  </a:lnTo>
                  <a:lnTo>
                    <a:pt x="2231" y="38"/>
                  </a:lnTo>
                  <a:lnTo>
                    <a:pt x="2169" y="57"/>
                  </a:lnTo>
                  <a:lnTo>
                    <a:pt x="2108" y="79"/>
                  </a:lnTo>
                  <a:lnTo>
                    <a:pt x="2050" y="106"/>
                  </a:lnTo>
                  <a:lnTo>
                    <a:pt x="1994" y="136"/>
                  </a:lnTo>
                  <a:lnTo>
                    <a:pt x="1941" y="169"/>
                  </a:lnTo>
                  <a:lnTo>
                    <a:pt x="1887" y="136"/>
                  </a:lnTo>
                  <a:lnTo>
                    <a:pt x="1832" y="106"/>
                  </a:lnTo>
                  <a:lnTo>
                    <a:pt x="1774" y="79"/>
                  </a:lnTo>
                  <a:lnTo>
                    <a:pt x="1713" y="57"/>
                  </a:lnTo>
                  <a:lnTo>
                    <a:pt x="1651" y="38"/>
                  </a:lnTo>
                  <a:lnTo>
                    <a:pt x="1587" y="23"/>
                  </a:lnTo>
                  <a:lnTo>
                    <a:pt x="1522" y="11"/>
                  </a:lnTo>
                  <a:lnTo>
                    <a:pt x="1457" y="3"/>
                  </a:lnTo>
                  <a:lnTo>
                    <a:pt x="1391" y="0"/>
                  </a:lnTo>
                  <a:lnTo>
                    <a:pt x="1324" y="1"/>
                  </a:lnTo>
                  <a:lnTo>
                    <a:pt x="1258" y="5"/>
                  </a:lnTo>
                  <a:lnTo>
                    <a:pt x="1193" y="15"/>
                  </a:lnTo>
                  <a:lnTo>
                    <a:pt x="1128" y="28"/>
                  </a:lnTo>
                  <a:lnTo>
                    <a:pt x="1065" y="44"/>
                  </a:lnTo>
                  <a:lnTo>
                    <a:pt x="1004" y="65"/>
                  </a:lnTo>
                  <a:lnTo>
                    <a:pt x="944" y="89"/>
                  </a:lnTo>
                  <a:lnTo>
                    <a:pt x="887" y="117"/>
                  </a:lnTo>
                  <a:lnTo>
                    <a:pt x="832" y="148"/>
                  </a:lnTo>
                  <a:lnTo>
                    <a:pt x="779" y="183"/>
                  </a:lnTo>
                  <a:lnTo>
                    <a:pt x="731" y="221"/>
                  </a:lnTo>
                  <a:lnTo>
                    <a:pt x="685" y="261"/>
                  </a:lnTo>
                  <a:lnTo>
                    <a:pt x="643" y="304"/>
                  </a:lnTo>
                  <a:lnTo>
                    <a:pt x="605" y="350"/>
                  </a:lnTo>
                  <a:lnTo>
                    <a:pt x="570" y="397"/>
                  </a:lnTo>
                  <a:lnTo>
                    <a:pt x="526" y="390"/>
                  </a:lnTo>
                  <a:lnTo>
                    <a:pt x="480" y="386"/>
                  </a:lnTo>
                  <a:lnTo>
                    <a:pt x="433" y="387"/>
                  </a:lnTo>
                  <a:lnTo>
                    <a:pt x="387" y="390"/>
                  </a:lnTo>
                  <a:lnTo>
                    <a:pt x="342" y="398"/>
                  </a:lnTo>
                  <a:lnTo>
                    <a:pt x="298" y="409"/>
                  </a:lnTo>
                  <a:lnTo>
                    <a:pt x="255" y="425"/>
                  </a:lnTo>
                  <a:lnTo>
                    <a:pt x="214" y="444"/>
                  </a:lnTo>
                  <a:lnTo>
                    <a:pt x="176" y="466"/>
                  </a:lnTo>
                  <a:lnTo>
                    <a:pt x="141" y="492"/>
                  </a:lnTo>
                  <a:lnTo>
                    <a:pt x="110" y="520"/>
                  </a:lnTo>
                  <a:lnTo>
                    <a:pt x="82" y="550"/>
                  </a:lnTo>
                  <a:lnTo>
                    <a:pt x="58" y="584"/>
                  </a:lnTo>
                  <a:lnTo>
                    <a:pt x="36" y="619"/>
                  </a:lnTo>
                  <a:lnTo>
                    <a:pt x="21" y="655"/>
                  </a:lnTo>
                  <a:lnTo>
                    <a:pt x="9" y="694"/>
                  </a:lnTo>
                  <a:lnTo>
                    <a:pt x="3" y="732"/>
                  </a:lnTo>
                  <a:lnTo>
                    <a:pt x="0" y="771"/>
                  </a:lnTo>
                  <a:lnTo>
                    <a:pt x="3" y="810"/>
                  </a:lnTo>
                  <a:lnTo>
                    <a:pt x="9" y="848"/>
                  </a:lnTo>
                  <a:lnTo>
                    <a:pt x="21" y="887"/>
                  </a:lnTo>
                  <a:lnTo>
                    <a:pt x="36" y="923"/>
                  </a:lnTo>
                  <a:lnTo>
                    <a:pt x="58" y="958"/>
                  </a:lnTo>
                  <a:lnTo>
                    <a:pt x="82" y="992"/>
                  </a:lnTo>
                  <a:lnTo>
                    <a:pt x="110" y="1022"/>
                  </a:lnTo>
                  <a:lnTo>
                    <a:pt x="141" y="1050"/>
                  </a:lnTo>
                  <a:lnTo>
                    <a:pt x="176" y="1076"/>
                  </a:lnTo>
                  <a:lnTo>
                    <a:pt x="214" y="1098"/>
                  </a:lnTo>
                  <a:lnTo>
                    <a:pt x="255" y="1117"/>
                  </a:lnTo>
                  <a:lnTo>
                    <a:pt x="298" y="1133"/>
                  </a:lnTo>
                  <a:lnTo>
                    <a:pt x="342" y="1144"/>
                  </a:lnTo>
                  <a:lnTo>
                    <a:pt x="387" y="1152"/>
                  </a:lnTo>
                  <a:lnTo>
                    <a:pt x="433" y="1155"/>
                  </a:lnTo>
                  <a:lnTo>
                    <a:pt x="480" y="1156"/>
                  </a:lnTo>
                  <a:lnTo>
                    <a:pt x="526" y="1152"/>
                  </a:lnTo>
                  <a:lnTo>
                    <a:pt x="570" y="1145"/>
                  </a:lnTo>
                  <a:close/>
                </a:path>
              </a:pathLst>
            </a:custGeom>
            <a:noFill/>
            <a:ln w="17463">
              <a:solidFill>
                <a:srgbClr val="000000"/>
              </a:solidFill>
              <a:round/>
            </a:ln>
          </p:spPr>
          <p:txBody>
            <a:bodyPr/>
            <a:lstStyle/>
            <a:p>
              <a:endParaRPr lang="zh-CN" altLang="en-US"/>
            </a:p>
          </p:txBody>
        </p:sp>
        <p:sp>
          <p:nvSpPr>
            <p:cNvPr id="1783831" name="Text Box 23"/>
            <p:cNvSpPr txBox="1">
              <a:spLocks noChangeArrowheads="1"/>
            </p:cNvSpPr>
            <p:nvPr/>
          </p:nvSpPr>
          <p:spPr bwMode="auto">
            <a:xfrm>
              <a:off x="4572" y="1874"/>
              <a:ext cx="1092" cy="496"/>
            </a:xfrm>
            <a:prstGeom prst="rect">
              <a:avLst/>
            </a:prstGeom>
            <a:noFill/>
            <a:ln w="9525">
              <a:noFill/>
              <a:miter lim="800000"/>
            </a:ln>
          </p:spPr>
          <p:txBody>
            <a:bodyPr/>
            <a:lstStyle/>
            <a:p>
              <a:r>
                <a:rPr lang="en-US" altLang="zh-CN"/>
                <a:t>Internet</a:t>
              </a:r>
            </a:p>
          </p:txBody>
        </p:sp>
      </p:grpSp>
      <p:sp>
        <p:nvSpPr>
          <p:cNvPr id="1783832" name="Rectangle 24"/>
          <p:cNvSpPr>
            <a:spLocks noChangeArrowheads="1"/>
          </p:cNvSpPr>
          <p:nvPr/>
        </p:nvSpPr>
        <p:spPr bwMode="auto">
          <a:xfrm>
            <a:off x="2571750" y="2025650"/>
            <a:ext cx="3406775" cy="1435100"/>
          </a:xfrm>
          <a:prstGeom prst="rect">
            <a:avLst/>
          </a:prstGeom>
          <a:noFill/>
          <a:ln w="19050">
            <a:solidFill>
              <a:srgbClr val="000000"/>
            </a:solidFill>
            <a:prstDash val="dash"/>
            <a:miter lim="800000"/>
          </a:ln>
        </p:spPr>
        <p:txBody>
          <a:bodyPr/>
          <a:lstStyle/>
          <a:p>
            <a:endParaRPr lang="zh-CN" altLang="en-US"/>
          </a:p>
        </p:txBody>
      </p:sp>
      <p:sp>
        <p:nvSpPr>
          <p:cNvPr id="1783833" name="Text Box 25"/>
          <p:cNvSpPr txBox="1">
            <a:spLocks noChangeArrowheads="1"/>
          </p:cNvSpPr>
          <p:nvPr/>
        </p:nvSpPr>
        <p:spPr bwMode="auto">
          <a:xfrm>
            <a:off x="3771900" y="2874963"/>
            <a:ext cx="1087438" cy="455612"/>
          </a:xfrm>
          <a:prstGeom prst="rect">
            <a:avLst/>
          </a:prstGeom>
          <a:noFill/>
          <a:ln w="9525">
            <a:noFill/>
            <a:miter lim="800000"/>
          </a:ln>
        </p:spPr>
        <p:txBody>
          <a:bodyPr/>
          <a:lstStyle/>
          <a:p>
            <a:r>
              <a:rPr lang="zh-CN" altLang="en-US" sz="2000"/>
              <a:t>路由器</a:t>
            </a:r>
          </a:p>
        </p:txBody>
      </p:sp>
      <p:sp>
        <p:nvSpPr>
          <p:cNvPr id="1783834" name="Text Box 26"/>
          <p:cNvSpPr txBox="1">
            <a:spLocks noChangeArrowheads="1"/>
          </p:cNvSpPr>
          <p:nvPr/>
        </p:nvSpPr>
        <p:spPr bwMode="auto">
          <a:xfrm>
            <a:off x="2555875" y="2060575"/>
            <a:ext cx="1119188" cy="423863"/>
          </a:xfrm>
          <a:prstGeom prst="rect">
            <a:avLst/>
          </a:prstGeom>
          <a:noFill/>
          <a:ln w="9525">
            <a:noFill/>
            <a:miter lim="800000"/>
          </a:ln>
        </p:spPr>
        <p:txBody>
          <a:bodyPr/>
          <a:lstStyle/>
          <a:p>
            <a:r>
              <a:rPr lang="zh-CN" altLang="en-US" sz="2000">
                <a:solidFill>
                  <a:schemeClr val="folHlink"/>
                </a:solidFill>
              </a:rPr>
              <a:t>防火墙</a:t>
            </a:r>
          </a:p>
        </p:txBody>
      </p:sp>
      <p:sp>
        <p:nvSpPr>
          <p:cNvPr id="1783835" name="Line 27"/>
          <p:cNvSpPr>
            <a:spLocks noChangeShapeType="1"/>
          </p:cNvSpPr>
          <p:nvPr/>
        </p:nvSpPr>
        <p:spPr bwMode="auto">
          <a:xfrm>
            <a:off x="4313238" y="1763713"/>
            <a:ext cx="0" cy="1957387"/>
          </a:xfrm>
          <a:prstGeom prst="line">
            <a:avLst/>
          </a:prstGeom>
          <a:noFill/>
          <a:ln w="9525">
            <a:solidFill>
              <a:srgbClr val="000000"/>
            </a:solidFill>
            <a:round/>
          </a:ln>
        </p:spPr>
        <p:txBody>
          <a:bodyPr/>
          <a:lstStyle/>
          <a:p>
            <a:endParaRPr lang="zh-CN" altLang="en-US"/>
          </a:p>
        </p:txBody>
      </p:sp>
      <p:pic>
        <p:nvPicPr>
          <p:cNvPr id="1783836" name="Picture 28"/>
          <p:cNvPicPr>
            <a:picLocks noChangeArrowheads="1"/>
          </p:cNvPicPr>
          <p:nvPr/>
        </p:nvPicPr>
        <p:blipFill>
          <a:blip r:embed="rId9" cstate="print">
            <a:grayscl/>
          </a:blip>
          <a:srcRect/>
          <a:stretch>
            <a:fillRect/>
          </a:stretch>
        </p:blipFill>
        <p:spPr bwMode="auto">
          <a:xfrm>
            <a:off x="3679825" y="2381250"/>
            <a:ext cx="1279525" cy="546100"/>
          </a:xfrm>
          <a:prstGeom prst="rect">
            <a:avLst/>
          </a:prstGeom>
          <a:noFill/>
          <a:effectLst/>
        </p:spPr>
      </p:pic>
      <p:sp>
        <p:nvSpPr>
          <p:cNvPr id="1783837" name="Rectangle 29"/>
          <p:cNvSpPr>
            <a:spLocks noGrp="1" noChangeArrowheads="1"/>
          </p:cNvSpPr>
          <p:nvPr>
            <p:ph type="title"/>
          </p:nvPr>
        </p:nvSpPr>
        <p:spPr>
          <a:noFill/>
        </p:spPr>
        <p:txBody>
          <a:bodyPr/>
          <a:lstStyle/>
          <a:p>
            <a:r>
              <a:rPr lang="zh-CN" altLang="en-US"/>
              <a:t>一、过滤路由器结构</a:t>
            </a:r>
            <a:r>
              <a:rPr lang="en-US" altLang="zh-CN"/>
              <a:t>(1/2)</a:t>
            </a:r>
          </a:p>
        </p:txBody>
      </p:sp>
      <p:sp>
        <p:nvSpPr>
          <p:cNvPr id="1783838" name="AutoShape 30"/>
          <p:cNvSpPr>
            <a:spLocks noChangeArrowheads="1"/>
          </p:cNvSpPr>
          <p:nvPr/>
        </p:nvSpPr>
        <p:spPr bwMode="auto">
          <a:xfrm>
            <a:off x="5867400" y="1341438"/>
            <a:ext cx="2881313" cy="1727200"/>
          </a:xfrm>
          <a:prstGeom prst="wedgeRoundRectCallout">
            <a:avLst>
              <a:gd name="adj1" fmla="val -83611"/>
              <a:gd name="adj2" fmla="val 26565"/>
              <a:gd name="adj3" fmla="val 16667"/>
            </a:avLst>
          </a:prstGeom>
          <a:solidFill>
            <a:schemeClr val="accent1"/>
          </a:solidFill>
          <a:ln w="9525">
            <a:solidFill>
              <a:schemeClr val="tx1"/>
            </a:solidFill>
            <a:miter lim="800000"/>
          </a:ln>
          <a:effectLst/>
        </p:spPr>
        <p:txBody>
          <a:bodyPr/>
          <a:lstStyle/>
          <a:p>
            <a:pPr algn="just"/>
            <a:r>
              <a:rPr kumimoji="0" lang="zh-CN" altLang="en-US" sz="2000" dirty="0">
                <a:solidFill>
                  <a:srgbClr val="000000"/>
                </a:solidFill>
              </a:rPr>
              <a:t>可以由厂家专门生产的</a:t>
            </a:r>
            <a:r>
              <a:rPr kumimoji="0" lang="zh-CN" altLang="en-US" sz="2000" dirty="0">
                <a:solidFill>
                  <a:srgbClr val="FF0000"/>
                </a:solidFill>
              </a:rPr>
              <a:t>过滤路由器</a:t>
            </a:r>
            <a:r>
              <a:rPr kumimoji="0" lang="zh-CN" altLang="en-US" sz="2000" dirty="0">
                <a:solidFill>
                  <a:srgbClr val="000000"/>
                </a:solidFill>
              </a:rPr>
              <a:t>来实现，也可以由</a:t>
            </a:r>
            <a:r>
              <a:rPr kumimoji="0" lang="zh-CN" altLang="en-US" sz="2000" dirty="0">
                <a:solidFill>
                  <a:srgbClr val="FF0000"/>
                </a:solidFill>
              </a:rPr>
              <a:t>安装了具有过滤功能软件的普通路由器</a:t>
            </a:r>
            <a:r>
              <a:rPr kumimoji="0" lang="zh-CN" altLang="en-US" sz="2000" dirty="0">
                <a:solidFill>
                  <a:srgbClr val="000000"/>
                </a:solidFill>
              </a:rPr>
              <a:t>实现。</a:t>
            </a:r>
          </a:p>
        </p:txBody>
      </p:sp>
      <p:sp>
        <p:nvSpPr>
          <p:cNvPr id="1783839" name="AutoShape 31"/>
          <p:cNvSpPr>
            <a:spLocks noChangeArrowheads="1"/>
          </p:cNvSpPr>
          <p:nvPr/>
        </p:nvSpPr>
        <p:spPr bwMode="auto">
          <a:xfrm>
            <a:off x="179388" y="1844675"/>
            <a:ext cx="1944687" cy="2376488"/>
          </a:xfrm>
          <a:prstGeom prst="wedgeRoundRectCallout">
            <a:avLst>
              <a:gd name="adj1" fmla="val 72366"/>
              <a:gd name="adj2" fmla="val -6046"/>
              <a:gd name="adj3" fmla="val 16667"/>
            </a:avLst>
          </a:prstGeom>
          <a:solidFill>
            <a:schemeClr val="accent1"/>
          </a:solidFill>
          <a:ln w="9525">
            <a:solidFill>
              <a:schemeClr val="tx1"/>
            </a:solidFill>
            <a:miter lim="800000"/>
          </a:ln>
          <a:effectLst/>
        </p:spPr>
        <p:txBody>
          <a:bodyPr/>
          <a:lstStyle/>
          <a:p>
            <a:pPr algn="just"/>
            <a:r>
              <a:rPr kumimoji="0" lang="zh-CN" altLang="en-US" sz="2000">
                <a:solidFill>
                  <a:srgbClr val="000000"/>
                </a:solidFill>
              </a:rPr>
              <a:t>过滤路由器防火墙作为内外连接的惟一通道，要求所有的报文都必须在此通过检查。</a:t>
            </a:r>
          </a:p>
        </p:txBody>
      </p:sp>
      <p:sp>
        <p:nvSpPr>
          <p:cNvPr id="1783840" name="AutoShape 32"/>
          <p:cNvSpPr>
            <a:spLocks noChangeArrowheads="1"/>
          </p:cNvSpPr>
          <p:nvPr/>
        </p:nvSpPr>
        <p:spPr bwMode="auto">
          <a:xfrm>
            <a:off x="6156325" y="3429000"/>
            <a:ext cx="2808288" cy="1727200"/>
          </a:xfrm>
          <a:prstGeom prst="wedgeRoundRectCallout">
            <a:avLst>
              <a:gd name="adj1" fmla="val 1384"/>
              <a:gd name="adj2" fmla="val -98069"/>
              <a:gd name="adj3" fmla="val 16667"/>
            </a:avLst>
          </a:prstGeom>
          <a:solidFill>
            <a:schemeClr val="accent1"/>
          </a:solidFill>
          <a:ln w="9525">
            <a:solidFill>
              <a:schemeClr val="tx1"/>
            </a:solidFill>
            <a:miter lim="800000"/>
          </a:ln>
          <a:effectLst/>
        </p:spPr>
        <p:txBody>
          <a:bodyPr/>
          <a:lstStyle/>
          <a:p>
            <a:pPr algn="just"/>
            <a:r>
              <a:rPr kumimoji="0" lang="zh-CN" altLang="en-US" sz="2000">
                <a:solidFill>
                  <a:srgbClr val="000000"/>
                </a:solidFill>
              </a:rPr>
              <a:t>许多路由器本身带有报文过滤配置选项，过滤路由器结构的防火墙的过滤软件与之有什么区别呢？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783839"/>
                                        </p:tgtEl>
                                        <p:attrNameLst>
                                          <p:attrName>style.visibility</p:attrName>
                                        </p:attrNameLst>
                                      </p:cBhvr>
                                      <p:to>
                                        <p:strVal val="visible"/>
                                      </p:to>
                                    </p:set>
                                    <p:anim calcmode="lin" valueType="num">
                                      <p:cBhvr>
                                        <p:cTn id="7" dur="1000" fill="hold"/>
                                        <p:tgtEl>
                                          <p:spTgt spid="1783839"/>
                                        </p:tgtEl>
                                        <p:attrNameLst>
                                          <p:attrName>ppt_w</p:attrName>
                                        </p:attrNameLst>
                                      </p:cBhvr>
                                      <p:tavLst>
                                        <p:tav tm="0">
                                          <p:val>
                                            <p:strVal val="#ppt_w*0.70"/>
                                          </p:val>
                                        </p:tav>
                                        <p:tav tm="100000">
                                          <p:val>
                                            <p:strVal val="#ppt_w"/>
                                          </p:val>
                                        </p:tav>
                                      </p:tavLst>
                                    </p:anim>
                                    <p:anim calcmode="lin" valueType="num">
                                      <p:cBhvr>
                                        <p:cTn id="8" dur="1000" fill="hold"/>
                                        <p:tgtEl>
                                          <p:spTgt spid="1783839"/>
                                        </p:tgtEl>
                                        <p:attrNameLst>
                                          <p:attrName>ppt_h</p:attrName>
                                        </p:attrNameLst>
                                      </p:cBhvr>
                                      <p:tavLst>
                                        <p:tav tm="0">
                                          <p:val>
                                            <p:strVal val="#ppt_h"/>
                                          </p:val>
                                        </p:tav>
                                        <p:tav tm="100000">
                                          <p:val>
                                            <p:strVal val="#ppt_h"/>
                                          </p:val>
                                        </p:tav>
                                      </p:tavLst>
                                    </p:anim>
                                    <p:animEffect transition="in" filter="fade">
                                      <p:cBhvr>
                                        <p:cTn id="9" dur="1000"/>
                                        <p:tgtEl>
                                          <p:spTgt spid="1783839"/>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783838"/>
                                        </p:tgtEl>
                                        <p:attrNameLst>
                                          <p:attrName>style.visibility</p:attrName>
                                        </p:attrNameLst>
                                      </p:cBhvr>
                                      <p:to>
                                        <p:strVal val="visible"/>
                                      </p:to>
                                    </p:set>
                                    <p:anim calcmode="lin" valueType="num">
                                      <p:cBhvr>
                                        <p:cTn id="14" dur="1000" fill="hold"/>
                                        <p:tgtEl>
                                          <p:spTgt spid="1783838"/>
                                        </p:tgtEl>
                                        <p:attrNameLst>
                                          <p:attrName>ppt_w</p:attrName>
                                        </p:attrNameLst>
                                      </p:cBhvr>
                                      <p:tavLst>
                                        <p:tav tm="0">
                                          <p:val>
                                            <p:strVal val="#ppt_w*0.70"/>
                                          </p:val>
                                        </p:tav>
                                        <p:tav tm="100000">
                                          <p:val>
                                            <p:strVal val="#ppt_w"/>
                                          </p:val>
                                        </p:tav>
                                      </p:tavLst>
                                    </p:anim>
                                    <p:anim calcmode="lin" valueType="num">
                                      <p:cBhvr>
                                        <p:cTn id="15" dur="1000" fill="hold"/>
                                        <p:tgtEl>
                                          <p:spTgt spid="1783838"/>
                                        </p:tgtEl>
                                        <p:attrNameLst>
                                          <p:attrName>ppt_h</p:attrName>
                                        </p:attrNameLst>
                                      </p:cBhvr>
                                      <p:tavLst>
                                        <p:tav tm="0">
                                          <p:val>
                                            <p:strVal val="#ppt_h"/>
                                          </p:val>
                                        </p:tav>
                                        <p:tav tm="100000">
                                          <p:val>
                                            <p:strVal val="#ppt_h"/>
                                          </p:val>
                                        </p:tav>
                                      </p:tavLst>
                                    </p:anim>
                                    <p:animEffect transition="in" filter="fade">
                                      <p:cBhvr>
                                        <p:cTn id="16" dur="1000"/>
                                        <p:tgtEl>
                                          <p:spTgt spid="1783838"/>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1783840"/>
                                        </p:tgtEl>
                                        <p:attrNameLst>
                                          <p:attrName>style.visibility</p:attrName>
                                        </p:attrNameLst>
                                      </p:cBhvr>
                                      <p:to>
                                        <p:strVal val="visible"/>
                                      </p:to>
                                    </p:set>
                                    <p:anim calcmode="lin" valueType="num">
                                      <p:cBhvr>
                                        <p:cTn id="21" dur="1000" fill="hold"/>
                                        <p:tgtEl>
                                          <p:spTgt spid="1783840"/>
                                        </p:tgtEl>
                                        <p:attrNameLst>
                                          <p:attrName>ppt_w</p:attrName>
                                        </p:attrNameLst>
                                      </p:cBhvr>
                                      <p:tavLst>
                                        <p:tav tm="0">
                                          <p:val>
                                            <p:strVal val="#ppt_w*0.70"/>
                                          </p:val>
                                        </p:tav>
                                        <p:tav tm="100000">
                                          <p:val>
                                            <p:strVal val="#ppt_w"/>
                                          </p:val>
                                        </p:tav>
                                      </p:tavLst>
                                    </p:anim>
                                    <p:anim calcmode="lin" valueType="num">
                                      <p:cBhvr>
                                        <p:cTn id="22" dur="1000" fill="hold"/>
                                        <p:tgtEl>
                                          <p:spTgt spid="1783840"/>
                                        </p:tgtEl>
                                        <p:attrNameLst>
                                          <p:attrName>ppt_h</p:attrName>
                                        </p:attrNameLst>
                                      </p:cBhvr>
                                      <p:tavLst>
                                        <p:tav tm="0">
                                          <p:val>
                                            <p:strVal val="#ppt_h"/>
                                          </p:val>
                                        </p:tav>
                                        <p:tav tm="100000">
                                          <p:val>
                                            <p:strVal val="#ppt_h"/>
                                          </p:val>
                                        </p:tav>
                                      </p:tavLst>
                                    </p:anim>
                                    <p:animEffect transition="in" filter="fade">
                                      <p:cBhvr>
                                        <p:cTn id="23" dur="1000"/>
                                        <p:tgtEl>
                                          <p:spTgt spid="1783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3838" grpId="0" animBg="1"/>
      <p:bldP spid="1783839" grpId="0" animBg="1"/>
      <p:bldP spid="178384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62" name="Rectangle 2"/>
          <p:cNvSpPr>
            <a:spLocks noGrp="1" noChangeArrowheads="1"/>
          </p:cNvSpPr>
          <p:nvPr>
            <p:ph type="body" idx="1"/>
          </p:nvPr>
        </p:nvSpPr>
        <p:spPr>
          <a:xfrm>
            <a:off x="468313" y="1185863"/>
            <a:ext cx="8113712" cy="5184775"/>
          </a:xfrm>
        </p:spPr>
        <p:txBody>
          <a:bodyPr/>
          <a:lstStyle/>
          <a:p>
            <a:pPr marL="381000" indent="-381000">
              <a:lnSpc>
                <a:spcPct val="130000"/>
              </a:lnSpc>
            </a:pPr>
            <a:r>
              <a:rPr lang="zh-CN" altLang="en-US" dirty="0"/>
              <a:t>过滤路由器结构是最简单的防火墙结构。</a:t>
            </a:r>
          </a:p>
          <a:p>
            <a:pPr marL="381000" indent="-381000">
              <a:lnSpc>
                <a:spcPct val="130000"/>
              </a:lnSpc>
            </a:pPr>
            <a:r>
              <a:rPr lang="zh-CN" altLang="en-US" dirty="0"/>
              <a:t>缺点：</a:t>
            </a:r>
          </a:p>
          <a:p>
            <a:pPr marL="1047750" lvl="1" indent="-476250" algn="just"/>
            <a:r>
              <a:rPr lang="zh-CN" altLang="en-US" dirty="0"/>
              <a:t>没有或有很简单的日志记录功能，网络管理员很难确定网络系统是否正在被攻击或已经被入侵。</a:t>
            </a:r>
          </a:p>
          <a:p>
            <a:pPr marL="1047750" lvl="1" indent="-476250" algn="just"/>
            <a:r>
              <a:rPr lang="zh-CN" altLang="en-US" dirty="0"/>
              <a:t>规则表随着应用的深化会变得很大而且很复杂。</a:t>
            </a:r>
          </a:p>
          <a:p>
            <a:pPr marL="1047750" lvl="1" indent="-476250" algn="just"/>
            <a:r>
              <a:rPr lang="zh-CN" altLang="en-US" dirty="0"/>
              <a:t>依靠一个单一的部件来保护网络系统，一旦部件出现问题，会失去保护作用，而用户可能还不知道。</a:t>
            </a:r>
          </a:p>
        </p:txBody>
      </p:sp>
      <p:sp>
        <p:nvSpPr>
          <p:cNvPr id="1781763" name="Rectangle 3"/>
          <p:cNvSpPr>
            <a:spLocks noGrp="1" noChangeArrowheads="1"/>
          </p:cNvSpPr>
          <p:nvPr>
            <p:ph type="title"/>
          </p:nvPr>
        </p:nvSpPr>
        <p:spPr>
          <a:noFill/>
        </p:spPr>
        <p:txBody>
          <a:bodyPr/>
          <a:lstStyle/>
          <a:p>
            <a:r>
              <a:rPr lang="zh-CN" altLang="en-US"/>
              <a:t>一、过滤路由器结构</a:t>
            </a:r>
            <a:r>
              <a:rPr lang="en-US" altLang="zh-CN"/>
              <a:t>(2/2)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781762">
                                            <p:txEl>
                                              <p:pRg st="2" end="2"/>
                                            </p:txEl>
                                          </p:spTgt>
                                        </p:tgtEl>
                                        <p:attrNameLst>
                                          <p:attrName>style.visibility</p:attrName>
                                        </p:attrNameLst>
                                      </p:cBhvr>
                                      <p:to>
                                        <p:strVal val="visible"/>
                                      </p:to>
                                    </p:set>
                                    <p:anim calcmode="lin" valueType="num">
                                      <p:cBhvr>
                                        <p:cTn id="7" dur="1000" fill="hold"/>
                                        <p:tgtEl>
                                          <p:spTgt spid="1781762">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1781762">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1781762">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781762">
                                            <p:txEl>
                                              <p:pRg st="3" end="3"/>
                                            </p:txEl>
                                          </p:spTgt>
                                        </p:tgtEl>
                                        <p:attrNameLst>
                                          <p:attrName>style.visibility</p:attrName>
                                        </p:attrNameLst>
                                      </p:cBhvr>
                                      <p:to>
                                        <p:strVal val="visible"/>
                                      </p:to>
                                    </p:set>
                                    <p:anim calcmode="lin" valueType="num">
                                      <p:cBhvr>
                                        <p:cTn id="14" dur="1000" fill="hold"/>
                                        <p:tgtEl>
                                          <p:spTgt spid="1781762">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1781762">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178176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stCondLst>
                                    <p:cond delay="0"/>
                                  </p:stCondLst>
                                  <p:childTnLst>
                                    <p:set>
                                      <p:cBhvr>
                                        <p:cTn id="20" dur="1" fill="hold">
                                          <p:stCondLst>
                                            <p:cond delay="0"/>
                                          </p:stCondLst>
                                        </p:cTn>
                                        <p:tgtEl>
                                          <p:spTgt spid="1781762">
                                            <p:txEl>
                                              <p:pRg st="4" end="4"/>
                                            </p:txEl>
                                          </p:spTgt>
                                        </p:tgtEl>
                                        <p:attrNameLst>
                                          <p:attrName>style.visibility</p:attrName>
                                        </p:attrNameLst>
                                      </p:cBhvr>
                                      <p:to>
                                        <p:strVal val="visible"/>
                                      </p:to>
                                    </p:set>
                                    <p:anim calcmode="lin" valueType="num">
                                      <p:cBhvr>
                                        <p:cTn id="21" dur="1000" fill="hold"/>
                                        <p:tgtEl>
                                          <p:spTgt spid="1781762">
                                            <p:txEl>
                                              <p:pRg st="4" end="4"/>
                                            </p:txEl>
                                          </p:spTgt>
                                        </p:tgtEl>
                                        <p:attrNameLst>
                                          <p:attrName>ppt_w</p:attrName>
                                        </p:attrNameLst>
                                      </p:cBhvr>
                                      <p:tavLst>
                                        <p:tav tm="0">
                                          <p:val>
                                            <p:strVal val="#ppt_w*0.70"/>
                                          </p:val>
                                        </p:tav>
                                        <p:tav tm="100000">
                                          <p:val>
                                            <p:strVal val="#ppt_w"/>
                                          </p:val>
                                        </p:tav>
                                      </p:tavLst>
                                    </p:anim>
                                    <p:anim calcmode="lin" valueType="num">
                                      <p:cBhvr>
                                        <p:cTn id="22" dur="1000" fill="hold"/>
                                        <p:tgtEl>
                                          <p:spTgt spid="1781762">
                                            <p:txEl>
                                              <p:pRg st="4" end="4"/>
                                            </p:txEl>
                                          </p:spTgt>
                                        </p:tgtEl>
                                        <p:attrNameLst>
                                          <p:attrName>ppt_h</p:attrName>
                                        </p:attrNameLst>
                                      </p:cBhvr>
                                      <p:tavLst>
                                        <p:tav tm="0">
                                          <p:val>
                                            <p:strVal val="#ppt_h"/>
                                          </p:val>
                                        </p:tav>
                                        <p:tav tm="100000">
                                          <p:val>
                                            <p:strVal val="#ppt_h"/>
                                          </p:val>
                                        </p:tav>
                                      </p:tavLst>
                                    </p:anim>
                                    <p:animEffect transition="in" filter="fade">
                                      <p:cBhvr>
                                        <p:cTn id="23" dur="1000"/>
                                        <p:tgtEl>
                                          <p:spTgt spid="178176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026" name="Rectangle 2"/>
          <p:cNvSpPr>
            <a:spLocks noGrp="1" noChangeArrowheads="1"/>
          </p:cNvSpPr>
          <p:nvPr>
            <p:ph type="title"/>
          </p:nvPr>
        </p:nvSpPr>
        <p:spPr/>
        <p:txBody>
          <a:bodyPr/>
          <a:lstStyle/>
          <a:p>
            <a:r>
              <a:rPr lang="zh-CN" altLang="en-US">
                <a:ea typeface="黑体" panose="02010609060101010101" pitchFamily="49" charset="-122"/>
              </a:rPr>
              <a:t>二、双穴主机体系结构</a:t>
            </a:r>
            <a:r>
              <a:rPr lang="en-US" altLang="zh-CN">
                <a:ea typeface="黑体" panose="02010609060101010101" pitchFamily="49" charset="-122"/>
              </a:rPr>
              <a:t>(1/3)</a:t>
            </a:r>
          </a:p>
        </p:txBody>
      </p:sp>
      <p:sp>
        <p:nvSpPr>
          <p:cNvPr id="1665027" name="Rectangle 3"/>
          <p:cNvSpPr>
            <a:spLocks noGrp="1" noChangeArrowheads="1"/>
          </p:cNvSpPr>
          <p:nvPr>
            <p:ph type="body" idx="1"/>
          </p:nvPr>
        </p:nvSpPr>
        <p:spPr>
          <a:xfrm>
            <a:off x="696913" y="1392238"/>
            <a:ext cx="7772400" cy="4799012"/>
          </a:xfrm>
        </p:spPr>
        <p:txBody>
          <a:bodyPr/>
          <a:lstStyle/>
          <a:p>
            <a:pPr>
              <a:lnSpc>
                <a:spcPts val="4000"/>
              </a:lnSpc>
              <a:spcBef>
                <a:spcPts val="0"/>
              </a:spcBef>
            </a:pPr>
            <a:r>
              <a:rPr lang="zh-CN" altLang="en-US" dirty="0"/>
              <a:t>定义：用一台装有</a:t>
            </a:r>
            <a:r>
              <a:rPr lang="zh-CN" altLang="en-US" dirty="0">
                <a:solidFill>
                  <a:schemeClr val="folHlink"/>
                </a:solidFill>
              </a:rPr>
              <a:t>两块网卡的堡垒主机</a:t>
            </a:r>
            <a:r>
              <a:rPr lang="zh-CN" altLang="en-US" dirty="0">
                <a:solidFill>
                  <a:schemeClr val="tx1"/>
                </a:solidFill>
              </a:rPr>
              <a:t>（称为</a:t>
            </a:r>
            <a:r>
              <a:rPr lang="zh-CN" altLang="en-US" dirty="0">
                <a:solidFill>
                  <a:schemeClr val="folHlink"/>
                </a:solidFill>
              </a:rPr>
              <a:t>双穴主机</a:t>
            </a:r>
            <a:r>
              <a:rPr lang="zh-CN" altLang="en-US" dirty="0">
                <a:solidFill>
                  <a:schemeClr val="tx1"/>
                </a:solidFill>
              </a:rPr>
              <a:t>或</a:t>
            </a:r>
            <a:r>
              <a:rPr lang="zh-CN" altLang="en-US" dirty="0">
                <a:solidFill>
                  <a:schemeClr val="folHlink"/>
                </a:solidFill>
              </a:rPr>
              <a:t>双宿主主机</a:t>
            </a:r>
            <a:r>
              <a:rPr lang="zh-CN" altLang="en-US" dirty="0">
                <a:solidFill>
                  <a:schemeClr val="tx1"/>
                </a:solidFill>
              </a:rPr>
              <a:t>）</a:t>
            </a:r>
            <a:r>
              <a:rPr lang="zh-CN" altLang="en-US" dirty="0"/>
              <a:t>做防火墙。两块网卡各自与受保护网和外部网相连，每块网卡都有独立的</a:t>
            </a:r>
            <a:r>
              <a:rPr lang="en-US" altLang="zh-CN" dirty="0"/>
              <a:t>IP</a:t>
            </a:r>
            <a:r>
              <a:rPr lang="zh-CN" altLang="en-US" dirty="0"/>
              <a:t>地址。堡垒主机上运行着防火墙软件</a:t>
            </a:r>
            <a:r>
              <a:rPr lang="en-US" altLang="zh-CN" dirty="0"/>
              <a:t>(</a:t>
            </a:r>
            <a:r>
              <a:rPr lang="zh-CN" altLang="en-US" dirty="0"/>
              <a:t>应用层网关</a:t>
            </a:r>
            <a:r>
              <a:rPr lang="en-US" altLang="zh-CN" dirty="0"/>
              <a:t>)</a:t>
            </a:r>
            <a:r>
              <a:rPr lang="zh-CN" altLang="en-US" dirty="0"/>
              <a:t>，可以转发应用程序，也可提供服务等功能。</a:t>
            </a:r>
          </a:p>
          <a:p>
            <a:pPr>
              <a:lnSpc>
                <a:spcPts val="4000"/>
              </a:lnSpc>
              <a:spcBef>
                <a:spcPts val="0"/>
              </a:spcBef>
            </a:pPr>
            <a:r>
              <a:rPr lang="zh-CN" altLang="en-US" dirty="0"/>
              <a:t>有文献称为：双穴主机网关结构</a:t>
            </a:r>
            <a:r>
              <a:rPr lang="en-US" altLang="zh-CN" dirty="0"/>
              <a:t>(Dual Homed Gateway)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665027">
                                            <p:txEl>
                                              <p:pRg st="0" end="0"/>
                                            </p:txEl>
                                          </p:spTgt>
                                        </p:tgtEl>
                                        <p:attrNameLst>
                                          <p:attrName>style.visibility</p:attrName>
                                        </p:attrNameLst>
                                      </p:cBhvr>
                                      <p:to>
                                        <p:strVal val="visible"/>
                                      </p:to>
                                    </p:set>
                                    <p:animEffect transition="in" filter="fade">
                                      <p:cBhvr>
                                        <p:cTn id="7" dur="800" decel="100000"/>
                                        <p:tgtEl>
                                          <p:spTgt spid="1665027">
                                            <p:txEl>
                                              <p:pRg st="0" end="0"/>
                                            </p:txEl>
                                          </p:spTgt>
                                        </p:tgtEl>
                                      </p:cBhvr>
                                    </p:animEffect>
                                    <p:anim calcmode="lin" valueType="num">
                                      <p:cBhvr>
                                        <p:cTn id="8" dur="800" decel="100000" fill="hold"/>
                                        <p:tgtEl>
                                          <p:spTgt spid="1665027">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1665027">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1665027">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665027">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665027">
                                            <p:txEl>
                                              <p:pRg st="0" end="0"/>
                                            </p:txEl>
                                          </p:spTgt>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1665027">
                                            <p:txEl>
                                              <p:pRg st="1" end="1"/>
                                            </p:txEl>
                                          </p:spTgt>
                                        </p:tgtEl>
                                        <p:attrNameLst>
                                          <p:attrName>style.visibility</p:attrName>
                                        </p:attrNameLst>
                                      </p:cBhvr>
                                      <p:to>
                                        <p:strVal val="visible"/>
                                      </p:to>
                                    </p:set>
                                    <p:animEffect transition="in" filter="fade">
                                      <p:cBhvr>
                                        <p:cTn id="17" dur="800" decel="100000"/>
                                        <p:tgtEl>
                                          <p:spTgt spid="1665027">
                                            <p:txEl>
                                              <p:pRg st="1" end="1"/>
                                            </p:txEl>
                                          </p:spTgt>
                                        </p:tgtEl>
                                      </p:cBhvr>
                                    </p:animEffect>
                                    <p:anim calcmode="lin" valueType="num">
                                      <p:cBhvr>
                                        <p:cTn id="18" dur="800" decel="100000" fill="hold"/>
                                        <p:tgtEl>
                                          <p:spTgt spid="1665027">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1665027">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1665027">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665027">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665027">
                                            <p:txEl>
                                              <p:pRg st="1" end="1"/>
                                            </p:txEl>
                                          </p:spTgt>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250825" y="4940300"/>
            <a:ext cx="2376488" cy="1225550"/>
            <a:chOff x="960" y="3168"/>
            <a:chExt cx="1056" cy="448"/>
          </a:xfrm>
        </p:grpSpPr>
        <p:pic>
          <p:nvPicPr>
            <p:cNvPr id="1666051" name="Picture 3"/>
            <p:cNvPicPr>
              <a:picLocks noChangeArrowheads="1"/>
            </p:cNvPicPr>
            <p:nvPr/>
          </p:nvPicPr>
          <p:blipFill>
            <a:blip r:embed="rId4" cstate="print"/>
            <a:srcRect/>
            <a:stretch>
              <a:fillRect/>
            </a:stretch>
          </p:blipFill>
          <p:spPr bwMode="auto">
            <a:xfrm>
              <a:off x="960" y="3168"/>
              <a:ext cx="1056" cy="448"/>
            </a:xfrm>
            <a:prstGeom prst="rect">
              <a:avLst/>
            </a:prstGeom>
            <a:noFill/>
            <a:ln w="12700">
              <a:noFill/>
              <a:miter lim="800000"/>
              <a:headEnd/>
              <a:tailEnd/>
            </a:ln>
            <a:effectLst/>
          </p:spPr>
        </p:pic>
        <p:sp>
          <p:nvSpPr>
            <p:cNvPr id="1666052" name="Text Box 4"/>
            <p:cNvSpPr txBox="1">
              <a:spLocks noChangeArrowheads="1"/>
            </p:cNvSpPr>
            <p:nvPr/>
          </p:nvSpPr>
          <p:spPr bwMode="auto">
            <a:xfrm>
              <a:off x="1200" y="3312"/>
              <a:ext cx="672" cy="14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t>内部网络</a:t>
              </a:r>
            </a:p>
          </p:txBody>
        </p:sp>
      </p:grpSp>
      <p:grpSp>
        <p:nvGrpSpPr>
          <p:cNvPr id="3" name="Group 5"/>
          <p:cNvGrpSpPr/>
          <p:nvPr/>
        </p:nvGrpSpPr>
        <p:grpSpPr bwMode="auto">
          <a:xfrm>
            <a:off x="6659563" y="5300663"/>
            <a:ext cx="1951037" cy="1008062"/>
            <a:chOff x="4416" y="3168"/>
            <a:chExt cx="1045" cy="448"/>
          </a:xfrm>
        </p:grpSpPr>
        <p:pic>
          <p:nvPicPr>
            <p:cNvPr id="1666054" name="Picture 6"/>
            <p:cNvPicPr>
              <a:picLocks noChangeArrowheads="1"/>
            </p:cNvPicPr>
            <p:nvPr/>
          </p:nvPicPr>
          <p:blipFill>
            <a:blip r:embed="rId5" cstate="print"/>
            <a:srcRect/>
            <a:stretch>
              <a:fillRect/>
            </a:stretch>
          </p:blipFill>
          <p:spPr bwMode="auto">
            <a:xfrm>
              <a:off x="4416" y="3168"/>
              <a:ext cx="1045" cy="448"/>
            </a:xfrm>
            <a:prstGeom prst="rect">
              <a:avLst/>
            </a:prstGeom>
            <a:noFill/>
            <a:ln w="12700">
              <a:noFill/>
              <a:miter lim="800000"/>
              <a:headEnd/>
              <a:tailEnd/>
            </a:ln>
            <a:effectLst/>
          </p:spPr>
        </p:pic>
        <p:sp>
          <p:nvSpPr>
            <p:cNvPr id="1666055" name="Rectangle 7"/>
            <p:cNvSpPr>
              <a:spLocks noChangeArrowheads="1"/>
            </p:cNvSpPr>
            <p:nvPr/>
          </p:nvSpPr>
          <p:spPr bwMode="auto">
            <a:xfrm>
              <a:off x="4663" y="3262"/>
              <a:ext cx="646" cy="176"/>
            </a:xfrm>
            <a:prstGeom prst="rect">
              <a:avLst/>
            </a:prstGeom>
            <a:noFill/>
            <a:ln w="38100">
              <a:noFill/>
              <a:miter lim="800000"/>
            </a:ln>
            <a:effectLst/>
          </p:spPr>
          <p:txBody>
            <a:bodyPr wrap="none">
              <a:spAutoFit/>
            </a:bodyPr>
            <a:lstStyle/>
            <a:p>
              <a:pPr algn="ctr" eaLnBrk="0" hangingPunct="0">
                <a:spcBef>
                  <a:spcPct val="50000"/>
                </a:spcBef>
                <a:buFont typeface="Wingdings" panose="05000000000000000000" pitchFamily="2" charset="2"/>
                <a:buNone/>
              </a:pPr>
              <a:r>
                <a:rPr kumimoji="0" lang="zh-CN" altLang="en-US" sz="2000"/>
                <a:t>外部网络</a:t>
              </a:r>
            </a:p>
          </p:txBody>
        </p:sp>
      </p:grpSp>
      <p:sp>
        <p:nvSpPr>
          <p:cNvPr id="1666056" name="Line 8"/>
          <p:cNvSpPr>
            <a:spLocks noChangeShapeType="1"/>
          </p:cNvSpPr>
          <p:nvPr/>
        </p:nvSpPr>
        <p:spPr bwMode="auto">
          <a:xfrm>
            <a:off x="2287588" y="5759450"/>
            <a:ext cx="4419600" cy="0"/>
          </a:xfrm>
          <a:prstGeom prst="line">
            <a:avLst/>
          </a:prstGeom>
          <a:noFill/>
          <a:ln w="38100">
            <a:solidFill>
              <a:srgbClr val="808080"/>
            </a:solidFill>
            <a:round/>
            <a:tailEnd type="triangle" w="med" len="med"/>
          </a:ln>
          <a:effectLst/>
        </p:spPr>
        <p:txBody>
          <a:bodyPr/>
          <a:lstStyle/>
          <a:p>
            <a:endParaRPr lang="zh-CN" altLang="en-US"/>
          </a:p>
        </p:txBody>
      </p:sp>
      <p:pic>
        <p:nvPicPr>
          <p:cNvPr id="1666057" name="Picture 9"/>
          <p:cNvPicPr>
            <a:picLocks noChangeArrowheads="1"/>
          </p:cNvPicPr>
          <p:nvPr/>
        </p:nvPicPr>
        <p:blipFill>
          <a:blip r:embed="rId6" cstate="print"/>
          <a:srcRect/>
          <a:stretch>
            <a:fillRect/>
          </a:stretch>
        </p:blipFill>
        <p:spPr bwMode="auto">
          <a:xfrm>
            <a:off x="3887788" y="1416050"/>
            <a:ext cx="1257300" cy="1066800"/>
          </a:xfrm>
          <a:prstGeom prst="rect">
            <a:avLst/>
          </a:prstGeom>
          <a:noFill/>
          <a:ln w="9525">
            <a:noFill/>
            <a:miter lim="800000"/>
            <a:headEnd/>
            <a:tailEnd/>
          </a:ln>
          <a:effectLst/>
        </p:spPr>
      </p:pic>
      <p:sp>
        <p:nvSpPr>
          <p:cNvPr id="1666058" name="Text Box 10"/>
          <p:cNvSpPr txBox="1">
            <a:spLocks noChangeArrowheads="1"/>
          </p:cNvSpPr>
          <p:nvPr/>
        </p:nvSpPr>
        <p:spPr bwMode="auto">
          <a:xfrm>
            <a:off x="2843213" y="4941888"/>
            <a:ext cx="3851275" cy="396875"/>
          </a:xfrm>
          <a:prstGeom prst="rect">
            <a:avLst/>
          </a:prstGeom>
          <a:noFill/>
          <a:ln w="38100">
            <a:noFill/>
            <a:miter lim="800000"/>
          </a:ln>
          <a:effectLst/>
        </p:spPr>
        <p:txBody>
          <a:bodyPr>
            <a:spAutoFit/>
          </a:bodyPr>
          <a:lstStyle/>
          <a:p>
            <a:pPr eaLnBrk="0" hangingPunct="0">
              <a:spcBef>
                <a:spcPct val="50000"/>
              </a:spcBef>
              <a:buFont typeface="Wingdings" panose="05000000000000000000" pitchFamily="2" charset="2"/>
              <a:buNone/>
            </a:pPr>
            <a:r>
              <a:rPr kumimoji="0" lang="en-US" altLang="zh-CN" sz="2000">
                <a:solidFill>
                  <a:schemeClr val="folHlink"/>
                </a:solidFill>
                <a:latin typeface="黑体" panose="02010609060101010101" pitchFamily="49" charset="-122"/>
              </a:rPr>
              <a:t> </a:t>
            </a:r>
            <a:r>
              <a:rPr kumimoji="0" lang="zh-CN" altLang="en-US" sz="2000">
                <a:solidFill>
                  <a:schemeClr val="folHlink"/>
                </a:solidFill>
                <a:latin typeface="黑体" panose="02010609060101010101" pitchFamily="49" charset="-122"/>
              </a:rPr>
              <a:t>禁止内外网络之间直接通信</a:t>
            </a:r>
          </a:p>
        </p:txBody>
      </p:sp>
      <p:sp>
        <p:nvSpPr>
          <p:cNvPr id="1666059" name="Text Box 11"/>
          <p:cNvSpPr txBox="1">
            <a:spLocks noChangeArrowheads="1"/>
          </p:cNvSpPr>
          <p:nvPr/>
        </p:nvSpPr>
        <p:spPr bwMode="auto">
          <a:xfrm>
            <a:off x="5219700" y="1484313"/>
            <a:ext cx="1600200" cy="39687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2000"/>
              <a:t>双穴主机</a:t>
            </a:r>
          </a:p>
        </p:txBody>
      </p:sp>
      <p:sp>
        <p:nvSpPr>
          <p:cNvPr id="1666060" name="Line 12"/>
          <p:cNvSpPr>
            <a:spLocks noChangeShapeType="1"/>
          </p:cNvSpPr>
          <p:nvPr/>
        </p:nvSpPr>
        <p:spPr bwMode="auto">
          <a:xfrm flipH="1" flipV="1">
            <a:off x="1296988" y="2025650"/>
            <a:ext cx="34925" cy="2914650"/>
          </a:xfrm>
          <a:prstGeom prst="line">
            <a:avLst/>
          </a:prstGeom>
          <a:noFill/>
          <a:ln w="38100">
            <a:solidFill>
              <a:srgbClr val="808080"/>
            </a:solidFill>
            <a:round/>
            <a:tailEnd type="triangle" w="med" len="med"/>
          </a:ln>
          <a:effectLst/>
        </p:spPr>
        <p:txBody>
          <a:bodyPr/>
          <a:lstStyle/>
          <a:p>
            <a:endParaRPr lang="zh-CN" altLang="en-US"/>
          </a:p>
        </p:txBody>
      </p:sp>
      <p:sp>
        <p:nvSpPr>
          <p:cNvPr id="1666061" name="Line 13"/>
          <p:cNvSpPr>
            <a:spLocks noChangeShapeType="1"/>
          </p:cNvSpPr>
          <p:nvPr/>
        </p:nvSpPr>
        <p:spPr bwMode="auto">
          <a:xfrm>
            <a:off x="1296988" y="2025650"/>
            <a:ext cx="2627312" cy="0"/>
          </a:xfrm>
          <a:prstGeom prst="line">
            <a:avLst/>
          </a:prstGeom>
          <a:noFill/>
          <a:ln w="38100">
            <a:solidFill>
              <a:srgbClr val="808080"/>
            </a:solidFill>
            <a:round/>
            <a:tailEnd type="triangle" w="med" len="med"/>
          </a:ln>
          <a:effectLst/>
        </p:spPr>
        <p:txBody>
          <a:bodyPr/>
          <a:lstStyle/>
          <a:p>
            <a:endParaRPr lang="zh-CN" altLang="en-US"/>
          </a:p>
        </p:txBody>
      </p:sp>
      <p:sp>
        <p:nvSpPr>
          <p:cNvPr id="1666062" name="Line 14"/>
          <p:cNvSpPr>
            <a:spLocks noChangeShapeType="1"/>
          </p:cNvSpPr>
          <p:nvPr/>
        </p:nvSpPr>
        <p:spPr bwMode="auto">
          <a:xfrm>
            <a:off x="5003800" y="2025650"/>
            <a:ext cx="2541588" cy="0"/>
          </a:xfrm>
          <a:prstGeom prst="line">
            <a:avLst/>
          </a:prstGeom>
          <a:noFill/>
          <a:ln w="38100">
            <a:solidFill>
              <a:srgbClr val="808080"/>
            </a:solidFill>
            <a:round/>
            <a:tailEnd type="triangle" w="med" len="med"/>
          </a:ln>
          <a:effectLst/>
        </p:spPr>
        <p:txBody>
          <a:bodyPr/>
          <a:lstStyle/>
          <a:p>
            <a:endParaRPr lang="zh-CN" altLang="en-US"/>
          </a:p>
        </p:txBody>
      </p:sp>
      <p:sp>
        <p:nvSpPr>
          <p:cNvPr id="1666063" name="Line 15"/>
          <p:cNvSpPr>
            <a:spLocks noChangeShapeType="1"/>
          </p:cNvSpPr>
          <p:nvPr/>
        </p:nvSpPr>
        <p:spPr bwMode="auto">
          <a:xfrm flipV="1">
            <a:off x="7545388" y="2025650"/>
            <a:ext cx="0" cy="3352800"/>
          </a:xfrm>
          <a:prstGeom prst="line">
            <a:avLst/>
          </a:prstGeom>
          <a:noFill/>
          <a:ln w="38100">
            <a:solidFill>
              <a:srgbClr val="808080"/>
            </a:solidFill>
            <a:round/>
            <a:headEnd type="triangle" w="med" len="med"/>
          </a:ln>
          <a:effectLst/>
        </p:spPr>
        <p:txBody>
          <a:bodyPr/>
          <a:lstStyle/>
          <a:p>
            <a:endParaRPr lang="zh-CN" altLang="en-US"/>
          </a:p>
        </p:txBody>
      </p:sp>
      <p:sp>
        <p:nvSpPr>
          <p:cNvPr id="1666065" name="Line 17"/>
          <p:cNvSpPr>
            <a:spLocks noChangeShapeType="1"/>
          </p:cNvSpPr>
          <p:nvPr/>
        </p:nvSpPr>
        <p:spPr bwMode="auto">
          <a:xfrm flipH="1">
            <a:off x="2211388" y="5911850"/>
            <a:ext cx="4495800" cy="0"/>
          </a:xfrm>
          <a:prstGeom prst="line">
            <a:avLst/>
          </a:prstGeom>
          <a:noFill/>
          <a:ln w="38100">
            <a:solidFill>
              <a:srgbClr val="808080"/>
            </a:solidFill>
            <a:round/>
            <a:tailEnd type="triangle" w="med" len="med"/>
          </a:ln>
          <a:effectLst/>
        </p:spPr>
        <p:txBody>
          <a:bodyPr/>
          <a:lstStyle/>
          <a:p>
            <a:endParaRPr lang="zh-CN" altLang="en-US"/>
          </a:p>
        </p:txBody>
      </p:sp>
      <p:sp>
        <p:nvSpPr>
          <p:cNvPr id="1666066" name="AutoShape 18"/>
          <p:cNvSpPr>
            <a:spLocks noChangeArrowheads="1"/>
          </p:cNvSpPr>
          <p:nvPr/>
        </p:nvSpPr>
        <p:spPr bwMode="auto">
          <a:xfrm>
            <a:off x="4040188" y="5454650"/>
            <a:ext cx="838200" cy="762000"/>
          </a:xfrm>
          <a:prstGeom prst="flowChartSummingJunction">
            <a:avLst/>
          </a:prstGeom>
          <a:solidFill>
            <a:schemeClr val="accent1"/>
          </a:solidFill>
          <a:ln w="38100">
            <a:solidFill>
              <a:schemeClr val="hlink"/>
            </a:solidFill>
            <a:round/>
          </a:ln>
          <a:effectLst/>
        </p:spPr>
        <p:txBody>
          <a:bodyPr wrap="none" anchor="ctr"/>
          <a:lstStyle/>
          <a:p>
            <a:endParaRPr lang="zh-CN" altLang="en-US"/>
          </a:p>
        </p:txBody>
      </p:sp>
      <p:sp>
        <p:nvSpPr>
          <p:cNvPr id="1666067" name="Rectangle 19"/>
          <p:cNvSpPr>
            <a:spLocks noChangeArrowheads="1"/>
          </p:cNvSpPr>
          <p:nvPr/>
        </p:nvSpPr>
        <p:spPr bwMode="auto">
          <a:xfrm>
            <a:off x="1547813" y="2781300"/>
            <a:ext cx="4103687" cy="396875"/>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en-US" altLang="zh-CN" sz="2000">
                <a:effectLst>
                  <a:outerShdw blurRad="38100" dist="38100" dir="2700000" algn="tl">
                    <a:srgbClr val="C0C0C0"/>
                  </a:outerShdw>
                </a:effectLst>
                <a:ea typeface="宋体" panose="02010600030101010101" pitchFamily="2" charset="-122"/>
              </a:rPr>
              <a:t> </a:t>
            </a:r>
            <a:r>
              <a:rPr kumimoji="0" lang="zh-CN" altLang="en-US" sz="2000">
                <a:effectLst>
                  <a:outerShdw blurRad="38100" dist="38100" dir="2700000" algn="tl">
                    <a:srgbClr val="C0C0C0"/>
                  </a:outerShdw>
                </a:effectLst>
                <a:ea typeface="宋体" panose="02010600030101010101" pitchFamily="2" charset="-122"/>
              </a:rPr>
              <a:t>所有的通信必须经过双穴主机</a:t>
            </a:r>
          </a:p>
        </p:txBody>
      </p:sp>
      <p:sp>
        <p:nvSpPr>
          <p:cNvPr id="1666068" name="Rectangle 20"/>
          <p:cNvSpPr>
            <a:spLocks noChangeArrowheads="1"/>
          </p:cNvSpPr>
          <p:nvPr/>
        </p:nvSpPr>
        <p:spPr bwMode="auto">
          <a:xfrm>
            <a:off x="925513" y="142875"/>
            <a:ext cx="7162800" cy="914400"/>
          </a:xfrm>
          <a:prstGeom prst="rect">
            <a:avLst/>
          </a:prstGeom>
          <a:noFill/>
          <a:ln w="9525">
            <a:noFill/>
            <a:miter lim="800000"/>
          </a:ln>
          <a:effectLst/>
        </p:spPr>
        <p:txBody>
          <a:bodyPr anchor="ctr"/>
          <a:lstStyle/>
          <a:p>
            <a:r>
              <a:rPr kumimoji="0" lang="zh-CN" altLang="en-US" sz="4000" dirty="0">
                <a:latin typeface="黑体" panose="02010609060101010101" pitchFamily="49" charset="-122"/>
                <a:ea typeface="宋体" panose="02010600030101010101" pitchFamily="2" charset="-122"/>
              </a:rPr>
              <a:t>二、双穴主机体系结构</a:t>
            </a:r>
            <a:r>
              <a:rPr kumimoji="0" lang="en-US" altLang="zh-CN" sz="3600" dirty="0">
                <a:latin typeface="黑体" panose="02010609060101010101" pitchFamily="49" charset="-122"/>
              </a:rPr>
              <a:t>(2/3)</a:t>
            </a:r>
          </a:p>
        </p:txBody>
      </p:sp>
      <p:sp>
        <p:nvSpPr>
          <p:cNvPr id="1666069" name="Rectangle 21"/>
          <p:cNvSpPr>
            <a:spLocks noChangeArrowheads="1"/>
          </p:cNvSpPr>
          <p:nvPr/>
        </p:nvSpPr>
        <p:spPr bwMode="auto">
          <a:xfrm>
            <a:off x="3468688" y="1196975"/>
            <a:ext cx="3406775" cy="1435100"/>
          </a:xfrm>
          <a:prstGeom prst="rect">
            <a:avLst/>
          </a:prstGeom>
          <a:noFill/>
          <a:ln w="19050">
            <a:solidFill>
              <a:srgbClr val="000000"/>
            </a:solidFill>
            <a:prstDash val="dash"/>
            <a:miter lim="800000"/>
          </a:ln>
        </p:spPr>
        <p:txBody>
          <a:bodyPr/>
          <a:lstStyle/>
          <a:p>
            <a:endParaRPr lang="zh-CN" altLang="en-US"/>
          </a:p>
        </p:txBody>
      </p:sp>
      <p:sp>
        <p:nvSpPr>
          <p:cNvPr id="1666070" name="Text Box 22"/>
          <p:cNvSpPr txBox="1">
            <a:spLocks noChangeArrowheads="1"/>
          </p:cNvSpPr>
          <p:nvPr/>
        </p:nvSpPr>
        <p:spPr bwMode="auto">
          <a:xfrm>
            <a:off x="3452813" y="1231900"/>
            <a:ext cx="1119187" cy="423863"/>
          </a:xfrm>
          <a:prstGeom prst="rect">
            <a:avLst/>
          </a:prstGeom>
          <a:noFill/>
          <a:ln w="9525">
            <a:noFill/>
            <a:miter lim="800000"/>
          </a:ln>
        </p:spPr>
        <p:txBody>
          <a:bodyPr/>
          <a:lstStyle/>
          <a:p>
            <a:r>
              <a:rPr lang="zh-CN" altLang="en-US" sz="2000">
                <a:solidFill>
                  <a:schemeClr val="folHlink"/>
                </a:solidFill>
              </a:rPr>
              <a:t>防火墙</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66056"/>
                                        </p:tgtEl>
                                        <p:attrNameLst>
                                          <p:attrName>style.visibility</p:attrName>
                                        </p:attrNameLst>
                                      </p:cBhvr>
                                      <p:to>
                                        <p:strVal val="visible"/>
                                      </p:to>
                                    </p:set>
                                    <p:animEffect transition="in" filter="wipe(left)">
                                      <p:cBhvr>
                                        <p:cTn id="7" dur="500"/>
                                        <p:tgtEl>
                                          <p:spTgt spid="1666056"/>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1666065"/>
                                        </p:tgtEl>
                                        <p:attrNameLst>
                                          <p:attrName>style.visibility</p:attrName>
                                        </p:attrNameLst>
                                      </p:cBhvr>
                                      <p:to>
                                        <p:strVal val="visible"/>
                                      </p:to>
                                    </p:set>
                                    <p:animEffect transition="in" filter="wipe(right)">
                                      <p:cBhvr>
                                        <p:cTn id="11" dur="500"/>
                                        <p:tgtEl>
                                          <p:spTgt spid="1666065"/>
                                        </p:tgtEl>
                                      </p:cBhvr>
                                    </p:animEffect>
                                  </p:childTnLst>
                                </p:cTn>
                              </p:par>
                            </p:childTnLst>
                          </p:cTn>
                        </p:par>
                        <p:par>
                          <p:cTn id="12" fill="hold">
                            <p:stCondLst>
                              <p:cond delay="1000"/>
                            </p:stCondLst>
                            <p:childTnLst>
                              <p:par>
                                <p:cTn id="13" presetID="23" presetClass="entr" presetSubtype="16" fill="hold" grpId="0" nodeType="afterEffect">
                                  <p:stCondLst>
                                    <p:cond delay="0"/>
                                  </p:stCondLst>
                                  <p:childTnLst>
                                    <p:set>
                                      <p:cBhvr>
                                        <p:cTn id="14" dur="1" fill="hold">
                                          <p:stCondLst>
                                            <p:cond delay="0"/>
                                          </p:stCondLst>
                                        </p:cTn>
                                        <p:tgtEl>
                                          <p:spTgt spid="1666066"/>
                                        </p:tgtEl>
                                        <p:attrNameLst>
                                          <p:attrName>style.visibility</p:attrName>
                                        </p:attrNameLst>
                                      </p:cBhvr>
                                      <p:to>
                                        <p:strVal val="visible"/>
                                      </p:to>
                                    </p:set>
                                    <p:anim calcmode="lin" valueType="num">
                                      <p:cBhvr>
                                        <p:cTn id="15" dur="500" fill="hold"/>
                                        <p:tgtEl>
                                          <p:spTgt spid="1666066"/>
                                        </p:tgtEl>
                                        <p:attrNameLst>
                                          <p:attrName>ppt_w</p:attrName>
                                        </p:attrNameLst>
                                      </p:cBhvr>
                                      <p:tavLst>
                                        <p:tav tm="0">
                                          <p:val>
                                            <p:fltVal val="0"/>
                                          </p:val>
                                        </p:tav>
                                        <p:tav tm="100000">
                                          <p:val>
                                            <p:strVal val="#ppt_w"/>
                                          </p:val>
                                        </p:tav>
                                      </p:tavLst>
                                    </p:anim>
                                    <p:anim calcmode="lin" valueType="num">
                                      <p:cBhvr>
                                        <p:cTn id="16" dur="500" fill="hold"/>
                                        <p:tgtEl>
                                          <p:spTgt spid="1666066"/>
                                        </p:tgtEl>
                                        <p:attrNameLst>
                                          <p:attrName>ppt_h</p:attrName>
                                        </p:attrNameLst>
                                      </p:cBhvr>
                                      <p:tavLst>
                                        <p:tav tm="0">
                                          <p:val>
                                            <p:fltVal val="0"/>
                                          </p:val>
                                        </p:tav>
                                        <p:tav tm="100000">
                                          <p:val>
                                            <p:strVal val="#ppt_h"/>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666058"/>
                                        </p:tgtEl>
                                        <p:attrNameLst>
                                          <p:attrName>style.visibility</p:attrName>
                                        </p:attrNameLst>
                                      </p:cBhvr>
                                      <p:to>
                                        <p:strVal val="visible"/>
                                      </p:to>
                                    </p:set>
                                    <p:animEffect transition="in" filter="slide(fromBottom)">
                                      <p:cBhvr>
                                        <p:cTn id="20" dur="500"/>
                                        <p:tgtEl>
                                          <p:spTgt spid="166605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1666060"/>
                                        </p:tgtEl>
                                        <p:attrNameLst>
                                          <p:attrName>style.visibility</p:attrName>
                                        </p:attrNameLst>
                                      </p:cBhvr>
                                      <p:to>
                                        <p:strVal val="visible"/>
                                      </p:to>
                                    </p:set>
                                    <p:animEffect transition="in" filter="wipe(down)">
                                      <p:cBhvr>
                                        <p:cTn id="25" dur="500"/>
                                        <p:tgtEl>
                                          <p:spTgt spid="1666060"/>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1666061"/>
                                        </p:tgtEl>
                                        <p:attrNameLst>
                                          <p:attrName>style.visibility</p:attrName>
                                        </p:attrNameLst>
                                      </p:cBhvr>
                                      <p:to>
                                        <p:strVal val="visible"/>
                                      </p:to>
                                    </p:set>
                                    <p:animEffect transition="in" filter="wipe(left)">
                                      <p:cBhvr>
                                        <p:cTn id="29" dur="500"/>
                                        <p:tgtEl>
                                          <p:spTgt spid="1666061"/>
                                        </p:tgtEl>
                                      </p:cBhvr>
                                    </p:animEffect>
                                  </p:childTnLst>
                                </p:cTn>
                              </p:par>
                            </p:childTnLst>
                          </p:cTn>
                        </p:par>
                        <p:par>
                          <p:cTn id="30" fill="hold">
                            <p:stCondLst>
                              <p:cond delay="1000"/>
                            </p:stCondLst>
                            <p:childTnLst>
                              <p:par>
                                <p:cTn id="31" presetID="12" presetClass="entr" presetSubtype="8" fill="hold" grpId="0" nodeType="afterEffect">
                                  <p:stCondLst>
                                    <p:cond delay="0"/>
                                  </p:stCondLst>
                                  <p:childTnLst>
                                    <p:set>
                                      <p:cBhvr>
                                        <p:cTn id="32" dur="1" fill="hold">
                                          <p:stCondLst>
                                            <p:cond delay="0"/>
                                          </p:stCondLst>
                                        </p:cTn>
                                        <p:tgtEl>
                                          <p:spTgt spid="1666067"/>
                                        </p:tgtEl>
                                        <p:attrNameLst>
                                          <p:attrName>style.visibility</p:attrName>
                                        </p:attrNameLst>
                                      </p:cBhvr>
                                      <p:to>
                                        <p:strVal val="visible"/>
                                      </p:to>
                                    </p:set>
                                    <p:animEffect transition="in" filter="slide(fromLeft)">
                                      <p:cBhvr>
                                        <p:cTn id="33" dur="500"/>
                                        <p:tgtEl>
                                          <p:spTgt spid="1666067"/>
                                        </p:tgtEl>
                                      </p:cBhvr>
                                    </p:animEffect>
                                  </p:childTnLst>
                                </p:cTn>
                              </p:par>
                            </p:childTnLst>
                          </p:cTn>
                        </p:par>
                        <p:par>
                          <p:cTn id="34" fill="hold">
                            <p:stCondLst>
                              <p:cond delay="1500"/>
                            </p:stCondLst>
                            <p:childTnLst>
                              <p:par>
                                <p:cTn id="35" presetID="22" presetClass="entr" presetSubtype="8" fill="hold" grpId="0" nodeType="afterEffect">
                                  <p:stCondLst>
                                    <p:cond delay="0"/>
                                  </p:stCondLst>
                                  <p:childTnLst>
                                    <p:set>
                                      <p:cBhvr>
                                        <p:cTn id="36" dur="1" fill="hold">
                                          <p:stCondLst>
                                            <p:cond delay="0"/>
                                          </p:stCondLst>
                                        </p:cTn>
                                        <p:tgtEl>
                                          <p:spTgt spid="1666062"/>
                                        </p:tgtEl>
                                        <p:attrNameLst>
                                          <p:attrName>style.visibility</p:attrName>
                                        </p:attrNameLst>
                                      </p:cBhvr>
                                      <p:to>
                                        <p:strVal val="visible"/>
                                      </p:to>
                                    </p:set>
                                    <p:animEffect transition="in" filter="wipe(left)">
                                      <p:cBhvr>
                                        <p:cTn id="37" dur="500"/>
                                        <p:tgtEl>
                                          <p:spTgt spid="1666062"/>
                                        </p:tgtEl>
                                      </p:cBhvr>
                                    </p:animEffect>
                                  </p:childTnLst>
                                </p:cTn>
                              </p:par>
                            </p:childTnLst>
                          </p:cTn>
                        </p:par>
                        <p:par>
                          <p:cTn id="38" fill="hold">
                            <p:stCondLst>
                              <p:cond delay="2000"/>
                            </p:stCondLst>
                            <p:childTnLst>
                              <p:par>
                                <p:cTn id="39" presetID="22" presetClass="entr" presetSubtype="1" fill="hold" grpId="0" nodeType="afterEffect">
                                  <p:stCondLst>
                                    <p:cond delay="0"/>
                                  </p:stCondLst>
                                  <p:childTnLst>
                                    <p:set>
                                      <p:cBhvr>
                                        <p:cTn id="40" dur="1" fill="hold">
                                          <p:stCondLst>
                                            <p:cond delay="0"/>
                                          </p:stCondLst>
                                        </p:cTn>
                                        <p:tgtEl>
                                          <p:spTgt spid="1666063"/>
                                        </p:tgtEl>
                                        <p:attrNameLst>
                                          <p:attrName>style.visibility</p:attrName>
                                        </p:attrNameLst>
                                      </p:cBhvr>
                                      <p:to>
                                        <p:strVal val="visible"/>
                                      </p:to>
                                    </p:set>
                                    <p:animEffect transition="in" filter="wipe(up)">
                                      <p:cBhvr>
                                        <p:cTn id="41" dur="500"/>
                                        <p:tgtEl>
                                          <p:spTgt spid="16660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6056" grpId="0" animBg="1"/>
      <p:bldP spid="1666058" grpId="0" autoUpdateAnimBg="0"/>
      <p:bldP spid="1666060" grpId="0" animBg="1"/>
      <p:bldP spid="1666061" grpId="0" animBg="1"/>
      <p:bldP spid="1666062" grpId="0" animBg="1"/>
      <p:bldP spid="1666063" grpId="0" animBg="1"/>
      <p:bldP spid="1666065" grpId="0" animBg="1"/>
      <p:bldP spid="1666066" grpId="0" animBg="1"/>
      <p:bldP spid="1666067"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5858" name="Rectangle 2"/>
          <p:cNvSpPr>
            <a:spLocks noGrp="1" noChangeArrowheads="1"/>
          </p:cNvSpPr>
          <p:nvPr>
            <p:ph type="title"/>
          </p:nvPr>
        </p:nvSpPr>
        <p:spPr/>
        <p:txBody>
          <a:bodyPr/>
          <a:lstStyle/>
          <a:p>
            <a:r>
              <a:rPr lang="zh-CN" altLang="en-US"/>
              <a:t>二、双穴主机体系结构</a:t>
            </a:r>
            <a:r>
              <a:rPr lang="en-US" altLang="zh-CN"/>
              <a:t>(3/3)</a:t>
            </a:r>
          </a:p>
        </p:txBody>
      </p:sp>
      <p:sp>
        <p:nvSpPr>
          <p:cNvPr id="1785859" name="Rectangle 3"/>
          <p:cNvSpPr>
            <a:spLocks noGrp="1" noChangeArrowheads="1"/>
          </p:cNvSpPr>
          <p:nvPr>
            <p:ph type="body" idx="1"/>
          </p:nvPr>
        </p:nvSpPr>
        <p:spPr>
          <a:xfrm>
            <a:off x="658813" y="1401762"/>
            <a:ext cx="7772400" cy="4770437"/>
          </a:xfrm>
        </p:spPr>
        <p:txBody>
          <a:bodyPr/>
          <a:lstStyle/>
          <a:p>
            <a:pPr algn="just"/>
            <a:r>
              <a:rPr lang="zh-CN" altLang="en-US" dirty="0"/>
              <a:t>优点：</a:t>
            </a:r>
          </a:p>
          <a:p>
            <a:pPr lvl="1" algn="just"/>
            <a:r>
              <a:rPr lang="zh-CN" altLang="en-US" dirty="0"/>
              <a:t>双穴主机网关优于屏蔽路由器的地方是堡垒主机的系统软件可用于维护系统日志、硬件拷贝日志或远程日志。这对于日后的检查非常有用，但这不能帮助网络管理者确认内网中哪些主机可能已被黑客入侵。</a:t>
            </a:r>
          </a:p>
          <a:p>
            <a:r>
              <a:rPr lang="zh-CN" altLang="en-US" dirty="0"/>
              <a:t>缺点：</a:t>
            </a:r>
          </a:p>
          <a:p>
            <a:pPr lvl="1"/>
            <a:r>
              <a:rPr lang="zh-CN" altLang="en-US" dirty="0"/>
              <a:t>如何保护堡垒主机？一旦入侵者侵入堡垒主机并使其只具有路由功能，则任何网上用户均可以随便访问内部网络。</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098" name="Rectangle 2"/>
          <p:cNvSpPr>
            <a:spLocks noGrp="1" noChangeArrowheads="1"/>
          </p:cNvSpPr>
          <p:nvPr>
            <p:ph type="title"/>
          </p:nvPr>
        </p:nvSpPr>
        <p:spPr/>
        <p:txBody>
          <a:bodyPr/>
          <a:lstStyle/>
          <a:p>
            <a:r>
              <a:rPr lang="zh-CN" altLang="en-US"/>
              <a:t>三、屏蔽主机体系结构</a:t>
            </a:r>
            <a:r>
              <a:rPr lang="en-US" altLang="zh-CN"/>
              <a:t>(1/3)</a:t>
            </a:r>
          </a:p>
        </p:txBody>
      </p:sp>
      <p:sp>
        <p:nvSpPr>
          <p:cNvPr id="1668099" name="Rectangle 3"/>
          <p:cNvSpPr>
            <a:spLocks noGrp="1" noChangeArrowheads="1"/>
          </p:cNvSpPr>
          <p:nvPr>
            <p:ph type="body" idx="1"/>
          </p:nvPr>
        </p:nvSpPr>
        <p:spPr>
          <a:xfrm>
            <a:off x="677863" y="1277937"/>
            <a:ext cx="7772400" cy="5018087"/>
          </a:xfrm>
        </p:spPr>
        <p:txBody>
          <a:bodyPr/>
          <a:lstStyle/>
          <a:p>
            <a:r>
              <a:rPr lang="zh-CN" altLang="en-US" sz="2800" dirty="0"/>
              <a:t>定义：屏蔽主机体系结构包括：一个</a:t>
            </a:r>
            <a:r>
              <a:rPr lang="zh-CN" altLang="en-US" sz="2800" dirty="0">
                <a:solidFill>
                  <a:schemeClr val="folHlink"/>
                </a:solidFill>
              </a:rPr>
              <a:t>分组（包）过滤路由器</a:t>
            </a:r>
            <a:r>
              <a:rPr lang="en-US" altLang="zh-CN" sz="2800" dirty="0">
                <a:solidFill>
                  <a:schemeClr val="tx1"/>
                </a:solidFill>
              </a:rPr>
              <a:t>(</a:t>
            </a:r>
            <a:r>
              <a:rPr lang="zh-CN" altLang="en-US" sz="2800" dirty="0">
                <a:solidFill>
                  <a:schemeClr val="tx1"/>
                </a:solidFill>
              </a:rPr>
              <a:t>或称为屏蔽路由器</a:t>
            </a:r>
            <a:r>
              <a:rPr lang="en-US" altLang="zh-CN" sz="2800" dirty="0">
                <a:solidFill>
                  <a:schemeClr val="tx1"/>
                </a:solidFill>
              </a:rPr>
              <a:t>)</a:t>
            </a:r>
            <a:r>
              <a:rPr lang="zh-CN" altLang="en-US" sz="2800" dirty="0"/>
              <a:t>连接外部网络，再通过一个</a:t>
            </a:r>
            <a:r>
              <a:rPr lang="zh-CN" altLang="en-US" sz="2800" dirty="0">
                <a:solidFill>
                  <a:schemeClr val="folHlink"/>
                </a:solidFill>
              </a:rPr>
              <a:t>堡垒主机</a:t>
            </a:r>
            <a:r>
              <a:rPr lang="zh-CN" altLang="en-US" sz="2800" dirty="0">
                <a:solidFill>
                  <a:schemeClr val="tx1"/>
                </a:solidFill>
              </a:rPr>
              <a:t>与</a:t>
            </a:r>
            <a:r>
              <a:rPr lang="zh-CN" altLang="en-US" sz="2800" dirty="0"/>
              <a:t>内部网络相连，通常在路由器上设立过滤规则，并使这个</a:t>
            </a:r>
            <a:r>
              <a:rPr lang="zh-CN" altLang="en-US" sz="2800" dirty="0">
                <a:solidFill>
                  <a:schemeClr val="folHlink"/>
                </a:solidFill>
              </a:rPr>
              <a:t>堡垒主机成为从外部网络惟一可直接到达的主机</a:t>
            </a:r>
            <a:r>
              <a:rPr lang="zh-CN" altLang="en-US" sz="2800" dirty="0"/>
              <a:t>，这确保了内部网络不受未被授权的外部用户的攻击。</a:t>
            </a:r>
          </a:p>
          <a:p>
            <a:pPr lvl="1"/>
            <a:r>
              <a:rPr lang="zh-CN" altLang="en-US" sz="2400" dirty="0"/>
              <a:t>来自外部网络的数据包先经过屏蔽路由器过滤，不符合过滤规则的数据包被过滤掉；符合规则的包则被传送到堡垒主机上。其代理服务软件将允许通过的信息传输到受保护的内部网上。</a:t>
            </a:r>
          </a:p>
        </p:txBody>
      </p:sp>
    </p:spTree>
  </p:cSld>
  <p:clrMapOvr>
    <a:masterClrMapping/>
  </p:clrMapOvr>
  <p:transition>
    <p:checke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668099">
                                            <p:txEl>
                                              <p:pRg st="0" end="0"/>
                                            </p:txEl>
                                          </p:spTgt>
                                        </p:tgtEl>
                                        <p:attrNameLst>
                                          <p:attrName>style.visibility</p:attrName>
                                        </p:attrNameLst>
                                      </p:cBhvr>
                                      <p:to>
                                        <p:strVal val="visible"/>
                                      </p:to>
                                    </p:set>
                                    <p:animEffect transition="in" filter="fade">
                                      <p:cBhvr>
                                        <p:cTn id="7" dur="800" decel="100000"/>
                                        <p:tgtEl>
                                          <p:spTgt spid="1668099">
                                            <p:txEl>
                                              <p:pRg st="0" end="0"/>
                                            </p:txEl>
                                          </p:spTgt>
                                        </p:tgtEl>
                                      </p:cBhvr>
                                    </p:animEffect>
                                    <p:anim calcmode="lin" valueType="num">
                                      <p:cBhvr>
                                        <p:cTn id="8" dur="800" decel="100000" fill="hold"/>
                                        <p:tgtEl>
                                          <p:spTgt spid="1668099">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1668099">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1668099">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668099">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668099">
                                            <p:txEl>
                                              <p:pRg st="0" end="0"/>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668099">
                                            <p:txEl>
                                              <p:pRg st="0" end="0"/>
                                            </p:txEl>
                                          </p:spTgt>
                                        </p:tgtEl>
                                        <p:attrNameLst>
                                          <p:attrName>ppt_c</p:attrName>
                                        </p:attrNameLst>
                                      </p:cBhvr>
                                      <p:to>
                                        <a:schemeClr val="folHlink"/>
                                      </p:to>
                                    </p:animClr>
                                  </p:subTnLst>
                                </p:cTn>
                              </p:par>
                            </p:childTnLst>
                          </p:cTn>
                        </p:par>
                      </p:childTnLst>
                    </p:cTn>
                  </p:par>
                  <p:par>
                    <p:cTn id="13" fill="hold">
                      <p:stCondLst>
                        <p:cond delay="indefinite"/>
                      </p:stCondLst>
                      <p:childTnLst>
                        <p:par>
                          <p:cTn id="14" fill="hold">
                            <p:stCondLst>
                              <p:cond delay="0"/>
                            </p:stCondLst>
                            <p:childTnLst>
                              <p:par>
                                <p:cTn id="15" presetID="30" presetClass="entr" presetSubtype="0" fill="hold" nodeType="clickEffect">
                                  <p:stCondLst>
                                    <p:cond delay="0"/>
                                  </p:stCondLst>
                                  <p:childTnLst>
                                    <p:set>
                                      <p:cBhvr>
                                        <p:cTn id="16" dur="1" fill="hold">
                                          <p:stCondLst>
                                            <p:cond delay="0"/>
                                          </p:stCondLst>
                                        </p:cTn>
                                        <p:tgtEl>
                                          <p:spTgt spid="1668099">
                                            <p:txEl>
                                              <p:pRg st="1" end="1"/>
                                            </p:txEl>
                                          </p:spTgt>
                                        </p:tgtEl>
                                        <p:attrNameLst>
                                          <p:attrName>style.visibility</p:attrName>
                                        </p:attrNameLst>
                                      </p:cBhvr>
                                      <p:to>
                                        <p:strVal val="visible"/>
                                      </p:to>
                                    </p:set>
                                    <p:animEffect transition="in" filter="fade">
                                      <p:cBhvr>
                                        <p:cTn id="17" dur="800" decel="100000"/>
                                        <p:tgtEl>
                                          <p:spTgt spid="1668099">
                                            <p:txEl>
                                              <p:pRg st="1" end="1"/>
                                            </p:txEl>
                                          </p:spTgt>
                                        </p:tgtEl>
                                      </p:cBhvr>
                                    </p:animEffect>
                                    <p:anim calcmode="lin" valueType="num">
                                      <p:cBhvr>
                                        <p:cTn id="18" dur="800" decel="100000" fill="hold"/>
                                        <p:tgtEl>
                                          <p:spTgt spid="1668099">
                                            <p:txEl>
                                              <p:pRg st="1" end="1"/>
                                            </p:txEl>
                                          </p:spTgt>
                                        </p:tgtEl>
                                        <p:attrNameLst>
                                          <p:attrName>style.rotation</p:attrName>
                                        </p:attrNameLst>
                                      </p:cBhvr>
                                      <p:tavLst>
                                        <p:tav tm="0">
                                          <p:val>
                                            <p:fltVal val="-90"/>
                                          </p:val>
                                        </p:tav>
                                        <p:tav tm="100000">
                                          <p:val>
                                            <p:fltVal val="0"/>
                                          </p:val>
                                        </p:tav>
                                      </p:tavLst>
                                    </p:anim>
                                    <p:anim calcmode="lin" valueType="num">
                                      <p:cBhvr>
                                        <p:cTn id="19" dur="800" decel="100000" fill="hold"/>
                                        <p:tgtEl>
                                          <p:spTgt spid="1668099">
                                            <p:txEl>
                                              <p:pRg st="1" end="1"/>
                                            </p:txEl>
                                          </p:spTgt>
                                        </p:tgtEl>
                                        <p:attrNameLst>
                                          <p:attrName>ppt_x</p:attrName>
                                        </p:attrNameLst>
                                      </p:cBhvr>
                                      <p:tavLst>
                                        <p:tav tm="0">
                                          <p:val>
                                            <p:strVal val="#ppt_x+0.4"/>
                                          </p:val>
                                        </p:tav>
                                        <p:tav tm="100000">
                                          <p:val>
                                            <p:strVal val="#ppt_x-0.05"/>
                                          </p:val>
                                        </p:tav>
                                      </p:tavLst>
                                    </p:anim>
                                    <p:anim calcmode="lin" valueType="num">
                                      <p:cBhvr>
                                        <p:cTn id="20" dur="800" decel="100000" fill="hold"/>
                                        <p:tgtEl>
                                          <p:spTgt spid="1668099">
                                            <p:txEl>
                                              <p:pRg st="1" end="1"/>
                                            </p:txEl>
                                          </p:spTgt>
                                        </p:tgtEl>
                                        <p:attrNameLst>
                                          <p:attrName>ppt_y</p:attrName>
                                        </p:attrNameLst>
                                      </p:cBhvr>
                                      <p:tavLst>
                                        <p:tav tm="0">
                                          <p:val>
                                            <p:strVal val="#ppt_y-0.4"/>
                                          </p:val>
                                        </p:tav>
                                        <p:tav tm="100000">
                                          <p:val>
                                            <p:strVal val="#ppt_y+0.1"/>
                                          </p:val>
                                        </p:tav>
                                      </p:tavLst>
                                    </p:anim>
                                    <p:anim calcmode="lin" valueType="num">
                                      <p:cBhvr>
                                        <p:cTn id="21" dur="200" accel="100000" fill="hold">
                                          <p:stCondLst>
                                            <p:cond delay="800"/>
                                          </p:stCondLst>
                                        </p:cTn>
                                        <p:tgtEl>
                                          <p:spTgt spid="1668099">
                                            <p:txEl>
                                              <p:pRg st="1" end="1"/>
                                            </p:txEl>
                                          </p:spTgt>
                                        </p:tgtEl>
                                        <p:attrNameLst>
                                          <p:attrName>ppt_x</p:attrName>
                                        </p:attrNameLst>
                                      </p:cBhvr>
                                      <p:tavLst>
                                        <p:tav tm="0">
                                          <p:val>
                                            <p:strVal val="#ppt_x-0.05"/>
                                          </p:val>
                                        </p:tav>
                                        <p:tav tm="100000">
                                          <p:val>
                                            <p:strVal val="#ppt_x"/>
                                          </p:val>
                                        </p:tav>
                                      </p:tavLst>
                                    </p:anim>
                                    <p:anim calcmode="lin" valueType="num">
                                      <p:cBhvr>
                                        <p:cTn id="22" dur="200" accel="100000" fill="hold">
                                          <p:stCondLst>
                                            <p:cond delay="800"/>
                                          </p:stCondLst>
                                        </p:cTn>
                                        <p:tgtEl>
                                          <p:spTgt spid="1668099">
                                            <p:txEl>
                                              <p:pRg st="1" end="1"/>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668099">
                                            <p:txEl>
                                              <p:pRg st="1" end="1"/>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22" name="Line 2"/>
          <p:cNvSpPr>
            <a:spLocks noChangeShapeType="1"/>
          </p:cNvSpPr>
          <p:nvPr/>
        </p:nvSpPr>
        <p:spPr bwMode="auto">
          <a:xfrm flipV="1">
            <a:off x="5184775" y="1447800"/>
            <a:ext cx="609600" cy="609600"/>
          </a:xfrm>
          <a:prstGeom prst="line">
            <a:avLst/>
          </a:prstGeom>
          <a:noFill/>
          <a:ln w="38100">
            <a:solidFill>
              <a:srgbClr val="808080"/>
            </a:solidFill>
            <a:round/>
          </a:ln>
          <a:effectLst/>
        </p:spPr>
        <p:txBody>
          <a:bodyPr/>
          <a:lstStyle/>
          <a:p>
            <a:endParaRPr lang="zh-CN" altLang="en-US"/>
          </a:p>
        </p:txBody>
      </p:sp>
      <p:grpSp>
        <p:nvGrpSpPr>
          <p:cNvPr id="2" name="Group 3"/>
          <p:cNvGrpSpPr/>
          <p:nvPr/>
        </p:nvGrpSpPr>
        <p:grpSpPr bwMode="auto">
          <a:xfrm>
            <a:off x="2441575" y="5181600"/>
            <a:ext cx="4343400" cy="1066800"/>
            <a:chOff x="2304" y="3264"/>
            <a:chExt cx="2736" cy="672"/>
          </a:xfrm>
        </p:grpSpPr>
        <p:pic>
          <p:nvPicPr>
            <p:cNvPr id="1669124" name="Picture 4" descr="Monitor"/>
            <p:cNvPicPr>
              <a:picLocks noChangeAspect="1" noChangeArrowheads="1"/>
            </p:cNvPicPr>
            <p:nvPr/>
          </p:nvPicPr>
          <p:blipFill>
            <a:blip r:embed="rId4" cstate="print"/>
            <a:srcRect/>
            <a:stretch>
              <a:fillRect/>
            </a:stretch>
          </p:blipFill>
          <p:spPr bwMode="auto">
            <a:xfrm>
              <a:off x="3079" y="3504"/>
              <a:ext cx="399" cy="414"/>
            </a:xfrm>
            <a:prstGeom prst="rect">
              <a:avLst/>
            </a:prstGeom>
            <a:noFill/>
          </p:spPr>
        </p:pic>
        <p:sp>
          <p:nvSpPr>
            <p:cNvPr id="1669125" name="Line 5"/>
            <p:cNvSpPr>
              <a:spLocks noChangeShapeType="1"/>
            </p:cNvSpPr>
            <p:nvPr/>
          </p:nvSpPr>
          <p:spPr bwMode="auto">
            <a:xfrm>
              <a:off x="2400" y="3264"/>
              <a:ext cx="2640" cy="0"/>
            </a:xfrm>
            <a:prstGeom prst="line">
              <a:avLst/>
            </a:prstGeom>
            <a:noFill/>
            <a:ln w="28575">
              <a:solidFill>
                <a:srgbClr val="808080"/>
              </a:solidFill>
              <a:round/>
            </a:ln>
            <a:effectLst/>
          </p:spPr>
          <p:txBody>
            <a:bodyPr/>
            <a:lstStyle/>
            <a:p>
              <a:endParaRPr lang="zh-CN" altLang="en-US"/>
            </a:p>
          </p:txBody>
        </p:sp>
        <p:pic>
          <p:nvPicPr>
            <p:cNvPr id="1669126" name="Picture 6"/>
            <p:cNvPicPr>
              <a:picLocks noChangeArrowheads="1"/>
            </p:cNvPicPr>
            <p:nvPr/>
          </p:nvPicPr>
          <p:blipFill>
            <a:blip r:embed="rId5" cstate="print"/>
            <a:srcRect/>
            <a:stretch>
              <a:fillRect/>
            </a:stretch>
          </p:blipFill>
          <p:spPr bwMode="auto">
            <a:xfrm>
              <a:off x="4656" y="3504"/>
              <a:ext cx="384" cy="384"/>
            </a:xfrm>
            <a:prstGeom prst="rect">
              <a:avLst/>
            </a:prstGeom>
            <a:noFill/>
            <a:ln w="9525">
              <a:noFill/>
              <a:miter lim="800000"/>
              <a:headEnd/>
              <a:tailEnd/>
            </a:ln>
            <a:effectLst/>
          </p:spPr>
        </p:pic>
        <p:pic>
          <p:nvPicPr>
            <p:cNvPr id="1669127" name="Picture 7"/>
            <p:cNvPicPr>
              <a:picLocks noChangeArrowheads="1"/>
            </p:cNvPicPr>
            <p:nvPr/>
          </p:nvPicPr>
          <p:blipFill>
            <a:blip r:embed="rId5" cstate="print"/>
            <a:srcRect/>
            <a:stretch>
              <a:fillRect/>
            </a:stretch>
          </p:blipFill>
          <p:spPr bwMode="auto">
            <a:xfrm>
              <a:off x="3840" y="3504"/>
              <a:ext cx="384" cy="384"/>
            </a:xfrm>
            <a:prstGeom prst="rect">
              <a:avLst/>
            </a:prstGeom>
            <a:noFill/>
            <a:ln w="9525">
              <a:noFill/>
              <a:miter lim="800000"/>
              <a:headEnd/>
              <a:tailEnd/>
            </a:ln>
            <a:effectLst/>
          </p:spPr>
        </p:pic>
        <p:pic>
          <p:nvPicPr>
            <p:cNvPr id="1669128" name="Picture 8"/>
            <p:cNvPicPr>
              <a:picLocks noChangeArrowheads="1"/>
            </p:cNvPicPr>
            <p:nvPr/>
          </p:nvPicPr>
          <p:blipFill>
            <a:blip r:embed="rId5" cstate="print"/>
            <a:srcRect/>
            <a:stretch>
              <a:fillRect/>
            </a:stretch>
          </p:blipFill>
          <p:spPr bwMode="auto">
            <a:xfrm>
              <a:off x="2304" y="3552"/>
              <a:ext cx="384" cy="384"/>
            </a:xfrm>
            <a:prstGeom prst="rect">
              <a:avLst/>
            </a:prstGeom>
            <a:noFill/>
            <a:ln w="9525">
              <a:noFill/>
              <a:miter lim="800000"/>
              <a:headEnd/>
              <a:tailEnd/>
            </a:ln>
            <a:effectLst/>
          </p:spPr>
        </p:pic>
        <p:sp>
          <p:nvSpPr>
            <p:cNvPr id="1669129" name="Line 9"/>
            <p:cNvSpPr>
              <a:spLocks noChangeShapeType="1"/>
            </p:cNvSpPr>
            <p:nvPr/>
          </p:nvSpPr>
          <p:spPr bwMode="auto">
            <a:xfrm>
              <a:off x="2544" y="3264"/>
              <a:ext cx="0" cy="288"/>
            </a:xfrm>
            <a:prstGeom prst="line">
              <a:avLst/>
            </a:prstGeom>
            <a:noFill/>
            <a:ln w="28575">
              <a:solidFill>
                <a:srgbClr val="808080"/>
              </a:solidFill>
              <a:round/>
            </a:ln>
            <a:effectLst/>
          </p:spPr>
          <p:txBody>
            <a:bodyPr/>
            <a:lstStyle/>
            <a:p>
              <a:endParaRPr lang="zh-CN" altLang="en-US"/>
            </a:p>
          </p:txBody>
        </p:sp>
        <p:sp>
          <p:nvSpPr>
            <p:cNvPr id="1669130" name="Line 10"/>
            <p:cNvSpPr>
              <a:spLocks noChangeShapeType="1"/>
            </p:cNvSpPr>
            <p:nvPr/>
          </p:nvSpPr>
          <p:spPr bwMode="auto">
            <a:xfrm>
              <a:off x="3264" y="3264"/>
              <a:ext cx="0" cy="240"/>
            </a:xfrm>
            <a:prstGeom prst="line">
              <a:avLst/>
            </a:prstGeom>
            <a:noFill/>
            <a:ln w="28575">
              <a:solidFill>
                <a:srgbClr val="808080"/>
              </a:solidFill>
              <a:round/>
            </a:ln>
            <a:effectLst/>
          </p:spPr>
          <p:txBody>
            <a:bodyPr/>
            <a:lstStyle/>
            <a:p>
              <a:endParaRPr lang="zh-CN" altLang="en-US"/>
            </a:p>
          </p:txBody>
        </p:sp>
        <p:sp>
          <p:nvSpPr>
            <p:cNvPr id="1669131" name="Line 11"/>
            <p:cNvSpPr>
              <a:spLocks noChangeShapeType="1"/>
            </p:cNvSpPr>
            <p:nvPr/>
          </p:nvSpPr>
          <p:spPr bwMode="auto">
            <a:xfrm>
              <a:off x="4080" y="3264"/>
              <a:ext cx="0" cy="240"/>
            </a:xfrm>
            <a:prstGeom prst="line">
              <a:avLst/>
            </a:prstGeom>
            <a:noFill/>
            <a:ln w="28575">
              <a:solidFill>
                <a:srgbClr val="808080"/>
              </a:solidFill>
              <a:round/>
            </a:ln>
            <a:effectLst/>
          </p:spPr>
          <p:txBody>
            <a:bodyPr/>
            <a:lstStyle/>
            <a:p>
              <a:endParaRPr lang="zh-CN" altLang="en-US"/>
            </a:p>
          </p:txBody>
        </p:sp>
        <p:sp>
          <p:nvSpPr>
            <p:cNvPr id="1669132" name="Line 12"/>
            <p:cNvSpPr>
              <a:spLocks noChangeShapeType="1"/>
            </p:cNvSpPr>
            <p:nvPr/>
          </p:nvSpPr>
          <p:spPr bwMode="auto">
            <a:xfrm>
              <a:off x="4896" y="3264"/>
              <a:ext cx="0" cy="240"/>
            </a:xfrm>
            <a:prstGeom prst="line">
              <a:avLst/>
            </a:prstGeom>
            <a:noFill/>
            <a:ln w="28575">
              <a:solidFill>
                <a:srgbClr val="808080"/>
              </a:solidFill>
              <a:round/>
            </a:ln>
            <a:effectLst/>
          </p:spPr>
          <p:txBody>
            <a:bodyPr/>
            <a:lstStyle/>
            <a:p>
              <a:endParaRPr lang="zh-CN" altLang="en-US"/>
            </a:p>
          </p:txBody>
        </p:sp>
      </p:grpSp>
      <p:sp>
        <p:nvSpPr>
          <p:cNvPr id="1669134" name="Text Box 14"/>
          <p:cNvSpPr txBox="1">
            <a:spLocks noChangeArrowheads="1"/>
          </p:cNvSpPr>
          <p:nvPr/>
        </p:nvSpPr>
        <p:spPr bwMode="auto">
          <a:xfrm>
            <a:off x="1476375" y="1844675"/>
            <a:ext cx="2232025" cy="1006475"/>
          </a:xfrm>
          <a:prstGeom prst="rect">
            <a:avLst/>
          </a:prstGeom>
          <a:solidFill>
            <a:srgbClr val="FF6600"/>
          </a:solidFill>
          <a:ln w="38100">
            <a:noFill/>
            <a:miter lim="800000"/>
          </a:ln>
          <a:effectLst/>
        </p:spPr>
        <p:txBody>
          <a:bodyPr>
            <a:spAutoFit/>
          </a:bodyPr>
          <a:lstStyle/>
          <a:p>
            <a:pPr eaLnBrk="0" hangingPunct="0">
              <a:spcBef>
                <a:spcPct val="50000"/>
              </a:spcBef>
              <a:buFont typeface="Wingdings" panose="05000000000000000000" pitchFamily="2" charset="2"/>
              <a:buNone/>
            </a:pPr>
            <a:r>
              <a:rPr kumimoji="0" lang="zh-CN" altLang="en-US" sz="2000">
                <a:latin typeface="黑体" panose="02010609060101010101" pitchFamily="49" charset="-122"/>
              </a:rPr>
              <a:t>进行规则配置，只允许外部主机与堡垒主机通讯</a:t>
            </a:r>
          </a:p>
        </p:txBody>
      </p:sp>
      <p:sp>
        <p:nvSpPr>
          <p:cNvPr id="1669135" name="Line 15"/>
          <p:cNvSpPr>
            <a:spLocks noChangeShapeType="1"/>
          </p:cNvSpPr>
          <p:nvPr/>
        </p:nvSpPr>
        <p:spPr bwMode="auto">
          <a:xfrm>
            <a:off x="4803775" y="2362200"/>
            <a:ext cx="0" cy="2819400"/>
          </a:xfrm>
          <a:prstGeom prst="line">
            <a:avLst/>
          </a:prstGeom>
          <a:noFill/>
          <a:ln w="28575">
            <a:solidFill>
              <a:srgbClr val="808080"/>
            </a:solidFill>
            <a:round/>
          </a:ln>
          <a:effectLst/>
        </p:spPr>
        <p:txBody>
          <a:bodyPr/>
          <a:lstStyle/>
          <a:p>
            <a:endParaRPr lang="zh-CN" altLang="en-US"/>
          </a:p>
        </p:txBody>
      </p:sp>
      <p:pic>
        <p:nvPicPr>
          <p:cNvPr id="1669138" name="Picture 18"/>
          <p:cNvPicPr>
            <a:picLocks noChangeArrowheads="1"/>
          </p:cNvPicPr>
          <p:nvPr/>
        </p:nvPicPr>
        <p:blipFill>
          <a:blip r:embed="rId6" cstate="print"/>
          <a:srcRect/>
          <a:stretch>
            <a:fillRect/>
          </a:stretch>
        </p:blipFill>
        <p:spPr bwMode="auto">
          <a:xfrm>
            <a:off x="4346575" y="2035175"/>
            <a:ext cx="1054100" cy="457200"/>
          </a:xfrm>
          <a:prstGeom prst="rect">
            <a:avLst/>
          </a:prstGeom>
          <a:noFill/>
          <a:ln w="12700">
            <a:noFill/>
            <a:miter lim="800000"/>
            <a:headEnd/>
            <a:tailEnd/>
          </a:ln>
          <a:effectLst/>
        </p:spPr>
      </p:pic>
      <p:grpSp>
        <p:nvGrpSpPr>
          <p:cNvPr id="3" name="Group 19"/>
          <p:cNvGrpSpPr/>
          <p:nvPr/>
        </p:nvGrpSpPr>
        <p:grpSpPr bwMode="auto">
          <a:xfrm>
            <a:off x="5707063" y="930275"/>
            <a:ext cx="1600200" cy="914400"/>
            <a:chOff x="1248" y="720"/>
            <a:chExt cx="1296" cy="864"/>
          </a:xfrm>
        </p:grpSpPr>
        <p:grpSp>
          <p:nvGrpSpPr>
            <p:cNvPr id="4" name="Group 20"/>
            <p:cNvGrpSpPr/>
            <p:nvPr/>
          </p:nvGrpSpPr>
          <p:grpSpPr bwMode="auto">
            <a:xfrm>
              <a:off x="1248" y="720"/>
              <a:ext cx="1296" cy="864"/>
              <a:chOff x="2976" y="912"/>
              <a:chExt cx="960" cy="576"/>
            </a:xfrm>
          </p:grpSpPr>
          <p:sp>
            <p:nvSpPr>
              <p:cNvPr id="1669141" name="Oval 21"/>
              <p:cNvSpPr>
                <a:spLocks noChangeArrowheads="1"/>
              </p:cNvSpPr>
              <p:nvPr/>
            </p:nvSpPr>
            <p:spPr bwMode="auto">
              <a:xfrm>
                <a:off x="2976" y="1104"/>
                <a:ext cx="576" cy="288"/>
              </a:xfrm>
              <a:prstGeom prst="ellipse">
                <a:avLst/>
              </a:prstGeom>
              <a:gradFill rotWithShape="0">
                <a:gsLst>
                  <a:gs pos="0">
                    <a:srgbClr val="CCFFCC"/>
                  </a:gs>
                  <a:gs pos="100000">
                    <a:srgbClr val="CCFFCC">
                      <a:gamma/>
                      <a:shade val="70196"/>
                      <a:invGamma/>
                    </a:srgbClr>
                  </a:gs>
                </a:gsLst>
                <a:path path="shape">
                  <a:fillToRect l="50000" t="50000" r="50000" b="50000"/>
                </a:path>
              </a:gradFill>
              <a:ln w="12700">
                <a:noFill/>
                <a:round/>
                <a:headEnd type="none" w="sm" len="sm"/>
                <a:tailEnd type="none" w="sm" len="sm"/>
              </a:ln>
              <a:effectLst/>
            </p:spPr>
            <p:txBody>
              <a:bodyPr wrap="none" anchor="ctr"/>
              <a:lstStyle/>
              <a:p>
                <a:endParaRPr lang="zh-CN" altLang="en-US"/>
              </a:p>
            </p:txBody>
          </p:sp>
          <p:sp>
            <p:nvSpPr>
              <p:cNvPr id="1669142" name="Oval 22"/>
              <p:cNvSpPr>
                <a:spLocks noChangeArrowheads="1"/>
              </p:cNvSpPr>
              <p:nvPr/>
            </p:nvSpPr>
            <p:spPr bwMode="auto">
              <a:xfrm>
                <a:off x="2976" y="960"/>
                <a:ext cx="672" cy="336"/>
              </a:xfrm>
              <a:prstGeom prst="ellipse">
                <a:avLst/>
              </a:prstGeom>
              <a:gradFill rotWithShape="0">
                <a:gsLst>
                  <a:gs pos="0">
                    <a:srgbClr val="CCFFCC"/>
                  </a:gs>
                  <a:gs pos="100000">
                    <a:srgbClr val="CCFFCC">
                      <a:gamma/>
                      <a:shade val="70196"/>
                      <a:invGamma/>
                    </a:srgbClr>
                  </a:gs>
                </a:gsLst>
                <a:path path="shape">
                  <a:fillToRect l="50000" t="50000" r="50000" b="50000"/>
                </a:path>
              </a:gradFill>
              <a:ln w="12700">
                <a:noFill/>
                <a:round/>
                <a:headEnd type="none" w="sm" len="sm"/>
                <a:tailEnd type="none" w="sm" len="sm"/>
              </a:ln>
              <a:effectLst/>
            </p:spPr>
            <p:txBody>
              <a:bodyPr wrap="none" anchor="ctr"/>
              <a:lstStyle/>
              <a:p>
                <a:endParaRPr lang="zh-CN" altLang="en-US"/>
              </a:p>
            </p:txBody>
          </p:sp>
          <p:sp>
            <p:nvSpPr>
              <p:cNvPr id="1669143" name="Oval 23"/>
              <p:cNvSpPr>
                <a:spLocks noChangeArrowheads="1"/>
              </p:cNvSpPr>
              <p:nvPr/>
            </p:nvSpPr>
            <p:spPr bwMode="auto">
              <a:xfrm>
                <a:off x="3120" y="1104"/>
                <a:ext cx="672" cy="384"/>
              </a:xfrm>
              <a:prstGeom prst="ellipse">
                <a:avLst/>
              </a:prstGeom>
              <a:gradFill rotWithShape="0">
                <a:gsLst>
                  <a:gs pos="0">
                    <a:srgbClr val="CCFFCC"/>
                  </a:gs>
                  <a:gs pos="100000">
                    <a:srgbClr val="CCFFCC">
                      <a:gamma/>
                      <a:shade val="70196"/>
                      <a:invGamma/>
                    </a:srgbClr>
                  </a:gs>
                </a:gsLst>
                <a:path path="shape">
                  <a:fillToRect l="50000" t="50000" r="50000" b="50000"/>
                </a:path>
              </a:gradFill>
              <a:ln w="12700">
                <a:noFill/>
                <a:round/>
                <a:headEnd type="none" w="sm" len="sm"/>
                <a:tailEnd type="none" w="sm" len="sm"/>
              </a:ln>
              <a:effectLst/>
            </p:spPr>
            <p:txBody>
              <a:bodyPr wrap="none" anchor="ctr"/>
              <a:lstStyle/>
              <a:p>
                <a:endParaRPr lang="zh-CN" altLang="en-US"/>
              </a:p>
            </p:txBody>
          </p:sp>
          <p:sp>
            <p:nvSpPr>
              <p:cNvPr id="1669144" name="Oval 24"/>
              <p:cNvSpPr>
                <a:spLocks noChangeArrowheads="1"/>
              </p:cNvSpPr>
              <p:nvPr/>
            </p:nvSpPr>
            <p:spPr bwMode="auto">
              <a:xfrm>
                <a:off x="3216" y="912"/>
                <a:ext cx="624" cy="384"/>
              </a:xfrm>
              <a:prstGeom prst="ellipse">
                <a:avLst/>
              </a:prstGeom>
              <a:gradFill rotWithShape="0">
                <a:gsLst>
                  <a:gs pos="0">
                    <a:srgbClr val="CCFFCC"/>
                  </a:gs>
                  <a:gs pos="100000">
                    <a:srgbClr val="CCFFCC">
                      <a:gamma/>
                      <a:shade val="70196"/>
                      <a:invGamma/>
                    </a:srgbClr>
                  </a:gs>
                </a:gsLst>
                <a:path path="shape">
                  <a:fillToRect l="50000" t="50000" r="50000" b="50000"/>
                </a:path>
              </a:gradFill>
              <a:ln w="12700">
                <a:noFill/>
                <a:round/>
                <a:headEnd type="none" w="sm" len="sm"/>
                <a:tailEnd type="none" w="sm" len="sm"/>
              </a:ln>
              <a:effectLst/>
            </p:spPr>
            <p:txBody>
              <a:bodyPr wrap="none" anchor="ctr"/>
              <a:lstStyle/>
              <a:p>
                <a:endParaRPr lang="zh-CN" altLang="en-US"/>
              </a:p>
            </p:txBody>
          </p:sp>
          <p:sp>
            <p:nvSpPr>
              <p:cNvPr id="1669145" name="Oval 25"/>
              <p:cNvSpPr>
                <a:spLocks noChangeArrowheads="1"/>
              </p:cNvSpPr>
              <p:nvPr/>
            </p:nvSpPr>
            <p:spPr bwMode="auto">
              <a:xfrm>
                <a:off x="3504" y="1104"/>
                <a:ext cx="432" cy="288"/>
              </a:xfrm>
              <a:prstGeom prst="ellipse">
                <a:avLst/>
              </a:prstGeom>
              <a:gradFill rotWithShape="0">
                <a:gsLst>
                  <a:gs pos="0">
                    <a:srgbClr val="CCFFCC"/>
                  </a:gs>
                  <a:gs pos="100000">
                    <a:srgbClr val="CCFFCC">
                      <a:gamma/>
                      <a:shade val="70196"/>
                      <a:invGamma/>
                    </a:srgbClr>
                  </a:gs>
                </a:gsLst>
                <a:path path="shape">
                  <a:fillToRect l="50000" t="50000" r="50000" b="50000"/>
                </a:path>
              </a:gradFill>
              <a:ln w="12700">
                <a:noFill/>
                <a:round/>
                <a:headEnd type="none" w="sm" len="sm"/>
                <a:tailEnd type="none" w="sm" len="sm"/>
              </a:ln>
              <a:effectLst/>
            </p:spPr>
            <p:txBody>
              <a:bodyPr wrap="none" anchor="ctr"/>
              <a:lstStyle/>
              <a:p>
                <a:endParaRPr lang="zh-CN" altLang="en-US"/>
              </a:p>
            </p:txBody>
          </p:sp>
        </p:grpSp>
        <p:sp>
          <p:nvSpPr>
            <p:cNvPr id="1669146" name="Text Box 26"/>
            <p:cNvSpPr txBox="1">
              <a:spLocks noChangeArrowheads="1"/>
            </p:cNvSpPr>
            <p:nvPr/>
          </p:nvSpPr>
          <p:spPr bwMode="auto">
            <a:xfrm>
              <a:off x="1440" y="1116"/>
              <a:ext cx="646" cy="318"/>
            </a:xfrm>
            <a:prstGeom prst="rect">
              <a:avLst/>
            </a:prstGeom>
            <a:noFill/>
            <a:ln w="12700">
              <a:noFill/>
              <a:miter lim="800000"/>
              <a:headEnd type="none" w="sm" len="sm"/>
              <a:tailEnd type="none" w="sm" len="sm"/>
            </a:ln>
            <a:effectLst/>
          </p:spPr>
          <p:txBody>
            <a:bodyPr wrap="none">
              <a:spAutoFit/>
            </a:bodyPr>
            <a:lstStyle/>
            <a:p>
              <a:pPr eaLnBrk="0" hangingPunct="0"/>
              <a:r>
                <a:rPr kumimoji="0" lang="zh-TW" altLang="en-US" sz="1600">
                  <a:solidFill>
                    <a:schemeClr val="hlink"/>
                  </a:solidFill>
                  <a:effectLst>
                    <a:outerShdw blurRad="38100" dist="38100" dir="2700000" algn="tl">
                      <a:srgbClr val="C0C0C0"/>
                    </a:outerShdw>
                  </a:effectLst>
                  <a:latin typeface="Impact" panose="020B0806030902050204" pitchFamily="34" charset="0"/>
                  <a:ea typeface="宋体" panose="02010600030101010101" pitchFamily="2" charset="-122"/>
                </a:rPr>
                <a:t>互联网</a:t>
              </a:r>
            </a:p>
          </p:txBody>
        </p:sp>
      </p:grpSp>
      <p:pic>
        <p:nvPicPr>
          <p:cNvPr id="1669147" name="Picture 27" descr="Monitor-Red"/>
          <p:cNvPicPr>
            <a:picLocks noChangeAspect="1" noChangeArrowheads="1"/>
          </p:cNvPicPr>
          <p:nvPr/>
        </p:nvPicPr>
        <p:blipFill>
          <a:blip r:embed="rId7" cstate="print"/>
          <a:srcRect/>
          <a:stretch>
            <a:fillRect/>
          </a:stretch>
        </p:blipFill>
        <p:spPr bwMode="auto">
          <a:xfrm>
            <a:off x="3508375" y="5410200"/>
            <a:ext cx="887413" cy="914400"/>
          </a:xfrm>
          <a:prstGeom prst="rect">
            <a:avLst/>
          </a:prstGeom>
          <a:noFill/>
        </p:spPr>
      </p:pic>
      <p:sp>
        <p:nvSpPr>
          <p:cNvPr id="1669148" name="Freeform 28"/>
          <p:cNvSpPr/>
          <p:nvPr/>
        </p:nvSpPr>
        <p:spPr bwMode="auto">
          <a:xfrm>
            <a:off x="3965575" y="1447800"/>
            <a:ext cx="1752600" cy="4038600"/>
          </a:xfrm>
          <a:custGeom>
            <a:avLst/>
            <a:gdLst/>
            <a:ahLst/>
            <a:cxnLst>
              <a:cxn ang="0">
                <a:pos x="0" y="2544"/>
              </a:cxn>
              <a:cxn ang="0">
                <a:pos x="0" y="2352"/>
              </a:cxn>
              <a:cxn ang="0">
                <a:pos x="528" y="2352"/>
              </a:cxn>
              <a:cxn ang="0">
                <a:pos x="528" y="576"/>
              </a:cxn>
              <a:cxn ang="0">
                <a:pos x="1104" y="0"/>
              </a:cxn>
            </a:cxnLst>
            <a:rect l="0" t="0" r="r" b="b"/>
            <a:pathLst>
              <a:path w="1104" h="2544">
                <a:moveTo>
                  <a:pt x="0" y="2544"/>
                </a:moveTo>
                <a:lnTo>
                  <a:pt x="0" y="2352"/>
                </a:lnTo>
                <a:lnTo>
                  <a:pt x="528" y="2352"/>
                </a:lnTo>
                <a:lnTo>
                  <a:pt x="528" y="576"/>
                </a:lnTo>
                <a:lnTo>
                  <a:pt x="1104" y="0"/>
                </a:lnTo>
              </a:path>
            </a:pathLst>
          </a:custGeom>
          <a:noFill/>
          <a:ln w="38100" cap="flat" cmpd="sng">
            <a:solidFill>
              <a:schemeClr val="accent2"/>
            </a:solidFill>
            <a:prstDash val="solid"/>
            <a:round/>
            <a:headEnd type="none" w="med" len="med"/>
            <a:tailEnd type="triangle" w="med" len="med"/>
          </a:ln>
          <a:effectLst/>
        </p:spPr>
        <p:txBody>
          <a:bodyPr/>
          <a:lstStyle/>
          <a:p>
            <a:endParaRPr lang="zh-CN" altLang="en-US"/>
          </a:p>
        </p:txBody>
      </p:sp>
      <p:sp>
        <p:nvSpPr>
          <p:cNvPr id="1669149" name="Freeform 29"/>
          <p:cNvSpPr/>
          <p:nvPr/>
        </p:nvSpPr>
        <p:spPr bwMode="auto">
          <a:xfrm>
            <a:off x="3965575" y="1447800"/>
            <a:ext cx="1828800" cy="4114800"/>
          </a:xfrm>
          <a:custGeom>
            <a:avLst/>
            <a:gdLst/>
            <a:ahLst/>
            <a:cxnLst>
              <a:cxn ang="0">
                <a:pos x="1152" y="0"/>
              </a:cxn>
              <a:cxn ang="0">
                <a:pos x="528" y="624"/>
              </a:cxn>
              <a:cxn ang="0">
                <a:pos x="528" y="2352"/>
              </a:cxn>
              <a:cxn ang="0">
                <a:pos x="0" y="2352"/>
              </a:cxn>
              <a:cxn ang="0">
                <a:pos x="0" y="2592"/>
              </a:cxn>
            </a:cxnLst>
            <a:rect l="0" t="0" r="r" b="b"/>
            <a:pathLst>
              <a:path w="1152" h="2592">
                <a:moveTo>
                  <a:pt x="1152" y="0"/>
                </a:moveTo>
                <a:lnTo>
                  <a:pt x="528" y="624"/>
                </a:lnTo>
                <a:lnTo>
                  <a:pt x="528" y="2352"/>
                </a:lnTo>
                <a:lnTo>
                  <a:pt x="0" y="2352"/>
                </a:lnTo>
                <a:lnTo>
                  <a:pt x="0" y="2592"/>
                </a:lnTo>
              </a:path>
            </a:pathLst>
          </a:custGeom>
          <a:noFill/>
          <a:ln w="38100" cap="flat" cmpd="sng">
            <a:solidFill>
              <a:schemeClr val="hlink"/>
            </a:solidFill>
            <a:prstDash val="solid"/>
            <a:round/>
            <a:headEnd type="none" w="med" len="med"/>
            <a:tailEnd type="none" w="med" len="med"/>
          </a:ln>
          <a:effectLst/>
        </p:spPr>
        <p:txBody>
          <a:bodyPr/>
          <a:lstStyle/>
          <a:p>
            <a:endParaRPr lang="zh-CN" altLang="en-US"/>
          </a:p>
        </p:txBody>
      </p:sp>
      <p:sp>
        <p:nvSpPr>
          <p:cNvPr id="1669150" name="AutoShape 30"/>
          <p:cNvSpPr>
            <a:spLocks noChangeArrowheads="1"/>
          </p:cNvSpPr>
          <p:nvPr/>
        </p:nvSpPr>
        <p:spPr bwMode="auto">
          <a:xfrm>
            <a:off x="4498975" y="3179763"/>
            <a:ext cx="609600" cy="609600"/>
          </a:xfrm>
          <a:prstGeom prst="flowChartSummingJunction">
            <a:avLst/>
          </a:prstGeom>
          <a:solidFill>
            <a:srgbClr val="5F5F5F"/>
          </a:solidFill>
          <a:ln w="38100">
            <a:solidFill>
              <a:schemeClr val="hlink"/>
            </a:solidFill>
            <a:round/>
          </a:ln>
          <a:effectLst/>
        </p:spPr>
        <p:txBody>
          <a:bodyPr wrap="none" anchor="ctr"/>
          <a:lstStyle/>
          <a:p>
            <a:endParaRPr lang="zh-CN" altLang="en-US"/>
          </a:p>
        </p:txBody>
      </p:sp>
      <p:sp>
        <p:nvSpPr>
          <p:cNvPr id="1669151" name="Freeform 31"/>
          <p:cNvSpPr/>
          <p:nvPr/>
        </p:nvSpPr>
        <p:spPr bwMode="auto">
          <a:xfrm>
            <a:off x="2898775" y="1447800"/>
            <a:ext cx="2743200" cy="4191000"/>
          </a:xfrm>
          <a:custGeom>
            <a:avLst/>
            <a:gdLst/>
            <a:ahLst/>
            <a:cxnLst>
              <a:cxn ang="0">
                <a:pos x="1728" y="0"/>
              </a:cxn>
              <a:cxn ang="0">
                <a:pos x="1200" y="528"/>
              </a:cxn>
              <a:cxn ang="0">
                <a:pos x="1200" y="2352"/>
              </a:cxn>
              <a:cxn ang="0">
                <a:pos x="0" y="2352"/>
              </a:cxn>
              <a:cxn ang="0">
                <a:pos x="0" y="2640"/>
              </a:cxn>
            </a:cxnLst>
            <a:rect l="0" t="0" r="r" b="b"/>
            <a:pathLst>
              <a:path w="1728" h="2640">
                <a:moveTo>
                  <a:pt x="1728" y="0"/>
                </a:moveTo>
                <a:lnTo>
                  <a:pt x="1200" y="528"/>
                </a:lnTo>
                <a:lnTo>
                  <a:pt x="1200" y="2352"/>
                </a:lnTo>
                <a:lnTo>
                  <a:pt x="0" y="2352"/>
                </a:lnTo>
                <a:lnTo>
                  <a:pt x="0" y="2640"/>
                </a:lnTo>
              </a:path>
            </a:pathLst>
          </a:custGeom>
          <a:noFill/>
          <a:ln w="38100" cap="flat" cmpd="sng">
            <a:solidFill>
              <a:srgbClr val="0000CC"/>
            </a:solidFill>
            <a:prstDash val="solid"/>
            <a:round/>
            <a:headEnd type="none" w="med" len="med"/>
            <a:tailEnd type="triangle" w="med" len="med"/>
          </a:ln>
          <a:effectLst/>
        </p:spPr>
        <p:txBody>
          <a:bodyPr/>
          <a:lstStyle/>
          <a:p>
            <a:endParaRPr lang="zh-CN" altLang="en-US"/>
          </a:p>
        </p:txBody>
      </p:sp>
      <p:sp>
        <p:nvSpPr>
          <p:cNvPr id="1669152" name="Freeform 32"/>
          <p:cNvSpPr/>
          <p:nvPr/>
        </p:nvSpPr>
        <p:spPr bwMode="auto">
          <a:xfrm>
            <a:off x="4803775" y="1447800"/>
            <a:ext cx="914400" cy="4114800"/>
          </a:xfrm>
          <a:custGeom>
            <a:avLst/>
            <a:gdLst/>
            <a:ahLst/>
            <a:cxnLst>
              <a:cxn ang="0">
                <a:pos x="576" y="0"/>
              </a:cxn>
              <a:cxn ang="0">
                <a:pos x="0" y="576"/>
              </a:cxn>
              <a:cxn ang="0">
                <a:pos x="0" y="2352"/>
              </a:cxn>
              <a:cxn ang="0">
                <a:pos x="288" y="2352"/>
              </a:cxn>
              <a:cxn ang="0">
                <a:pos x="288" y="2592"/>
              </a:cxn>
            </a:cxnLst>
            <a:rect l="0" t="0" r="r" b="b"/>
            <a:pathLst>
              <a:path w="576" h="2592">
                <a:moveTo>
                  <a:pt x="576" y="0"/>
                </a:moveTo>
                <a:lnTo>
                  <a:pt x="0" y="576"/>
                </a:lnTo>
                <a:lnTo>
                  <a:pt x="0" y="2352"/>
                </a:lnTo>
                <a:lnTo>
                  <a:pt x="288" y="2352"/>
                </a:lnTo>
                <a:lnTo>
                  <a:pt x="288" y="2592"/>
                </a:lnTo>
              </a:path>
            </a:pathLst>
          </a:custGeom>
          <a:noFill/>
          <a:ln w="38100" cap="flat" cmpd="sng">
            <a:solidFill>
              <a:schemeClr val="accent2"/>
            </a:solidFill>
            <a:prstDash val="solid"/>
            <a:round/>
            <a:headEnd type="none" w="med" len="med"/>
            <a:tailEnd type="triangle" w="med" len="med"/>
          </a:ln>
          <a:effectLst/>
        </p:spPr>
        <p:txBody>
          <a:bodyPr/>
          <a:lstStyle/>
          <a:p>
            <a:endParaRPr lang="zh-CN" altLang="en-US"/>
          </a:p>
        </p:txBody>
      </p:sp>
      <p:sp>
        <p:nvSpPr>
          <p:cNvPr id="1669153" name="Freeform 33"/>
          <p:cNvSpPr/>
          <p:nvPr/>
        </p:nvSpPr>
        <p:spPr bwMode="auto">
          <a:xfrm>
            <a:off x="4803775" y="1447800"/>
            <a:ext cx="1752600" cy="4114800"/>
          </a:xfrm>
          <a:custGeom>
            <a:avLst/>
            <a:gdLst/>
            <a:ahLst/>
            <a:cxnLst>
              <a:cxn ang="0">
                <a:pos x="576" y="0"/>
              </a:cxn>
              <a:cxn ang="0">
                <a:pos x="0" y="576"/>
              </a:cxn>
              <a:cxn ang="0">
                <a:pos x="0" y="2352"/>
              </a:cxn>
              <a:cxn ang="0">
                <a:pos x="1104" y="2352"/>
              </a:cxn>
              <a:cxn ang="0">
                <a:pos x="1104" y="2592"/>
              </a:cxn>
            </a:cxnLst>
            <a:rect l="0" t="0" r="r" b="b"/>
            <a:pathLst>
              <a:path w="1104" h="2592">
                <a:moveTo>
                  <a:pt x="576" y="0"/>
                </a:moveTo>
                <a:lnTo>
                  <a:pt x="0" y="576"/>
                </a:lnTo>
                <a:lnTo>
                  <a:pt x="0" y="2352"/>
                </a:lnTo>
                <a:lnTo>
                  <a:pt x="1104" y="2352"/>
                </a:lnTo>
                <a:lnTo>
                  <a:pt x="1104" y="2592"/>
                </a:lnTo>
              </a:path>
            </a:pathLst>
          </a:custGeom>
          <a:noFill/>
          <a:ln w="38100" cap="flat" cmpd="sng">
            <a:solidFill>
              <a:srgbClr val="FF3300"/>
            </a:solidFill>
            <a:prstDash val="solid"/>
            <a:round/>
            <a:headEnd type="none" w="med" len="med"/>
            <a:tailEnd type="triangle" w="med" len="med"/>
          </a:ln>
          <a:effectLst/>
        </p:spPr>
        <p:txBody>
          <a:bodyPr/>
          <a:lstStyle/>
          <a:p>
            <a:endParaRPr lang="zh-CN" altLang="en-US"/>
          </a:p>
        </p:txBody>
      </p:sp>
      <p:sp>
        <p:nvSpPr>
          <p:cNvPr id="1669154" name="AutoShape 34"/>
          <p:cNvSpPr>
            <a:spLocks noChangeArrowheads="1"/>
          </p:cNvSpPr>
          <p:nvPr/>
        </p:nvSpPr>
        <p:spPr bwMode="auto">
          <a:xfrm>
            <a:off x="4498975" y="3179763"/>
            <a:ext cx="609600" cy="609600"/>
          </a:xfrm>
          <a:prstGeom prst="flowChartSummingJunction">
            <a:avLst/>
          </a:prstGeom>
          <a:solidFill>
            <a:srgbClr val="5F5F5F"/>
          </a:solidFill>
          <a:ln w="38100">
            <a:solidFill>
              <a:schemeClr val="hlink"/>
            </a:solidFill>
            <a:round/>
          </a:ln>
          <a:effectLst/>
        </p:spPr>
        <p:txBody>
          <a:bodyPr wrap="none" anchor="ctr"/>
          <a:lstStyle/>
          <a:p>
            <a:endParaRPr lang="zh-CN" altLang="en-US"/>
          </a:p>
        </p:txBody>
      </p:sp>
      <p:sp>
        <p:nvSpPr>
          <p:cNvPr id="1669155" name="AutoShape 35"/>
          <p:cNvSpPr>
            <a:spLocks noChangeArrowheads="1"/>
          </p:cNvSpPr>
          <p:nvPr/>
        </p:nvSpPr>
        <p:spPr bwMode="auto">
          <a:xfrm>
            <a:off x="4498975" y="3175000"/>
            <a:ext cx="609600" cy="609600"/>
          </a:xfrm>
          <a:prstGeom prst="flowChartSummingJunction">
            <a:avLst/>
          </a:prstGeom>
          <a:solidFill>
            <a:srgbClr val="5F5F5F"/>
          </a:solidFill>
          <a:ln w="38100">
            <a:solidFill>
              <a:schemeClr val="hlink"/>
            </a:solidFill>
            <a:round/>
          </a:ln>
          <a:effectLst/>
        </p:spPr>
        <p:txBody>
          <a:bodyPr wrap="none" anchor="ctr"/>
          <a:lstStyle/>
          <a:p>
            <a:endParaRPr lang="zh-CN" altLang="en-US"/>
          </a:p>
        </p:txBody>
      </p:sp>
      <p:sp>
        <p:nvSpPr>
          <p:cNvPr id="1669156" name="Freeform 36"/>
          <p:cNvSpPr/>
          <p:nvPr/>
        </p:nvSpPr>
        <p:spPr bwMode="auto">
          <a:xfrm>
            <a:off x="3965575" y="1447800"/>
            <a:ext cx="1752600" cy="4038600"/>
          </a:xfrm>
          <a:custGeom>
            <a:avLst/>
            <a:gdLst/>
            <a:ahLst/>
            <a:cxnLst>
              <a:cxn ang="0">
                <a:pos x="1104" y="0"/>
              </a:cxn>
              <a:cxn ang="0">
                <a:pos x="528" y="576"/>
              </a:cxn>
              <a:cxn ang="0">
                <a:pos x="528" y="2400"/>
              </a:cxn>
              <a:cxn ang="0">
                <a:pos x="0" y="2400"/>
              </a:cxn>
              <a:cxn ang="0">
                <a:pos x="0" y="2544"/>
              </a:cxn>
            </a:cxnLst>
            <a:rect l="0" t="0" r="r" b="b"/>
            <a:pathLst>
              <a:path w="1104" h="2544">
                <a:moveTo>
                  <a:pt x="1104" y="0"/>
                </a:moveTo>
                <a:lnTo>
                  <a:pt x="528" y="576"/>
                </a:lnTo>
                <a:lnTo>
                  <a:pt x="528" y="2400"/>
                </a:lnTo>
                <a:lnTo>
                  <a:pt x="0" y="2400"/>
                </a:lnTo>
                <a:lnTo>
                  <a:pt x="0" y="2544"/>
                </a:lnTo>
              </a:path>
            </a:pathLst>
          </a:custGeom>
          <a:noFill/>
          <a:ln w="28575" cap="flat" cmpd="sng">
            <a:solidFill>
              <a:srgbClr val="6600FF"/>
            </a:solidFill>
            <a:prstDash val="solid"/>
            <a:round/>
            <a:headEnd type="none" w="med" len="med"/>
            <a:tailEnd type="triangle" w="med" len="med"/>
          </a:ln>
          <a:effectLst/>
        </p:spPr>
        <p:txBody>
          <a:bodyPr/>
          <a:lstStyle/>
          <a:p>
            <a:endParaRPr lang="zh-CN" altLang="en-US"/>
          </a:p>
        </p:txBody>
      </p:sp>
      <p:sp>
        <p:nvSpPr>
          <p:cNvPr id="1669157" name="Text Box 37"/>
          <p:cNvSpPr txBox="1">
            <a:spLocks noChangeArrowheads="1"/>
          </p:cNvSpPr>
          <p:nvPr/>
        </p:nvSpPr>
        <p:spPr bwMode="auto">
          <a:xfrm>
            <a:off x="611188" y="5105400"/>
            <a:ext cx="1752600" cy="915988"/>
          </a:xfrm>
          <a:prstGeom prst="rect">
            <a:avLst/>
          </a:prstGeom>
          <a:solidFill>
            <a:srgbClr val="FF6600"/>
          </a:solid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1800">
                <a:latin typeface="黑体" panose="02010609060101010101" pitchFamily="49" charset="-122"/>
              </a:rPr>
              <a:t>对内部其他主机的访问必须经过堡垒主机</a:t>
            </a:r>
          </a:p>
        </p:txBody>
      </p:sp>
      <p:sp>
        <p:nvSpPr>
          <p:cNvPr id="1669158" name="Line 38"/>
          <p:cNvSpPr>
            <a:spLocks noChangeShapeType="1"/>
          </p:cNvSpPr>
          <p:nvPr/>
        </p:nvSpPr>
        <p:spPr bwMode="auto">
          <a:xfrm flipV="1">
            <a:off x="3965575" y="5029200"/>
            <a:ext cx="0" cy="457200"/>
          </a:xfrm>
          <a:prstGeom prst="line">
            <a:avLst/>
          </a:prstGeom>
          <a:noFill/>
          <a:ln w="38100">
            <a:solidFill>
              <a:schemeClr val="accent2"/>
            </a:solidFill>
            <a:round/>
            <a:tailEnd type="triangle" w="med" len="med"/>
          </a:ln>
          <a:effectLst/>
        </p:spPr>
        <p:txBody>
          <a:bodyPr/>
          <a:lstStyle/>
          <a:p>
            <a:endParaRPr lang="zh-CN" altLang="en-US"/>
          </a:p>
        </p:txBody>
      </p:sp>
      <p:sp>
        <p:nvSpPr>
          <p:cNvPr id="1669159" name="Line 39"/>
          <p:cNvSpPr>
            <a:spLocks noChangeShapeType="1"/>
          </p:cNvSpPr>
          <p:nvPr/>
        </p:nvSpPr>
        <p:spPr bwMode="auto">
          <a:xfrm flipH="1">
            <a:off x="2822575" y="5029200"/>
            <a:ext cx="1143000" cy="0"/>
          </a:xfrm>
          <a:prstGeom prst="line">
            <a:avLst/>
          </a:prstGeom>
          <a:noFill/>
          <a:ln w="38100">
            <a:solidFill>
              <a:schemeClr val="accent2"/>
            </a:solidFill>
            <a:round/>
            <a:tailEnd type="triangle" w="med" len="med"/>
          </a:ln>
          <a:effectLst/>
        </p:spPr>
        <p:txBody>
          <a:bodyPr/>
          <a:lstStyle/>
          <a:p>
            <a:endParaRPr lang="zh-CN" altLang="en-US"/>
          </a:p>
        </p:txBody>
      </p:sp>
      <p:sp>
        <p:nvSpPr>
          <p:cNvPr id="1669160" name="Line 40"/>
          <p:cNvSpPr>
            <a:spLocks noChangeShapeType="1"/>
          </p:cNvSpPr>
          <p:nvPr/>
        </p:nvSpPr>
        <p:spPr bwMode="auto">
          <a:xfrm>
            <a:off x="2822575" y="5029200"/>
            <a:ext cx="0" cy="609600"/>
          </a:xfrm>
          <a:prstGeom prst="line">
            <a:avLst/>
          </a:prstGeom>
          <a:noFill/>
          <a:ln w="38100">
            <a:solidFill>
              <a:schemeClr val="accent2"/>
            </a:solidFill>
            <a:round/>
            <a:tailEnd type="triangle" w="med" len="med"/>
          </a:ln>
          <a:effectLst/>
        </p:spPr>
        <p:txBody>
          <a:bodyPr/>
          <a:lstStyle/>
          <a:p>
            <a:endParaRPr lang="zh-CN" altLang="en-US"/>
          </a:p>
        </p:txBody>
      </p:sp>
      <p:sp>
        <p:nvSpPr>
          <p:cNvPr id="1669161" name="Line 41"/>
          <p:cNvSpPr>
            <a:spLocks noChangeShapeType="1"/>
          </p:cNvSpPr>
          <p:nvPr/>
        </p:nvSpPr>
        <p:spPr bwMode="auto">
          <a:xfrm flipV="1">
            <a:off x="3965575" y="4953000"/>
            <a:ext cx="0" cy="533400"/>
          </a:xfrm>
          <a:prstGeom prst="line">
            <a:avLst/>
          </a:prstGeom>
          <a:noFill/>
          <a:ln w="38100">
            <a:solidFill>
              <a:schemeClr val="hlink"/>
            </a:solidFill>
            <a:round/>
            <a:tailEnd type="triangle" w="med" len="med"/>
          </a:ln>
          <a:effectLst/>
        </p:spPr>
        <p:txBody>
          <a:bodyPr/>
          <a:lstStyle/>
          <a:p>
            <a:endParaRPr lang="zh-CN" altLang="en-US"/>
          </a:p>
        </p:txBody>
      </p:sp>
      <p:sp>
        <p:nvSpPr>
          <p:cNvPr id="1669162" name="Line 42"/>
          <p:cNvSpPr>
            <a:spLocks noChangeShapeType="1"/>
          </p:cNvSpPr>
          <p:nvPr/>
        </p:nvSpPr>
        <p:spPr bwMode="auto">
          <a:xfrm>
            <a:off x="3965575" y="4953000"/>
            <a:ext cx="1295400" cy="0"/>
          </a:xfrm>
          <a:prstGeom prst="line">
            <a:avLst/>
          </a:prstGeom>
          <a:noFill/>
          <a:ln w="38100">
            <a:solidFill>
              <a:schemeClr val="hlink"/>
            </a:solidFill>
            <a:round/>
            <a:tailEnd type="triangle" w="med" len="med"/>
          </a:ln>
          <a:effectLst/>
        </p:spPr>
        <p:txBody>
          <a:bodyPr/>
          <a:lstStyle/>
          <a:p>
            <a:endParaRPr lang="zh-CN" altLang="en-US"/>
          </a:p>
        </p:txBody>
      </p:sp>
      <p:sp>
        <p:nvSpPr>
          <p:cNvPr id="1669163" name="Line 43"/>
          <p:cNvSpPr>
            <a:spLocks noChangeShapeType="1"/>
          </p:cNvSpPr>
          <p:nvPr/>
        </p:nvSpPr>
        <p:spPr bwMode="auto">
          <a:xfrm>
            <a:off x="5260975" y="4953000"/>
            <a:ext cx="0" cy="609600"/>
          </a:xfrm>
          <a:prstGeom prst="line">
            <a:avLst/>
          </a:prstGeom>
          <a:noFill/>
          <a:ln w="38100">
            <a:solidFill>
              <a:schemeClr val="hlink"/>
            </a:solidFill>
            <a:round/>
            <a:tailEnd type="triangle" w="med" len="med"/>
          </a:ln>
          <a:effectLst/>
        </p:spPr>
        <p:txBody>
          <a:bodyPr/>
          <a:lstStyle/>
          <a:p>
            <a:endParaRPr lang="zh-CN" altLang="en-US"/>
          </a:p>
        </p:txBody>
      </p:sp>
      <p:sp>
        <p:nvSpPr>
          <p:cNvPr id="1669164" name="Line 44"/>
          <p:cNvSpPr>
            <a:spLocks noChangeShapeType="1"/>
          </p:cNvSpPr>
          <p:nvPr/>
        </p:nvSpPr>
        <p:spPr bwMode="auto">
          <a:xfrm flipV="1">
            <a:off x="4041775" y="4800600"/>
            <a:ext cx="0" cy="685800"/>
          </a:xfrm>
          <a:prstGeom prst="line">
            <a:avLst/>
          </a:prstGeom>
          <a:noFill/>
          <a:ln w="38100">
            <a:solidFill>
              <a:srgbClr val="333333"/>
            </a:solidFill>
            <a:round/>
            <a:tailEnd type="triangle" w="med" len="med"/>
          </a:ln>
          <a:effectLst/>
        </p:spPr>
        <p:txBody>
          <a:bodyPr/>
          <a:lstStyle/>
          <a:p>
            <a:endParaRPr lang="zh-CN" altLang="en-US"/>
          </a:p>
        </p:txBody>
      </p:sp>
      <p:sp>
        <p:nvSpPr>
          <p:cNvPr id="1669165" name="Line 45"/>
          <p:cNvSpPr>
            <a:spLocks noChangeShapeType="1"/>
          </p:cNvSpPr>
          <p:nvPr/>
        </p:nvSpPr>
        <p:spPr bwMode="auto">
          <a:xfrm>
            <a:off x="4041775" y="4800600"/>
            <a:ext cx="2590800" cy="0"/>
          </a:xfrm>
          <a:prstGeom prst="line">
            <a:avLst/>
          </a:prstGeom>
          <a:noFill/>
          <a:ln w="38100">
            <a:solidFill>
              <a:srgbClr val="333333"/>
            </a:solidFill>
            <a:round/>
            <a:tailEnd type="triangle" w="med" len="med"/>
          </a:ln>
          <a:effectLst/>
        </p:spPr>
        <p:txBody>
          <a:bodyPr/>
          <a:lstStyle/>
          <a:p>
            <a:endParaRPr lang="zh-CN" altLang="en-US"/>
          </a:p>
        </p:txBody>
      </p:sp>
      <p:sp>
        <p:nvSpPr>
          <p:cNvPr id="1669166" name="Line 46"/>
          <p:cNvSpPr>
            <a:spLocks noChangeShapeType="1"/>
          </p:cNvSpPr>
          <p:nvPr/>
        </p:nvSpPr>
        <p:spPr bwMode="auto">
          <a:xfrm>
            <a:off x="6632575" y="4800600"/>
            <a:ext cx="0" cy="762000"/>
          </a:xfrm>
          <a:prstGeom prst="line">
            <a:avLst/>
          </a:prstGeom>
          <a:noFill/>
          <a:ln w="38100">
            <a:solidFill>
              <a:srgbClr val="333333"/>
            </a:solidFill>
            <a:round/>
            <a:tailEnd type="triangle" w="med" len="med"/>
          </a:ln>
          <a:effectLst/>
        </p:spPr>
        <p:txBody>
          <a:bodyPr/>
          <a:lstStyle/>
          <a:p>
            <a:endParaRPr lang="zh-CN" altLang="en-US"/>
          </a:p>
        </p:txBody>
      </p:sp>
      <p:sp>
        <p:nvSpPr>
          <p:cNvPr id="1669168" name="Text Box 48"/>
          <p:cNvSpPr txBox="1">
            <a:spLocks noChangeArrowheads="1"/>
          </p:cNvSpPr>
          <p:nvPr/>
        </p:nvSpPr>
        <p:spPr bwMode="auto">
          <a:xfrm>
            <a:off x="5651500" y="1989138"/>
            <a:ext cx="2376488" cy="1006475"/>
          </a:xfrm>
          <a:prstGeom prst="rect">
            <a:avLst/>
          </a:prstGeom>
          <a:solidFill>
            <a:srgbClr val="FF6600"/>
          </a:solidFill>
          <a:ln w="38100">
            <a:noFill/>
            <a:miter lim="800000"/>
          </a:ln>
          <a:effectLst/>
        </p:spPr>
        <p:txBody>
          <a:bodyPr>
            <a:spAutoFit/>
          </a:bodyPr>
          <a:lstStyle/>
          <a:p>
            <a:pPr eaLnBrk="0" hangingPunct="0">
              <a:spcBef>
                <a:spcPct val="50000"/>
              </a:spcBef>
              <a:buFont typeface="Wingdings" panose="05000000000000000000" pitchFamily="2" charset="2"/>
              <a:buNone/>
            </a:pPr>
            <a:r>
              <a:rPr kumimoji="0" lang="zh-CN" altLang="en-US" sz="2000">
                <a:latin typeface="黑体" panose="02010609060101010101" pitchFamily="49" charset="-122"/>
              </a:rPr>
              <a:t>不允许外部主机直接访问除堡垒主机之外的其他主机</a:t>
            </a:r>
          </a:p>
        </p:txBody>
      </p:sp>
      <p:sp>
        <p:nvSpPr>
          <p:cNvPr id="1669169" name="Text Box 49"/>
          <p:cNvSpPr txBox="1">
            <a:spLocks noChangeArrowheads="1"/>
          </p:cNvSpPr>
          <p:nvPr/>
        </p:nvSpPr>
        <p:spPr bwMode="auto">
          <a:xfrm>
            <a:off x="3779838" y="2500313"/>
            <a:ext cx="914400" cy="641350"/>
          </a:xfrm>
          <a:prstGeom prst="rect">
            <a:avLst/>
          </a:prstGeom>
          <a:noFill/>
          <a:ln w="38100">
            <a:noFill/>
            <a:miter lim="800000"/>
          </a:ln>
          <a:effectLst/>
        </p:spPr>
        <p:txBody>
          <a:bodyPr>
            <a:spAutoFit/>
          </a:bodyPr>
          <a:lstStyle/>
          <a:p>
            <a:pPr eaLnBrk="0" hangingPunct="0">
              <a:spcBef>
                <a:spcPct val="50000"/>
              </a:spcBef>
              <a:buFont typeface="Wingdings" panose="05000000000000000000" pitchFamily="2" charset="2"/>
              <a:buNone/>
            </a:pPr>
            <a:r>
              <a:rPr kumimoji="0" lang="zh-CN" altLang="en-US" sz="1800">
                <a:latin typeface="黑体" panose="02010609060101010101" pitchFamily="49" charset="-122"/>
              </a:rPr>
              <a:t>包过滤路由器</a:t>
            </a:r>
          </a:p>
        </p:txBody>
      </p:sp>
      <p:sp>
        <p:nvSpPr>
          <p:cNvPr id="1669171" name="Rectangle 51"/>
          <p:cNvSpPr>
            <a:spLocks noChangeArrowheads="1"/>
          </p:cNvSpPr>
          <p:nvPr/>
        </p:nvSpPr>
        <p:spPr bwMode="auto">
          <a:xfrm>
            <a:off x="1027113" y="133350"/>
            <a:ext cx="7162800" cy="914400"/>
          </a:xfrm>
          <a:prstGeom prst="rect">
            <a:avLst/>
          </a:prstGeom>
          <a:noFill/>
          <a:ln w="9525">
            <a:noFill/>
            <a:miter lim="800000"/>
          </a:ln>
          <a:effectLst/>
        </p:spPr>
        <p:txBody>
          <a:bodyPr anchor="ctr"/>
          <a:lstStyle/>
          <a:p>
            <a:r>
              <a:rPr kumimoji="0" lang="zh-CN" altLang="en-US" sz="4000" dirty="0">
                <a:latin typeface="黑体" panose="02010609060101010101" pitchFamily="49" charset="-122"/>
                <a:ea typeface="宋体" panose="02010600030101010101" pitchFamily="2" charset="-122"/>
              </a:rPr>
              <a:t>三、屏蔽主机体系结构</a:t>
            </a:r>
            <a:r>
              <a:rPr kumimoji="0" lang="en-US" altLang="zh-CN" sz="4000" dirty="0">
                <a:latin typeface="黑体" panose="02010609060101010101" pitchFamily="49" charset="-122"/>
                <a:ea typeface="宋体" panose="02010600030101010101" pitchFamily="2" charset="-122"/>
              </a:rPr>
              <a:t>(2/3)</a:t>
            </a:r>
          </a:p>
        </p:txBody>
      </p:sp>
      <p:grpSp>
        <p:nvGrpSpPr>
          <p:cNvPr id="5" name="Group 60"/>
          <p:cNvGrpSpPr/>
          <p:nvPr/>
        </p:nvGrpSpPr>
        <p:grpSpPr bwMode="auto">
          <a:xfrm>
            <a:off x="3132138" y="1700213"/>
            <a:ext cx="2376487" cy="4752975"/>
            <a:chOff x="1973" y="1071"/>
            <a:chExt cx="1497" cy="2994"/>
          </a:xfrm>
        </p:grpSpPr>
        <p:sp>
          <p:nvSpPr>
            <p:cNvPr id="1669172" name="Line 52"/>
            <p:cNvSpPr>
              <a:spLocks noChangeShapeType="1"/>
            </p:cNvSpPr>
            <p:nvPr/>
          </p:nvSpPr>
          <p:spPr bwMode="auto">
            <a:xfrm>
              <a:off x="1973" y="1071"/>
              <a:ext cx="0" cy="2994"/>
            </a:xfrm>
            <a:prstGeom prst="line">
              <a:avLst/>
            </a:prstGeom>
            <a:noFill/>
            <a:ln w="28575">
              <a:solidFill>
                <a:schemeClr val="tx1"/>
              </a:solidFill>
              <a:prstDash val="sysDot"/>
              <a:round/>
            </a:ln>
            <a:effectLst/>
          </p:spPr>
          <p:txBody>
            <a:bodyPr/>
            <a:lstStyle/>
            <a:p>
              <a:endParaRPr lang="zh-CN" altLang="en-US"/>
            </a:p>
          </p:txBody>
        </p:sp>
        <p:sp>
          <p:nvSpPr>
            <p:cNvPr id="1669173" name="Line 53"/>
            <p:cNvSpPr>
              <a:spLocks noChangeShapeType="1"/>
            </p:cNvSpPr>
            <p:nvPr/>
          </p:nvSpPr>
          <p:spPr bwMode="auto">
            <a:xfrm>
              <a:off x="1973" y="4065"/>
              <a:ext cx="1088" cy="0"/>
            </a:xfrm>
            <a:prstGeom prst="line">
              <a:avLst/>
            </a:prstGeom>
            <a:noFill/>
            <a:ln w="28575">
              <a:solidFill>
                <a:schemeClr val="tx1"/>
              </a:solidFill>
              <a:prstDash val="sysDot"/>
              <a:round/>
            </a:ln>
            <a:effectLst/>
          </p:spPr>
          <p:txBody>
            <a:bodyPr/>
            <a:lstStyle/>
            <a:p>
              <a:endParaRPr lang="zh-CN" altLang="en-US"/>
            </a:p>
          </p:txBody>
        </p:sp>
        <p:sp>
          <p:nvSpPr>
            <p:cNvPr id="1669174" name="Line 54"/>
            <p:cNvSpPr>
              <a:spLocks noChangeShapeType="1"/>
            </p:cNvSpPr>
            <p:nvPr/>
          </p:nvSpPr>
          <p:spPr bwMode="auto">
            <a:xfrm flipV="1">
              <a:off x="3061" y="2750"/>
              <a:ext cx="0" cy="1315"/>
            </a:xfrm>
            <a:prstGeom prst="line">
              <a:avLst/>
            </a:prstGeom>
            <a:noFill/>
            <a:ln w="28575">
              <a:solidFill>
                <a:schemeClr val="tx1"/>
              </a:solidFill>
              <a:prstDash val="sysDot"/>
              <a:round/>
            </a:ln>
            <a:effectLst/>
          </p:spPr>
          <p:txBody>
            <a:bodyPr/>
            <a:lstStyle/>
            <a:p>
              <a:endParaRPr lang="zh-CN" altLang="en-US"/>
            </a:p>
          </p:txBody>
        </p:sp>
        <p:sp>
          <p:nvSpPr>
            <p:cNvPr id="1669175" name="Line 55"/>
            <p:cNvSpPr>
              <a:spLocks noChangeShapeType="1"/>
            </p:cNvSpPr>
            <p:nvPr/>
          </p:nvSpPr>
          <p:spPr bwMode="auto">
            <a:xfrm>
              <a:off x="3061" y="2750"/>
              <a:ext cx="409" cy="0"/>
            </a:xfrm>
            <a:prstGeom prst="line">
              <a:avLst/>
            </a:prstGeom>
            <a:noFill/>
            <a:ln w="28575">
              <a:solidFill>
                <a:schemeClr val="tx1"/>
              </a:solidFill>
              <a:prstDash val="sysDot"/>
              <a:round/>
            </a:ln>
            <a:effectLst/>
          </p:spPr>
          <p:txBody>
            <a:bodyPr/>
            <a:lstStyle/>
            <a:p>
              <a:endParaRPr lang="zh-CN" altLang="en-US"/>
            </a:p>
          </p:txBody>
        </p:sp>
        <p:sp>
          <p:nvSpPr>
            <p:cNvPr id="1669176" name="Line 56"/>
            <p:cNvSpPr>
              <a:spLocks noChangeShapeType="1"/>
            </p:cNvSpPr>
            <p:nvPr/>
          </p:nvSpPr>
          <p:spPr bwMode="auto">
            <a:xfrm flipV="1">
              <a:off x="3470" y="1071"/>
              <a:ext cx="0" cy="1679"/>
            </a:xfrm>
            <a:prstGeom prst="line">
              <a:avLst/>
            </a:prstGeom>
            <a:noFill/>
            <a:ln w="28575">
              <a:solidFill>
                <a:schemeClr val="tx1"/>
              </a:solidFill>
              <a:prstDash val="sysDot"/>
              <a:round/>
            </a:ln>
            <a:effectLst/>
          </p:spPr>
          <p:txBody>
            <a:bodyPr/>
            <a:lstStyle/>
            <a:p>
              <a:endParaRPr lang="zh-CN" altLang="en-US"/>
            </a:p>
          </p:txBody>
        </p:sp>
        <p:sp>
          <p:nvSpPr>
            <p:cNvPr id="1669177" name="Line 57"/>
            <p:cNvSpPr>
              <a:spLocks noChangeShapeType="1"/>
            </p:cNvSpPr>
            <p:nvPr/>
          </p:nvSpPr>
          <p:spPr bwMode="auto">
            <a:xfrm>
              <a:off x="1973" y="1071"/>
              <a:ext cx="1497" cy="0"/>
            </a:xfrm>
            <a:prstGeom prst="line">
              <a:avLst/>
            </a:prstGeom>
            <a:noFill/>
            <a:ln w="28575">
              <a:solidFill>
                <a:schemeClr val="tx1"/>
              </a:solidFill>
              <a:prstDash val="sysDot"/>
              <a:round/>
            </a:ln>
            <a:effectLst/>
          </p:spPr>
          <p:txBody>
            <a:bodyPr/>
            <a:lstStyle/>
            <a:p>
              <a:endParaRPr lang="zh-CN" altLang="en-US"/>
            </a:p>
          </p:txBody>
        </p:sp>
      </p:grpSp>
      <p:sp>
        <p:nvSpPr>
          <p:cNvPr id="1669133" name="Text Box 13"/>
          <p:cNvSpPr txBox="1">
            <a:spLocks noChangeArrowheads="1"/>
          </p:cNvSpPr>
          <p:nvPr/>
        </p:nvSpPr>
        <p:spPr bwMode="auto">
          <a:xfrm>
            <a:off x="3635375" y="6092825"/>
            <a:ext cx="1143000" cy="366713"/>
          </a:xfrm>
          <a:prstGeom prst="rect">
            <a:avLst/>
          </a:prstGeom>
          <a:noFill/>
          <a:ln w="38100">
            <a:noFill/>
            <a:miter lim="800000"/>
          </a:ln>
          <a:effectLst/>
        </p:spPr>
        <p:txBody>
          <a:bodyPr>
            <a:spAutoFit/>
          </a:bodyPr>
          <a:lstStyle/>
          <a:p>
            <a:pPr algn="ctr" eaLnBrk="0" hangingPunct="0">
              <a:spcBef>
                <a:spcPct val="50000"/>
              </a:spcBef>
              <a:buFont typeface="Wingdings" panose="05000000000000000000" pitchFamily="2" charset="2"/>
              <a:buNone/>
            </a:pPr>
            <a:r>
              <a:rPr kumimoji="0" lang="zh-CN" altLang="en-US" sz="1800">
                <a:latin typeface="黑体" panose="02010609060101010101" pitchFamily="49" charset="-122"/>
              </a:rPr>
              <a:t>堡垒主机</a:t>
            </a:r>
          </a:p>
        </p:txBody>
      </p:sp>
      <p:sp>
        <p:nvSpPr>
          <p:cNvPr id="1669181" name="Text Box 61"/>
          <p:cNvSpPr txBox="1">
            <a:spLocks noChangeArrowheads="1"/>
          </p:cNvSpPr>
          <p:nvPr/>
        </p:nvSpPr>
        <p:spPr bwMode="auto">
          <a:xfrm>
            <a:off x="3203575" y="3860800"/>
            <a:ext cx="1119188" cy="423863"/>
          </a:xfrm>
          <a:prstGeom prst="rect">
            <a:avLst/>
          </a:prstGeom>
          <a:noFill/>
          <a:ln w="9525">
            <a:noFill/>
            <a:miter lim="800000"/>
          </a:ln>
        </p:spPr>
        <p:txBody>
          <a:bodyPr/>
          <a:lstStyle/>
          <a:p>
            <a:r>
              <a:rPr lang="zh-CN" altLang="en-US" sz="2000">
                <a:solidFill>
                  <a:schemeClr val="folHlink"/>
                </a:solidFill>
              </a:rPr>
              <a:t>防火墙</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1669147"/>
                                        </p:tgtEl>
                                        <p:attrNameLst>
                                          <p:attrName>style.visibility</p:attrName>
                                        </p:attrNameLst>
                                      </p:cBhvr>
                                      <p:to>
                                        <p:strVal val="visible"/>
                                      </p:to>
                                    </p:set>
                                    <p:anim calcmode="lin" valueType="num">
                                      <p:cBhvr>
                                        <p:cTn id="7" dur="500" fill="hold"/>
                                        <p:tgtEl>
                                          <p:spTgt spid="1669147"/>
                                        </p:tgtEl>
                                        <p:attrNameLst>
                                          <p:attrName>ppt_w</p:attrName>
                                        </p:attrNameLst>
                                      </p:cBhvr>
                                      <p:tavLst>
                                        <p:tav tm="0">
                                          <p:val>
                                            <p:fltVal val="0"/>
                                          </p:val>
                                        </p:tav>
                                        <p:tav tm="100000">
                                          <p:val>
                                            <p:strVal val="#ppt_w"/>
                                          </p:val>
                                        </p:tav>
                                      </p:tavLst>
                                    </p:anim>
                                    <p:anim calcmode="lin" valueType="num">
                                      <p:cBhvr>
                                        <p:cTn id="8" dur="500" fill="hold"/>
                                        <p:tgtEl>
                                          <p:spTgt spid="1669147"/>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669148"/>
                                        </p:tgtEl>
                                        <p:attrNameLst>
                                          <p:attrName>style.visibility</p:attrName>
                                        </p:attrNameLst>
                                      </p:cBhvr>
                                      <p:to>
                                        <p:strVal val="visible"/>
                                      </p:to>
                                    </p:set>
                                    <p:animEffect transition="in" filter="wipe(down)">
                                      <p:cBhvr>
                                        <p:cTn id="13" dur="1000"/>
                                        <p:tgtEl>
                                          <p:spTgt spid="1669148"/>
                                        </p:tgtEl>
                                      </p:cBhvr>
                                    </p:animEffect>
                                  </p:childTnLst>
                                  <p:subTnLst>
                                    <p:set>
                                      <p:cBhvr override="childStyle">
                                        <p:cTn dur="1" fill="hold" display="0" masterRel="sameClick" afterEffect="1">
                                          <p:stCondLst>
                                            <p:cond evt="end" delay="0">
                                              <p:tn val="11"/>
                                            </p:cond>
                                          </p:stCondLst>
                                        </p:cTn>
                                        <p:tgtEl>
                                          <p:spTgt spid="1669148"/>
                                        </p:tgtEl>
                                        <p:attrNameLst>
                                          <p:attrName>style.visibility</p:attrName>
                                        </p:attrNameLst>
                                      </p:cBhvr>
                                      <p:to>
                                        <p:strVal val="hidden"/>
                                      </p:to>
                                    </p:set>
                                  </p:subTnLst>
                                </p:cTn>
                              </p:par>
                            </p:childTnLst>
                          </p:cTn>
                        </p:par>
                        <p:par>
                          <p:cTn id="14" fill="hold">
                            <p:stCondLst>
                              <p:cond delay="1000"/>
                            </p:stCondLst>
                            <p:childTnLst>
                              <p:par>
                                <p:cTn id="15" presetID="22" presetClass="entr" presetSubtype="1" fill="hold" grpId="0" nodeType="afterEffect">
                                  <p:stCondLst>
                                    <p:cond delay="0"/>
                                  </p:stCondLst>
                                  <p:childTnLst>
                                    <p:set>
                                      <p:cBhvr>
                                        <p:cTn id="16" dur="1" fill="hold">
                                          <p:stCondLst>
                                            <p:cond delay="0"/>
                                          </p:stCondLst>
                                        </p:cTn>
                                        <p:tgtEl>
                                          <p:spTgt spid="1669149"/>
                                        </p:tgtEl>
                                        <p:attrNameLst>
                                          <p:attrName>style.visibility</p:attrName>
                                        </p:attrNameLst>
                                      </p:cBhvr>
                                      <p:to>
                                        <p:strVal val="visible"/>
                                      </p:to>
                                    </p:set>
                                    <p:animEffect transition="in" filter="wipe(up)">
                                      <p:cBhvr>
                                        <p:cTn id="17" dur="1000"/>
                                        <p:tgtEl>
                                          <p:spTgt spid="1669149"/>
                                        </p:tgtEl>
                                      </p:cBhvr>
                                    </p:animEffect>
                                  </p:childTnLst>
                                  <p:subTnLst>
                                    <p:set>
                                      <p:cBhvr override="childStyle">
                                        <p:cTn dur="1" fill="hold" display="0" masterRel="sameClick" afterEffect="1">
                                          <p:stCondLst>
                                            <p:cond evt="end" delay="0">
                                              <p:tn val="15"/>
                                            </p:cond>
                                          </p:stCondLst>
                                        </p:cTn>
                                        <p:tgtEl>
                                          <p:spTgt spid="1669149"/>
                                        </p:tgtEl>
                                        <p:attrNameLst>
                                          <p:attrName>style.visibility</p:attrName>
                                        </p:attrNameLst>
                                      </p:cBhvr>
                                      <p:to>
                                        <p:strVal val="hidden"/>
                                      </p:to>
                                    </p:set>
                                  </p:subTnLst>
                                </p:cTn>
                              </p:par>
                            </p:childTnLst>
                          </p:cTn>
                        </p:par>
                        <p:par>
                          <p:cTn id="18" fill="hold">
                            <p:stCondLst>
                              <p:cond delay="2000"/>
                            </p:stCondLst>
                            <p:childTnLst>
                              <p:par>
                                <p:cTn id="19" presetID="12" presetClass="entr" presetSubtype="2" fill="hold" grpId="0" nodeType="afterEffect">
                                  <p:stCondLst>
                                    <p:cond delay="0"/>
                                  </p:stCondLst>
                                  <p:childTnLst>
                                    <p:set>
                                      <p:cBhvr>
                                        <p:cTn id="20" dur="1" fill="hold">
                                          <p:stCondLst>
                                            <p:cond delay="0"/>
                                          </p:stCondLst>
                                        </p:cTn>
                                        <p:tgtEl>
                                          <p:spTgt spid="1669134"/>
                                        </p:tgtEl>
                                        <p:attrNameLst>
                                          <p:attrName>style.visibility</p:attrName>
                                        </p:attrNameLst>
                                      </p:cBhvr>
                                      <p:to>
                                        <p:strVal val="visible"/>
                                      </p:to>
                                    </p:set>
                                    <p:animEffect transition="in" filter="slide(fromRight)">
                                      <p:cBhvr>
                                        <p:cTn id="21" dur="500"/>
                                        <p:tgtEl>
                                          <p:spTgt spid="166913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1669151"/>
                                        </p:tgtEl>
                                        <p:attrNameLst>
                                          <p:attrName>style.visibility</p:attrName>
                                        </p:attrNameLst>
                                      </p:cBhvr>
                                      <p:to>
                                        <p:strVal val="visible"/>
                                      </p:to>
                                    </p:set>
                                    <p:animEffect transition="in" filter="wipe(up)">
                                      <p:cBhvr>
                                        <p:cTn id="26" dur="1000"/>
                                        <p:tgtEl>
                                          <p:spTgt spid="1669151"/>
                                        </p:tgtEl>
                                      </p:cBhvr>
                                    </p:animEffect>
                                  </p:childTnLst>
                                  <p:subTnLst>
                                    <p:set>
                                      <p:cBhvr override="childStyle">
                                        <p:cTn dur="1" fill="hold" display="0" masterRel="sameClick" afterEffect="1">
                                          <p:stCondLst>
                                            <p:cond evt="end" delay="0">
                                              <p:tn val="24"/>
                                            </p:cond>
                                          </p:stCondLst>
                                        </p:cTn>
                                        <p:tgtEl>
                                          <p:spTgt spid="1669151"/>
                                        </p:tgtEl>
                                        <p:attrNameLst>
                                          <p:attrName>style.visibility</p:attrName>
                                        </p:attrNameLst>
                                      </p:cBhvr>
                                      <p:to>
                                        <p:strVal val="hidden"/>
                                      </p:to>
                                    </p:set>
                                  </p:subTnLst>
                                </p:cTn>
                              </p:par>
                            </p:childTnLst>
                          </p:cTn>
                        </p:par>
                        <p:par>
                          <p:cTn id="27" fill="hold">
                            <p:stCondLst>
                              <p:cond delay="1000"/>
                            </p:stCondLst>
                            <p:childTnLst>
                              <p:par>
                                <p:cTn id="28" presetID="23" presetClass="entr" presetSubtype="16" fill="hold" grpId="0" nodeType="afterEffect">
                                  <p:stCondLst>
                                    <p:cond delay="0"/>
                                  </p:stCondLst>
                                  <p:childTnLst>
                                    <p:set>
                                      <p:cBhvr>
                                        <p:cTn id="29" dur="1" fill="hold">
                                          <p:stCondLst>
                                            <p:cond delay="0"/>
                                          </p:stCondLst>
                                        </p:cTn>
                                        <p:tgtEl>
                                          <p:spTgt spid="1669155"/>
                                        </p:tgtEl>
                                        <p:attrNameLst>
                                          <p:attrName>style.visibility</p:attrName>
                                        </p:attrNameLst>
                                      </p:cBhvr>
                                      <p:to>
                                        <p:strVal val="visible"/>
                                      </p:to>
                                    </p:set>
                                    <p:anim calcmode="lin" valueType="num">
                                      <p:cBhvr>
                                        <p:cTn id="30" dur="500" fill="hold"/>
                                        <p:tgtEl>
                                          <p:spTgt spid="1669155"/>
                                        </p:tgtEl>
                                        <p:attrNameLst>
                                          <p:attrName>ppt_w</p:attrName>
                                        </p:attrNameLst>
                                      </p:cBhvr>
                                      <p:tavLst>
                                        <p:tav tm="0">
                                          <p:val>
                                            <p:fltVal val="0"/>
                                          </p:val>
                                        </p:tav>
                                        <p:tav tm="100000">
                                          <p:val>
                                            <p:strVal val="#ppt_w"/>
                                          </p:val>
                                        </p:tav>
                                      </p:tavLst>
                                    </p:anim>
                                    <p:anim calcmode="lin" valueType="num">
                                      <p:cBhvr>
                                        <p:cTn id="31" dur="500" fill="hold"/>
                                        <p:tgtEl>
                                          <p:spTgt spid="1669155"/>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669155"/>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669152"/>
                                        </p:tgtEl>
                                        <p:attrNameLst>
                                          <p:attrName>style.visibility</p:attrName>
                                        </p:attrNameLst>
                                      </p:cBhvr>
                                      <p:to>
                                        <p:strVal val="visible"/>
                                      </p:to>
                                    </p:set>
                                    <p:animEffect transition="in" filter="wipe(up)">
                                      <p:cBhvr>
                                        <p:cTn id="36" dur="1000"/>
                                        <p:tgtEl>
                                          <p:spTgt spid="1669152"/>
                                        </p:tgtEl>
                                      </p:cBhvr>
                                    </p:animEffect>
                                  </p:childTnLst>
                                  <p:subTnLst>
                                    <p:set>
                                      <p:cBhvr override="childStyle">
                                        <p:cTn dur="1" fill="hold" display="0" masterRel="sameClick" afterEffect="1">
                                          <p:stCondLst>
                                            <p:cond evt="end" delay="0">
                                              <p:tn val="34"/>
                                            </p:cond>
                                          </p:stCondLst>
                                        </p:cTn>
                                        <p:tgtEl>
                                          <p:spTgt spid="1669152"/>
                                        </p:tgtEl>
                                        <p:attrNameLst>
                                          <p:attrName>style.visibility</p:attrName>
                                        </p:attrNameLst>
                                      </p:cBhvr>
                                      <p:to>
                                        <p:strVal val="hidden"/>
                                      </p:to>
                                    </p:set>
                                  </p:subTnLst>
                                </p:cTn>
                              </p:par>
                            </p:childTnLst>
                          </p:cTn>
                        </p:par>
                        <p:par>
                          <p:cTn id="37" fill="hold">
                            <p:stCondLst>
                              <p:cond delay="1000"/>
                            </p:stCondLst>
                            <p:childTnLst>
                              <p:par>
                                <p:cTn id="38" presetID="23" presetClass="entr" presetSubtype="16" fill="hold" grpId="0" nodeType="afterEffect">
                                  <p:stCondLst>
                                    <p:cond delay="0"/>
                                  </p:stCondLst>
                                  <p:childTnLst>
                                    <p:set>
                                      <p:cBhvr>
                                        <p:cTn id="39" dur="1" fill="hold">
                                          <p:stCondLst>
                                            <p:cond delay="0"/>
                                          </p:stCondLst>
                                        </p:cTn>
                                        <p:tgtEl>
                                          <p:spTgt spid="1669150"/>
                                        </p:tgtEl>
                                        <p:attrNameLst>
                                          <p:attrName>style.visibility</p:attrName>
                                        </p:attrNameLst>
                                      </p:cBhvr>
                                      <p:to>
                                        <p:strVal val="visible"/>
                                      </p:to>
                                    </p:set>
                                    <p:anim calcmode="lin" valueType="num">
                                      <p:cBhvr>
                                        <p:cTn id="40" dur="500" fill="hold"/>
                                        <p:tgtEl>
                                          <p:spTgt spid="1669150"/>
                                        </p:tgtEl>
                                        <p:attrNameLst>
                                          <p:attrName>ppt_w</p:attrName>
                                        </p:attrNameLst>
                                      </p:cBhvr>
                                      <p:tavLst>
                                        <p:tav tm="0">
                                          <p:val>
                                            <p:fltVal val="0"/>
                                          </p:val>
                                        </p:tav>
                                        <p:tav tm="100000">
                                          <p:val>
                                            <p:strVal val="#ppt_w"/>
                                          </p:val>
                                        </p:tav>
                                      </p:tavLst>
                                    </p:anim>
                                    <p:anim calcmode="lin" valueType="num">
                                      <p:cBhvr>
                                        <p:cTn id="41" dur="500" fill="hold"/>
                                        <p:tgtEl>
                                          <p:spTgt spid="166915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669150"/>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1669153"/>
                                        </p:tgtEl>
                                        <p:attrNameLst>
                                          <p:attrName>style.visibility</p:attrName>
                                        </p:attrNameLst>
                                      </p:cBhvr>
                                      <p:to>
                                        <p:strVal val="visible"/>
                                      </p:to>
                                    </p:set>
                                    <p:animEffect transition="in" filter="wipe(up)">
                                      <p:cBhvr>
                                        <p:cTn id="46" dur="1000"/>
                                        <p:tgtEl>
                                          <p:spTgt spid="1669153"/>
                                        </p:tgtEl>
                                      </p:cBhvr>
                                    </p:animEffect>
                                  </p:childTnLst>
                                  <p:subTnLst>
                                    <p:set>
                                      <p:cBhvr override="childStyle">
                                        <p:cTn dur="1" fill="hold" display="0" masterRel="sameClick" afterEffect="1">
                                          <p:stCondLst>
                                            <p:cond evt="end" delay="0">
                                              <p:tn val="44"/>
                                            </p:cond>
                                          </p:stCondLst>
                                        </p:cTn>
                                        <p:tgtEl>
                                          <p:spTgt spid="1669153"/>
                                        </p:tgtEl>
                                        <p:attrNameLst>
                                          <p:attrName>style.visibility</p:attrName>
                                        </p:attrNameLst>
                                      </p:cBhvr>
                                      <p:to>
                                        <p:strVal val="hidden"/>
                                      </p:to>
                                    </p:set>
                                  </p:subTnLst>
                                </p:cTn>
                              </p:par>
                            </p:childTnLst>
                          </p:cTn>
                        </p:par>
                        <p:par>
                          <p:cTn id="47" fill="hold">
                            <p:stCondLst>
                              <p:cond delay="1000"/>
                            </p:stCondLst>
                            <p:childTnLst>
                              <p:par>
                                <p:cTn id="48" presetID="23" presetClass="entr" presetSubtype="16" fill="hold" grpId="0" nodeType="afterEffect">
                                  <p:stCondLst>
                                    <p:cond delay="0"/>
                                  </p:stCondLst>
                                  <p:childTnLst>
                                    <p:set>
                                      <p:cBhvr>
                                        <p:cTn id="49" dur="1" fill="hold">
                                          <p:stCondLst>
                                            <p:cond delay="0"/>
                                          </p:stCondLst>
                                        </p:cTn>
                                        <p:tgtEl>
                                          <p:spTgt spid="1669154"/>
                                        </p:tgtEl>
                                        <p:attrNameLst>
                                          <p:attrName>style.visibility</p:attrName>
                                        </p:attrNameLst>
                                      </p:cBhvr>
                                      <p:to>
                                        <p:strVal val="visible"/>
                                      </p:to>
                                    </p:set>
                                    <p:anim calcmode="lin" valueType="num">
                                      <p:cBhvr>
                                        <p:cTn id="50" dur="500" fill="hold"/>
                                        <p:tgtEl>
                                          <p:spTgt spid="1669154"/>
                                        </p:tgtEl>
                                        <p:attrNameLst>
                                          <p:attrName>ppt_w</p:attrName>
                                        </p:attrNameLst>
                                      </p:cBhvr>
                                      <p:tavLst>
                                        <p:tav tm="0">
                                          <p:val>
                                            <p:fltVal val="0"/>
                                          </p:val>
                                        </p:tav>
                                        <p:tav tm="100000">
                                          <p:val>
                                            <p:strVal val="#ppt_w"/>
                                          </p:val>
                                        </p:tav>
                                      </p:tavLst>
                                    </p:anim>
                                    <p:anim calcmode="lin" valueType="num">
                                      <p:cBhvr>
                                        <p:cTn id="51" dur="500" fill="hold"/>
                                        <p:tgtEl>
                                          <p:spTgt spid="1669154"/>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1669154"/>
                                        </p:tgtEl>
                                        <p:attrNameLst>
                                          <p:attrName>style.visibility</p:attrName>
                                        </p:attrNameLst>
                                      </p:cBhvr>
                                      <p:to>
                                        <p:strVal val="hidden"/>
                                      </p:to>
                                    </p:set>
                                  </p:subTnLst>
                                </p:cTn>
                              </p:par>
                            </p:childTnLst>
                          </p:cTn>
                        </p:par>
                        <p:par>
                          <p:cTn id="52" fill="hold">
                            <p:stCondLst>
                              <p:cond delay="1500"/>
                            </p:stCondLst>
                            <p:childTnLst>
                              <p:par>
                                <p:cTn id="53" presetID="12" presetClass="entr" presetSubtype="8" fill="hold" grpId="0" nodeType="afterEffect">
                                  <p:stCondLst>
                                    <p:cond delay="0"/>
                                  </p:stCondLst>
                                  <p:childTnLst>
                                    <p:set>
                                      <p:cBhvr>
                                        <p:cTn id="54" dur="1" fill="hold">
                                          <p:stCondLst>
                                            <p:cond delay="0"/>
                                          </p:stCondLst>
                                        </p:cTn>
                                        <p:tgtEl>
                                          <p:spTgt spid="1669168"/>
                                        </p:tgtEl>
                                        <p:attrNameLst>
                                          <p:attrName>style.visibility</p:attrName>
                                        </p:attrNameLst>
                                      </p:cBhvr>
                                      <p:to>
                                        <p:strVal val="visible"/>
                                      </p:to>
                                    </p:set>
                                    <p:animEffect transition="in" filter="slide(fromLeft)">
                                      <p:cBhvr>
                                        <p:cTn id="55" dur="500"/>
                                        <p:tgtEl>
                                          <p:spTgt spid="166916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childTnLst>
                                    <p:set>
                                      <p:cBhvr>
                                        <p:cTn id="59" dur="1" fill="hold">
                                          <p:stCondLst>
                                            <p:cond delay="0"/>
                                          </p:stCondLst>
                                        </p:cTn>
                                        <p:tgtEl>
                                          <p:spTgt spid="1669156"/>
                                        </p:tgtEl>
                                        <p:attrNameLst>
                                          <p:attrName>style.visibility</p:attrName>
                                        </p:attrNameLst>
                                      </p:cBhvr>
                                      <p:to>
                                        <p:strVal val="visible"/>
                                      </p:to>
                                    </p:set>
                                    <p:animEffect transition="in" filter="wipe(up)">
                                      <p:cBhvr>
                                        <p:cTn id="60" dur="1000"/>
                                        <p:tgtEl>
                                          <p:spTgt spid="166915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1669158"/>
                                        </p:tgtEl>
                                        <p:attrNameLst>
                                          <p:attrName>style.visibility</p:attrName>
                                        </p:attrNameLst>
                                      </p:cBhvr>
                                      <p:to>
                                        <p:strVal val="visible"/>
                                      </p:to>
                                    </p:set>
                                    <p:animEffect transition="in" filter="wipe(down)">
                                      <p:cBhvr>
                                        <p:cTn id="65" dur="500"/>
                                        <p:tgtEl>
                                          <p:spTgt spid="1669158"/>
                                        </p:tgtEl>
                                      </p:cBhvr>
                                    </p:animEffect>
                                  </p:childTnLst>
                                </p:cTn>
                              </p:par>
                            </p:childTnLst>
                          </p:cTn>
                        </p:par>
                        <p:par>
                          <p:cTn id="66" fill="hold">
                            <p:stCondLst>
                              <p:cond delay="500"/>
                            </p:stCondLst>
                            <p:childTnLst>
                              <p:par>
                                <p:cTn id="67" presetID="22" presetClass="entr" presetSubtype="2" fill="hold" grpId="0" nodeType="afterEffect">
                                  <p:stCondLst>
                                    <p:cond delay="0"/>
                                  </p:stCondLst>
                                  <p:childTnLst>
                                    <p:set>
                                      <p:cBhvr>
                                        <p:cTn id="68" dur="1" fill="hold">
                                          <p:stCondLst>
                                            <p:cond delay="0"/>
                                          </p:stCondLst>
                                        </p:cTn>
                                        <p:tgtEl>
                                          <p:spTgt spid="1669159"/>
                                        </p:tgtEl>
                                        <p:attrNameLst>
                                          <p:attrName>style.visibility</p:attrName>
                                        </p:attrNameLst>
                                      </p:cBhvr>
                                      <p:to>
                                        <p:strVal val="visible"/>
                                      </p:to>
                                    </p:set>
                                    <p:animEffect transition="in" filter="wipe(right)">
                                      <p:cBhvr>
                                        <p:cTn id="69" dur="500"/>
                                        <p:tgtEl>
                                          <p:spTgt spid="1669159"/>
                                        </p:tgtEl>
                                      </p:cBhvr>
                                    </p:animEffect>
                                  </p:childTnLst>
                                </p:cTn>
                              </p:par>
                            </p:childTnLst>
                          </p:cTn>
                        </p:par>
                        <p:par>
                          <p:cTn id="70" fill="hold">
                            <p:stCondLst>
                              <p:cond delay="1000"/>
                            </p:stCondLst>
                            <p:childTnLst>
                              <p:par>
                                <p:cTn id="71" presetID="22" presetClass="entr" presetSubtype="1" fill="hold" grpId="0" nodeType="afterEffect">
                                  <p:stCondLst>
                                    <p:cond delay="0"/>
                                  </p:stCondLst>
                                  <p:childTnLst>
                                    <p:set>
                                      <p:cBhvr>
                                        <p:cTn id="72" dur="1" fill="hold">
                                          <p:stCondLst>
                                            <p:cond delay="0"/>
                                          </p:stCondLst>
                                        </p:cTn>
                                        <p:tgtEl>
                                          <p:spTgt spid="1669160"/>
                                        </p:tgtEl>
                                        <p:attrNameLst>
                                          <p:attrName>style.visibility</p:attrName>
                                        </p:attrNameLst>
                                      </p:cBhvr>
                                      <p:to>
                                        <p:strVal val="visible"/>
                                      </p:to>
                                    </p:set>
                                    <p:animEffect transition="in" filter="wipe(up)">
                                      <p:cBhvr>
                                        <p:cTn id="73" dur="500"/>
                                        <p:tgtEl>
                                          <p:spTgt spid="1669160"/>
                                        </p:tgtEl>
                                      </p:cBhvr>
                                    </p:animEffect>
                                  </p:childTnLst>
                                </p:cTn>
                              </p:par>
                            </p:childTnLst>
                          </p:cTn>
                        </p:par>
                        <p:par>
                          <p:cTn id="74" fill="hold">
                            <p:stCondLst>
                              <p:cond delay="1500"/>
                            </p:stCondLst>
                            <p:childTnLst>
                              <p:par>
                                <p:cTn id="75" presetID="22" presetClass="entr" presetSubtype="4" fill="hold" grpId="0" nodeType="afterEffect">
                                  <p:stCondLst>
                                    <p:cond delay="0"/>
                                  </p:stCondLst>
                                  <p:childTnLst>
                                    <p:set>
                                      <p:cBhvr>
                                        <p:cTn id="76" dur="1" fill="hold">
                                          <p:stCondLst>
                                            <p:cond delay="0"/>
                                          </p:stCondLst>
                                        </p:cTn>
                                        <p:tgtEl>
                                          <p:spTgt spid="1669161"/>
                                        </p:tgtEl>
                                        <p:attrNameLst>
                                          <p:attrName>style.visibility</p:attrName>
                                        </p:attrNameLst>
                                      </p:cBhvr>
                                      <p:to>
                                        <p:strVal val="visible"/>
                                      </p:to>
                                    </p:set>
                                    <p:animEffect transition="in" filter="wipe(down)">
                                      <p:cBhvr>
                                        <p:cTn id="77" dur="500"/>
                                        <p:tgtEl>
                                          <p:spTgt spid="1669161"/>
                                        </p:tgtEl>
                                      </p:cBhvr>
                                    </p:animEffect>
                                  </p:childTnLst>
                                </p:cTn>
                              </p:par>
                            </p:childTnLst>
                          </p:cTn>
                        </p:par>
                        <p:par>
                          <p:cTn id="78" fill="hold">
                            <p:stCondLst>
                              <p:cond delay="2000"/>
                            </p:stCondLst>
                            <p:childTnLst>
                              <p:par>
                                <p:cTn id="79" presetID="22" presetClass="entr" presetSubtype="8" fill="hold" grpId="0" nodeType="afterEffect">
                                  <p:stCondLst>
                                    <p:cond delay="0"/>
                                  </p:stCondLst>
                                  <p:childTnLst>
                                    <p:set>
                                      <p:cBhvr>
                                        <p:cTn id="80" dur="1" fill="hold">
                                          <p:stCondLst>
                                            <p:cond delay="0"/>
                                          </p:stCondLst>
                                        </p:cTn>
                                        <p:tgtEl>
                                          <p:spTgt spid="1669162"/>
                                        </p:tgtEl>
                                        <p:attrNameLst>
                                          <p:attrName>style.visibility</p:attrName>
                                        </p:attrNameLst>
                                      </p:cBhvr>
                                      <p:to>
                                        <p:strVal val="visible"/>
                                      </p:to>
                                    </p:set>
                                    <p:animEffect transition="in" filter="wipe(left)">
                                      <p:cBhvr>
                                        <p:cTn id="81" dur="500"/>
                                        <p:tgtEl>
                                          <p:spTgt spid="1669162"/>
                                        </p:tgtEl>
                                      </p:cBhvr>
                                    </p:animEffect>
                                  </p:childTnLst>
                                </p:cTn>
                              </p:par>
                            </p:childTnLst>
                          </p:cTn>
                        </p:par>
                        <p:par>
                          <p:cTn id="82" fill="hold">
                            <p:stCondLst>
                              <p:cond delay="2500"/>
                            </p:stCondLst>
                            <p:childTnLst>
                              <p:par>
                                <p:cTn id="83" presetID="22" presetClass="entr" presetSubtype="1" fill="hold" grpId="0" nodeType="afterEffect">
                                  <p:stCondLst>
                                    <p:cond delay="0"/>
                                  </p:stCondLst>
                                  <p:childTnLst>
                                    <p:set>
                                      <p:cBhvr>
                                        <p:cTn id="84" dur="1" fill="hold">
                                          <p:stCondLst>
                                            <p:cond delay="0"/>
                                          </p:stCondLst>
                                        </p:cTn>
                                        <p:tgtEl>
                                          <p:spTgt spid="1669163"/>
                                        </p:tgtEl>
                                        <p:attrNameLst>
                                          <p:attrName>style.visibility</p:attrName>
                                        </p:attrNameLst>
                                      </p:cBhvr>
                                      <p:to>
                                        <p:strVal val="visible"/>
                                      </p:to>
                                    </p:set>
                                    <p:animEffect transition="in" filter="wipe(up)">
                                      <p:cBhvr>
                                        <p:cTn id="85" dur="500"/>
                                        <p:tgtEl>
                                          <p:spTgt spid="1669163"/>
                                        </p:tgtEl>
                                      </p:cBhvr>
                                    </p:animEffect>
                                  </p:childTnLst>
                                </p:cTn>
                              </p:par>
                            </p:childTnLst>
                          </p:cTn>
                        </p:par>
                        <p:par>
                          <p:cTn id="86" fill="hold">
                            <p:stCondLst>
                              <p:cond delay="3000"/>
                            </p:stCondLst>
                            <p:childTnLst>
                              <p:par>
                                <p:cTn id="87" presetID="22" presetClass="entr" presetSubtype="4" fill="hold" grpId="0" nodeType="afterEffect">
                                  <p:stCondLst>
                                    <p:cond delay="0"/>
                                  </p:stCondLst>
                                  <p:childTnLst>
                                    <p:set>
                                      <p:cBhvr>
                                        <p:cTn id="88" dur="1" fill="hold">
                                          <p:stCondLst>
                                            <p:cond delay="0"/>
                                          </p:stCondLst>
                                        </p:cTn>
                                        <p:tgtEl>
                                          <p:spTgt spid="1669164"/>
                                        </p:tgtEl>
                                        <p:attrNameLst>
                                          <p:attrName>style.visibility</p:attrName>
                                        </p:attrNameLst>
                                      </p:cBhvr>
                                      <p:to>
                                        <p:strVal val="visible"/>
                                      </p:to>
                                    </p:set>
                                    <p:animEffect transition="in" filter="wipe(down)">
                                      <p:cBhvr>
                                        <p:cTn id="89" dur="500"/>
                                        <p:tgtEl>
                                          <p:spTgt spid="1669164"/>
                                        </p:tgtEl>
                                      </p:cBhvr>
                                    </p:animEffect>
                                  </p:childTnLst>
                                </p:cTn>
                              </p:par>
                            </p:childTnLst>
                          </p:cTn>
                        </p:par>
                        <p:par>
                          <p:cTn id="90" fill="hold">
                            <p:stCondLst>
                              <p:cond delay="3500"/>
                            </p:stCondLst>
                            <p:childTnLst>
                              <p:par>
                                <p:cTn id="91" presetID="22" presetClass="entr" presetSubtype="8" fill="hold" grpId="0" nodeType="afterEffect">
                                  <p:stCondLst>
                                    <p:cond delay="0"/>
                                  </p:stCondLst>
                                  <p:childTnLst>
                                    <p:set>
                                      <p:cBhvr>
                                        <p:cTn id="92" dur="1" fill="hold">
                                          <p:stCondLst>
                                            <p:cond delay="0"/>
                                          </p:stCondLst>
                                        </p:cTn>
                                        <p:tgtEl>
                                          <p:spTgt spid="1669165"/>
                                        </p:tgtEl>
                                        <p:attrNameLst>
                                          <p:attrName>style.visibility</p:attrName>
                                        </p:attrNameLst>
                                      </p:cBhvr>
                                      <p:to>
                                        <p:strVal val="visible"/>
                                      </p:to>
                                    </p:set>
                                    <p:animEffect transition="in" filter="wipe(left)">
                                      <p:cBhvr>
                                        <p:cTn id="93" dur="500"/>
                                        <p:tgtEl>
                                          <p:spTgt spid="1669165"/>
                                        </p:tgtEl>
                                      </p:cBhvr>
                                    </p:animEffect>
                                  </p:childTnLst>
                                </p:cTn>
                              </p:par>
                            </p:childTnLst>
                          </p:cTn>
                        </p:par>
                        <p:par>
                          <p:cTn id="94" fill="hold">
                            <p:stCondLst>
                              <p:cond delay="4000"/>
                            </p:stCondLst>
                            <p:childTnLst>
                              <p:par>
                                <p:cTn id="95" presetID="22" presetClass="entr" presetSubtype="1" fill="hold" grpId="0" nodeType="afterEffect">
                                  <p:stCondLst>
                                    <p:cond delay="0"/>
                                  </p:stCondLst>
                                  <p:childTnLst>
                                    <p:set>
                                      <p:cBhvr>
                                        <p:cTn id="96" dur="1" fill="hold">
                                          <p:stCondLst>
                                            <p:cond delay="0"/>
                                          </p:stCondLst>
                                        </p:cTn>
                                        <p:tgtEl>
                                          <p:spTgt spid="1669166"/>
                                        </p:tgtEl>
                                        <p:attrNameLst>
                                          <p:attrName>style.visibility</p:attrName>
                                        </p:attrNameLst>
                                      </p:cBhvr>
                                      <p:to>
                                        <p:strVal val="visible"/>
                                      </p:to>
                                    </p:set>
                                    <p:animEffect transition="in" filter="wipe(up)">
                                      <p:cBhvr>
                                        <p:cTn id="97" dur="500"/>
                                        <p:tgtEl>
                                          <p:spTgt spid="1669166"/>
                                        </p:tgtEl>
                                      </p:cBhvr>
                                    </p:animEffect>
                                  </p:childTnLst>
                                </p:cTn>
                              </p:par>
                            </p:childTnLst>
                          </p:cTn>
                        </p:par>
                        <p:par>
                          <p:cTn id="98" fill="hold">
                            <p:stCondLst>
                              <p:cond delay="4500"/>
                            </p:stCondLst>
                            <p:childTnLst>
                              <p:par>
                                <p:cTn id="99" presetID="12" presetClass="entr" presetSubtype="2" fill="hold" grpId="0" nodeType="afterEffect">
                                  <p:stCondLst>
                                    <p:cond delay="0"/>
                                  </p:stCondLst>
                                  <p:childTnLst>
                                    <p:set>
                                      <p:cBhvr>
                                        <p:cTn id="100" dur="1" fill="hold">
                                          <p:stCondLst>
                                            <p:cond delay="0"/>
                                          </p:stCondLst>
                                        </p:cTn>
                                        <p:tgtEl>
                                          <p:spTgt spid="1669157"/>
                                        </p:tgtEl>
                                        <p:attrNameLst>
                                          <p:attrName>style.visibility</p:attrName>
                                        </p:attrNameLst>
                                      </p:cBhvr>
                                      <p:to>
                                        <p:strVal val="visible"/>
                                      </p:to>
                                    </p:set>
                                    <p:animEffect transition="in" filter="slide(fromRight)">
                                      <p:cBhvr>
                                        <p:cTn id="101" dur="500"/>
                                        <p:tgtEl>
                                          <p:spTgt spid="166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34" grpId="0" animBg="1" autoUpdateAnimBg="0"/>
      <p:bldP spid="1669148" grpId="0" animBg="1"/>
      <p:bldP spid="1669149" grpId="0" animBg="1"/>
      <p:bldP spid="1669150" grpId="0" animBg="1"/>
      <p:bldP spid="1669151" grpId="0" animBg="1"/>
      <p:bldP spid="1669152" grpId="0" animBg="1"/>
      <p:bldP spid="1669153" grpId="0" animBg="1"/>
      <p:bldP spid="1669154" grpId="0" animBg="1"/>
      <p:bldP spid="1669155" grpId="0" animBg="1"/>
      <p:bldP spid="1669156" grpId="0" animBg="1"/>
      <p:bldP spid="1669157" grpId="0" animBg="1" autoUpdateAnimBg="0"/>
      <p:bldP spid="1669158" grpId="0" animBg="1"/>
      <p:bldP spid="1669159" grpId="0" animBg="1"/>
      <p:bldP spid="1669160" grpId="0" animBg="1"/>
      <p:bldP spid="1669161" grpId="0" animBg="1"/>
      <p:bldP spid="1669162" grpId="0" animBg="1"/>
      <p:bldP spid="1669163" grpId="0" animBg="1"/>
      <p:bldP spid="1669164" grpId="0" animBg="1"/>
      <p:bldP spid="1669165" grpId="0" animBg="1"/>
      <p:bldP spid="1669166" grpId="0" animBg="1"/>
      <p:bldP spid="1669168"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6883" name="Rectangle 3"/>
          <p:cNvSpPr>
            <a:spLocks noGrp="1" noChangeArrowheads="1"/>
          </p:cNvSpPr>
          <p:nvPr>
            <p:ph type="body" idx="1"/>
          </p:nvPr>
        </p:nvSpPr>
        <p:spPr>
          <a:xfrm>
            <a:off x="649288" y="1335088"/>
            <a:ext cx="7772400" cy="4894262"/>
          </a:xfrm>
        </p:spPr>
        <p:txBody>
          <a:bodyPr/>
          <a:lstStyle/>
          <a:p>
            <a:pPr>
              <a:lnSpc>
                <a:spcPct val="100000"/>
              </a:lnSpc>
            </a:pPr>
            <a:r>
              <a:rPr lang="zh-CN" altLang="en-US" sz="2400" dirty="0"/>
              <a:t>优点：</a:t>
            </a:r>
          </a:p>
          <a:p>
            <a:pPr lvl="1">
              <a:lnSpc>
                <a:spcPct val="100000"/>
              </a:lnSpc>
            </a:pPr>
            <a:r>
              <a:rPr lang="zh-CN" altLang="en-US" sz="2400" dirty="0"/>
              <a:t>如果受保护网络是一个虚拟扩展的本地网，即没有子网和路由器，那么内网的变化不影响堡垒主机和屏蔽路由器的配置。</a:t>
            </a:r>
          </a:p>
          <a:p>
            <a:pPr lvl="1">
              <a:lnSpc>
                <a:spcPct val="100000"/>
              </a:lnSpc>
            </a:pPr>
            <a:r>
              <a:rPr lang="zh-CN" altLang="en-US" sz="2400" dirty="0"/>
              <a:t>危险区域只限制在堡垒主机和屏蔽路由器。</a:t>
            </a:r>
          </a:p>
          <a:p>
            <a:pPr>
              <a:lnSpc>
                <a:spcPct val="100000"/>
              </a:lnSpc>
            </a:pPr>
            <a:r>
              <a:rPr lang="zh-CN" altLang="en-US" sz="2400" dirty="0"/>
              <a:t>缺点：</a:t>
            </a:r>
          </a:p>
          <a:p>
            <a:pPr lvl="1">
              <a:lnSpc>
                <a:spcPct val="100000"/>
              </a:lnSpc>
            </a:pPr>
            <a:r>
              <a:rPr lang="zh-CN" altLang="en-US" sz="2400" dirty="0">
                <a:solidFill>
                  <a:schemeClr val="tx1"/>
                </a:solidFill>
              </a:rPr>
              <a:t>堡垒主机与其他主机在同一个子网，一旦包过滤路由器被攻破，整个内网和堡垒主机之间就再也没有任何阻挡。</a:t>
            </a:r>
          </a:p>
          <a:p>
            <a:pPr lvl="1">
              <a:lnSpc>
                <a:spcPct val="100000"/>
              </a:lnSpc>
            </a:pPr>
            <a:r>
              <a:rPr lang="zh-CN" altLang="en-US" sz="2400" dirty="0"/>
              <a:t>一旦入侵者侵入堡垒主机并使其只具有路由功能，则任何网上用户均可以随便访问内部网络（与双穴主机结构弱点一样） 。</a:t>
            </a:r>
          </a:p>
          <a:p>
            <a:pPr>
              <a:lnSpc>
                <a:spcPct val="100000"/>
              </a:lnSpc>
            </a:pPr>
            <a:endParaRPr lang="en-US" altLang="zh-CN" sz="2400" dirty="0"/>
          </a:p>
        </p:txBody>
      </p:sp>
      <p:sp>
        <p:nvSpPr>
          <p:cNvPr id="1786886" name="Rectangle 6"/>
          <p:cNvSpPr>
            <a:spLocks noChangeArrowheads="1"/>
          </p:cNvSpPr>
          <p:nvPr/>
        </p:nvSpPr>
        <p:spPr bwMode="auto">
          <a:xfrm>
            <a:off x="1017588" y="142875"/>
            <a:ext cx="7162800" cy="914400"/>
          </a:xfrm>
          <a:prstGeom prst="rect">
            <a:avLst/>
          </a:prstGeom>
          <a:noFill/>
          <a:ln w="9525">
            <a:noFill/>
            <a:miter lim="800000"/>
          </a:ln>
          <a:effectLst/>
        </p:spPr>
        <p:txBody>
          <a:bodyPr anchor="ctr"/>
          <a:lstStyle/>
          <a:p>
            <a:r>
              <a:rPr kumimoji="0" lang="zh-CN" altLang="en-US" sz="4000" dirty="0">
                <a:latin typeface="黑体" panose="02010609060101010101" pitchFamily="49" charset="-122"/>
                <a:ea typeface="宋体" panose="02010600030101010101" pitchFamily="2" charset="-122"/>
              </a:rPr>
              <a:t>三、屏蔽主机体系结构</a:t>
            </a:r>
            <a:r>
              <a:rPr kumimoji="0" lang="en-US" altLang="zh-CN" sz="4000" dirty="0">
                <a:latin typeface="黑体" panose="02010609060101010101" pitchFamily="49" charset="-122"/>
                <a:ea typeface="宋体" panose="02010600030101010101" pitchFamily="2" charset="-122"/>
              </a:rPr>
              <a:t>(3/3)</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786883">
                                            <p:txEl>
                                              <p:pRg st="0" end="0"/>
                                            </p:txEl>
                                          </p:spTgt>
                                        </p:tgtEl>
                                        <p:attrNameLst>
                                          <p:attrName>style.visibility</p:attrName>
                                        </p:attrNameLst>
                                      </p:cBhvr>
                                      <p:to>
                                        <p:strVal val="visible"/>
                                      </p:to>
                                    </p:set>
                                    <p:anim calcmode="lin" valueType="num">
                                      <p:cBhvr>
                                        <p:cTn id="7" dur="1000" fill="hold"/>
                                        <p:tgtEl>
                                          <p:spTgt spid="1786883">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78688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78688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1786883">
                                            <p:txEl>
                                              <p:pRg st="1" end="1"/>
                                            </p:txEl>
                                          </p:spTgt>
                                        </p:tgtEl>
                                        <p:attrNameLst>
                                          <p:attrName>style.visibility</p:attrName>
                                        </p:attrNameLst>
                                      </p:cBhvr>
                                      <p:to>
                                        <p:strVal val="visible"/>
                                      </p:to>
                                    </p:set>
                                    <p:anim calcmode="lin" valueType="num">
                                      <p:cBhvr>
                                        <p:cTn id="14" dur="1000" fill="hold"/>
                                        <p:tgtEl>
                                          <p:spTgt spid="1786883">
                                            <p:txEl>
                                              <p:pRg st="1" end="1"/>
                                            </p:txEl>
                                          </p:spTgt>
                                        </p:tgtEl>
                                        <p:attrNameLst>
                                          <p:attrName>ppt_w</p:attrName>
                                        </p:attrNameLst>
                                      </p:cBhvr>
                                      <p:tavLst>
                                        <p:tav tm="0">
                                          <p:val>
                                            <p:strVal val="#ppt_w*0.70"/>
                                          </p:val>
                                        </p:tav>
                                        <p:tav tm="100000">
                                          <p:val>
                                            <p:strVal val="#ppt_w"/>
                                          </p:val>
                                        </p:tav>
                                      </p:tavLst>
                                    </p:anim>
                                    <p:anim calcmode="lin" valueType="num">
                                      <p:cBhvr>
                                        <p:cTn id="15" dur="1000" fill="hold"/>
                                        <p:tgtEl>
                                          <p:spTgt spid="1786883">
                                            <p:txEl>
                                              <p:pRg st="1" end="1"/>
                                            </p:txEl>
                                          </p:spTgt>
                                        </p:tgtEl>
                                        <p:attrNameLst>
                                          <p:attrName>ppt_h</p:attrName>
                                        </p:attrNameLst>
                                      </p:cBhvr>
                                      <p:tavLst>
                                        <p:tav tm="0">
                                          <p:val>
                                            <p:strVal val="#ppt_h"/>
                                          </p:val>
                                        </p:tav>
                                        <p:tav tm="100000">
                                          <p:val>
                                            <p:strVal val="#ppt_h"/>
                                          </p:val>
                                        </p:tav>
                                      </p:tavLst>
                                    </p:anim>
                                    <p:animEffect transition="in" filter="fade">
                                      <p:cBhvr>
                                        <p:cTn id="16" dur="1000"/>
                                        <p:tgtEl>
                                          <p:spTgt spid="1786883">
                                            <p:txEl>
                                              <p:pRg st="1" end="1"/>
                                            </p:txEl>
                                          </p:spTgt>
                                        </p:tgtEl>
                                      </p:cBhvr>
                                    </p:animEffect>
                                  </p:childTnLst>
                                </p:cTn>
                              </p:par>
                              <p:par>
                                <p:cTn id="17" presetID="55" presetClass="entr" presetSubtype="0" fill="hold" grpId="0" nodeType="withEffect">
                                  <p:stCondLst>
                                    <p:cond delay="0"/>
                                  </p:stCondLst>
                                  <p:childTnLst>
                                    <p:set>
                                      <p:cBhvr>
                                        <p:cTn id="18" dur="1" fill="hold">
                                          <p:stCondLst>
                                            <p:cond delay="0"/>
                                          </p:stCondLst>
                                        </p:cTn>
                                        <p:tgtEl>
                                          <p:spTgt spid="1786883">
                                            <p:txEl>
                                              <p:pRg st="2" end="2"/>
                                            </p:txEl>
                                          </p:spTgt>
                                        </p:tgtEl>
                                        <p:attrNameLst>
                                          <p:attrName>style.visibility</p:attrName>
                                        </p:attrNameLst>
                                      </p:cBhvr>
                                      <p:to>
                                        <p:strVal val="visible"/>
                                      </p:to>
                                    </p:set>
                                    <p:anim calcmode="lin" valueType="num">
                                      <p:cBhvr>
                                        <p:cTn id="19" dur="1000" fill="hold"/>
                                        <p:tgtEl>
                                          <p:spTgt spid="1786883">
                                            <p:txEl>
                                              <p:pRg st="2" end="2"/>
                                            </p:txEl>
                                          </p:spTgt>
                                        </p:tgtEl>
                                        <p:attrNameLst>
                                          <p:attrName>ppt_w</p:attrName>
                                        </p:attrNameLst>
                                      </p:cBhvr>
                                      <p:tavLst>
                                        <p:tav tm="0">
                                          <p:val>
                                            <p:strVal val="#ppt_w*0.70"/>
                                          </p:val>
                                        </p:tav>
                                        <p:tav tm="100000">
                                          <p:val>
                                            <p:strVal val="#ppt_w"/>
                                          </p:val>
                                        </p:tav>
                                      </p:tavLst>
                                    </p:anim>
                                    <p:anim calcmode="lin" valueType="num">
                                      <p:cBhvr>
                                        <p:cTn id="20" dur="1000" fill="hold"/>
                                        <p:tgtEl>
                                          <p:spTgt spid="1786883">
                                            <p:txEl>
                                              <p:pRg st="2" end="2"/>
                                            </p:txEl>
                                          </p:spTgt>
                                        </p:tgtEl>
                                        <p:attrNameLst>
                                          <p:attrName>ppt_h</p:attrName>
                                        </p:attrNameLst>
                                      </p:cBhvr>
                                      <p:tavLst>
                                        <p:tav tm="0">
                                          <p:val>
                                            <p:strVal val="#ppt_h"/>
                                          </p:val>
                                        </p:tav>
                                        <p:tav tm="100000">
                                          <p:val>
                                            <p:strVal val="#ppt_h"/>
                                          </p:val>
                                        </p:tav>
                                      </p:tavLst>
                                    </p:anim>
                                    <p:animEffect transition="in" filter="fade">
                                      <p:cBhvr>
                                        <p:cTn id="21" dur="1000"/>
                                        <p:tgtEl>
                                          <p:spTgt spid="178688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786883">
                                            <p:txEl>
                                              <p:pRg st="3" end="3"/>
                                            </p:txEl>
                                          </p:spTgt>
                                        </p:tgtEl>
                                        <p:attrNameLst>
                                          <p:attrName>style.visibility</p:attrName>
                                        </p:attrNameLst>
                                      </p:cBhvr>
                                      <p:to>
                                        <p:strVal val="visible"/>
                                      </p:to>
                                    </p:set>
                                    <p:anim calcmode="lin" valueType="num">
                                      <p:cBhvr>
                                        <p:cTn id="26" dur="1000" fill="hold"/>
                                        <p:tgtEl>
                                          <p:spTgt spid="1786883">
                                            <p:txEl>
                                              <p:pRg st="3" end="3"/>
                                            </p:txEl>
                                          </p:spTgt>
                                        </p:tgtEl>
                                        <p:attrNameLst>
                                          <p:attrName>ppt_w</p:attrName>
                                        </p:attrNameLst>
                                      </p:cBhvr>
                                      <p:tavLst>
                                        <p:tav tm="0">
                                          <p:val>
                                            <p:strVal val="#ppt_w*0.70"/>
                                          </p:val>
                                        </p:tav>
                                        <p:tav tm="100000">
                                          <p:val>
                                            <p:strVal val="#ppt_w"/>
                                          </p:val>
                                        </p:tav>
                                      </p:tavLst>
                                    </p:anim>
                                    <p:anim calcmode="lin" valueType="num">
                                      <p:cBhvr>
                                        <p:cTn id="27" dur="1000" fill="hold"/>
                                        <p:tgtEl>
                                          <p:spTgt spid="1786883">
                                            <p:txEl>
                                              <p:pRg st="3" end="3"/>
                                            </p:txEl>
                                          </p:spTgt>
                                        </p:tgtEl>
                                        <p:attrNameLst>
                                          <p:attrName>ppt_h</p:attrName>
                                        </p:attrNameLst>
                                      </p:cBhvr>
                                      <p:tavLst>
                                        <p:tav tm="0">
                                          <p:val>
                                            <p:strVal val="#ppt_h"/>
                                          </p:val>
                                        </p:tav>
                                        <p:tav tm="100000">
                                          <p:val>
                                            <p:strVal val="#ppt_h"/>
                                          </p:val>
                                        </p:tav>
                                      </p:tavLst>
                                    </p:anim>
                                    <p:animEffect transition="in" filter="fade">
                                      <p:cBhvr>
                                        <p:cTn id="28" dur="1000"/>
                                        <p:tgtEl>
                                          <p:spTgt spid="1786883">
                                            <p:txEl>
                                              <p:pRg st="3" end="3"/>
                                            </p:txEl>
                                          </p:spTgt>
                                        </p:tgtEl>
                                      </p:cBhvr>
                                    </p:animEffect>
                                  </p:childTnLst>
                                </p:cTn>
                              </p:par>
                              <p:par>
                                <p:cTn id="29" presetID="55" presetClass="entr" presetSubtype="0" fill="hold" grpId="0" nodeType="withEffect">
                                  <p:stCondLst>
                                    <p:cond delay="0"/>
                                  </p:stCondLst>
                                  <p:childTnLst>
                                    <p:set>
                                      <p:cBhvr>
                                        <p:cTn id="30" dur="1" fill="hold">
                                          <p:stCondLst>
                                            <p:cond delay="0"/>
                                          </p:stCondLst>
                                        </p:cTn>
                                        <p:tgtEl>
                                          <p:spTgt spid="1786883">
                                            <p:txEl>
                                              <p:pRg st="4" end="4"/>
                                            </p:txEl>
                                          </p:spTgt>
                                        </p:tgtEl>
                                        <p:attrNameLst>
                                          <p:attrName>style.visibility</p:attrName>
                                        </p:attrNameLst>
                                      </p:cBhvr>
                                      <p:to>
                                        <p:strVal val="visible"/>
                                      </p:to>
                                    </p:set>
                                    <p:anim calcmode="lin" valueType="num">
                                      <p:cBhvr>
                                        <p:cTn id="31" dur="1000" fill="hold"/>
                                        <p:tgtEl>
                                          <p:spTgt spid="1786883">
                                            <p:txEl>
                                              <p:pRg st="4" end="4"/>
                                            </p:txEl>
                                          </p:spTgt>
                                        </p:tgtEl>
                                        <p:attrNameLst>
                                          <p:attrName>ppt_w</p:attrName>
                                        </p:attrNameLst>
                                      </p:cBhvr>
                                      <p:tavLst>
                                        <p:tav tm="0">
                                          <p:val>
                                            <p:strVal val="#ppt_w*0.70"/>
                                          </p:val>
                                        </p:tav>
                                        <p:tav tm="100000">
                                          <p:val>
                                            <p:strVal val="#ppt_w"/>
                                          </p:val>
                                        </p:tav>
                                      </p:tavLst>
                                    </p:anim>
                                    <p:anim calcmode="lin" valueType="num">
                                      <p:cBhvr>
                                        <p:cTn id="32" dur="1000" fill="hold"/>
                                        <p:tgtEl>
                                          <p:spTgt spid="1786883">
                                            <p:txEl>
                                              <p:pRg st="4" end="4"/>
                                            </p:txEl>
                                          </p:spTgt>
                                        </p:tgtEl>
                                        <p:attrNameLst>
                                          <p:attrName>ppt_h</p:attrName>
                                        </p:attrNameLst>
                                      </p:cBhvr>
                                      <p:tavLst>
                                        <p:tav tm="0">
                                          <p:val>
                                            <p:strVal val="#ppt_h"/>
                                          </p:val>
                                        </p:tav>
                                        <p:tav tm="100000">
                                          <p:val>
                                            <p:strVal val="#ppt_h"/>
                                          </p:val>
                                        </p:tav>
                                      </p:tavLst>
                                    </p:anim>
                                    <p:animEffect transition="in" filter="fade">
                                      <p:cBhvr>
                                        <p:cTn id="33" dur="1000"/>
                                        <p:tgtEl>
                                          <p:spTgt spid="1786883">
                                            <p:txEl>
                                              <p:pRg st="4" end="4"/>
                                            </p:txEl>
                                          </p:spTgt>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1786883">
                                            <p:txEl>
                                              <p:pRg st="5" end="5"/>
                                            </p:txEl>
                                          </p:spTgt>
                                        </p:tgtEl>
                                        <p:attrNameLst>
                                          <p:attrName>style.visibility</p:attrName>
                                        </p:attrNameLst>
                                      </p:cBhvr>
                                      <p:to>
                                        <p:strVal val="visible"/>
                                      </p:to>
                                    </p:set>
                                    <p:anim calcmode="lin" valueType="num">
                                      <p:cBhvr>
                                        <p:cTn id="36" dur="1000" fill="hold"/>
                                        <p:tgtEl>
                                          <p:spTgt spid="1786883">
                                            <p:txEl>
                                              <p:pRg st="5" end="5"/>
                                            </p:txEl>
                                          </p:spTgt>
                                        </p:tgtEl>
                                        <p:attrNameLst>
                                          <p:attrName>ppt_w</p:attrName>
                                        </p:attrNameLst>
                                      </p:cBhvr>
                                      <p:tavLst>
                                        <p:tav tm="0">
                                          <p:val>
                                            <p:strVal val="#ppt_w*0.70"/>
                                          </p:val>
                                        </p:tav>
                                        <p:tav tm="100000">
                                          <p:val>
                                            <p:strVal val="#ppt_w"/>
                                          </p:val>
                                        </p:tav>
                                      </p:tavLst>
                                    </p:anim>
                                    <p:anim calcmode="lin" valueType="num">
                                      <p:cBhvr>
                                        <p:cTn id="37" dur="1000" fill="hold"/>
                                        <p:tgtEl>
                                          <p:spTgt spid="1786883">
                                            <p:txEl>
                                              <p:pRg st="5" end="5"/>
                                            </p:txEl>
                                          </p:spTgt>
                                        </p:tgtEl>
                                        <p:attrNameLst>
                                          <p:attrName>ppt_h</p:attrName>
                                        </p:attrNameLst>
                                      </p:cBhvr>
                                      <p:tavLst>
                                        <p:tav tm="0">
                                          <p:val>
                                            <p:strVal val="#ppt_h"/>
                                          </p:val>
                                        </p:tav>
                                        <p:tav tm="100000">
                                          <p:val>
                                            <p:strVal val="#ppt_h"/>
                                          </p:val>
                                        </p:tav>
                                      </p:tavLst>
                                    </p:anim>
                                    <p:animEffect transition="in" filter="fade">
                                      <p:cBhvr>
                                        <p:cTn id="38" dur="1000"/>
                                        <p:tgtEl>
                                          <p:spTgt spid="17868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6883" grpId="0" uiExpand="1"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850" name="Rectangle 2"/>
          <p:cNvSpPr>
            <a:spLocks noGrp="1" noChangeArrowheads="1"/>
          </p:cNvSpPr>
          <p:nvPr>
            <p:ph type="title"/>
          </p:nvPr>
        </p:nvSpPr>
        <p:spPr>
          <a:xfrm>
            <a:off x="1196975" y="225425"/>
            <a:ext cx="7062788" cy="792163"/>
          </a:xfrm>
        </p:spPr>
        <p:txBody>
          <a:bodyPr/>
          <a:lstStyle/>
          <a:p>
            <a:r>
              <a:rPr lang="en-US" sz="3200" dirty="0">
                <a:latin typeface="Times New Roman" panose="02020603050405020304" pitchFamily="18" charset="0"/>
              </a:rPr>
              <a:t>Screened host firewall system</a:t>
            </a:r>
            <a:endParaRPr lang="en-US" altLang="zh-CN" sz="3200" dirty="0">
              <a:latin typeface="Times New Roman" panose="02020603050405020304" pitchFamily="18" charset="0"/>
            </a:endParaRPr>
          </a:p>
        </p:txBody>
      </p:sp>
      <p:sp>
        <p:nvSpPr>
          <p:cNvPr id="1870851" name="Rectangle 3"/>
          <p:cNvSpPr>
            <a:spLocks noGrp="1" noChangeArrowheads="1"/>
          </p:cNvSpPr>
          <p:nvPr>
            <p:ph type="body" idx="1"/>
          </p:nvPr>
        </p:nvSpPr>
        <p:spPr/>
        <p:txBody>
          <a:bodyPr/>
          <a:lstStyle/>
          <a:p>
            <a:r>
              <a:rPr lang="en-US">
                <a:latin typeface="Comic Sans MS" panose="030F0702030302020204" pitchFamily="66" charset="0"/>
              </a:rPr>
              <a:t>Screened host firewall system (single-homed bastion host)</a:t>
            </a:r>
            <a:endParaRPr lang="en-US" altLang="zh-CN">
              <a:latin typeface="Comic Sans MS" panose="030F0702030302020204" pitchFamily="66" charset="0"/>
            </a:endParaRPr>
          </a:p>
        </p:txBody>
      </p:sp>
      <p:pic>
        <p:nvPicPr>
          <p:cNvPr id="1870852" name="Picture 4"/>
          <p:cNvPicPr>
            <a:picLocks noChangeAspect="1" noChangeArrowheads="1"/>
          </p:cNvPicPr>
          <p:nvPr/>
        </p:nvPicPr>
        <p:blipFill>
          <a:blip r:embed="rId3" cstate="print"/>
          <a:srcRect/>
          <a:stretch>
            <a:fillRect/>
          </a:stretch>
        </p:blipFill>
        <p:spPr bwMode="auto">
          <a:xfrm>
            <a:off x="0" y="2743200"/>
            <a:ext cx="8467725" cy="3495675"/>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1874" name="Rectangle 2"/>
          <p:cNvSpPr>
            <a:spLocks noGrp="1" noChangeArrowheads="1"/>
          </p:cNvSpPr>
          <p:nvPr>
            <p:ph type="title"/>
          </p:nvPr>
        </p:nvSpPr>
        <p:spPr/>
        <p:txBody>
          <a:bodyPr/>
          <a:lstStyle/>
          <a:p>
            <a:r>
              <a:rPr lang="en-US">
                <a:latin typeface="Times New Roman" panose="02020603050405020304" pitchFamily="18" charset="0"/>
              </a:rPr>
              <a:t>single-homed bastion host</a:t>
            </a:r>
            <a:endParaRPr lang="en-US" altLang="zh-CN">
              <a:latin typeface="Times New Roman" panose="02020603050405020304" pitchFamily="18" charset="0"/>
            </a:endParaRPr>
          </a:p>
        </p:txBody>
      </p:sp>
      <p:sp>
        <p:nvSpPr>
          <p:cNvPr id="1871875" name="Rectangle 3"/>
          <p:cNvSpPr>
            <a:spLocks noGrp="1" noChangeArrowheads="1"/>
          </p:cNvSpPr>
          <p:nvPr>
            <p:ph type="body" idx="1"/>
          </p:nvPr>
        </p:nvSpPr>
        <p:spPr/>
        <p:txBody>
          <a:bodyPr/>
          <a:lstStyle/>
          <a:p>
            <a:r>
              <a:rPr lang="en-US" sz="2400">
                <a:latin typeface="Comic Sans MS" panose="030F0702030302020204" pitchFamily="66" charset="0"/>
              </a:rPr>
              <a:t>Screened host firewall, single-homed bastion configuration</a:t>
            </a:r>
          </a:p>
          <a:p>
            <a:r>
              <a:rPr lang="en-US" sz="2400">
                <a:latin typeface="Comic Sans MS" panose="030F0702030302020204" pitchFamily="66" charset="0"/>
              </a:rPr>
              <a:t>Firewall consists of two systems:</a:t>
            </a:r>
          </a:p>
          <a:p>
            <a:pPr lvl="1"/>
            <a:r>
              <a:rPr lang="en-US" sz="2000">
                <a:latin typeface="Comic Sans MS" panose="030F0702030302020204" pitchFamily="66" charset="0"/>
              </a:rPr>
              <a:t>A packet-filtering router</a:t>
            </a:r>
          </a:p>
          <a:p>
            <a:pPr lvl="1"/>
            <a:r>
              <a:rPr lang="en-US" sz="2000">
                <a:latin typeface="Comic Sans MS" panose="030F0702030302020204" pitchFamily="66" charset="0"/>
              </a:rPr>
              <a:t>A bastion host</a:t>
            </a:r>
          </a:p>
          <a:p>
            <a:r>
              <a:rPr lang="en-US" sz="2400">
                <a:latin typeface="Comic Sans MS" panose="030F0702030302020204" pitchFamily="66" charset="0"/>
              </a:rPr>
              <a:t>Configuration for the packet-filtering router:</a:t>
            </a:r>
          </a:p>
          <a:p>
            <a:pPr lvl="1"/>
            <a:r>
              <a:rPr lang="en-US" sz="2000">
                <a:latin typeface="Comic Sans MS" panose="030F0702030302020204" pitchFamily="66" charset="0"/>
              </a:rPr>
              <a:t>Only packets from and to the bastion host are allowed to pass through the router</a:t>
            </a:r>
          </a:p>
          <a:p>
            <a:r>
              <a:rPr lang="en-US" sz="2400">
                <a:latin typeface="Comic Sans MS" panose="030F0702030302020204" pitchFamily="66" charset="0"/>
              </a:rPr>
              <a:t>The bastion host performs authentication and proxy functions</a:t>
            </a:r>
            <a:endParaRPr lang="en-US" altLang="zh-CN" sz="2400">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9426" name="Rectangle 2"/>
          <p:cNvSpPr>
            <a:spLocks noGrp="1" noChangeArrowheads="1"/>
          </p:cNvSpPr>
          <p:nvPr>
            <p:ph type="body" idx="1"/>
          </p:nvPr>
        </p:nvSpPr>
        <p:spPr>
          <a:xfrm>
            <a:off x="395288" y="1196975"/>
            <a:ext cx="8278812" cy="5081588"/>
          </a:xfrm>
        </p:spPr>
        <p:txBody>
          <a:bodyPr/>
          <a:lstStyle/>
          <a:p>
            <a:pPr>
              <a:lnSpc>
                <a:spcPct val="80000"/>
              </a:lnSpc>
              <a:buFont typeface="Wingdings" panose="05000000000000000000" pitchFamily="2" charset="2"/>
              <a:buNone/>
            </a:pPr>
            <a:endParaRPr lang="en-US" altLang="zh-CN" sz="1600" b="0" u="sng">
              <a:solidFill>
                <a:schemeClr val="hlink"/>
              </a:solidFill>
            </a:endParaRPr>
          </a:p>
          <a:p>
            <a:pPr>
              <a:lnSpc>
                <a:spcPct val="80000"/>
              </a:lnSpc>
            </a:pPr>
            <a:r>
              <a:rPr lang="zh-CN" altLang="en-US">
                <a:solidFill>
                  <a:schemeClr val="hlink"/>
                </a:solidFill>
              </a:rPr>
              <a:t>加强对网络系统的访问控制</a:t>
            </a:r>
            <a:endParaRPr lang="zh-CN" altLang="en-US"/>
          </a:p>
          <a:p>
            <a:pPr lvl="1">
              <a:lnSpc>
                <a:spcPct val="115000"/>
              </a:lnSpc>
            </a:pPr>
            <a:r>
              <a:rPr lang="zh-CN" altLang="en-US"/>
              <a:t>一个防火墙的主要功能是对整个网络的访问控制。</a:t>
            </a:r>
          </a:p>
          <a:p>
            <a:pPr lvl="1">
              <a:lnSpc>
                <a:spcPct val="115000"/>
              </a:lnSpc>
            </a:pPr>
            <a:r>
              <a:rPr lang="zh-CN" altLang="en-US"/>
              <a:t>比如，防火墙可以屏蔽部分主机，使外部网络无法访问。同样，可以屏蔽部分主机的特定服务，使得外部网络可以访问该主机的其它服务，但无法访问该主机的特定服务。</a:t>
            </a:r>
          </a:p>
        </p:txBody>
      </p:sp>
      <p:sp>
        <p:nvSpPr>
          <p:cNvPr id="1639427" name="Rectangle 3"/>
          <p:cNvSpPr>
            <a:spLocks noGrp="1" noChangeArrowheads="1"/>
          </p:cNvSpPr>
          <p:nvPr>
            <p:ph type="title"/>
          </p:nvPr>
        </p:nvSpPr>
        <p:spPr>
          <a:noFill/>
        </p:spPr>
        <p:txBody>
          <a:bodyPr/>
          <a:lstStyle/>
          <a:p>
            <a:r>
              <a:rPr lang="zh-CN" altLang="en-US"/>
              <a:t>网络防火墙的主要功能</a:t>
            </a:r>
            <a:r>
              <a:rPr lang="en-US" altLang="zh-CN">
                <a:latin typeface="Times New Roman" panose="02020603050405020304" pitchFamily="18" charset="0"/>
              </a:rPr>
              <a:t>(3/5)</a:t>
            </a:r>
          </a:p>
        </p:txBody>
      </p:sp>
    </p:spTree>
  </p:cSld>
  <p:clrMapOvr>
    <a:masterClrMapping/>
  </p:clrMapOvr>
  <p:transition>
    <p:cover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1639426">
                                            <p:txEl>
                                              <p:pRg st="2" end="2"/>
                                            </p:txEl>
                                          </p:spTgt>
                                        </p:tgtEl>
                                        <p:attrNameLst>
                                          <p:attrName>style.visibility</p:attrName>
                                        </p:attrNameLst>
                                      </p:cBhvr>
                                      <p:to>
                                        <p:strVal val="visible"/>
                                      </p:to>
                                    </p:set>
                                    <p:anim calcmode="lin" valueType="num">
                                      <p:cBhvr>
                                        <p:cTn id="7" dur="1000" fill="hold"/>
                                        <p:tgtEl>
                                          <p:spTgt spid="1639426">
                                            <p:txEl>
                                              <p:pRg st="2" end="2"/>
                                            </p:txEl>
                                          </p:spTgt>
                                        </p:tgtEl>
                                        <p:attrNameLst>
                                          <p:attrName>ppt_w</p:attrName>
                                        </p:attrNameLst>
                                      </p:cBhvr>
                                      <p:tavLst>
                                        <p:tav tm="0">
                                          <p:val>
                                            <p:strVal val="#ppt_w*0.70"/>
                                          </p:val>
                                        </p:tav>
                                        <p:tav tm="100000">
                                          <p:val>
                                            <p:strVal val="#ppt_w"/>
                                          </p:val>
                                        </p:tav>
                                      </p:tavLst>
                                    </p:anim>
                                    <p:anim calcmode="lin" valueType="num">
                                      <p:cBhvr>
                                        <p:cTn id="8" dur="1000" fill="hold"/>
                                        <p:tgtEl>
                                          <p:spTgt spid="1639426">
                                            <p:txEl>
                                              <p:pRg st="2" end="2"/>
                                            </p:txEl>
                                          </p:spTgt>
                                        </p:tgtEl>
                                        <p:attrNameLst>
                                          <p:attrName>ppt_h</p:attrName>
                                        </p:attrNameLst>
                                      </p:cBhvr>
                                      <p:tavLst>
                                        <p:tav tm="0">
                                          <p:val>
                                            <p:strVal val="#ppt_h"/>
                                          </p:val>
                                        </p:tav>
                                        <p:tav tm="100000">
                                          <p:val>
                                            <p:strVal val="#ppt_h"/>
                                          </p:val>
                                        </p:tav>
                                      </p:tavLst>
                                    </p:anim>
                                    <p:animEffect transition="in" filter="fade">
                                      <p:cBhvr>
                                        <p:cTn id="9" dur="1000"/>
                                        <p:tgtEl>
                                          <p:spTgt spid="1639426">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stCondLst>
                                    <p:cond delay="0"/>
                                  </p:stCondLst>
                                  <p:childTnLst>
                                    <p:set>
                                      <p:cBhvr>
                                        <p:cTn id="13" dur="1" fill="hold">
                                          <p:stCondLst>
                                            <p:cond delay="0"/>
                                          </p:stCondLst>
                                        </p:cTn>
                                        <p:tgtEl>
                                          <p:spTgt spid="1639426">
                                            <p:txEl>
                                              <p:pRg st="3" end="3"/>
                                            </p:txEl>
                                          </p:spTgt>
                                        </p:tgtEl>
                                        <p:attrNameLst>
                                          <p:attrName>style.visibility</p:attrName>
                                        </p:attrNameLst>
                                      </p:cBhvr>
                                      <p:to>
                                        <p:strVal val="visible"/>
                                      </p:to>
                                    </p:set>
                                    <p:anim calcmode="lin" valueType="num">
                                      <p:cBhvr>
                                        <p:cTn id="14" dur="1000" fill="hold"/>
                                        <p:tgtEl>
                                          <p:spTgt spid="1639426">
                                            <p:txEl>
                                              <p:pRg st="3" end="3"/>
                                            </p:txEl>
                                          </p:spTgt>
                                        </p:tgtEl>
                                        <p:attrNameLst>
                                          <p:attrName>ppt_w</p:attrName>
                                        </p:attrNameLst>
                                      </p:cBhvr>
                                      <p:tavLst>
                                        <p:tav tm="0">
                                          <p:val>
                                            <p:strVal val="#ppt_w*0.70"/>
                                          </p:val>
                                        </p:tav>
                                        <p:tav tm="100000">
                                          <p:val>
                                            <p:strVal val="#ppt_w"/>
                                          </p:val>
                                        </p:tav>
                                      </p:tavLst>
                                    </p:anim>
                                    <p:anim calcmode="lin" valueType="num">
                                      <p:cBhvr>
                                        <p:cTn id="15" dur="1000" fill="hold"/>
                                        <p:tgtEl>
                                          <p:spTgt spid="1639426">
                                            <p:txEl>
                                              <p:pRg st="3" end="3"/>
                                            </p:txEl>
                                          </p:spTgt>
                                        </p:tgtEl>
                                        <p:attrNameLst>
                                          <p:attrName>ppt_h</p:attrName>
                                        </p:attrNameLst>
                                      </p:cBhvr>
                                      <p:tavLst>
                                        <p:tav tm="0">
                                          <p:val>
                                            <p:strVal val="#ppt_h"/>
                                          </p:val>
                                        </p:tav>
                                        <p:tav tm="100000">
                                          <p:val>
                                            <p:strVal val="#ppt_h"/>
                                          </p:val>
                                        </p:tav>
                                      </p:tavLst>
                                    </p:anim>
                                    <p:animEffect transition="in" filter="fade">
                                      <p:cBhvr>
                                        <p:cTn id="16" dur="1000"/>
                                        <p:tgtEl>
                                          <p:spTgt spid="163942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2898" name="Rectangle 2"/>
          <p:cNvSpPr>
            <a:spLocks noGrp="1" noChangeArrowheads="1"/>
          </p:cNvSpPr>
          <p:nvPr>
            <p:ph type="title"/>
          </p:nvPr>
        </p:nvSpPr>
        <p:spPr/>
        <p:txBody>
          <a:bodyPr/>
          <a:lstStyle/>
          <a:p>
            <a:r>
              <a:rPr lang="en-US">
                <a:latin typeface="Times New Roman" panose="02020603050405020304" pitchFamily="18" charset="0"/>
              </a:rPr>
              <a:t>single-homed bastion host</a:t>
            </a:r>
            <a:endParaRPr lang="en-US" altLang="zh-CN">
              <a:latin typeface="Times New Roman" panose="02020603050405020304" pitchFamily="18" charset="0"/>
            </a:endParaRPr>
          </a:p>
        </p:txBody>
      </p:sp>
      <p:sp>
        <p:nvSpPr>
          <p:cNvPr id="1872899" name="Rectangle 3"/>
          <p:cNvSpPr>
            <a:spLocks noGrp="1" noChangeArrowheads="1"/>
          </p:cNvSpPr>
          <p:nvPr>
            <p:ph type="body" idx="1"/>
          </p:nvPr>
        </p:nvSpPr>
        <p:spPr>
          <a:xfrm>
            <a:off x="639763" y="1249363"/>
            <a:ext cx="7772400" cy="4114800"/>
          </a:xfrm>
        </p:spPr>
        <p:txBody>
          <a:bodyPr/>
          <a:lstStyle/>
          <a:p>
            <a:pPr>
              <a:lnSpc>
                <a:spcPct val="90000"/>
              </a:lnSpc>
            </a:pPr>
            <a:r>
              <a:rPr lang="en-US" sz="2800" dirty="0">
                <a:latin typeface="Comic Sans MS" panose="030F0702030302020204" pitchFamily="66" charset="0"/>
              </a:rPr>
              <a:t>Greater security than single configurations because of two reasons:</a:t>
            </a:r>
          </a:p>
          <a:p>
            <a:pPr lvl="1">
              <a:lnSpc>
                <a:spcPct val="90000"/>
              </a:lnSpc>
            </a:pPr>
            <a:r>
              <a:rPr lang="en-US" dirty="0">
                <a:latin typeface="Comic Sans MS" panose="030F0702030302020204" pitchFamily="66" charset="0"/>
              </a:rPr>
              <a:t>This configuration implements both packet-level and application-level filtering (allowing for flexibility in defining security policy)</a:t>
            </a:r>
          </a:p>
          <a:p>
            <a:pPr lvl="1">
              <a:lnSpc>
                <a:spcPct val="90000"/>
              </a:lnSpc>
            </a:pPr>
            <a:r>
              <a:rPr lang="en-US" dirty="0">
                <a:latin typeface="Comic Sans MS" panose="030F0702030302020204" pitchFamily="66" charset="0"/>
              </a:rPr>
              <a:t>An intruder must generally penetrate two separate systems</a:t>
            </a:r>
          </a:p>
          <a:p>
            <a:pPr>
              <a:lnSpc>
                <a:spcPct val="90000"/>
              </a:lnSpc>
            </a:pPr>
            <a:r>
              <a:rPr lang="en-US" sz="2800" dirty="0">
                <a:latin typeface="Comic Sans MS" panose="030F0702030302020204" pitchFamily="66" charset="0"/>
              </a:rPr>
              <a:t>This configuration also affords flexibility in providing direct Internet access (public information server, e.g. Web server)</a:t>
            </a:r>
            <a:endParaRPr lang="en-US" altLang="zh-CN" sz="2800" dirty="0">
              <a:latin typeface="Comic Sans MS" panose="030F0702030302020204" pitchFamily="66"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7778" name="Rectangle 2"/>
          <p:cNvSpPr>
            <a:spLocks noGrp="1" noChangeArrowheads="1"/>
          </p:cNvSpPr>
          <p:nvPr>
            <p:ph type="title"/>
          </p:nvPr>
        </p:nvSpPr>
        <p:spPr>
          <a:xfrm>
            <a:off x="1168400" y="177800"/>
            <a:ext cx="6918325" cy="792163"/>
          </a:xfrm>
        </p:spPr>
        <p:txBody>
          <a:bodyPr/>
          <a:lstStyle/>
          <a:p>
            <a:r>
              <a:rPr lang="en-US" sz="3600" dirty="0">
                <a:latin typeface="Times New Roman" panose="02020603050405020304" pitchFamily="18" charset="0"/>
              </a:rPr>
              <a:t>Screened host firewall system</a:t>
            </a:r>
            <a:endParaRPr lang="en-US" altLang="zh-CN" sz="3600" dirty="0">
              <a:latin typeface="Times New Roman" panose="02020603050405020304" pitchFamily="18" charset="0"/>
            </a:endParaRPr>
          </a:p>
        </p:txBody>
      </p:sp>
      <p:sp>
        <p:nvSpPr>
          <p:cNvPr id="1867779" name="Rectangle 3"/>
          <p:cNvSpPr>
            <a:spLocks noGrp="1" noChangeArrowheads="1"/>
          </p:cNvSpPr>
          <p:nvPr>
            <p:ph type="body" idx="1"/>
          </p:nvPr>
        </p:nvSpPr>
        <p:spPr>
          <a:xfrm>
            <a:off x="668338" y="1325563"/>
            <a:ext cx="7772400" cy="4114800"/>
          </a:xfrm>
        </p:spPr>
        <p:txBody>
          <a:bodyPr/>
          <a:lstStyle/>
          <a:p>
            <a:r>
              <a:rPr lang="en-US" dirty="0">
                <a:latin typeface="Comic Sans MS" panose="030F0702030302020204" pitchFamily="66" charset="0"/>
              </a:rPr>
              <a:t>Screened host firewall system (dual-homed bastion host)</a:t>
            </a:r>
            <a:endParaRPr lang="en-US" altLang="zh-CN" dirty="0">
              <a:latin typeface="Comic Sans MS" panose="030F0702030302020204" pitchFamily="66" charset="0"/>
            </a:endParaRPr>
          </a:p>
        </p:txBody>
      </p:sp>
      <p:pic>
        <p:nvPicPr>
          <p:cNvPr id="1867780" name="Picture 4"/>
          <p:cNvPicPr>
            <a:picLocks noChangeAspect="1" noChangeArrowheads="1"/>
          </p:cNvPicPr>
          <p:nvPr/>
        </p:nvPicPr>
        <p:blipFill>
          <a:blip r:embed="rId3" cstate="print"/>
          <a:srcRect/>
          <a:stretch>
            <a:fillRect/>
          </a:stretch>
        </p:blipFill>
        <p:spPr bwMode="auto">
          <a:xfrm>
            <a:off x="0" y="2724150"/>
            <a:ext cx="8972550" cy="3078163"/>
          </a:xfrm>
          <a:prstGeom prst="rect">
            <a:avLst/>
          </a:prstGeom>
          <a:noFill/>
          <a:ln w="9525">
            <a:noFill/>
            <a:miter lim="800000"/>
            <a:headEnd/>
            <a:tailEnd/>
          </a:ln>
          <a:effectLst/>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8802" name="Rectangle 2"/>
          <p:cNvSpPr>
            <a:spLocks noGrp="1" noChangeArrowheads="1"/>
          </p:cNvSpPr>
          <p:nvPr>
            <p:ph type="title"/>
          </p:nvPr>
        </p:nvSpPr>
        <p:spPr/>
        <p:txBody>
          <a:bodyPr/>
          <a:lstStyle/>
          <a:p>
            <a:r>
              <a:rPr lang="sv-SE">
                <a:latin typeface="Times New Roman" panose="02020603050405020304" pitchFamily="18" charset="0"/>
              </a:rPr>
              <a:t>Firewall Configurations</a:t>
            </a:r>
            <a:endParaRPr lang="en-US" altLang="zh-CN">
              <a:latin typeface="Times New Roman" panose="02020603050405020304" pitchFamily="18" charset="0"/>
            </a:endParaRPr>
          </a:p>
        </p:txBody>
      </p:sp>
      <p:sp>
        <p:nvSpPr>
          <p:cNvPr id="1868803" name="Rectangle 3"/>
          <p:cNvSpPr>
            <a:spLocks noGrp="1" noChangeArrowheads="1"/>
          </p:cNvSpPr>
          <p:nvPr>
            <p:ph type="body" idx="1"/>
          </p:nvPr>
        </p:nvSpPr>
        <p:spPr/>
        <p:txBody>
          <a:bodyPr/>
          <a:lstStyle/>
          <a:p>
            <a:r>
              <a:rPr lang="en-US">
                <a:latin typeface="Comic Sans MS" panose="030F0702030302020204" pitchFamily="66" charset="0"/>
              </a:rPr>
              <a:t>Screened host firewall, dual-homed bastion configuration</a:t>
            </a:r>
          </a:p>
          <a:p>
            <a:pPr lvl="1"/>
            <a:r>
              <a:rPr lang="en-US">
                <a:latin typeface="Comic Sans MS" panose="030F0702030302020204" pitchFamily="66" charset="0"/>
              </a:rPr>
              <a:t>The packet-filtering router is not completely compromised</a:t>
            </a:r>
          </a:p>
          <a:p>
            <a:pPr lvl="1"/>
            <a:r>
              <a:rPr lang="en-US">
                <a:latin typeface="Comic Sans MS" panose="030F0702030302020204" pitchFamily="66" charset="0"/>
              </a:rPr>
              <a:t>Traffic between the Internet and other hosts on the private network has to flow through the bastion host</a:t>
            </a:r>
            <a:endParaRPr lang="en-US" altLang="zh-CN">
              <a:latin typeface="Comic Sans MS" panose="030F0702030302020204" pitchFamily="66"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170" name="Rectangle 2"/>
          <p:cNvSpPr>
            <a:spLocks noGrp="1" noChangeArrowheads="1"/>
          </p:cNvSpPr>
          <p:nvPr>
            <p:ph type="title"/>
          </p:nvPr>
        </p:nvSpPr>
        <p:spPr/>
        <p:txBody>
          <a:bodyPr/>
          <a:lstStyle/>
          <a:p>
            <a:r>
              <a:rPr lang="zh-CN" altLang="en-US"/>
              <a:t>四、过滤子网体系结构</a:t>
            </a:r>
            <a:r>
              <a:rPr lang="en-US" altLang="zh-CN"/>
              <a:t>(1/7)</a:t>
            </a:r>
          </a:p>
        </p:txBody>
      </p:sp>
      <p:sp>
        <p:nvSpPr>
          <p:cNvPr id="1671171" name="Rectangle 3"/>
          <p:cNvSpPr>
            <a:spLocks noGrp="1" noChangeArrowheads="1"/>
          </p:cNvSpPr>
          <p:nvPr>
            <p:ph type="body" idx="1"/>
          </p:nvPr>
        </p:nvSpPr>
        <p:spPr>
          <a:xfrm>
            <a:off x="466725" y="1476375"/>
            <a:ext cx="7931150" cy="4781550"/>
          </a:xfrm>
        </p:spPr>
        <p:txBody>
          <a:bodyPr/>
          <a:lstStyle/>
          <a:p>
            <a:pPr>
              <a:lnSpc>
                <a:spcPct val="150000"/>
              </a:lnSpc>
            </a:pPr>
            <a:r>
              <a:rPr lang="zh-CN" altLang="en-US" dirty="0"/>
              <a:t>在外界网络和内部网络之间建立一个双方都可以访问的独立网络（</a:t>
            </a:r>
            <a:r>
              <a:rPr lang="zh-CN" altLang="en-US" dirty="0">
                <a:solidFill>
                  <a:schemeClr val="folHlink"/>
                </a:solidFill>
              </a:rPr>
              <a:t>过滤子网</a:t>
            </a:r>
            <a:r>
              <a:rPr lang="zh-CN" altLang="en-US" dirty="0"/>
              <a:t>），用</a:t>
            </a:r>
            <a:r>
              <a:rPr lang="zh-CN" altLang="en-US" dirty="0">
                <a:solidFill>
                  <a:schemeClr val="folHlink"/>
                </a:solidFill>
              </a:rPr>
              <a:t>两台分组过滤路由器</a:t>
            </a:r>
            <a:r>
              <a:rPr lang="zh-CN" altLang="en-US" dirty="0"/>
              <a:t>将这一子网分别与内部网络和外部网络分开：</a:t>
            </a:r>
          </a:p>
          <a:p>
            <a:pPr lvl="1">
              <a:lnSpc>
                <a:spcPct val="150000"/>
              </a:lnSpc>
            </a:pPr>
            <a:endParaRPr lang="zh-CN" altLang="en-US" dirty="0"/>
          </a:p>
          <a:p>
            <a:pPr lvl="1">
              <a:lnSpc>
                <a:spcPct val="150000"/>
              </a:lnSpc>
            </a:pPr>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nodeType="withEffect">
                                  <p:stCondLst>
                                    <p:cond delay="0"/>
                                  </p:stCondLst>
                                  <p:childTnLst>
                                    <p:set>
                                      <p:cBhvr>
                                        <p:cTn id="6" dur="1" fill="hold">
                                          <p:stCondLst>
                                            <p:cond delay="0"/>
                                          </p:stCondLst>
                                        </p:cTn>
                                        <p:tgtEl>
                                          <p:spTgt spid="1671171">
                                            <p:txEl>
                                              <p:pRg st="0" end="0"/>
                                            </p:txEl>
                                          </p:spTgt>
                                        </p:tgtEl>
                                        <p:attrNameLst>
                                          <p:attrName>style.visibility</p:attrName>
                                        </p:attrNameLst>
                                      </p:cBhvr>
                                      <p:to>
                                        <p:strVal val="visible"/>
                                      </p:to>
                                    </p:set>
                                    <p:animEffect transition="in" filter="fade">
                                      <p:cBhvr>
                                        <p:cTn id="7" dur="800" decel="100000"/>
                                        <p:tgtEl>
                                          <p:spTgt spid="1671171">
                                            <p:txEl>
                                              <p:pRg st="0" end="0"/>
                                            </p:txEl>
                                          </p:spTgt>
                                        </p:tgtEl>
                                      </p:cBhvr>
                                    </p:animEffect>
                                    <p:anim calcmode="lin" valueType="num">
                                      <p:cBhvr>
                                        <p:cTn id="8" dur="800" decel="100000" fill="hold"/>
                                        <p:tgtEl>
                                          <p:spTgt spid="1671171">
                                            <p:txEl>
                                              <p:pRg st="0" end="0"/>
                                            </p:txEl>
                                          </p:spTgt>
                                        </p:tgtEl>
                                        <p:attrNameLst>
                                          <p:attrName>style.rotation</p:attrName>
                                        </p:attrNameLst>
                                      </p:cBhvr>
                                      <p:tavLst>
                                        <p:tav tm="0">
                                          <p:val>
                                            <p:fltVal val="-90"/>
                                          </p:val>
                                        </p:tav>
                                        <p:tav tm="100000">
                                          <p:val>
                                            <p:fltVal val="0"/>
                                          </p:val>
                                        </p:tav>
                                      </p:tavLst>
                                    </p:anim>
                                    <p:anim calcmode="lin" valueType="num">
                                      <p:cBhvr>
                                        <p:cTn id="9" dur="800" decel="100000" fill="hold"/>
                                        <p:tgtEl>
                                          <p:spTgt spid="1671171">
                                            <p:txEl>
                                              <p:pRg st="0" end="0"/>
                                            </p:txEl>
                                          </p:spTgt>
                                        </p:tgtEl>
                                        <p:attrNameLst>
                                          <p:attrName>ppt_x</p:attrName>
                                        </p:attrNameLst>
                                      </p:cBhvr>
                                      <p:tavLst>
                                        <p:tav tm="0">
                                          <p:val>
                                            <p:strVal val="#ppt_x+0.4"/>
                                          </p:val>
                                        </p:tav>
                                        <p:tav tm="100000">
                                          <p:val>
                                            <p:strVal val="#ppt_x-0.05"/>
                                          </p:val>
                                        </p:tav>
                                      </p:tavLst>
                                    </p:anim>
                                    <p:anim calcmode="lin" valueType="num">
                                      <p:cBhvr>
                                        <p:cTn id="10" dur="800" decel="100000" fill="hold"/>
                                        <p:tgtEl>
                                          <p:spTgt spid="1671171">
                                            <p:txEl>
                                              <p:pRg st="0" end="0"/>
                                            </p:txEl>
                                          </p:spTgt>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1671171">
                                            <p:txEl>
                                              <p:pRg st="0" end="0"/>
                                            </p:txEl>
                                          </p:spTgt>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1671171">
                                            <p:txEl>
                                              <p:pRg st="0" end="0"/>
                                            </p:txEl>
                                          </p:spTgt>
                                        </p:tgtEl>
                                        <p:attrNameLst>
                                          <p:attrName>ppt_y</p:attrName>
                                        </p:attrNameLst>
                                      </p:cBhvr>
                                      <p:tavLst>
                                        <p:tav tm="0">
                                          <p:val>
                                            <p:strVal val="#ppt_y+0.1"/>
                                          </p:val>
                                        </p:tav>
                                        <p:tav tm="100000">
                                          <p:val>
                                            <p:strVal val="#ppt_y"/>
                                          </p:val>
                                        </p:tav>
                                      </p:tavLst>
                                    </p:anim>
                                  </p:childTnLst>
                                  <p:subTnLst>
                                    <p:animClr clrSpc="rgb" dir="cw">
                                      <p:cBhvr override="childStyle">
                                        <p:cTn dur="1" fill="hold" display="0" masterRel="nextClick" afterEffect="1"/>
                                        <p:tgtEl>
                                          <p:spTgt spid="1671171">
                                            <p:txEl>
                                              <p:pRg st="0" end="0"/>
                                            </p:txEl>
                                          </p:spTgt>
                                        </p:tgtEl>
                                        <p:attrNameLst>
                                          <p:attrName>ppt_c</p:attrName>
                                        </p:attrNameLst>
                                      </p:cBhvr>
                                      <p:to>
                                        <a:schemeClr val="folHlink"/>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8930" name="Rectangle 2"/>
          <p:cNvSpPr>
            <a:spLocks noGrp="1" noChangeArrowheads="1"/>
          </p:cNvSpPr>
          <p:nvPr>
            <p:ph type="title"/>
          </p:nvPr>
        </p:nvSpPr>
        <p:spPr/>
        <p:txBody>
          <a:bodyPr/>
          <a:lstStyle/>
          <a:p>
            <a:r>
              <a:rPr lang="zh-CN" altLang="en-US"/>
              <a:t>四、过滤子网体系结构</a:t>
            </a:r>
            <a:r>
              <a:rPr lang="en-US" altLang="zh-CN"/>
              <a:t>(2/7)</a:t>
            </a:r>
          </a:p>
        </p:txBody>
      </p:sp>
      <p:sp>
        <p:nvSpPr>
          <p:cNvPr id="1788933" name="Text Box 5"/>
          <p:cNvSpPr txBox="1">
            <a:spLocks noChangeArrowheads="1"/>
          </p:cNvSpPr>
          <p:nvPr/>
        </p:nvSpPr>
        <p:spPr bwMode="auto">
          <a:xfrm>
            <a:off x="2667000" y="5715000"/>
            <a:ext cx="4495800" cy="457200"/>
          </a:xfrm>
          <a:prstGeom prst="rect">
            <a:avLst/>
          </a:prstGeom>
          <a:noFill/>
          <a:ln w="9525">
            <a:noFill/>
            <a:miter lim="800000"/>
          </a:ln>
          <a:effectLst/>
        </p:spPr>
        <p:txBody>
          <a:bodyPr>
            <a:spAutoFit/>
          </a:bodyPr>
          <a:lstStyle/>
          <a:p>
            <a:pPr>
              <a:spcBef>
                <a:spcPct val="50000"/>
              </a:spcBef>
            </a:pPr>
            <a:endParaRPr lang="zh-CN" altLang="zh-CN" b="0">
              <a:ea typeface="宋体" panose="02010600030101010101" pitchFamily="2" charset="-122"/>
            </a:endParaRPr>
          </a:p>
        </p:txBody>
      </p:sp>
      <p:sp>
        <p:nvSpPr>
          <p:cNvPr id="1788957" name="Text Box 29"/>
          <p:cNvSpPr txBox="1">
            <a:spLocks noChangeArrowheads="1"/>
          </p:cNvSpPr>
          <p:nvPr/>
        </p:nvSpPr>
        <p:spPr bwMode="auto">
          <a:xfrm>
            <a:off x="3198813" y="5851525"/>
            <a:ext cx="3149600" cy="458788"/>
          </a:xfrm>
          <a:prstGeom prst="rect">
            <a:avLst/>
          </a:prstGeom>
          <a:noFill/>
          <a:ln w="9525">
            <a:noFill/>
            <a:miter lim="800000"/>
          </a:ln>
        </p:spPr>
        <p:txBody>
          <a:bodyPr/>
          <a:lstStyle/>
          <a:p>
            <a:r>
              <a:rPr lang="zh-CN" altLang="en-US" sz="2400" dirty="0">
                <a:solidFill>
                  <a:srgbClr val="FF0000"/>
                </a:solidFill>
              </a:rPr>
              <a:t>过滤子网结构防火墙</a:t>
            </a:r>
          </a:p>
        </p:txBody>
      </p:sp>
      <p:sp>
        <p:nvSpPr>
          <p:cNvPr id="1788932" name="Text Box 4"/>
          <p:cNvSpPr txBox="1">
            <a:spLocks noChangeArrowheads="1"/>
          </p:cNvSpPr>
          <p:nvPr/>
        </p:nvSpPr>
        <p:spPr bwMode="auto">
          <a:xfrm>
            <a:off x="2863850" y="3738563"/>
            <a:ext cx="3036888" cy="306387"/>
          </a:xfrm>
          <a:prstGeom prst="rect">
            <a:avLst/>
          </a:prstGeom>
          <a:noFill/>
          <a:ln w="9525">
            <a:noFill/>
            <a:miter lim="800000"/>
          </a:ln>
        </p:spPr>
        <p:txBody>
          <a:bodyPr/>
          <a:lstStyle/>
          <a:p>
            <a:r>
              <a:rPr lang="zh-CN" altLang="en-US" sz="2000"/>
              <a:t>内部屏蔽 路由器</a:t>
            </a:r>
          </a:p>
        </p:txBody>
      </p:sp>
      <p:sp>
        <p:nvSpPr>
          <p:cNvPr id="1788934" name="Line 6"/>
          <p:cNvSpPr>
            <a:spLocks noChangeShapeType="1"/>
          </p:cNvSpPr>
          <p:nvPr/>
        </p:nvSpPr>
        <p:spPr bwMode="auto">
          <a:xfrm>
            <a:off x="1308100" y="2192338"/>
            <a:ext cx="3349625" cy="0"/>
          </a:xfrm>
          <a:prstGeom prst="line">
            <a:avLst/>
          </a:prstGeom>
          <a:noFill/>
          <a:ln w="19050">
            <a:solidFill>
              <a:srgbClr val="000000"/>
            </a:solidFill>
            <a:prstDash val="dash"/>
            <a:round/>
          </a:ln>
        </p:spPr>
        <p:txBody>
          <a:bodyPr/>
          <a:lstStyle/>
          <a:p>
            <a:endParaRPr lang="zh-CN" altLang="en-US"/>
          </a:p>
        </p:txBody>
      </p:sp>
      <p:sp>
        <p:nvSpPr>
          <p:cNvPr id="1788935" name="Line 7"/>
          <p:cNvSpPr>
            <a:spLocks noChangeShapeType="1"/>
          </p:cNvSpPr>
          <p:nvPr/>
        </p:nvSpPr>
        <p:spPr bwMode="auto">
          <a:xfrm>
            <a:off x="1308100" y="4098925"/>
            <a:ext cx="6864350" cy="0"/>
          </a:xfrm>
          <a:prstGeom prst="line">
            <a:avLst/>
          </a:prstGeom>
          <a:noFill/>
          <a:ln w="19050">
            <a:solidFill>
              <a:srgbClr val="000000"/>
            </a:solidFill>
            <a:prstDash val="dash"/>
            <a:round/>
          </a:ln>
        </p:spPr>
        <p:txBody>
          <a:bodyPr/>
          <a:lstStyle/>
          <a:p>
            <a:endParaRPr lang="zh-CN" altLang="en-US"/>
          </a:p>
        </p:txBody>
      </p:sp>
      <p:sp>
        <p:nvSpPr>
          <p:cNvPr id="1788936" name="Line 8"/>
          <p:cNvSpPr>
            <a:spLocks noChangeShapeType="1"/>
          </p:cNvSpPr>
          <p:nvPr/>
        </p:nvSpPr>
        <p:spPr bwMode="auto">
          <a:xfrm>
            <a:off x="1308100" y="2217738"/>
            <a:ext cx="0" cy="1819275"/>
          </a:xfrm>
          <a:prstGeom prst="line">
            <a:avLst/>
          </a:prstGeom>
          <a:noFill/>
          <a:ln w="19050">
            <a:solidFill>
              <a:srgbClr val="000000"/>
            </a:solidFill>
            <a:prstDash val="dash"/>
            <a:round/>
          </a:ln>
        </p:spPr>
        <p:txBody>
          <a:bodyPr/>
          <a:lstStyle/>
          <a:p>
            <a:endParaRPr lang="zh-CN" altLang="en-US"/>
          </a:p>
        </p:txBody>
      </p:sp>
      <p:sp>
        <p:nvSpPr>
          <p:cNvPr id="1788937" name="Line 9"/>
          <p:cNvSpPr>
            <a:spLocks noChangeShapeType="1"/>
          </p:cNvSpPr>
          <p:nvPr/>
        </p:nvSpPr>
        <p:spPr bwMode="auto">
          <a:xfrm flipV="1">
            <a:off x="4632325" y="1636713"/>
            <a:ext cx="0" cy="555625"/>
          </a:xfrm>
          <a:prstGeom prst="line">
            <a:avLst/>
          </a:prstGeom>
          <a:noFill/>
          <a:ln w="19050">
            <a:solidFill>
              <a:srgbClr val="000000"/>
            </a:solidFill>
            <a:prstDash val="dash"/>
            <a:round/>
          </a:ln>
        </p:spPr>
        <p:txBody>
          <a:bodyPr/>
          <a:lstStyle/>
          <a:p>
            <a:endParaRPr lang="zh-CN" altLang="en-US"/>
          </a:p>
        </p:txBody>
      </p:sp>
      <p:sp>
        <p:nvSpPr>
          <p:cNvPr id="1788938" name="Line 10"/>
          <p:cNvSpPr>
            <a:spLocks noChangeShapeType="1"/>
          </p:cNvSpPr>
          <p:nvPr/>
        </p:nvSpPr>
        <p:spPr bwMode="auto">
          <a:xfrm flipV="1">
            <a:off x="8148638" y="1712913"/>
            <a:ext cx="0" cy="2298700"/>
          </a:xfrm>
          <a:prstGeom prst="line">
            <a:avLst/>
          </a:prstGeom>
          <a:noFill/>
          <a:ln w="19050">
            <a:solidFill>
              <a:srgbClr val="000000"/>
            </a:solidFill>
            <a:prstDash val="dash"/>
            <a:round/>
          </a:ln>
        </p:spPr>
        <p:txBody>
          <a:bodyPr/>
          <a:lstStyle/>
          <a:p>
            <a:endParaRPr lang="zh-CN" altLang="en-US"/>
          </a:p>
        </p:txBody>
      </p:sp>
      <p:sp>
        <p:nvSpPr>
          <p:cNvPr id="1788939" name="Line 11"/>
          <p:cNvSpPr>
            <a:spLocks noChangeShapeType="1"/>
          </p:cNvSpPr>
          <p:nvPr/>
        </p:nvSpPr>
        <p:spPr bwMode="auto">
          <a:xfrm>
            <a:off x="4632325" y="1662113"/>
            <a:ext cx="3516313" cy="0"/>
          </a:xfrm>
          <a:prstGeom prst="line">
            <a:avLst/>
          </a:prstGeom>
          <a:noFill/>
          <a:ln w="19050">
            <a:solidFill>
              <a:srgbClr val="000000"/>
            </a:solidFill>
            <a:prstDash val="dash"/>
            <a:round/>
          </a:ln>
        </p:spPr>
        <p:txBody>
          <a:bodyPr/>
          <a:lstStyle/>
          <a:p>
            <a:endParaRPr lang="zh-CN" altLang="en-US"/>
          </a:p>
        </p:txBody>
      </p:sp>
      <p:sp>
        <p:nvSpPr>
          <p:cNvPr id="1788940" name="AutoShape 12"/>
          <p:cNvSpPr>
            <a:spLocks noChangeArrowheads="1"/>
          </p:cNvSpPr>
          <p:nvPr/>
        </p:nvSpPr>
        <p:spPr bwMode="auto">
          <a:xfrm>
            <a:off x="4824413" y="1863725"/>
            <a:ext cx="3038475" cy="1793875"/>
          </a:xfrm>
          <a:prstGeom prst="roundRect">
            <a:avLst>
              <a:gd name="adj" fmla="val 16667"/>
            </a:avLst>
          </a:prstGeom>
          <a:noFill/>
          <a:ln w="19050">
            <a:solidFill>
              <a:srgbClr val="000000"/>
            </a:solidFill>
            <a:prstDash val="sysDot"/>
            <a:round/>
          </a:ln>
        </p:spPr>
        <p:txBody>
          <a:bodyPr/>
          <a:lstStyle/>
          <a:p>
            <a:endParaRPr lang="zh-CN" altLang="en-US"/>
          </a:p>
        </p:txBody>
      </p:sp>
      <p:sp>
        <p:nvSpPr>
          <p:cNvPr id="1788941" name="Text Box 13"/>
          <p:cNvSpPr txBox="1">
            <a:spLocks noChangeArrowheads="1"/>
          </p:cNvSpPr>
          <p:nvPr/>
        </p:nvSpPr>
        <p:spPr bwMode="auto">
          <a:xfrm>
            <a:off x="6373813" y="2895600"/>
            <a:ext cx="1531937" cy="266700"/>
          </a:xfrm>
          <a:prstGeom prst="rect">
            <a:avLst/>
          </a:prstGeom>
          <a:noFill/>
          <a:ln w="9525">
            <a:noFill/>
            <a:miter lim="800000"/>
          </a:ln>
        </p:spPr>
        <p:txBody>
          <a:bodyPr/>
          <a:lstStyle/>
          <a:p>
            <a:r>
              <a:rPr lang="en-US" altLang="zh-CN" sz="1200" b="0">
                <a:latin typeface="黑体" panose="02010609060101010101" pitchFamily="49" charset="-122"/>
              </a:rPr>
              <a:t> </a:t>
            </a:r>
            <a:r>
              <a:rPr lang="zh-CN" altLang="en-US" sz="1200" b="0">
                <a:latin typeface="黑体" panose="02010609060101010101" pitchFamily="49" charset="-122"/>
              </a:rPr>
              <a:t>对外 服务器</a:t>
            </a:r>
          </a:p>
        </p:txBody>
      </p:sp>
      <p:sp>
        <p:nvSpPr>
          <p:cNvPr id="1788942" name="Text Box 14"/>
          <p:cNvSpPr txBox="1">
            <a:spLocks noChangeArrowheads="1"/>
          </p:cNvSpPr>
          <p:nvPr/>
        </p:nvSpPr>
        <p:spPr bwMode="auto">
          <a:xfrm>
            <a:off x="5110163" y="2855913"/>
            <a:ext cx="1411287" cy="379412"/>
          </a:xfrm>
          <a:prstGeom prst="rect">
            <a:avLst/>
          </a:prstGeom>
          <a:noFill/>
          <a:ln w="9525">
            <a:noFill/>
            <a:miter lim="800000"/>
          </a:ln>
        </p:spPr>
        <p:txBody>
          <a:bodyPr/>
          <a:lstStyle/>
          <a:p>
            <a:r>
              <a:rPr lang="zh-CN" altLang="en-US" sz="1200" b="0">
                <a:latin typeface="黑体" panose="02010609060101010101" pitchFamily="49" charset="-122"/>
              </a:rPr>
              <a:t>堡垒 主机</a:t>
            </a:r>
          </a:p>
        </p:txBody>
      </p:sp>
      <p:sp>
        <p:nvSpPr>
          <p:cNvPr id="1788943" name="Text Box 15"/>
          <p:cNvSpPr txBox="1">
            <a:spLocks noChangeArrowheads="1"/>
          </p:cNvSpPr>
          <p:nvPr/>
        </p:nvSpPr>
        <p:spPr bwMode="auto">
          <a:xfrm>
            <a:off x="3797300" y="4297363"/>
            <a:ext cx="1243013" cy="377825"/>
          </a:xfrm>
          <a:prstGeom prst="rect">
            <a:avLst/>
          </a:prstGeom>
          <a:noFill/>
          <a:ln w="9525">
            <a:noFill/>
            <a:miter lim="800000"/>
          </a:ln>
        </p:spPr>
        <p:txBody>
          <a:bodyPr/>
          <a:lstStyle/>
          <a:p>
            <a:r>
              <a:rPr lang="zh-CN" altLang="en-US" sz="1400">
                <a:latin typeface="黑体" panose="02010609060101010101" pitchFamily="49" charset="-122"/>
              </a:rPr>
              <a:t>内部网络</a:t>
            </a:r>
          </a:p>
        </p:txBody>
      </p:sp>
      <p:grpSp>
        <p:nvGrpSpPr>
          <p:cNvPr id="2" name="Group 16"/>
          <p:cNvGrpSpPr/>
          <p:nvPr/>
        </p:nvGrpSpPr>
        <p:grpSpPr bwMode="auto">
          <a:xfrm>
            <a:off x="1546225" y="1290638"/>
            <a:ext cx="2120900" cy="701675"/>
            <a:chOff x="4299" y="1719"/>
            <a:chExt cx="1638" cy="806"/>
          </a:xfrm>
        </p:grpSpPr>
        <p:sp>
          <p:nvSpPr>
            <p:cNvPr id="1788945" name="Freeform 17"/>
            <p:cNvSpPr/>
            <p:nvPr/>
          </p:nvSpPr>
          <p:spPr bwMode="auto">
            <a:xfrm>
              <a:off x="4299" y="1719"/>
              <a:ext cx="1638" cy="806"/>
            </a:xfrm>
            <a:custGeom>
              <a:avLst/>
              <a:gdLst/>
              <a:ahLst/>
              <a:cxnLst>
                <a:cxn ang="0">
                  <a:pos x="643" y="1238"/>
                </a:cxn>
                <a:cxn ang="0">
                  <a:pos x="779" y="1359"/>
                </a:cxn>
                <a:cxn ang="0">
                  <a:pos x="944" y="1453"/>
                </a:cxn>
                <a:cxn ang="0">
                  <a:pos x="1128" y="1514"/>
                </a:cxn>
                <a:cxn ang="0">
                  <a:pos x="1324" y="1541"/>
                </a:cxn>
                <a:cxn ang="0">
                  <a:pos x="1522" y="1531"/>
                </a:cxn>
                <a:cxn ang="0">
                  <a:pos x="1713" y="1485"/>
                </a:cxn>
                <a:cxn ang="0">
                  <a:pos x="1887" y="1406"/>
                </a:cxn>
                <a:cxn ang="0">
                  <a:pos x="2050" y="1436"/>
                </a:cxn>
                <a:cxn ang="0">
                  <a:pos x="2231" y="1504"/>
                </a:cxn>
                <a:cxn ang="0">
                  <a:pos x="2425" y="1539"/>
                </a:cxn>
                <a:cxn ang="0">
                  <a:pos x="2623" y="1537"/>
                </a:cxn>
                <a:cxn ang="0">
                  <a:pos x="2816" y="1498"/>
                </a:cxn>
                <a:cxn ang="0">
                  <a:pos x="2995" y="1425"/>
                </a:cxn>
                <a:cxn ang="0">
                  <a:pos x="3152" y="1321"/>
                </a:cxn>
                <a:cxn ang="0">
                  <a:pos x="3277" y="1192"/>
                </a:cxn>
                <a:cxn ang="0">
                  <a:pos x="3403" y="1156"/>
                </a:cxn>
                <a:cxn ang="0">
                  <a:pos x="3540" y="1144"/>
                </a:cxn>
                <a:cxn ang="0">
                  <a:pos x="3667" y="1098"/>
                </a:cxn>
                <a:cxn ang="0">
                  <a:pos x="3772" y="1022"/>
                </a:cxn>
                <a:cxn ang="0">
                  <a:pos x="3845" y="923"/>
                </a:cxn>
                <a:cxn ang="0">
                  <a:pos x="3880" y="810"/>
                </a:cxn>
                <a:cxn ang="0">
                  <a:pos x="3873" y="694"/>
                </a:cxn>
                <a:cxn ang="0">
                  <a:pos x="3824" y="584"/>
                </a:cxn>
                <a:cxn ang="0">
                  <a:pos x="3740" y="492"/>
                </a:cxn>
                <a:cxn ang="0">
                  <a:pos x="3626" y="425"/>
                </a:cxn>
                <a:cxn ang="0">
                  <a:pos x="3494" y="390"/>
                </a:cxn>
                <a:cxn ang="0">
                  <a:pos x="3357" y="390"/>
                </a:cxn>
                <a:cxn ang="0">
                  <a:pos x="3239" y="304"/>
                </a:cxn>
                <a:cxn ang="0">
                  <a:pos x="3102" y="183"/>
                </a:cxn>
                <a:cxn ang="0">
                  <a:pos x="2937" y="89"/>
                </a:cxn>
                <a:cxn ang="0">
                  <a:pos x="2754" y="28"/>
                </a:cxn>
                <a:cxn ang="0">
                  <a:pos x="2557" y="1"/>
                </a:cxn>
                <a:cxn ang="0">
                  <a:pos x="2359" y="11"/>
                </a:cxn>
                <a:cxn ang="0">
                  <a:pos x="2169" y="57"/>
                </a:cxn>
                <a:cxn ang="0">
                  <a:pos x="1994" y="136"/>
                </a:cxn>
                <a:cxn ang="0">
                  <a:pos x="1832" y="106"/>
                </a:cxn>
                <a:cxn ang="0">
                  <a:pos x="1651" y="38"/>
                </a:cxn>
                <a:cxn ang="0">
                  <a:pos x="1457" y="3"/>
                </a:cxn>
                <a:cxn ang="0">
                  <a:pos x="1258" y="5"/>
                </a:cxn>
                <a:cxn ang="0">
                  <a:pos x="1065" y="44"/>
                </a:cxn>
                <a:cxn ang="0">
                  <a:pos x="887" y="117"/>
                </a:cxn>
                <a:cxn ang="0">
                  <a:pos x="731" y="221"/>
                </a:cxn>
                <a:cxn ang="0">
                  <a:pos x="605" y="350"/>
                </a:cxn>
                <a:cxn ang="0">
                  <a:pos x="480" y="386"/>
                </a:cxn>
                <a:cxn ang="0">
                  <a:pos x="342" y="398"/>
                </a:cxn>
                <a:cxn ang="0">
                  <a:pos x="214" y="444"/>
                </a:cxn>
                <a:cxn ang="0">
                  <a:pos x="110" y="520"/>
                </a:cxn>
                <a:cxn ang="0">
                  <a:pos x="36" y="619"/>
                </a:cxn>
                <a:cxn ang="0">
                  <a:pos x="3" y="732"/>
                </a:cxn>
                <a:cxn ang="0">
                  <a:pos x="9" y="848"/>
                </a:cxn>
                <a:cxn ang="0">
                  <a:pos x="58" y="958"/>
                </a:cxn>
                <a:cxn ang="0">
                  <a:pos x="141" y="1050"/>
                </a:cxn>
                <a:cxn ang="0">
                  <a:pos x="255" y="1117"/>
                </a:cxn>
                <a:cxn ang="0">
                  <a:pos x="387" y="1152"/>
                </a:cxn>
                <a:cxn ang="0">
                  <a:pos x="526" y="1152"/>
                </a:cxn>
              </a:cxnLst>
              <a:rect l="0" t="0" r="r" b="b"/>
              <a:pathLst>
                <a:path w="3882" h="1542">
                  <a:moveTo>
                    <a:pt x="570" y="1145"/>
                  </a:moveTo>
                  <a:lnTo>
                    <a:pt x="605" y="1192"/>
                  </a:lnTo>
                  <a:lnTo>
                    <a:pt x="643" y="1238"/>
                  </a:lnTo>
                  <a:lnTo>
                    <a:pt x="685" y="1281"/>
                  </a:lnTo>
                  <a:lnTo>
                    <a:pt x="731" y="1321"/>
                  </a:lnTo>
                  <a:lnTo>
                    <a:pt x="779" y="1359"/>
                  </a:lnTo>
                  <a:lnTo>
                    <a:pt x="832" y="1394"/>
                  </a:lnTo>
                  <a:lnTo>
                    <a:pt x="887" y="1425"/>
                  </a:lnTo>
                  <a:lnTo>
                    <a:pt x="944" y="1453"/>
                  </a:lnTo>
                  <a:lnTo>
                    <a:pt x="1004" y="1477"/>
                  </a:lnTo>
                  <a:lnTo>
                    <a:pt x="1065" y="1498"/>
                  </a:lnTo>
                  <a:lnTo>
                    <a:pt x="1128" y="1514"/>
                  </a:lnTo>
                  <a:lnTo>
                    <a:pt x="1193" y="1527"/>
                  </a:lnTo>
                  <a:lnTo>
                    <a:pt x="1258" y="1537"/>
                  </a:lnTo>
                  <a:lnTo>
                    <a:pt x="1324" y="1541"/>
                  </a:lnTo>
                  <a:lnTo>
                    <a:pt x="1391" y="1542"/>
                  </a:lnTo>
                  <a:lnTo>
                    <a:pt x="1457" y="1539"/>
                  </a:lnTo>
                  <a:lnTo>
                    <a:pt x="1522" y="1531"/>
                  </a:lnTo>
                  <a:lnTo>
                    <a:pt x="1587" y="1519"/>
                  </a:lnTo>
                  <a:lnTo>
                    <a:pt x="1651" y="1504"/>
                  </a:lnTo>
                  <a:lnTo>
                    <a:pt x="1713" y="1485"/>
                  </a:lnTo>
                  <a:lnTo>
                    <a:pt x="1774" y="1463"/>
                  </a:lnTo>
                  <a:lnTo>
                    <a:pt x="1832" y="1436"/>
                  </a:lnTo>
                  <a:lnTo>
                    <a:pt x="1887" y="1406"/>
                  </a:lnTo>
                  <a:lnTo>
                    <a:pt x="1941" y="1373"/>
                  </a:lnTo>
                  <a:lnTo>
                    <a:pt x="1994" y="1406"/>
                  </a:lnTo>
                  <a:lnTo>
                    <a:pt x="2050" y="1436"/>
                  </a:lnTo>
                  <a:lnTo>
                    <a:pt x="2108" y="1463"/>
                  </a:lnTo>
                  <a:lnTo>
                    <a:pt x="2169" y="1485"/>
                  </a:lnTo>
                  <a:lnTo>
                    <a:pt x="2231" y="1504"/>
                  </a:lnTo>
                  <a:lnTo>
                    <a:pt x="2294" y="1519"/>
                  </a:lnTo>
                  <a:lnTo>
                    <a:pt x="2359" y="1531"/>
                  </a:lnTo>
                  <a:lnTo>
                    <a:pt x="2425" y="1539"/>
                  </a:lnTo>
                  <a:lnTo>
                    <a:pt x="2491" y="1542"/>
                  </a:lnTo>
                  <a:lnTo>
                    <a:pt x="2557" y="1541"/>
                  </a:lnTo>
                  <a:lnTo>
                    <a:pt x="2623" y="1537"/>
                  </a:lnTo>
                  <a:lnTo>
                    <a:pt x="2689" y="1527"/>
                  </a:lnTo>
                  <a:lnTo>
                    <a:pt x="2754" y="1514"/>
                  </a:lnTo>
                  <a:lnTo>
                    <a:pt x="2816" y="1498"/>
                  </a:lnTo>
                  <a:lnTo>
                    <a:pt x="2878" y="1477"/>
                  </a:lnTo>
                  <a:lnTo>
                    <a:pt x="2937" y="1453"/>
                  </a:lnTo>
                  <a:lnTo>
                    <a:pt x="2995" y="1425"/>
                  </a:lnTo>
                  <a:lnTo>
                    <a:pt x="3051" y="1394"/>
                  </a:lnTo>
                  <a:lnTo>
                    <a:pt x="3102" y="1359"/>
                  </a:lnTo>
                  <a:lnTo>
                    <a:pt x="3152" y="1321"/>
                  </a:lnTo>
                  <a:lnTo>
                    <a:pt x="3196" y="1281"/>
                  </a:lnTo>
                  <a:lnTo>
                    <a:pt x="3239" y="1238"/>
                  </a:lnTo>
                  <a:lnTo>
                    <a:pt x="3277" y="1192"/>
                  </a:lnTo>
                  <a:lnTo>
                    <a:pt x="3311" y="1145"/>
                  </a:lnTo>
                  <a:lnTo>
                    <a:pt x="3357" y="1152"/>
                  </a:lnTo>
                  <a:lnTo>
                    <a:pt x="3403" y="1156"/>
                  </a:lnTo>
                  <a:lnTo>
                    <a:pt x="3448" y="1155"/>
                  </a:lnTo>
                  <a:lnTo>
                    <a:pt x="3494" y="1152"/>
                  </a:lnTo>
                  <a:lnTo>
                    <a:pt x="3540" y="1144"/>
                  </a:lnTo>
                  <a:lnTo>
                    <a:pt x="3585" y="1133"/>
                  </a:lnTo>
                  <a:lnTo>
                    <a:pt x="3626" y="1117"/>
                  </a:lnTo>
                  <a:lnTo>
                    <a:pt x="3667" y="1098"/>
                  </a:lnTo>
                  <a:lnTo>
                    <a:pt x="3704" y="1076"/>
                  </a:lnTo>
                  <a:lnTo>
                    <a:pt x="3740" y="1050"/>
                  </a:lnTo>
                  <a:lnTo>
                    <a:pt x="3772" y="1022"/>
                  </a:lnTo>
                  <a:lnTo>
                    <a:pt x="3800" y="992"/>
                  </a:lnTo>
                  <a:lnTo>
                    <a:pt x="3824" y="958"/>
                  </a:lnTo>
                  <a:lnTo>
                    <a:pt x="3845" y="923"/>
                  </a:lnTo>
                  <a:lnTo>
                    <a:pt x="3861" y="887"/>
                  </a:lnTo>
                  <a:lnTo>
                    <a:pt x="3873" y="848"/>
                  </a:lnTo>
                  <a:lnTo>
                    <a:pt x="3880" y="810"/>
                  </a:lnTo>
                  <a:lnTo>
                    <a:pt x="3882" y="771"/>
                  </a:lnTo>
                  <a:lnTo>
                    <a:pt x="3880" y="732"/>
                  </a:lnTo>
                  <a:lnTo>
                    <a:pt x="3873" y="694"/>
                  </a:lnTo>
                  <a:lnTo>
                    <a:pt x="3861" y="655"/>
                  </a:lnTo>
                  <a:lnTo>
                    <a:pt x="3845" y="619"/>
                  </a:lnTo>
                  <a:lnTo>
                    <a:pt x="3824" y="584"/>
                  </a:lnTo>
                  <a:lnTo>
                    <a:pt x="3800" y="550"/>
                  </a:lnTo>
                  <a:lnTo>
                    <a:pt x="3772" y="520"/>
                  </a:lnTo>
                  <a:lnTo>
                    <a:pt x="3740" y="492"/>
                  </a:lnTo>
                  <a:lnTo>
                    <a:pt x="3704" y="466"/>
                  </a:lnTo>
                  <a:lnTo>
                    <a:pt x="3667" y="444"/>
                  </a:lnTo>
                  <a:lnTo>
                    <a:pt x="3626" y="425"/>
                  </a:lnTo>
                  <a:lnTo>
                    <a:pt x="3585" y="409"/>
                  </a:lnTo>
                  <a:lnTo>
                    <a:pt x="3540" y="398"/>
                  </a:lnTo>
                  <a:lnTo>
                    <a:pt x="3494" y="390"/>
                  </a:lnTo>
                  <a:lnTo>
                    <a:pt x="3448" y="387"/>
                  </a:lnTo>
                  <a:lnTo>
                    <a:pt x="3403" y="386"/>
                  </a:lnTo>
                  <a:lnTo>
                    <a:pt x="3357" y="390"/>
                  </a:lnTo>
                  <a:lnTo>
                    <a:pt x="3311" y="397"/>
                  </a:lnTo>
                  <a:lnTo>
                    <a:pt x="3277" y="350"/>
                  </a:lnTo>
                  <a:lnTo>
                    <a:pt x="3239" y="304"/>
                  </a:lnTo>
                  <a:lnTo>
                    <a:pt x="3196" y="261"/>
                  </a:lnTo>
                  <a:lnTo>
                    <a:pt x="3152" y="221"/>
                  </a:lnTo>
                  <a:lnTo>
                    <a:pt x="3102" y="183"/>
                  </a:lnTo>
                  <a:lnTo>
                    <a:pt x="3051" y="148"/>
                  </a:lnTo>
                  <a:lnTo>
                    <a:pt x="2995" y="117"/>
                  </a:lnTo>
                  <a:lnTo>
                    <a:pt x="2937" y="89"/>
                  </a:lnTo>
                  <a:lnTo>
                    <a:pt x="2878" y="65"/>
                  </a:lnTo>
                  <a:lnTo>
                    <a:pt x="2816" y="44"/>
                  </a:lnTo>
                  <a:lnTo>
                    <a:pt x="2754" y="28"/>
                  </a:lnTo>
                  <a:lnTo>
                    <a:pt x="2689" y="15"/>
                  </a:lnTo>
                  <a:lnTo>
                    <a:pt x="2623" y="5"/>
                  </a:lnTo>
                  <a:lnTo>
                    <a:pt x="2557" y="1"/>
                  </a:lnTo>
                  <a:lnTo>
                    <a:pt x="2491" y="0"/>
                  </a:lnTo>
                  <a:lnTo>
                    <a:pt x="2425" y="3"/>
                  </a:lnTo>
                  <a:lnTo>
                    <a:pt x="2359" y="11"/>
                  </a:lnTo>
                  <a:lnTo>
                    <a:pt x="2294" y="23"/>
                  </a:lnTo>
                  <a:lnTo>
                    <a:pt x="2231" y="38"/>
                  </a:lnTo>
                  <a:lnTo>
                    <a:pt x="2169" y="57"/>
                  </a:lnTo>
                  <a:lnTo>
                    <a:pt x="2108" y="79"/>
                  </a:lnTo>
                  <a:lnTo>
                    <a:pt x="2050" y="106"/>
                  </a:lnTo>
                  <a:lnTo>
                    <a:pt x="1994" y="136"/>
                  </a:lnTo>
                  <a:lnTo>
                    <a:pt x="1941" y="169"/>
                  </a:lnTo>
                  <a:lnTo>
                    <a:pt x="1887" y="136"/>
                  </a:lnTo>
                  <a:lnTo>
                    <a:pt x="1832" y="106"/>
                  </a:lnTo>
                  <a:lnTo>
                    <a:pt x="1774" y="79"/>
                  </a:lnTo>
                  <a:lnTo>
                    <a:pt x="1713" y="57"/>
                  </a:lnTo>
                  <a:lnTo>
                    <a:pt x="1651" y="38"/>
                  </a:lnTo>
                  <a:lnTo>
                    <a:pt x="1587" y="23"/>
                  </a:lnTo>
                  <a:lnTo>
                    <a:pt x="1522" y="11"/>
                  </a:lnTo>
                  <a:lnTo>
                    <a:pt x="1457" y="3"/>
                  </a:lnTo>
                  <a:lnTo>
                    <a:pt x="1391" y="0"/>
                  </a:lnTo>
                  <a:lnTo>
                    <a:pt x="1324" y="1"/>
                  </a:lnTo>
                  <a:lnTo>
                    <a:pt x="1258" y="5"/>
                  </a:lnTo>
                  <a:lnTo>
                    <a:pt x="1193" y="15"/>
                  </a:lnTo>
                  <a:lnTo>
                    <a:pt x="1128" y="28"/>
                  </a:lnTo>
                  <a:lnTo>
                    <a:pt x="1065" y="44"/>
                  </a:lnTo>
                  <a:lnTo>
                    <a:pt x="1004" y="65"/>
                  </a:lnTo>
                  <a:lnTo>
                    <a:pt x="944" y="89"/>
                  </a:lnTo>
                  <a:lnTo>
                    <a:pt x="887" y="117"/>
                  </a:lnTo>
                  <a:lnTo>
                    <a:pt x="832" y="148"/>
                  </a:lnTo>
                  <a:lnTo>
                    <a:pt x="779" y="183"/>
                  </a:lnTo>
                  <a:lnTo>
                    <a:pt x="731" y="221"/>
                  </a:lnTo>
                  <a:lnTo>
                    <a:pt x="685" y="261"/>
                  </a:lnTo>
                  <a:lnTo>
                    <a:pt x="643" y="304"/>
                  </a:lnTo>
                  <a:lnTo>
                    <a:pt x="605" y="350"/>
                  </a:lnTo>
                  <a:lnTo>
                    <a:pt x="570" y="397"/>
                  </a:lnTo>
                  <a:lnTo>
                    <a:pt x="526" y="390"/>
                  </a:lnTo>
                  <a:lnTo>
                    <a:pt x="480" y="386"/>
                  </a:lnTo>
                  <a:lnTo>
                    <a:pt x="433" y="387"/>
                  </a:lnTo>
                  <a:lnTo>
                    <a:pt x="387" y="390"/>
                  </a:lnTo>
                  <a:lnTo>
                    <a:pt x="342" y="398"/>
                  </a:lnTo>
                  <a:lnTo>
                    <a:pt x="298" y="409"/>
                  </a:lnTo>
                  <a:lnTo>
                    <a:pt x="255" y="425"/>
                  </a:lnTo>
                  <a:lnTo>
                    <a:pt x="214" y="444"/>
                  </a:lnTo>
                  <a:lnTo>
                    <a:pt x="176" y="466"/>
                  </a:lnTo>
                  <a:lnTo>
                    <a:pt x="141" y="492"/>
                  </a:lnTo>
                  <a:lnTo>
                    <a:pt x="110" y="520"/>
                  </a:lnTo>
                  <a:lnTo>
                    <a:pt x="82" y="550"/>
                  </a:lnTo>
                  <a:lnTo>
                    <a:pt x="58" y="584"/>
                  </a:lnTo>
                  <a:lnTo>
                    <a:pt x="36" y="619"/>
                  </a:lnTo>
                  <a:lnTo>
                    <a:pt x="21" y="655"/>
                  </a:lnTo>
                  <a:lnTo>
                    <a:pt x="9" y="694"/>
                  </a:lnTo>
                  <a:lnTo>
                    <a:pt x="3" y="732"/>
                  </a:lnTo>
                  <a:lnTo>
                    <a:pt x="0" y="771"/>
                  </a:lnTo>
                  <a:lnTo>
                    <a:pt x="3" y="810"/>
                  </a:lnTo>
                  <a:lnTo>
                    <a:pt x="9" y="848"/>
                  </a:lnTo>
                  <a:lnTo>
                    <a:pt x="21" y="887"/>
                  </a:lnTo>
                  <a:lnTo>
                    <a:pt x="36" y="923"/>
                  </a:lnTo>
                  <a:lnTo>
                    <a:pt x="58" y="958"/>
                  </a:lnTo>
                  <a:lnTo>
                    <a:pt x="82" y="992"/>
                  </a:lnTo>
                  <a:lnTo>
                    <a:pt x="110" y="1022"/>
                  </a:lnTo>
                  <a:lnTo>
                    <a:pt x="141" y="1050"/>
                  </a:lnTo>
                  <a:lnTo>
                    <a:pt x="176" y="1076"/>
                  </a:lnTo>
                  <a:lnTo>
                    <a:pt x="214" y="1098"/>
                  </a:lnTo>
                  <a:lnTo>
                    <a:pt x="255" y="1117"/>
                  </a:lnTo>
                  <a:lnTo>
                    <a:pt x="298" y="1133"/>
                  </a:lnTo>
                  <a:lnTo>
                    <a:pt x="342" y="1144"/>
                  </a:lnTo>
                  <a:lnTo>
                    <a:pt x="387" y="1152"/>
                  </a:lnTo>
                  <a:lnTo>
                    <a:pt x="433" y="1155"/>
                  </a:lnTo>
                  <a:lnTo>
                    <a:pt x="480" y="1156"/>
                  </a:lnTo>
                  <a:lnTo>
                    <a:pt x="526" y="1152"/>
                  </a:lnTo>
                  <a:lnTo>
                    <a:pt x="570" y="1145"/>
                  </a:lnTo>
                  <a:close/>
                </a:path>
              </a:pathLst>
            </a:custGeom>
            <a:noFill/>
            <a:ln w="17463">
              <a:solidFill>
                <a:srgbClr val="000000"/>
              </a:solidFill>
              <a:round/>
            </a:ln>
          </p:spPr>
          <p:txBody>
            <a:bodyPr/>
            <a:lstStyle/>
            <a:p>
              <a:endParaRPr lang="zh-CN" altLang="en-US"/>
            </a:p>
          </p:txBody>
        </p:sp>
        <p:sp>
          <p:nvSpPr>
            <p:cNvPr id="1788946" name="Text Box 18"/>
            <p:cNvSpPr txBox="1">
              <a:spLocks noChangeArrowheads="1"/>
            </p:cNvSpPr>
            <p:nvPr/>
          </p:nvSpPr>
          <p:spPr bwMode="auto">
            <a:xfrm>
              <a:off x="4572" y="1874"/>
              <a:ext cx="1092" cy="496"/>
            </a:xfrm>
            <a:prstGeom prst="rect">
              <a:avLst/>
            </a:prstGeom>
            <a:noFill/>
            <a:ln w="9525">
              <a:noFill/>
              <a:miter lim="800000"/>
            </a:ln>
          </p:spPr>
          <p:txBody>
            <a:bodyPr/>
            <a:lstStyle/>
            <a:p>
              <a:r>
                <a:rPr lang="en-US" altLang="zh-CN" sz="2000">
                  <a:ea typeface="宋体" panose="02010600030101010101" pitchFamily="2" charset="-122"/>
                </a:rPr>
                <a:t>Internet</a:t>
              </a:r>
              <a:endParaRPr lang="en-US" altLang="zh-CN" sz="2000" b="0">
                <a:ea typeface="宋体" panose="02010600030101010101" pitchFamily="2" charset="-122"/>
              </a:endParaRPr>
            </a:p>
          </p:txBody>
        </p:sp>
      </p:grpSp>
      <p:sp>
        <p:nvSpPr>
          <p:cNvPr id="1788947" name="Text Box 19"/>
          <p:cNvSpPr txBox="1">
            <a:spLocks noChangeArrowheads="1"/>
          </p:cNvSpPr>
          <p:nvPr/>
        </p:nvSpPr>
        <p:spPr bwMode="auto">
          <a:xfrm>
            <a:off x="1403350" y="3595688"/>
            <a:ext cx="1436688" cy="431800"/>
          </a:xfrm>
          <a:prstGeom prst="rect">
            <a:avLst/>
          </a:prstGeom>
          <a:noFill/>
          <a:ln w="9525">
            <a:noFill/>
            <a:miter lim="800000"/>
          </a:ln>
        </p:spPr>
        <p:txBody>
          <a:bodyPr/>
          <a:lstStyle/>
          <a:p>
            <a:r>
              <a:rPr lang="zh-CN" altLang="en-US" sz="2000">
                <a:solidFill>
                  <a:schemeClr val="folHlink"/>
                </a:solidFill>
              </a:rPr>
              <a:t>防火墙</a:t>
            </a:r>
          </a:p>
        </p:txBody>
      </p:sp>
      <p:grpSp>
        <p:nvGrpSpPr>
          <p:cNvPr id="3" name="Group 20"/>
          <p:cNvGrpSpPr/>
          <p:nvPr/>
        </p:nvGrpSpPr>
        <p:grpSpPr bwMode="auto">
          <a:xfrm>
            <a:off x="5637213" y="4386263"/>
            <a:ext cx="989012" cy="942975"/>
            <a:chOff x="5441" y="6333"/>
            <a:chExt cx="867" cy="1152"/>
          </a:xfrm>
        </p:grpSpPr>
        <p:graphicFrame>
          <p:nvGraphicFramePr>
            <p:cNvPr id="1788949" name="Object 21"/>
            <p:cNvGraphicFramePr>
              <a:graphicFrameLocks noChangeAspect="1"/>
            </p:cNvGraphicFramePr>
            <p:nvPr/>
          </p:nvGraphicFramePr>
          <p:xfrm>
            <a:off x="5894" y="6333"/>
            <a:ext cx="414" cy="1152"/>
          </p:xfrm>
          <a:graphic>
            <a:graphicData uri="http://schemas.openxmlformats.org/presentationml/2006/ole">
              <mc:AlternateContent xmlns:mc="http://schemas.openxmlformats.org/markup-compatibility/2006">
                <mc:Choice xmlns:v="urn:schemas-microsoft-com:vml" Requires="v">
                  <p:oleObj spid="_x0000_s8221" r:id="rId3" imgW="406400" imgH="1130300" progId="">
                    <p:embed/>
                  </p:oleObj>
                </mc:Choice>
                <mc:Fallback>
                  <p:oleObj r:id="rId3" imgW="406400" imgH="1130300" progId="">
                    <p:embed/>
                    <p:pic>
                      <p:nvPicPr>
                        <p:cNvPr id="0" name="图片 8192"/>
                        <p:cNvPicPr>
                          <a:picLocks noChangeAspect="1"/>
                        </p:cNvPicPr>
                        <p:nvPr/>
                      </p:nvPicPr>
                      <p:blipFill>
                        <a:blip r:embed="rId4"/>
                        <a:stretch>
                          <a:fillRect/>
                        </a:stretch>
                      </p:blipFill>
                      <p:spPr>
                        <a:xfrm>
                          <a:off x="5894" y="6333"/>
                          <a:ext cx="414" cy="1152"/>
                        </a:xfrm>
                        <a:prstGeom prst="rect">
                          <a:avLst/>
                        </a:prstGeom>
                        <a:noFill/>
                        <a:ln w="9525">
                          <a:noFill/>
                        </a:ln>
                      </p:spPr>
                    </p:pic>
                  </p:oleObj>
                </mc:Fallback>
              </mc:AlternateContent>
            </a:graphicData>
          </a:graphic>
        </p:graphicFrame>
        <p:graphicFrame>
          <p:nvGraphicFramePr>
            <p:cNvPr id="1788950" name="Object 22"/>
            <p:cNvGraphicFramePr>
              <a:graphicFrameLocks noChangeAspect="1"/>
            </p:cNvGraphicFramePr>
            <p:nvPr/>
          </p:nvGraphicFramePr>
          <p:xfrm>
            <a:off x="5441" y="6867"/>
            <a:ext cx="421" cy="566"/>
          </p:xfrm>
          <a:graphic>
            <a:graphicData uri="http://schemas.openxmlformats.org/presentationml/2006/ole">
              <mc:AlternateContent xmlns:mc="http://schemas.openxmlformats.org/markup-compatibility/2006">
                <mc:Choice xmlns:v="urn:schemas-microsoft-com:vml" Requires="v">
                  <p:oleObj spid="_x0000_s8222" r:id="rId5" imgW="635000" imgH="685800" progId="">
                    <p:embed/>
                  </p:oleObj>
                </mc:Choice>
                <mc:Fallback>
                  <p:oleObj r:id="rId5" imgW="635000" imgH="685800" progId="">
                    <p:embed/>
                    <p:pic>
                      <p:nvPicPr>
                        <p:cNvPr id="0" name="图片 8193"/>
                        <p:cNvPicPr>
                          <a:picLocks noChangeAspect="1"/>
                        </p:cNvPicPr>
                        <p:nvPr/>
                      </p:nvPicPr>
                      <p:blipFill>
                        <a:blip r:embed="rId6"/>
                        <a:stretch>
                          <a:fillRect/>
                        </a:stretch>
                      </p:blipFill>
                      <p:spPr>
                        <a:xfrm>
                          <a:off x="5441" y="6867"/>
                          <a:ext cx="421" cy="566"/>
                        </a:xfrm>
                        <a:prstGeom prst="rect">
                          <a:avLst/>
                        </a:prstGeom>
                        <a:noFill/>
                        <a:ln w="9525">
                          <a:noFill/>
                        </a:ln>
                      </p:spPr>
                    </p:pic>
                  </p:oleObj>
                </mc:Fallback>
              </mc:AlternateContent>
            </a:graphicData>
          </a:graphic>
        </p:graphicFrame>
      </p:grpSp>
      <p:pic>
        <p:nvPicPr>
          <p:cNvPr id="1788951" name="Picture 23"/>
          <p:cNvPicPr>
            <a:picLocks noChangeArrowheads="1"/>
          </p:cNvPicPr>
          <p:nvPr/>
        </p:nvPicPr>
        <p:blipFill>
          <a:blip r:embed="rId7" cstate="print">
            <a:grayscl/>
          </a:blip>
          <a:srcRect/>
          <a:stretch>
            <a:fillRect/>
          </a:stretch>
        </p:blipFill>
        <p:spPr bwMode="auto">
          <a:xfrm>
            <a:off x="3316288" y="4654550"/>
            <a:ext cx="909637" cy="620713"/>
          </a:xfrm>
          <a:prstGeom prst="rect">
            <a:avLst/>
          </a:prstGeom>
          <a:noFill/>
          <a:effectLst/>
        </p:spPr>
      </p:pic>
      <p:sp>
        <p:nvSpPr>
          <p:cNvPr id="1788952" name="Line 24"/>
          <p:cNvSpPr>
            <a:spLocks noChangeShapeType="1"/>
          </p:cNvSpPr>
          <p:nvPr/>
        </p:nvSpPr>
        <p:spPr bwMode="auto">
          <a:xfrm>
            <a:off x="3771900" y="4224338"/>
            <a:ext cx="0" cy="457200"/>
          </a:xfrm>
          <a:prstGeom prst="line">
            <a:avLst/>
          </a:prstGeom>
          <a:noFill/>
          <a:ln w="19050">
            <a:solidFill>
              <a:srgbClr val="000000"/>
            </a:solidFill>
            <a:round/>
          </a:ln>
        </p:spPr>
        <p:txBody>
          <a:bodyPr/>
          <a:lstStyle/>
          <a:p>
            <a:endParaRPr lang="zh-CN" altLang="en-US"/>
          </a:p>
        </p:txBody>
      </p:sp>
      <p:pic>
        <p:nvPicPr>
          <p:cNvPr id="1788953" name="Picture 25"/>
          <p:cNvPicPr>
            <a:picLocks noChangeArrowheads="1"/>
          </p:cNvPicPr>
          <p:nvPr/>
        </p:nvPicPr>
        <p:blipFill>
          <a:blip r:embed="rId7" cstate="print">
            <a:grayscl/>
          </a:blip>
          <a:srcRect/>
          <a:stretch>
            <a:fillRect/>
          </a:stretch>
        </p:blipFill>
        <p:spPr bwMode="auto">
          <a:xfrm>
            <a:off x="4560888" y="4654550"/>
            <a:ext cx="909637" cy="620713"/>
          </a:xfrm>
          <a:prstGeom prst="rect">
            <a:avLst/>
          </a:prstGeom>
          <a:noFill/>
          <a:effectLst/>
        </p:spPr>
      </p:pic>
      <p:sp>
        <p:nvSpPr>
          <p:cNvPr id="1788954" name="Line 26"/>
          <p:cNvSpPr>
            <a:spLocks noChangeShapeType="1"/>
          </p:cNvSpPr>
          <p:nvPr/>
        </p:nvSpPr>
        <p:spPr bwMode="auto">
          <a:xfrm>
            <a:off x="6356350" y="4224338"/>
            <a:ext cx="0" cy="188912"/>
          </a:xfrm>
          <a:prstGeom prst="line">
            <a:avLst/>
          </a:prstGeom>
          <a:noFill/>
          <a:ln w="19050">
            <a:solidFill>
              <a:srgbClr val="000000"/>
            </a:solidFill>
            <a:round/>
          </a:ln>
        </p:spPr>
        <p:txBody>
          <a:bodyPr/>
          <a:lstStyle/>
          <a:p>
            <a:endParaRPr lang="zh-CN" altLang="en-US"/>
          </a:p>
        </p:txBody>
      </p:sp>
      <p:sp>
        <p:nvSpPr>
          <p:cNvPr id="1788955" name="Line 27"/>
          <p:cNvSpPr>
            <a:spLocks noChangeShapeType="1"/>
          </p:cNvSpPr>
          <p:nvPr/>
        </p:nvSpPr>
        <p:spPr bwMode="auto">
          <a:xfrm>
            <a:off x="2790825" y="4224338"/>
            <a:ext cx="0" cy="457200"/>
          </a:xfrm>
          <a:prstGeom prst="line">
            <a:avLst/>
          </a:prstGeom>
          <a:noFill/>
          <a:ln w="19050">
            <a:solidFill>
              <a:srgbClr val="000000"/>
            </a:solidFill>
            <a:round/>
          </a:ln>
        </p:spPr>
        <p:txBody>
          <a:bodyPr/>
          <a:lstStyle/>
          <a:p>
            <a:endParaRPr lang="zh-CN" altLang="en-US"/>
          </a:p>
        </p:txBody>
      </p:sp>
      <p:sp>
        <p:nvSpPr>
          <p:cNvPr id="1788956" name="Line 28"/>
          <p:cNvSpPr>
            <a:spLocks noChangeShapeType="1"/>
          </p:cNvSpPr>
          <p:nvPr/>
        </p:nvSpPr>
        <p:spPr bwMode="auto">
          <a:xfrm>
            <a:off x="5040313" y="4222750"/>
            <a:ext cx="0" cy="457200"/>
          </a:xfrm>
          <a:prstGeom prst="line">
            <a:avLst/>
          </a:prstGeom>
          <a:noFill/>
          <a:ln w="19050">
            <a:solidFill>
              <a:srgbClr val="000000"/>
            </a:solidFill>
            <a:round/>
          </a:ln>
        </p:spPr>
        <p:txBody>
          <a:bodyPr/>
          <a:lstStyle/>
          <a:p>
            <a:endParaRPr lang="zh-CN" altLang="en-US"/>
          </a:p>
        </p:txBody>
      </p:sp>
      <p:sp>
        <p:nvSpPr>
          <p:cNvPr id="1788958" name="Text Box 30"/>
          <p:cNvSpPr txBox="1">
            <a:spLocks noChangeArrowheads="1"/>
          </p:cNvSpPr>
          <p:nvPr/>
        </p:nvSpPr>
        <p:spPr bwMode="auto">
          <a:xfrm>
            <a:off x="1271588" y="2659063"/>
            <a:ext cx="2679700" cy="307975"/>
          </a:xfrm>
          <a:prstGeom prst="rect">
            <a:avLst/>
          </a:prstGeom>
          <a:noFill/>
          <a:ln w="9525">
            <a:noFill/>
            <a:miter lim="800000"/>
          </a:ln>
        </p:spPr>
        <p:txBody>
          <a:bodyPr/>
          <a:lstStyle/>
          <a:p>
            <a:r>
              <a:rPr lang="zh-CN" altLang="en-US" sz="2000">
                <a:latin typeface="黑体" panose="02010609060101010101" pitchFamily="49" charset="-122"/>
              </a:rPr>
              <a:t>外部屏蔽 路由器</a:t>
            </a:r>
          </a:p>
        </p:txBody>
      </p:sp>
      <p:pic>
        <p:nvPicPr>
          <p:cNvPr id="1788959" name="Picture 31"/>
          <p:cNvPicPr>
            <a:picLocks noChangeArrowheads="1"/>
          </p:cNvPicPr>
          <p:nvPr/>
        </p:nvPicPr>
        <p:blipFill>
          <a:blip r:embed="rId8" cstate="print">
            <a:grayscl/>
          </a:blip>
          <a:srcRect/>
          <a:stretch>
            <a:fillRect/>
          </a:stretch>
        </p:blipFill>
        <p:spPr bwMode="auto">
          <a:xfrm>
            <a:off x="1881188" y="2319338"/>
            <a:ext cx="1196975" cy="333375"/>
          </a:xfrm>
          <a:prstGeom prst="rect">
            <a:avLst/>
          </a:prstGeom>
          <a:noFill/>
          <a:effectLst/>
        </p:spPr>
      </p:pic>
      <p:sp>
        <p:nvSpPr>
          <p:cNvPr id="1788960" name="Text Box 32"/>
          <p:cNvSpPr txBox="1">
            <a:spLocks noChangeArrowheads="1"/>
          </p:cNvSpPr>
          <p:nvPr/>
        </p:nvSpPr>
        <p:spPr bwMode="auto">
          <a:xfrm>
            <a:off x="3292475" y="5332413"/>
            <a:ext cx="981075" cy="350837"/>
          </a:xfrm>
          <a:prstGeom prst="rect">
            <a:avLst/>
          </a:prstGeom>
          <a:noFill/>
          <a:ln w="9525">
            <a:noFill/>
            <a:miter lim="800000"/>
          </a:ln>
        </p:spPr>
        <p:txBody>
          <a:bodyPr/>
          <a:lstStyle/>
          <a:p>
            <a:r>
              <a:rPr lang="zh-CN" altLang="en-US" sz="1800"/>
              <a:t>客户机</a:t>
            </a:r>
          </a:p>
        </p:txBody>
      </p:sp>
      <p:sp>
        <p:nvSpPr>
          <p:cNvPr id="1788961" name="Text Box 33"/>
          <p:cNvSpPr txBox="1">
            <a:spLocks noChangeArrowheads="1"/>
          </p:cNvSpPr>
          <p:nvPr/>
        </p:nvSpPr>
        <p:spPr bwMode="auto">
          <a:xfrm>
            <a:off x="4537075" y="5332413"/>
            <a:ext cx="981075" cy="350837"/>
          </a:xfrm>
          <a:prstGeom prst="rect">
            <a:avLst/>
          </a:prstGeom>
          <a:noFill/>
          <a:ln w="9525">
            <a:noFill/>
            <a:miter lim="800000"/>
          </a:ln>
        </p:spPr>
        <p:txBody>
          <a:bodyPr/>
          <a:lstStyle/>
          <a:p>
            <a:r>
              <a:rPr lang="zh-CN" altLang="en-US" sz="1800"/>
              <a:t>客户机</a:t>
            </a:r>
          </a:p>
        </p:txBody>
      </p:sp>
      <p:sp>
        <p:nvSpPr>
          <p:cNvPr id="1788962" name="Text Box 34"/>
          <p:cNvSpPr txBox="1">
            <a:spLocks noChangeArrowheads="1"/>
          </p:cNvSpPr>
          <p:nvPr/>
        </p:nvSpPr>
        <p:spPr bwMode="auto">
          <a:xfrm>
            <a:off x="5829300" y="5332413"/>
            <a:ext cx="981075" cy="350837"/>
          </a:xfrm>
          <a:prstGeom prst="rect">
            <a:avLst/>
          </a:prstGeom>
          <a:noFill/>
          <a:ln w="9525">
            <a:noFill/>
            <a:miter lim="800000"/>
          </a:ln>
        </p:spPr>
        <p:txBody>
          <a:bodyPr/>
          <a:lstStyle/>
          <a:p>
            <a:r>
              <a:rPr lang="zh-CN" altLang="en-US" sz="1800"/>
              <a:t>服务器</a:t>
            </a:r>
          </a:p>
        </p:txBody>
      </p:sp>
      <p:pic>
        <p:nvPicPr>
          <p:cNvPr id="1788963" name="Picture 35"/>
          <p:cNvPicPr>
            <a:picLocks noChangeArrowheads="1"/>
          </p:cNvPicPr>
          <p:nvPr/>
        </p:nvPicPr>
        <p:blipFill>
          <a:blip r:embed="rId8" cstate="print">
            <a:grayscl/>
          </a:blip>
          <a:srcRect/>
          <a:stretch>
            <a:fillRect/>
          </a:stretch>
        </p:blipFill>
        <p:spPr bwMode="auto">
          <a:xfrm>
            <a:off x="3436938" y="3455988"/>
            <a:ext cx="1195387" cy="331787"/>
          </a:xfrm>
          <a:prstGeom prst="rect">
            <a:avLst/>
          </a:prstGeom>
          <a:noFill/>
          <a:effectLst/>
        </p:spPr>
      </p:pic>
      <p:sp>
        <p:nvSpPr>
          <p:cNvPr id="1788964" name="Line 36"/>
          <p:cNvSpPr>
            <a:spLocks noChangeShapeType="1"/>
          </p:cNvSpPr>
          <p:nvPr/>
        </p:nvSpPr>
        <p:spPr bwMode="auto">
          <a:xfrm>
            <a:off x="1116013" y="3203575"/>
            <a:ext cx="6530975" cy="0"/>
          </a:xfrm>
          <a:prstGeom prst="line">
            <a:avLst/>
          </a:prstGeom>
          <a:noFill/>
          <a:ln w="19050">
            <a:solidFill>
              <a:srgbClr val="000000"/>
            </a:solidFill>
            <a:round/>
          </a:ln>
        </p:spPr>
        <p:txBody>
          <a:bodyPr/>
          <a:lstStyle/>
          <a:p>
            <a:endParaRPr lang="zh-CN" altLang="en-US"/>
          </a:p>
        </p:txBody>
      </p:sp>
      <p:pic>
        <p:nvPicPr>
          <p:cNvPr id="1788965" name="Picture 37"/>
          <p:cNvPicPr>
            <a:picLocks noChangeArrowheads="1"/>
          </p:cNvPicPr>
          <p:nvPr/>
        </p:nvPicPr>
        <p:blipFill>
          <a:blip r:embed="rId7" cstate="print">
            <a:grayscl/>
          </a:blip>
          <a:srcRect/>
          <a:stretch>
            <a:fillRect/>
          </a:stretch>
        </p:blipFill>
        <p:spPr bwMode="auto">
          <a:xfrm>
            <a:off x="2336800" y="4643438"/>
            <a:ext cx="908050" cy="620712"/>
          </a:xfrm>
          <a:prstGeom prst="rect">
            <a:avLst/>
          </a:prstGeom>
          <a:noFill/>
          <a:effectLst/>
        </p:spPr>
      </p:pic>
      <p:sp>
        <p:nvSpPr>
          <p:cNvPr id="1788966" name="Text Box 38"/>
          <p:cNvSpPr txBox="1">
            <a:spLocks noChangeArrowheads="1"/>
          </p:cNvSpPr>
          <p:nvPr/>
        </p:nvSpPr>
        <p:spPr bwMode="auto">
          <a:xfrm>
            <a:off x="2311400" y="5332413"/>
            <a:ext cx="981075" cy="350837"/>
          </a:xfrm>
          <a:prstGeom prst="rect">
            <a:avLst/>
          </a:prstGeom>
          <a:noFill/>
          <a:ln w="9525">
            <a:noFill/>
            <a:miter lim="800000"/>
          </a:ln>
        </p:spPr>
        <p:txBody>
          <a:bodyPr/>
          <a:lstStyle/>
          <a:p>
            <a:r>
              <a:rPr lang="zh-CN" altLang="en-US" sz="1800"/>
              <a:t>客户机</a:t>
            </a:r>
          </a:p>
        </p:txBody>
      </p:sp>
      <p:sp>
        <p:nvSpPr>
          <p:cNvPr id="1788967" name="Line 39"/>
          <p:cNvSpPr>
            <a:spLocks noChangeShapeType="1"/>
          </p:cNvSpPr>
          <p:nvPr/>
        </p:nvSpPr>
        <p:spPr bwMode="auto">
          <a:xfrm>
            <a:off x="1809750" y="4213225"/>
            <a:ext cx="0" cy="457200"/>
          </a:xfrm>
          <a:prstGeom prst="line">
            <a:avLst/>
          </a:prstGeom>
          <a:noFill/>
          <a:ln w="19050">
            <a:solidFill>
              <a:srgbClr val="000000"/>
            </a:solidFill>
            <a:round/>
          </a:ln>
        </p:spPr>
        <p:txBody>
          <a:bodyPr/>
          <a:lstStyle/>
          <a:p>
            <a:endParaRPr lang="zh-CN" altLang="en-US"/>
          </a:p>
        </p:txBody>
      </p:sp>
      <p:pic>
        <p:nvPicPr>
          <p:cNvPr id="1788968" name="Picture 40"/>
          <p:cNvPicPr>
            <a:picLocks noChangeArrowheads="1"/>
          </p:cNvPicPr>
          <p:nvPr/>
        </p:nvPicPr>
        <p:blipFill>
          <a:blip r:embed="rId7" cstate="print">
            <a:grayscl/>
          </a:blip>
          <a:srcRect/>
          <a:stretch>
            <a:fillRect/>
          </a:stretch>
        </p:blipFill>
        <p:spPr bwMode="auto">
          <a:xfrm>
            <a:off x="1355725" y="4632325"/>
            <a:ext cx="909638" cy="620713"/>
          </a:xfrm>
          <a:prstGeom prst="rect">
            <a:avLst/>
          </a:prstGeom>
          <a:noFill/>
          <a:effectLst/>
        </p:spPr>
      </p:pic>
      <p:sp>
        <p:nvSpPr>
          <p:cNvPr id="1788969" name="Text Box 41"/>
          <p:cNvSpPr txBox="1">
            <a:spLocks noChangeArrowheads="1"/>
          </p:cNvSpPr>
          <p:nvPr/>
        </p:nvSpPr>
        <p:spPr bwMode="auto">
          <a:xfrm>
            <a:off x="1331913" y="5321300"/>
            <a:ext cx="979487" cy="352425"/>
          </a:xfrm>
          <a:prstGeom prst="rect">
            <a:avLst/>
          </a:prstGeom>
          <a:noFill/>
          <a:ln w="9525">
            <a:noFill/>
            <a:miter lim="800000"/>
          </a:ln>
        </p:spPr>
        <p:txBody>
          <a:bodyPr/>
          <a:lstStyle/>
          <a:p>
            <a:r>
              <a:rPr lang="zh-CN" altLang="en-US" sz="1800"/>
              <a:t>客户机</a:t>
            </a:r>
          </a:p>
        </p:txBody>
      </p:sp>
      <p:sp>
        <p:nvSpPr>
          <p:cNvPr id="1788970" name="Line 42"/>
          <p:cNvSpPr>
            <a:spLocks noChangeShapeType="1"/>
          </p:cNvSpPr>
          <p:nvPr/>
        </p:nvSpPr>
        <p:spPr bwMode="auto">
          <a:xfrm>
            <a:off x="1308100" y="4213225"/>
            <a:ext cx="6029325" cy="0"/>
          </a:xfrm>
          <a:prstGeom prst="line">
            <a:avLst/>
          </a:prstGeom>
          <a:noFill/>
          <a:ln w="19050">
            <a:solidFill>
              <a:srgbClr val="000000"/>
            </a:solidFill>
            <a:round/>
          </a:ln>
        </p:spPr>
        <p:txBody>
          <a:bodyPr/>
          <a:lstStyle/>
          <a:p>
            <a:endParaRPr lang="zh-CN" altLang="en-US"/>
          </a:p>
        </p:txBody>
      </p:sp>
      <p:pic>
        <p:nvPicPr>
          <p:cNvPr id="1788971" name="Picture 43"/>
          <p:cNvPicPr>
            <a:picLocks noChangeArrowheads="1"/>
          </p:cNvPicPr>
          <p:nvPr/>
        </p:nvPicPr>
        <p:blipFill>
          <a:blip r:embed="rId9" cstate="print">
            <a:grayscl/>
          </a:blip>
          <a:srcRect/>
          <a:stretch>
            <a:fillRect/>
          </a:stretch>
        </p:blipFill>
        <p:spPr bwMode="auto">
          <a:xfrm>
            <a:off x="5159375" y="1965325"/>
            <a:ext cx="884238" cy="960438"/>
          </a:xfrm>
          <a:prstGeom prst="rect">
            <a:avLst/>
          </a:prstGeom>
          <a:noFill/>
          <a:effectLst/>
        </p:spPr>
      </p:pic>
      <p:pic>
        <p:nvPicPr>
          <p:cNvPr id="1788972" name="Picture 44"/>
          <p:cNvPicPr>
            <a:picLocks noChangeArrowheads="1"/>
          </p:cNvPicPr>
          <p:nvPr/>
        </p:nvPicPr>
        <p:blipFill>
          <a:blip r:embed="rId9" cstate="print">
            <a:grayscl/>
          </a:blip>
          <a:srcRect/>
          <a:stretch>
            <a:fillRect/>
          </a:stretch>
        </p:blipFill>
        <p:spPr bwMode="auto">
          <a:xfrm>
            <a:off x="6570663" y="1965325"/>
            <a:ext cx="884237" cy="960438"/>
          </a:xfrm>
          <a:prstGeom prst="rect">
            <a:avLst/>
          </a:prstGeom>
          <a:noFill/>
          <a:effectLst/>
        </p:spPr>
      </p:pic>
      <p:sp>
        <p:nvSpPr>
          <p:cNvPr id="1788973" name="Line 45"/>
          <p:cNvSpPr>
            <a:spLocks noChangeShapeType="1"/>
          </p:cNvSpPr>
          <p:nvPr/>
        </p:nvSpPr>
        <p:spPr bwMode="auto">
          <a:xfrm>
            <a:off x="6881813" y="2874963"/>
            <a:ext cx="0" cy="328612"/>
          </a:xfrm>
          <a:prstGeom prst="line">
            <a:avLst/>
          </a:prstGeom>
          <a:noFill/>
          <a:ln w="19050">
            <a:solidFill>
              <a:srgbClr val="000000"/>
            </a:solidFill>
            <a:round/>
          </a:ln>
        </p:spPr>
        <p:txBody>
          <a:bodyPr/>
          <a:lstStyle/>
          <a:p>
            <a:endParaRPr lang="zh-CN" altLang="en-US"/>
          </a:p>
        </p:txBody>
      </p:sp>
      <p:sp>
        <p:nvSpPr>
          <p:cNvPr id="1788974" name="Line 46"/>
          <p:cNvSpPr>
            <a:spLocks noChangeShapeType="1"/>
          </p:cNvSpPr>
          <p:nvPr/>
        </p:nvSpPr>
        <p:spPr bwMode="auto">
          <a:xfrm>
            <a:off x="5541963" y="2874963"/>
            <a:ext cx="0" cy="328612"/>
          </a:xfrm>
          <a:prstGeom prst="line">
            <a:avLst/>
          </a:prstGeom>
          <a:noFill/>
          <a:ln w="19050">
            <a:solidFill>
              <a:srgbClr val="000000"/>
            </a:solidFill>
            <a:round/>
          </a:ln>
        </p:spPr>
        <p:txBody>
          <a:bodyPr/>
          <a:lstStyle/>
          <a:p>
            <a:endParaRPr lang="zh-CN" altLang="en-US"/>
          </a:p>
        </p:txBody>
      </p:sp>
      <p:sp>
        <p:nvSpPr>
          <p:cNvPr id="1788975" name="Line 47"/>
          <p:cNvSpPr>
            <a:spLocks noChangeShapeType="1"/>
          </p:cNvSpPr>
          <p:nvPr/>
        </p:nvSpPr>
        <p:spPr bwMode="auto">
          <a:xfrm>
            <a:off x="2481263" y="1922463"/>
            <a:ext cx="0" cy="449262"/>
          </a:xfrm>
          <a:prstGeom prst="line">
            <a:avLst/>
          </a:prstGeom>
          <a:noFill/>
          <a:ln w="19050">
            <a:solidFill>
              <a:srgbClr val="000000"/>
            </a:solidFill>
            <a:round/>
          </a:ln>
        </p:spPr>
        <p:txBody>
          <a:bodyPr/>
          <a:lstStyle/>
          <a:p>
            <a:endParaRPr lang="zh-CN" altLang="en-US"/>
          </a:p>
        </p:txBody>
      </p:sp>
      <p:sp>
        <p:nvSpPr>
          <p:cNvPr id="1788976" name="Line 48"/>
          <p:cNvSpPr>
            <a:spLocks noChangeShapeType="1"/>
          </p:cNvSpPr>
          <p:nvPr/>
        </p:nvSpPr>
        <p:spPr bwMode="auto">
          <a:xfrm>
            <a:off x="2455863" y="2597150"/>
            <a:ext cx="0" cy="606425"/>
          </a:xfrm>
          <a:prstGeom prst="line">
            <a:avLst/>
          </a:prstGeom>
          <a:noFill/>
          <a:ln w="19050">
            <a:solidFill>
              <a:srgbClr val="000000"/>
            </a:solidFill>
            <a:round/>
          </a:ln>
        </p:spPr>
        <p:txBody>
          <a:bodyPr/>
          <a:lstStyle/>
          <a:p>
            <a:endParaRPr lang="zh-CN" altLang="en-US"/>
          </a:p>
        </p:txBody>
      </p:sp>
      <p:sp>
        <p:nvSpPr>
          <p:cNvPr id="1788977" name="Line 49"/>
          <p:cNvSpPr>
            <a:spLocks noChangeShapeType="1"/>
          </p:cNvSpPr>
          <p:nvPr/>
        </p:nvSpPr>
        <p:spPr bwMode="auto">
          <a:xfrm flipV="1">
            <a:off x="4010025" y="3203575"/>
            <a:ext cx="0" cy="252413"/>
          </a:xfrm>
          <a:prstGeom prst="line">
            <a:avLst/>
          </a:prstGeom>
          <a:noFill/>
          <a:ln w="19050">
            <a:solidFill>
              <a:srgbClr val="000000"/>
            </a:solidFill>
            <a:round/>
          </a:ln>
        </p:spPr>
        <p:txBody>
          <a:bodyPr/>
          <a:lstStyle/>
          <a:p>
            <a:endParaRPr lang="zh-CN" altLang="en-US"/>
          </a:p>
        </p:txBody>
      </p:sp>
      <p:sp>
        <p:nvSpPr>
          <p:cNvPr id="1788978" name="Line 50"/>
          <p:cNvSpPr>
            <a:spLocks noChangeShapeType="1"/>
          </p:cNvSpPr>
          <p:nvPr/>
        </p:nvSpPr>
        <p:spPr bwMode="auto">
          <a:xfrm>
            <a:off x="4010025" y="3733800"/>
            <a:ext cx="0" cy="479425"/>
          </a:xfrm>
          <a:prstGeom prst="line">
            <a:avLst/>
          </a:prstGeom>
          <a:noFill/>
          <a:ln w="19050">
            <a:solidFill>
              <a:srgbClr val="000000"/>
            </a:solidFill>
            <a:round/>
          </a:ln>
        </p:spPr>
        <p:txBody>
          <a:bodyPr/>
          <a:lstStyle/>
          <a:p>
            <a:endParaRPr lang="zh-CN" altLang="en-US"/>
          </a:p>
        </p:txBody>
      </p:sp>
      <p:sp>
        <p:nvSpPr>
          <p:cNvPr id="1788979" name="Text Box 51"/>
          <p:cNvSpPr txBox="1">
            <a:spLocks noChangeArrowheads="1"/>
          </p:cNvSpPr>
          <p:nvPr/>
        </p:nvSpPr>
        <p:spPr bwMode="auto">
          <a:xfrm>
            <a:off x="5133975" y="3295650"/>
            <a:ext cx="2679700" cy="300038"/>
          </a:xfrm>
          <a:prstGeom prst="rect">
            <a:avLst/>
          </a:prstGeom>
          <a:noFill/>
          <a:ln w="9525">
            <a:noFill/>
            <a:miter lim="800000"/>
          </a:ln>
        </p:spPr>
        <p:txBody>
          <a:bodyPr/>
          <a:lstStyle/>
          <a:p>
            <a:r>
              <a:rPr lang="zh-CN" altLang="en-US" sz="2000"/>
              <a:t>参数网络</a:t>
            </a:r>
            <a:r>
              <a:rPr lang="zh-CN" altLang="en-US" sz="2000">
                <a:ea typeface="宋体" panose="02010600030101010101" pitchFamily="2" charset="-122"/>
              </a:rPr>
              <a:t>  </a:t>
            </a:r>
            <a:r>
              <a:rPr lang="en-US" altLang="zh-CN" sz="2000">
                <a:ea typeface="宋体" panose="02010600030101010101" pitchFamily="2" charset="-122"/>
              </a:rPr>
              <a:t>DMZ</a:t>
            </a:r>
            <a:endParaRPr lang="en-US" altLang="zh-CN" sz="2000" b="0">
              <a:ea typeface="宋体" panose="02010600030101010101" pitchFamily="2" charset="-122"/>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9954" name="Rectangle 2"/>
          <p:cNvSpPr>
            <a:spLocks noGrp="1" noChangeArrowheads="1"/>
          </p:cNvSpPr>
          <p:nvPr>
            <p:ph type="title"/>
          </p:nvPr>
        </p:nvSpPr>
        <p:spPr/>
        <p:txBody>
          <a:bodyPr/>
          <a:lstStyle/>
          <a:p>
            <a:r>
              <a:rPr lang="zh-CN" altLang="en-US"/>
              <a:t>四、过滤子网体系结构</a:t>
            </a:r>
            <a:r>
              <a:rPr lang="en-US" altLang="zh-CN"/>
              <a:t>(3/7)</a:t>
            </a:r>
          </a:p>
        </p:txBody>
      </p:sp>
      <p:sp>
        <p:nvSpPr>
          <p:cNvPr id="1789955" name="Rectangle 3"/>
          <p:cNvSpPr>
            <a:spLocks noGrp="1" noChangeArrowheads="1"/>
          </p:cNvSpPr>
          <p:nvPr>
            <p:ph type="body" idx="1"/>
          </p:nvPr>
        </p:nvSpPr>
        <p:spPr>
          <a:xfrm>
            <a:off x="573087" y="1277938"/>
            <a:ext cx="7913687" cy="4760912"/>
          </a:xfrm>
        </p:spPr>
        <p:txBody>
          <a:bodyPr/>
          <a:lstStyle/>
          <a:p>
            <a:r>
              <a:rPr lang="zh-CN" altLang="en-US" sz="2400" dirty="0"/>
              <a:t>过滤子网</a:t>
            </a:r>
          </a:p>
          <a:p>
            <a:pPr lvl="1"/>
            <a:r>
              <a:rPr lang="zh-CN" altLang="en-US" sz="2400" dirty="0"/>
              <a:t>也常常被称为</a:t>
            </a:r>
            <a:r>
              <a:rPr lang="en-US" altLang="zh-CN" sz="2400" dirty="0"/>
              <a:t>DMZ</a:t>
            </a:r>
            <a:r>
              <a:rPr lang="zh-CN" altLang="en-US" sz="2400" dirty="0"/>
              <a:t>（</a:t>
            </a:r>
            <a:r>
              <a:rPr lang="en-US" altLang="zh-CN" sz="2400" dirty="0"/>
              <a:t>Demilitarized Zone</a:t>
            </a:r>
            <a:r>
              <a:rPr lang="zh-CN" altLang="en-US" sz="2400" dirty="0"/>
              <a:t>）区或参数网络或周边网络或屏蔽网络，它可以只包含堡垒主机，也可以增加需要对外提供服务的</a:t>
            </a:r>
            <a:r>
              <a:rPr lang="en-US" altLang="zh-CN" sz="2400" dirty="0"/>
              <a:t>Web</a:t>
            </a:r>
            <a:r>
              <a:rPr lang="zh-CN" altLang="en-US" sz="2400" dirty="0"/>
              <a:t>服务器。</a:t>
            </a:r>
          </a:p>
          <a:p>
            <a:pPr lvl="1"/>
            <a:r>
              <a:rPr lang="zh-CN" altLang="en-US" sz="2400" dirty="0"/>
              <a:t>过滤子网</a:t>
            </a:r>
            <a:r>
              <a:rPr lang="zh-CN" altLang="en-US" sz="2400" dirty="0">
                <a:solidFill>
                  <a:srgbClr val="0000FF"/>
                </a:solidFill>
              </a:rPr>
              <a:t>不提供外部网络和内部网络之间的通路</a:t>
            </a:r>
            <a:r>
              <a:rPr lang="zh-CN" altLang="en-US" sz="2400" dirty="0"/>
              <a:t>。</a:t>
            </a:r>
          </a:p>
          <a:p>
            <a:pPr lvl="1"/>
            <a:r>
              <a:rPr lang="zh-CN" altLang="en-US" sz="2400" dirty="0"/>
              <a:t>它是在内</a:t>
            </a:r>
            <a:r>
              <a:rPr lang="en-US" altLang="zh-CN" sz="2400" dirty="0"/>
              <a:t>/</a:t>
            </a:r>
            <a:r>
              <a:rPr lang="zh-CN" altLang="en-US" sz="2400" dirty="0"/>
              <a:t>外部网之间另加的一个安全保护层，相当于一个应用网关。如果入侵者成功地闯过外层保护网到达防火墙，参数网络就能在入侵者与内部网之间再提供一层保护。</a:t>
            </a:r>
          </a:p>
          <a:p>
            <a:pPr lvl="1"/>
            <a:r>
              <a:rPr lang="zh-CN" altLang="en-US" sz="2400" dirty="0">
                <a:solidFill>
                  <a:schemeClr val="folHlink"/>
                </a:solidFill>
              </a:rPr>
              <a:t>如果过滤子网中的堡垒主机被攻破会有什么后果？</a:t>
            </a:r>
          </a:p>
          <a:p>
            <a:endParaRPr lang="en-US" altLang="zh-CN"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withEffect">
                                  <p:stCondLst>
                                    <p:cond delay="0"/>
                                  </p:stCondLst>
                                  <p:childTnLst>
                                    <p:set>
                                      <p:cBhvr>
                                        <p:cTn id="6" dur="1" fill="hold">
                                          <p:stCondLst>
                                            <p:cond delay="0"/>
                                          </p:stCondLst>
                                        </p:cTn>
                                        <p:tgtEl>
                                          <p:spTgt spid="1789955">
                                            <p:txEl>
                                              <p:pRg st="0" end="0"/>
                                            </p:txEl>
                                          </p:spTgt>
                                        </p:tgtEl>
                                        <p:attrNameLst>
                                          <p:attrName>style.visibility</p:attrName>
                                        </p:attrNameLst>
                                      </p:cBhvr>
                                      <p:to>
                                        <p:strVal val="visible"/>
                                      </p:to>
                                    </p:set>
                                    <p:anim calcmode="lin" valueType="num">
                                      <p:cBhvr>
                                        <p:cTn id="7" dur="1000" fill="hold"/>
                                        <p:tgtEl>
                                          <p:spTgt spid="1789955">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1789955">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1789955">
                                            <p:txEl>
                                              <p:pRg st="0" end="0"/>
                                            </p:txEl>
                                          </p:spTgt>
                                        </p:tgtEl>
                                      </p:cBhvr>
                                    </p:animEffect>
                                  </p:childTnLst>
                                </p:cTn>
                              </p:par>
                              <p:par>
                                <p:cTn id="10" presetID="55" presetClass="entr" presetSubtype="0" fill="hold" grpId="0" nodeType="withEffect">
                                  <p:stCondLst>
                                    <p:cond delay="0"/>
                                  </p:stCondLst>
                                  <p:childTnLst>
                                    <p:set>
                                      <p:cBhvr>
                                        <p:cTn id="11" dur="1" fill="hold">
                                          <p:stCondLst>
                                            <p:cond delay="0"/>
                                          </p:stCondLst>
                                        </p:cTn>
                                        <p:tgtEl>
                                          <p:spTgt spid="1789955">
                                            <p:txEl>
                                              <p:pRg st="1" end="1"/>
                                            </p:txEl>
                                          </p:spTgt>
                                        </p:tgtEl>
                                        <p:attrNameLst>
                                          <p:attrName>style.visibility</p:attrName>
                                        </p:attrNameLst>
                                      </p:cBhvr>
                                      <p:to>
                                        <p:strVal val="visible"/>
                                      </p:to>
                                    </p:set>
                                    <p:anim calcmode="lin" valueType="num">
                                      <p:cBhvr>
                                        <p:cTn id="12" dur="1000" fill="hold"/>
                                        <p:tgtEl>
                                          <p:spTgt spid="1789955">
                                            <p:txEl>
                                              <p:pRg st="1" end="1"/>
                                            </p:txEl>
                                          </p:spTgt>
                                        </p:tgtEl>
                                        <p:attrNameLst>
                                          <p:attrName>ppt_w</p:attrName>
                                        </p:attrNameLst>
                                      </p:cBhvr>
                                      <p:tavLst>
                                        <p:tav tm="0">
                                          <p:val>
                                            <p:strVal val="#ppt_w*0.70"/>
                                          </p:val>
                                        </p:tav>
                                        <p:tav tm="100000">
                                          <p:val>
                                            <p:strVal val="#ppt_w"/>
                                          </p:val>
                                        </p:tav>
                                      </p:tavLst>
                                    </p:anim>
                                    <p:anim calcmode="lin" valueType="num">
                                      <p:cBhvr>
                                        <p:cTn id="13" dur="1000" fill="hold"/>
                                        <p:tgtEl>
                                          <p:spTgt spid="1789955">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1789955">
                                            <p:txEl>
                                              <p:pRg st="1" end="1"/>
                                            </p:txEl>
                                          </p:spTgt>
                                        </p:tgtEl>
                                      </p:cBhvr>
                                    </p:animEffect>
                                  </p:childTnLst>
                                </p:cTn>
                              </p:par>
                              <p:par>
                                <p:cTn id="15" presetID="55" presetClass="entr" presetSubtype="0" fill="hold" grpId="0" nodeType="withEffect">
                                  <p:stCondLst>
                                    <p:cond delay="0"/>
                                  </p:stCondLst>
                                  <p:childTnLst>
                                    <p:set>
                                      <p:cBhvr>
                                        <p:cTn id="16" dur="1" fill="hold">
                                          <p:stCondLst>
                                            <p:cond delay="0"/>
                                          </p:stCondLst>
                                        </p:cTn>
                                        <p:tgtEl>
                                          <p:spTgt spid="1789955">
                                            <p:txEl>
                                              <p:pRg st="2" end="2"/>
                                            </p:txEl>
                                          </p:spTgt>
                                        </p:tgtEl>
                                        <p:attrNameLst>
                                          <p:attrName>style.visibility</p:attrName>
                                        </p:attrNameLst>
                                      </p:cBhvr>
                                      <p:to>
                                        <p:strVal val="visible"/>
                                      </p:to>
                                    </p:set>
                                    <p:anim calcmode="lin" valueType="num">
                                      <p:cBhvr>
                                        <p:cTn id="17" dur="1000" fill="hold"/>
                                        <p:tgtEl>
                                          <p:spTgt spid="1789955">
                                            <p:txEl>
                                              <p:pRg st="2" end="2"/>
                                            </p:txEl>
                                          </p:spTgt>
                                        </p:tgtEl>
                                        <p:attrNameLst>
                                          <p:attrName>ppt_w</p:attrName>
                                        </p:attrNameLst>
                                      </p:cBhvr>
                                      <p:tavLst>
                                        <p:tav tm="0">
                                          <p:val>
                                            <p:strVal val="#ppt_w*0.70"/>
                                          </p:val>
                                        </p:tav>
                                        <p:tav tm="100000">
                                          <p:val>
                                            <p:strVal val="#ppt_w"/>
                                          </p:val>
                                        </p:tav>
                                      </p:tavLst>
                                    </p:anim>
                                    <p:anim calcmode="lin" valueType="num">
                                      <p:cBhvr>
                                        <p:cTn id="18" dur="1000" fill="hold"/>
                                        <p:tgtEl>
                                          <p:spTgt spid="1789955">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1789955">
                                            <p:txEl>
                                              <p:pRg st="2" end="2"/>
                                            </p:txEl>
                                          </p:spTgt>
                                        </p:tgtEl>
                                      </p:cBhvr>
                                    </p:animEffect>
                                  </p:childTnLst>
                                </p:cTn>
                              </p:par>
                              <p:par>
                                <p:cTn id="20" presetID="55" presetClass="entr" presetSubtype="0" fill="hold" grpId="0" nodeType="withEffect">
                                  <p:stCondLst>
                                    <p:cond delay="0"/>
                                  </p:stCondLst>
                                  <p:childTnLst>
                                    <p:set>
                                      <p:cBhvr>
                                        <p:cTn id="21" dur="1" fill="hold">
                                          <p:stCondLst>
                                            <p:cond delay="0"/>
                                          </p:stCondLst>
                                        </p:cTn>
                                        <p:tgtEl>
                                          <p:spTgt spid="1789955">
                                            <p:txEl>
                                              <p:pRg st="3" end="3"/>
                                            </p:txEl>
                                          </p:spTgt>
                                        </p:tgtEl>
                                        <p:attrNameLst>
                                          <p:attrName>style.visibility</p:attrName>
                                        </p:attrNameLst>
                                      </p:cBhvr>
                                      <p:to>
                                        <p:strVal val="visible"/>
                                      </p:to>
                                    </p:set>
                                    <p:anim calcmode="lin" valueType="num">
                                      <p:cBhvr>
                                        <p:cTn id="22" dur="1000" fill="hold"/>
                                        <p:tgtEl>
                                          <p:spTgt spid="1789955">
                                            <p:txEl>
                                              <p:pRg st="3" end="3"/>
                                            </p:txEl>
                                          </p:spTgt>
                                        </p:tgtEl>
                                        <p:attrNameLst>
                                          <p:attrName>ppt_w</p:attrName>
                                        </p:attrNameLst>
                                      </p:cBhvr>
                                      <p:tavLst>
                                        <p:tav tm="0">
                                          <p:val>
                                            <p:strVal val="#ppt_w*0.70"/>
                                          </p:val>
                                        </p:tav>
                                        <p:tav tm="100000">
                                          <p:val>
                                            <p:strVal val="#ppt_w"/>
                                          </p:val>
                                        </p:tav>
                                      </p:tavLst>
                                    </p:anim>
                                    <p:anim calcmode="lin" valueType="num">
                                      <p:cBhvr>
                                        <p:cTn id="23" dur="1000" fill="hold"/>
                                        <p:tgtEl>
                                          <p:spTgt spid="1789955">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178995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1789955">
                                            <p:txEl>
                                              <p:pRg st="4" end="4"/>
                                            </p:txEl>
                                          </p:spTgt>
                                        </p:tgtEl>
                                        <p:attrNameLst>
                                          <p:attrName>style.visibility</p:attrName>
                                        </p:attrNameLst>
                                      </p:cBhvr>
                                      <p:to>
                                        <p:strVal val="visible"/>
                                      </p:to>
                                    </p:set>
                                    <p:anim calcmode="lin" valueType="num">
                                      <p:cBhvr>
                                        <p:cTn id="29" dur="1000" fill="hold"/>
                                        <p:tgtEl>
                                          <p:spTgt spid="1789955">
                                            <p:txEl>
                                              <p:pRg st="4" end="4"/>
                                            </p:txEl>
                                          </p:spTgt>
                                        </p:tgtEl>
                                        <p:attrNameLst>
                                          <p:attrName>ppt_w</p:attrName>
                                        </p:attrNameLst>
                                      </p:cBhvr>
                                      <p:tavLst>
                                        <p:tav tm="0">
                                          <p:val>
                                            <p:strVal val="#ppt_w*0.70"/>
                                          </p:val>
                                        </p:tav>
                                        <p:tav tm="100000">
                                          <p:val>
                                            <p:strVal val="#ppt_w"/>
                                          </p:val>
                                        </p:tav>
                                      </p:tavLst>
                                    </p:anim>
                                    <p:anim calcmode="lin" valueType="num">
                                      <p:cBhvr>
                                        <p:cTn id="30" dur="1000" fill="hold"/>
                                        <p:tgtEl>
                                          <p:spTgt spid="1789955">
                                            <p:txEl>
                                              <p:pRg st="4" end="4"/>
                                            </p:txEl>
                                          </p:spTgt>
                                        </p:tgtEl>
                                        <p:attrNameLst>
                                          <p:attrName>ppt_h</p:attrName>
                                        </p:attrNameLst>
                                      </p:cBhvr>
                                      <p:tavLst>
                                        <p:tav tm="0">
                                          <p:val>
                                            <p:strVal val="#ppt_h"/>
                                          </p:val>
                                        </p:tav>
                                        <p:tav tm="100000">
                                          <p:val>
                                            <p:strVal val="#ppt_h"/>
                                          </p:val>
                                        </p:tav>
                                      </p:tavLst>
                                    </p:anim>
                                    <p:animEffect transition="in" filter="fade">
                                      <p:cBhvr>
                                        <p:cTn id="31" dur="1000"/>
                                        <p:tgtEl>
                                          <p:spTgt spid="17899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9955" grpId="0" uiExpand="1" build="p"/>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0978" name="Rectangle 2"/>
          <p:cNvSpPr>
            <a:spLocks noGrp="1" noChangeArrowheads="1"/>
          </p:cNvSpPr>
          <p:nvPr>
            <p:ph type="title"/>
          </p:nvPr>
        </p:nvSpPr>
        <p:spPr/>
        <p:txBody>
          <a:bodyPr/>
          <a:lstStyle/>
          <a:p>
            <a:r>
              <a:rPr lang="zh-CN" altLang="en-US"/>
              <a:t>四、过滤子网体系结构</a:t>
            </a:r>
            <a:r>
              <a:rPr lang="en-US" altLang="zh-CN"/>
              <a:t>(4/7)</a:t>
            </a:r>
          </a:p>
        </p:txBody>
      </p:sp>
      <p:sp>
        <p:nvSpPr>
          <p:cNvPr id="1790979" name="Rectangle 3"/>
          <p:cNvSpPr>
            <a:spLocks noGrp="1" noChangeArrowheads="1"/>
          </p:cNvSpPr>
          <p:nvPr>
            <p:ph type="body" idx="1"/>
          </p:nvPr>
        </p:nvSpPr>
        <p:spPr/>
        <p:txBody>
          <a:bodyPr/>
          <a:lstStyle/>
          <a:p>
            <a:pPr>
              <a:lnSpc>
                <a:spcPct val="150000"/>
              </a:lnSpc>
            </a:pPr>
            <a:r>
              <a:rPr lang="zh-CN" altLang="en-US" sz="2800" dirty="0"/>
              <a:t>如果入侵者仅仅侵入到过滤子网中的的堡垒主机，他只能偷看到过滤子网的信息流而看不到内部网的信息，过滤子网的信息流仅往来于外部网到堡垒主机。没有内部网主机间的信息流</a:t>
            </a:r>
            <a:r>
              <a:rPr lang="en-US" altLang="zh-CN" sz="2800" dirty="0"/>
              <a:t>(</a:t>
            </a:r>
            <a:r>
              <a:rPr lang="zh-CN" altLang="en-US" sz="2800" dirty="0"/>
              <a:t>重要和敏感的信息</a:t>
            </a:r>
            <a:r>
              <a:rPr lang="en-US" altLang="zh-CN" sz="2800" dirty="0"/>
              <a:t>)</a:t>
            </a:r>
            <a:r>
              <a:rPr lang="zh-CN" altLang="en-US" sz="2800" dirty="0"/>
              <a:t>在过滤子网中流动，所以堡垒主机受到损害也不会破坏内部网的信息流</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02" name="Rectangle 2"/>
          <p:cNvSpPr>
            <a:spLocks noGrp="1" noChangeArrowheads="1"/>
          </p:cNvSpPr>
          <p:nvPr>
            <p:ph type="title"/>
          </p:nvPr>
        </p:nvSpPr>
        <p:spPr/>
        <p:txBody>
          <a:bodyPr/>
          <a:lstStyle/>
          <a:p>
            <a:r>
              <a:rPr lang="zh-CN" altLang="en-US"/>
              <a:t>四、过滤子网体系结构</a:t>
            </a:r>
            <a:r>
              <a:rPr lang="en-US" altLang="zh-CN"/>
              <a:t>(5/7)</a:t>
            </a:r>
          </a:p>
        </p:txBody>
      </p:sp>
      <p:sp>
        <p:nvSpPr>
          <p:cNvPr id="1792003" name="Rectangle 3"/>
          <p:cNvSpPr>
            <a:spLocks noGrp="1" noChangeArrowheads="1"/>
          </p:cNvSpPr>
          <p:nvPr>
            <p:ph type="body" idx="1"/>
          </p:nvPr>
        </p:nvSpPr>
        <p:spPr>
          <a:xfrm>
            <a:off x="611188" y="1354137"/>
            <a:ext cx="7772400" cy="4827587"/>
          </a:xfrm>
        </p:spPr>
        <p:txBody>
          <a:bodyPr/>
          <a:lstStyle/>
          <a:p>
            <a:r>
              <a:rPr lang="zh-CN" altLang="en-US" sz="2400" dirty="0"/>
              <a:t>堡垒主机</a:t>
            </a:r>
          </a:p>
          <a:p>
            <a:pPr lvl="1"/>
            <a:r>
              <a:rPr lang="zh-CN" altLang="en-US" sz="2400" dirty="0"/>
              <a:t>在过滤子网结构中，堡垒主机与过滤子网相连，而该主机是外部网服务于内部网的主节点。</a:t>
            </a:r>
          </a:p>
          <a:p>
            <a:pPr lvl="1"/>
            <a:r>
              <a:rPr lang="zh-CN" altLang="en-US" sz="2400" dirty="0"/>
              <a:t>在内、外部路由器上建立包过滤，以便内部网的用户可直接操作外部服务器；</a:t>
            </a:r>
          </a:p>
          <a:p>
            <a:pPr lvl="1"/>
            <a:r>
              <a:rPr lang="zh-CN" altLang="en-US" sz="2400" dirty="0"/>
              <a:t>在主机上建立代理服务，在内部网用户与外部服务器之间建立间接的连接。</a:t>
            </a:r>
          </a:p>
          <a:p>
            <a:pPr lvl="2">
              <a:buFont typeface="Wingdings" panose="05000000000000000000" pitchFamily="2" charset="2"/>
              <a:buChar char="ü"/>
            </a:pPr>
            <a:r>
              <a:rPr lang="zh-CN" altLang="en-US" dirty="0">
                <a:solidFill>
                  <a:schemeClr val="tx1"/>
                </a:solidFill>
              </a:rPr>
              <a:t>接收外来电子邮件并分发给相应站点；</a:t>
            </a:r>
          </a:p>
          <a:p>
            <a:pPr lvl="2">
              <a:buFont typeface="Wingdings" panose="05000000000000000000" pitchFamily="2" charset="2"/>
              <a:buChar char="ü"/>
            </a:pPr>
            <a:r>
              <a:rPr lang="zh-CN" altLang="en-US" dirty="0">
                <a:solidFill>
                  <a:schemeClr val="tx1"/>
                </a:solidFill>
              </a:rPr>
              <a:t>接收外来</a:t>
            </a:r>
            <a:r>
              <a:rPr lang="en-US" altLang="zh-CN" dirty="0">
                <a:solidFill>
                  <a:schemeClr val="tx1"/>
                </a:solidFill>
              </a:rPr>
              <a:t>FTP</a:t>
            </a:r>
            <a:r>
              <a:rPr lang="zh-CN" altLang="en-US" dirty="0">
                <a:solidFill>
                  <a:schemeClr val="tx1"/>
                </a:solidFill>
              </a:rPr>
              <a:t>并连到内部网的匿名</a:t>
            </a:r>
            <a:r>
              <a:rPr lang="en-US" altLang="zh-CN" dirty="0">
                <a:solidFill>
                  <a:schemeClr val="tx1"/>
                </a:solidFill>
              </a:rPr>
              <a:t>FTP</a:t>
            </a:r>
            <a:r>
              <a:rPr lang="zh-CN" altLang="en-US" dirty="0">
                <a:solidFill>
                  <a:schemeClr val="tx1"/>
                </a:solidFill>
              </a:rPr>
              <a:t>服务器；</a:t>
            </a:r>
          </a:p>
          <a:p>
            <a:pPr lvl="2">
              <a:buFont typeface="Wingdings" panose="05000000000000000000" pitchFamily="2" charset="2"/>
              <a:buChar char="ü"/>
            </a:pPr>
            <a:r>
              <a:rPr lang="zh-CN" altLang="en-US" dirty="0">
                <a:solidFill>
                  <a:schemeClr val="tx1"/>
                </a:solidFill>
              </a:rPr>
              <a:t>接收外来的有关内部网站点的域名服务。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3026" name="Rectangle 2"/>
          <p:cNvSpPr>
            <a:spLocks noGrp="1" noChangeArrowheads="1"/>
          </p:cNvSpPr>
          <p:nvPr>
            <p:ph type="title"/>
          </p:nvPr>
        </p:nvSpPr>
        <p:spPr/>
        <p:txBody>
          <a:bodyPr/>
          <a:lstStyle/>
          <a:p>
            <a:r>
              <a:rPr lang="zh-CN" altLang="en-US"/>
              <a:t>四、过滤子网体系结构</a:t>
            </a:r>
            <a:r>
              <a:rPr lang="en-US" altLang="zh-CN"/>
              <a:t>(6/7)</a:t>
            </a:r>
          </a:p>
        </p:txBody>
      </p:sp>
      <p:sp>
        <p:nvSpPr>
          <p:cNvPr id="1793027" name="Rectangle 3"/>
          <p:cNvSpPr>
            <a:spLocks noGrp="1" noChangeArrowheads="1"/>
          </p:cNvSpPr>
          <p:nvPr>
            <p:ph type="body" idx="1"/>
          </p:nvPr>
        </p:nvSpPr>
        <p:spPr>
          <a:xfrm>
            <a:off x="554038" y="1316038"/>
            <a:ext cx="7772400" cy="4913312"/>
          </a:xfrm>
        </p:spPr>
        <p:txBody>
          <a:bodyPr/>
          <a:lstStyle/>
          <a:p>
            <a:pPr>
              <a:lnSpc>
                <a:spcPct val="100000"/>
              </a:lnSpc>
            </a:pPr>
            <a:r>
              <a:rPr lang="zh-CN" altLang="en-US" sz="2400" dirty="0"/>
              <a:t>内部路由器</a:t>
            </a:r>
          </a:p>
          <a:p>
            <a:pPr lvl="1">
              <a:lnSpc>
                <a:spcPct val="100000"/>
              </a:lnSpc>
            </a:pPr>
            <a:r>
              <a:rPr lang="zh-CN" altLang="en-US" sz="2400" dirty="0"/>
              <a:t>主要功能是保护内部网免受来自外部网与过滤子网的侵扰。</a:t>
            </a:r>
          </a:p>
          <a:p>
            <a:pPr lvl="1">
              <a:lnSpc>
                <a:spcPct val="100000"/>
              </a:lnSpc>
            </a:pPr>
            <a:r>
              <a:rPr lang="zh-CN" altLang="en-US" sz="2400" dirty="0"/>
              <a:t>内部路由器可以设定，使过滤子网上的堡垒主机与内部网之间传递的各种服务和内部网与外部网之间传递的各种服务不完全相同。</a:t>
            </a:r>
          </a:p>
          <a:p>
            <a:pPr lvl="1">
              <a:lnSpc>
                <a:spcPct val="100000"/>
              </a:lnSpc>
            </a:pPr>
            <a:r>
              <a:rPr lang="zh-CN" altLang="en-US" sz="2400" dirty="0"/>
              <a:t>内部路由器完成防火墙的大部分包过滤工作，它允许某些站点的包过滤系统认为符合安全规则的服务在内</a:t>
            </a:r>
            <a:r>
              <a:rPr lang="en-US" altLang="zh-CN" sz="2400" dirty="0"/>
              <a:t>/</a:t>
            </a:r>
            <a:r>
              <a:rPr lang="zh-CN" altLang="en-US" sz="2400" dirty="0"/>
              <a:t>外部网之间互传。</a:t>
            </a:r>
          </a:p>
          <a:p>
            <a:pPr lvl="1">
              <a:lnSpc>
                <a:spcPct val="100000"/>
              </a:lnSpc>
            </a:pPr>
            <a:r>
              <a:rPr lang="zh-CN" altLang="en-US" sz="2400" dirty="0"/>
              <a:t>根据各站点的需要和安全规则，可允许的服务是如下的外向服务：</a:t>
            </a:r>
            <a:r>
              <a:rPr lang="en-US" altLang="zh-CN" sz="2400" dirty="0"/>
              <a:t>Telnet</a:t>
            </a:r>
            <a:r>
              <a:rPr lang="zh-CN" altLang="en-US" sz="2400" dirty="0"/>
              <a:t>、</a:t>
            </a:r>
            <a:r>
              <a:rPr lang="en-US" altLang="zh-CN" sz="2400" dirty="0"/>
              <a:t>FTP</a:t>
            </a:r>
            <a:r>
              <a:rPr lang="zh-CN" altLang="en-US" sz="2400" dirty="0"/>
              <a:t>、</a:t>
            </a:r>
            <a:r>
              <a:rPr lang="en-US" altLang="zh-CN" sz="2400" dirty="0"/>
              <a:t>WAIS</a:t>
            </a:r>
            <a:r>
              <a:rPr lang="zh-CN" altLang="en-US" sz="2400" dirty="0"/>
              <a:t>、</a:t>
            </a:r>
            <a:r>
              <a:rPr lang="en-US" altLang="zh-CN" sz="2400" dirty="0"/>
              <a:t>Archie</a:t>
            </a:r>
            <a:r>
              <a:rPr lang="zh-CN" altLang="en-US" sz="2400" dirty="0"/>
              <a:t>、</a:t>
            </a:r>
            <a:r>
              <a:rPr lang="en-US" altLang="zh-CN" sz="2400" dirty="0"/>
              <a:t>Gopher</a:t>
            </a:r>
            <a:r>
              <a:rPr lang="zh-CN" altLang="en-US" sz="2400" dirty="0"/>
              <a:t>或者其它服务。</a:t>
            </a:r>
          </a:p>
          <a:p>
            <a:pPr lvl="1">
              <a:lnSpc>
                <a:spcPct val="100000"/>
              </a:lnSpc>
            </a:pPr>
            <a:endParaRPr lang="en-US" altLang="zh-CN" sz="2400"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4050" name="Rectangle 2"/>
          <p:cNvSpPr>
            <a:spLocks noGrp="1" noChangeArrowheads="1"/>
          </p:cNvSpPr>
          <p:nvPr>
            <p:ph type="title"/>
          </p:nvPr>
        </p:nvSpPr>
        <p:spPr/>
        <p:txBody>
          <a:bodyPr/>
          <a:lstStyle/>
          <a:p>
            <a:r>
              <a:rPr lang="zh-CN" altLang="en-US"/>
              <a:t>四、过滤子网体系结构</a:t>
            </a:r>
            <a:r>
              <a:rPr lang="en-US" altLang="zh-CN"/>
              <a:t>(7/7)</a:t>
            </a:r>
          </a:p>
        </p:txBody>
      </p:sp>
      <p:sp>
        <p:nvSpPr>
          <p:cNvPr id="1794051" name="Rectangle 3"/>
          <p:cNvSpPr>
            <a:spLocks noGrp="1" noChangeArrowheads="1"/>
          </p:cNvSpPr>
          <p:nvPr>
            <p:ph type="body" idx="1"/>
          </p:nvPr>
        </p:nvSpPr>
        <p:spPr>
          <a:xfrm>
            <a:off x="352425" y="1333501"/>
            <a:ext cx="8324850" cy="4724400"/>
          </a:xfrm>
        </p:spPr>
        <p:txBody>
          <a:bodyPr/>
          <a:lstStyle/>
          <a:p>
            <a:r>
              <a:rPr lang="zh-CN" altLang="en-US" sz="2400" dirty="0"/>
              <a:t>外部路由器</a:t>
            </a:r>
          </a:p>
          <a:p>
            <a:pPr lvl="1" algn="just">
              <a:lnSpc>
                <a:spcPct val="130000"/>
              </a:lnSpc>
              <a:buClr>
                <a:srgbClr val="008000"/>
              </a:buClr>
            </a:pPr>
            <a:r>
              <a:rPr lang="zh-CN" altLang="en-US" sz="2200" dirty="0"/>
              <a:t>既可保护过滤子网又保护内部网。实际上，在外部路由器上仅做一小部分包过滤，它几乎让所有过滤子网的外向请求通过。它与内部路由器的包过滤规则基本上相同。	</a:t>
            </a:r>
          </a:p>
          <a:p>
            <a:pPr lvl="1" algn="just">
              <a:lnSpc>
                <a:spcPct val="130000"/>
              </a:lnSpc>
              <a:buClr>
                <a:srgbClr val="008000"/>
              </a:buClr>
            </a:pPr>
            <a:r>
              <a:rPr lang="zh-CN" altLang="en-US" sz="2200" dirty="0"/>
              <a:t>外部路由器的包过滤主要是对过滤子网上的主机提供保护。一般情况下，因为过滤子网上主机的安全主要通过主机安全机制加以保障，所以由外部路由器提供的很多保护并非必要</a:t>
            </a:r>
          </a:p>
          <a:p>
            <a:pPr lvl="1" algn="just">
              <a:lnSpc>
                <a:spcPct val="130000"/>
              </a:lnSpc>
              <a:buClr>
                <a:srgbClr val="008000"/>
              </a:buClr>
            </a:pPr>
            <a:r>
              <a:rPr lang="zh-CN" altLang="en-US" sz="2200" dirty="0"/>
              <a:t>真正有效的任务是阻隔来自外部网上伪造源地址进来的任何数据包。这些数据包自称来自内部网，其实它是来自外部网</a:t>
            </a:r>
          </a:p>
          <a:p>
            <a:endParaRPr lang="en-US" altLang="zh-CN" sz="2200"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3|9.|7.6|1.7|2.1|14.8"/>
</p:tagLst>
</file>

<file path=ppt/tags/tag2.xml><?xml version="1.0" encoding="utf-8"?>
<p:tagLst xmlns:a="http://schemas.openxmlformats.org/drawingml/2006/main" xmlns:r="http://schemas.openxmlformats.org/officeDocument/2006/relationships" xmlns:p="http://schemas.openxmlformats.org/presentationml/2006/main">
  <p:tag name="TIMING" val="|12.3|9.|7.6|1.7|2.1|14.8"/>
</p:tagLst>
</file>

<file path=ppt/tags/tag3.xml><?xml version="1.0" encoding="utf-8"?>
<p:tagLst xmlns:a="http://schemas.openxmlformats.org/drawingml/2006/main" xmlns:r="http://schemas.openxmlformats.org/officeDocument/2006/relationships" xmlns:p="http://schemas.openxmlformats.org/presentationml/2006/main">
  <p:tag name="TIMING" val="|22.9|14.6|8.4|5.7"/>
</p:tagLst>
</file>

<file path=ppt/tags/tag4.xml><?xml version="1.0" encoding="utf-8"?>
<p:tagLst xmlns:a="http://schemas.openxmlformats.org/drawingml/2006/main" xmlns:r="http://schemas.openxmlformats.org/officeDocument/2006/relationships" xmlns:p="http://schemas.openxmlformats.org/presentationml/2006/main">
  <p:tag name="TIMING" val="|15.7|15.8|20.4|3.8|4.6|20.3|7.6"/>
</p:tagLst>
</file>

<file path=ppt/tags/tag5.xml><?xml version="1.0" encoding="utf-8"?>
<p:tagLst xmlns:a="http://schemas.openxmlformats.org/drawingml/2006/main" xmlns:r="http://schemas.openxmlformats.org/officeDocument/2006/relationships" xmlns:p="http://schemas.openxmlformats.org/presentationml/2006/main">
  <p:tag name="TIMING" val="|10.8|34.4|3.6|43.6|72.1|8.3|3.7"/>
</p:tagLst>
</file>

<file path=ppt/theme/theme1.xml><?xml version="1.0" encoding="utf-8"?>
<a:theme xmlns:a="http://schemas.openxmlformats.org/drawingml/2006/main"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楷体_GB2312"/>
        <a:cs typeface=""/>
      </a:majorFont>
      <a:minorFont>
        <a:latin typeface="Times New Roman"/>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TotalTime>
  <Words>10064</Words>
  <Application>Microsoft Office PowerPoint</Application>
  <PresentationFormat>全屏显示(4:3)</PresentationFormat>
  <Paragraphs>930</Paragraphs>
  <Slides>158</Slides>
  <Notes>37</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3</vt:i4>
      </vt:variant>
      <vt:variant>
        <vt:lpstr>幻灯片标题</vt:lpstr>
      </vt:variant>
      <vt:variant>
        <vt:i4>158</vt:i4>
      </vt:variant>
    </vt:vector>
  </HeadingPairs>
  <TitlesOfParts>
    <vt:vector size="175" baseType="lpstr">
      <vt:lpstr>MCPdigital</vt:lpstr>
      <vt:lpstr>Sabon-Italic</vt:lpstr>
      <vt:lpstr>黑体</vt:lpstr>
      <vt:lpstr>华文行楷</vt:lpstr>
      <vt:lpstr>楷体_GB2312</vt:lpstr>
      <vt:lpstr>隶书</vt:lpstr>
      <vt:lpstr>宋体</vt:lpstr>
      <vt:lpstr>Arial</vt:lpstr>
      <vt:lpstr>Comic Sans MS</vt:lpstr>
      <vt:lpstr>Impact</vt:lpstr>
      <vt:lpstr>Tahoma</vt:lpstr>
      <vt:lpstr>Times New Roman</vt:lpstr>
      <vt:lpstr>Wingdings</vt:lpstr>
      <vt:lpstr>1_Blends</vt:lpstr>
      <vt:lpstr>Clip</vt:lpstr>
      <vt:lpstr>位图图像</vt:lpstr>
      <vt:lpstr>Visio</vt:lpstr>
      <vt:lpstr>    网络防火墙技术</vt:lpstr>
      <vt:lpstr>内容提纲</vt:lpstr>
      <vt:lpstr>PowerPoint 演示文稿</vt:lpstr>
      <vt:lpstr>防火墙的基本概念</vt:lpstr>
      <vt:lpstr>防火墙的基本概念</vt:lpstr>
      <vt:lpstr>网络防火墙的主要功能</vt:lpstr>
      <vt:lpstr>网络防火墙的主要功能(1/5)</vt:lpstr>
      <vt:lpstr>网络防火墙的主要功能(2/5)</vt:lpstr>
      <vt:lpstr>网络防火墙的主要功能(3/5)</vt:lpstr>
      <vt:lpstr>网络防火墙的主要功能(4/5)</vt:lpstr>
      <vt:lpstr>网络防火墙的主要功能(5/5)</vt:lpstr>
      <vt:lpstr>PowerPoint 演示文稿</vt:lpstr>
      <vt:lpstr>防火墙分类（一）</vt:lpstr>
      <vt:lpstr>防火墙分类（二）</vt:lpstr>
      <vt:lpstr>防火墙分类（三）</vt:lpstr>
      <vt:lpstr>防火墙分类（四）</vt:lpstr>
      <vt:lpstr>防火墙分类（五）</vt:lpstr>
      <vt:lpstr>防火墙分类（六）</vt:lpstr>
      <vt:lpstr>防火墙的类型（六）</vt:lpstr>
      <vt:lpstr>防火墙的类型（六）</vt:lpstr>
      <vt:lpstr>PowerPoint 演示文稿</vt:lpstr>
      <vt:lpstr>个人防火墙</vt:lpstr>
      <vt:lpstr>PowerPoint 演示文稿</vt:lpstr>
      <vt:lpstr>防火墙与“病毒防火墙”</vt:lpstr>
      <vt:lpstr>内容提纲</vt:lpstr>
      <vt:lpstr>技术的发展过程(1/4)</vt:lpstr>
      <vt:lpstr>技术的发展过程(2/4)</vt:lpstr>
      <vt:lpstr>技术发展过程(3/4)</vt:lpstr>
      <vt:lpstr>技术发展过程(3/4)</vt:lpstr>
      <vt:lpstr>`</vt:lpstr>
      <vt:lpstr>PowerPoint 演示文稿</vt:lpstr>
      <vt:lpstr>PowerPoint 演示文稿</vt:lpstr>
      <vt:lpstr>包头中的主要信息</vt:lpstr>
      <vt:lpstr>PowerPoint 演示文稿</vt:lpstr>
      <vt:lpstr>包过滤操作的要求</vt:lpstr>
      <vt:lpstr>包过滤规则实例（1/3）</vt:lpstr>
      <vt:lpstr>包过滤规则实例（2/3）</vt:lpstr>
      <vt:lpstr>包过滤规则实例（3/3）</vt:lpstr>
      <vt:lpstr>Cisco路由器包过滤规则</vt:lpstr>
      <vt:lpstr>Cisco路由器包过滤规则</vt:lpstr>
      <vt:lpstr>Cisco的标准访问列表（1/3）</vt:lpstr>
      <vt:lpstr>Cisco的标准访问列表（2/3）</vt:lpstr>
      <vt:lpstr>Cisco的标准访问列表（3/3）</vt:lpstr>
      <vt:lpstr>Cisco的扩展访问列表(1/3)</vt:lpstr>
      <vt:lpstr>Cisco的扩展访问列表(2/3)</vt:lpstr>
      <vt:lpstr>Cisco的扩展访问列表(3/3)</vt:lpstr>
      <vt:lpstr>包过滤技术的特点（1/2）</vt:lpstr>
      <vt:lpstr>包过滤技术的特点（2/2）</vt:lpstr>
      <vt:lpstr>包过滤路由器与普通路由器(1/2)</vt:lpstr>
      <vt:lpstr>包过滤路由器与普通路由器(2/2)</vt:lpstr>
      <vt:lpstr>PowerPoint 演示文稿</vt:lpstr>
      <vt:lpstr>基于状态检查的包过滤技术</vt:lpstr>
      <vt:lpstr>状态检测技术</vt:lpstr>
      <vt:lpstr>基于状态检查的包过滤技术</vt:lpstr>
      <vt:lpstr>基于状态检查的包过滤技术</vt:lpstr>
      <vt:lpstr>状态检测技术：优点</vt:lpstr>
      <vt:lpstr>状态检测技术：缺点</vt:lpstr>
      <vt:lpstr>PowerPoint 演示文稿</vt:lpstr>
      <vt:lpstr>应用级代理</vt:lpstr>
      <vt:lpstr>应用层代理</vt:lpstr>
      <vt:lpstr>应用级代理的优点</vt:lpstr>
      <vt:lpstr>应用级代理</vt:lpstr>
      <vt:lpstr>PowerPoint 演示文稿</vt:lpstr>
      <vt:lpstr>应用级代理 VS 包过滤技术 </vt:lpstr>
      <vt:lpstr>应用级代理的优点</vt:lpstr>
      <vt:lpstr>应用级代理的缺点(1/2)</vt:lpstr>
      <vt:lpstr>应用级代理的缺点(2/2)</vt:lpstr>
      <vt:lpstr>代理服务器的实现</vt:lpstr>
      <vt:lpstr>自适应代理技术(1/2)</vt:lpstr>
      <vt:lpstr>自适应代理技术(2/2)</vt:lpstr>
      <vt:lpstr>PowerPoint 演示文稿</vt:lpstr>
      <vt:lpstr>下一代防火墙</vt:lpstr>
      <vt:lpstr>下一代防火墙</vt:lpstr>
      <vt:lpstr>下一代防火墙</vt:lpstr>
      <vt:lpstr>内容提纲</vt:lpstr>
      <vt:lpstr>防火墙体系结构</vt:lpstr>
      <vt:lpstr>相关概念：堡垒主机</vt:lpstr>
      <vt:lpstr>Bastion Host</vt:lpstr>
      <vt:lpstr>相关概念：DMZ区</vt:lpstr>
      <vt:lpstr>一、过滤路由器结构(1/2)</vt:lpstr>
      <vt:lpstr>一、过滤路由器结构(2/2)</vt:lpstr>
      <vt:lpstr>二、双穴主机体系结构(1/3)</vt:lpstr>
      <vt:lpstr>PowerPoint 演示文稿</vt:lpstr>
      <vt:lpstr>二、双穴主机体系结构(3/3)</vt:lpstr>
      <vt:lpstr>三、屏蔽主机体系结构(1/3)</vt:lpstr>
      <vt:lpstr>PowerPoint 演示文稿</vt:lpstr>
      <vt:lpstr>PowerPoint 演示文稿</vt:lpstr>
      <vt:lpstr>Screened host firewall system</vt:lpstr>
      <vt:lpstr>single-homed bastion host</vt:lpstr>
      <vt:lpstr>single-homed bastion host</vt:lpstr>
      <vt:lpstr>Screened host firewall system</vt:lpstr>
      <vt:lpstr>Firewall Configurations</vt:lpstr>
      <vt:lpstr>四、过滤子网体系结构(1/7)</vt:lpstr>
      <vt:lpstr>四、过滤子网体系结构(2/7)</vt:lpstr>
      <vt:lpstr>四、过滤子网体系结构(3/7)</vt:lpstr>
      <vt:lpstr>四、过滤子网体系结构(4/7)</vt:lpstr>
      <vt:lpstr>四、过滤子网体系结构(5/7)</vt:lpstr>
      <vt:lpstr>四、过滤子网体系结构(6/7)</vt:lpstr>
      <vt:lpstr>四、过滤子网体系结构(7/7)</vt:lpstr>
      <vt:lpstr>Screened-subnet firewall system</vt:lpstr>
      <vt:lpstr>Screened Subnet Firewall Architecture</vt:lpstr>
      <vt:lpstr>Screened subnet firewall configuration</vt:lpstr>
      <vt:lpstr>Screened subnet firewall</vt:lpstr>
      <vt:lpstr>PowerPoint 演示文稿</vt:lpstr>
      <vt:lpstr>混合结构的防火墙</vt:lpstr>
      <vt:lpstr>内容提纲</vt:lpstr>
      <vt:lpstr>用户对防火墙的要求越来越高</vt:lpstr>
      <vt:lpstr>PowerPoint 演示文稿</vt:lpstr>
      <vt:lpstr>发展趋势</vt:lpstr>
      <vt:lpstr>发展趋势</vt:lpstr>
      <vt:lpstr>发展趋势</vt:lpstr>
      <vt:lpstr>发展趋势</vt:lpstr>
      <vt:lpstr>内容提纲</vt:lpstr>
      <vt:lpstr>PowerPoint 演示文稿</vt:lpstr>
      <vt:lpstr>防火墙的评价标准</vt:lpstr>
      <vt:lpstr>并发连接数（1/5）</vt:lpstr>
      <vt:lpstr>并发连接数（2/5）</vt:lpstr>
      <vt:lpstr>并发连接数（3/5）</vt:lpstr>
      <vt:lpstr>并发连接数（4/5）</vt:lpstr>
      <vt:lpstr>并发连接数（5/5）</vt:lpstr>
      <vt:lpstr>吞吐量（1/2）</vt:lpstr>
      <vt:lpstr>吞吐量（2/2）</vt:lpstr>
      <vt:lpstr>应用识别及分析能力</vt:lpstr>
      <vt:lpstr>安全性</vt:lpstr>
      <vt:lpstr>稳定性 </vt:lpstr>
      <vt:lpstr>高性能</vt:lpstr>
      <vt:lpstr>功能灵活</vt:lpstr>
      <vt:lpstr>管理简便</vt:lpstr>
      <vt:lpstr>抵抗拒绝服务攻击</vt:lpstr>
      <vt:lpstr>PowerPoint 演示文稿</vt:lpstr>
      <vt:lpstr>防火墙产品</vt:lpstr>
      <vt:lpstr>PowerPoint 演示文稿</vt:lpstr>
      <vt:lpstr>典型应用之一</vt:lpstr>
      <vt:lpstr>PowerPoint 演示文稿</vt:lpstr>
      <vt:lpstr>典型应用之二</vt:lpstr>
      <vt:lpstr>PowerPoint 演示文稿</vt:lpstr>
      <vt:lpstr>典型应用之三</vt:lpstr>
      <vt:lpstr>PowerPoint 演示文稿</vt:lpstr>
      <vt:lpstr>典型应用之四</vt:lpstr>
      <vt:lpstr>PowerPoint 演示文稿</vt:lpstr>
      <vt:lpstr>PowerPoint 演示文稿</vt:lpstr>
      <vt:lpstr>创建防火墙的步骤</vt:lpstr>
      <vt:lpstr>创建防火墙的步骤</vt:lpstr>
      <vt:lpstr>创建防火墙的步骤</vt:lpstr>
      <vt:lpstr>创建防火墙的步骤</vt:lpstr>
      <vt:lpstr>创建防火墙的步骤</vt:lpstr>
      <vt:lpstr>创建防火墙的步骤</vt:lpstr>
      <vt:lpstr>路由器使用ACL处理数据包的过程</vt:lpstr>
      <vt:lpstr>访问控制列表（ACL）分类</vt:lpstr>
      <vt:lpstr>访问控制列表命令格式</vt:lpstr>
      <vt:lpstr>ACL配置实例：允许一个源通信量通过</vt:lpstr>
      <vt:lpstr>ACL配置：外网只能访问WEB不能访问FTP</vt:lpstr>
      <vt:lpstr>小结</vt:lpstr>
      <vt:lpstr>防火墙的不足(1/4)</vt:lpstr>
      <vt:lpstr>防火墙的不足(2/4)</vt:lpstr>
      <vt:lpstr>防火墙的不足(3/4)</vt:lpstr>
      <vt:lpstr>防火墙的不足(4/4)</vt:lpstr>
      <vt:lpstr>作 业</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unknown</dc:creator>
  <cp:lastModifiedBy>John</cp:lastModifiedBy>
  <cp:revision>1463</cp:revision>
  <dcterms:created xsi:type="dcterms:W3CDTF">2004-07-10T13:16:00Z</dcterms:created>
  <dcterms:modified xsi:type="dcterms:W3CDTF">2022-11-10T23:14:05Z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