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0"/>
  </p:notesMasterIdLst>
  <p:handoutMasterIdLst>
    <p:handoutMasterId r:id="rId51"/>
  </p:handoutMasterIdLst>
  <p:sldIdLst>
    <p:sldId id="1870" r:id="rId2"/>
    <p:sldId id="1871" r:id="rId3"/>
    <p:sldId id="1877" r:id="rId4"/>
    <p:sldId id="1873" r:id="rId5"/>
    <p:sldId id="1907" r:id="rId6"/>
    <p:sldId id="1874" r:id="rId7"/>
    <p:sldId id="1875" r:id="rId8"/>
    <p:sldId id="1922" r:id="rId9"/>
    <p:sldId id="1876" r:id="rId10"/>
    <p:sldId id="1885" r:id="rId11"/>
    <p:sldId id="1886" r:id="rId12"/>
    <p:sldId id="1878" r:id="rId13"/>
    <p:sldId id="1879" r:id="rId14"/>
    <p:sldId id="1880" r:id="rId15"/>
    <p:sldId id="1908" r:id="rId16"/>
    <p:sldId id="1909" r:id="rId17"/>
    <p:sldId id="1910" r:id="rId18"/>
    <p:sldId id="1881" r:id="rId19"/>
    <p:sldId id="1912" r:id="rId20"/>
    <p:sldId id="1913" r:id="rId21"/>
    <p:sldId id="1918" r:id="rId22"/>
    <p:sldId id="1919" r:id="rId23"/>
    <p:sldId id="1920" r:id="rId24"/>
    <p:sldId id="1921" r:id="rId25"/>
    <p:sldId id="1911" r:id="rId26"/>
    <p:sldId id="1882" r:id="rId27"/>
    <p:sldId id="1883" r:id="rId28"/>
    <p:sldId id="1884" r:id="rId29"/>
    <p:sldId id="1887" r:id="rId30"/>
    <p:sldId id="1924" r:id="rId31"/>
    <p:sldId id="1926" r:id="rId32"/>
    <p:sldId id="1927" r:id="rId33"/>
    <p:sldId id="1889" r:id="rId34"/>
    <p:sldId id="1923" r:id="rId35"/>
    <p:sldId id="1890" r:id="rId36"/>
    <p:sldId id="1891" r:id="rId37"/>
    <p:sldId id="1892" r:id="rId38"/>
    <p:sldId id="1899" r:id="rId39"/>
    <p:sldId id="1900" r:id="rId40"/>
    <p:sldId id="1901" r:id="rId41"/>
    <p:sldId id="1902" r:id="rId42"/>
    <p:sldId id="1903" r:id="rId43"/>
    <p:sldId id="1904" r:id="rId44"/>
    <p:sldId id="1905" r:id="rId45"/>
    <p:sldId id="1893" r:id="rId46"/>
    <p:sldId id="1894" r:id="rId47"/>
    <p:sldId id="1925" r:id="rId48"/>
    <p:sldId id="1897" r:id="rId49"/>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1">
          <p15:clr>
            <a:srgbClr val="A4A3A4"/>
          </p15:clr>
        </p15:guide>
        <p15:guide id="2" pos="2880">
          <p15:clr>
            <a:srgbClr val="A4A3A4"/>
          </p15:clr>
        </p15:guide>
      </p15:sldGuideLst>
    </p:ext>
    <p:ext uri="{2D200454-40CA-4A62-9FC3-DE9A4176ACB9}">
      <p15:notesGuideLst xmlns:p15="http://schemas.microsoft.com/office/powerpoint/2012/main">
        <p15:guide id="1" orient="horz" pos="292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ACA00"/>
    <a:srgbClr val="3366FF"/>
    <a:srgbClr val="6699FF"/>
    <a:srgbClr val="000066"/>
    <a:srgbClr val="66FFCC"/>
    <a:srgbClr val="66CCFF"/>
    <a:srgbClr val="029A1B"/>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1" autoAdjust="0"/>
    <p:restoredTop sz="94354" autoAdjust="0"/>
  </p:normalViewPr>
  <p:slideViewPr>
    <p:cSldViewPr snapToGrid="0">
      <p:cViewPr varScale="1">
        <p:scale>
          <a:sx n="85" d="100"/>
          <a:sy n="85" d="100"/>
        </p:scale>
        <p:origin x="1146" y="78"/>
      </p:cViewPr>
      <p:guideLst>
        <p:guide orient="horz" pos="2191"/>
        <p:guide pos="2880"/>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832" y="228"/>
      </p:cViewPr>
      <p:guideLst>
        <p:guide orient="horz" pos="2922"/>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a:defRPr/>
            </a:pPr>
            <a:fld id="{3B4577F0-ED67-4FFE-A316-3B3AEC2EA4D6}" type="slidenum">
              <a:rPr lang="en-US" altLang="zh-CN"/>
              <a:t>‹#›</a:t>
            </a:fld>
            <a:endParaRPr lang="en-US" altLang="zh-CN"/>
          </a:p>
        </p:txBody>
      </p:sp>
    </p:spTree>
    <p:extLst>
      <p:ext uri="{BB962C8B-B14F-4D97-AF65-F5344CB8AC3E}">
        <p14:creationId xmlns:p14="http://schemas.microsoft.com/office/powerpoint/2010/main" val="166532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a:defRPr/>
            </a:pPr>
            <a:fld id="{E46A9642-FD4A-45CC-9F4F-8E10AB9AB4AA}" type="slidenum">
              <a:rPr lang="en-US" altLang="zh-CN"/>
              <a:t>‹#›</a:t>
            </a:fld>
            <a:endParaRPr lang="en-US" altLang="zh-CN"/>
          </a:p>
        </p:txBody>
      </p:sp>
    </p:spTree>
    <p:extLst>
      <p:ext uri="{BB962C8B-B14F-4D97-AF65-F5344CB8AC3E}">
        <p14:creationId xmlns:p14="http://schemas.microsoft.com/office/powerpoint/2010/main" val="3801640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75EB8B-1085-4570-8A56-ACC1AD640C85}" type="slidenum">
              <a:rPr lang="zh-CN" altLang="en-US"/>
              <a:t>1</a:t>
            </a:fld>
            <a:endParaRPr lang="en-US" altLang="zh-CN"/>
          </a:p>
        </p:txBody>
      </p:sp>
      <p:sp>
        <p:nvSpPr>
          <p:cNvPr id="152578" name="Rectangle 2"/>
          <p:cNvSpPr>
            <a:spLocks noGrp="1" noRot="1" noChangeAspect="1" noChangeArrowheads="1" noTextEdit="1"/>
          </p:cNvSpPr>
          <p:nvPr>
            <p:ph type="sldImg"/>
          </p:nvPr>
        </p:nvSpPr>
        <p:spPr/>
      </p:sp>
      <p:sp>
        <p:nvSpPr>
          <p:cNvPr id="152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54294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F403CCA-A480-4F34-B2DB-409CB6828BDD}" type="slidenum">
              <a:rPr lang="zh-CN" altLang="en-US"/>
              <a:t>11</a:t>
            </a:fld>
            <a:endParaRPr lang="en-US" altLang="zh-CN"/>
          </a:p>
        </p:txBody>
      </p:sp>
      <p:sp>
        <p:nvSpPr>
          <p:cNvPr id="283650" name="Rectangle 2"/>
          <p:cNvSpPr>
            <a:spLocks noGrp="1" noRot="1" noChangeAspect="1" noChangeArrowheads="1" noTextEdit="1"/>
          </p:cNvSpPr>
          <p:nvPr>
            <p:ph type="sldImg"/>
          </p:nvPr>
        </p:nvSpPr>
        <p:spPr/>
      </p:sp>
      <p:sp>
        <p:nvSpPr>
          <p:cNvPr id="2836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13435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5CDDB2-C1A7-4913-9A55-B39BDA4F34A4}" type="slidenum">
              <a:rPr lang="zh-CN" altLang="en-US"/>
              <a:t>12</a:t>
            </a:fld>
            <a:endParaRPr lang="en-US" altLang="zh-CN"/>
          </a:p>
        </p:txBody>
      </p:sp>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53720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F96405-1636-49C7-8AF1-5F3653D721C5}" type="slidenum">
              <a:rPr lang="zh-CN" altLang="en-US"/>
              <a:t>13</a:t>
            </a:fld>
            <a:endParaRPr lang="en-US" altLang="zh-CN"/>
          </a:p>
        </p:txBody>
      </p:sp>
      <p:sp>
        <p:nvSpPr>
          <p:cNvPr id="248834" name="Rectangle 2"/>
          <p:cNvSpPr>
            <a:spLocks noGrp="1" noRot="1" noChangeAspect="1" noChangeArrowheads="1" noTextEdit="1"/>
          </p:cNvSpPr>
          <p:nvPr>
            <p:ph type="sldImg"/>
          </p:nvPr>
        </p:nvSpPr>
        <p:spPr/>
      </p:sp>
      <p:sp>
        <p:nvSpPr>
          <p:cNvPr id="248835" name="Rectangle 3"/>
          <p:cNvSpPr>
            <a:spLocks noGrp="1" noChangeArrowheads="1"/>
          </p:cNvSpPr>
          <p:nvPr>
            <p:ph type="body" idx="1"/>
          </p:nvPr>
        </p:nvSpPr>
        <p:spPr/>
        <p:txBody>
          <a:bodyPr/>
          <a:lstStyle/>
          <a:p>
            <a:r>
              <a:rPr lang="zh-CN" altLang="en-US"/>
              <a:t>从警察抓逃犯的例子引入：</a:t>
            </a:r>
          </a:p>
          <a:p>
            <a:r>
              <a:rPr lang="zh-CN" altLang="en-US"/>
              <a:t>   一种方法：根据脑子中记的逃犯的照片（罪犯的相貌、身高、胖瘦等）、穿着（衣服不整、有血迹）来确定是不是逃犯，一般来说比较准。对应着：基于特征的方法</a:t>
            </a:r>
          </a:p>
          <a:p>
            <a:r>
              <a:rPr lang="zh-CN" altLang="en-US"/>
              <a:t>  另一种方法：常说的“形迹可疑”（鬼鬼祟祟，东张西望，看到警察就躲等），即从形为上来判断是不是逃犯，误判率比较高。对应着基于异常的方法。</a:t>
            </a:r>
          </a:p>
          <a:p>
            <a:r>
              <a:rPr lang="zh-CN" altLang="en-US"/>
              <a:t>入侵检测同抓逃犯的道理是一样的。讲完例子后，提问：现在我们检测入侵，大家该如何做呢？来引入特征检测和异常检测。进一步引导（下一张</a:t>
            </a:r>
            <a:r>
              <a:rPr lang="en-US" altLang="zh-CN"/>
              <a:t>PPT</a:t>
            </a:r>
            <a:r>
              <a:rPr lang="zh-CN" altLang="en-US"/>
              <a:t>内容），</a:t>
            </a:r>
          </a:p>
          <a:p>
            <a:r>
              <a:rPr lang="zh-CN" altLang="en-US"/>
              <a:t>在计算机或网络中有哪些可用来进行检测入侵的特征呢？</a:t>
            </a:r>
          </a:p>
          <a:p>
            <a:endParaRPr lang="zh-CN" altLang="en-US"/>
          </a:p>
        </p:txBody>
      </p:sp>
    </p:spTree>
    <p:extLst>
      <p:ext uri="{BB962C8B-B14F-4D97-AF65-F5344CB8AC3E}">
        <p14:creationId xmlns:p14="http://schemas.microsoft.com/office/powerpoint/2010/main" val="1108272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B9D243-2DE5-4965-9802-BBE706079E7A}" type="slidenum">
              <a:rPr lang="zh-CN" altLang="en-US"/>
              <a:t>14</a:t>
            </a:fld>
            <a:endParaRPr lang="en-US" altLang="zh-CN"/>
          </a:p>
        </p:txBody>
      </p:sp>
      <p:sp>
        <p:nvSpPr>
          <p:cNvPr id="252930" name="Rectangle 2"/>
          <p:cNvSpPr>
            <a:spLocks noGrp="1" noRot="1" noChangeAspect="1" noChangeArrowheads="1" noTextEdit="1"/>
          </p:cNvSpPr>
          <p:nvPr>
            <p:ph type="sldImg"/>
          </p:nvPr>
        </p:nvSpPr>
        <p:spPr/>
      </p:sp>
      <p:sp>
        <p:nvSpPr>
          <p:cNvPr id="252931" name="Rectangle 3"/>
          <p:cNvSpPr>
            <a:spLocks noGrp="1" noChangeArrowheads="1"/>
          </p:cNvSpPr>
          <p:nvPr>
            <p:ph type="body" idx="1"/>
          </p:nvPr>
        </p:nvSpPr>
        <p:spPr/>
        <p:txBody>
          <a:bodyPr/>
          <a:lstStyle/>
          <a:p>
            <a:r>
              <a:rPr lang="en-US" altLang="zh-CN"/>
              <a:t>Signature: </a:t>
            </a:r>
            <a:r>
              <a:rPr lang="zh-CN" altLang="en-US"/>
              <a:t>相当于杀毒软件的病毒特征库。</a:t>
            </a:r>
          </a:p>
          <a:p>
            <a:r>
              <a:rPr lang="zh-CN" altLang="en-US" sz="1300"/>
              <a:t>如果入侵特征与正常的用户行为匹配（错误定义），则系统会发生</a:t>
            </a:r>
            <a:r>
              <a:rPr lang="zh-CN" altLang="en-US" sz="1300">
                <a:solidFill>
                  <a:schemeClr val="folHlink"/>
                </a:solidFill>
              </a:rPr>
              <a:t>误报</a:t>
            </a:r>
            <a:r>
              <a:rPr lang="zh-CN" altLang="en-US" sz="1300"/>
              <a:t>；如果没有特征能与某种新的攻击行为匹配，则系统会发生</a:t>
            </a:r>
            <a:r>
              <a:rPr lang="zh-CN" altLang="en-US" sz="1300">
                <a:solidFill>
                  <a:schemeClr val="folHlink"/>
                </a:solidFill>
              </a:rPr>
              <a:t>漏报。</a:t>
            </a:r>
          </a:p>
          <a:p>
            <a:r>
              <a:rPr lang="zh-CN" altLang="en-US" sz="1300"/>
              <a:t>特点：</a:t>
            </a:r>
            <a:r>
              <a:rPr lang="zh-CN" altLang="en-US" sz="1300">
                <a:latin typeface="宋体" panose="02010600030101010101" pitchFamily="2" charset="-122"/>
              </a:rPr>
              <a:t>采用特征匹配，能明显降低错报率，但漏报率随之增加。攻击特征的细微变化，使误用检测无能为力</a:t>
            </a:r>
            <a:endParaRPr lang="zh-CN" altLang="en-US" sz="1300">
              <a:solidFill>
                <a:schemeClr val="folHlink"/>
              </a:solidFill>
            </a:endParaRPr>
          </a:p>
          <a:p>
            <a:endParaRPr lang="zh-CN" altLang="en-US" sz="1300">
              <a:solidFill>
                <a:schemeClr val="folHlink"/>
              </a:solidFill>
            </a:endParaRPr>
          </a:p>
        </p:txBody>
      </p:sp>
    </p:spTree>
    <p:extLst>
      <p:ext uri="{BB962C8B-B14F-4D97-AF65-F5344CB8AC3E}">
        <p14:creationId xmlns:p14="http://schemas.microsoft.com/office/powerpoint/2010/main" val="552156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765788-1734-4448-9B57-83EA799ED2BA}" type="slidenum">
              <a:rPr lang="zh-CN" altLang="en-US"/>
              <a:t>18</a:t>
            </a:fld>
            <a:endParaRPr lang="en-US" altLang="zh-CN"/>
          </a:p>
        </p:txBody>
      </p:sp>
      <p:sp>
        <p:nvSpPr>
          <p:cNvPr id="254978" name="Rectangle 2"/>
          <p:cNvSpPr>
            <a:spLocks noGrp="1" noRot="1" noChangeAspect="1" noChangeArrowheads="1" noTextEdit="1"/>
          </p:cNvSpPr>
          <p:nvPr>
            <p:ph type="sldImg"/>
          </p:nvPr>
        </p:nvSpPr>
        <p:spPr/>
      </p:sp>
      <p:sp>
        <p:nvSpPr>
          <p:cNvPr id="254979" name="Rectangle 3"/>
          <p:cNvSpPr>
            <a:spLocks noGrp="1" noChangeArrowheads="1"/>
          </p:cNvSpPr>
          <p:nvPr>
            <p:ph type="body" idx="1"/>
          </p:nvPr>
        </p:nvSpPr>
        <p:spPr/>
        <p:txBody>
          <a:bodyPr/>
          <a:lstStyle/>
          <a:p>
            <a:r>
              <a:rPr lang="zh-CN" altLang="en-US"/>
              <a:t>不在预定义的合法行为集中的不一定是攻击，有可能是一个预先不知道的正常行为模式。</a:t>
            </a:r>
          </a:p>
          <a:p>
            <a:pPr lvl="1"/>
            <a:r>
              <a:rPr lang="zh-CN" altLang="en-US" sz="1300">
                <a:solidFill>
                  <a:srgbClr val="FF0000"/>
                </a:solidFill>
                <a:latin typeface="黑体" panose="02010609060101010101" pitchFamily="49" charset="-122"/>
                <a:ea typeface="黑体" panose="02010609060101010101" pitchFamily="49" charset="-122"/>
              </a:rPr>
              <a:t>定义正常行为的方法：手工</a:t>
            </a:r>
            <a:r>
              <a:rPr lang="zh-CN" altLang="en-US" sz="1300">
                <a:latin typeface="黑体" panose="02010609060101010101" pitchFamily="49" charset="-122"/>
                <a:ea typeface="黑体" panose="02010609060101010101" pitchFamily="49" charset="-122"/>
              </a:rPr>
              <a:t>或</a:t>
            </a:r>
            <a:r>
              <a:rPr lang="zh-CN" altLang="en-US" sz="1300">
                <a:solidFill>
                  <a:srgbClr val="FF0000"/>
                </a:solidFill>
                <a:latin typeface="黑体" panose="02010609060101010101" pitchFamily="49" charset="-122"/>
                <a:ea typeface="黑体" panose="02010609060101010101" pitchFamily="49" charset="-122"/>
              </a:rPr>
              <a:t>自动</a:t>
            </a:r>
            <a:r>
              <a:rPr lang="zh-CN" altLang="en-US" sz="1300">
                <a:latin typeface="黑体" panose="02010609060101010101" pitchFamily="49" charset="-122"/>
                <a:ea typeface="黑体" panose="02010609060101010101" pitchFamily="49" charset="-122"/>
              </a:rPr>
              <a:t>（学习）</a:t>
            </a:r>
          </a:p>
          <a:p>
            <a:r>
              <a:rPr lang="zh-CN" altLang="en-US"/>
              <a:t>强调“重大偏离”在实际工作中的确定偏离度的困难。</a:t>
            </a:r>
          </a:p>
        </p:txBody>
      </p:sp>
    </p:spTree>
    <p:extLst>
      <p:ext uri="{BB962C8B-B14F-4D97-AF65-F5344CB8AC3E}">
        <p14:creationId xmlns:p14="http://schemas.microsoft.com/office/powerpoint/2010/main" val="4179332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kumimoji="1" lang="zh-CN" altLang="zh-CN" sz="1200" kern="1200" dirty="0">
                <a:solidFill>
                  <a:schemeClr val="tx1"/>
                </a:solidFill>
                <a:latin typeface="Times New Roman" panose="02020603050405020304" pitchFamily="18" charset="0"/>
                <a:ea typeface="宋体" panose="02010600030101010101" pitchFamily="2" charset="-122"/>
                <a:cs typeface="+mn-cs"/>
              </a:rPr>
              <a:t>采用人工免疫系统进行异常检测的主要问题是选择何种信息标识自体和非自体，在确保区分度的同时，保证入侵检测过程的简单高效。例如，</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Forrest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的系统能够及时发现针对主机的入侵活动。但是其方法为了保证监控的准确性，需要为系统中的每一个程序构建专门的检测器集合，代价很高。而且在高强度的环境下，如用户负载高、运行的程序较多时，检测系统必须对不同程序的系统调用进行匹配、监测，将降低计算机系统的整体性能。此外，用户行为的合法变化也可能导致系统行为的改变，比如软件升级或者用户工作习惯的改变。在这些情况下，检测出的异常并不一定是入侵行为，需要进一步分析判断。</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24</a:t>
            </a:fld>
            <a:endParaRPr lang="en-US" altLang="zh-CN"/>
          </a:p>
        </p:txBody>
      </p:sp>
    </p:spTree>
    <p:extLst>
      <p:ext uri="{BB962C8B-B14F-4D97-AF65-F5344CB8AC3E}">
        <p14:creationId xmlns:p14="http://schemas.microsoft.com/office/powerpoint/2010/main" val="1233434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765788-1734-4448-9B57-83EA799ED2BA}" type="slidenum">
              <a:rPr lang="zh-CN" altLang="en-US"/>
              <a:t>25</a:t>
            </a:fld>
            <a:endParaRPr lang="en-US" altLang="zh-CN"/>
          </a:p>
        </p:txBody>
      </p:sp>
      <p:sp>
        <p:nvSpPr>
          <p:cNvPr id="254978" name="Rectangle 2"/>
          <p:cNvSpPr>
            <a:spLocks noGrp="1" noRot="1" noChangeAspect="1" noChangeArrowheads="1" noTextEdit="1"/>
          </p:cNvSpPr>
          <p:nvPr>
            <p:ph type="sldImg"/>
          </p:nvPr>
        </p:nvSpPr>
        <p:spPr/>
      </p:sp>
      <p:sp>
        <p:nvSpPr>
          <p:cNvPr id="254979" name="Rectangle 3"/>
          <p:cNvSpPr>
            <a:spLocks noGrp="1" noChangeArrowheads="1"/>
          </p:cNvSpPr>
          <p:nvPr>
            <p:ph type="body" idx="1"/>
          </p:nvPr>
        </p:nvSpPr>
        <p:spPr/>
        <p:txBody>
          <a:bodyPr/>
          <a:lstStyle/>
          <a:p>
            <a:r>
              <a:rPr lang="zh-CN" altLang="en-US"/>
              <a:t>不在预定义的合法行为集中的不一定是攻击，有可能是一个预先不知道的正常行为模式。</a:t>
            </a:r>
          </a:p>
          <a:p>
            <a:pPr lvl="1"/>
            <a:r>
              <a:rPr lang="zh-CN" altLang="en-US" sz="1300">
                <a:solidFill>
                  <a:srgbClr val="FF0000"/>
                </a:solidFill>
                <a:latin typeface="黑体" panose="02010609060101010101" pitchFamily="49" charset="-122"/>
                <a:ea typeface="黑体" panose="02010609060101010101" pitchFamily="49" charset="-122"/>
              </a:rPr>
              <a:t>定义正常行为的方法：手工</a:t>
            </a:r>
            <a:r>
              <a:rPr lang="zh-CN" altLang="en-US" sz="1300">
                <a:latin typeface="黑体" panose="02010609060101010101" pitchFamily="49" charset="-122"/>
                <a:ea typeface="黑体" panose="02010609060101010101" pitchFamily="49" charset="-122"/>
              </a:rPr>
              <a:t>或</a:t>
            </a:r>
            <a:r>
              <a:rPr lang="zh-CN" altLang="en-US" sz="1300">
                <a:solidFill>
                  <a:srgbClr val="FF0000"/>
                </a:solidFill>
                <a:latin typeface="黑体" panose="02010609060101010101" pitchFamily="49" charset="-122"/>
                <a:ea typeface="黑体" panose="02010609060101010101" pitchFamily="49" charset="-122"/>
              </a:rPr>
              <a:t>自动</a:t>
            </a:r>
            <a:r>
              <a:rPr lang="zh-CN" altLang="en-US" sz="1300">
                <a:latin typeface="黑体" panose="02010609060101010101" pitchFamily="49" charset="-122"/>
                <a:ea typeface="黑体" panose="02010609060101010101" pitchFamily="49" charset="-122"/>
              </a:rPr>
              <a:t>（学习）</a:t>
            </a:r>
          </a:p>
          <a:p>
            <a:r>
              <a:rPr lang="zh-CN" altLang="en-US"/>
              <a:t>强调“重大偏离”在实际工作中的确定偏离度的困难。</a:t>
            </a:r>
          </a:p>
        </p:txBody>
      </p:sp>
    </p:spTree>
    <p:extLst>
      <p:ext uri="{BB962C8B-B14F-4D97-AF65-F5344CB8AC3E}">
        <p14:creationId xmlns:p14="http://schemas.microsoft.com/office/powerpoint/2010/main" val="449867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C37D94-3DB3-4D46-A355-7D3AA7BA0A1E}" type="slidenum">
              <a:rPr lang="zh-CN" altLang="en-US"/>
              <a:t>26</a:t>
            </a:fld>
            <a:endParaRPr lang="en-US" altLang="zh-CN"/>
          </a:p>
        </p:txBody>
      </p:sp>
      <p:sp>
        <p:nvSpPr>
          <p:cNvPr id="257026" name="Rectangle 2"/>
          <p:cNvSpPr>
            <a:spLocks noGrp="1" noRot="1" noChangeAspect="1" noChangeArrowheads="1" noTextEdit="1"/>
          </p:cNvSpPr>
          <p:nvPr>
            <p:ph type="sldImg"/>
          </p:nvPr>
        </p:nvSpPr>
        <p:spPr/>
      </p:sp>
      <p:sp>
        <p:nvSpPr>
          <p:cNvPr id="257027" name="Rectangle 3"/>
          <p:cNvSpPr>
            <a:spLocks noGrp="1" noChangeArrowheads="1"/>
          </p:cNvSpPr>
          <p:nvPr>
            <p:ph type="body" idx="1"/>
          </p:nvPr>
        </p:nvSpPr>
        <p:spPr/>
        <p:txBody>
          <a:bodyPr/>
          <a:lstStyle/>
          <a:p>
            <a:r>
              <a:rPr lang="zh-CN" altLang="en-US"/>
              <a:t>提问：对特征检测方法，什么时候会漏报，什么时候会误报？对于异常检测方法，什么时候会漏报，什么会误报？</a:t>
            </a:r>
          </a:p>
          <a:p>
            <a:endParaRPr lang="zh-CN" altLang="en-US"/>
          </a:p>
        </p:txBody>
      </p:sp>
    </p:spTree>
    <p:extLst>
      <p:ext uri="{BB962C8B-B14F-4D97-AF65-F5344CB8AC3E}">
        <p14:creationId xmlns:p14="http://schemas.microsoft.com/office/powerpoint/2010/main" val="3486940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EB6B43C-FC77-4476-ACE2-5E28BB0203E8}" type="slidenum">
              <a:rPr lang="zh-CN" altLang="en-US"/>
              <a:t>27</a:t>
            </a:fld>
            <a:endParaRPr lang="en-US" altLang="zh-CN"/>
          </a:p>
        </p:txBody>
      </p:sp>
      <p:sp>
        <p:nvSpPr>
          <p:cNvPr id="219138" name="Rectangle 2"/>
          <p:cNvSpPr>
            <a:spLocks noGrp="1" noRot="1" noChangeAspect="1" noChangeArrowheads="1" noTextEdit="1"/>
          </p:cNvSpPr>
          <p:nvPr>
            <p:ph type="sldImg"/>
          </p:nvPr>
        </p:nvSpPr>
        <p:spPr/>
      </p:sp>
      <p:sp>
        <p:nvSpPr>
          <p:cNvPr id="219139" name="Rectangle 3"/>
          <p:cNvSpPr>
            <a:spLocks noGrp="1" noChangeArrowheads="1"/>
          </p:cNvSpPr>
          <p:nvPr>
            <p:ph type="body" idx="1"/>
          </p:nvPr>
        </p:nvSpPr>
        <p:spPr/>
        <p:txBody>
          <a:bodyPr/>
          <a:lstStyle/>
          <a:p>
            <a:r>
              <a:rPr lang="zh-CN" altLang="en-US" dirty="0"/>
              <a:t>特别解释程序的异常行为：系统调用来描述</a:t>
            </a:r>
          </a:p>
          <a:p>
            <a:r>
              <a:rPr lang="zh-CN" altLang="en-US" dirty="0"/>
              <a:t>用户行为：习惯打开哪几个软件，什么时间上网、上哪些网站，击键模式</a:t>
            </a:r>
          </a:p>
        </p:txBody>
      </p:sp>
    </p:spTree>
    <p:extLst>
      <p:ext uri="{BB962C8B-B14F-4D97-AF65-F5344CB8AC3E}">
        <p14:creationId xmlns:p14="http://schemas.microsoft.com/office/powerpoint/2010/main" val="2735929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A504478-E44B-4A1C-B0E0-0D3838BE051E}" type="slidenum">
              <a:rPr lang="zh-CN" altLang="en-US"/>
              <a:t>29</a:t>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64422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15C2AD-7685-43E4-A308-DFC857D21E1B}" type="slidenum">
              <a:rPr lang="zh-CN" altLang="en-US"/>
              <a:t>2</a:t>
            </a:fld>
            <a:endParaRPr lang="en-US" altLang="zh-CN"/>
          </a:p>
        </p:txBody>
      </p:sp>
      <p:sp>
        <p:nvSpPr>
          <p:cNvPr id="155650" name="Rectangle 2"/>
          <p:cNvSpPr>
            <a:spLocks noGrp="1" noRot="1" noChangeAspect="1" noChangeArrowheads="1" noTextEdit="1"/>
          </p:cNvSpPr>
          <p:nvPr>
            <p:ph type="sldImg"/>
          </p:nvPr>
        </p:nvSpPr>
        <p:spPr/>
      </p:sp>
      <p:sp>
        <p:nvSpPr>
          <p:cNvPr id="155651" name="Rectangle 3"/>
          <p:cNvSpPr>
            <a:spLocks noGrp="1" noChangeArrowheads="1"/>
          </p:cNvSpPr>
          <p:nvPr>
            <p:ph type="body" idx="1"/>
          </p:nvPr>
        </p:nvSpPr>
        <p:spPr/>
        <p:txBody>
          <a:bodyPr/>
          <a:lstStyle/>
          <a:p>
            <a:r>
              <a:rPr lang="zh-CN" altLang="en-US"/>
              <a:t>不是万能：前面学过的：攻击代码（如木马）隐藏在正常的上网流量中，防火墙就没有办法检测；前面学过的木马：不能从外网连接到内网，就用反向连接技术（从内外往外连）。</a:t>
            </a:r>
          </a:p>
          <a:p>
            <a:r>
              <a:rPr lang="zh-CN" altLang="en-US"/>
              <a:t>江苏电力项目的经验：先说我们从外面测试遇到了困难，问大家如果你是项目实施人，你该想什么办法？来引用从内部攻击（无线接入）</a:t>
            </a:r>
          </a:p>
        </p:txBody>
      </p:sp>
    </p:spTree>
    <p:extLst>
      <p:ext uri="{BB962C8B-B14F-4D97-AF65-F5344CB8AC3E}">
        <p14:creationId xmlns:p14="http://schemas.microsoft.com/office/powerpoint/2010/main" val="3948912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781295-D934-4241-B6D9-45C3AD73B73B}" type="slidenum">
              <a:rPr lang="zh-CN" altLang="en-US"/>
              <a:t>33</a:t>
            </a:fld>
            <a:endParaRPr lang="en-US" altLang="zh-CN"/>
          </a:p>
        </p:txBody>
      </p:sp>
      <p:sp>
        <p:nvSpPr>
          <p:cNvPr id="289794" name="Rectangle 2"/>
          <p:cNvSpPr>
            <a:spLocks noGrp="1" noRot="1" noChangeAspect="1" noChangeArrowheads="1" noTextEdit="1"/>
          </p:cNvSpPr>
          <p:nvPr>
            <p:ph type="sldImg"/>
          </p:nvPr>
        </p:nvSpPr>
        <p:spPr/>
      </p:sp>
      <p:sp>
        <p:nvSpPr>
          <p:cNvPr id="2897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80234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E153E2-3D13-4113-AF5E-8EE4CFA6524B}" type="slidenum">
              <a:rPr lang="zh-CN" altLang="en-US">
                <a:solidFill>
                  <a:srgbClr val="000000"/>
                </a:solidFill>
              </a:rPr>
              <a:pPr/>
              <a:t>34</a:t>
            </a:fld>
            <a:endParaRPr lang="en-US" altLang="zh-CN">
              <a:solidFill>
                <a:srgbClr val="000000"/>
              </a:solidFill>
            </a:endParaRPr>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p:txBody>
          <a:bodyPr/>
          <a:lstStyle/>
          <a:p>
            <a:r>
              <a:rPr lang="zh-CN" altLang="en-US"/>
              <a:t>研究现状的介绍主要介绍有哪些问题需要研究。</a:t>
            </a:r>
          </a:p>
          <a:p>
            <a:r>
              <a:rPr lang="zh-CN" altLang="en-US"/>
              <a:t>并行分布式处理：可能导致特征的丢失，如何解决？</a:t>
            </a:r>
          </a:p>
          <a:p>
            <a:r>
              <a:rPr lang="zh-CN" altLang="en-US"/>
              <a:t>误报率：让用户很烦！漏报率：上领导不放心！这两者严重限制了</a:t>
            </a:r>
            <a:r>
              <a:rPr lang="en-US" altLang="zh-CN"/>
              <a:t>IDS</a:t>
            </a:r>
            <a:r>
              <a:rPr lang="zh-CN" altLang="en-US"/>
              <a:t>的应用</a:t>
            </a:r>
          </a:p>
          <a:p>
            <a:endParaRPr lang="zh-CN" altLang="en-US"/>
          </a:p>
        </p:txBody>
      </p:sp>
    </p:spTree>
    <p:extLst>
      <p:ext uri="{BB962C8B-B14F-4D97-AF65-F5344CB8AC3E}">
        <p14:creationId xmlns:p14="http://schemas.microsoft.com/office/powerpoint/2010/main" val="4278020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29221AF-4836-40BF-A380-9EA675E832D8}" type="slidenum">
              <a:rPr lang="zh-CN" altLang="en-US"/>
              <a:t>35</a:t>
            </a:fld>
            <a:endParaRPr lang="en-US" altLang="zh-CN"/>
          </a:p>
        </p:txBody>
      </p:sp>
      <p:sp>
        <p:nvSpPr>
          <p:cNvPr id="240642" name="Rectangle 2"/>
          <p:cNvSpPr>
            <a:spLocks noGrp="1" noRot="1" noChangeAspect="1" noChangeArrowheads="1" noTextEdit="1"/>
          </p:cNvSpPr>
          <p:nvPr>
            <p:ph type="sldImg"/>
          </p:nvPr>
        </p:nvSpPr>
        <p:spPr/>
      </p:sp>
      <p:sp>
        <p:nvSpPr>
          <p:cNvPr id="2406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81861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AFC353-137B-4F79-953C-39B5B0B95948}" type="slidenum">
              <a:rPr lang="zh-CN" altLang="en-US"/>
              <a:t>36</a:t>
            </a:fld>
            <a:endParaRPr lang="en-US" altLang="zh-CN"/>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p:txBody>
          <a:bodyPr/>
          <a:lstStyle/>
          <a:p>
            <a:r>
              <a:rPr lang="zh-CN" altLang="en-US"/>
              <a:t>首先解释免费软件的来源：大学的研究成果、爱好者的作品，一般都提供源代码，但不提供技术支持。</a:t>
            </a:r>
          </a:p>
          <a:p>
            <a:r>
              <a:rPr lang="en-US" altLang="zh-CN"/>
              <a:t>EMERALD (Event Monitoring Enabling Responses to Anomalous Live Disturbances) is the</a:t>
            </a:r>
          </a:p>
          <a:p>
            <a:r>
              <a:rPr lang="en-US" altLang="zh-CN"/>
              <a:t>most recent research tool developed by SRI International. This line of tools has explored</a:t>
            </a:r>
          </a:p>
          <a:p>
            <a:r>
              <a:rPr lang="en-US" altLang="zh-CN"/>
              <a:t>issues in intrusion detection associated with both deviations from normal user behavior</a:t>
            </a:r>
          </a:p>
          <a:p>
            <a:r>
              <a:rPr lang="en-US" altLang="zh-CN"/>
              <a:t>(anomalies), and known intrusion patterns (signatures).</a:t>
            </a:r>
          </a:p>
          <a:p>
            <a:endParaRPr lang="zh-CN" altLang="en-US"/>
          </a:p>
        </p:txBody>
      </p:sp>
    </p:spTree>
    <p:extLst>
      <p:ext uri="{BB962C8B-B14F-4D97-AF65-F5344CB8AC3E}">
        <p14:creationId xmlns:p14="http://schemas.microsoft.com/office/powerpoint/2010/main" val="2687616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F7EF80-25F1-4705-B898-A4FBBC62F744}" type="slidenum">
              <a:rPr lang="zh-CN" altLang="en-US"/>
              <a:t>37</a:t>
            </a:fld>
            <a:endParaRPr lang="en-US" altLang="zh-CN"/>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r>
              <a:rPr lang="zh-CN" altLang="en-US"/>
              <a:t>首先解释免费软件的来源：大学的研究成果、爱好者的作品，一般都提供源代码，但不提供技术支持。</a:t>
            </a:r>
          </a:p>
        </p:txBody>
      </p:sp>
    </p:spTree>
    <p:extLst>
      <p:ext uri="{BB962C8B-B14F-4D97-AF65-F5344CB8AC3E}">
        <p14:creationId xmlns:p14="http://schemas.microsoft.com/office/powerpoint/2010/main" val="1081668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TopSentry</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产品采用了先进的基于目标系统的流重组检测引擎，从根源上检测</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TCP</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流分段重叠攻击行为。并且拥有</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11</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大类超过</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3500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条攻击检测规则，尤其深度挖掘本地化业务系统的漏洞，形成检测规则后直接应用于</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TopSentry</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产品，更有效保护企业信息化资产</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DoS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/DDoS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检测</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opSentry</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全面支持</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DoS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/DDoS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检测，通过构建统计型攻击模型和异常包攻击模型，可以全面检测</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SYN flood</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ICMP flood</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UDP flood</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DNS Flood</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DHCP flood</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Winnuke</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TcpScan</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以及</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CC</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等多达几十种</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DoS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/DDoS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攻击行为；</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TopSentry</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还可以通过自学习模式，针对用户所需保护的服务器进行智能检测。</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应用识别</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TopSentry</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产品能够识别包括传统协议、</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P2P</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下载、股票交易、即时通讯、流媒体、网络游戏、网络视频等在内的超过</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1200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种网络应用，使用户很轻松判断网络中的各种带宽滥用行为。</a:t>
            </a:r>
            <a:endParaRPr kumimoji="1" lang="en-US" altLang="zh-CN" sz="1200" kern="1200" dirty="0">
              <a:solidFill>
                <a:schemeClr val="tx1"/>
              </a:solidFill>
              <a:latin typeface="Times New Roman" panose="02020603050405020304" pitchFamily="18"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网络病毒检测</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TopSentry</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产品集成了卡巴斯基</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SafeStream</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Ⅱ网络病毒库，采用基于数据流的检测技术，能够检测包括木马、后门和蠕虫在内的超过</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300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万种网络病毒。与传统的防病毒网关不同，</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TopSentry</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产品并不需要依据透明代理还原文件，而是直接在数据流中检测病毒，能进行高速实时检测。</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URL</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检测</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TopSentry</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产品内置一个庞大的</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URL</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分类库，库中收纳包括恶意网站、违反国家法规与政策的网站、潜在不安全的网站、浪费带宽网站、大众兴趣的网站、聊天与论坛网站、行业分类网站和计算机技术相关网站等</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80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多类，总数超过</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万个</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URL</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地址。</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TopSentry</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产品能够统计分析内网用户的上网行为，监控恶意网站或者潜在不安全站点的访问。</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无线攻击防御</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TopIDP</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产品提供无线网络边界入侵防御功能。针对引起无线信息安全的</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Ad-hoc</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、私接</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AP</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、非法外连、无线钓鱼、无线代理等无线攻击做到有效防护，可同是提供有线网络边界、无线网络边界的攻击防御。</a:t>
            </a:r>
          </a:p>
          <a:p>
            <a:pPr marL="0" marR="0" indent="0" algn="l" defTabSz="914400" rtl="0" eaLnBrk="0" fontAlgn="base" latinLnBrk="0" hangingPunct="0">
              <a:lnSpc>
                <a:spcPct val="100000"/>
              </a:lnSpc>
              <a:spcBef>
                <a:spcPct val="30000"/>
              </a:spcBef>
              <a:spcAft>
                <a:spcPct val="0"/>
              </a:spcAft>
              <a:buClrTx/>
              <a:buSzTx/>
              <a:buFontTx/>
              <a:buNone/>
              <a:defRPr/>
            </a:pP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重要附加特性：</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支持</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ipv6</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MPLS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PPPoE</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GRE</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、多端口链路聚合。</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支持虚拟</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内置</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SSD</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固态硬盘、日志本地数据库存储、报表及自动发送</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支持</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B/S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和</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C/S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管理模式，可实现多级部署</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支持</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SNMP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的</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v1/v2/v2c/v3</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版本</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39</a:t>
            </a:fld>
            <a:endParaRPr lang="en-US" altLang="zh-CN"/>
          </a:p>
        </p:txBody>
      </p:sp>
    </p:spTree>
    <p:extLst>
      <p:ext uri="{BB962C8B-B14F-4D97-AF65-F5344CB8AC3E}">
        <p14:creationId xmlns:p14="http://schemas.microsoft.com/office/powerpoint/2010/main" val="2840115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1.</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强大的智能应用检测引擎</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采用智能应用检测引擎，能够实时监控网络传输，通过对网络上的数据包快速捕获，进行深入的协议分析，结合特征库进行相应的模式匹配，通过对行为和事件的统计分析，能及时发现非法或攻击行为。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入侵检测系统携带了由网神安全小组精心提炼而成的大量经过仔细检测与时间考验的攻击和应用特征，能够准确识别各种攻击及应用层协议：木马、后门、蠕虫、</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P2P</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应用、</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IM</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软件、网络在线游戏等。</a:t>
            </a:r>
          </a:p>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2. </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基于状态的协议分析</a:t>
            </a:r>
            <a:br>
              <a:rPr kumimoji="1" lang="en-US" altLang="zh-CN" sz="1200" b="1"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入侵检测系统的协议分析技术，是对已知协议和</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RFC</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规范的深入理解，可准确、高效的识别各种已知攻击。同时根据系统协议分析的算法，</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Sensor</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拥有检测协议异常、协议误用的能力，彻底解决了以往仅基于模式匹配技术的</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产品片面依赖攻击特征签名数量来检测攻击的弊端，极大提高了检测的效率，扩大了检测的范围。</a:t>
            </a:r>
          </a:p>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3</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、详尽全面的自定义功能</a:t>
            </a:r>
            <a:br>
              <a:rPr kumimoji="1" lang="en-US" altLang="zh-CN" sz="1200" b="1"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入侵检测系统签名特征库为用户提供了详细的签名参数配置，通过参数的设置和调整，用户可以得到非常准确的报警信息，同时也使用户非常容易的去定义或者修正这些参数。</a:t>
            </a:r>
          </a:p>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4.</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强大的管理和分析能力</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优化的三层分布式体系架构设计，采用分级部署、集中控制，能够提供图形化的风险评估、事件显示和资产配置，以及图形化的网络流量状态的实时监控，能够给用户提供丰富的动态图形报表，有超过</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40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种的分析报表模版和向导式的用户自定义报表功能。</a:t>
            </a:r>
          </a:p>
          <a:p>
            <a:r>
              <a:rPr kumimoji="1" lang="zh-CN" altLang="zh-CN" sz="1200" kern="1200" dirty="0">
                <a:solidFill>
                  <a:schemeClr val="tx1"/>
                </a:solidFill>
                <a:latin typeface="Times New Roman" panose="02020603050405020304" pitchFamily="18" charset="0"/>
                <a:ea typeface="宋体" panose="02010600030101010101" pitchFamily="2" charset="-122"/>
                <a:cs typeface="+mn-cs"/>
              </a:rPr>
              <a:t>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入侵检测系统产品探测器通常部署在网络关键链路</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外网出口链路、主要服务器群访问链路、其他关键链路</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的旁路，对网络流量进行实时采集并进行深度分析，把分析后的事件结果传送到网神入侵检测系统的控制台记录并报警，用户可以随时通过控制台对用户网络目前正在发生或是可能构成潜在威胁的安全事件进行调用查看、分析和确认。</a:t>
            </a:r>
            <a:endParaRPr kumimoji="1" lang="en-US" altLang="zh-CN" sz="1200" kern="1200" dirty="0">
              <a:solidFill>
                <a:schemeClr val="tx1"/>
              </a:solidFill>
              <a:latin typeface="Times New Roman" panose="02020603050405020304" pitchFamily="18" charset="0"/>
              <a:ea typeface="宋体" panose="02010600030101010101" pitchFamily="2" charset="-122"/>
              <a:cs typeface="+mn-cs"/>
            </a:endParaRPr>
          </a:p>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1</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、多端口智能关联与分析</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采用多端口智能关联与分析技术可以保证即使部署在复杂的、高冗余要求的网络环境中，网神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入侵检测系统产品仍然可以准确高效的进行工作，在不对称路由网络环境中也可完整进行状态的追踪。</a:t>
            </a:r>
          </a:p>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2</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、非标准通信协议智能鉴别</a:t>
            </a:r>
            <a:br>
              <a:rPr kumimoji="1" lang="en-US" altLang="zh-CN" sz="1200" b="1"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入侵检测系统的签名使用状态协议分析，它可用来辨认非标准通信——不符合某端口预期协议的通信。例如，我们预期在端口</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80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看到</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HTTP</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通信，然而，一些人故意配置其他非</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HTTP</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协议来使用端口</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80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，通常这是因为端口</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80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通信是很多防火墙都允许通过的，在这种情况下网神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入侵检测系统能够做到对协议准确区分。</a:t>
            </a:r>
          </a:p>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3</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、基于漏洞检测蠕虫</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不但可以通过签名进行蠕虫检测，在对未知蠕虫的检测方面，它对流量异常进行统计分析外，更重要的是利用了系统和软件的漏洞进行检测。因为当黑客释放蠕虫后，蠕虫是搜索漏洞，利用搜索结果攻击系统，复制副本来进行泛滥的，因此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入侵检测系统基于漏洞的检测是从根本上保证了检测的准确性，同时也为用户加固系统提供了有力的帮助。</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40</a:t>
            </a:fld>
            <a:endParaRPr lang="en-US" altLang="zh-CN"/>
          </a:p>
        </p:txBody>
      </p:sp>
    </p:spTree>
    <p:extLst>
      <p:ext uri="{BB962C8B-B14F-4D97-AF65-F5344CB8AC3E}">
        <p14:creationId xmlns:p14="http://schemas.microsoft.com/office/powerpoint/2010/main" val="2523227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1.</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强大的智能应用检测引擎</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采用智能应用检测引擎，能够实时监控网络传输，通过对网络上的数据包快速捕获，进行深入的协议分析，结合特征库进行相应的模式匹配，通过对行为和事件的统计分析，能及时发现非法或攻击行为。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入侵检测系统携带了由网神安全小组精心提炼而成的大量经过仔细检测与时间考验的攻击和应用特征，能够准确识别各种攻击及应用层协议：木马、后门、蠕虫、</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P2P</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应用、</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IM</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软件、网络在线游戏等。</a:t>
            </a:r>
          </a:p>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2. </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基于状态的协议分析</a:t>
            </a:r>
            <a:br>
              <a:rPr kumimoji="1" lang="en-US" altLang="zh-CN" sz="1200" b="1"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入侵检测系统的协议分析技术，是对已知协议和</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RFC</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规范的深入理解，可准确、高效的识别各种已知攻击。同时根据系统协议分析的算法，</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Sensor</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拥有检测协议异常、协议误用的能力，彻底解决了以往仅基于模式匹配技术的</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产品片面依赖攻击特征签名数量来检测攻击的弊端，极大提高了检测的效率，扩大了检测的范围。</a:t>
            </a:r>
          </a:p>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3</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、详尽全面的自定义功能</a:t>
            </a:r>
            <a:br>
              <a:rPr kumimoji="1" lang="en-US" altLang="zh-CN" sz="1200" b="1"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入侵检测系统签名特征库为用户提供了详细的签名参数配置，通过参数的设置和调整，用户可以得到非常准确的报警信息，同时也使用户非常容易的去定义或者修正这些参数。</a:t>
            </a:r>
          </a:p>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4.</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强大的管理和分析能力</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优化的三层分布式体系架构设计，采用分级部署、集中控制，能够提供图形化的风险评估、事件显示和资产配置，以及图形化的网络流量状态的实时监控，能够给用户提供丰富的动态图形报表，有超过</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40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种的分析报表模版和向导式的用户自定义报表功能。</a:t>
            </a:r>
          </a:p>
          <a:p>
            <a:r>
              <a:rPr kumimoji="1" lang="zh-CN" altLang="zh-CN" sz="1200" kern="1200" dirty="0">
                <a:solidFill>
                  <a:schemeClr val="tx1"/>
                </a:solidFill>
                <a:latin typeface="Times New Roman" panose="02020603050405020304" pitchFamily="18" charset="0"/>
                <a:ea typeface="宋体" panose="02010600030101010101" pitchFamily="2" charset="-122"/>
                <a:cs typeface="+mn-cs"/>
              </a:rPr>
              <a:t>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入侵检测系统产品探测器通常部署在网络关键链路</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外网出口链路、主要服务器群访问链路、其他关键链路</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的旁路，对网络流量进行实时采集并进行深度分析，把分析后的事件结果传送到网神入侵检测系统的控制台记录并报警，用户可以随时通过控制台对用户网络目前正在发生或是可能构成潜在威胁的安全事件进行调用查看、分析和确认。</a:t>
            </a:r>
            <a:endParaRPr kumimoji="1" lang="en-US" altLang="zh-CN" sz="1200" kern="1200" dirty="0">
              <a:solidFill>
                <a:schemeClr val="tx1"/>
              </a:solidFill>
              <a:latin typeface="Times New Roman" panose="02020603050405020304" pitchFamily="18" charset="0"/>
              <a:ea typeface="宋体" panose="02010600030101010101" pitchFamily="2" charset="-122"/>
              <a:cs typeface="+mn-cs"/>
            </a:endParaRPr>
          </a:p>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1</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、多端口智能关联与分析</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采用多端口智能关联与分析技术可以保证即使部署在复杂的、高冗余要求的网络环境中，网神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入侵检测系统产品仍然可以准确高效的进行工作，在不对称路由网络环境中也可完整进行状态的追踪。</a:t>
            </a:r>
          </a:p>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2</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、非标准通信协议智能鉴别</a:t>
            </a:r>
            <a:br>
              <a:rPr kumimoji="1" lang="en-US" altLang="zh-CN" sz="1200" b="1"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入侵检测系统的签名使用状态协议分析，它可用来辨认非标准通信——不符合某端口预期协议的通信。例如，我们预期在端口</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80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看到</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HTTP</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通信，然而，一些人故意配置其他非</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HTTP</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协议来使用端口</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80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，通常这是因为端口</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80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通信是很多防火墙都允许通过的，在这种情况下网神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入侵检测系统能够做到对协议准确区分。</a:t>
            </a:r>
          </a:p>
          <a:p>
            <a:pPr fontAlgn="base"/>
            <a:r>
              <a:rPr kumimoji="1" lang="en-US" altLang="zh-CN" sz="1200" b="1" kern="1200" dirty="0">
                <a:solidFill>
                  <a:schemeClr val="tx1"/>
                </a:solidFill>
                <a:latin typeface="Times New Roman" panose="02020603050405020304" pitchFamily="18" charset="0"/>
                <a:ea typeface="宋体" panose="02010600030101010101" pitchFamily="2" charset="-122"/>
                <a:cs typeface="+mn-cs"/>
              </a:rPr>
              <a:t>3</a:t>
            </a:r>
            <a:r>
              <a:rPr kumimoji="1" lang="zh-CN" altLang="zh-CN" sz="1200" b="1" kern="1200" dirty="0">
                <a:solidFill>
                  <a:schemeClr val="tx1"/>
                </a:solidFill>
                <a:latin typeface="Times New Roman" panose="02020603050405020304" pitchFamily="18" charset="0"/>
                <a:ea typeface="宋体" panose="02010600030101010101" pitchFamily="2" charset="-122"/>
                <a:cs typeface="+mn-cs"/>
              </a:rPr>
              <a:t>、基于漏洞检测蠕虫</a:t>
            </a:r>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不但可以通过签名进行蠕虫检测，在对未知蠕虫的检测方面，它对流量异常进行统计分析外，更重要的是利用了系统和软件的漏洞进行检测。因为当黑客释放蠕虫后，蠕虫是搜索漏洞，利用搜索结果攻击系统，复制副本来进行泛滥的，因此网神</a:t>
            </a:r>
            <a:r>
              <a:rPr kumimoji="1" lang="en-US" altLang="zh-CN" sz="1200" kern="1200" dirty="0" err="1">
                <a:solidFill>
                  <a:schemeClr val="tx1"/>
                </a:solidFill>
                <a:latin typeface="Times New Roman" panose="02020603050405020304" pitchFamily="18" charset="0"/>
                <a:ea typeface="宋体" panose="02010600030101010101" pitchFamily="2" charset="-122"/>
                <a:cs typeface="+mn-cs"/>
              </a:rPr>
              <a:t>SecIDS</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 3600</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入侵检测系统基于漏洞的检测是从根本上保证了检测的准确性，同时也为用户加固系统提供了有力的帮助。</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41</a:t>
            </a:fld>
            <a:endParaRPr lang="en-US" altLang="zh-CN"/>
          </a:p>
        </p:txBody>
      </p:sp>
    </p:spTree>
    <p:extLst>
      <p:ext uri="{BB962C8B-B14F-4D97-AF65-F5344CB8AC3E}">
        <p14:creationId xmlns:p14="http://schemas.microsoft.com/office/powerpoint/2010/main" val="3143613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kumimoji="1" lang="zh-CN" altLang="zh-CN" sz="1200" kern="1200" dirty="0">
                <a:solidFill>
                  <a:schemeClr val="tx1"/>
                </a:solidFill>
                <a:latin typeface="Times New Roman" panose="02020603050405020304" pitchFamily="18" charset="0"/>
                <a:ea typeface="宋体" panose="02010600030101010101" pitchFamily="2" charset="-122"/>
                <a:cs typeface="+mn-cs"/>
              </a:rPr>
              <a:t>天阗入侵检测与管理系统（</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是启明星辰自主研发的入侵检测类安全产品，其主要作用是帮助用户量化、定位来自内外网络的威胁情况，提供有针对性的指导措施和安全决策依据，并能够对网络安全整体水平进行效果评估，天阗入侵检测与管理系统（</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）采用了融合多种分析方法的新一代入侵检测技术，配合经过安全优化的高性能硬件平台，坚持</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全面检测、有效呈现</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的产品核心价值取向，可以依照用户定制的策略，准确分析、报告网络中正在发生的各种异常事件和攻击行为，实现对网络的</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全面检测</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，并通过实时的报警信息和多种格式报表，为用户提供翔实、可操作的安全建议，帮助用户完善安全保障措施，确保将信息</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有效呈现</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给用户。</a:t>
            </a:r>
            <a:endParaRPr kumimoji="1" lang="en-US" altLang="zh-CN" sz="1200" kern="1200" dirty="0">
              <a:solidFill>
                <a:schemeClr val="tx1"/>
              </a:solidFill>
              <a:latin typeface="Times New Roman" panose="02020603050405020304" pitchFamily="18" charset="0"/>
              <a:ea typeface="宋体" panose="02010600030101010101" pitchFamily="2" charset="-122"/>
              <a:cs typeface="+mn-cs"/>
            </a:endParaRPr>
          </a:p>
          <a:p>
            <a:endParaRPr kumimoji="1" lang="en-US" altLang="zh-CN" sz="1200" kern="1200" dirty="0">
              <a:solidFill>
                <a:schemeClr val="tx1"/>
              </a:solidFill>
              <a:latin typeface="Times New Roman" panose="02020603050405020304" pitchFamily="18" charset="0"/>
              <a:ea typeface="宋体" panose="02010600030101010101" pitchFamily="2" charset="-122"/>
              <a:cs typeface="+mn-cs"/>
            </a:endParaRPr>
          </a:p>
          <a:p>
            <a:r>
              <a:rPr kumimoji="1" lang="zh-CN" altLang="zh-CN" sz="1200" kern="1200" dirty="0">
                <a:solidFill>
                  <a:schemeClr val="tx1"/>
                </a:solidFill>
                <a:latin typeface="Times New Roman" panose="02020603050405020304" pitchFamily="18" charset="0"/>
                <a:ea typeface="宋体" panose="02010600030101010101" pitchFamily="2" charset="-122"/>
                <a:cs typeface="+mn-cs"/>
              </a:rPr>
              <a:t>精确报警信息：天阗</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结合了环境指纹技术，在发现有攻击行为后，与存储的环境信息进行二次匹配，将那些能够确信为</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有用</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的报警信息单独呈现，减少用户的分析操作消耗。</a:t>
            </a:r>
          </a:p>
          <a:p>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详尽信息呈现：天阗</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的报警信息除了事件的双方地址、协议等信息外，还包括了对事件的具体描述、漏洞信息、修补建议、影响系统等，可以将最细致的事件信息呈现给用户。</a:t>
            </a:r>
          </a:p>
          <a:p>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威胁地址定位：天阗</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提供与实际地理拓扑相结合的报警显示方式。在大规模部署的情况下，可以将设备拓扑与地理拓扑相结合，使得管理员可以直观而迅速的判断威胁所在。</a:t>
            </a:r>
          </a:p>
          <a:p>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丰富报表展现：天阗</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提供基于时间、地址、事件等多重参数信息的分析报表，结合历史分析数据，可清晰展现安全建设发展趋势，协助考量网络安全建设水平。</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42</a:t>
            </a:fld>
            <a:endParaRPr lang="en-US" altLang="zh-CN"/>
          </a:p>
        </p:txBody>
      </p:sp>
    </p:spTree>
    <p:extLst>
      <p:ext uri="{BB962C8B-B14F-4D97-AF65-F5344CB8AC3E}">
        <p14:creationId xmlns:p14="http://schemas.microsoft.com/office/powerpoint/2010/main" val="1782787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kumimoji="1" lang="zh-CN" altLang="zh-CN" sz="1200" kern="1200" dirty="0">
                <a:solidFill>
                  <a:schemeClr val="tx1"/>
                </a:solidFill>
                <a:latin typeface="Times New Roman" panose="02020603050405020304" pitchFamily="18" charset="0"/>
                <a:ea typeface="宋体" panose="02010600030101010101" pitchFamily="2" charset="-122"/>
                <a:cs typeface="+mn-cs"/>
              </a:rPr>
              <a:t>天阗入侵检测与管理系统（</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是启明星辰自主研发的入侵检测类安全产品，其主要作用是帮助用户量化、定位来自内外网络的威胁情况，提供有针对性的指导措施和安全决策依据，并能够对网络安全整体水平进行效果评估，天阗入侵检测与管理系统（</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）采用了融合多种分析方法的新一代入侵检测技术，配合经过安全优化的高性能硬件平台，坚持</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全面检测、有效呈现</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的产品核心价值取向，可以依照用户定制的策略，准确分析、报告网络中正在发生的各种异常事件和攻击行为，实现对网络的</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全面检测</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，并通过实时的报警信息和多种格式报表，为用户提供翔实、可操作的安全建议，帮助用户完善安全保障措施，确保将信息</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有效呈现</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给用户。</a:t>
            </a:r>
            <a:endParaRPr kumimoji="1" lang="en-US" altLang="zh-CN" sz="1200" kern="1200" dirty="0">
              <a:solidFill>
                <a:schemeClr val="tx1"/>
              </a:solidFill>
              <a:latin typeface="Times New Roman" panose="02020603050405020304" pitchFamily="18" charset="0"/>
              <a:ea typeface="宋体" panose="02010600030101010101" pitchFamily="2" charset="-122"/>
              <a:cs typeface="+mn-cs"/>
            </a:endParaRPr>
          </a:p>
          <a:p>
            <a:endParaRPr kumimoji="1" lang="en-US" altLang="zh-CN" sz="1200" kern="1200" dirty="0">
              <a:solidFill>
                <a:schemeClr val="tx1"/>
              </a:solidFill>
              <a:latin typeface="Times New Roman" panose="02020603050405020304" pitchFamily="18" charset="0"/>
              <a:ea typeface="宋体" panose="02010600030101010101" pitchFamily="2" charset="-122"/>
              <a:cs typeface="+mn-cs"/>
            </a:endParaRPr>
          </a:p>
          <a:p>
            <a:r>
              <a:rPr kumimoji="1" lang="zh-CN" altLang="zh-CN" sz="1200" kern="1200" dirty="0">
                <a:solidFill>
                  <a:schemeClr val="tx1"/>
                </a:solidFill>
                <a:latin typeface="Times New Roman" panose="02020603050405020304" pitchFamily="18" charset="0"/>
                <a:ea typeface="宋体" panose="02010600030101010101" pitchFamily="2" charset="-122"/>
                <a:cs typeface="+mn-cs"/>
              </a:rPr>
              <a:t>精确报警信息：天阗</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结合了环境指纹技术，在发现有攻击行为后，与存储的环境信息进行二次匹配，将那些能够确信为</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有用</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的报警信息单独呈现，减少用户的分析操作消耗。</a:t>
            </a:r>
          </a:p>
          <a:p>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详尽信息呈现：天阗</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的报警信息除了事件的双方地址、协议等信息外，还包括了对事件的具体描述、漏洞信息、修补建议、影响系统等，可以将最细致的事件信息呈现给用户。</a:t>
            </a:r>
          </a:p>
          <a:p>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威胁地址定位：天阗</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提供与实际地理拓扑相结合的报警显示方式。在大规模部署的情况下，可以将设备拓扑与地理拓扑相结合，使得管理员可以直观而迅速的判断威胁所在。</a:t>
            </a:r>
          </a:p>
          <a:p>
            <a:br>
              <a:rPr kumimoji="1" lang="en-US" altLang="zh-CN" sz="1200" kern="1200" dirty="0">
                <a:solidFill>
                  <a:schemeClr val="tx1"/>
                </a:solidFill>
                <a:latin typeface="Times New Roman" panose="02020603050405020304" pitchFamily="18" charset="0"/>
                <a:ea typeface="宋体" panose="02010600030101010101" pitchFamily="2" charset="-122"/>
                <a:cs typeface="+mn-cs"/>
              </a:rPr>
            </a:br>
            <a:r>
              <a:rPr kumimoji="1" lang="en-US" altLang="zh-CN" sz="1200" kern="1200" dirty="0">
                <a:solidFill>
                  <a:schemeClr val="tx1"/>
                </a:solidFill>
                <a:latin typeface="Times New Roman" panose="02020603050405020304" pitchFamily="18" charset="0"/>
                <a:ea typeface="宋体" panose="02010600030101010101" pitchFamily="2" charset="-122"/>
                <a:cs typeface="+mn-cs"/>
              </a:rPr>
              <a:t>——</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丰富报表展现：天阗</a:t>
            </a:r>
            <a:r>
              <a:rPr kumimoji="1" lang="en-US" altLang="zh-CN" sz="1200" kern="1200" dirty="0">
                <a:solidFill>
                  <a:schemeClr val="tx1"/>
                </a:solidFill>
                <a:latin typeface="Times New Roman" panose="02020603050405020304" pitchFamily="18" charset="0"/>
                <a:ea typeface="宋体" panose="02010600030101010101" pitchFamily="2" charset="-122"/>
                <a:cs typeface="+mn-cs"/>
              </a:rPr>
              <a:t>IDS</a:t>
            </a:r>
            <a:r>
              <a:rPr kumimoji="1" lang="zh-CN" altLang="zh-CN" sz="1200" kern="1200" dirty="0">
                <a:solidFill>
                  <a:schemeClr val="tx1"/>
                </a:solidFill>
                <a:latin typeface="Times New Roman" panose="02020603050405020304" pitchFamily="18" charset="0"/>
                <a:ea typeface="宋体" panose="02010600030101010101" pitchFamily="2" charset="-122"/>
                <a:cs typeface="+mn-cs"/>
              </a:rPr>
              <a:t>提供基于时间、地址、事件等多重参数信息的分析报表，结合历史分析数据，可清晰展现安全建设发展趋势，协助考量网络安全建设水平。</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43</a:t>
            </a:fld>
            <a:endParaRPr lang="en-US" altLang="zh-CN"/>
          </a:p>
        </p:txBody>
      </p:sp>
    </p:spTree>
    <p:extLst>
      <p:ext uri="{BB962C8B-B14F-4D97-AF65-F5344CB8AC3E}">
        <p14:creationId xmlns:p14="http://schemas.microsoft.com/office/powerpoint/2010/main" val="188211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440250-4D86-4879-9297-0A8B29D945FC}" type="slidenum">
              <a:rPr lang="zh-CN" altLang="en-US"/>
              <a:t>3</a:t>
            </a:fld>
            <a:endParaRPr lang="en-US" altLang="zh-CN"/>
          </a:p>
        </p:txBody>
      </p:sp>
      <p:sp>
        <p:nvSpPr>
          <p:cNvPr id="238594" name="Rectangle 2"/>
          <p:cNvSpPr>
            <a:spLocks noGrp="1" noRot="1" noChangeAspect="1" noChangeArrowheads="1" noTextEdit="1"/>
          </p:cNvSpPr>
          <p:nvPr>
            <p:ph type="sldImg"/>
          </p:nvPr>
        </p:nvSpPr>
        <p:spPr/>
      </p:sp>
      <p:sp>
        <p:nvSpPr>
          <p:cNvPr id="238595" name="Rectangle 3"/>
          <p:cNvSpPr>
            <a:spLocks noGrp="1" noChangeArrowheads="1"/>
          </p:cNvSpPr>
          <p:nvPr>
            <p:ph type="body" idx="1"/>
          </p:nvPr>
        </p:nvSpPr>
        <p:spPr/>
        <p:txBody>
          <a:bodyPr/>
          <a:lstStyle/>
          <a:p>
            <a:r>
              <a:rPr lang="en-US" altLang="zh-CN"/>
              <a:t>Denning</a:t>
            </a:r>
            <a:r>
              <a:rPr lang="zh-CN" altLang="en-US"/>
              <a:t>提出了一个通用的入侵检测模型。</a:t>
            </a:r>
          </a:p>
          <a:p>
            <a:r>
              <a:rPr lang="en-US" altLang="zh-CN"/>
              <a:t>SRI/CSL: Standford Research Institute/Computer Science Lab.; SRI International: 1970</a:t>
            </a:r>
            <a:r>
              <a:rPr lang="zh-CN" altLang="en-US"/>
              <a:t>从斯坦福大学独立出来独立非赢利研究机构</a:t>
            </a:r>
          </a:p>
        </p:txBody>
      </p:sp>
    </p:spTree>
    <p:extLst>
      <p:ext uri="{BB962C8B-B14F-4D97-AF65-F5344CB8AC3E}">
        <p14:creationId xmlns:p14="http://schemas.microsoft.com/office/powerpoint/2010/main" val="1679001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44</a:t>
            </a:fld>
            <a:endParaRPr lang="en-US" altLang="zh-CN"/>
          </a:p>
        </p:txBody>
      </p:sp>
    </p:spTree>
    <p:extLst>
      <p:ext uri="{BB962C8B-B14F-4D97-AF65-F5344CB8AC3E}">
        <p14:creationId xmlns:p14="http://schemas.microsoft.com/office/powerpoint/2010/main" val="2350662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B6F60F-F11E-4F6F-9BEE-B156CF986FB6}" type="slidenum">
              <a:rPr lang="zh-CN" altLang="en-US"/>
              <a:t>45</a:t>
            </a:fld>
            <a:endParaRPr lang="en-US" altLang="zh-CN"/>
          </a:p>
        </p:txBody>
      </p:sp>
      <p:sp>
        <p:nvSpPr>
          <p:cNvPr id="277506" name="Rectangle 2"/>
          <p:cNvSpPr>
            <a:spLocks noGrp="1" noRot="1" noChangeAspect="1" noChangeArrowheads="1" noTextEdit="1"/>
          </p:cNvSpPr>
          <p:nvPr>
            <p:ph type="sldImg"/>
          </p:nvPr>
        </p:nvSpPr>
        <p:spPr/>
      </p:sp>
      <p:sp>
        <p:nvSpPr>
          <p:cNvPr id="2775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0758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B78CD3-B5BD-47B1-86F0-EF0FAE7947B6}" type="slidenum">
              <a:rPr lang="zh-CN" altLang="en-US"/>
              <a:t>46</a:t>
            </a:fld>
            <a:endParaRPr lang="en-US" altLang="zh-CN"/>
          </a:p>
        </p:txBody>
      </p:sp>
      <p:sp>
        <p:nvSpPr>
          <p:cNvPr id="250882" name="Rectangle 2"/>
          <p:cNvSpPr>
            <a:spLocks noGrp="1" noRot="1" noChangeAspect="1" noChangeArrowheads="1" noTextEdit="1"/>
          </p:cNvSpPr>
          <p:nvPr>
            <p:ph type="sldImg"/>
          </p:nvPr>
        </p:nvSpPr>
        <p:spPr/>
      </p:sp>
      <p:sp>
        <p:nvSpPr>
          <p:cNvPr id="2508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954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905FC9-02B1-462E-8F11-7FD823C477EA}" type="slidenum">
              <a:rPr lang="zh-CN" altLang="en-US"/>
              <a:t>48</a:t>
            </a:fld>
            <a:endParaRPr lang="en-US" altLang="zh-CN"/>
          </a:p>
        </p:txBody>
      </p:sp>
      <p:sp>
        <p:nvSpPr>
          <p:cNvPr id="2734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7341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ln>
        </p:spPr>
        <p:txBody>
          <a:bodyPr/>
          <a:lstStyle/>
          <a:p>
            <a:endParaRPr lang="zh-CN" altLang="en-US"/>
          </a:p>
        </p:txBody>
      </p:sp>
    </p:spTree>
    <p:extLst>
      <p:ext uri="{BB962C8B-B14F-4D97-AF65-F5344CB8AC3E}">
        <p14:creationId xmlns:p14="http://schemas.microsoft.com/office/powerpoint/2010/main" val="46976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E0F30A-0D93-48B6-BB6D-115BB48654D2}" type="slidenum">
              <a:rPr lang="zh-CN" altLang="en-US"/>
              <a:t>4</a:t>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r>
              <a:rPr lang="zh-CN" altLang="en-US" dirty="0"/>
              <a:t>定义很多，没有一个统一的、严格的定义。</a:t>
            </a:r>
          </a:p>
          <a:p>
            <a:r>
              <a:rPr lang="zh-CN" altLang="en-US" dirty="0"/>
              <a:t>提问：我们前面学过的攻击技术中，有没有</a:t>
            </a:r>
            <a:r>
              <a:rPr lang="en-US" altLang="zh-CN" dirty="0"/>
              <a:t>attempted break-ins？（</a:t>
            </a:r>
            <a:r>
              <a:rPr lang="zh-CN" altLang="en-US" dirty="0"/>
              <a:t>网络扫描）</a:t>
            </a:r>
          </a:p>
          <a:p>
            <a:r>
              <a:rPr lang="zh-CN" altLang="en-US" dirty="0"/>
              <a:t>         </a:t>
            </a:r>
            <a:r>
              <a:rPr lang="en-US" altLang="zh-CN" dirty="0"/>
              <a:t>systems penetration: </a:t>
            </a:r>
            <a:r>
              <a:rPr lang="zh-CN" altLang="en-US" dirty="0"/>
              <a:t>成功地进入到了被攻击系统</a:t>
            </a:r>
          </a:p>
          <a:p>
            <a:r>
              <a:rPr lang="zh-CN" altLang="en-US" dirty="0"/>
              <a:t>这里给出了两个有代表性的定义，从不同角色给的定义：前者侧重的结果，而后者侧重的是过程。</a:t>
            </a:r>
          </a:p>
          <a:p>
            <a:r>
              <a:rPr lang="zh-CN" altLang="en-US" dirty="0"/>
              <a:t>中文的定义也是本课的定义与</a:t>
            </a:r>
            <a:r>
              <a:rPr lang="en-US" altLang="zh-CN" dirty="0"/>
              <a:t>Allen</a:t>
            </a:r>
            <a:r>
              <a:rPr lang="zh-CN" altLang="en-US" dirty="0"/>
              <a:t>给出的定义相同。</a:t>
            </a:r>
          </a:p>
        </p:txBody>
      </p:sp>
    </p:spTree>
    <p:extLst>
      <p:ext uri="{BB962C8B-B14F-4D97-AF65-F5344CB8AC3E}">
        <p14:creationId xmlns:p14="http://schemas.microsoft.com/office/powerpoint/2010/main" val="2010087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E0F30A-0D93-48B6-BB6D-115BB48654D2}" type="slidenum">
              <a:rPr lang="zh-CN" altLang="en-US"/>
              <a:t>5</a:t>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r>
              <a:rPr lang="zh-CN" altLang="en-US" dirty="0"/>
              <a:t>定义很多，没有一个统一的、严格的定义。</a:t>
            </a:r>
          </a:p>
          <a:p>
            <a:r>
              <a:rPr lang="zh-CN" altLang="en-US" dirty="0"/>
              <a:t>提问：我们前面学过的攻击技术中，有没有</a:t>
            </a:r>
            <a:r>
              <a:rPr lang="en-US" altLang="zh-CN" dirty="0"/>
              <a:t>attempted break-ins？（</a:t>
            </a:r>
            <a:r>
              <a:rPr lang="zh-CN" altLang="en-US" dirty="0"/>
              <a:t>网络扫描）</a:t>
            </a:r>
          </a:p>
          <a:p>
            <a:r>
              <a:rPr lang="zh-CN" altLang="en-US" dirty="0"/>
              <a:t>         </a:t>
            </a:r>
            <a:r>
              <a:rPr lang="en-US" altLang="zh-CN" dirty="0"/>
              <a:t>systems penetration: </a:t>
            </a:r>
            <a:r>
              <a:rPr lang="zh-CN" altLang="en-US" dirty="0"/>
              <a:t>成功地进入到了被攻击系统</a:t>
            </a:r>
          </a:p>
          <a:p>
            <a:r>
              <a:rPr lang="zh-CN" altLang="en-US" dirty="0"/>
              <a:t>这里给出了两个有代表性的定义，从不同角度给的定义：前者侧重的结果，而后者侧重的是过程。</a:t>
            </a:r>
          </a:p>
          <a:p>
            <a:r>
              <a:rPr lang="zh-CN" altLang="en-US" dirty="0"/>
              <a:t>中文的定义也是本课的定义与</a:t>
            </a:r>
            <a:r>
              <a:rPr lang="en-US" altLang="zh-CN" dirty="0"/>
              <a:t>Allen</a:t>
            </a:r>
            <a:r>
              <a:rPr lang="zh-CN" altLang="en-US" dirty="0"/>
              <a:t>给出的定义相同。</a:t>
            </a:r>
          </a:p>
        </p:txBody>
      </p:sp>
    </p:spTree>
    <p:extLst>
      <p:ext uri="{BB962C8B-B14F-4D97-AF65-F5344CB8AC3E}">
        <p14:creationId xmlns:p14="http://schemas.microsoft.com/office/powerpoint/2010/main" val="921810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956F62-2877-4AF6-8DFB-3C95ED853BB4}" type="slidenum">
              <a:rPr lang="zh-CN" altLang="en-US"/>
              <a:t>6</a:t>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r>
              <a:rPr lang="zh-CN" altLang="en-US" dirty="0"/>
              <a:t>这里学生可能会有疑问：被攻击对象中，应用与计算机有什么区别？有些攻击专门对付的某种应用系统：如针对</a:t>
            </a:r>
            <a:r>
              <a:rPr lang="en-US" altLang="zh-CN" dirty="0"/>
              <a:t>WWW</a:t>
            </a:r>
            <a:r>
              <a:rPr lang="zh-CN" altLang="en-US" dirty="0"/>
              <a:t>服务器，</a:t>
            </a:r>
            <a:r>
              <a:rPr lang="en-US" altLang="zh-CN" dirty="0"/>
              <a:t>Oracle</a:t>
            </a:r>
            <a:r>
              <a:rPr lang="zh-CN" altLang="en-US" dirty="0"/>
              <a:t>数据库服务器等，在这种情况下，对应用的攻击是对计算机的攻击的一个子集。如果应用是一个分布式应用，则攻击涉及到多个计算机。总的来说，对应用的攻击可以看作是对计算机攻击的一个部分。</a:t>
            </a:r>
          </a:p>
        </p:txBody>
      </p:sp>
    </p:spTree>
    <p:extLst>
      <p:ext uri="{BB962C8B-B14F-4D97-AF65-F5344CB8AC3E}">
        <p14:creationId xmlns:p14="http://schemas.microsoft.com/office/powerpoint/2010/main" val="2440313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B6A7D0-493B-4AC8-A57E-9AA338EDF967}" type="slidenum">
              <a:rPr lang="zh-CN" altLang="en-US"/>
              <a:t>7</a:t>
            </a:fld>
            <a:endParaRPr lang="en-US" altLang="zh-CN"/>
          </a:p>
        </p:txBody>
      </p:sp>
      <p:sp>
        <p:nvSpPr>
          <p:cNvPr id="236546" name="Rectangle 2"/>
          <p:cNvSpPr>
            <a:spLocks noGrp="1" noRot="1" noChangeAspect="1" noChangeArrowheads="1" noTextEdit="1"/>
          </p:cNvSpPr>
          <p:nvPr>
            <p:ph type="sldImg"/>
          </p:nvPr>
        </p:nvSpPr>
        <p:spPr/>
      </p:sp>
      <p:sp>
        <p:nvSpPr>
          <p:cNvPr id="236547" name="Rectangle 3"/>
          <p:cNvSpPr>
            <a:spLocks noGrp="1" noChangeArrowheads="1"/>
          </p:cNvSpPr>
          <p:nvPr>
            <p:ph type="body" idx="1"/>
          </p:nvPr>
        </p:nvSpPr>
        <p:spPr/>
        <p:txBody>
          <a:bodyPr/>
          <a:lstStyle/>
          <a:p>
            <a:r>
              <a:rPr lang="zh-CN" altLang="en-US"/>
              <a:t>解释：1. 有些</a:t>
            </a:r>
            <a:r>
              <a:rPr lang="en-US" altLang="zh-CN"/>
              <a:t>IDS</a:t>
            </a:r>
            <a:r>
              <a:rPr lang="zh-CN" altLang="en-US"/>
              <a:t>具有自动响应功能，是近几年</a:t>
            </a:r>
            <a:r>
              <a:rPr lang="en-US" altLang="zh-CN"/>
              <a:t>IDS</a:t>
            </a:r>
            <a:r>
              <a:rPr lang="zh-CN" altLang="en-US"/>
              <a:t>开发的功能，响应功能包括：与其它安全系统联动对发现的攻击进行阻止或独立采取阻止行动。</a:t>
            </a:r>
          </a:p>
          <a:p>
            <a:r>
              <a:rPr lang="zh-CN" altLang="en-US"/>
              <a:t>          2. </a:t>
            </a:r>
            <a:r>
              <a:rPr lang="en-US" altLang="zh-CN"/>
              <a:t>IDS</a:t>
            </a:r>
            <a:r>
              <a:rPr lang="zh-CN" altLang="en-US"/>
              <a:t>的存在形态：硬件，软件，硬件＋软件（卖个好价钱），其实最核心的是软件。</a:t>
            </a:r>
          </a:p>
          <a:p>
            <a:endParaRPr lang="zh-CN" altLang="en-US"/>
          </a:p>
        </p:txBody>
      </p:sp>
    </p:spTree>
    <p:extLst>
      <p:ext uri="{BB962C8B-B14F-4D97-AF65-F5344CB8AC3E}">
        <p14:creationId xmlns:p14="http://schemas.microsoft.com/office/powerpoint/2010/main" val="333563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D5675C-66BA-447A-BF0A-0F57BE4A0224}" type="slidenum">
              <a:rPr lang="zh-CN" altLang="en-US"/>
              <a:t>9</a:t>
            </a:fld>
            <a:endParaRPr lang="en-US" altLang="zh-CN"/>
          </a:p>
        </p:txBody>
      </p:sp>
      <p:sp>
        <p:nvSpPr>
          <p:cNvPr id="291842" name="Rectangle 2"/>
          <p:cNvSpPr>
            <a:spLocks noGrp="1" noRot="1" noChangeAspect="1" noChangeArrowheads="1" noTextEdit="1"/>
          </p:cNvSpPr>
          <p:nvPr>
            <p:ph type="sldImg"/>
          </p:nvPr>
        </p:nvSpPr>
        <p:spPr/>
      </p:sp>
      <p:sp>
        <p:nvSpPr>
          <p:cNvPr id="291843" name="Rectangle 3"/>
          <p:cNvSpPr>
            <a:spLocks noGrp="1" noChangeArrowheads="1"/>
          </p:cNvSpPr>
          <p:nvPr>
            <p:ph type="body" idx="1"/>
          </p:nvPr>
        </p:nvSpPr>
        <p:spPr/>
        <p:txBody>
          <a:bodyPr/>
          <a:lstStyle/>
          <a:p>
            <a:pPr lvl="1">
              <a:buSzPct val="105000"/>
            </a:pPr>
            <a:r>
              <a:rPr lang="zh-CN" altLang="en-US"/>
              <a:t>综合使用多种检测机制来提高</a:t>
            </a:r>
            <a:r>
              <a:rPr lang="en-US" altLang="zh-CN"/>
              <a:t>IPS</a:t>
            </a:r>
            <a:r>
              <a:rPr lang="zh-CN" altLang="en-US"/>
              <a:t>的检测准确性，如使用包括状态签名、协议异常、后门检测、流量异常、网络蜜罐、哄骗检测、第二层攻击检测、同步泛洪检测、混合式攻击检测在内的“多重检测技术”，以提高检测和阻断的准确程度 </a:t>
            </a:r>
          </a:p>
          <a:p>
            <a:r>
              <a:rPr lang="en-US" altLang="zh-CN"/>
              <a:t>McAfee </a:t>
            </a:r>
            <a:r>
              <a:rPr lang="zh-CN" altLang="en-US"/>
              <a:t>的</a:t>
            </a:r>
            <a:r>
              <a:rPr lang="en-US" altLang="zh-CN"/>
              <a:t>IntruShield </a:t>
            </a:r>
            <a:r>
              <a:rPr lang="zh-CN" altLang="en-US"/>
              <a:t>以在线方式接入网络时就是一台</a:t>
            </a:r>
            <a:r>
              <a:rPr lang="en-US" altLang="zh-CN"/>
              <a:t>IPS</a:t>
            </a:r>
            <a:r>
              <a:rPr lang="zh-CN" altLang="en-US"/>
              <a:t>，而以旁路方式接入网络时就是一台</a:t>
            </a:r>
            <a:r>
              <a:rPr lang="en-US" altLang="zh-CN"/>
              <a:t>IDS</a:t>
            </a:r>
            <a:r>
              <a:rPr lang="zh-CN" altLang="en-US"/>
              <a:t>。但是，</a:t>
            </a:r>
            <a:r>
              <a:rPr lang="en-US" altLang="zh-CN"/>
              <a:t>IPS </a:t>
            </a:r>
            <a:r>
              <a:rPr lang="zh-CN" altLang="en-US"/>
              <a:t>绝不仅仅是增加了主动阻断的功能，而是在性能和数据包的分析能力方面都比</a:t>
            </a:r>
            <a:r>
              <a:rPr lang="en-US" altLang="zh-CN"/>
              <a:t>IDS </a:t>
            </a:r>
            <a:r>
              <a:rPr lang="zh-CN" altLang="en-US"/>
              <a:t>有了质的提升。 </a:t>
            </a:r>
          </a:p>
        </p:txBody>
      </p:sp>
    </p:spTree>
    <p:extLst>
      <p:ext uri="{BB962C8B-B14F-4D97-AF65-F5344CB8AC3E}">
        <p14:creationId xmlns:p14="http://schemas.microsoft.com/office/powerpoint/2010/main" val="1813116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6AC46AD-3437-4476-951D-EC72E97A7ECB}" type="slidenum">
              <a:rPr lang="zh-CN" altLang="en-US"/>
              <a:t>10</a:t>
            </a:fld>
            <a:endParaRPr lang="en-US" altLang="zh-CN"/>
          </a:p>
        </p:txBody>
      </p:sp>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50504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p:nvPr/>
        </p:nvGrpSpPr>
        <p:grpSpPr bwMode="auto">
          <a:xfrm>
            <a:off x="0" y="2438400"/>
            <a:ext cx="9009063" cy="1052513"/>
            <a:chOff x="0" y="1536"/>
            <a:chExt cx="5675" cy="663"/>
          </a:xfrm>
        </p:grpSpPr>
        <p:grpSp>
          <p:nvGrpSpPr>
            <p:cNvPr id="3"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grpSp>
          <p:nvGrpSpPr>
            <p:cNvPr id="4"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C61395C-8CDD-4FA2-ADB5-FD6889F54024}" type="datetime1">
              <a:rPr lang="zh-CN" altLang="en-US" smtClean="0">
                <a:solidFill>
                  <a:srgbClr val="1C1C1C"/>
                </a:solidFill>
              </a:rPr>
              <a:t>2022/11/18</a:t>
            </a:fld>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9E74429-26DC-471E-9251-C4807B21DCEF}" type="slidenum">
              <a:rPr lang="en-US" altLang="zh-CN">
                <a:solidFill>
                  <a:srgbClr val="1C1C1C"/>
                </a:solidFill>
              </a:r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fld id="{CB3E5F7E-5148-4CB2-963A-95C37528F550}" type="datetime1">
              <a:rPr lang="zh-CN" altLang="en-US" smtClean="0">
                <a:solidFill>
                  <a:srgbClr val="000000"/>
                </a:solidFill>
              </a:rPr>
              <a:t>2022/11/18</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EF68ED92-367B-4CD8-A26C-4E6248EAD48D}"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3875" y="142875"/>
            <a:ext cx="2070100" cy="5526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8813" y="142875"/>
            <a:ext cx="6062662" cy="5526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fld id="{E565DC17-A35B-464B-A9AB-82DCA891CFF2}" type="datetime1">
              <a:rPr lang="zh-CN" altLang="en-US" smtClean="0">
                <a:solidFill>
                  <a:srgbClr val="000000"/>
                </a:solidFill>
              </a:rPr>
              <a:t>2022/11/18</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CBA975A5-F217-4B48-B315-600F055D9787}"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ts val="3400"/>
              </a:lnSpc>
              <a:defRPr/>
            </a:lvl1pPr>
            <a:lvl2pPr>
              <a:lnSpc>
                <a:spcPts val="3400"/>
              </a:lnSpc>
              <a:defRPr/>
            </a:lvl2pPr>
            <a:lvl3pPr>
              <a:lnSpc>
                <a:spcPts val="3400"/>
              </a:lnSpc>
              <a:defRPr/>
            </a:lvl3pPr>
            <a:lvl4pPr>
              <a:lnSpc>
                <a:spcPts val="3400"/>
              </a:lnSpc>
              <a:defRPr/>
            </a:lvl4pPr>
            <a:lvl5pPr>
              <a:lnSpc>
                <a:spcPts val="34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fld id="{13EAD5F1-67B5-4A0D-ABC1-AB8E7ABAD35E}" type="datetime1">
              <a:rPr lang="zh-CN" altLang="en-US" smtClean="0">
                <a:solidFill>
                  <a:srgbClr val="000000"/>
                </a:solidFill>
              </a:rPr>
              <a:t>2022/11/18</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65EB7420-10C5-4439-A879-6C64816B7E29}"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88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12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fld id="{8777064C-0A55-4E07-B965-6C3D3728ABB2}" type="datetime1">
              <a:rPr lang="zh-CN" altLang="en-US" smtClean="0">
                <a:solidFill>
                  <a:srgbClr val="000000"/>
                </a:solidFill>
              </a:rPr>
              <a:t>2022/11/18</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6B28E056-97FC-4A70-8131-E02F6583BF82}"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pPr>
              <a:defRPr/>
            </a:pPr>
            <a:fld id="{E8AED8A2-82FC-4DC1-9863-2A50613A6AE6}" type="datetime1">
              <a:rPr lang="zh-CN" altLang="en-US" smtClean="0">
                <a:solidFill>
                  <a:srgbClr val="000000"/>
                </a:solidFill>
              </a:rPr>
              <a:t>2022/11/18</a:t>
            </a:fld>
            <a:endParaRPr lang="en-US" altLang="zh-CN">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BBFD273C-C71A-40AC-9777-8B20B0D93BC7}"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fld id="{075295FB-9049-4B10-8132-A2704FC040E4}" type="datetime1">
              <a:rPr lang="zh-CN" altLang="en-US" smtClean="0">
                <a:solidFill>
                  <a:srgbClr val="000000"/>
                </a:solidFill>
              </a:rPr>
              <a:t>2022/11/18</a:t>
            </a:fld>
            <a:endParaRPr lang="en-US" altLang="zh-CN">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3782B63A-4FE1-4D96-8285-FCAE99EA7890}"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fld id="{27E94A6A-DBE8-4CE6-9619-41C62789DE7E}" type="datetime1">
              <a:rPr lang="zh-CN" altLang="en-US" smtClean="0">
                <a:solidFill>
                  <a:srgbClr val="000000"/>
                </a:solidFill>
              </a:rPr>
              <a:t>2022/11/18</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B733275C-2774-4B25-97E7-7065F970E90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fld id="{00651A7E-C721-4544-8D2F-3546C0565F84}" type="datetime1">
              <a:rPr lang="zh-CN" altLang="en-US" smtClean="0">
                <a:solidFill>
                  <a:srgbClr val="000000"/>
                </a:solidFill>
              </a:rPr>
              <a:t>2022/11/18</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2C21E245-20D5-4D11-AD9A-5B593160C07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439738"/>
            <a:ext cx="438150" cy="474662"/>
          </a:xfrm>
          <a:prstGeom prst="rect">
            <a:avLst/>
          </a:prstGeom>
          <a:solidFill>
            <a:schemeClr val="accent2"/>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5" name="Rectangle 3"/>
          <p:cNvSpPr>
            <a:spLocks noChangeArrowheads="1"/>
          </p:cNvSpPr>
          <p:nvPr/>
        </p:nvSpPr>
        <p:spPr bwMode="ltGray">
          <a:xfrm>
            <a:off x="800100" y="439738"/>
            <a:ext cx="328613" cy="47466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6" name="Rectangle 4"/>
          <p:cNvSpPr>
            <a:spLocks noChangeArrowheads="1"/>
          </p:cNvSpPr>
          <p:nvPr/>
        </p:nvSpPr>
        <p:spPr bwMode="ltGray">
          <a:xfrm>
            <a:off x="541338" y="862013"/>
            <a:ext cx="422275" cy="474662"/>
          </a:xfrm>
          <a:prstGeom prst="rect">
            <a:avLst/>
          </a:prstGeom>
          <a:solidFill>
            <a:schemeClr val="folHlink"/>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7" name="Rectangle 5"/>
          <p:cNvSpPr>
            <a:spLocks noChangeArrowheads="1"/>
          </p:cNvSpPr>
          <p:nvPr/>
        </p:nvSpPr>
        <p:spPr bwMode="ltGray">
          <a:xfrm>
            <a:off x="911225" y="862013"/>
            <a:ext cx="368300" cy="47466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8" name="Rectangle 6"/>
          <p:cNvSpPr>
            <a:spLocks noChangeArrowheads="1"/>
          </p:cNvSpPr>
          <p:nvPr/>
        </p:nvSpPr>
        <p:spPr bwMode="ltGray">
          <a:xfrm>
            <a:off x="127000" y="788988"/>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9" name="Rectangle 7"/>
          <p:cNvSpPr>
            <a:spLocks noChangeArrowheads="1"/>
          </p:cNvSpPr>
          <p:nvPr/>
        </p:nvSpPr>
        <p:spPr bwMode="gray">
          <a:xfrm>
            <a:off x="762000" y="331788"/>
            <a:ext cx="31750" cy="1052512"/>
          </a:xfrm>
          <a:prstGeom prst="rect">
            <a:avLst/>
          </a:prstGeom>
          <a:solidFill>
            <a:schemeClr val="bg2"/>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80" name="Rectangle 8"/>
          <p:cNvSpPr>
            <a:spLocks noChangeArrowheads="1"/>
          </p:cNvSpPr>
          <p:nvPr/>
        </p:nvSpPr>
        <p:spPr bwMode="gray">
          <a:xfrm>
            <a:off x="442913" y="1122363"/>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1033" name="Rectangle 9"/>
          <p:cNvSpPr>
            <a:spLocks noGrp="1" noChangeArrowheads="1"/>
          </p:cNvSpPr>
          <p:nvPr>
            <p:ph type="title"/>
          </p:nvPr>
        </p:nvSpPr>
        <p:spPr bwMode="auto">
          <a:xfrm>
            <a:off x="1150938" y="142875"/>
            <a:ext cx="7793037" cy="95885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1034" name="Rectangle 10"/>
          <p:cNvSpPr>
            <a:spLocks noGrp="1" noChangeArrowheads="1"/>
          </p:cNvSpPr>
          <p:nvPr>
            <p:ph type="body" idx="1"/>
          </p:nvPr>
        </p:nvSpPr>
        <p:spPr bwMode="auto">
          <a:xfrm>
            <a:off x="658813" y="1554163"/>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48413"/>
            <a:ext cx="1905000" cy="457200"/>
          </a:xfrm>
          <a:prstGeom prst="rect">
            <a:avLst/>
          </a:prstGeom>
          <a:noFill/>
          <a:ln w="9525">
            <a:noFill/>
            <a:miter lim="800000"/>
          </a:ln>
          <a:effectLst/>
        </p:spPr>
        <p:txBody>
          <a:bodyPr vert="horz" wrap="square" lIns="91440" tIns="45720" rIns="91440" bIns="45720" numCol="1" anchor="b" anchorCtr="0" compatLnSpc="1"/>
          <a:lstStyle>
            <a:lvl1pPr algn="l">
              <a:defRPr kumimoji="0" sz="1400" b="0">
                <a:ea typeface="宋体" panose="02010600030101010101" pitchFamily="2" charset="-122"/>
              </a:defRPr>
            </a:lvl1pPr>
          </a:lstStyle>
          <a:p>
            <a:pPr>
              <a:defRPr/>
            </a:pPr>
            <a:fld id="{2812D72D-DA04-4C9C-9A6E-C01386CD88CE}" type="datetime1">
              <a:rPr lang="zh-CN" altLang="en-US" smtClean="0">
                <a:solidFill>
                  <a:srgbClr val="000000"/>
                </a:solidFill>
              </a:rPr>
              <a:t>2022/11/18</a:t>
            </a:fld>
            <a:endParaRPr lang="en-US" altLang="zh-CN">
              <a:solidFill>
                <a:srgbClr val="000000"/>
              </a:solidFill>
            </a:endParaRPr>
          </a:p>
        </p:txBody>
      </p:sp>
      <p:sp>
        <p:nvSpPr>
          <p:cNvPr id="3084" name="Rectangle 12"/>
          <p:cNvSpPr>
            <a:spLocks noGrp="1" noChangeArrowheads="1"/>
          </p:cNvSpPr>
          <p:nvPr>
            <p:ph type="ftr" sz="quarter" idx="3"/>
          </p:nvPr>
        </p:nvSpPr>
        <p:spPr bwMode="auto">
          <a:xfrm>
            <a:off x="3352800" y="6348413"/>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b="0">
                <a:ea typeface="宋体" panose="02010600030101010101" pitchFamily="2" charset="-122"/>
              </a:defRPr>
            </a:lvl1pPr>
          </a:lstStyle>
          <a:p>
            <a:pPr>
              <a:defRPr/>
            </a:pPr>
            <a:endParaRPr lang="en-US" altLang="zh-CN">
              <a:solidFill>
                <a:srgbClr val="000000"/>
              </a:solidFill>
            </a:endParaRPr>
          </a:p>
        </p:txBody>
      </p:sp>
      <p:sp>
        <p:nvSpPr>
          <p:cNvPr id="3085" name="Rectangle 13"/>
          <p:cNvSpPr>
            <a:spLocks noGrp="1" noChangeArrowheads="1"/>
          </p:cNvSpPr>
          <p:nvPr>
            <p:ph type="sldNum" sz="quarter" idx="4"/>
          </p:nvPr>
        </p:nvSpPr>
        <p:spPr bwMode="auto">
          <a:xfrm>
            <a:off x="6781800" y="6348413"/>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400" b="0">
                <a:ea typeface="宋体" panose="02010600030101010101" pitchFamily="2" charset="-122"/>
              </a:defRPr>
            </a:lvl1pPr>
          </a:lstStyle>
          <a:p>
            <a:pPr>
              <a:defRPr/>
            </a:pPr>
            <a:fld id="{38C58080-A4A9-4607-B318-5D24794E2C9C}" type="slidenum">
              <a:rPr lang="en-US" altLang="zh-CN">
                <a:solidFill>
                  <a:srgbClr val="000000"/>
                </a:solidFill>
              </a:rPr>
              <a:t>‹#›</a:t>
            </a:fld>
            <a:endParaRPr lang="en-US" altLang="zh-CN">
              <a:solidFill>
                <a:srgbClr val="000000"/>
              </a:solidFill>
            </a:endParaRPr>
          </a:p>
        </p:txBody>
      </p:sp>
      <p:sp>
        <p:nvSpPr>
          <p:cNvPr id="3089" name="Rectangle 17"/>
          <p:cNvSpPr>
            <a:spLocks noChangeArrowheads="1"/>
          </p:cNvSpPr>
          <p:nvPr/>
        </p:nvSpPr>
        <p:spPr bwMode="gray">
          <a:xfrm>
            <a:off x="539750" y="6332538"/>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90" name="Line 18"/>
          <p:cNvSpPr>
            <a:spLocks noChangeShapeType="1"/>
          </p:cNvSpPr>
          <p:nvPr/>
        </p:nvSpPr>
        <p:spPr bwMode="auto">
          <a:xfrm>
            <a:off x="827088" y="6189663"/>
            <a:ext cx="0" cy="503237"/>
          </a:xfrm>
          <a:prstGeom prst="line">
            <a:avLst/>
          </a:prstGeom>
          <a:noFill/>
          <a:ln w="28575">
            <a:solidFill>
              <a:schemeClr val="tx1"/>
            </a:solidFill>
            <a:miter lim="800000"/>
          </a:ln>
          <a:effectLst/>
        </p:spPr>
        <p:txBody>
          <a:bodyPr wrap="none"/>
          <a:lstStyle/>
          <a:p>
            <a:pPr algn="ctr">
              <a:defRPr/>
            </a:pPr>
            <a:endParaRPr lang="zh-CN" altLang="en-US">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5pPr>
      <a:lvl6pPr marL="4572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6pPr>
      <a:lvl7pPr marL="9144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7pPr>
      <a:lvl8pPr marL="13716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8pPr>
      <a:lvl9pPr marL="18288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7" name="Line 13"/>
          <p:cNvSpPr>
            <a:spLocks noChangeShapeType="1"/>
          </p:cNvSpPr>
          <p:nvPr/>
        </p:nvSpPr>
        <p:spPr bwMode="gray">
          <a:xfrm>
            <a:off x="1284288" y="3014663"/>
            <a:ext cx="6167437" cy="7937"/>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103438" name="Rectangle 14"/>
          <p:cNvSpPr>
            <a:spLocks noChangeArrowheads="1"/>
          </p:cNvSpPr>
          <p:nvPr/>
        </p:nvSpPr>
        <p:spPr bwMode="gray">
          <a:xfrm rot="3419336">
            <a:off x="1011237" y="2438401"/>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103439" name="Text Box 15"/>
          <p:cNvSpPr txBox="1">
            <a:spLocks noChangeArrowheads="1"/>
          </p:cNvSpPr>
          <p:nvPr/>
        </p:nvSpPr>
        <p:spPr bwMode="gray">
          <a:xfrm>
            <a:off x="1817688" y="2401888"/>
            <a:ext cx="5346700" cy="579437"/>
          </a:xfrm>
          <a:prstGeom prst="rect">
            <a:avLst/>
          </a:prstGeom>
          <a:noFill/>
          <a:ln w="9525" algn="ctr">
            <a:noFill/>
            <a:miter lim="800000"/>
          </a:ln>
          <a:effectLst/>
        </p:spPr>
        <p:txBody>
          <a:bodyPr>
            <a:spAutoFit/>
          </a:bodyPr>
          <a:lstStyle/>
          <a:p>
            <a:pPr eaLnBrk="0" hangingPunct="0"/>
            <a:r>
              <a:rPr lang="en-US" altLang="zh-CN" sz="3200" b="1">
                <a:solidFill>
                  <a:srgbClr val="000000"/>
                </a:solidFill>
                <a:ea typeface="黑体" panose="02010609060101010101" pitchFamily="49" charset="-122"/>
              </a:rPr>
              <a:t>What: </a:t>
            </a:r>
            <a:r>
              <a:rPr lang="zh-CN" altLang="en-US" sz="3200" b="1">
                <a:solidFill>
                  <a:srgbClr val="000000"/>
                </a:solidFill>
                <a:ea typeface="黑体" panose="02010609060101010101" pitchFamily="49" charset="-122"/>
              </a:rPr>
              <a:t>什么是入侵检测 ?</a:t>
            </a:r>
            <a:endParaRPr lang="en-US" altLang="zh-CN" sz="3200" b="1">
              <a:solidFill>
                <a:srgbClr val="000000"/>
              </a:solidFill>
              <a:ea typeface="黑体" panose="02010609060101010101" pitchFamily="49" charset="-122"/>
            </a:endParaRPr>
          </a:p>
        </p:txBody>
      </p:sp>
      <p:sp>
        <p:nvSpPr>
          <p:cNvPr id="103440" name="Text Box 16"/>
          <p:cNvSpPr txBox="1">
            <a:spLocks noChangeArrowheads="1"/>
          </p:cNvSpPr>
          <p:nvPr/>
        </p:nvSpPr>
        <p:spPr bwMode="gray">
          <a:xfrm>
            <a:off x="1089025" y="2470150"/>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2</a:t>
            </a:r>
          </a:p>
        </p:txBody>
      </p:sp>
      <p:sp>
        <p:nvSpPr>
          <p:cNvPr id="103441" name="Rectangle 17"/>
          <p:cNvSpPr>
            <a:spLocks noChangeArrowheads="1"/>
          </p:cNvSpPr>
          <p:nvPr/>
        </p:nvSpPr>
        <p:spPr bwMode="gray">
          <a:xfrm rot="3419336">
            <a:off x="1004887" y="3516313"/>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103442" name="Text Box 18"/>
          <p:cNvSpPr txBox="1">
            <a:spLocks noChangeArrowheads="1"/>
          </p:cNvSpPr>
          <p:nvPr/>
        </p:nvSpPr>
        <p:spPr bwMode="gray">
          <a:xfrm>
            <a:off x="1811338" y="3479800"/>
            <a:ext cx="5497512" cy="579438"/>
          </a:xfrm>
          <a:prstGeom prst="rect">
            <a:avLst/>
          </a:prstGeom>
          <a:noFill/>
          <a:ln w="9525" algn="ctr">
            <a:noFill/>
            <a:miter lim="800000"/>
          </a:ln>
          <a:effectLst/>
        </p:spPr>
        <p:txBody>
          <a:bodyPr>
            <a:spAutoFit/>
          </a:bodyPr>
          <a:lstStyle/>
          <a:p>
            <a:pPr eaLnBrk="0" hangingPunct="0"/>
            <a:r>
              <a:rPr lang="en-US" altLang="zh-CN" sz="3200" b="1">
                <a:solidFill>
                  <a:srgbClr val="000000"/>
                </a:solidFill>
                <a:ea typeface="黑体" panose="02010609060101010101" pitchFamily="49" charset="-122"/>
              </a:rPr>
              <a:t>How: </a:t>
            </a:r>
            <a:r>
              <a:rPr lang="zh-CN" altLang="en-US" sz="3200" b="1">
                <a:solidFill>
                  <a:srgbClr val="000000"/>
                </a:solidFill>
                <a:ea typeface="黑体" panose="02010609060101010101" pitchFamily="49" charset="-122"/>
              </a:rPr>
              <a:t>如何进行入侵检测 ?</a:t>
            </a:r>
          </a:p>
        </p:txBody>
      </p:sp>
      <p:sp>
        <p:nvSpPr>
          <p:cNvPr id="103443" name="Text Box 19"/>
          <p:cNvSpPr txBox="1">
            <a:spLocks noChangeArrowheads="1"/>
          </p:cNvSpPr>
          <p:nvPr/>
        </p:nvSpPr>
        <p:spPr bwMode="gray">
          <a:xfrm>
            <a:off x="1082675" y="3548063"/>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3</a:t>
            </a:r>
          </a:p>
        </p:txBody>
      </p:sp>
      <p:sp>
        <p:nvSpPr>
          <p:cNvPr id="103444" name="Line 20"/>
          <p:cNvSpPr>
            <a:spLocks noChangeShapeType="1"/>
          </p:cNvSpPr>
          <p:nvPr/>
        </p:nvSpPr>
        <p:spPr bwMode="gray">
          <a:xfrm>
            <a:off x="1284288" y="4102100"/>
            <a:ext cx="6167437" cy="7938"/>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103445" name="Rectangle 21"/>
          <p:cNvSpPr>
            <a:spLocks noChangeArrowheads="1"/>
          </p:cNvSpPr>
          <p:nvPr/>
        </p:nvSpPr>
        <p:spPr bwMode="gray">
          <a:xfrm rot="3419336">
            <a:off x="1009650" y="4668838"/>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103446" name="Text Box 22"/>
          <p:cNvSpPr txBox="1">
            <a:spLocks noChangeArrowheads="1"/>
          </p:cNvSpPr>
          <p:nvPr/>
        </p:nvSpPr>
        <p:spPr bwMode="gray">
          <a:xfrm>
            <a:off x="1580817" y="4598171"/>
            <a:ext cx="5438775" cy="579438"/>
          </a:xfrm>
          <a:prstGeom prst="rect">
            <a:avLst/>
          </a:prstGeom>
          <a:noFill/>
          <a:ln w="9525" algn="ctr">
            <a:noFill/>
            <a:miter lim="800000"/>
          </a:ln>
          <a:effectLst/>
        </p:spPr>
        <p:txBody>
          <a:bodyPr>
            <a:spAutoFit/>
          </a:bodyPr>
          <a:lstStyle/>
          <a:p>
            <a:pPr eaLnBrk="0" hangingPunct="0"/>
            <a:r>
              <a:rPr lang="en-US" altLang="zh-CN" sz="3200" b="1" dirty="0">
                <a:solidFill>
                  <a:srgbClr val="000000"/>
                </a:solidFill>
                <a:ea typeface="黑体" panose="02010609060101010101" pitchFamily="49" charset="-122"/>
              </a:rPr>
              <a:t> Standard:</a:t>
            </a:r>
            <a:r>
              <a:rPr lang="zh-CN" altLang="en-US" sz="3200" b="1" dirty="0">
                <a:solidFill>
                  <a:srgbClr val="000000"/>
                </a:solidFill>
                <a:ea typeface="黑体" panose="02010609060101010101" pitchFamily="49" charset="-122"/>
              </a:rPr>
              <a:t>标准</a:t>
            </a:r>
          </a:p>
        </p:txBody>
      </p:sp>
      <p:sp>
        <p:nvSpPr>
          <p:cNvPr id="103447" name="Text Box 23"/>
          <p:cNvSpPr txBox="1">
            <a:spLocks noChangeArrowheads="1"/>
          </p:cNvSpPr>
          <p:nvPr/>
        </p:nvSpPr>
        <p:spPr bwMode="gray">
          <a:xfrm>
            <a:off x="1063625" y="4710113"/>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4</a:t>
            </a:r>
          </a:p>
        </p:txBody>
      </p:sp>
      <p:sp>
        <p:nvSpPr>
          <p:cNvPr id="103448" name="Line 24"/>
          <p:cNvSpPr>
            <a:spLocks noChangeShapeType="1"/>
          </p:cNvSpPr>
          <p:nvPr/>
        </p:nvSpPr>
        <p:spPr bwMode="gray">
          <a:xfrm>
            <a:off x="1284288" y="5254625"/>
            <a:ext cx="6167437" cy="7938"/>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103449" name="Rectangle 25"/>
          <p:cNvSpPr>
            <a:spLocks noChangeArrowheads="1"/>
          </p:cNvSpPr>
          <p:nvPr/>
        </p:nvSpPr>
        <p:spPr bwMode="gray">
          <a:xfrm rot="3419336">
            <a:off x="1011237" y="1350963"/>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103450" name="Text Box 26"/>
          <p:cNvSpPr txBox="1">
            <a:spLocks noChangeArrowheads="1"/>
          </p:cNvSpPr>
          <p:nvPr/>
        </p:nvSpPr>
        <p:spPr bwMode="gray">
          <a:xfrm>
            <a:off x="1817688" y="1314450"/>
            <a:ext cx="5491162" cy="579438"/>
          </a:xfrm>
          <a:prstGeom prst="rect">
            <a:avLst/>
          </a:prstGeom>
          <a:solidFill>
            <a:srgbClr val="FF6600"/>
          </a:solidFill>
          <a:ln w="9525" algn="ctr">
            <a:noFill/>
            <a:miter lim="800000"/>
          </a:ln>
          <a:effectLst/>
        </p:spPr>
        <p:txBody>
          <a:bodyPr>
            <a:spAutoFit/>
          </a:bodyPr>
          <a:lstStyle/>
          <a:p>
            <a:pPr eaLnBrk="0" hangingPunct="0"/>
            <a:r>
              <a:rPr lang="en-US" altLang="zh-CN" sz="3200" b="1" dirty="0">
                <a:ea typeface="黑体" panose="02010609060101010101" pitchFamily="49" charset="-122"/>
              </a:rPr>
              <a:t>Why: </a:t>
            </a:r>
            <a:r>
              <a:rPr lang="zh-CN" altLang="en-US" sz="3200" b="1" dirty="0">
                <a:ea typeface="黑体" panose="02010609060101010101" pitchFamily="49" charset="-122"/>
              </a:rPr>
              <a:t>为什么需要入侵检测 ?</a:t>
            </a:r>
          </a:p>
        </p:txBody>
      </p:sp>
      <p:sp>
        <p:nvSpPr>
          <p:cNvPr id="103451" name="Text Box 27"/>
          <p:cNvSpPr txBox="1">
            <a:spLocks noChangeArrowheads="1"/>
          </p:cNvSpPr>
          <p:nvPr/>
        </p:nvSpPr>
        <p:spPr bwMode="gray">
          <a:xfrm>
            <a:off x="1089025" y="1382713"/>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1</a:t>
            </a:r>
          </a:p>
        </p:txBody>
      </p:sp>
      <p:sp>
        <p:nvSpPr>
          <p:cNvPr id="103452" name="Line 28"/>
          <p:cNvSpPr>
            <a:spLocks noChangeShapeType="1"/>
          </p:cNvSpPr>
          <p:nvPr/>
        </p:nvSpPr>
        <p:spPr bwMode="gray">
          <a:xfrm>
            <a:off x="1284288" y="1943100"/>
            <a:ext cx="6167437" cy="7938"/>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103453" name="Rectangle 29"/>
          <p:cNvSpPr>
            <a:spLocks noChangeArrowheads="1"/>
          </p:cNvSpPr>
          <p:nvPr/>
        </p:nvSpPr>
        <p:spPr bwMode="gray">
          <a:xfrm rot="3419336">
            <a:off x="1011237" y="5735638"/>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103454" name="Text Box 30"/>
          <p:cNvSpPr txBox="1">
            <a:spLocks noChangeArrowheads="1"/>
          </p:cNvSpPr>
          <p:nvPr/>
        </p:nvSpPr>
        <p:spPr bwMode="gray">
          <a:xfrm>
            <a:off x="1817688" y="5699125"/>
            <a:ext cx="7075487" cy="584775"/>
          </a:xfrm>
          <a:prstGeom prst="rect">
            <a:avLst/>
          </a:prstGeom>
          <a:noFill/>
          <a:ln w="9525" algn="ctr">
            <a:noFill/>
            <a:miter lim="800000"/>
          </a:ln>
          <a:effectLst/>
        </p:spPr>
        <p:txBody>
          <a:bodyPr>
            <a:spAutoFit/>
          </a:bodyPr>
          <a:lstStyle/>
          <a:p>
            <a:pPr eaLnBrk="0" hangingPunct="0"/>
            <a:r>
              <a:rPr lang="zh-CN" altLang="en-US" sz="3200" dirty="0">
                <a:solidFill>
                  <a:srgbClr val="000000"/>
                </a:solidFill>
                <a:ea typeface="黑体" panose="02010609060101010101" pitchFamily="49" charset="-122"/>
              </a:rPr>
              <a:t>研究现状</a:t>
            </a:r>
          </a:p>
        </p:txBody>
      </p:sp>
      <p:sp>
        <p:nvSpPr>
          <p:cNvPr id="103455" name="Text Box 31"/>
          <p:cNvSpPr txBox="1">
            <a:spLocks noChangeArrowheads="1"/>
          </p:cNvSpPr>
          <p:nvPr/>
        </p:nvSpPr>
        <p:spPr bwMode="gray">
          <a:xfrm>
            <a:off x="1089025" y="5767388"/>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5</a:t>
            </a:r>
          </a:p>
        </p:txBody>
      </p:sp>
      <p:sp>
        <p:nvSpPr>
          <p:cNvPr id="103456" name="Line 32"/>
          <p:cNvSpPr>
            <a:spLocks noChangeShapeType="1"/>
          </p:cNvSpPr>
          <p:nvPr/>
        </p:nvSpPr>
        <p:spPr bwMode="gray">
          <a:xfrm>
            <a:off x="1290638" y="6321425"/>
            <a:ext cx="6167437" cy="7938"/>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24" name="Rectangle 2"/>
          <p:cNvSpPr>
            <a:spLocks noGrp="1" noChangeArrowheads="1"/>
          </p:cNvSpPr>
          <p:nvPr>
            <p:ph type="title"/>
          </p:nvPr>
        </p:nvSpPr>
        <p:spPr>
          <a:xfrm>
            <a:off x="1150938" y="142875"/>
            <a:ext cx="7793037" cy="958850"/>
          </a:xfrm>
        </p:spPr>
        <p:txBody>
          <a:bodyPr/>
          <a:lstStyle/>
          <a:p>
            <a:r>
              <a:rPr lang="zh-CN" altLang="en-US" dirty="0"/>
              <a:t>内容提纲</a:t>
            </a:r>
            <a:endParaRPr lang="en-US" altLang="zh-CN"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zh-CN" altLang="en-US" dirty="0"/>
              <a:t>分类</a:t>
            </a:r>
            <a:endParaRPr lang="en-US" altLang="zh-CN" dirty="0"/>
          </a:p>
        </p:txBody>
      </p:sp>
      <p:sp>
        <p:nvSpPr>
          <p:cNvPr id="258051"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58052" name="Rectangle 4"/>
          <p:cNvSpPr>
            <a:spLocks noGrp="1" noChangeArrowheads="1"/>
          </p:cNvSpPr>
          <p:nvPr>
            <p:ph type="body" idx="1"/>
          </p:nvPr>
        </p:nvSpPr>
        <p:spPr>
          <a:xfrm>
            <a:off x="581025" y="1314450"/>
            <a:ext cx="8353425" cy="5038725"/>
          </a:xfrm>
          <a:noFill/>
        </p:spPr>
        <p:txBody>
          <a:bodyPr/>
          <a:lstStyle/>
          <a:p>
            <a:r>
              <a:rPr lang="zh-CN" altLang="en-US" dirty="0"/>
              <a:t>根据检测方法来分：</a:t>
            </a:r>
          </a:p>
          <a:p>
            <a:pPr lvl="1"/>
            <a:r>
              <a:rPr lang="zh-CN" altLang="en-US" dirty="0"/>
              <a:t>基于特征的入侵检测</a:t>
            </a:r>
          </a:p>
          <a:p>
            <a:pPr lvl="1"/>
            <a:r>
              <a:rPr lang="zh-CN" altLang="en-US" dirty="0"/>
              <a:t>基于异常的入侵检测</a:t>
            </a:r>
          </a:p>
          <a:p>
            <a:pPr lvl="1"/>
            <a:r>
              <a:rPr lang="zh-CN" altLang="en-US" dirty="0"/>
              <a:t>混合的入侵检测</a:t>
            </a:r>
          </a:p>
          <a:p>
            <a:r>
              <a:rPr lang="zh-CN" altLang="en-US" dirty="0"/>
              <a:t>根据数据源来分：</a:t>
            </a:r>
          </a:p>
          <a:p>
            <a:pPr lvl="1"/>
            <a:r>
              <a:rPr lang="zh-CN" altLang="en-US" dirty="0"/>
              <a:t>基于应用的入侵检测系统</a:t>
            </a:r>
            <a:r>
              <a:rPr lang="en-US" altLang="zh-CN" dirty="0"/>
              <a:t>(Application-based IDS)</a:t>
            </a:r>
          </a:p>
          <a:p>
            <a:pPr lvl="1"/>
            <a:r>
              <a:rPr lang="zh-CN" altLang="en-US" dirty="0"/>
              <a:t>基于主机的入侵检测系统</a:t>
            </a:r>
            <a:r>
              <a:rPr lang="en-US" altLang="zh-CN" dirty="0"/>
              <a:t>(Host-based IDS)</a:t>
            </a:r>
          </a:p>
          <a:p>
            <a:pPr lvl="1"/>
            <a:r>
              <a:rPr lang="zh-CN" altLang="en-US" dirty="0"/>
              <a:t>基于网络的入侵检测系统</a:t>
            </a:r>
            <a:r>
              <a:rPr lang="en-US" altLang="zh-CN" dirty="0"/>
              <a:t>(Network-based IDS)</a:t>
            </a:r>
          </a:p>
          <a:p>
            <a:pPr lvl="1"/>
            <a:r>
              <a:rPr lang="zh-CN" altLang="en-US" dirty="0"/>
              <a:t>混合的入侵检测系统</a:t>
            </a:r>
            <a:r>
              <a:rPr lang="en-US" altLang="zh-CN" dirty="0"/>
              <a:t>(Hybrid IDS)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58052">
                                            <p:txEl>
                                              <p:pRg st="0" end="0"/>
                                            </p:txEl>
                                          </p:spTgt>
                                        </p:tgtEl>
                                        <p:attrNameLst>
                                          <p:attrName>style.visibility</p:attrName>
                                        </p:attrNameLst>
                                      </p:cBhvr>
                                      <p:to>
                                        <p:strVal val="visible"/>
                                      </p:to>
                                    </p:set>
                                    <p:animEffect transition="in" filter="barn(outVertical)">
                                      <p:cBhvr>
                                        <p:cTn id="7" dur="500"/>
                                        <p:tgtEl>
                                          <p:spTgt spid="258052">
                                            <p:txEl>
                                              <p:pRg st="0" end="0"/>
                                            </p:txEl>
                                          </p:spTgt>
                                        </p:tgtEl>
                                      </p:cBhvr>
                                    </p:animEffect>
                                  </p:childTnLst>
                                  <p:subTnLst>
                                    <p:animClr clrSpc="rgb" dir="cw">
                                      <p:cBhvr override="childStyle">
                                        <p:cTn dur="1" fill="hold" display="0" masterRel="nextClick" afterEffect="1"/>
                                        <p:tgtEl>
                                          <p:spTgt spid="258052">
                                            <p:txEl>
                                              <p:pRg st="0" end="0"/>
                                            </p:txEl>
                                          </p:spTgt>
                                        </p:tgtEl>
                                        <p:attrNameLst>
                                          <p:attrName>ppt_c</p:attrName>
                                        </p:attrNameLst>
                                      </p:cBhvr>
                                      <p:to>
                                        <a:srgbClr val="FF3300"/>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58052">
                                            <p:txEl>
                                              <p:pRg st="1" end="1"/>
                                            </p:txEl>
                                          </p:spTgt>
                                        </p:tgtEl>
                                        <p:attrNameLst>
                                          <p:attrName>style.visibility</p:attrName>
                                        </p:attrNameLst>
                                      </p:cBhvr>
                                      <p:to>
                                        <p:strVal val="visible"/>
                                      </p:to>
                                    </p:set>
                                    <p:animEffect transition="in" filter="barn(outVertical)">
                                      <p:cBhvr>
                                        <p:cTn id="12" dur="500"/>
                                        <p:tgtEl>
                                          <p:spTgt spid="258052">
                                            <p:txEl>
                                              <p:pRg st="1" end="1"/>
                                            </p:txEl>
                                          </p:spTgt>
                                        </p:tgtEl>
                                      </p:cBhvr>
                                    </p:animEffect>
                                  </p:childTnLst>
                                  <p:subTnLst>
                                    <p:animClr clrSpc="rgb" dir="cw">
                                      <p:cBhvr override="childStyle">
                                        <p:cTn dur="1" fill="hold" display="0" masterRel="nextClick" afterEffect="1"/>
                                        <p:tgtEl>
                                          <p:spTgt spid="258052">
                                            <p:txEl>
                                              <p:pRg st="1" end="1"/>
                                            </p:txEl>
                                          </p:spTgt>
                                        </p:tgtEl>
                                        <p:attrNameLst>
                                          <p:attrName>ppt_c</p:attrName>
                                        </p:attrNameLst>
                                      </p:cBhvr>
                                      <p:to>
                                        <a:srgbClr val="FF3300"/>
                                      </p:to>
                                    </p:animClr>
                                  </p:sub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58052">
                                            <p:txEl>
                                              <p:pRg st="2" end="2"/>
                                            </p:txEl>
                                          </p:spTgt>
                                        </p:tgtEl>
                                        <p:attrNameLst>
                                          <p:attrName>style.visibility</p:attrName>
                                        </p:attrNameLst>
                                      </p:cBhvr>
                                      <p:to>
                                        <p:strVal val="visible"/>
                                      </p:to>
                                    </p:set>
                                    <p:animEffect transition="in" filter="barn(outVertical)">
                                      <p:cBhvr>
                                        <p:cTn id="17" dur="500"/>
                                        <p:tgtEl>
                                          <p:spTgt spid="258052">
                                            <p:txEl>
                                              <p:pRg st="2" end="2"/>
                                            </p:txEl>
                                          </p:spTgt>
                                        </p:tgtEl>
                                      </p:cBhvr>
                                    </p:animEffect>
                                  </p:childTnLst>
                                  <p:subTnLst>
                                    <p:animClr clrSpc="rgb" dir="cw">
                                      <p:cBhvr override="childStyle">
                                        <p:cTn dur="1" fill="hold" display="0" masterRel="nextClick" afterEffect="1"/>
                                        <p:tgtEl>
                                          <p:spTgt spid="258052">
                                            <p:txEl>
                                              <p:pRg st="2" end="2"/>
                                            </p:txEl>
                                          </p:spTgt>
                                        </p:tgtEl>
                                        <p:attrNameLst>
                                          <p:attrName>ppt_c</p:attrName>
                                        </p:attrNameLst>
                                      </p:cBhvr>
                                      <p:to>
                                        <a:srgbClr val="FF3300"/>
                                      </p:to>
                                    </p:animClr>
                                  </p:sub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58052">
                                            <p:txEl>
                                              <p:pRg st="3" end="3"/>
                                            </p:txEl>
                                          </p:spTgt>
                                        </p:tgtEl>
                                        <p:attrNameLst>
                                          <p:attrName>style.visibility</p:attrName>
                                        </p:attrNameLst>
                                      </p:cBhvr>
                                      <p:to>
                                        <p:strVal val="visible"/>
                                      </p:to>
                                    </p:set>
                                    <p:animEffect transition="in" filter="barn(outVertical)">
                                      <p:cBhvr>
                                        <p:cTn id="22" dur="500"/>
                                        <p:tgtEl>
                                          <p:spTgt spid="258052">
                                            <p:txEl>
                                              <p:pRg st="3" end="3"/>
                                            </p:txEl>
                                          </p:spTgt>
                                        </p:tgtEl>
                                      </p:cBhvr>
                                    </p:animEffect>
                                  </p:childTnLst>
                                  <p:subTnLst>
                                    <p:animClr clrSpc="rgb" dir="cw">
                                      <p:cBhvr override="childStyle">
                                        <p:cTn dur="1" fill="hold" display="0" masterRel="nextClick" afterEffect="1"/>
                                        <p:tgtEl>
                                          <p:spTgt spid="258052">
                                            <p:txEl>
                                              <p:pRg st="3" end="3"/>
                                            </p:txEl>
                                          </p:spTgt>
                                        </p:tgtEl>
                                        <p:attrNameLst>
                                          <p:attrName>ppt_c</p:attrName>
                                        </p:attrNameLst>
                                      </p:cBhvr>
                                      <p:to>
                                        <a:srgbClr val="FF3300"/>
                                      </p:to>
                                    </p:animClr>
                                  </p:sub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58052">
                                            <p:txEl>
                                              <p:pRg st="4" end="4"/>
                                            </p:txEl>
                                          </p:spTgt>
                                        </p:tgtEl>
                                        <p:attrNameLst>
                                          <p:attrName>style.visibility</p:attrName>
                                        </p:attrNameLst>
                                      </p:cBhvr>
                                      <p:to>
                                        <p:strVal val="visible"/>
                                      </p:to>
                                    </p:set>
                                    <p:animEffect transition="in" filter="barn(outVertical)">
                                      <p:cBhvr>
                                        <p:cTn id="27" dur="500"/>
                                        <p:tgtEl>
                                          <p:spTgt spid="258052">
                                            <p:txEl>
                                              <p:pRg st="4" end="4"/>
                                            </p:txEl>
                                          </p:spTgt>
                                        </p:tgtEl>
                                      </p:cBhvr>
                                    </p:animEffect>
                                  </p:childTnLst>
                                  <p:subTnLst>
                                    <p:animClr clrSpc="rgb" dir="cw">
                                      <p:cBhvr override="childStyle">
                                        <p:cTn dur="1" fill="hold" display="0" masterRel="nextClick" afterEffect="1"/>
                                        <p:tgtEl>
                                          <p:spTgt spid="258052">
                                            <p:txEl>
                                              <p:pRg st="4" end="4"/>
                                            </p:txEl>
                                          </p:spTgt>
                                        </p:tgtEl>
                                        <p:attrNameLst>
                                          <p:attrName>ppt_c</p:attrName>
                                        </p:attrNameLst>
                                      </p:cBhvr>
                                      <p:to>
                                        <a:srgbClr val="FF3300"/>
                                      </p:to>
                                    </p:animClr>
                                  </p:sub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58052">
                                            <p:txEl>
                                              <p:pRg st="5" end="5"/>
                                            </p:txEl>
                                          </p:spTgt>
                                        </p:tgtEl>
                                        <p:attrNameLst>
                                          <p:attrName>style.visibility</p:attrName>
                                        </p:attrNameLst>
                                      </p:cBhvr>
                                      <p:to>
                                        <p:strVal val="visible"/>
                                      </p:to>
                                    </p:set>
                                    <p:animEffect transition="in" filter="barn(outVertical)">
                                      <p:cBhvr>
                                        <p:cTn id="32" dur="500"/>
                                        <p:tgtEl>
                                          <p:spTgt spid="258052">
                                            <p:txEl>
                                              <p:pRg st="5" end="5"/>
                                            </p:txEl>
                                          </p:spTgt>
                                        </p:tgtEl>
                                      </p:cBhvr>
                                    </p:animEffect>
                                  </p:childTnLst>
                                  <p:subTnLst>
                                    <p:animClr clrSpc="rgb" dir="cw">
                                      <p:cBhvr override="childStyle">
                                        <p:cTn dur="1" fill="hold" display="0" masterRel="nextClick" afterEffect="1"/>
                                        <p:tgtEl>
                                          <p:spTgt spid="258052">
                                            <p:txEl>
                                              <p:pRg st="5" end="5"/>
                                            </p:txEl>
                                          </p:spTgt>
                                        </p:tgtEl>
                                        <p:attrNameLst>
                                          <p:attrName>ppt_c</p:attrName>
                                        </p:attrNameLst>
                                      </p:cBhvr>
                                      <p:to>
                                        <a:srgbClr val="FF3300"/>
                                      </p:to>
                                    </p:animClr>
                                  </p:sub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258052">
                                            <p:txEl>
                                              <p:pRg st="6" end="6"/>
                                            </p:txEl>
                                          </p:spTgt>
                                        </p:tgtEl>
                                        <p:attrNameLst>
                                          <p:attrName>style.visibility</p:attrName>
                                        </p:attrNameLst>
                                      </p:cBhvr>
                                      <p:to>
                                        <p:strVal val="visible"/>
                                      </p:to>
                                    </p:set>
                                    <p:animEffect transition="in" filter="barn(outVertical)">
                                      <p:cBhvr>
                                        <p:cTn id="37" dur="500"/>
                                        <p:tgtEl>
                                          <p:spTgt spid="258052">
                                            <p:txEl>
                                              <p:pRg st="6" end="6"/>
                                            </p:txEl>
                                          </p:spTgt>
                                        </p:tgtEl>
                                      </p:cBhvr>
                                    </p:animEffect>
                                  </p:childTnLst>
                                  <p:subTnLst>
                                    <p:animClr clrSpc="rgb" dir="cw">
                                      <p:cBhvr override="childStyle">
                                        <p:cTn dur="1" fill="hold" display="0" masterRel="nextClick" afterEffect="1"/>
                                        <p:tgtEl>
                                          <p:spTgt spid="258052">
                                            <p:txEl>
                                              <p:pRg st="6" end="6"/>
                                            </p:txEl>
                                          </p:spTgt>
                                        </p:tgtEl>
                                        <p:attrNameLst>
                                          <p:attrName>ppt_c</p:attrName>
                                        </p:attrNameLst>
                                      </p:cBhvr>
                                      <p:to>
                                        <a:srgbClr val="FF3300"/>
                                      </p:to>
                                    </p:animClr>
                                  </p:sub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258052">
                                            <p:txEl>
                                              <p:pRg st="7" end="7"/>
                                            </p:txEl>
                                          </p:spTgt>
                                        </p:tgtEl>
                                        <p:attrNameLst>
                                          <p:attrName>style.visibility</p:attrName>
                                        </p:attrNameLst>
                                      </p:cBhvr>
                                      <p:to>
                                        <p:strVal val="visible"/>
                                      </p:to>
                                    </p:set>
                                    <p:animEffect transition="in" filter="barn(outVertical)">
                                      <p:cBhvr>
                                        <p:cTn id="42" dur="500"/>
                                        <p:tgtEl>
                                          <p:spTgt spid="258052">
                                            <p:txEl>
                                              <p:pRg st="7" end="7"/>
                                            </p:txEl>
                                          </p:spTgt>
                                        </p:tgtEl>
                                      </p:cBhvr>
                                    </p:animEffect>
                                  </p:childTnLst>
                                  <p:subTnLst>
                                    <p:animClr clrSpc="rgb" dir="cw">
                                      <p:cBhvr override="childStyle">
                                        <p:cTn dur="1" fill="hold" display="0" masterRel="nextClick" afterEffect="1"/>
                                        <p:tgtEl>
                                          <p:spTgt spid="258052">
                                            <p:txEl>
                                              <p:pRg st="7" end="7"/>
                                            </p:txEl>
                                          </p:spTgt>
                                        </p:tgtEl>
                                        <p:attrNameLst>
                                          <p:attrName>ppt_c</p:attrName>
                                        </p:attrNameLst>
                                      </p:cBhvr>
                                      <p:to>
                                        <a:srgbClr val="FF3300"/>
                                      </p:to>
                                    </p:animClr>
                                  </p:sub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258052">
                                            <p:txEl>
                                              <p:pRg st="8" end="8"/>
                                            </p:txEl>
                                          </p:spTgt>
                                        </p:tgtEl>
                                        <p:attrNameLst>
                                          <p:attrName>style.visibility</p:attrName>
                                        </p:attrNameLst>
                                      </p:cBhvr>
                                      <p:to>
                                        <p:strVal val="visible"/>
                                      </p:to>
                                    </p:set>
                                    <p:animEffect transition="in" filter="barn(outVertical)">
                                      <p:cBhvr>
                                        <p:cTn id="47" dur="500"/>
                                        <p:tgtEl>
                                          <p:spTgt spid="258052">
                                            <p:txEl>
                                              <p:pRg st="8" end="8"/>
                                            </p:txEl>
                                          </p:spTgt>
                                        </p:tgtEl>
                                      </p:cBhvr>
                                    </p:animEffect>
                                  </p:childTnLst>
                                  <p:subTnLst>
                                    <p:animClr clrSpc="rgb" dir="cw">
                                      <p:cBhvr override="childStyle">
                                        <p:cTn dur="1" fill="hold" display="0" masterRel="nextClick" afterEffect="1"/>
                                        <p:tgtEl>
                                          <p:spTgt spid="258052">
                                            <p:txEl>
                                              <p:pRg st="8" end="8"/>
                                            </p:txEl>
                                          </p:spTgt>
                                        </p:tgtEl>
                                        <p:attrNameLst>
                                          <p:attrName>ppt_c</p:attrName>
                                        </p:attrNameLst>
                                      </p:cBhvr>
                                      <p:to>
                                        <a:srgbClr val="FF33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uiExpand="1"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zh-CN" altLang="en-US" dirty="0"/>
              <a:t>分类（续）</a:t>
            </a:r>
            <a:endParaRPr lang="en-US" altLang="zh-CN" dirty="0"/>
          </a:p>
        </p:txBody>
      </p:sp>
      <p:sp>
        <p:nvSpPr>
          <p:cNvPr id="282627"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82628" name="Rectangle 4"/>
          <p:cNvSpPr>
            <a:spLocks noGrp="1" noChangeArrowheads="1"/>
          </p:cNvSpPr>
          <p:nvPr>
            <p:ph type="body" idx="1"/>
          </p:nvPr>
        </p:nvSpPr>
        <p:spPr>
          <a:xfrm>
            <a:off x="381000" y="1381125"/>
            <a:ext cx="8353425" cy="4838700"/>
          </a:xfrm>
          <a:noFill/>
        </p:spPr>
        <p:txBody>
          <a:bodyPr/>
          <a:lstStyle/>
          <a:p>
            <a:r>
              <a:rPr lang="zh-CN" altLang="en-US" dirty="0">
                <a:latin typeface="黑体" panose="02010609060101010101" pitchFamily="49" charset="-122"/>
              </a:rPr>
              <a:t>按系统各模块的运行方式来分：</a:t>
            </a:r>
          </a:p>
          <a:p>
            <a:pPr lvl="1"/>
            <a:r>
              <a:rPr lang="zh-CN" altLang="en-US" dirty="0">
                <a:latin typeface="黑体" panose="02010609060101010101" pitchFamily="49" charset="-122"/>
              </a:rPr>
              <a:t>集中式：系统各个模块包括数据的收集分析集中在一台主机上运行</a:t>
            </a:r>
          </a:p>
          <a:p>
            <a:pPr lvl="1"/>
            <a:r>
              <a:rPr lang="zh-CN" altLang="en-US" dirty="0">
                <a:latin typeface="黑体" panose="02010609060101010101" pitchFamily="49" charset="-122"/>
              </a:rPr>
              <a:t>分布式：系统的各个模块分布在不同的计算机和设备上</a:t>
            </a:r>
          </a:p>
          <a:p>
            <a:r>
              <a:rPr lang="zh-CN" altLang="en-US" dirty="0">
                <a:latin typeface="黑体" panose="02010609060101010101" pitchFamily="49" charset="-122"/>
              </a:rPr>
              <a:t>根据时效性来分：</a:t>
            </a:r>
          </a:p>
          <a:p>
            <a:pPr lvl="1"/>
            <a:r>
              <a:rPr lang="zh-CN" altLang="en-US" dirty="0">
                <a:latin typeface="黑体" panose="02010609060101010101" pitchFamily="49" charset="-122"/>
              </a:rPr>
              <a:t>脱机分析：行为发生后，对产生的数据进行分析</a:t>
            </a:r>
          </a:p>
          <a:p>
            <a:pPr lvl="1"/>
            <a:r>
              <a:rPr lang="zh-CN" altLang="en-US" dirty="0">
                <a:latin typeface="黑体" panose="02010609060101010101" pitchFamily="49" charset="-122"/>
              </a:rPr>
              <a:t>联机分析：在数据产生的同时或者发生变化时进行分析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82628">
                                            <p:txEl>
                                              <p:pRg st="0" end="0"/>
                                            </p:txEl>
                                          </p:spTgt>
                                        </p:tgtEl>
                                        <p:attrNameLst>
                                          <p:attrName>style.visibility</p:attrName>
                                        </p:attrNameLst>
                                      </p:cBhvr>
                                      <p:to>
                                        <p:strVal val="visible"/>
                                      </p:to>
                                    </p:set>
                                    <p:animEffect transition="in" filter="barn(outVertical)">
                                      <p:cBhvr>
                                        <p:cTn id="7" dur="500"/>
                                        <p:tgtEl>
                                          <p:spTgt spid="282628">
                                            <p:txEl>
                                              <p:pRg st="0" end="0"/>
                                            </p:txEl>
                                          </p:spTgt>
                                        </p:tgtEl>
                                      </p:cBhvr>
                                    </p:animEffect>
                                  </p:childTnLst>
                                  <p:subTnLst>
                                    <p:animClr clrSpc="rgb" dir="cw">
                                      <p:cBhvr override="childStyle">
                                        <p:cTn dur="1" fill="hold" display="0" masterRel="nextClick" afterEffect="1"/>
                                        <p:tgtEl>
                                          <p:spTgt spid="282628">
                                            <p:txEl>
                                              <p:pRg st="0" end="0"/>
                                            </p:txEl>
                                          </p:spTgt>
                                        </p:tgtEl>
                                        <p:attrNameLst>
                                          <p:attrName>ppt_c</p:attrName>
                                        </p:attrNameLst>
                                      </p:cBhvr>
                                      <p:to>
                                        <a:srgbClr val="FF3300"/>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2628">
                                            <p:txEl>
                                              <p:pRg st="1" end="1"/>
                                            </p:txEl>
                                          </p:spTgt>
                                        </p:tgtEl>
                                        <p:attrNameLst>
                                          <p:attrName>style.visibility</p:attrName>
                                        </p:attrNameLst>
                                      </p:cBhvr>
                                      <p:to>
                                        <p:strVal val="visible"/>
                                      </p:to>
                                    </p:set>
                                    <p:animEffect transition="in" filter="barn(outVertical)">
                                      <p:cBhvr>
                                        <p:cTn id="12" dur="500"/>
                                        <p:tgtEl>
                                          <p:spTgt spid="282628">
                                            <p:txEl>
                                              <p:pRg st="1" end="1"/>
                                            </p:txEl>
                                          </p:spTgt>
                                        </p:tgtEl>
                                      </p:cBhvr>
                                    </p:animEffect>
                                  </p:childTnLst>
                                  <p:subTnLst>
                                    <p:animClr clrSpc="rgb" dir="cw">
                                      <p:cBhvr override="childStyle">
                                        <p:cTn dur="1" fill="hold" display="0" masterRel="nextClick" afterEffect="1"/>
                                        <p:tgtEl>
                                          <p:spTgt spid="282628">
                                            <p:txEl>
                                              <p:pRg st="1" end="1"/>
                                            </p:txEl>
                                          </p:spTgt>
                                        </p:tgtEl>
                                        <p:attrNameLst>
                                          <p:attrName>ppt_c</p:attrName>
                                        </p:attrNameLst>
                                      </p:cBhvr>
                                      <p:to>
                                        <a:srgbClr val="FF3300"/>
                                      </p:to>
                                    </p:animClr>
                                  </p:sub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82628">
                                            <p:txEl>
                                              <p:pRg st="2" end="2"/>
                                            </p:txEl>
                                          </p:spTgt>
                                        </p:tgtEl>
                                        <p:attrNameLst>
                                          <p:attrName>style.visibility</p:attrName>
                                        </p:attrNameLst>
                                      </p:cBhvr>
                                      <p:to>
                                        <p:strVal val="visible"/>
                                      </p:to>
                                    </p:set>
                                    <p:animEffect transition="in" filter="barn(outVertical)">
                                      <p:cBhvr>
                                        <p:cTn id="17" dur="500"/>
                                        <p:tgtEl>
                                          <p:spTgt spid="282628">
                                            <p:txEl>
                                              <p:pRg st="2" end="2"/>
                                            </p:txEl>
                                          </p:spTgt>
                                        </p:tgtEl>
                                      </p:cBhvr>
                                    </p:animEffect>
                                  </p:childTnLst>
                                  <p:subTnLst>
                                    <p:animClr clrSpc="rgb" dir="cw">
                                      <p:cBhvr override="childStyle">
                                        <p:cTn dur="1" fill="hold" display="0" masterRel="nextClick" afterEffect="1"/>
                                        <p:tgtEl>
                                          <p:spTgt spid="282628">
                                            <p:txEl>
                                              <p:pRg st="2" end="2"/>
                                            </p:txEl>
                                          </p:spTgt>
                                        </p:tgtEl>
                                        <p:attrNameLst>
                                          <p:attrName>ppt_c</p:attrName>
                                        </p:attrNameLst>
                                      </p:cBhvr>
                                      <p:to>
                                        <a:srgbClr val="FF3300"/>
                                      </p:to>
                                    </p:animClr>
                                  </p:sub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82628">
                                            <p:txEl>
                                              <p:pRg st="3" end="3"/>
                                            </p:txEl>
                                          </p:spTgt>
                                        </p:tgtEl>
                                        <p:attrNameLst>
                                          <p:attrName>style.visibility</p:attrName>
                                        </p:attrNameLst>
                                      </p:cBhvr>
                                      <p:to>
                                        <p:strVal val="visible"/>
                                      </p:to>
                                    </p:set>
                                    <p:animEffect transition="in" filter="barn(outVertical)">
                                      <p:cBhvr>
                                        <p:cTn id="22" dur="500"/>
                                        <p:tgtEl>
                                          <p:spTgt spid="282628">
                                            <p:txEl>
                                              <p:pRg st="3" end="3"/>
                                            </p:txEl>
                                          </p:spTgt>
                                        </p:tgtEl>
                                      </p:cBhvr>
                                    </p:animEffect>
                                  </p:childTnLst>
                                  <p:subTnLst>
                                    <p:animClr clrSpc="rgb" dir="cw">
                                      <p:cBhvr override="childStyle">
                                        <p:cTn dur="1" fill="hold" display="0" masterRel="nextClick" afterEffect="1"/>
                                        <p:tgtEl>
                                          <p:spTgt spid="282628">
                                            <p:txEl>
                                              <p:pRg st="3" end="3"/>
                                            </p:txEl>
                                          </p:spTgt>
                                        </p:tgtEl>
                                        <p:attrNameLst>
                                          <p:attrName>ppt_c</p:attrName>
                                        </p:attrNameLst>
                                      </p:cBhvr>
                                      <p:to>
                                        <a:srgbClr val="FF3300"/>
                                      </p:to>
                                    </p:animClr>
                                  </p:sub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82628">
                                            <p:txEl>
                                              <p:pRg st="4" end="4"/>
                                            </p:txEl>
                                          </p:spTgt>
                                        </p:tgtEl>
                                        <p:attrNameLst>
                                          <p:attrName>style.visibility</p:attrName>
                                        </p:attrNameLst>
                                      </p:cBhvr>
                                      <p:to>
                                        <p:strVal val="visible"/>
                                      </p:to>
                                    </p:set>
                                    <p:animEffect transition="in" filter="barn(outVertical)">
                                      <p:cBhvr>
                                        <p:cTn id="27" dur="500"/>
                                        <p:tgtEl>
                                          <p:spTgt spid="282628">
                                            <p:txEl>
                                              <p:pRg st="4" end="4"/>
                                            </p:txEl>
                                          </p:spTgt>
                                        </p:tgtEl>
                                      </p:cBhvr>
                                    </p:animEffect>
                                  </p:childTnLst>
                                  <p:subTnLst>
                                    <p:animClr clrSpc="rgb" dir="cw">
                                      <p:cBhvr override="childStyle">
                                        <p:cTn dur="1" fill="hold" display="0" masterRel="nextClick" afterEffect="1"/>
                                        <p:tgtEl>
                                          <p:spTgt spid="282628">
                                            <p:txEl>
                                              <p:pRg st="4" end="4"/>
                                            </p:txEl>
                                          </p:spTgt>
                                        </p:tgtEl>
                                        <p:attrNameLst>
                                          <p:attrName>ppt_c</p:attrName>
                                        </p:attrNameLst>
                                      </p:cBhvr>
                                      <p:to>
                                        <a:srgbClr val="FF3300"/>
                                      </p:to>
                                    </p:animClr>
                                  </p:sub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82628">
                                            <p:txEl>
                                              <p:pRg st="5" end="5"/>
                                            </p:txEl>
                                          </p:spTgt>
                                        </p:tgtEl>
                                        <p:attrNameLst>
                                          <p:attrName>style.visibility</p:attrName>
                                        </p:attrNameLst>
                                      </p:cBhvr>
                                      <p:to>
                                        <p:strVal val="visible"/>
                                      </p:to>
                                    </p:set>
                                    <p:animEffect transition="in" filter="barn(outVertical)">
                                      <p:cBhvr>
                                        <p:cTn id="32" dur="500"/>
                                        <p:tgtEl>
                                          <p:spTgt spid="282628">
                                            <p:txEl>
                                              <p:pRg st="5" end="5"/>
                                            </p:txEl>
                                          </p:spTgt>
                                        </p:tgtEl>
                                      </p:cBhvr>
                                    </p:animEffect>
                                  </p:childTnLst>
                                  <p:subTnLst>
                                    <p:animClr clrSpc="rgb" dir="cw">
                                      <p:cBhvr override="childStyle">
                                        <p:cTn dur="1" fill="hold" display="0" masterRel="nextClick" afterEffect="1"/>
                                        <p:tgtEl>
                                          <p:spTgt spid="282628">
                                            <p:txEl>
                                              <p:pRg st="5" end="5"/>
                                            </p:txEl>
                                          </p:spTgt>
                                        </p:tgtEl>
                                        <p:attrNameLst>
                                          <p:attrName>ppt_c</p:attrName>
                                        </p:attrNameLst>
                                      </p:cBhvr>
                                      <p:to>
                                        <a:srgbClr val="FF33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uiExpand="1"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Line 6"/>
          <p:cNvSpPr>
            <a:spLocks noChangeShapeType="1"/>
          </p:cNvSpPr>
          <p:nvPr/>
        </p:nvSpPr>
        <p:spPr bwMode="gray">
          <a:xfrm>
            <a:off x="1284288" y="2960688"/>
            <a:ext cx="6167437" cy="7937"/>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190471" name="Rectangle 7"/>
          <p:cNvSpPr>
            <a:spLocks noChangeArrowheads="1"/>
          </p:cNvSpPr>
          <p:nvPr/>
        </p:nvSpPr>
        <p:spPr bwMode="gray">
          <a:xfrm rot="3419336">
            <a:off x="1011237" y="2384426"/>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190472" name="Text Box 8"/>
          <p:cNvSpPr txBox="1">
            <a:spLocks noChangeArrowheads="1"/>
          </p:cNvSpPr>
          <p:nvPr/>
        </p:nvSpPr>
        <p:spPr bwMode="gray">
          <a:xfrm>
            <a:off x="1817688" y="2347913"/>
            <a:ext cx="5346700" cy="579437"/>
          </a:xfrm>
          <a:prstGeom prst="rect">
            <a:avLst/>
          </a:prstGeom>
          <a:noFill/>
          <a:ln w="9525" algn="ctr">
            <a:noFill/>
            <a:miter lim="800000"/>
          </a:ln>
          <a:effectLst/>
        </p:spPr>
        <p:txBody>
          <a:bodyPr>
            <a:spAutoFit/>
          </a:bodyPr>
          <a:lstStyle/>
          <a:p>
            <a:pPr eaLnBrk="0" hangingPunct="0"/>
            <a:r>
              <a:rPr lang="en-US" altLang="zh-CN" sz="3200" b="1">
                <a:solidFill>
                  <a:srgbClr val="000000"/>
                </a:solidFill>
                <a:ea typeface="黑体" panose="02010609060101010101" pitchFamily="49" charset="-122"/>
              </a:rPr>
              <a:t>What: </a:t>
            </a:r>
            <a:r>
              <a:rPr lang="zh-CN" altLang="en-US" sz="3200" b="1">
                <a:solidFill>
                  <a:srgbClr val="000000"/>
                </a:solidFill>
                <a:ea typeface="黑体" panose="02010609060101010101" pitchFamily="49" charset="-122"/>
              </a:rPr>
              <a:t>什么是入侵检测 ?</a:t>
            </a:r>
            <a:endParaRPr lang="en-US" altLang="zh-CN" sz="3200" b="1">
              <a:solidFill>
                <a:srgbClr val="000000"/>
              </a:solidFill>
              <a:ea typeface="黑体" panose="02010609060101010101" pitchFamily="49" charset="-122"/>
            </a:endParaRPr>
          </a:p>
        </p:txBody>
      </p:sp>
      <p:sp>
        <p:nvSpPr>
          <p:cNvPr id="190473" name="Text Box 9"/>
          <p:cNvSpPr txBox="1">
            <a:spLocks noChangeArrowheads="1"/>
          </p:cNvSpPr>
          <p:nvPr/>
        </p:nvSpPr>
        <p:spPr bwMode="gray">
          <a:xfrm>
            <a:off x="1089025" y="2416175"/>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2</a:t>
            </a:r>
          </a:p>
        </p:txBody>
      </p:sp>
      <p:sp>
        <p:nvSpPr>
          <p:cNvPr id="190474" name="Rectangle 10"/>
          <p:cNvSpPr>
            <a:spLocks noChangeArrowheads="1"/>
          </p:cNvSpPr>
          <p:nvPr/>
        </p:nvSpPr>
        <p:spPr bwMode="gray">
          <a:xfrm rot="3419336">
            <a:off x="1004887" y="3462338"/>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190475" name="Text Box 11"/>
          <p:cNvSpPr txBox="1">
            <a:spLocks noChangeArrowheads="1"/>
          </p:cNvSpPr>
          <p:nvPr/>
        </p:nvSpPr>
        <p:spPr bwMode="gray">
          <a:xfrm>
            <a:off x="1811338" y="3425825"/>
            <a:ext cx="5497512" cy="579438"/>
          </a:xfrm>
          <a:prstGeom prst="rect">
            <a:avLst/>
          </a:prstGeom>
          <a:solidFill>
            <a:srgbClr val="DF6C1D"/>
          </a:solidFill>
          <a:ln w="9525" algn="ctr">
            <a:noFill/>
            <a:miter lim="800000"/>
          </a:ln>
          <a:effectLst/>
        </p:spPr>
        <p:txBody>
          <a:bodyPr>
            <a:spAutoFit/>
          </a:bodyPr>
          <a:lstStyle/>
          <a:p>
            <a:pPr eaLnBrk="0" hangingPunct="0"/>
            <a:r>
              <a:rPr lang="en-US" altLang="zh-CN" sz="3200" b="1">
                <a:solidFill>
                  <a:srgbClr val="000000"/>
                </a:solidFill>
                <a:ea typeface="黑体" panose="02010609060101010101" pitchFamily="49" charset="-122"/>
              </a:rPr>
              <a:t>How: </a:t>
            </a:r>
            <a:r>
              <a:rPr lang="zh-CN" altLang="en-US" sz="3200" b="1">
                <a:solidFill>
                  <a:srgbClr val="000000"/>
                </a:solidFill>
                <a:ea typeface="黑体" panose="02010609060101010101" pitchFamily="49" charset="-122"/>
              </a:rPr>
              <a:t>如何进行入侵检测 ?</a:t>
            </a:r>
          </a:p>
        </p:txBody>
      </p:sp>
      <p:sp>
        <p:nvSpPr>
          <p:cNvPr id="190476" name="Text Box 12"/>
          <p:cNvSpPr txBox="1">
            <a:spLocks noChangeArrowheads="1"/>
          </p:cNvSpPr>
          <p:nvPr/>
        </p:nvSpPr>
        <p:spPr bwMode="gray">
          <a:xfrm>
            <a:off x="1082675" y="3494088"/>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3</a:t>
            </a:r>
          </a:p>
        </p:txBody>
      </p:sp>
      <p:sp>
        <p:nvSpPr>
          <p:cNvPr id="190477" name="Line 13"/>
          <p:cNvSpPr>
            <a:spLocks noChangeShapeType="1"/>
          </p:cNvSpPr>
          <p:nvPr/>
        </p:nvSpPr>
        <p:spPr bwMode="gray">
          <a:xfrm>
            <a:off x="1284288" y="4048125"/>
            <a:ext cx="6167437" cy="7938"/>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190478" name="Rectangle 14"/>
          <p:cNvSpPr>
            <a:spLocks noChangeArrowheads="1"/>
          </p:cNvSpPr>
          <p:nvPr/>
        </p:nvSpPr>
        <p:spPr bwMode="gray">
          <a:xfrm rot="3419336">
            <a:off x="1009650" y="4614863"/>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190479" name="Text Box 15"/>
          <p:cNvSpPr txBox="1">
            <a:spLocks noChangeArrowheads="1"/>
          </p:cNvSpPr>
          <p:nvPr/>
        </p:nvSpPr>
        <p:spPr bwMode="gray">
          <a:xfrm>
            <a:off x="1870075" y="4587875"/>
            <a:ext cx="5438775" cy="579438"/>
          </a:xfrm>
          <a:prstGeom prst="rect">
            <a:avLst/>
          </a:prstGeom>
          <a:noFill/>
          <a:ln w="9525" algn="ctr">
            <a:noFill/>
            <a:miter lim="800000"/>
          </a:ln>
          <a:effectLst/>
        </p:spPr>
        <p:txBody>
          <a:bodyPr>
            <a:spAutoFit/>
          </a:bodyPr>
          <a:lstStyle/>
          <a:p>
            <a:pPr eaLnBrk="0" hangingPunct="0"/>
            <a:r>
              <a:rPr lang="en-US" altLang="zh-CN" sz="3200" dirty="0">
                <a:solidFill>
                  <a:srgbClr val="000000"/>
                </a:solidFill>
                <a:ea typeface="黑体" panose="02010609060101010101" pitchFamily="49" charset="-122"/>
              </a:rPr>
              <a:t>Standard:</a:t>
            </a:r>
            <a:r>
              <a:rPr lang="zh-CN" altLang="en-US" sz="3200" dirty="0">
                <a:solidFill>
                  <a:srgbClr val="000000"/>
                </a:solidFill>
                <a:ea typeface="黑体" panose="02010609060101010101" pitchFamily="49" charset="-122"/>
              </a:rPr>
              <a:t>标准</a:t>
            </a:r>
          </a:p>
        </p:txBody>
      </p:sp>
      <p:sp>
        <p:nvSpPr>
          <p:cNvPr id="190480" name="Text Box 16"/>
          <p:cNvSpPr txBox="1">
            <a:spLocks noChangeArrowheads="1"/>
          </p:cNvSpPr>
          <p:nvPr/>
        </p:nvSpPr>
        <p:spPr bwMode="gray">
          <a:xfrm>
            <a:off x="1063625" y="4656138"/>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4</a:t>
            </a:r>
          </a:p>
        </p:txBody>
      </p:sp>
      <p:sp>
        <p:nvSpPr>
          <p:cNvPr id="190481" name="Line 17"/>
          <p:cNvSpPr>
            <a:spLocks noChangeShapeType="1"/>
          </p:cNvSpPr>
          <p:nvPr/>
        </p:nvSpPr>
        <p:spPr bwMode="gray">
          <a:xfrm>
            <a:off x="1284288" y="5200650"/>
            <a:ext cx="6167437" cy="7938"/>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190482" name="Rectangle 18"/>
          <p:cNvSpPr>
            <a:spLocks noChangeArrowheads="1"/>
          </p:cNvSpPr>
          <p:nvPr/>
        </p:nvSpPr>
        <p:spPr bwMode="gray">
          <a:xfrm rot="3419336">
            <a:off x="1011237" y="1296988"/>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190483" name="Text Box 19"/>
          <p:cNvSpPr txBox="1">
            <a:spLocks noChangeArrowheads="1"/>
          </p:cNvSpPr>
          <p:nvPr/>
        </p:nvSpPr>
        <p:spPr bwMode="gray">
          <a:xfrm>
            <a:off x="1817688" y="1260475"/>
            <a:ext cx="5491162" cy="579438"/>
          </a:xfrm>
          <a:prstGeom prst="rect">
            <a:avLst/>
          </a:prstGeom>
          <a:noFill/>
          <a:ln w="9525" algn="ctr">
            <a:noFill/>
            <a:miter lim="800000"/>
          </a:ln>
          <a:effectLst/>
        </p:spPr>
        <p:txBody>
          <a:bodyPr>
            <a:spAutoFit/>
          </a:bodyPr>
          <a:lstStyle/>
          <a:p>
            <a:pPr eaLnBrk="0" hangingPunct="0"/>
            <a:r>
              <a:rPr lang="en-US" altLang="zh-CN" sz="3200" b="1">
                <a:solidFill>
                  <a:srgbClr val="000000"/>
                </a:solidFill>
                <a:ea typeface="黑体" panose="02010609060101010101" pitchFamily="49" charset="-122"/>
              </a:rPr>
              <a:t>Why: </a:t>
            </a:r>
            <a:r>
              <a:rPr lang="zh-CN" altLang="en-US" sz="3200" b="1">
                <a:solidFill>
                  <a:srgbClr val="000000"/>
                </a:solidFill>
                <a:ea typeface="黑体" panose="02010609060101010101" pitchFamily="49" charset="-122"/>
              </a:rPr>
              <a:t>为什么需要入侵检测 ?</a:t>
            </a:r>
          </a:p>
        </p:txBody>
      </p:sp>
      <p:sp>
        <p:nvSpPr>
          <p:cNvPr id="190484" name="Text Box 20"/>
          <p:cNvSpPr txBox="1">
            <a:spLocks noChangeArrowheads="1"/>
          </p:cNvSpPr>
          <p:nvPr/>
        </p:nvSpPr>
        <p:spPr bwMode="gray">
          <a:xfrm>
            <a:off x="1089025" y="1328738"/>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1</a:t>
            </a:r>
          </a:p>
        </p:txBody>
      </p:sp>
      <p:sp>
        <p:nvSpPr>
          <p:cNvPr id="190485" name="Line 21"/>
          <p:cNvSpPr>
            <a:spLocks noChangeShapeType="1"/>
          </p:cNvSpPr>
          <p:nvPr/>
        </p:nvSpPr>
        <p:spPr bwMode="gray">
          <a:xfrm>
            <a:off x="1284288" y="1889125"/>
            <a:ext cx="6167437" cy="7938"/>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190486" name="Rectangle 22"/>
          <p:cNvSpPr>
            <a:spLocks noChangeArrowheads="1"/>
          </p:cNvSpPr>
          <p:nvPr/>
        </p:nvSpPr>
        <p:spPr bwMode="gray">
          <a:xfrm rot="3419336">
            <a:off x="1011237" y="5681663"/>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190487" name="Text Box 23"/>
          <p:cNvSpPr txBox="1">
            <a:spLocks noChangeArrowheads="1"/>
          </p:cNvSpPr>
          <p:nvPr/>
        </p:nvSpPr>
        <p:spPr bwMode="gray">
          <a:xfrm>
            <a:off x="1817688" y="5645150"/>
            <a:ext cx="6931025" cy="579438"/>
          </a:xfrm>
          <a:prstGeom prst="rect">
            <a:avLst/>
          </a:prstGeom>
          <a:noFill/>
          <a:ln w="9525" algn="ctr">
            <a:noFill/>
            <a:miter lim="800000"/>
          </a:ln>
          <a:effectLst/>
        </p:spPr>
        <p:txBody>
          <a:bodyPr>
            <a:spAutoFit/>
          </a:bodyPr>
          <a:lstStyle/>
          <a:p>
            <a:pPr eaLnBrk="0" hangingPunct="0"/>
            <a:r>
              <a:rPr lang="zh-CN" altLang="en-US" sz="3200" dirty="0">
                <a:solidFill>
                  <a:srgbClr val="000000"/>
                </a:solidFill>
                <a:ea typeface="黑体" panose="02010609060101010101" pitchFamily="49" charset="-122"/>
              </a:rPr>
              <a:t>研究现状</a:t>
            </a:r>
          </a:p>
        </p:txBody>
      </p:sp>
      <p:sp>
        <p:nvSpPr>
          <p:cNvPr id="190488" name="Text Box 24"/>
          <p:cNvSpPr txBox="1">
            <a:spLocks noChangeArrowheads="1"/>
          </p:cNvSpPr>
          <p:nvPr/>
        </p:nvSpPr>
        <p:spPr bwMode="gray">
          <a:xfrm>
            <a:off x="1089025" y="5713413"/>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5</a:t>
            </a:r>
          </a:p>
        </p:txBody>
      </p:sp>
      <p:sp>
        <p:nvSpPr>
          <p:cNvPr id="190489" name="Line 25"/>
          <p:cNvSpPr>
            <a:spLocks noChangeShapeType="1"/>
          </p:cNvSpPr>
          <p:nvPr/>
        </p:nvSpPr>
        <p:spPr bwMode="gray">
          <a:xfrm>
            <a:off x="1290638" y="6267450"/>
            <a:ext cx="6167437" cy="7938"/>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24" name="Rectangle 2"/>
          <p:cNvSpPr>
            <a:spLocks noGrp="1" noChangeArrowheads="1"/>
          </p:cNvSpPr>
          <p:nvPr>
            <p:ph type="title"/>
          </p:nvPr>
        </p:nvSpPr>
        <p:spPr>
          <a:xfrm>
            <a:off x="1150938" y="142875"/>
            <a:ext cx="7793037" cy="958850"/>
          </a:xfrm>
        </p:spPr>
        <p:txBody>
          <a:bodyPr/>
          <a:lstStyle/>
          <a:p>
            <a:r>
              <a:rPr lang="zh-CN" altLang="en-US" dirty="0"/>
              <a:t>内容提纲</a:t>
            </a:r>
            <a:endParaRPr lang="en-US" altLang="zh-CN" dirty="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zh-CN" altLang="en-US"/>
              <a:t>（一）检测方法</a:t>
            </a:r>
            <a:endParaRPr lang="en-US" altLang="zh-CN"/>
          </a:p>
        </p:txBody>
      </p:sp>
      <p:sp>
        <p:nvSpPr>
          <p:cNvPr id="247811"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47812" name="Rectangle 4"/>
          <p:cNvSpPr>
            <a:spLocks noGrp="1" noChangeArrowheads="1"/>
          </p:cNvSpPr>
          <p:nvPr>
            <p:ph type="body" idx="1"/>
          </p:nvPr>
        </p:nvSpPr>
        <p:spPr>
          <a:xfrm>
            <a:off x="485775" y="1382713"/>
            <a:ext cx="8496300" cy="4808537"/>
          </a:xfrm>
          <a:noFill/>
        </p:spPr>
        <p:txBody>
          <a:bodyPr/>
          <a:lstStyle/>
          <a:p>
            <a:r>
              <a:rPr lang="zh-CN" altLang="en-US" dirty="0"/>
              <a:t>两种主要的检测方法：</a:t>
            </a:r>
          </a:p>
          <a:p>
            <a:pPr lvl="1"/>
            <a:r>
              <a:rPr lang="zh-CN" altLang="en-US" dirty="0"/>
              <a:t>特征检测（</a:t>
            </a:r>
            <a:r>
              <a:rPr lang="en-US" altLang="zh-CN" dirty="0">
                <a:solidFill>
                  <a:srgbClr val="FF0000"/>
                </a:solidFill>
              </a:rPr>
              <a:t>signature</a:t>
            </a:r>
            <a:r>
              <a:rPr lang="en-US" altLang="zh-CN" dirty="0"/>
              <a:t> detection or </a:t>
            </a:r>
            <a:r>
              <a:rPr lang="en-US" altLang="zh-CN" dirty="0">
                <a:solidFill>
                  <a:srgbClr val="FF0000"/>
                </a:solidFill>
              </a:rPr>
              <a:t>misuse </a:t>
            </a:r>
            <a:r>
              <a:rPr lang="en-US" altLang="zh-CN" dirty="0"/>
              <a:t>detection or signature-based detection or misuse-based detection</a:t>
            </a:r>
            <a:r>
              <a:rPr lang="zh-CN" altLang="en-US" dirty="0"/>
              <a:t>）</a:t>
            </a:r>
          </a:p>
          <a:p>
            <a:pPr lvl="1"/>
            <a:r>
              <a:rPr lang="zh-CN" altLang="en-US" dirty="0"/>
              <a:t>异常检测（</a:t>
            </a:r>
            <a:r>
              <a:rPr lang="en-US" altLang="zh-CN" dirty="0">
                <a:solidFill>
                  <a:srgbClr val="FF0000"/>
                </a:solidFill>
              </a:rPr>
              <a:t>anomaly </a:t>
            </a:r>
            <a:r>
              <a:rPr lang="en-US" altLang="zh-CN" dirty="0"/>
              <a:t>detection or anomaly-based detection</a:t>
            </a:r>
            <a:r>
              <a:rPr lang="zh-CN" altLang="en-US" dirty="0"/>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247812">
                                            <p:txEl>
                                              <p:pRg st="0" end="0"/>
                                            </p:txEl>
                                          </p:spTgt>
                                        </p:tgtEl>
                                        <p:attrNameLst>
                                          <p:attrName>style.visibility</p:attrName>
                                        </p:attrNameLst>
                                      </p:cBhvr>
                                      <p:to>
                                        <p:strVal val="visible"/>
                                      </p:to>
                                    </p:set>
                                    <p:animEffect transition="in" filter="barn(outHorizontal)">
                                      <p:cBhvr>
                                        <p:cTn id="7" dur="500"/>
                                        <p:tgtEl>
                                          <p:spTgt spid="2478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47812">
                                            <p:txEl>
                                              <p:pRg st="1" end="1"/>
                                            </p:txEl>
                                          </p:spTgt>
                                        </p:tgtEl>
                                        <p:attrNameLst>
                                          <p:attrName>style.visibility</p:attrName>
                                        </p:attrNameLst>
                                      </p:cBhvr>
                                      <p:to>
                                        <p:strVal val="visible"/>
                                      </p:to>
                                    </p:set>
                                    <p:animEffect transition="in" filter="barn(outHorizontal)">
                                      <p:cBhvr>
                                        <p:cTn id="12" dur="500"/>
                                        <p:tgtEl>
                                          <p:spTgt spid="2478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47812">
                                            <p:txEl>
                                              <p:pRg st="2" end="2"/>
                                            </p:txEl>
                                          </p:spTgt>
                                        </p:tgtEl>
                                        <p:attrNameLst>
                                          <p:attrName>style.visibility</p:attrName>
                                        </p:attrNameLst>
                                      </p:cBhvr>
                                      <p:to>
                                        <p:strVal val="visible"/>
                                      </p:to>
                                    </p:set>
                                    <p:animEffect transition="in" filter="barn(outHorizontal)">
                                      <p:cBhvr>
                                        <p:cTn id="17" dur="500"/>
                                        <p:tgtEl>
                                          <p:spTgt spid="2478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uiExpand="1"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zh-CN" altLang="en-US"/>
              <a:t>方法一：特征检测方法</a:t>
            </a:r>
            <a:endParaRPr lang="en-US" altLang="zh-CN"/>
          </a:p>
        </p:txBody>
      </p:sp>
      <p:sp>
        <p:nvSpPr>
          <p:cNvPr id="251907"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51908" name="Rectangle 4"/>
          <p:cNvSpPr>
            <a:spLocks noGrp="1" noChangeArrowheads="1"/>
          </p:cNvSpPr>
          <p:nvPr>
            <p:ph type="body" idx="1"/>
          </p:nvPr>
        </p:nvSpPr>
        <p:spPr>
          <a:xfrm>
            <a:off x="352425" y="1247775"/>
            <a:ext cx="8496300" cy="5076825"/>
          </a:xfrm>
          <a:noFill/>
        </p:spPr>
        <p:txBody>
          <a:bodyPr/>
          <a:lstStyle/>
          <a:p>
            <a:r>
              <a:rPr lang="zh-CN" altLang="en-US" sz="2000" dirty="0"/>
              <a:t>特征检测</a:t>
            </a:r>
          </a:p>
          <a:p>
            <a:pPr lvl="1">
              <a:lnSpc>
                <a:spcPct val="120000"/>
              </a:lnSpc>
            </a:pPr>
            <a:r>
              <a:rPr lang="zh-CN" altLang="en-US" sz="2000" dirty="0">
                <a:latin typeface="黑体" panose="02010609060101010101" pitchFamily="49" charset="-122"/>
              </a:rPr>
              <a:t>定义：收集</a:t>
            </a:r>
            <a:r>
              <a:rPr lang="zh-CN" altLang="en-US" sz="2000" dirty="0">
                <a:solidFill>
                  <a:srgbClr val="FF0000"/>
                </a:solidFill>
                <a:latin typeface="黑体" panose="02010609060101010101" pitchFamily="49" charset="-122"/>
              </a:rPr>
              <a:t>非正常</a:t>
            </a:r>
            <a:r>
              <a:rPr lang="zh-CN" altLang="en-US" sz="2000" dirty="0">
                <a:latin typeface="黑体" panose="02010609060101010101" pitchFamily="49" charset="-122"/>
              </a:rPr>
              <a:t>操作的行为</a:t>
            </a:r>
            <a:r>
              <a:rPr lang="zh-CN" altLang="en-US" sz="2000" dirty="0">
                <a:solidFill>
                  <a:srgbClr val="FF0000"/>
                </a:solidFill>
                <a:latin typeface="黑体" panose="02010609060101010101" pitchFamily="49" charset="-122"/>
              </a:rPr>
              <a:t>特征（</a:t>
            </a:r>
            <a:r>
              <a:rPr lang="en-US" altLang="zh-CN" sz="2000" dirty="0">
                <a:solidFill>
                  <a:srgbClr val="FF0000"/>
                </a:solidFill>
              </a:rPr>
              <a:t>signature</a:t>
            </a:r>
            <a:r>
              <a:rPr lang="zh-CN" altLang="en-US" sz="2000" dirty="0">
                <a:solidFill>
                  <a:srgbClr val="FF0000"/>
                </a:solidFill>
                <a:latin typeface="黑体" panose="02010609060101010101" pitchFamily="49" charset="-122"/>
              </a:rPr>
              <a:t>）</a:t>
            </a:r>
            <a:r>
              <a:rPr lang="zh-CN" altLang="en-US" sz="2000" dirty="0">
                <a:latin typeface="黑体" panose="02010609060101010101" pitchFamily="49" charset="-122"/>
              </a:rPr>
              <a:t>，建立相关的特征库，当监测的用户或系统行为与库中的记录相</a:t>
            </a:r>
            <a:r>
              <a:rPr lang="zh-CN" altLang="en-US" sz="2000" dirty="0">
                <a:solidFill>
                  <a:srgbClr val="FF0000"/>
                </a:solidFill>
                <a:latin typeface="黑体" panose="02010609060101010101" pitchFamily="49" charset="-122"/>
              </a:rPr>
              <a:t>匹配</a:t>
            </a:r>
            <a:r>
              <a:rPr lang="zh-CN" altLang="en-US" sz="2000" dirty="0">
                <a:latin typeface="黑体" panose="02010609060101010101" pitchFamily="49" charset="-122"/>
              </a:rPr>
              <a:t>时，系统就认为这种行为是入侵。特征：</a:t>
            </a:r>
          </a:p>
          <a:p>
            <a:pPr lvl="2">
              <a:lnSpc>
                <a:spcPct val="120000"/>
              </a:lnSpc>
            </a:pPr>
            <a:r>
              <a:rPr lang="zh-CN" altLang="en-US" sz="2000" dirty="0">
                <a:solidFill>
                  <a:srgbClr val="000000"/>
                </a:solidFill>
                <a:latin typeface="黑体" panose="02010609060101010101" pitchFamily="49" charset="-122"/>
              </a:rPr>
              <a:t>静态特征：如</a:t>
            </a:r>
            <a:r>
              <a:rPr lang="zh-CN" altLang="en-US" sz="2000" dirty="0">
                <a:latin typeface="黑体" panose="02010609060101010101" pitchFamily="49" charset="-122"/>
              </a:rPr>
              <a:t> </a:t>
            </a:r>
            <a:r>
              <a:rPr lang="en-US" altLang="zh-CN" sz="2000" b="0" dirty="0">
                <a:solidFill>
                  <a:srgbClr val="000000"/>
                </a:solidFill>
              </a:rPr>
              <a:t>signature analysis which is the interpretation of a series of packets (or a piece of data contained in those packets) that are  determined, in advance, to represent a known pattern of attack</a:t>
            </a:r>
          </a:p>
          <a:p>
            <a:pPr lvl="2">
              <a:lnSpc>
                <a:spcPct val="120000"/>
              </a:lnSpc>
            </a:pPr>
            <a:r>
              <a:rPr lang="zh-CN" altLang="en-US" sz="2000" dirty="0">
                <a:solidFill>
                  <a:srgbClr val="000000"/>
                </a:solidFill>
                <a:latin typeface="黑体" panose="02010609060101010101" pitchFamily="49" charset="-122"/>
              </a:rPr>
              <a:t>动态特征：如网络</a:t>
            </a:r>
            <a:r>
              <a:rPr lang="zh-CN" altLang="en-US" sz="2000" dirty="0">
                <a:solidFill>
                  <a:srgbClr val="FF3300"/>
                </a:solidFill>
                <a:latin typeface="黑体" panose="02010609060101010101" pitchFamily="49" charset="-122"/>
              </a:rPr>
              <a:t>统计数据</a:t>
            </a:r>
            <a:r>
              <a:rPr lang="zh-CN" altLang="en-US" sz="2000" dirty="0">
                <a:solidFill>
                  <a:srgbClr val="000000"/>
                </a:solidFill>
                <a:latin typeface="黑体" panose="02010609060101010101" pitchFamily="49" charset="-122"/>
              </a:rPr>
              <a:t>、计算机或应用系统中的</a:t>
            </a:r>
            <a:r>
              <a:rPr lang="zh-CN" altLang="en-US" sz="2000" dirty="0">
                <a:solidFill>
                  <a:srgbClr val="FF0000"/>
                </a:solidFill>
                <a:latin typeface="黑体" panose="02010609060101010101" pitchFamily="49" charset="-122"/>
              </a:rPr>
              <a:t>审计记录、日志、文件的异常变化、硬盘、内存大小的变化</a:t>
            </a:r>
          </a:p>
          <a:p>
            <a:pPr lvl="2">
              <a:lnSpc>
                <a:spcPct val="120000"/>
              </a:lnSpc>
            </a:pPr>
            <a:r>
              <a:rPr lang="zh-CN" altLang="en-US" sz="2000" dirty="0">
                <a:solidFill>
                  <a:srgbClr val="000000"/>
                </a:solidFill>
                <a:latin typeface="黑体" panose="02010609060101010101" pitchFamily="49" charset="-122"/>
              </a:rPr>
              <a:t>特征描述：描述语言</a:t>
            </a:r>
          </a:p>
          <a:p>
            <a:pPr lvl="1">
              <a:lnSpc>
                <a:spcPct val="120000"/>
              </a:lnSpc>
            </a:pPr>
            <a:r>
              <a:rPr lang="zh-CN" altLang="en-US" sz="2000" dirty="0">
                <a:latin typeface="黑体" panose="02010609060101010101" pitchFamily="49" charset="-122"/>
              </a:rPr>
              <a:t>针对的是</a:t>
            </a:r>
            <a:r>
              <a:rPr lang="zh-CN" altLang="en-US" sz="2000" dirty="0">
                <a:solidFill>
                  <a:srgbClr val="FF0000"/>
                </a:solidFill>
                <a:latin typeface="黑体" panose="02010609060101010101" pitchFamily="49" charset="-122"/>
              </a:rPr>
              <a:t>已知攻击</a:t>
            </a:r>
            <a:r>
              <a:rPr lang="zh-CN" altLang="en-US" sz="2000" dirty="0">
                <a:latin typeface="黑体" panose="02010609060101010101" pitchFamily="49" charset="-122"/>
              </a:rPr>
              <a:t>！</a:t>
            </a:r>
          </a:p>
          <a:p>
            <a:pPr lvl="1">
              <a:lnSpc>
                <a:spcPct val="120000"/>
              </a:lnSpc>
            </a:pPr>
            <a:r>
              <a:rPr lang="zh-CN" altLang="en-US" sz="2000" dirty="0">
                <a:latin typeface="黑体" panose="02010609060101010101" pitchFamily="49" charset="-122"/>
              </a:rPr>
              <a:t>检测率取决于：攻击特征库的正确性与完备性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51908">
                                            <p:txEl>
                                              <p:pRg st="0" end="0"/>
                                            </p:txEl>
                                          </p:spTgt>
                                        </p:tgtEl>
                                        <p:attrNameLst>
                                          <p:attrName>style.visibility</p:attrName>
                                        </p:attrNameLst>
                                      </p:cBhvr>
                                      <p:to>
                                        <p:strVal val="visible"/>
                                      </p:to>
                                    </p:set>
                                    <p:animEffect transition="in" filter="barn(outVertical)">
                                      <p:cBhvr>
                                        <p:cTn id="7" dur="500"/>
                                        <p:tgtEl>
                                          <p:spTgt spid="2519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51908">
                                            <p:txEl>
                                              <p:pRg st="1" end="1"/>
                                            </p:txEl>
                                          </p:spTgt>
                                        </p:tgtEl>
                                        <p:attrNameLst>
                                          <p:attrName>style.visibility</p:attrName>
                                        </p:attrNameLst>
                                      </p:cBhvr>
                                      <p:to>
                                        <p:strVal val="visible"/>
                                      </p:to>
                                    </p:set>
                                    <p:animEffect transition="in" filter="barn(outVertical)">
                                      <p:cBhvr>
                                        <p:cTn id="12" dur="500"/>
                                        <p:tgtEl>
                                          <p:spTgt spid="2519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51908">
                                            <p:txEl>
                                              <p:pRg st="2" end="2"/>
                                            </p:txEl>
                                          </p:spTgt>
                                        </p:tgtEl>
                                        <p:attrNameLst>
                                          <p:attrName>style.visibility</p:attrName>
                                        </p:attrNameLst>
                                      </p:cBhvr>
                                      <p:to>
                                        <p:strVal val="visible"/>
                                      </p:to>
                                    </p:set>
                                    <p:animEffect transition="in" filter="barn(outVertical)">
                                      <p:cBhvr>
                                        <p:cTn id="17" dur="500"/>
                                        <p:tgtEl>
                                          <p:spTgt spid="2519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51908">
                                            <p:txEl>
                                              <p:pRg st="3" end="3"/>
                                            </p:txEl>
                                          </p:spTgt>
                                        </p:tgtEl>
                                        <p:attrNameLst>
                                          <p:attrName>style.visibility</p:attrName>
                                        </p:attrNameLst>
                                      </p:cBhvr>
                                      <p:to>
                                        <p:strVal val="visible"/>
                                      </p:to>
                                    </p:set>
                                    <p:animEffect transition="in" filter="barn(outVertical)">
                                      <p:cBhvr>
                                        <p:cTn id="22" dur="500"/>
                                        <p:tgtEl>
                                          <p:spTgt spid="2519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51908">
                                            <p:txEl>
                                              <p:pRg st="4" end="4"/>
                                            </p:txEl>
                                          </p:spTgt>
                                        </p:tgtEl>
                                        <p:attrNameLst>
                                          <p:attrName>style.visibility</p:attrName>
                                        </p:attrNameLst>
                                      </p:cBhvr>
                                      <p:to>
                                        <p:strVal val="visible"/>
                                      </p:to>
                                    </p:set>
                                    <p:animEffect transition="in" filter="barn(outVertical)">
                                      <p:cBhvr>
                                        <p:cTn id="27" dur="500"/>
                                        <p:tgtEl>
                                          <p:spTgt spid="25190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51908">
                                            <p:txEl>
                                              <p:pRg st="5" end="5"/>
                                            </p:txEl>
                                          </p:spTgt>
                                        </p:tgtEl>
                                        <p:attrNameLst>
                                          <p:attrName>style.visibility</p:attrName>
                                        </p:attrNameLst>
                                      </p:cBhvr>
                                      <p:to>
                                        <p:strVal val="visible"/>
                                      </p:to>
                                    </p:set>
                                    <p:animEffect transition="in" filter="barn(outVertical)">
                                      <p:cBhvr>
                                        <p:cTn id="32" dur="500"/>
                                        <p:tgtEl>
                                          <p:spTgt spid="25190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251908">
                                            <p:txEl>
                                              <p:pRg st="6" end="6"/>
                                            </p:txEl>
                                          </p:spTgt>
                                        </p:tgtEl>
                                        <p:attrNameLst>
                                          <p:attrName>style.visibility</p:attrName>
                                        </p:attrNameLst>
                                      </p:cBhvr>
                                      <p:to>
                                        <p:strVal val="visible"/>
                                      </p:to>
                                    </p:set>
                                    <p:animEffect transition="in" filter="barn(outVertical)">
                                      <p:cBhvr>
                                        <p:cTn id="37" dur="500"/>
                                        <p:tgtEl>
                                          <p:spTgt spid="25190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8" grpId="0" uiExpand="1"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9288" y="1430337"/>
            <a:ext cx="7772400" cy="4560887"/>
          </a:xfrm>
        </p:spPr>
        <p:txBody>
          <a:bodyPr/>
          <a:lstStyle/>
          <a:p>
            <a:r>
              <a:rPr lang="en-US" altLang="zh-CN" sz="2800" dirty="0"/>
              <a:t>1. </a:t>
            </a:r>
            <a:r>
              <a:rPr lang="zh-CN" altLang="zh-CN" sz="2800" dirty="0"/>
              <a:t>模式匹配法</a:t>
            </a:r>
            <a:endParaRPr lang="en-US" altLang="zh-CN" sz="2800" dirty="0"/>
          </a:p>
          <a:p>
            <a:pPr lvl="1"/>
            <a:r>
              <a:rPr lang="zh-CN" altLang="zh-CN" sz="2400" dirty="0"/>
              <a:t>将收集到的入侵特征转换成模式，存放在模式数据库中。检测过程中将收集到的数据信息与模式数据库进行匹配，从而发现攻击行为。</a:t>
            </a:r>
            <a:endParaRPr lang="en-US" altLang="zh-CN" sz="2400" dirty="0"/>
          </a:p>
          <a:p>
            <a:pPr lvl="1"/>
            <a:r>
              <a:rPr lang="zh-CN" altLang="zh-CN" sz="2400" dirty="0"/>
              <a:t>模式匹配的具体实现手段多种多样，可以是通过字符串匹配寻找特定的指令数据，也可以是采用正规的数学表达式描述数据负载内容。技术成熟，检测的准确率和效率都很高</a:t>
            </a:r>
            <a:endParaRPr lang="zh-CN" altLang="en-US" dirty="0"/>
          </a:p>
        </p:txBody>
      </p:sp>
      <p:sp>
        <p:nvSpPr>
          <p:cNvPr id="3" name="标题 2"/>
          <p:cNvSpPr>
            <a:spLocks noGrp="1"/>
          </p:cNvSpPr>
          <p:nvPr>
            <p:ph type="title"/>
          </p:nvPr>
        </p:nvSpPr>
        <p:spPr/>
        <p:txBody>
          <a:bodyPr/>
          <a:lstStyle/>
          <a:p>
            <a:r>
              <a:rPr lang="zh-CN" altLang="en-US" dirty="0"/>
              <a:t>特征检测法实现方式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9288" y="1392237"/>
            <a:ext cx="7772400" cy="4560887"/>
          </a:xfrm>
        </p:spPr>
        <p:txBody>
          <a:bodyPr/>
          <a:lstStyle/>
          <a:p>
            <a:r>
              <a:rPr lang="en-US" altLang="zh-CN" sz="2800" dirty="0"/>
              <a:t>2. </a:t>
            </a:r>
            <a:r>
              <a:rPr lang="zh-CN" altLang="zh-CN" sz="2800" dirty="0"/>
              <a:t>专家系统法</a:t>
            </a:r>
          </a:p>
          <a:p>
            <a:pPr lvl="1"/>
            <a:r>
              <a:rPr lang="zh-CN" altLang="en-US" sz="2400" dirty="0"/>
              <a:t>入侵活动被编码成专家系统的规则：“</a:t>
            </a:r>
            <a:r>
              <a:rPr lang="en-US" altLang="zh-CN" sz="2400" dirty="0"/>
              <a:t>If </a:t>
            </a:r>
            <a:r>
              <a:rPr lang="zh-CN" altLang="en-US" sz="2400" dirty="0"/>
              <a:t>条件 </a:t>
            </a:r>
            <a:r>
              <a:rPr lang="en-US" altLang="zh-CN" sz="2400" dirty="0"/>
              <a:t>Then </a:t>
            </a:r>
            <a:r>
              <a:rPr lang="zh-CN" altLang="en-US" sz="2400" dirty="0"/>
              <a:t>动作”的形式。入侵检测系统根据收集到的数据，通过条件匹配判断是否出现了入侵并采取相应动作</a:t>
            </a:r>
          </a:p>
          <a:p>
            <a:pPr lvl="1"/>
            <a:r>
              <a:rPr lang="zh-CN" altLang="zh-CN" sz="2400" dirty="0"/>
              <a:t>实现上较为简单，其缺点主要是处理速度比较慢，原因在于专家系统采用的是说明性的表达方式，要求用解释系统来实现，而解释器比编译器的处理速度慢。另外，维护规则库也需要大量的人力精力，由于规则之间具有联系性，更改任何一个规则都要考虑对其他规则的影响。</a:t>
            </a:r>
            <a:endParaRPr lang="zh-CN" altLang="en-US" dirty="0"/>
          </a:p>
        </p:txBody>
      </p:sp>
      <p:sp>
        <p:nvSpPr>
          <p:cNvPr id="3" name="标题 2"/>
          <p:cNvSpPr>
            <a:spLocks noGrp="1"/>
          </p:cNvSpPr>
          <p:nvPr>
            <p:ph type="title"/>
          </p:nvPr>
        </p:nvSpPr>
        <p:spPr/>
        <p:txBody>
          <a:bodyPr/>
          <a:lstStyle/>
          <a:p>
            <a:r>
              <a:rPr lang="zh-CN" altLang="en-US" dirty="0"/>
              <a:t>特征检测法实现方式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5963" y="1344612"/>
            <a:ext cx="7772400" cy="4560887"/>
          </a:xfrm>
        </p:spPr>
        <p:txBody>
          <a:bodyPr/>
          <a:lstStyle/>
          <a:p>
            <a:r>
              <a:rPr lang="en-US" altLang="zh-CN" sz="2800" dirty="0"/>
              <a:t>3. </a:t>
            </a:r>
            <a:r>
              <a:rPr lang="zh-CN" altLang="zh-CN" sz="2800" dirty="0"/>
              <a:t>状态迁移法</a:t>
            </a:r>
          </a:p>
          <a:p>
            <a:pPr lvl="1"/>
            <a:r>
              <a:rPr lang="zh-CN" altLang="zh-CN" sz="2400" dirty="0"/>
              <a:t>利用状态转换图描述并检测已知的入侵模式。入侵检测系统保存入侵相关的状态转换图表，并对系统的状态信息进行监控，当用户动作驱动系统状态向入侵状态迁移时触发入侵警告。</a:t>
            </a:r>
            <a:endParaRPr lang="en-US" altLang="zh-CN" sz="2400" dirty="0"/>
          </a:p>
          <a:p>
            <a:pPr lvl="1"/>
            <a:r>
              <a:rPr lang="zh-CN" altLang="zh-CN" sz="2400" dirty="0"/>
              <a:t>状态迁移法能够检测出多方协同的慢速攻击，但是如果攻击场景复杂的话，要精确描述系统状态非常困难。因此，状态迁移法通常与其他的入侵检测法结合使用。</a:t>
            </a:r>
            <a:endParaRPr lang="zh-CN" altLang="en-US" dirty="0"/>
          </a:p>
        </p:txBody>
      </p:sp>
      <p:sp>
        <p:nvSpPr>
          <p:cNvPr id="3" name="标题 2"/>
          <p:cNvSpPr>
            <a:spLocks noGrp="1"/>
          </p:cNvSpPr>
          <p:nvPr>
            <p:ph type="title"/>
          </p:nvPr>
        </p:nvSpPr>
        <p:spPr/>
        <p:txBody>
          <a:bodyPr/>
          <a:lstStyle/>
          <a:p>
            <a:r>
              <a:rPr lang="zh-CN" altLang="en-US" dirty="0"/>
              <a:t>特征检测法实现方式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zh-CN" altLang="en-US"/>
              <a:t>方法二：异常检测方法</a:t>
            </a:r>
            <a:endParaRPr lang="en-US" altLang="zh-CN"/>
          </a:p>
        </p:txBody>
      </p:sp>
      <p:sp>
        <p:nvSpPr>
          <p:cNvPr id="253955"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53956" name="Rectangle 4"/>
          <p:cNvSpPr>
            <a:spLocks noGrp="1" noChangeArrowheads="1"/>
          </p:cNvSpPr>
          <p:nvPr>
            <p:ph type="body" idx="1"/>
          </p:nvPr>
        </p:nvSpPr>
        <p:spPr>
          <a:xfrm>
            <a:off x="439738" y="1306513"/>
            <a:ext cx="8496300" cy="5257800"/>
          </a:xfrm>
          <a:noFill/>
        </p:spPr>
        <p:txBody>
          <a:bodyPr/>
          <a:lstStyle/>
          <a:p>
            <a:pPr>
              <a:lnSpc>
                <a:spcPct val="100000"/>
              </a:lnSpc>
            </a:pPr>
            <a:r>
              <a:rPr lang="zh-CN" altLang="en-US" sz="3000" dirty="0">
                <a:latin typeface="黑体" panose="02010609060101010101" pitchFamily="49" charset="-122"/>
              </a:rPr>
              <a:t>异常检测</a:t>
            </a:r>
          </a:p>
          <a:p>
            <a:pPr lvl="1">
              <a:lnSpc>
                <a:spcPct val="100000"/>
              </a:lnSpc>
            </a:pPr>
            <a:r>
              <a:rPr lang="zh-CN" altLang="en-US" sz="2500" dirty="0">
                <a:latin typeface="黑体" panose="02010609060101010101" pitchFamily="49" charset="-122"/>
              </a:rPr>
              <a:t>首先总结出</a:t>
            </a:r>
            <a:r>
              <a:rPr lang="zh-CN" altLang="en-US" sz="2500" dirty="0">
                <a:solidFill>
                  <a:srgbClr val="FF0000"/>
                </a:solidFill>
                <a:latin typeface="黑体" panose="02010609060101010101" pitchFamily="49" charset="-122"/>
              </a:rPr>
              <a:t>正常</a:t>
            </a:r>
            <a:r>
              <a:rPr lang="zh-CN" altLang="en-US" sz="2500" dirty="0">
                <a:latin typeface="黑体" panose="02010609060101010101" pitchFamily="49" charset="-122"/>
              </a:rPr>
              <a:t>操作应该具有的特征（用户轮廓），当用户活动与正常行为有</a:t>
            </a:r>
            <a:r>
              <a:rPr lang="zh-CN" altLang="en-US" sz="2500" dirty="0">
                <a:solidFill>
                  <a:srgbClr val="FF0000"/>
                </a:solidFill>
                <a:latin typeface="黑体" panose="02010609060101010101" pitchFamily="49" charset="-122"/>
              </a:rPr>
              <a:t>重大偏离</a:t>
            </a:r>
            <a:r>
              <a:rPr lang="zh-CN" altLang="en-US" sz="2500" dirty="0">
                <a:latin typeface="黑体" panose="02010609060101010101" pitchFamily="49" charset="-122"/>
              </a:rPr>
              <a:t>时即被认为是入侵。</a:t>
            </a:r>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7105" name="Object 1"/>
          <p:cNvGraphicFramePr>
            <a:graphicFrameLocks noChangeAspect="1"/>
          </p:cNvGraphicFramePr>
          <p:nvPr/>
        </p:nvGraphicFramePr>
        <p:xfrm>
          <a:off x="2571750" y="2895600"/>
          <a:ext cx="4495800" cy="3248025"/>
        </p:xfrm>
        <a:graphic>
          <a:graphicData uri="http://schemas.openxmlformats.org/presentationml/2006/ole">
            <mc:AlternateContent xmlns:mc="http://schemas.openxmlformats.org/markup-compatibility/2006">
              <mc:Choice xmlns:v="urn:schemas-microsoft-com:vml" Requires="v">
                <p:oleObj spid="_x0000_s2079" name="演示文稿" r:id="rId4" imgW="6024880" imgH="4521835" progId="PowerPoint.Show.8">
                  <p:embed/>
                </p:oleObj>
              </mc:Choice>
              <mc:Fallback>
                <p:oleObj name="演示文稿" r:id="rId4" imgW="6024880" imgH="4521835" progId="PowerPoint.Show.8">
                  <p:embed/>
                  <p:pic>
                    <p:nvPicPr>
                      <p:cNvPr id="0" name="图片 2048"/>
                      <p:cNvPicPr>
                        <a:picLocks noChangeAspect="1"/>
                      </p:cNvPicPr>
                      <p:nvPr/>
                    </p:nvPicPr>
                    <p:blipFill>
                      <a:blip r:embed="rId5"/>
                      <a:srcRect l="12598" t="15749" r="12598" b="15749"/>
                      <a:stretch>
                        <a:fillRect/>
                      </a:stretch>
                    </p:blipFill>
                    <p:spPr>
                      <a:xfrm>
                        <a:off x="2571750" y="2895600"/>
                        <a:ext cx="4495800" cy="32480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3956">
                                            <p:txEl>
                                              <p:pRg st="0" end="0"/>
                                            </p:txEl>
                                          </p:spTgt>
                                        </p:tgtEl>
                                        <p:attrNameLst>
                                          <p:attrName>style.visibility</p:attrName>
                                        </p:attrNameLst>
                                      </p:cBhvr>
                                      <p:to>
                                        <p:strVal val="visible"/>
                                      </p:to>
                                    </p:set>
                                    <p:anim calcmode="lin" valueType="num">
                                      <p:cBhvr additive="base">
                                        <p:cTn id="7" dur="500" fill="hold"/>
                                        <p:tgtEl>
                                          <p:spTgt spid="2539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395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3956">
                                            <p:txEl>
                                              <p:pRg st="1" end="1"/>
                                            </p:txEl>
                                          </p:spTgt>
                                        </p:tgtEl>
                                        <p:attrNameLst>
                                          <p:attrName>style.visibility</p:attrName>
                                        </p:attrNameLst>
                                      </p:cBhvr>
                                      <p:to>
                                        <p:strVal val="visible"/>
                                      </p:to>
                                    </p:set>
                                    <p:anim calcmode="lin" valueType="num">
                                      <p:cBhvr additive="base">
                                        <p:cTn id="11" dur="500" fill="hold"/>
                                        <p:tgtEl>
                                          <p:spTgt spid="25395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3956">
                                            <p:txEl>
                                              <p:pRg st="1" end="1"/>
                                            </p:txEl>
                                          </p:spTgt>
                                        </p:tgtEl>
                                        <p:attrNameLst>
                                          <p:attrName>ppt_y</p:attrName>
                                        </p:attrNameLst>
                                      </p:cBhvr>
                                      <p:tavLst>
                                        <p:tav tm="0">
                                          <p:val>
                                            <p:strVal val="1+#ppt_h/2"/>
                                          </p:val>
                                        </p:tav>
                                        <p:tav tm="100000">
                                          <p:val>
                                            <p:strVal val="#ppt_y"/>
                                          </p:val>
                                        </p:tav>
                                      </p:tavLst>
                                    </p:anim>
                                  </p:childTnLst>
                                </p:cTn>
                              </p:par>
                              <p:par>
                                <p:cTn id="13" presetID="55" presetClass="entr" presetSubtype="0" fill="hold" nodeType="withEffect">
                                  <p:stCondLst>
                                    <p:cond delay="0"/>
                                  </p:stCondLst>
                                  <p:childTnLst>
                                    <p:set>
                                      <p:cBhvr>
                                        <p:cTn id="14" dur="1" fill="hold">
                                          <p:stCondLst>
                                            <p:cond delay="0"/>
                                          </p:stCondLst>
                                        </p:cTn>
                                        <p:tgtEl>
                                          <p:spTgt spid="47105"/>
                                        </p:tgtEl>
                                        <p:attrNameLst>
                                          <p:attrName>style.visibility</p:attrName>
                                        </p:attrNameLst>
                                      </p:cBhvr>
                                      <p:to>
                                        <p:strVal val="visible"/>
                                      </p:to>
                                    </p:set>
                                    <p:anim calcmode="lin" valueType="num">
                                      <p:cBhvr>
                                        <p:cTn id="15" dur="1000" fill="hold"/>
                                        <p:tgtEl>
                                          <p:spTgt spid="47105"/>
                                        </p:tgtEl>
                                        <p:attrNameLst>
                                          <p:attrName>ppt_w</p:attrName>
                                        </p:attrNameLst>
                                      </p:cBhvr>
                                      <p:tavLst>
                                        <p:tav tm="0">
                                          <p:val>
                                            <p:strVal val="#ppt_w*0.70"/>
                                          </p:val>
                                        </p:tav>
                                        <p:tav tm="100000">
                                          <p:val>
                                            <p:strVal val="#ppt_w"/>
                                          </p:val>
                                        </p:tav>
                                      </p:tavLst>
                                    </p:anim>
                                    <p:anim calcmode="lin" valueType="num">
                                      <p:cBhvr>
                                        <p:cTn id="16" dur="1000" fill="hold"/>
                                        <p:tgtEl>
                                          <p:spTgt spid="47105"/>
                                        </p:tgtEl>
                                        <p:attrNameLst>
                                          <p:attrName>ppt_h</p:attrName>
                                        </p:attrNameLst>
                                      </p:cBhvr>
                                      <p:tavLst>
                                        <p:tav tm="0">
                                          <p:val>
                                            <p:strVal val="#ppt_h"/>
                                          </p:val>
                                        </p:tav>
                                        <p:tav tm="100000">
                                          <p:val>
                                            <p:strVal val="#ppt_h"/>
                                          </p:val>
                                        </p:tav>
                                      </p:tavLst>
                                    </p:anim>
                                    <p:animEffect transition="in" filter="fade">
                                      <p:cBhvr>
                                        <p:cTn id="17" dur="1000"/>
                                        <p:tgtEl>
                                          <p:spTgt spid="47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6"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0713" y="1420813"/>
            <a:ext cx="7772400" cy="4114800"/>
          </a:xfrm>
        </p:spPr>
        <p:txBody>
          <a:bodyPr/>
          <a:lstStyle/>
          <a:p>
            <a:r>
              <a:rPr lang="zh-CN" altLang="en-US" sz="2800" dirty="0"/>
              <a:t>正常行为：</a:t>
            </a:r>
            <a:r>
              <a:rPr lang="zh-CN" altLang="zh-CN" sz="2800" dirty="0"/>
              <a:t>需要一组能够标识用户特征、网络特征或者系统特征的测量参数，如</a:t>
            </a:r>
            <a:r>
              <a:rPr lang="en-US" altLang="zh-CN" sz="2800" dirty="0"/>
              <a:t>CPU</a:t>
            </a:r>
            <a:r>
              <a:rPr lang="zh-CN" altLang="zh-CN" sz="2800" dirty="0"/>
              <a:t>利用率、内存利用率、网络流量等等。基于这组测量参数建立被监控对象的行为模式并检测对象的行为变化。</a:t>
            </a:r>
            <a:endParaRPr lang="en-US" altLang="zh-CN" sz="2800" dirty="0"/>
          </a:p>
          <a:p>
            <a:r>
              <a:rPr lang="zh-CN" altLang="zh-CN" sz="2800" dirty="0"/>
              <a:t>两个关键问题</a:t>
            </a:r>
            <a:r>
              <a:rPr lang="zh-CN" altLang="en-US" sz="2800" dirty="0"/>
              <a:t>：</a:t>
            </a:r>
            <a:endParaRPr lang="en-US" altLang="zh-CN" sz="2800" dirty="0"/>
          </a:p>
          <a:p>
            <a:pPr lvl="1"/>
            <a:r>
              <a:rPr lang="zh-CN" altLang="zh-CN" sz="2400" dirty="0"/>
              <a:t>选择的各项测量参数能否反映被监控对象的行为模式。</a:t>
            </a:r>
            <a:endParaRPr lang="en-US" altLang="zh-CN" sz="2400" dirty="0"/>
          </a:p>
          <a:p>
            <a:pPr lvl="1"/>
            <a:r>
              <a:rPr lang="zh-CN" altLang="zh-CN" sz="2400" dirty="0"/>
              <a:t>如何界定正常和异常。</a:t>
            </a:r>
            <a:endParaRPr lang="zh-CN" altLang="en-US" sz="2400" dirty="0"/>
          </a:p>
        </p:txBody>
      </p:sp>
      <p:sp>
        <p:nvSpPr>
          <p:cNvPr id="3" name="标题 2"/>
          <p:cNvSpPr>
            <a:spLocks noGrp="1"/>
          </p:cNvSpPr>
          <p:nvPr>
            <p:ph type="title"/>
          </p:nvPr>
        </p:nvSpPr>
        <p:spPr/>
        <p:txBody>
          <a:bodyPr/>
          <a:lstStyle/>
          <a:p>
            <a:r>
              <a:rPr lang="zh-CN" altLang="en-US" dirty="0"/>
              <a:t>如何定义正常行为？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p:cTn id="26"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（一）</a:t>
            </a:r>
            <a:r>
              <a:rPr lang="en-US" altLang="zh-CN">
                <a:latin typeface="Times New Roman" panose="02020603050405020304" pitchFamily="18" charset="0"/>
              </a:rPr>
              <a:t>Why?</a:t>
            </a:r>
          </a:p>
        </p:txBody>
      </p:sp>
      <p:sp>
        <p:nvSpPr>
          <p:cNvPr id="109608" name="AutoShape 40"/>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109612" name="Rectangle 44"/>
          <p:cNvSpPr>
            <a:spLocks noGrp="1" noChangeArrowheads="1"/>
          </p:cNvSpPr>
          <p:nvPr>
            <p:ph type="body" idx="1"/>
          </p:nvPr>
        </p:nvSpPr>
        <p:spPr>
          <a:xfrm>
            <a:off x="496888" y="1468438"/>
            <a:ext cx="8456612" cy="4684712"/>
          </a:xfrm>
          <a:noFill/>
        </p:spPr>
        <p:txBody>
          <a:bodyPr/>
          <a:lstStyle/>
          <a:p>
            <a:r>
              <a:rPr lang="zh-CN" altLang="en-US" sz="2800" dirty="0"/>
              <a:t> 防火墙：根据规则对进出网络的信息进行过滤、阻隔外部客户端与内部应用之间的直接连接。</a:t>
            </a:r>
          </a:p>
          <a:p>
            <a:pPr lvl="1"/>
            <a:r>
              <a:rPr lang="zh-CN" altLang="en-US" dirty="0">
                <a:solidFill>
                  <a:srgbClr val="FF0000"/>
                </a:solidFill>
              </a:rPr>
              <a:t>本身问题</a:t>
            </a:r>
            <a:r>
              <a:rPr lang="zh-CN" altLang="en-US" dirty="0"/>
              <a:t>：可能存在安全漏洞成为被攻击的对象</a:t>
            </a:r>
          </a:p>
          <a:p>
            <a:pPr lvl="1"/>
            <a:r>
              <a:rPr lang="zh-CN" altLang="en-US" dirty="0">
                <a:solidFill>
                  <a:srgbClr val="FF0000"/>
                </a:solidFill>
              </a:rPr>
              <a:t>配置不当</a:t>
            </a:r>
            <a:r>
              <a:rPr lang="zh-CN" altLang="en-US" dirty="0"/>
              <a:t>：起不到作用</a:t>
            </a:r>
          </a:p>
          <a:p>
            <a:pPr lvl="1"/>
            <a:r>
              <a:rPr lang="zh-CN" altLang="en-US" dirty="0">
                <a:solidFill>
                  <a:srgbClr val="FF0000"/>
                </a:solidFill>
              </a:rPr>
              <a:t>网络边界</a:t>
            </a:r>
            <a:r>
              <a:rPr lang="zh-CN" altLang="en-US" dirty="0"/>
              <a:t>：有缺口（如 </a:t>
            </a:r>
            <a:r>
              <a:rPr lang="en-US" altLang="zh-CN" dirty="0"/>
              <a:t>Modem</a:t>
            </a:r>
            <a:r>
              <a:rPr lang="zh-CN" altLang="en-US" dirty="0"/>
              <a:t>，无线）</a:t>
            </a:r>
          </a:p>
          <a:p>
            <a:pPr lvl="1"/>
            <a:r>
              <a:rPr lang="zh-CN" altLang="en-US" dirty="0">
                <a:solidFill>
                  <a:srgbClr val="FF0000"/>
                </a:solidFill>
              </a:rPr>
              <a:t>不是万能</a:t>
            </a:r>
            <a:r>
              <a:rPr lang="zh-CN" altLang="en-US" dirty="0"/>
              <a:t>：入侵教程、工具随处可见，</a:t>
            </a:r>
            <a:r>
              <a:rPr lang="zh-CN" altLang="en-US" dirty="0">
                <a:solidFill>
                  <a:srgbClr val="0000FF"/>
                </a:solidFill>
              </a:rPr>
              <a:t>攻击模式的多样性</a:t>
            </a:r>
            <a:r>
              <a:rPr lang="zh-CN" altLang="en-US" dirty="0"/>
              <a:t>，并不能阻止所有攻击</a:t>
            </a:r>
            <a:endParaRPr lang="zh-CN" altLang="en-US" dirty="0">
              <a:solidFill>
                <a:srgbClr val="FF0000"/>
              </a:solidFill>
            </a:endParaRPr>
          </a:p>
          <a:p>
            <a:r>
              <a:rPr lang="zh-CN" altLang="en-US" sz="2800" dirty="0"/>
              <a:t> 内部攻击</a:t>
            </a:r>
            <a:r>
              <a:rPr lang="en-US" altLang="zh-CN" sz="2800" dirty="0"/>
              <a:t>(Abuse)</a:t>
            </a:r>
            <a:r>
              <a:rPr lang="zh-CN" altLang="en-US" sz="2800" dirty="0"/>
              <a:t>：</a:t>
            </a:r>
            <a:endParaRPr lang="en-US" altLang="zh-CN" sz="2800" dirty="0"/>
          </a:p>
          <a:p>
            <a:pPr lvl="1"/>
            <a:r>
              <a:rPr lang="zh-CN" altLang="en-US" sz="2400" dirty="0"/>
              <a:t>并不是所有攻击均来自外部</a:t>
            </a:r>
          </a:p>
          <a:p>
            <a:r>
              <a:rPr lang="zh-CN" altLang="en-US" sz="2800" dirty="0"/>
              <a:t> 误用(</a:t>
            </a:r>
            <a:r>
              <a:rPr lang="en-US" altLang="zh-CN" sz="2800" dirty="0"/>
              <a:t>Misuse)</a:t>
            </a:r>
          </a:p>
          <a:p>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09612">
                                            <p:txEl>
                                              <p:pRg st="0" end="0"/>
                                            </p:txEl>
                                          </p:spTgt>
                                        </p:tgtEl>
                                        <p:attrNameLst>
                                          <p:attrName>style.visibility</p:attrName>
                                        </p:attrNameLst>
                                      </p:cBhvr>
                                      <p:to>
                                        <p:strVal val="visible"/>
                                      </p:to>
                                    </p:set>
                                    <p:anim calcmode="lin" valueType="num">
                                      <p:cBhvr>
                                        <p:cTn id="7" dur="1000" fill="hold"/>
                                        <p:tgtEl>
                                          <p:spTgt spid="10961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0961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0961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09612">
                                            <p:txEl>
                                              <p:pRg st="1" end="1"/>
                                            </p:txEl>
                                          </p:spTgt>
                                        </p:tgtEl>
                                        <p:attrNameLst>
                                          <p:attrName>style.visibility</p:attrName>
                                        </p:attrNameLst>
                                      </p:cBhvr>
                                      <p:to>
                                        <p:strVal val="visible"/>
                                      </p:to>
                                    </p:set>
                                    <p:anim calcmode="lin" valueType="num">
                                      <p:cBhvr>
                                        <p:cTn id="14" dur="1000" fill="hold"/>
                                        <p:tgtEl>
                                          <p:spTgt spid="10961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0961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0961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09612">
                                            <p:txEl>
                                              <p:pRg st="2" end="2"/>
                                            </p:txEl>
                                          </p:spTgt>
                                        </p:tgtEl>
                                        <p:attrNameLst>
                                          <p:attrName>style.visibility</p:attrName>
                                        </p:attrNameLst>
                                      </p:cBhvr>
                                      <p:to>
                                        <p:strVal val="visible"/>
                                      </p:to>
                                    </p:set>
                                    <p:anim calcmode="lin" valueType="num">
                                      <p:cBhvr>
                                        <p:cTn id="21" dur="1000" fill="hold"/>
                                        <p:tgtEl>
                                          <p:spTgt spid="109612">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09612">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0961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09612">
                                            <p:txEl>
                                              <p:pRg st="3" end="3"/>
                                            </p:txEl>
                                          </p:spTgt>
                                        </p:tgtEl>
                                        <p:attrNameLst>
                                          <p:attrName>style.visibility</p:attrName>
                                        </p:attrNameLst>
                                      </p:cBhvr>
                                      <p:to>
                                        <p:strVal val="visible"/>
                                      </p:to>
                                    </p:set>
                                    <p:anim calcmode="lin" valueType="num">
                                      <p:cBhvr>
                                        <p:cTn id="28" dur="1000" fill="hold"/>
                                        <p:tgtEl>
                                          <p:spTgt spid="109612">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109612">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10961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09612">
                                            <p:txEl>
                                              <p:pRg st="4" end="4"/>
                                            </p:txEl>
                                          </p:spTgt>
                                        </p:tgtEl>
                                        <p:attrNameLst>
                                          <p:attrName>style.visibility</p:attrName>
                                        </p:attrNameLst>
                                      </p:cBhvr>
                                      <p:to>
                                        <p:strVal val="visible"/>
                                      </p:to>
                                    </p:set>
                                    <p:anim calcmode="lin" valueType="num">
                                      <p:cBhvr>
                                        <p:cTn id="35" dur="1000" fill="hold"/>
                                        <p:tgtEl>
                                          <p:spTgt spid="109612">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109612">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10961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09612">
                                            <p:txEl>
                                              <p:pRg st="5" end="5"/>
                                            </p:txEl>
                                          </p:spTgt>
                                        </p:tgtEl>
                                        <p:attrNameLst>
                                          <p:attrName>style.visibility</p:attrName>
                                        </p:attrNameLst>
                                      </p:cBhvr>
                                      <p:to>
                                        <p:strVal val="visible"/>
                                      </p:to>
                                    </p:set>
                                    <p:anim calcmode="lin" valueType="num">
                                      <p:cBhvr>
                                        <p:cTn id="42" dur="1000" fill="hold"/>
                                        <p:tgtEl>
                                          <p:spTgt spid="109612">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109612">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109612">
                                            <p:txEl>
                                              <p:pRg st="5" end="5"/>
                                            </p:txEl>
                                          </p:spTgt>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09612">
                                            <p:txEl>
                                              <p:pRg st="6" end="6"/>
                                            </p:txEl>
                                          </p:spTgt>
                                        </p:tgtEl>
                                        <p:attrNameLst>
                                          <p:attrName>style.visibility</p:attrName>
                                        </p:attrNameLst>
                                      </p:cBhvr>
                                      <p:to>
                                        <p:strVal val="visible"/>
                                      </p:to>
                                    </p:set>
                                    <p:anim calcmode="lin" valueType="num">
                                      <p:cBhvr>
                                        <p:cTn id="47" dur="1000" fill="hold"/>
                                        <p:tgtEl>
                                          <p:spTgt spid="109612">
                                            <p:txEl>
                                              <p:pRg st="6" end="6"/>
                                            </p:txEl>
                                          </p:spTgt>
                                        </p:tgtEl>
                                        <p:attrNameLst>
                                          <p:attrName>ppt_w</p:attrName>
                                        </p:attrNameLst>
                                      </p:cBhvr>
                                      <p:tavLst>
                                        <p:tav tm="0">
                                          <p:val>
                                            <p:strVal val="#ppt_w*0.70"/>
                                          </p:val>
                                        </p:tav>
                                        <p:tav tm="100000">
                                          <p:val>
                                            <p:strVal val="#ppt_w"/>
                                          </p:val>
                                        </p:tav>
                                      </p:tavLst>
                                    </p:anim>
                                    <p:anim calcmode="lin" valueType="num">
                                      <p:cBhvr>
                                        <p:cTn id="48" dur="1000" fill="hold"/>
                                        <p:tgtEl>
                                          <p:spTgt spid="109612">
                                            <p:txEl>
                                              <p:pRg st="6" end="6"/>
                                            </p:txEl>
                                          </p:spTgt>
                                        </p:tgtEl>
                                        <p:attrNameLst>
                                          <p:attrName>ppt_h</p:attrName>
                                        </p:attrNameLst>
                                      </p:cBhvr>
                                      <p:tavLst>
                                        <p:tav tm="0">
                                          <p:val>
                                            <p:strVal val="#ppt_h"/>
                                          </p:val>
                                        </p:tav>
                                        <p:tav tm="100000">
                                          <p:val>
                                            <p:strVal val="#ppt_h"/>
                                          </p:val>
                                        </p:tav>
                                      </p:tavLst>
                                    </p:anim>
                                    <p:animEffect transition="in" filter="fade">
                                      <p:cBhvr>
                                        <p:cTn id="49" dur="1000"/>
                                        <p:tgtEl>
                                          <p:spTgt spid="109612">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109612">
                                            <p:txEl>
                                              <p:pRg st="7" end="7"/>
                                            </p:txEl>
                                          </p:spTgt>
                                        </p:tgtEl>
                                        <p:attrNameLst>
                                          <p:attrName>style.visibility</p:attrName>
                                        </p:attrNameLst>
                                      </p:cBhvr>
                                      <p:to>
                                        <p:strVal val="visible"/>
                                      </p:to>
                                    </p:set>
                                    <p:anim calcmode="lin" valueType="num">
                                      <p:cBhvr>
                                        <p:cTn id="54" dur="1000" fill="hold"/>
                                        <p:tgtEl>
                                          <p:spTgt spid="109612">
                                            <p:txEl>
                                              <p:pRg st="7" end="7"/>
                                            </p:txEl>
                                          </p:spTgt>
                                        </p:tgtEl>
                                        <p:attrNameLst>
                                          <p:attrName>ppt_w</p:attrName>
                                        </p:attrNameLst>
                                      </p:cBhvr>
                                      <p:tavLst>
                                        <p:tav tm="0">
                                          <p:val>
                                            <p:strVal val="#ppt_w*0.70"/>
                                          </p:val>
                                        </p:tav>
                                        <p:tav tm="100000">
                                          <p:val>
                                            <p:strVal val="#ppt_w"/>
                                          </p:val>
                                        </p:tav>
                                      </p:tavLst>
                                    </p:anim>
                                    <p:anim calcmode="lin" valueType="num">
                                      <p:cBhvr>
                                        <p:cTn id="55" dur="1000" fill="hold"/>
                                        <p:tgtEl>
                                          <p:spTgt spid="109612">
                                            <p:txEl>
                                              <p:pRg st="7" end="7"/>
                                            </p:txEl>
                                          </p:spTgt>
                                        </p:tgtEl>
                                        <p:attrNameLst>
                                          <p:attrName>ppt_h</p:attrName>
                                        </p:attrNameLst>
                                      </p:cBhvr>
                                      <p:tavLst>
                                        <p:tav tm="0">
                                          <p:val>
                                            <p:strVal val="#ppt_h"/>
                                          </p:val>
                                        </p:tav>
                                        <p:tav tm="100000">
                                          <p:val>
                                            <p:strVal val="#ppt_h"/>
                                          </p:val>
                                        </p:tav>
                                      </p:tavLst>
                                    </p:anim>
                                    <p:animEffect transition="in" filter="fade">
                                      <p:cBhvr>
                                        <p:cTn id="56" dur="1000"/>
                                        <p:tgtEl>
                                          <p:spTgt spid="1096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1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77863" y="1401763"/>
            <a:ext cx="7772400" cy="4114800"/>
          </a:xfrm>
        </p:spPr>
        <p:txBody>
          <a:bodyPr/>
          <a:lstStyle/>
          <a:p>
            <a:r>
              <a:rPr lang="zh-CN" altLang="zh-CN" sz="2800" dirty="0"/>
              <a:t>正常行为的学习依赖于学习数据的质量，但如何评估数据的质量呢？</a:t>
            </a:r>
            <a:endParaRPr lang="en-US" altLang="zh-CN" sz="2800" dirty="0"/>
          </a:p>
          <a:p>
            <a:r>
              <a:rPr lang="zh-CN" altLang="zh-CN" sz="2800" dirty="0"/>
              <a:t>可以利用信息论的熵、条件熵、相对熵和信息增益等概念来定量地描述一个数据集的特征，分析数据源的质量。</a:t>
            </a:r>
            <a:endParaRPr lang="zh-CN" altLang="en-US" sz="2800" dirty="0"/>
          </a:p>
        </p:txBody>
      </p:sp>
      <p:sp>
        <p:nvSpPr>
          <p:cNvPr id="3" name="标题 2"/>
          <p:cNvSpPr>
            <a:spLocks noGrp="1"/>
          </p:cNvSpPr>
          <p:nvPr>
            <p:ph type="title"/>
          </p:nvPr>
        </p:nvSpPr>
        <p:spPr/>
        <p:txBody>
          <a:bodyPr/>
          <a:lstStyle/>
          <a:p>
            <a:r>
              <a:rPr lang="zh-CN" altLang="en-US" dirty="0"/>
              <a:t>数据源评价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0238" y="1316038"/>
            <a:ext cx="7772400" cy="4970462"/>
          </a:xfrm>
        </p:spPr>
        <p:txBody>
          <a:bodyPr/>
          <a:lstStyle/>
          <a:p>
            <a:r>
              <a:rPr lang="en-US" altLang="zh-CN" sz="2800" dirty="0"/>
              <a:t>1. </a:t>
            </a:r>
            <a:r>
              <a:rPr lang="zh-CN" altLang="zh-CN" sz="2800" dirty="0"/>
              <a:t>统计分析法</a:t>
            </a:r>
            <a:endParaRPr lang="en-US" altLang="zh-CN" sz="2800" dirty="0"/>
          </a:p>
          <a:p>
            <a:pPr lvl="1"/>
            <a:r>
              <a:rPr lang="zh-CN" altLang="zh-CN" sz="2400" dirty="0"/>
              <a:t>以统计理论为基础建立用户或者系统的正常行为模式。</a:t>
            </a:r>
            <a:r>
              <a:rPr lang="zh-CN" altLang="zh-CN" sz="2400" dirty="0">
                <a:solidFill>
                  <a:srgbClr val="FF0000"/>
                </a:solidFill>
              </a:rPr>
              <a:t>主体的行为模式常常由测量参数的频度、概率分布、均值、方差等统计量来描述</a:t>
            </a:r>
            <a:r>
              <a:rPr lang="zh-CN" altLang="zh-CN" sz="2400" dirty="0"/>
              <a:t>。抽样周期可以短到几秒钟长至几个月。</a:t>
            </a:r>
            <a:endParaRPr lang="en-US" altLang="zh-CN" sz="2400" dirty="0"/>
          </a:p>
          <a:p>
            <a:pPr lvl="1"/>
            <a:r>
              <a:rPr lang="zh-CN" altLang="en-US" sz="2400" dirty="0"/>
              <a:t>异常：</a:t>
            </a:r>
            <a:r>
              <a:rPr lang="zh-CN" altLang="zh-CN" sz="2400" dirty="0"/>
              <a:t>将用户的短期特征轮廓与长期特征轮廓进行比较，如果偏差超过设定的阈值，则认为用户的近期活动存在异常</a:t>
            </a:r>
            <a:r>
              <a:rPr lang="zh-CN" altLang="en-US" sz="2400" dirty="0"/>
              <a:t>。</a:t>
            </a:r>
            <a:endParaRPr lang="en-US" altLang="zh-CN" sz="2400" dirty="0"/>
          </a:p>
          <a:p>
            <a:pPr lvl="1"/>
            <a:r>
              <a:rPr lang="zh-CN" altLang="zh-CN" sz="2400" dirty="0"/>
              <a:t>入侵判定思路较为简单，但是在具体实现时误报率和漏报率都较高，此外，对于存在时间顺序的复杂攻击活动，统计分析法难以准确描述</a:t>
            </a:r>
            <a:endParaRPr lang="zh-CN" altLang="en-US" sz="2400" dirty="0"/>
          </a:p>
        </p:txBody>
      </p:sp>
      <p:sp>
        <p:nvSpPr>
          <p:cNvPr id="3" name="标题 2"/>
          <p:cNvSpPr>
            <a:spLocks noGrp="1"/>
          </p:cNvSpPr>
          <p:nvPr>
            <p:ph type="title"/>
          </p:nvPr>
        </p:nvSpPr>
        <p:spPr/>
        <p:txBody>
          <a:bodyPr/>
          <a:lstStyle/>
          <a:p>
            <a:r>
              <a:rPr lang="zh-CN" altLang="en-US" dirty="0"/>
              <a:t>异常检测实现方法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p:cTn id="26"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0238" y="1316038"/>
            <a:ext cx="7772400" cy="4970462"/>
          </a:xfrm>
        </p:spPr>
        <p:txBody>
          <a:bodyPr/>
          <a:lstStyle/>
          <a:p>
            <a:r>
              <a:rPr lang="en-US" altLang="zh-CN" sz="2800" dirty="0"/>
              <a:t>2. </a:t>
            </a:r>
            <a:r>
              <a:rPr lang="zh-CN" altLang="zh-CN" sz="2800" dirty="0"/>
              <a:t>神经网络法</a:t>
            </a:r>
            <a:endParaRPr lang="en-US" altLang="zh-CN" sz="2800" dirty="0"/>
          </a:p>
          <a:p>
            <a:pPr lvl="1"/>
            <a:r>
              <a:rPr lang="zh-CN" altLang="zh-CN" sz="2400" dirty="0"/>
              <a:t>向神经网络提交标识用户正常行为的训练数据，神经网络可以通过自学习建立用户或者系统活动的正常特征模式。</a:t>
            </a:r>
            <a:endParaRPr lang="en-US" altLang="zh-CN" sz="2400" dirty="0"/>
          </a:p>
          <a:p>
            <a:pPr lvl="1"/>
            <a:r>
              <a:rPr lang="zh-CN" altLang="en-US" sz="2400" dirty="0"/>
              <a:t>异常：</a:t>
            </a:r>
            <a:r>
              <a:rPr lang="zh-CN" altLang="zh-CN" sz="2400" dirty="0"/>
              <a:t>采用神经网络对用户或者系统活动进行监控，神经网络将把接收到的事件数据与事先建立的正常特征模式进行比较，判断活动是否出现了异常。</a:t>
            </a:r>
            <a:endParaRPr lang="en-US" altLang="zh-CN" sz="2400" dirty="0"/>
          </a:p>
          <a:p>
            <a:pPr lvl="1"/>
            <a:r>
              <a:rPr lang="zh-CN" altLang="zh-CN" sz="2400" dirty="0"/>
              <a:t>突出优点是不需要指定测量参数来构造标识用户或系统行为的特征集，解决了统计分析法在特征选择方面的困难。存在一个严重的缺陷</a:t>
            </a:r>
            <a:r>
              <a:rPr lang="zh-CN" altLang="en-US" sz="2400" dirty="0"/>
              <a:t>：</a:t>
            </a:r>
            <a:r>
              <a:rPr lang="zh-CN" altLang="zh-CN" sz="2400" dirty="0"/>
              <a:t>发现异常时，神经网络不会提供关于异常的任何分析和解释。</a:t>
            </a:r>
            <a:endParaRPr lang="zh-CN" altLang="en-US" sz="2400" dirty="0"/>
          </a:p>
        </p:txBody>
      </p:sp>
      <p:sp>
        <p:nvSpPr>
          <p:cNvPr id="3" name="标题 2"/>
          <p:cNvSpPr>
            <a:spLocks noGrp="1"/>
          </p:cNvSpPr>
          <p:nvPr>
            <p:ph type="title"/>
          </p:nvPr>
        </p:nvSpPr>
        <p:spPr/>
        <p:txBody>
          <a:bodyPr/>
          <a:lstStyle/>
          <a:p>
            <a:r>
              <a:rPr lang="zh-CN" altLang="en-US" dirty="0"/>
              <a:t>异常检测实现方法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p:cTn id="26"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0238" y="1316038"/>
            <a:ext cx="7772400" cy="4970462"/>
          </a:xfrm>
        </p:spPr>
        <p:txBody>
          <a:bodyPr/>
          <a:lstStyle/>
          <a:p>
            <a:r>
              <a:rPr lang="en-US" altLang="zh-CN" sz="2800" dirty="0"/>
              <a:t>3. </a:t>
            </a:r>
            <a:r>
              <a:rPr lang="zh-CN" altLang="zh-CN" sz="2800" dirty="0"/>
              <a:t>聚类分析法</a:t>
            </a:r>
            <a:endParaRPr lang="en-US" altLang="zh-CN" sz="2800" dirty="0"/>
          </a:p>
          <a:p>
            <a:pPr lvl="1"/>
            <a:r>
              <a:rPr lang="zh-CN" altLang="zh-CN" sz="2000" dirty="0"/>
              <a:t>聚类分析以对象之间的相似度为依据</a:t>
            </a:r>
            <a:r>
              <a:rPr lang="zh-CN" altLang="en-US" sz="2000" dirty="0"/>
              <a:t>，</a:t>
            </a:r>
            <a:r>
              <a:rPr lang="zh-CN" altLang="zh-CN" sz="2000" dirty="0"/>
              <a:t>将物理或抽象对象组成的集合进行划分，把相类似的对象集中在一起，归属到一个类中。采用聚类分析法进行异常检测，是希望在描述用户行为或者系统行为的数据中发现不同类别</a:t>
            </a:r>
            <a:r>
              <a:rPr lang="zh-CN" altLang="en-US" sz="2000" dirty="0"/>
              <a:t>（正常、攻击）</a:t>
            </a:r>
            <a:r>
              <a:rPr lang="zh-CN" altLang="zh-CN" sz="2000" dirty="0"/>
              <a:t>的数据集合。</a:t>
            </a:r>
            <a:r>
              <a:rPr lang="en-US" altLang="zh-CN" sz="2000" dirty="0"/>
              <a:t> K-means</a:t>
            </a:r>
            <a:r>
              <a:rPr lang="zh-CN" altLang="zh-CN" sz="2000" dirty="0"/>
              <a:t>是经典的聚类算法</a:t>
            </a:r>
            <a:r>
              <a:rPr lang="zh-CN" altLang="en-US" sz="2000" dirty="0"/>
              <a:t>。</a:t>
            </a:r>
            <a:endParaRPr lang="en-US" altLang="zh-CN" sz="2000" dirty="0"/>
          </a:p>
          <a:p>
            <a:pPr lvl="1"/>
            <a:r>
              <a:rPr lang="zh-CN" altLang="en-US" sz="2000" dirty="0"/>
              <a:t>异常：</a:t>
            </a:r>
            <a:r>
              <a:rPr lang="zh-CN" altLang="zh-CN" sz="2000" dirty="0"/>
              <a:t>需要采用用户行为或者系统行为的一些属性描述被监控主体的行为特征。这些属性必须具有很好的区分度，能够区分出正常活动和异常活动，从而确保数据在经过聚类算法处理以后，标识用户正常活动的数据聚集在一起，而标识攻击等异常活动的数据聚集在一起。</a:t>
            </a:r>
          </a:p>
        </p:txBody>
      </p:sp>
      <p:sp>
        <p:nvSpPr>
          <p:cNvPr id="3" name="标题 2"/>
          <p:cNvSpPr>
            <a:spLocks noGrp="1"/>
          </p:cNvSpPr>
          <p:nvPr>
            <p:ph type="title"/>
          </p:nvPr>
        </p:nvSpPr>
        <p:spPr/>
        <p:txBody>
          <a:bodyPr/>
          <a:lstStyle/>
          <a:p>
            <a:r>
              <a:rPr lang="zh-CN" altLang="en-US" dirty="0"/>
              <a:t>异常检测实现方法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0238" y="1316038"/>
            <a:ext cx="7772400" cy="4970462"/>
          </a:xfrm>
        </p:spPr>
        <p:txBody>
          <a:bodyPr/>
          <a:lstStyle/>
          <a:p>
            <a:r>
              <a:rPr lang="en-US" altLang="zh-CN" sz="2800" dirty="0"/>
              <a:t>4. </a:t>
            </a:r>
            <a:r>
              <a:rPr lang="zh-CN" altLang="en-US" sz="2800" dirty="0"/>
              <a:t>人工免疫</a:t>
            </a:r>
            <a:endParaRPr lang="en-US" altLang="zh-CN" sz="2800" dirty="0"/>
          </a:p>
          <a:p>
            <a:pPr lvl="1"/>
            <a:r>
              <a:rPr lang="zh-CN" altLang="zh-CN" sz="2400" dirty="0"/>
              <a:t>将非法程序及非法应用与合法程序、合法数据区分开来，与人工免疫系统对自体和非自体进行类别划分相类似。</a:t>
            </a:r>
            <a:r>
              <a:rPr lang="en-US" altLang="zh-CN" sz="2400" dirty="0"/>
              <a:t> Forrest</a:t>
            </a:r>
            <a:r>
              <a:rPr lang="zh-CN" altLang="zh-CN" sz="2400" dirty="0"/>
              <a:t>采用监控系统进程的方法实现了</a:t>
            </a:r>
            <a:r>
              <a:rPr lang="en-US" altLang="zh-CN" sz="2400" dirty="0"/>
              <a:t>Unix</a:t>
            </a:r>
            <a:r>
              <a:rPr lang="zh-CN" altLang="zh-CN" sz="2400" dirty="0"/>
              <a:t>平台的</a:t>
            </a:r>
            <a:r>
              <a:rPr lang="zh-CN" altLang="en-US" sz="2400" dirty="0"/>
              <a:t>人工免疫</a:t>
            </a:r>
            <a:r>
              <a:rPr lang="zh-CN" altLang="zh-CN" sz="2400" dirty="0"/>
              <a:t>入侵检测系统。</a:t>
            </a:r>
            <a:endParaRPr lang="en-US" altLang="zh-CN" sz="2400" dirty="0"/>
          </a:p>
        </p:txBody>
      </p:sp>
      <p:sp>
        <p:nvSpPr>
          <p:cNvPr id="3" name="标题 2"/>
          <p:cNvSpPr>
            <a:spLocks noGrp="1"/>
          </p:cNvSpPr>
          <p:nvPr>
            <p:ph type="title"/>
          </p:nvPr>
        </p:nvSpPr>
        <p:spPr/>
        <p:txBody>
          <a:bodyPr/>
          <a:lstStyle/>
          <a:p>
            <a:r>
              <a:rPr lang="zh-CN" altLang="en-US" dirty="0"/>
              <a:t>异常检测实现方法</a:t>
            </a:r>
          </a:p>
        </p:txBody>
      </p:sp>
      <p:sp>
        <p:nvSpPr>
          <p:cNvPr id="962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96257" name="Object 1"/>
          <p:cNvGraphicFramePr>
            <a:graphicFrameLocks noChangeAspect="1"/>
          </p:cNvGraphicFramePr>
          <p:nvPr/>
        </p:nvGraphicFramePr>
        <p:xfrm>
          <a:off x="2457450" y="3695700"/>
          <a:ext cx="4029075" cy="2476500"/>
        </p:xfrm>
        <a:graphic>
          <a:graphicData uri="http://schemas.openxmlformats.org/presentationml/2006/ole">
            <mc:AlternateContent xmlns:mc="http://schemas.openxmlformats.org/markup-compatibility/2006">
              <mc:Choice xmlns:v="urn:schemas-microsoft-com:vml" Requires="v">
                <p:oleObj spid="_x0000_s3103" name="演示文稿" r:id="rId4" imgW="6024880" imgH="4521835" progId="PowerPoint.Show.8">
                  <p:embed/>
                </p:oleObj>
              </mc:Choice>
              <mc:Fallback>
                <p:oleObj name="演示文稿" r:id="rId4" imgW="6024880" imgH="4521835" progId="PowerPoint.Show.8">
                  <p:embed/>
                  <p:pic>
                    <p:nvPicPr>
                      <p:cNvPr id="0" name="图片 3072"/>
                      <p:cNvPicPr>
                        <a:picLocks noChangeAspect="1"/>
                      </p:cNvPicPr>
                      <p:nvPr/>
                    </p:nvPicPr>
                    <p:blipFill>
                      <a:blip r:embed="rId5"/>
                      <a:srcRect l="11810" t="24147" r="21732" b="34645"/>
                      <a:stretch>
                        <a:fillRect/>
                      </a:stretch>
                    </p:blipFill>
                    <p:spPr>
                      <a:xfrm>
                        <a:off x="2457450" y="3695700"/>
                        <a:ext cx="4029075" cy="24765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zh-CN" altLang="en-US"/>
              <a:t>方法二：异常检测方法</a:t>
            </a:r>
            <a:endParaRPr lang="en-US" altLang="zh-CN"/>
          </a:p>
        </p:txBody>
      </p:sp>
      <p:sp>
        <p:nvSpPr>
          <p:cNvPr id="253955"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53956" name="Rectangle 4"/>
          <p:cNvSpPr>
            <a:spLocks noGrp="1" noChangeArrowheads="1"/>
          </p:cNvSpPr>
          <p:nvPr>
            <p:ph type="body" idx="1"/>
          </p:nvPr>
        </p:nvSpPr>
        <p:spPr>
          <a:xfrm>
            <a:off x="439738" y="1306513"/>
            <a:ext cx="8496300" cy="5257800"/>
          </a:xfrm>
          <a:noFill/>
        </p:spPr>
        <p:txBody>
          <a:bodyPr/>
          <a:lstStyle/>
          <a:p>
            <a:pPr>
              <a:lnSpc>
                <a:spcPct val="100000"/>
              </a:lnSpc>
            </a:pPr>
            <a:r>
              <a:rPr lang="zh-CN" altLang="en-US" sz="3000" dirty="0">
                <a:latin typeface="黑体" panose="02010609060101010101" pitchFamily="49" charset="-122"/>
              </a:rPr>
              <a:t>异常检测</a:t>
            </a:r>
          </a:p>
          <a:p>
            <a:pPr lvl="1">
              <a:lnSpc>
                <a:spcPct val="100000"/>
              </a:lnSpc>
            </a:pPr>
            <a:r>
              <a:rPr lang="zh-CN" altLang="en-US" sz="2500" dirty="0">
                <a:latin typeface="黑体" panose="02010609060101010101" pitchFamily="49" charset="-122"/>
              </a:rPr>
              <a:t>可以检测</a:t>
            </a:r>
            <a:r>
              <a:rPr lang="zh-CN" altLang="en-US" sz="2500" dirty="0">
                <a:solidFill>
                  <a:srgbClr val="FF0000"/>
                </a:solidFill>
                <a:latin typeface="黑体" panose="02010609060101010101" pitchFamily="49" charset="-122"/>
              </a:rPr>
              <a:t>未知攻击</a:t>
            </a:r>
            <a:r>
              <a:rPr lang="zh-CN" altLang="en-US" sz="2500" dirty="0">
                <a:latin typeface="黑体" panose="02010609060101010101" pitchFamily="49" charset="-122"/>
              </a:rPr>
              <a:t>！</a:t>
            </a:r>
            <a:r>
              <a:rPr lang="en-US" altLang="zh-CN" sz="2500" dirty="0"/>
              <a:t>?</a:t>
            </a:r>
          </a:p>
          <a:p>
            <a:pPr lvl="1">
              <a:lnSpc>
                <a:spcPct val="100000"/>
              </a:lnSpc>
            </a:pPr>
            <a:r>
              <a:rPr lang="zh-CN" altLang="en-US" sz="2500" dirty="0">
                <a:solidFill>
                  <a:srgbClr val="0000FF"/>
                </a:solidFill>
                <a:latin typeface="黑体" panose="02010609060101010101" pitchFamily="49" charset="-122"/>
              </a:rPr>
              <a:t>不在预定义的合法行为集中，就一定是攻击吗？</a:t>
            </a:r>
          </a:p>
          <a:p>
            <a:pPr lvl="1">
              <a:lnSpc>
                <a:spcPct val="100000"/>
              </a:lnSpc>
            </a:pPr>
            <a:r>
              <a:rPr lang="zh-CN" altLang="en-US" sz="2500" dirty="0">
                <a:latin typeface="黑体" panose="02010609060101010101" pitchFamily="49" charset="-122"/>
              </a:rPr>
              <a:t>检测率取决于：正常行为模式的正确性与完备性以及监控的频率</a:t>
            </a:r>
          </a:p>
          <a:p>
            <a:pPr lvl="1">
              <a:lnSpc>
                <a:spcPct val="100000"/>
              </a:lnSpc>
            </a:pPr>
            <a:r>
              <a:rPr lang="zh-CN" altLang="en-US" sz="2500" dirty="0">
                <a:latin typeface="宋体" panose="02010600030101010101" pitchFamily="2" charset="-122"/>
              </a:rPr>
              <a:t>系统能针对用户行为的改变进行自我调整和优化，但随着检测模型的逐步精确，检测过程会消耗更多的系统资源</a:t>
            </a:r>
            <a:endParaRPr lang="en-US" altLang="zh-CN" sz="25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3956">
                                            <p:txEl>
                                              <p:pRg st="0" end="0"/>
                                            </p:txEl>
                                          </p:spTgt>
                                        </p:tgtEl>
                                        <p:attrNameLst>
                                          <p:attrName>style.visibility</p:attrName>
                                        </p:attrNameLst>
                                      </p:cBhvr>
                                      <p:to>
                                        <p:strVal val="visible"/>
                                      </p:to>
                                    </p:set>
                                    <p:anim calcmode="lin" valueType="num">
                                      <p:cBhvr additive="base">
                                        <p:cTn id="7" dur="500" fill="hold"/>
                                        <p:tgtEl>
                                          <p:spTgt spid="2539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39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3956">
                                            <p:txEl>
                                              <p:pRg st="1" end="1"/>
                                            </p:txEl>
                                          </p:spTgt>
                                        </p:tgtEl>
                                        <p:attrNameLst>
                                          <p:attrName>style.visibility</p:attrName>
                                        </p:attrNameLst>
                                      </p:cBhvr>
                                      <p:to>
                                        <p:strVal val="visible"/>
                                      </p:to>
                                    </p:set>
                                    <p:anim calcmode="lin" valueType="num">
                                      <p:cBhvr additive="base">
                                        <p:cTn id="13" dur="500" fill="hold"/>
                                        <p:tgtEl>
                                          <p:spTgt spid="2539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39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3956">
                                            <p:txEl>
                                              <p:pRg st="2" end="2"/>
                                            </p:txEl>
                                          </p:spTgt>
                                        </p:tgtEl>
                                        <p:attrNameLst>
                                          <p:attrName>style.visibility</p:attrName>
                                        </p:attrNameLst>
                                      </p:cBhvr>
                                      <p:to>
                                        <p:strVal val="visible"/>
                                      </p:to>
                                    </p:set>
                                    <p:anim calcmode="lin" valueType="num">
                                      <p:cBhvr additive="base">
                                        <p:cTn id="19" dur="500" fill="hold"/>
                                        <p:tgtEl>
                                          <p:spTgt spid="25395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39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3956">
                                            <p:txEl>
                                              <p:pRg st="3" end="3"/>
                                            </p:txEl>
                                          </p:spTgt>
                                        </p:tgtEl>
                                        <p:attrNameLst>
                                          <p:attrName>style.visibility</p:attrName>
                                        </p:attrNameLst>
                                      </p:cBhvr>
                                      <p:to>
                                        <p:strVal val="visible"/>
                                      </p:to>
                                    </p:set>
                                    <p:anim calcmode="lin" valueType="num">
                                      <p:cBhvr additive="base">
                                        <p:cTn id="25" dur="500" fill="hold"/>
                                        <p:tgtEl>
                                          <p:spTgt spid="25395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395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3956">
                                            <p:txEl>
                                              <p:pRg st="4" end="4"/>
                                            </p:txEl>
                                          </p:spTgt>
                                        </p:tgtEl>
                                        <p:attrNameLst>
                                          <p:attrName>style.visibility</p:attrName>
                                        </p:attrNameLst>
                                      </p:cBhvr>
                                      <p:to>
                                        <p:strVal val="visible"/>
                                      </p:to>
                                    </p:set>
                                    <p:anim calcmode="lin" valueType="num">
                                      <p:cBhvr additive="base">
                                        <p:cTn id="31" dur="500" fill="hold"/>
                                        <p:tgtEl>
                                          <p:spTgt spid="25395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395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6"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zh-CN" altLang="en-US"/>
              <a:t>两种方法比较</a:t>
            </a:r>
            <a:endParaRPr lang="en-US" altLang="zh-CN"/>
          </a:p>
        </p:txBody>
      </p:sp>
      <p:sp>
        <p:nvSpPr>
          <p:cNvPr id="256003"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56004" name="Rectangle 4"/>
          <p:cNvSpPr>
            <a:spLocks noGrp="1" noChangeArrowheads="1"/>
          </p:cNvSpPr>
          <p:nvPr>
            <p:ph type="body" idx="1"/>
          </p:nvPr>
        </p:nvSpPr>
        <p:spPr>
          <a:xfrm>
            <a:off x="477838" y="1611313"/>
            <a:ext cx="8496300" cy="4418012"/>
          </a:xfrm>
          <a:noFill/>
        </p:spPr>
        <p:txBody>
          <a:bodyPr/>
          <a:lstStyle/>
          <a:p>
            <a:r>
              <a:rPr lang="zh-CN" altLang="en-US" sz="3000" dirty="0">
                <a:latin typeface="黑体" panose="02010609060101010101" pitchFamily="49" charset="-122"/>
              </a:rPr>
              <a:t>检测的攻击类型：已知与未知</a:t>
            </a:r>
          </a:p>
          <a:p>
            <a:r>
              <a:rPr lang="zh-CN" altLang="en-US" sz="3000" dirty="0">
                <a:latin typeface="黑体" panose="02010609060101010101" pitchFamily="49" charset="-122"/>
              </a:rPr>
              <a:t>特  征：已知</a:t>
            </a:r>
            <a:r>
              <a:rPr lang="zh-CN" altLang="en-US" sz="3000" dirty="0">
                <a:solidFill>
                  <a:srgbClr val="FF0000"/>
                </a:solidFill>
                <a:latin typeface="黑体" panose="02010609060101010101" pitchFamily="49" charset="-122"/>
              </a:rPr>
              <a:t>攻击特征</a:t>
            </a:r>
            <a:r>
              <a:rPr lang="zh-CN" altLang="en-US" sz="3000" dirty="0">
                <a:latin typeface="黑体" panose="02010609060101010101" pitchFamily="49" charset="-122"/>
              </a:rPr>
              <a:t>与已知</a:t>
            </a:r>
            <a:r>
              <a:rPr lang="zh-CN" altLang="en-US" sz="3000" dirty="0">
                <a:solidFill>
                  <a:srgbClr val="FF0000"/>
                </a:solidFill>
                <a:latin typeface="黑体" panose="02010609060101010101" pitchFamily="49" charset="-122"/>
              </a:rPr>
              <a:t>正常行为特征</a:t>
            </a:r>
          </a:p>
          <a:p>
            <a:r>
              <a:rPr lang="zh-CN" altLang="en-US" sz="3000" dirty="0">
                <a:latin typeface="黑体" panose="02010609060101010101" pitchFamily="49" charset="-122"/>
              </a:rPr>
              <a:t>性  能：</a:t>
            </a:r>
            <a:r>
              <a:rPr lang="zh-CN" altLang="en-US" sz="3000" dirty="0">
                <a:solidFill>
                  <a:srgbClr val="FF0000"/>
                </a:solidFill>
                <a:latin typeface="黑体" panose="02010609060101010101" pitchFamily="49" charset="-122"/>
              </a:rPr>
              <a:t>误报率</a:t>
            </a:r>
            <a:r>
              <a:rPr lang="en-US" altLang="zh-CN" sz="3000" dirty="0">
                <a:latin typeface="黑体" panose="02010609060101010101" pitchFamily="49" charset="-122"/>
              </a:rPr>
              <a:t>(</a:t>
            </a:r>
            <a:r>
              <a:rPr lang="en-US" altLang="zh-CN" sz="3000" dirty="0"/>
              <a:t>rate</a:t>
            </a:r>
            <a:r>
              <a:rPr lang="en-US" altLang="zh-CN" sz="3000" dirty="0">
                <a:latin typeface="黑体" panose="02010609060101010101" pitchFamily="49" charset="-122"/>
              </a:rPr>
              <a:t> of </a:t>
            </a:r>
            <a:r>
              <a:rPr lang="en-US" altLang="zh-CN" sz="3000" dirty="0"/>
              <a:t>false positive)</a:t>
            </a:r>
            <a:r>
              <a:rPr lang="zh-CN" altLang="en-US" sz="3000" dirty="0"/>
              <a:t>与</a:t>
            </a:r>
            <a:r>
              <a:rPr lang="zh-CN" altLang="en-US" sz="3000" dirty="0">
                <a:solidFill>
                  <a:srgbClr val="FF0000"/>
                </a:solidFill>
              </a:rPr>
              <a:t>漏报率</a:t>
            </a:r>
            <a:r>
              <a:rPr lang="en-US" altLang="zh-CN" sz="3000" dirty="0"/>
              <a:t>(rate of false negative</a:t>
            </a:r>
            <a:r>
              <a:rPr lang="en-US" altLang="zh-CN" sz="3000" dirty="0">
                <a:latin typeface="黑体" panose="02010609060101010101" pitchFamily="49" charset="-122"/>
              </a:rPr>
              <a:t>)</a:t>
            </a:r>
          </a:p>
          <a:p>
            <a:pPr lvl="1"/>
            <a:r>
              <a:rPr lang="zh-CN" altLang="en-US" sz="2600" dirty="0">
                <a:latin typeface="黑体" panose="02010609060101010101" pitchFamily="49" charset="-122"/>
              </a:rPr>
              <a:t>对每种方法，各在何种情况下发生误报、漏报？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56004">
                                            <p:txEl>
                                              <p:pRg st="0" end="0"/>
                                            </p:txEl>
                                          </p:spTgt>
                                        </p:tgtEl>
                                        <p:attrNameLst>
                                          <p:attrName>style.visibility</p:attrName>
                                        </p:attrNameLst>
                                      </p:cBhvr>
                                      <p:to>
                                        <p:strVal val="visible"/>
                                      </p:to>
                                    </p:set>
                                    <p:anim calcmode="lin" valueType="num">
                                      <p:cBhvr>
                                        <p:cTn id="7" dur="500" fill="hold"/>
                                        <p:tgtEl>
                                          <p:spTgt spid="25600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5600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56004">
                                            <p:txEl>
                                              <p:pRg st="1" end="1"/>
                                            </p:txEl>
                                          </p:spTgt>
                                        </p:tgtEl>
                                        <p:attrNameLst>
                                          <p:attrName>style.visibility</p:attrName>
                                        </p:attrNameLst>
                                      </p:cBhvr>
                                      <p:to>
                                        <p:strVal val="visible"/>
                                      </p:to>
                                    </p:set>
                                    <p:anim calcmode="lin" valueType="num">
                                      <p:cBhvr>
                                        <p:cTn id="13" dur="500" fill="hold"/>
                                        <p:tgtEl>
                                          <p:spTgt spid="25600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56004">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56004">
                                            <p:txEl>
                                              <p:pRg st="2" end="2"/>
                                            </p:txEl>
                                          </p:spTgt>
                                        </p:tgtEl>
                                        <p:attrNameLst>
                                          <p:attrName>style.visibility</p:attrName>
                                        </p:attrNameLst>
                                      </p:cBhvr>
                                      <p:to>
                                        <p:strVal val="visible"/>
                                      </p:to>
                                    </p:set>
                                    <p:anim calcmode="lin" valueType="num">
                                      <p:cBhvr>
                                        <p:cTn id="19" dur="500" fill="hold"/>
                                        <p:tgtEl>
                                          <p:spTgt spid="256004">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56004">
                                            <p:txEl>
                                              <p:pRg st="2" end="2"/>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256004">
                                            <p:txEl>
                                              <p:pRg st="3" end="3"/>
                                            </p:txEl>
                                          </p:spTgt>
                                        </p:tgtEl>
                                        <p:attrNameLst>
                                          <p:attrName>style.visibility</p:attrName>
                                        </p:attrNameLst>
                                      </p:cBhvr>
                                      <p:to>
                                        <p:strVal val="visible"/>
                                      </p:to>
                                    </p:set>
                                    <p:anim calcmode="lin" valueType="num">
                                      <p:cBhvr>
                                        <p:cTn id="23" dur="500" fill="hold"/>
                                        <p:tgtEl>
                                          <p:spTgt spid="256004">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256004">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zh-CN" altLang="en-US"/>
              <a:t>（二）数据源</a:t>
            </a:r>
            <a:endParaRPr lang="en-US" altLang="zh-CN"/>
          </a:p>
        </p:txBody>
      </p:sp>
      <p:sp>
        <p:nvSpPr>
          <p:cNvPr id="218115"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18116" name="Rectangle 4"/>
          <p:cNvSpPr>
            <a:spLocks noGrp="1" noChangeArrowheads="1"/>
          </p:cNvSpPr>
          <p:nvPr>
            <p:ph type="body" idx="1"/>
          </p:nvPr>
        </p:nvSpPr>
        <p:spPr>
          <a:xfrm>
            <a:off x="690563" y="1239838"/>
            <a:ext cx="8229600" cy="5151437"/>
          </a:xfrm>
          <a:noFill/>
        </p:spPr>
        <p:txBody>
          <a:bodyPr/>
          <a:lstStyle/>
          <a:p>
            <a:pPr>
              <a:lnSpc>
                <a:spcPts val="3300"/>
              </a:lnSpc>
              <a:spcBef>
                <a:spcPts val="0"/>
              </a:spcBef>
            </a:pPr>
            <a:r>
              <a:rPr lang="zh-CN" altLang="en-US" sz="2400" dirty="0"/>
              <a:t>什么样的数据可作为判断入侵的依据？</a:t>
            </a:r>
          </a:p>
          <a:p>
            <a:pPr>
              <a:lnSpc>
                <a:spcPts val="3300"/>
              </a:lnSpc>
              <a:spcBef>
                <a:spcPts val="0"/>
              </a:spcBef>
            </a:pPr>
            <a:r>
              <a:rPr lang="zh-CN" altLang="en-US" sz="2400" dirty="0"/>
              <a:t>应用数据</a:t>
            </a:r>
          </a:p>
          <a:p>
            <a:pPr lvl="1">
              <a:lnSpc>
                <a:spcPts val="3300"/>
              </a:lnSpc>
              <a:spcBef>
                <a:spcPts val="0"/>
              </a:spcBef>
            </a:pPr>
            <a:r>
              <a:rPr lang="zh-CN" altLang="en-US" sz="2000" dirty="0"/>
              <a:t>应用程序的运行数据（日志、配置文件、状态）</a:t>
            </a:r>
          </a:p>
          <a:p>
            <a:pPr>
              <a:lnSpc>
                <a:spcPts val="3300"/>
              </a:lnSpc>
              <a:spcBef>
                <a:spcPts val="0"/>
              </a:spcBef>
            </a:pPr>
            <a:r>
              <a:rPr lang="zh-CN" altLang="en-US" sz="2400" dirty="0"/>
              <a:t>主机数据</a:t>
            </a:r>
          </a:p>
          <a:p>
            <a:pPr lvl="1">
              <a:lnSpc>
                <a:spcPts val="3300"/>
              </a:lnSpc>
              <a:spcBef>
                <a:spcPts val="0"/>
              </a:spcBef>
            </a:pPr>
            <a:r>
              <a:rPr lang="zh-CN" altLang="en-US" sz="2000" dirty="0"/>
              <a:t>系统日志文件</a:t>
            </a:r>
          </a:p>
          <a:p>
            <a:pPr lvl="1">
              <a:lnSpc>
                <a:spcPts val="3300"/>
              </a:lnSpc>
              <a:spcBef>
                <a:spcPts val="0"/>
              </a:spcBef>
            </a:pPr>
            <a:r>
              <a:rPr lang="zh-CN" altLang="en-US" sz="2000" dirty="0"/>
              <a:t>目录和文件的异常变化</a:t>
            </a:r>
          </a:p>
          <a:p>
            <a:pPr lvl="1">
              <a:lnSpc>
                <a:spcPts val="3300"/>
              </a:lnSpc>
              <a:spcBef>
                <a:spcPts val="0"/>
              </a:spcBef>
            </a:pPr>
            <a:r>
              <a:rPr lang="zh-CN" altLang="en-US" sz="2000" dirty="0"/>
              <a:t>程序执行中的异常行为</a:t>
            </a:r>
          </a:p>
          <a:p>
            <a:pPr>
              <a:lnSpc>
                <a:spcPts val="3300"/>
              </a:lnSpc>
              <a:spcBef>
                <a:spcPts val="0"/>
              </a:spcBef>
            </a:pPr>
            <a:r>
              <a:rPr lang="zh-CN" altLang="en-US" sz="2400" dirty="0"/>
              <a:t>网络数据</a:t>
            </a:r>
          </a:p>
          <a:p>
            <a:pPr lvl="1">
              <a:lnSpc>
                <a:spcPts val="3300"/>
              </a:lnSpc>
              <a:spcBef>
                <a:spcPts val="0"/>
              </a:spcBef>
            </a:pPr>
            <a:r>
              <a:rPr lang="zh-CN" altLang="en-US" sz="2000" dirty="0"/>
              <a:t>网络统计数据</a:t>
            </a:r>
          </a:p>
          <a:p>
            <a:pPr lvl="1">
              <a:lnSpc>
                <a:spcPts val="3300"/>
              </a:lnSpc>
              <a:spcBef>
                <a:spcPts val="0"/>
              </a:spcBef>
            </a:pPr>
            <a:r>
              <a:rPr lang="zh-CN" altLang="en-US" sz="2000" dirty="0"/>
              <a:t>网络协议分组的控制字段内容：</a:t>
            </a:r>
            <a:r>
              <a:rPr lang="en-US" altLang="zh-CN" sz="2000" dirty="0"/>
              <a:t>IP</a:t>
            </a:r>
            <a:r>
              <a:rPr lang="zh-CN" altLang="en-US" sz="2000" dirty="0"/>
              <a:t>地址、端口号</a:t>
            </a:r>
          </a:p>
          <a:p>
            <a:pPr lvl="1">
              <a:lnSpc>
                <a:spcPts val="3300"/>
              </a:lnSpc>
              <a:spcBef>
                <a:spcPts val="0"/>
              </a:spcBef>
            </a:pPr>
            <a:r>
              <a:rPr lang="zh-CN" altLang="en-US" sz="2000" dirty="0"/>
              <a:t>网络协议分组的数据字段中的特殊内容</a:t>
            </a:r>
          </a:p>
          <a:p>
            <a:pPr>
              <a:lnSpc>
                <a:spcPts val="3300"/>
              </a:lnSpc>
              <a:spcBef>
                <a:spcPts val="0"/>
              </a:spcBef>
            </a:pPr>
            <a:r>
              <a:rPr lang="zh-CN" altLang="en-US" sz="2400" dirty="0"/>
              <a:t>用户行为？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8116">
                                            <p:txEl>
                                              <p:pRg st="0" end="0"/>
                                            </p:txEl>
                                          </p:spTgt>
                                        </p:tgtEl>
                                        <p:attrNameLst>
                                          <p:attrName>style.visibility</p:attrName>
                                        </p:attrNameLst>
                                      </p:cBhvr>
                                      <p:to>
                                        <p:strVal val="visible"/>
                                      </p:to>
                                    </p:set>
                                    <p:anim calcmode="lin" valueType="num">
                                      <p:cBhvr additive="base">
                                        <p:cTn id="7" dur="500" fill="hold"/>
                                        <p:tgtEl>
                                          <p:spTgt spid="2181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81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8116">
                                            <p:txEl>
                                              <p:pRg st="1" end="1"/>
                                            </p:txEl>
                                          </p:spTgt>
                                        </p:tgtEl>
                                        <p:attrNameLst>
                                          <p:attrName>style.visibility</p:attrName>
                                        </p:attrNameLst>
                                      </p:cBhvr>
                                      <p:to>
                                        <p:strVal val="visible"/>
                                      </p:to>
                                    </p:set>
                                    <p:anim calcmode="lin" valueType="num">
                                      <p:cBhvr additive="base">
                                        <p:cTn id="13" dur="500" fill="hold"/>
                                        <p:tgtEl>
                                          <p:spTgt spid="2181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811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8116">
                                            <p:txEl>
                                              <p:pRg st="2" end="2"/>
                                            </p:txEl>
                                          </p:spTgt>
                                        </p:tgtEl>
                                        <p:attrNameLst>
                                          <p:attrName>style.visibility</p:attrName>
                                        </p:attrNameLst>
                                      </p:cBhvr>
                                      <p:to>
                                        <p:strVal val="visible"/>
                                      </p:to>
                                    </p:set>
                                    <p:anim calcmode="lin" valueType="num">
                                      <p:cBhvr additive="base">
                                        <p:cTn id="17" dur="500" fill="hold"/>
                                        <p:tgtEl>
                                          <p:spTgt spid="21811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81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8116">
                                            <p:txEl>
                                              <p:pRg st="3" end="3"/>
                                            </p:txEl>
                                          </p:spTgt>
                                        </p:tgtEl>
                                        <p:attrNameLst>
                                          <p:attrName>style.visibility</p:attrName>
                                        </p:attrNameLst>
                                      </p:cBhvr>
                                      <p:to>
                                        <p:strVal val="visible"/>
                                      </p:to>
                                    </p:set>
                                    <p:anim calcmode="lin" valueType="num">
                                      <p:cBhvr additive="base">
                                        <p:cTn id="23" dur="500" fill="hold"/>
                                        <p:tgtEl>
                                          <p:spTgt spid="21811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811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8116">
                                            <p:txEl>
                                              <p:pRg st="4" end="4"/>
                                            </p:txEl>
                                          </p:spTgt>
                                        </p:tgtEl>
                                        <p:attrNameLst>
                                          <p:attrName>style.visibility</p:attrName>
                                        </p:attrNameLst>
                                      </p:cBhvr>
                                      <p:to>
                                        <p:strVal val="visible"/>
                                      </p:to>
                                    </p:set>
                                    <p:anim calcmode="lin" valueType="num">
                                      <p:cBhvr additive="base">
                                        <p:cTn id="27" dur="500" fill="hold"/>
                                        <p:tgtEl>
                                          <p:spTgt spid="21811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811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8116">
                                            <p:txEl>
                                              <p:pRg st="5" end="5"/>
                                            </p:txEl>
                                          </p:spTgt>
                                        </p:tgtEl>
                                        <p:attrNameLst>
                                          <p:attrName>style.visibility</p:attrName>
                                        </p:attrNameLst>
                                      </p:cBhvr>
                                      <p:to>
                                        <p:strVal val="visible"/>
                                      </p:to>
                                    </p:set>
                                    <p:anim calcmode="lin" valueType="num">
                                      <p:cBhvr additive="base">
                                        <p:cTn id="31" dur="500" fill="hold"/>
                                        <p:tgtEl>
                                          <p:spTgt spid="21811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811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8116">
                                            <p:txEl>
                                              <p:pRg st="6" end="6"/>
                                            </p:txEl>
                                          </p:spTgt>
                                        </p:tgtEl>
                                        <p:attrNameLst>
                                          <p:attrName>style.visibility</p:attrName>
                                        </p:attrNameLst>
                                      </p:cBhvr>
                                      <p:to>
                                        <p:strVal val="visible"/>
                                      </p:to>
                                    </p:set>
                                    <p:anim calcmode="lin" valueType="num">
                                      <p:cBhvr additive="base">
                                        <p:cTn id="35" dur="500" fill="hold"/>
                                        <p:tgtEl>
                                          <p:spTgt spid="21811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811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18116">
                                            <p:txEl>
                                              <p:pRg st="7" end="7"/>
                                            </p:txEl>
                                          </p:spTgt>
                                        </p:tgtEl>
                                        <p:attrNameLst>
                                          <p:attrName>style.visibility</p:attrName>
                                        </p:attrNameLst>
                                      </p:cBhvr>
                                      <p:to>
                                        <p:strVal val="visible"/>
                                      </p:to>
                                    </p:set>
                                    <p:anim calcmode="lin" valueType="num">
                                      <p:cBhvr additive="base">
                                        <p:cTn id="41" dur="500" fill="hold"/>
                                        <p:tgtEl>
                                          <p:spTgt spid="21811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18116">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18116">
                                            <p:txEl>
                                              <p:pRg st="8" end="8"/>
                                            </p:txEl>
                                          </p:spTgt>
                                        </p:tgtEl>
                                        <p:attrNameLst>
                                          <p:attrName>style.visibility</p:attrName>
                                        </p:attrNameLst>
                                      </p:cBhvr>
                                      <p:to>
                                        <p:strVal val="visible"/>
                                      </p:to>
                                    </p:set>
                                    <p:anim calcmode="lin" valueType="num">
                                      <p:cBhvr additive="base">
                                        <p:cTn id="45" dur="500" fill="hold"/>
                                        <p:tgtEl>
                                          <p:spTgt spid="21811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18116">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8116">
                                            <p:txEl>
                                              <p:pRg st="9" end="9"/>
                                            </p:txEl>
                                          </p:spTgt>
                                        </p:tgtEl>
                                        <p:attrNameLst>
                                          <p:attrName>style.visibility</p:attrName>
                                        </p:attrNameLst>
                                      </p:cBhvr>
                                      <p:to>
                                        <p:strVal val="visible"/>
                                      </p:to>
                                    </p:set>
                                    <p:anim calcmode="lin" valueType="num">
                                      <p:cBhvr additive="base">
                                        <p:cTn id="49" dur="500" fill="hold"/>
                                        <p:tgtEl>
                                          <p:spTgt spid="218116">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18116">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18116">
                                            <p:txEl>
                                              <p:pRg st="10" end="10"/>
                                            </p:txEl>
                                          </p:spTgt>
                                        </p:tgtEl>
                                        <p:attrNameLst>
                                          <p:attrName>style.visibility</p:attrName>
                                        </p:attrNameLst>
                                      </p:cBhvr>
                                      <p:to>
                                        <p:strVal val="visible"/>
                                      </p:to>
                                    </p:set>
                                    <p:anim calcmode="lin" valueType="num">
                                      <p:cBhvr additive="base">
                                        <p:cTn id="53" dur="500" fill="hold"/>
                                        <p:tgtEl>
                                          <p:spTgt spid="218116">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1811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18116">
                                            <p:txEl>
                                              <p:pRg st="11" end="11"/>
                                            </p:txEl>
                                          </p:spTgt>
                                        </p:tgtEl>
                                        <p:attrNameLst>
                                          <p:attrName>style.visibility</p:attrName>
                                        </p:attrNameLst>
                                      </p:cBhvr>
                                      <p:to>
                                        <p:strVal val="visible"/>
                                      </p:to>
                                    </p:set>
                                    <p:anim calcmode="lin" valueType="num">
                                      <p:cBhvr additive="base">
                                        <p:cTn id="59" dur="500" fill="hold"/>
                                        <p:tgtEl>
                                          <p:spTgt spid="218116">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1811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ChangeArrowheads="1"/>
          </p:cNvSpPr>
          <p:nvPr/>
        </p:nvSpPr>
        <p:spPr bwMode="white">
          <a:xfrm>
            <a:off x="1363663" y="219075"/>
            <a:ext cx="6629400" cy="792163"/>
          </a:xfrm>
          <a:prstGeom prst="rect">
            <a:avLst/>
          </a:prstGeom>
          <a:noFill/>
          <a:ln w="9525">
            <a:noFill/>
            <a:miter lim="800000"/>
          </a:ln>
          <a:effectLst/>
        </p:spPr>
        <p:txBody>
          <a:bodyPr anchor="ctr"/>
          <a:lstStyle/>
          <a:p>
            <a:r>
              <a:rPr lang="zh-CN" altLang="en-US" sz="4000" b="1">
                <a:latin typeface="黑体" panose="02010609060101010101" pitchFamily="49" charset="-122"/>
                <a:ea typeface="黑体" panose="02010609060101010101" pitchFamily="49" charset="-122"/>
              </a:rPr>
              <a:t>（三）入侵检测模型</a:t>
            </a:r>
            <a:endParaRPr lang="en-US" altLang="zh-CN" sz="4000" b="1">
              <a:latin typeface="黑体" panose="02010609060101010101" pitchFamily="49" charset="-122"/>
              <a:ea typeface="黑体" panose="02010609060101010101" pitchFamily="49" charset="-122"/>
            </a:endParaRPr>
          </a:p>
        </p:txBody>
      </p:sp>
      <p:sp>
        <p:nvSpPr>
          <p:cNvPr id="214022" name="Text Box 6"/>
          <p:cNvSpPr txBox="1">
            <a:spLocks noChangeArrowheads="1"/>
          </p:cNvSpPr>
          <p:nvPr/>
        </p:nvSpPr>
        <p:spPr bwMode="auto">
          <a:xfrm>
            <a:off x="1000125" y="1512888"/>
            <a:ext cx="1071563" cy="727075"/>
          </a:xfrm>
          <a:prstGeom prst="rect">
            <a:avLst/>
          </a:prstGeom>
          <a:noFill/>
          <a:ln w="25400">
            <a:solidFill>
              <a:schemeClr val="accent2"/>
            </a:solidFill>
            <a:miter lim="800000"/>
          </a:ln>
          <a:effectLst/>
        </p:spPr>
        <p:txBody>
          <a:bodyPr wrap="none">
            <a:spAutoFit/>
          </a:bodyPr>
          <a:lstStyle/>
          <a:p>
            <a:pPr algn="ctr"/>
            <a:r>
              <a:rPr lang="en-AU" altLang="zh-CN" sz="2000" b="1">
                <a:solidFill>
                  <a:srgbClr val="000000"/>
                </a:solidFill>
                <a:ea typeface="宋体" panose="02010600030101010101" pitchFamily="2" charset="-122"/>
              </a:rPr>
              <a:t>Data</a:t>
            </a:r>
          </a:p>
          <a:p>
            <a:pPr algn="ctr"/>
            <a:r>
              <a:rPr lang="en-AU" altLang="zh-CN" sz="2000" b="1">
                <a:solidFill>
                  <a:srgbClr val="000000"/>
                </a:solidFill>
                <a:ea typeface="宋体" panose="02010600030101010101" pitchFamily="2" charset="-122"/>
              </a:rPr>
              <a:t>Source</a:t>
            </a:r>
          </a:p>
        </p:txBody>
      </p:sp>
      <p:sp>
        <p:nvSpPr>
          <p:cNvPr id="214023" name="Text Box 7"/>
          <p:cNvSpPr txBox="1">
            <a:spLocks noChangeArrowheads="1"/>
          </p:cNvSpPr>
          <p:nvPr/>
        </p:nvSpPr>
        <p:spPr bwMode="auto">
          <a:xfrm>
            <a:off x="1920875" y="3370263"/>
            <a:ext cx="1243013" cy="482600"/>
          </a:xfrm>
          <a:prstGeom prst="rect">
            <a:avLst/>
          </a:prstGeom>
          <a:noFill/>
          <a:ln w="25400">
            <a:solidFill>
              <a:srgbClr val="FF0000"/>
            </a:solidFill>
            <a:miter lim="800000"/>
          </a:ln>
          <a:effectLst/>
        </p:spPr>
        <p:txBody>
          <a:bodyPr wrap="none">
            <a:spAutoFit/>
          </a:bodyPr>
          <a:lstStyle/>
          <a:p>
            <a:pPr algn="ctr"/>
            <a:r>
              <a:rPr lang="en-AU" altLang="zh-CN" sz="2400" b="1">
                <a:solidFill>
                  <a:srgbClr val="000000"/>
                </a:solidFill>
                <a:ea typeface="宋体" panose="02010600030101010101" pitchFamily="2" charset="-122"/>
              </a:rPr>
              <a:t>Sensor</a:t>
            </a:r>
          </a:p>
        </p:txBody>
      </p:sp>
      <p:sp>
        <p:nvSpPr>
          <p:cNvPr id="214024" name="Text Box 8"/>
          <p:cNvSpPr txBox="1">
            <a:spLocks noChangeArrowheads="1"/>
          </p:cNvSpPr>
          <p:nvPr/>
        </p:nvSpPr>
        <p:spPr bwMode="auto">
          <a:xfrm>
            <a:off x="625475" y="5824538"/>
            <a:ext cx="1873250" cy="422275"/>
          </a:xfrm>
          <a:prstGeom prst="rect">
            <a:avLst/>
          </a:prstGeom>
          <a:noFill/>
          <a:ln w="25400">
            <a:solidFill>
              <a:schemeClr val="accent2"/>
            </a:solidFill>
            <a:miter lim="800000"/>
          </a:ln>
          <a:effectLst/>
        </p:spPr>
        <p:txBody>
          <a:bodyPr wrap="none">
            <a:spAutoFit/>
          </a:bodyPr>
          <a:lstStyle/>
          <a:p>
            <a:pPr algn="ctr"/>
            <a:r>
              <a:rPr lang="en-AU" altLang="zh-CN" sz="2000" b="1">
                <a:solidFill>
                  <a:srgbClr val="000000"/>
                </a:solidFill>
                <a:ea typeface="宋体" panose="02010600030101010101" pitchFamily="2" charset="-122"/>
              </a:rPr>
              <a:t>Administrator</a:t>
            </a:r>
          </a:p>
        </p:txBody>
      </p:sp>
      <p:sp>
        <p:nvSpPr>
          <p:cNvPr id="214025" name="Text Box 9"/>
          <p:cNvSpPr txBox="1">
            <a:spLocks noChangeArrowheads="1"/>
          </p:cNvSpPr>
          <p:nvPr/>
        </p:nvSpPr>
        <p:spPr bwMode="auto">
          <a:xfrm>
            <a:off x="5905500" y="5476875"/>
            <a:ext cx="1463675" cy="482600"/>
          </a:xfrm>
          <a:prstGeom prst="rect">
            <a:avLst/>
          </a:prstGeom>
          <a:noFill/>
          <a:ln w="25400">
            <a:solidFill>
              <a:srgbClr val="FF0000"/>
            </a:solidFill>
            <a:miter lim="800000"/>
          </a:ln>
          <a:effectLst/>
        </p:spPr>
        <p:txBody>
          <a:bodyPr wrap="none">
            <a:spAutoFit/>
          </a:bodyPr>
          <a:lstStyle/>
          <a:p>
            <a:pPr algn="ctr"/>
            <a:r>
              <a:rPr lang="en-AU" altLang="zh-CN" sz="2400" b="1">
                <a:solidFill>
                  <a:srgbClr val="000000"/>
                </a:solidFill>
                <a:ea typeface="宋体" panose="02010600030101010101" pitchFamily="2" charset="-122"/>
              </a:rPr>
              <a:t>Manager</a:t>
            </a:r>
          </a:p>
        </p:txBody>
      </p:sp>
      <p:sp>
        <p:nvSpPr>
          <p:cNvPr id="214026" name="Text Box 10"/>
          <p:cNvSpPr txBox="1">
            <a:spLocks noChangeArrowheads="1"/>
          </p:cNvSpPr>
          <p:nvPr/>
        </p:nvSpPr>
        <p:spPr bwMode="auto">
          <a:xfrm>
            <a:off x="6257925" y="1616075"/>
            <a:ext cx="1281113" cy="422275"/>
          </a:xfrm>
          <a:prstGeom prst="rect">
            <a:avLst/>
          </a:prstGeom>
          <a:noFill/>
          <a:ln w="25400">
            <a:solidFill>
              <a:schemeClr val="accent2"/>
            </a:solidFill>
            <a:miter lim="800000"/>
          </a:ln>
          <a:effectLst/>
        </p:spPr>
        <p:txBody>
          <a:bodyPr wrap="none">
            <a:spAutoFit/>
          </a:bodyPr>
          <a:lstStyle/>
          <a:p>
            <a:pPr algn="ctr"/>
            <a:r>
              <a:rPr lang="en-AU" altLang="zh-CN" sz="2000" b="1">
                <a:solidFill>
                  <a:srgbClr val="000000"/>
                </a:solidFill>
                <a:ea typeface="宋体" panose="02010600030101010101" pitchFamily="2" charset="-122"/>
              </a:rPr>
              <a:t>Operator</a:t>
            </a:r>
          </a:p>
        </p:txBody>
      </p:sp>
      <p:sp>
        <p:nvSpPr>
          <p:cNvPr id="214027" name="Text Box 11"/>
          <p:cNvSpPr txBox="1">
            <a:spLocks noChangeArrowheads="1"/>
          </p:cNvSpPr>
          <p:nvPr/>
        </p:nvSpPr>
        <p:spPr bwMode="auto">
          <a:xfrm>
            <a:off x="4306888" y="3027363"/>
            <a:ext cx="1498600" cy="1212850"/>
          </a:xfrm>
          <a:prstGeom prst="rect">
            <a:avLst/>
          </a:prstGeom>
          <a:noFill/>
          <a:ln w="25400">
            <a:solidFill>
              <a:srgbClr val="FF0000"/>
            </a:solidFill>
            <a:miter lim="800000"/>
          </a:ln>
          <a:effectLst/>
        </p:spPr>
        <p:txBody>
          <a:bodyPr wrap="none">
            <a:spAutoFit/>
          </a:bodyPr>
          <a:lstStyle/>
          <a:p>
            <a:pPr algn="ctr"/>
            <a:endParaRPr lang="zh-CN" altLang="en-AU" sz="2400" b="1">
              <a:solidFill>
                <a:srgbClr val="000000"/>
              </a:solidFill>
              <a:ea typeface="宋体" panose="02010600030101010101" pitchFamily="2" charset="-122"/>
            </a:endParaRPr>
          </a:p>
          <a:p>
            <a:pPr algn="ctr"/>
            <a:r>
              <a:rPr lang="en-AU" altLang="zh-CN" sz="2400" b="1">
                <a:solidFill>
                  <a:srgbClr val="000000"/>
                </a:solidFill>
                <a:ea typeface="宋体" panose="02010600030101010101" pitchFamily="2" charset="-122"/>
              </a:rPr>
              <a:t>Analyser</a:t>
            </a:r>
          </a:p>
          <a:p>
            <a:pPr algn="ctr"/>
            <a:endParaRPr lang="zh-CN" altLang="en-AU" sz="2400" b="1">
              <a:solidFill>
                <a:srgbClr val="000000"/>
              </a:solidFill>
              <a:ea typeface="宋体" panose="02010600030101010101" pitchFamily="2" charset="-122"/>
            </a:endParaRPr>
          </a:p>
        </p:txBody>
      </p:sp>
      <p:sp>
        <p:nvSpPr>
          <p:cNvPr id="214028" name="Text Box 12"/>
          <p:cNvSpPr txBox="1">
            <a:spLocks noChangeArrowheads="1"/>
          </p:cNvSpPr>
          <p:nvPr/>
        </p:nvSpPr>
        <p:spPr bwMode="auto">
          <a:xfrm>
            <a:off x="3611563" y="1612900"/>
            <a:ext cx="1071562" cy="422275"/>
          </a:xfrm>
          <a:prstGeom prst="rect">
            <a:avLst/>
          </a:prstGeom>
          <a:noFill/>
          <a:ln w="25400">
            <a:solidFill>
              <a:schemeClr val="accent2"/>
            </a:solidFill>
            <a:miter lim="800000"/>
          </a:ln>
          <a:effectLst/>
        </p:spPr>
        <p:txBody>
          <a:bodyPr wrap="none">
            <a:spAutoFit/>
          </a:bodyPr>
          <a:lstStyle/>
          <a:p>
            <a:pPr algn="ctr"/>
            <a:r>
              <a:rPr lang="en-AU" altLang="zh-CN" sz="2000" b="1">
                <a:solidFill>
                  <a:srgbClr val="000000"/>
                </a:solidFill>
                <a:ea typeface="宋体" panose="02010600030101010101" pitchFamily="2" charset="-122"/>
              </a:rPr>
              <a:t>Sensor</a:t>
            </a:r>
          </a:p>
        </p:txBody>
      </p:sp>
      <p:sp>
        <p:nvSpPr>
          <p:cNvPr id="214029" name="Line 13"/>
          <p:cNvSpPr>
            <a:spLocks noChangeShapeType="1"/>
          </p:cNvSpPr>
          <p:nvPr/>
        </p:nvSpPr>
        <p:spPr bwMode="auto">
          <a:xfrm>
            <a:off x="2092325" y="1947863"/>
            <a:ext cx="1554163" cy="0"/>
          </a:xfrm>
          <a:prstGeom prst="line">
            <a:avLst/>
          </a:prstGeom>
          <a:noFill/>
          <a:ln w="28575">
            <a:solidFill>
              <a:srgbClr val="000000"/>
            </a:solidFill>
            <a:round/>
            <a:tailEnd type="stealth" w="med" len="med"/>
          </a:ln>
          <a:effectLst/>
        </p:spPr>
        <p:txBody>
          <a:bodyPr/>
          <a:lstStyle/>
          <a:p>
            <a:endParaRPr lang="zh-CN" altLang="en-US"/>
          </a:p>
        </p:txBody>
      </p:sp>
      <p:sp>
        <p:nvSpPr>
          <p:cNvPr id="214030" name="Line 14"/>
          <p:cNvSpPr>
            <a:spLocks noChangeShapeType="1"/>
          </p:cNvSpPr>
          <p:nvPr/>
        </p:nvSpPr>
        <p:spPr bwMode="auto">
          <a:xfrm>
            <a:off x="2665413" y="1947863"/>
            <a:ext cx="0" cy="1411287"/>
          </a:xfrm>
          <a:prstGeom prst="line">
            <a:avLst/>
          </a:prstGeom>
          <a:noFill/>
          <a:ln w="28575">
            <a:solidFill>
              <a:srgbClr val="000000"/>
            </a:solidFill>
            <a:round/>
            <a:tailEnd type="stealth" w="med" len="med"/>
          </a:ln>
          <a:effectLst/>
        </p:spPr>
        <p:txBody>
          <a:bodyPr/>
          <a:lstStyle/>
          <a:p>
            <a:endParaRPr lang="zh-CN" altLang="en-US"/>
          </a:p>
        </p:txBody>
      </p:sp>
      <p:sp>
        <p:nvSpPr>
          <p:cNvPr id="214031" name="Line 15"/>
          <p:cNvSpPr>
            <a:spLocks noChangeShapeType="1"/>
          </p:cNvSpPr>
          <p:nvPr/>
        </p:nvSpPr>
        <p:spPr bwMode="auto">
          <a:xfrm>
            <a:off x="3155950" y="3652838"/>
            <a:ext cx="1141413" cy="0"/>
          </a:xfrm>
          <a:prstGeom prst="line">
            <a:avLst/>
          </a:prstGeom>
          <a:noFill/>
          <a:ln w="25400">
            <a:solidFill>
              <a:srgbClr val="000000"/>
            </a:solidFill>
            <a:round/>
            <a:tailEnd type="stealth" w="med" len="med"/>
          </a:ln>
          <a:effectLst/>
        </p:spPr>
        <p:txBody>
          <a:bodyPr/>
          <a:lstStyle/>
          <a:p>
            <a:endParaRPr lang="zh-CN" altLang="en-US"/>
          </a:p>
        </p:txBody>
      </p:sp>
      <p:sp>
        <p:nvSpPr>
          <p:cNvPr id="214032" name="Line 16"/>
          <p:cNvSpPr>
            <a:spLocks noChangeShapeType="1"/>
          </p:cNvSpPr>
          <p:nvPr/>
        </p:nvSpPr>
        <p:spPr bwMode="auto">
          <a:xfrm>
            <a:off x="4629150" y="1947863"/>
            <a:ext cx="490538" cy="0"/>
          </a:xfrm>
          <a:prstGeom prst="line">
            <a:avLst/>
          </a:prstGeom>
          <a:noFill/>
          <a:ln w="28575">
            <a:solidFill>
              <a:srgbClr val="000000"/>
            </a:solidFill>
            <a:round/>
          </a:ln>
          <a:effectLst/>
        </p:spPr>
        <p:txBody>
          <a:bodyPr/>
          <a:lstStyle/>
          <a:p>
            <a:endParaRPr lang="zh-CN" altLang="en-US"/>
          </a:p>
        </p:txBody>
      </p:sp>
      <p:sp>
        <p:nvSpPr>
          <p:cNvPr id="214033" name="Line 17"/>
          <p:cNvSpPr>
            <a:spLocks noChangeShapeType="1"/>
          </p:cNvSpPr>
          <p:nvPr/>
        </p:nvSpPr>
        <p:spPr bwMode="auto">
          <a:xfrm>
            <a:off x="5119688" y="1947863"/>
            <a:ext cx="0" cy="1122362"/>
          </a:xfrm>
          <a:prstGeom prst="line">
            <a:avLst/>
          </a:prstGeom>
          <a:noFill/>
          <a:ln w="28575">
            <a:solidFill>
              <a:srgbClr val="000000"/>
            </a:solidFill>
            <a:round/>
            <a:tailEnd type="stealth" w="med" len="med"/>
          </a:ln>
          <a:effectLst/>
        </p:spPr>
        <p:txBody>
          <a:bodyPr/>
          <a:lstStyle/>
          <a:p>
            <a:endParaRPr lang="zh-CN" altLang="en-US"/>
          </a:p>
        </p:txBody>
      </p:sp>
      <p:sp>
        <p:nvSpPr>
          <p:cNvPr id="214034" name="Line 18"/>
          <p:cNvSpPr>
            <a:spLocks noChangeShapeType="1"/>
          </p:cNvSpPr>
          <p:nvPr/>
        </p:nvSpPr>
        <p:spPr bwMode="auto">
          <a:xfrm>
            <a:off x="2532063" y="6159500"/>
            <a:ext cx="787400" cy="0"/>
          </a:xfrm>
          <a:prstGeom prst="line">
            <a:avLst/>
          </a:prstGeom>
          <a:noFill/>
          <a:ln w="28575">
            <a:solidFill>
              <a:srgbClr val="000000"/>
            </a:solidFill>
            <a:round/>
          </a:ln>
          <a:effectLst/>
        </p:spPr>
        <p:txBody>
          <a:bodyPr/>
          <a:lstStyle/>
          <a:p>
            <a:endParaRPr lang="zh-CN" altLang="en-US"/>
          </a:p>
        </p:txBody>
      </p:sp>
      <p:sp>
        <p:nvSpPr>
          <p:cNvPr id="214035" name="Line 19"/>
          <p:cNvSpPr>
            <a:spLocks noChangeShapeType="1"/>
          </p:cNvSpPr>
          <p:nvPr/>
        </p:nvSpPr>
        <p:spPr bwMode="auto">
          <a:xfrm flipV="1">
            <a:off x="3319463" y="5056188"/>
            <a:ext cx="0" cy="1103312"/>
          </a:xfrm>
          <a:prstGeom prst="line">
            <a:avLst/>
          </a:prstGeom>
          <a:noFill/>
          <a:ln w="28575">
            <a:solidFill>
              <a:srgbClr val="000000"/>
            </a:solidFill>
            <a:round/>
          </a:ln>
          <a:effectLst/>
        </p:spPr>
        <p:txBody>
          <a:bodyPr/>
          <a:lstStyle/>
          <a:p>
            <a:endParaRPr lang="zh-CN" altLang="en-US"/>
          </a:p>
        </p:txBody>
      </p:sp>
      <p:sp>
        <p:nvSpPr>
          <p:cNvPr id="214036" name="Line 20"/>
          <p:cNvSpPr>
            <a:spLocks noChangeShapeType="1"/>
          </p:cNvSpPr>
          <p:nvPr/>
        </p:nvSpPr>
        <p:spPr bwMode="auto">
          <a:xfrm flipH="1">
            <a:off x="2665413" y="5056188"/>
            <a:ext cx="654050" cy="0"/>
          </a:xfrm>
          <a:prstGeom prst="line">
            <a:avLst/>
          </a:prstGeom>
          <a:noFill/>
          <a:ln w="28575">
            <a:solidFill>
              <a:srgbClr val="000000"/>
            </a:solidFill>
            <a:round/>
          </a:ln>
          <a:effectLst/>
        </p:spPr>
        <p:txBody>
          <a:bodyPr/>
          <a:lstStyle/>
          <a:p>
            <a:endParaRPr lang="zh-CN" altLang="en-US"/>
          </a:p>
        </p:txBody>
      </p:sp>
      <p:sp>
        <p:nvSpPr>
          <p:cNvPr id="214037" name="Line 21"/>
          <p:cNvSpPr>
            <a:spLocks noChangeShapeType="1"/>
          </p:cNvSpPr>
          <p:nvPr/>
        </p:nvSpPr>
        <p:spPr bwMode="auto">
          <a:xfrm>
            <a:off x="3319463" y="5056188"/>
            <a:ext cx="1390650" cy="0"/>
          </a:xfrm>
          <a:prstGeom prst="line">
            <a:avLst/>
          </a:prstGeom>
          <a:noFill/>
          <a:ln w="28575">
            <a:solidFill>
              <a:srgbClr val="000000"/>
            </a:solidFill>
            <a:round/>
          </a:ln>
          <a:effectLst/>
        </p:spPr>
        <p:txBody>
          <a:bodyPr/>
          <a:lstStyle/>
          <a:p>
            <a:endParaRPr lang="zh-CN" altLang="en-US"/>
          </a:p>
        </p:txBody>
      </p:sp>
      <p:sp>
        <p:nvSpPr>
          <p:cNvPr id="214038" name="Line 22"/>
          <p:cNvSpPr>
            <a:spLocks noChangeShapeType="1"/>
          </p:cNvSpPr>
          <p:nvPr/>
        </p:nvSpPr>
        <p:spPr bwMode="auto">
          <a:xfrm flipV="1">
            <a:off x="2665413" y="3867150"/>
            <a:ext cx="11112" cy="1189038"/>
          </a:xfrm>
          <a:prstGeom prst="line">
            <a:avLst/>
          </a:prstGeom>
          <a:noFill/>
          <a:ln w="28575">
            <a:solidFill>
              <a:srgbClr val="000000"/>
            </a:solidFill>
            <a:round/>
            <a:tailEnd type="stealth" w="med" len="med"/>
          </a:ln>
          <a:effectLst/>
        </p:spPr>
        <p:txBody>
          <a:bodyPr/>
          <a:lstStyle/>
          <a:p>
            <a:endParaRPr lang="zh-CN" altLang="en-US"/>
          </a:p>
        </p:txBody>
      </p:sp>
      <p:sp>
        <p:nvSpPr>
          <p:cNvPr id="214039" name="Line 23"/>
          <p:cNvSpPr>
            <a:spLocks noChangeShapeType="1"/>
          </p:cNvSpPr>
          <p:nvPr/>
        </p:nvSpPr>
        <p:spPr bwMode="auto">
          <a:xfrm flipV="1">
            <a:off x="4710113" y="4222750"/>
            <a:ext cx="20637" cy="833438"/>
          </a:xfrm>
          <a:prstGeom prst="line">
            <a:avLst/>
          </a:prstGeom>
          <a:noFill/>
          <a:ln w="28575">
            <a:solidFill>
              <a:srgbClr val="000000"/>
            </a:solidFill>
            <a:round/>
            <a:tailEnd type="stealth" w="med" len="med"/>
          </a:ln>
          <a:effectLst/>
        </p:spPr>
        <p:txBody>
          <a:bodyPr/>
          <a:lstStyle/>
          <a:p>
            <a:endParaRPr lang="zh-CN" altLang="en-US"/>
          </a:p>
        </p:txBody>
      </p:sp>
      <p:sp>
        <p:nvSpPr>
          <p:cNvPr id="214040" name="Line 24"/>
          <p:cNvSpPr>
            <a:spLocks noChangeShapeType="1"/>
          </p:cNvSpPr>
          <p:nvPr/>
        </p:nvSpPr>
        <p:spPr bwMode="auto">
          <a:xfrm flipV="1">
            <a:off x="5810250" y="3652838"/>
            <a:ext cx="373063" cy="9525"/>
          </a:xfrm>
          <a:prstGeom prst="line">
            <a:avLst/>
          </a:prstGeom>
          <a:noFill/>
          <a:ln w="28575">
            <a:solidFill>
              <a:srgbClr val="000000"/>
            </a:solidFill>
            <a:round/>
          </a:ln>
          <a:effectLst/>
        </p:spPr>
        <p:txBody>
          <a:bodyPr/>
          <a:lstStyle/>
          <a:p>
            <a:endParaRPr lang="zh-CN" altLang="en-US"/>
          </a:p>
        </p:txBody>
      </p:sp>
      <p:sp>
        <p:nvSpPr>
          <p:cNvPr id="214041" name="Line 25"/>
          <p:cNvSpPr>
            <a:spLocks noChangeShapeType="1"/>
          </p:cNvSpPr>
          <p:nvPr/>
        </p:nvSpPr>
        <p:spPr bwMode="auto">
          <a:xfrm>
            <a:off x="6183313" y="3652838"/>
            <a:ext cx="0" cy="1866900"/>
          </a:xfrm>
          <a:prstGeom prst="line">
            <a:avLst/>
          </a:prstGeom>
          <a:noFill/>
          <a:ln w="28575">
            <a:solidFill>
              <a:srgbClr val="000000"/>
            </a:solidFill>
            <a:round/>
            <a:tailEnd type="stealth" w="med" len="med"/>
          </a:ln>
          <a:effectLst/>
        </p:spPr>
        <p:txBody>
          <a:bodyPr/>
          <a:lstStyle/>
          <a:p>
            <a:endParaRPr lang="zh-CN" altLang="en-US"/>
          </a:p>
        </p:txBody>
      </p:sp>
      <p:sp>
        <p:nvSpPr>
          <p:cNvPr id="214042" name="Text Box 26"/>
          <p:cNvSpPr txBox="1">
            <a:spLocks noChangeArrowheads="1"/>
          </p:cNvSpPr>
          <p:nvPr/>
        </p:nvSpPr>
        <p:spPr bwMode="auto">
          <a:xfrm>
            <a:off x="2787650" y="5178425"/>
            <a:ext cx="996950" cy="641350"/>
          </a:xfrm>
          <a:prstGeom prst="rect">
            <a:avLst/>
          </a:prstGeom>
          <a:solidFill>
            <a:schemeClr val="bg1"/>
          </a:solidFill>
          <a:ln w="25400">
            <a:noFill/>
            <a:miter lim="800000"/>
          </a:ln>
          <a:effectLst/>
        </p:spPr>
        <p:txBody>
          <a:bodyPr wrap="none">
            <a:spAutoFit/>
          </a:bodyPr>
          <a:lstStyle/>
          <a:p>
            <a:pPr algn="ctr"/>
            <a:r>
              <a:rPr lang="en-AU" altLang="zh-CN" b="1">
                <a:solidFill>
                  <a:srgbClr val="CC3300"/>
                </a:solidFill>
                <a:latin typeface="Times New Roman" panose="02020603050405020304" pitchFamily="18" charset="0"/>
                <a:ea typeface="宋体" panose="02010600030101010101" pitchFamily="2" charset="-122"/>
              </a:rPr>
              <a:t>Security</a:t>
            </a:r>
          </a:p>
          <a:p>
            <a:pPr algn="ctr"/>
            <a:r>
              <a:rPr lang="en-AU" altLang="zh-CN" b="1">
                <a:solidFill>
                  <a:srgbClr val="CC3300"/>
                </a:solidFill>
                <a:latin typeface="Times New Roman" panose="02020603050405020304" pitchFamily="18" charset="0"/>
                <a:ea typeface="宋体" panose="02010600030101010101" pitchFamily="2" charset="-122"/>
              </a:rPr>
              <a:t>Policy</a:t>
            </a:r>
          </a:p>
        </p:txBody>
      </p:sp>
      <p:sp>
        <p:nvSpPr>
          <p:cNvPr id="214043" name="Line 27"/>
          <p:cNvSpPr>
            <a:spLocks noChangeShapeType="1"/>
          </p:cNvSpPr>
          <p:nvPr/>
        </p:nvSpPr>
        <p:spPr bwMode="auto">
          <a:xfrm>
            <a:off x="4710113" y="5056188"/>
            <a:ext cx="0" cy="701675"/>
          </a:xfrm>
          <a:prstGeom prst="line">
            <a:avLst/>
          </a:prstGeom>
          <a:noFill/>
          <a:ln w="28575">
            <a:solidFill>
              <a:srgbClr val="000000"/>
            </a:solidFill>
            <a:round/>
          </a:ln>
          <a:effectLst/>
        </p:spPr>
        <p:txBody>
          <a:bodyPr/>
          <a:lstStyle/>
          <a:p>
            <a:endParaRPr lang="zh-CN" altLang="en-US"/>
          </a:p>
        </p:txBody>
      </p:sp>
      <p:sp>
        <p:nvSpPr>
          <p:cNvPr id="214044" name="Line 28"/>
          <p:cNvSpPr>
            <a:spLocks noChangeShapeType="1"/>
          </p:cNvSpPr>
          <p:nvPr/>
        </p:nvSpPr>
        <p:spPr bwMode="auto">
          <a:xfrm>
            <a:off x="4710113" y="5757863"/>
            <a:ext cx="1171575" cy="0"/>
          </a:xfrm>
          <a:prstGeom prst="line">
            <a:avLst/>
          </a:prstGeom>
          <a:noFill/>
          <a:ln w="28575">
            <a:solidFill>
              <a:srgbClr val="000000"/>
            </a:solidFill>
            <a:round/>
            <a:tailEnd type="stealth" w="med" len="med"/>
          </a:ln>
          <a:effectLst/>
        </p:spPr>
        <p:txBody>
          <a:bodyPr/>
          <a:lstStyle/>
          <a:p>
            <a:endParaRPr lang="zh-CN" altLang="en-US"/>
          </a:p>
        </p:txBody>
      </p:sp>
      <p:sp>
        <p:nvSpPr>
          <p:cNvPr id="214045" name="Text Box 29"/>
          <p:cNvSpPr txBox="1">
            <a:spLocks noChangeArrowheads="1"/>
          </p:cNvSpPr>
          <p:nvPr/>
        </p:nvSpPr>
        <p:spPr bwMode="auto">
          <a:xfrm>
            <a:off x="7367588" y="3602038"/>
            <a:ext cx="1098550" cy="366712"/>
          </a:xfrm>
          <a:prstGeom prst="rect">
            <a:avLst/>
          </a:prstGeom>
          <a:noFill/>
          <a:ln w="25400">
            <a:noFill/>
            <a:miter lim="800000"/>
          </a:ln>
          <a:effectLst/>
        </p:spPr>
        <p:txBody>
          <a:bodyPr wrap="none">
            <a:spAutoFit/>
          </a:bodyPr>
          <a:lstStyle/>
          <a:p>
            <a:pPr algn="ctr"/>
            <a:r>
              <a:rPr lang="en-AU" altLang="zh-CN" b="1">
                <a:solidFill>
                  <a:srgbClr val="CC3300"/>
                </a:solidFill>
                <a:latin typeface="Times New Roman" panose="02020603050405020304" pitchFamily="18" charset="0"/>
                <a:ea typeface="宋体" panose="02010600030101010101" pitchFamily="2" charset="-122"/>
              </a:rPr>
              <a:t>Response</a:t>
            </a:r>
          </a:p>
        </p:txBody>
      </p:sp>
      <p:sp>
        <p:nvSpPr>
          <p:cNvPr id="214046" name="Line 30"/>
          <p:cNvSpPr>
            <a:spLocks noChangeShapeType="1"/>
          </p:cNvSpPr>
          <p:nvPr/>
        </p:nvSpPr>
        <p:spPr bwMode="auto">
          <a:xfrm flipV="1">
            <a:off x="7002463" y="2047875"/>
            <a:ext cx="0" cy="3471863"/>
          </a:xfrm>
          <a:prstGeom prst="line">
            <a:avLst/>
          </a:prstGeom>
          <a:noFill/>
          <a:ln w="28575">
            <a:solidFill>
              <a:srgbClr val="000000"/>
            </a:solidFill>
            <a:round/>
            <a:tailEnd type="stealth" w="med" len="med"/>
          </a:ln>
          <a:effectLst/>
        </p:spPr>
        <p:txBody>
          <a:bodyPr/>
          <a:lstStyle/>
          <a:p>
            <a:endParaRPr lang="zh-CN" altLang="en-US"/>
          </a:p>
        </p:txBody>
      </p:sp>
      <p:sp>
        <p:nvSpPr>
          <p:cNvPr id="214047" name="Line 31"/>
          <p:cNvSpPr>
            <a:spLocks noChangeShapeType="1"/>
          </p:cNvSpPr>
          <p:nvPr/>
        </p:nvSpPr>
        <p:spPr bwMode="auto">
          <a:xfrm>
            <a:off x="7524750" y="1747838"/>
            <a:ext cx="407988" cy="0"/>
          </a:xfrm>
          <a:prstGeom prst="line">
            <a:avLst/>
          </a:prstGeom>
          <a:noFill/>
          <a:ln w="25400">
            <a:solidFill>
              <a:schemeClr val="accent2"/>
            </a:solidFill>
            <a:round/>
          </a:ln>
          <a:effectLst/>
        </p:spPr>
        <p:txBody>
          <a:bodyPr/>
          <a:lstStyle/>
          <a:p>
            <a:endParaRPr lang="zh-CN" altLang="en-US"/>
          </a:p>
        </p:txBody>
      </p:sp>
      <p:sp>
        <p:nvSpPr>
          <p:cNvPr id="214048" name="Line 32"/>
          <p:cNvSpPr>
            <a:spLocks noChangeShapeType="1"/>
          </p:cNvSpPr>
          <p:nvPr/>
        </p:nvSpPr>
        <p:spPr bwMode="auto">
          <a:xfrm>
            <a:off x="7918450" y="1747838"/>
            <a:ext cx="0" cy="1905000"/>
          </a:xfrm>
          <a:prstGeom prst="line">
            <a:avLst/>
          </a:prstGeom>
          <a:noFill/>
          <a:ln w="28575">
            <a:solidFill>
              <a:srgbClr val="000000"/>
            </a:solidFill>
            <a:round/>
            <a:tailEnd type="stealth" w="med" len="med"/>
          </a:ln>
          <a:effectLst/>
        </p:spPr>
        <p:txBody>
          <a:bodyPr/>
          <a:lstStyle/>
          <a:p>
            <a:endParaRPr lang="zh-CN" altLang="en-US"/>
          </a:p>
        </p:txBody>
      </p:sp>
      <p:sp>
        <p:nvSpPr>
          <p:cNvPr id="214049" name="Line 33"/>
          <p:cNvSpPr>
            <a:spLocks noChangeShapeType="1"/>
          </p:cNvSpPr>
          <p:nvPr/>
        </p:nvSpPr>
        <p:spPr bwMode="auto">
          <a:xfrm>
            <a:off x="7394575" y="5757863"/>
            <a:ext cx="508000" cy="0"/>
          </a:xfrm>
          <a:prstGeom prst="line">
            <a:avLst/>
          </a:prstGeom>
          <a:noFill/>
          <a:ln w="28575">
            <a:solidFill>
              <a:srgbClr val="000000"/>
            </a:solidFill>
            <a:round/>
          </a:ln>
          <a:effectLst/>
        </p:spPr>
        <p:txBody>
          <a:bodyPr/>
          <a:lstStyle/>
          <a:p>
            <a:endParaRPr lang="zh-CN" altLang="en-US"/>
          </a:p>
        </p:txBody>
      </p:sp>
      <p:sp>
        <p:nvSpPr>
          <p:cNvPr id="214050" name="Line 34"/>
          <p:cNvSpPr>
            <a:spLocks noChangeShapeType="1"/>
          </p:cNvSpPr>
          <p:nvPr/>
        </p:nvSpPr>
        <p:spPr bwMode="auto">
          <a:xfrm flipV="1">
            <a:off x="7918450" y="4052888"/>
            <a:ext cx="0" cy="1704975"/>
          </a:xfrm>
          <a:prstGeom prst="line">
            <a:avLst/>
          </a:prstGeom>
          <a:noFill/>
          <a:ln w="28575">
            <a:solidFill>
              <a:srgbClr val="000000"/>
            </a:solidFill>
            <a:round/>
            <a:tailEnd type="stealth" w="med" len="med"/>
          </a:ln>
          <a:effectLst/>
        </p:spPr>
        <p:txBody>
          <a:bodyPr/>
          <a:lstStyle/>
          <a:p>
            <a:endParaRPr lang="zh-CN" altLang="en-US"/>
          </a:p>
        </p:txBody>
      </p:sp>
      <p:sp>
        <p:nvSpPr>
          <p:cNvPr id="214051" name="Text Box 35"/>
          <p:cNvSpPr txBox="1">
            <a:spLocks noChangeArrowheads="1"/>
          </p:cNvSpPr>
          <p:nvPr/>
        </p:nvSpPr>
        <p:spPr bwMode="auto">
          <a:xfrm>
            <a:off x="2298700" y="1504950"/>
            <a:ext cx="958850" cy="368300"/>
          </a:xfrm>
          <a:prstGeom prst="rect">
            <a:avLst/>
          </a:prstGeom>
          <a:noFill/>
          <a:ln w="25400">
            <a:noFill/>
            <a:miter lim="800000"/>
          </a:ln>
          <a:effectLst/>
        </p:spPr>
        <p:txBody>
          <a:bodyPr wrap="none">
            <a:spAutoFit/>
          </a:bodyPr>
          <a:lstStyle/>
          <a:p>
            <a:pPr algn="ctr"/>
            <a:r>
              <a:rPr lang="en-AU" altLang="zh-CN" b="1">
                <a:solidFill>
                  <a:srgbClr val="CC0099"/>
                </a:solidFill>
                <a:latin typeface="Times New Roman" panose="02020603050405020304" pitchFamily="18" charset="0"/>
                <a:ea typeface="宋体" panose="02010600030101010101" pitchFamily="2" charset="-122"/>
              </a:rPr>
              <a:t>Activity</a:t>
            </a:r>
          </a:p>
        </p:txBody>
      </p:sp>
      <p:sp>
        <p:nvSpPr>
          <p:cNvPr id="214052" name="Text Box 36"/>
          <p:cNvSpPr txBox="1">
            <a:spLocks noChangeArrowheads="1"/>
          </p:cNvSpPr>
          <p:nvPr/>
        </p:nvSpPr>
        <p:spPr bwMode="auto">
          <a:xfrm>
            <a:off x="3435350" y="3219450"/>
            <a:ext cx="755650" cy="366713"/>
          </a:xfrm>
          <a:prstGeom prst="rect">
            <a:avLst/>
          </a:prstGeom>
          <a:noFill/>
          <a:ln w="25400">
            <a:noFill/>
            <a:miter lim="800000"/>
          </a:ln>
          <a:effectLst/>
        </p:spPr>
        <p:txBody>
          <a:bodyPr wrap="none">
            <a:spAutoFit/>
          </a:bodyPr>
          <a:lstStyle/>
          <a:p>
            <a:pPr algn="ctr"/>
            <a:r>
              <a:rPr lang="en-AU" altLang="zh-CN" b="1">
                <a:solidFill>
                  <a:srgbClr val="CC0099"/>
                </a:solidFill>
                <a:latin typeface="Times New Roman" panose="02020603050405020304" pitchFamily="18" charset="0"/>
                <a:ea typeface="宋体" panose="02010600030101010101" pitchFamily="2" charset="-122"/>
              </a:rPr>
              <a:t>Event</a:t>
            </a:r>
          </a:p>
        </p:txBody>
      </p:sp>
      <p:sp>
        <p:nvSpPr>
          <p:cNvPr id="214053" name="Text Box 37"/>
          <p:cNvSpPr txBox="1">
            <a:spLocks noChangeArrowheads="1"/>
          </p:cNvSpPr>
          <p:nvPr/>
        </p:nvSpPr>
        <p:spPr bwMode="auto">
          <a:xfrm>
            <a:off x="5059363" y="2219325"/>
            <a:ext cx="755650" cy="368300"/>
          </a:xfrm>
          <a:prstGeom prst="rect">
            <a:avLst/>
          </a:prstGeom>
          <a:noFill/>
          <a:ln w="25400">
            <a:noFill/>
            <a:miter lim="800000"/>
          </a:ln>
          <a:effectLst/>
        </p:spPr>
        <p:txBody>
          <a:bodyPr wrap="none">
            <a:spAutoFit/>
          </a:bodyPr>
          <a:lstStyle/>
          <a:p>
            <a:r>
              <a:rPr lang="en-AU" altLang="zh-CN" b="1">
                <a:solidFill>
                  <a:srgbClr val="CC0099"/>
                </a:solidFill>
                <a:latin typeface="Times New Roman" panose="02020603050405020304" pitchFamily="18" charset="0"/>
                <a:ea typeface="宋体" panose="02010600030101010101" pitchFamily="2" charset="-122"/>
              </a:rPr>
              <a:t>Event</a:t>
            </a:r>
          </a:p>
        </p:txBody>
      </p:sp>
      <p:sp>
        <p:nvSpPr>
          <p:cNvPr id="214054" name="Text Box 38"/>
          <p:cNvSpPr txBox="1">
            <a:spLocks noChangeArrowheads="1"/>
          </p:cNvSpPr>
          <p:nvPr/>
        </p:nvSpPr>
        <p:spPr bwMode="auto">
          <a:xfrm>
            <a:off x="6142038" y="4203700"/>
            <a:ext cx="692150" cy="365125"/>
          </a:xfrm>
          <a:prstGeom prst="rect">
            <a:avLst/>
          </a:prstGeom>
          <a:noFill/>
          <a:ln w="25400">
            <a:noFill/>
            <a:miter lim="800000"/>
          </a:ln>
          <a:effectLst/>
        </p:spPr>
        <p:txBody>
          <a:bodyPr wrap="none">
            <a:spAutoFit/>
          </a:bodyPr>
          <a:lstStyle/>
          <a:p>
            <a:r>
              <a:rPr lang="en-AU" altLang="zh-CN" b="1">
                <a:solidFill>
                  <a:srgbClr val="CC0099"/>
                </a:solidFill>
                <a:latin typeface="Times New Roman" panose="02020603050405020304" pitchFamily="18" charset="0"/>
                <a:ea typeface="宋体" panose="02010600030101010101" pitchFamily="2" charset="-122"/>
              </a:rPr>
              <a:t>Alert</a:t>
            </a:r>
          </a:p>
        </p:txBody>
      </p:sp>
      <p:sp>
        <p:nvSpPr>
          <p:cNvPr id="214055" name="Text Box 39"/>
          <p:cNvSpPr txBox="1">
            <a:spLocks noChangeArrowheads="1"/>
          </p:cNvSpPr>
          <p:nvPr/>
        </p:nvSpPr>
        <p:spPr bwMode="auto">
          <a:xfrm>
            <a:off x="5776913" y="2720975"/>
            <a:ext cx="1339850" cy="366713"/>
          </a:xfrm>
          <a:prstGeom prst="rect">
            <a:avLst/>
          </a:prstGeom>
          <a:noFill/>
          <a:ln w="25400">
            <a:noFill/>
            <a:miter lim="800000"/>
          </a:ln>
          <a:effectLst/>
        </p:spPr>
        <p:txBody>
          <a:bodyPr wrap="none">
            <a:spAutoFit/>
          </a:bodyPr>
          <a:lstStyle/>
          <a:p>
            <a:pPr algn="ctr"/>
            <a:r>
              <a:rPr lang="en-AU" altLang="zh-CN" b="1">
                <a:solidFill>
                  <a:srgbClr val="CC0099"/>
                </a:solidFill>
                <a:latin typeface="Times New Roman" panose="02020603050405020304" pitchFamily="18" charset="0"/>
                <a:ea typeface="宋体" panose="02010600030101010101" pitchFamily="2" charset="-122"/>
              </a:rPr>
              <a:t>Notification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Line 6"/>
          <p:cNvSpPr>
            <a:spLocks noChangeShapeType="1"/>
          </p:cNvSpPr>
          <p:nvPr/>
        </p:nvSpPr>
        <p:spPr bwMode="gray">
          <a:xfrm>
            <a:off x="1284288" y="2994025"/>
            <a:ext cx="6167437" cy="7938"/>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192519" name="Rectangle 7"/>
          <p:cNvSpPr>
            <a:spLocks noChangeArrowheads="1"/>
          </p:cNvSpPr>
          <p:nvPr/>
        </p:nvSpPr>
        <p:spPr bwMode="gray">
          <a:xfrm rot="3419336">
            <a:off x="1011237" y="2417763"/>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192520" name="Text Box 8"/>
          <p:cNvSpPr txBox="1">
            <a:spLocks noChangeArrowheads="1"/>
          </p:cNvSpPr>
          <p:nvPr/>
        </p:nvSpPr>
        <p:spPr bwMode="gray">
          <a:xfrm>
            <a:off x="1817688" y="2381250"/>
            <a:ext cx="5346700" cy="579438"/>
          </a:xfrm>
          <a:prstGeom prst="rect">
            <a:avLst/>
          </a:prstGeom>
          <a:noFill/>
          <a:ln w="9525" algn="ctr">
            <a:noFill/>
            <a:miter lim="800000"/>
          </a:ln>
          <a:effectLst/>
        </p:spPr>
        <p:txBody>
          <a:bodyPr>
            <a:spAutoFit/>
          </a:bodyPr>
          <a:lstStyle/>
          <a:p>
            <a:pPr eaLnBrk="0" hangingPunct="0"/>
            <a:r>
              <a:rPr lang="en-US" altLang="zh-CN" sz="3200" b="1">
                <a:solidFill>
                  <a:srgbClr val="000000"/>
                </a:solidFill>
                <a:ea typeface="黑体" panose="02010609060101010101" pitchFamily="49" charset="-122"/>
              </a:rPr>
              <a:t>What: </a:t>
            </a:r>
            <a:r>
              <a:rPr lang="zh-CN" altLang="en-US" sz="3200" b="1">
                <a:solidFill>
                  <a:srgbClr val="000000"/>
                </a:solidFill>
                <a:ea typeface="黑体" panose="02010609060101010101" pitchFamily="49" charset="-122"/>
              </a:rPr>
              <a:t>什么是入侵检测 ?</a:t>
            </a:r>
            <a:endParaRPr lang="en-US" altLang="zh-CN" sz="3200" b="1">
              <a:solidFill>
                <a:srgbClr val="000000"/>
              </a:solidFill>
              <a:ea typeface="黑体" panose="02010609060101010101" pitchFamily="49" charset="-122"/>
            </a:endParaRPr>
          </a:p>
        </p:txBody>
      </p:sp>
      <p:sp>
        <p:nvSpPr>
          <p:cNvPr id="192521" name="Text Box 9"/>
          <p:cNvSpPr txBox="1">
            <a:spLocks noChangeArrowheads="1"/>
          </p:cNvSpPr>
          <p:nvPr/>
        </p:nvSpPr>
        <p:spPr bwMode="gray">
          <a:xfrm>
            <a:off x="1089025" y="2449513"/>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2</a:t>
            </a:r>
          </a:p>
        </p:txBody>
      </p:sp>
      <p:sp>
        <p:nvSpPr>
          <p:cNvPr id="192522" name="Rectangle 10"/>
          <p:cNvSpPr>
            <a:spLocks noChangeArrowheads="1"/>
          </p:cNvSpPr>
          <p:nvPr/>
        </p:nvSpPr>
        <p:spPr bwMode="gray">
          <a:xfrm rot="3419336">
            <a:off x="1004887" y="3495676"/>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192523" name="Text Box 11"/>
          <p:cNvSpPr txBox="1">
            <a:spLocks noChangeArrowheads="1"/>
          </p:cNvSpPr>
          <p:nvPr/>
        </p:nvSpPr>
        <p:spPr bwMode="gray">
          <a:xfrm>
            <a:off x="1811338" y="3459163"/>
            <a:ext cx="5497512" cy="579437"/>
          </a:xfrm>
          <a:prstGeom prst="rect">
            <a:avLst/>
          </a:prstGeom>
          <a:noFill/>
          <a:ln w="9525" algn="ctr">
            <a:noFill/>
            <a:miter lim="800000"/>
          </a:ln>
          <a:effectLst/>
        </p:spPr>
        <p:txBody>
          <a:bodyPr>
            <a:spAutoFit/>
          </a:bodyPr>
          <a:lstStyle/>
          <a:p>
            <a:pPr eaLnBrk="0" hangingPunct="0"/>
            <a:r>
              <a:rPr lang="en-US" altLang="zh-CN" sz="3200" b="1">
                <a:solidFill>
                  <a:srgbClr val="000000"/>
                </a:solidFill>
                <a:ea typeface="黑体" panose="02010609060101010101" pitchFamily="49" charset="-122"/>
              </a:rPr>
              <a:t>How: </a:t>
            </a:r>
            <a:r>
              <a:rPr lang="zh-CN" altLang="en-US" sz="3200" b="1">
                <a:solidFill>
                  <a:srgbClr val="000000"/>
                </a:solidFill>
                <a:ea typeface="黑体" panose="02010609060101010101" pitchFamily="49" charset="-122"/>
              </a:rPr>
              <a:t>如何进行入侵检测 ?</a:t>
            </a:r>
          </a:p>
        </p:txBody>
      </p:sp>
      <p:sp>
        <p:nvSpPr>
          <p:cNvPr id="192524" name="Text Box 12"/>
          <p:cNvSpPr txBox="1">
            <a:spLocks noChangeArrowheads="1"/>
          </p:cNvSpPr>
          <p:nvPr/>
        </p:nvSpPr>
        <p:spPr bwMode="gray">
          <a:xfrm>
            <a:off x="1082675" y="3527425"/>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3</a:t>
            </a:r>
          </a:p>
        </p:txBody>
      </p:sp>
      <p:sp>
        <p:nvSpPr>
          <p:cNvPr id="192525" name="Line 13"/>
          <p:cNvSpPr>
            <a:spLocks noChangeShapeType="1"/>
          </p:cNvSpPr>
          <p:nvPr/>
        </p:nvSpPr>
        <p:spPr bwMode="gray">
          <a:xfrm>
            <a:off x="1284288" y="4081463"/>
            <a:ext cx="6167437" cy="7937"/>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192526" name="Rectangle 14"/>
          <p:cNvSpPr>
            <a:spLocks noChangeArrowheads="1"/>
          </p:cNvSpPr>
          <p:nvPr/>
        </p:nvSpPr>
        <p:spPr bwMode="gray">
          <a:xfrm rot="3419336">
            <a:off x="1009650" y="4648201"/>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192527" name="Text Box 15"/>
          <p:cNvSpPr txBox="1">
            <a:spLocks noChangeArrowheads="1"/>
          </p:cNvSpPr>
          <p:nvPr/>
        </p:nvSpPr>
        <p:spPr bwMode="gray">
          <a:xfrm>
            <a:off x="1870075" y="4621213"/>
            <a:ext cx="5438775" cy="579437"/>
          </a:xfrm>
          <a:prstGeom prst="rect">
            <a:avLst/>
          </a:prstGeom>
          <a:solidFill>
            <a:srgbClr val="FF6600"/>
          </a:solidFill>
          <a:ln w="9525" algn="ctr">
            <a:noFill/>
            <a:miter lim="800000"/>
          </a:ln>
          <a:effectLst/>
        </p:spPr>
        <p:txBody>
          <a:bodyPr>
            <a:spAutoFit/>
          </a:bodyPr>
          <a:lstStyle/>
          <a:p>
            <a:pPr eaLnBrk="0" hangingPunct="0"/>
            <a:r>
              <a:rPr lang="en-US" altLang="zh-CN" sz="3200" b="1" dirty="0">
                <a:solidFill>
                  <a:srgbClr val="000000"/>
                </a:solidFill>
                <a:ea typeface="黑体" panose="02010609060101010101" pitchFamily="49" charset="-122"/>
              </a:rPr>
              <a:t>Standard: </a:t>
            </a:r>
            <a:r>
              <a:rPr lang="zh-CN" altLang="en-US" sz="3200" b="1" dirty="0">
                <a:solidFill>
                  <a:srgbClr val="000000"/>
                </a:solidFill>
                <a:ea typeface="黑体" panose="02010609060101010101" pitchFamily="49" charset="-122"/>
              </a:rPr>
              <a:t>标准？</a:t>
            </a:r>
          </a:p>
        </p:txBody>
      </p:sp>
      <p:sp>
        <p:nvSpPr>
          <p:cNvPr id="192528" name="Text Box 16"/>
          <p:cNvSpPr txBox="1">
            <a:spLocks noChangeArrowheads="1"/>
          </p:cNvSpPr>
          <p:nvPr/>
        </p:nvSpPr>
        <p:spPr bwMode="gray">
          <a:xfrm>
            <a:off x="1063625" y="4689475"/>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4</a:t>
            </a:r>
          </a:p>
        </p:txBody>
      </p:sp>
      <p:sp>
        <p:nvSpPr>
          <p:cNvPr id="192529" name="Line 17"/>
          <p:cNvSpPr>
            <a:spLocks noChangeShapeType="1"/>
          </p:cNvSpPr>
          <p:nvPr/>
        </p:nvSpPr>
        <p:spPr bwMode="gray">
          <a:xfrm>
            <a:off x="1284288" y="5233988"/>
            <a:ext cx="6167437" cy="7937"/>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192530" name="Rectangle 18"/>
          <p:cNvSpPr>
            <a:spLocks noChangeArrowheads="1"/>
          </p:cNvSpPr>
          <p:nvPr/>
        </p:nvSpPr>
        <p:spPr bwMode="gray">
          <a:xfrm rot="3419336">
            <a:off x="1011237" y="1330326"/>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192531" name="Text Box 19"/>
          <p:cNvSpPr txBox="1">
            <a:spLocks noChangeArrowheads="1"/>
          </p:cNvSpPr>
          <p:nvPr/>
        </p:nvSpPr>
        <p:spPr bwMode="gray">
          <a:xfrm>
            <a:off x="1817688" y="1293813"/>
            <a:ext cx="5491162" cy="579437"/>
          </a:xfrm>
          <a:prstGeom prst="rect">
            <a:avLst/>
          </a:prstGeom>
          <a:noFill/>
          <a:ln w="9525" algn="ctr">
            <a:noFill/>
            <a:miter lim="800000"/>
          </a:ln>
          <a:effectLst/>
        </p:spPr>
        <p:txBody>
          <a:bodyPr>
            <a:spAutoFit/>
          </a:bodyPr>
          <a:lstStyle/>
          <a:p>
            <a:pPr eaLnBrk="0" hangingPunct="0"/>
            <a:r>
              <a:rPr lang="en-US" altLang="zh-CN" sz="3200" b="1">
                <a:solidFill>
                  <a:srgbClr val="000000"/>
                </a:solidFill>
                <a:ea typeface="黑体" panose="02010609060101010101" pitchFamily="49" charset="-122"/>
              </a:rPr>
              <a:t>Why: </a:t>
            </a:r>
            <a:r>
              <a:rPr lang="zh-CN" altLang="en-US" sz="3200" b="1">
                <a:solidFill>
                  <a:srgbClr val="000000"/>
                </a:solidFill>
                <a:ea typeface="黑体" panose="02010609060101010101" pitchFamily="49" charset="-122"/>
              </a:rPr>
              <a:t>为什么需要入侵检测 ?</a:t>
            </a:r>
          </a:p>
        </p:txBody>
      </p:sp>
      <p:sp>
        <p:nvSpPr>
          <p:cNvPr id="192532" name="Text Box 20"/>
          <p:cNvSpPr txBox="1">
            <a:spLocks noChangeArrowheads="1"/>
          </p:cNvSpPr>
          <p:nvPr/>
        </p:nvSpPr>
        <p:spPr bwMode="gray">
          <a:xfrm>
            <a:off x="1089025" y="1362075"/>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1</a:t>
            </a:r>
          </a:p>
        </p:txBody>
      </p:sp>
      <p:sp>
        <p:nvSpPr>
          <p:cNvPr id="192533" name="Line 21"/>
          <p:cNvSpPr>
            <a:spLocks noChangeShapeType="1"/>
          </p:cNvSpPr>
          <p:nvPr/>
        </p:nvSpPr>
        <p:spPr bwMode="gray">
          <a:xfrm>
            <a:off x="1284288" y="1922463"/>
            <a:ext cx="6167437" cy="7937"/>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192534" name="Rectangle 22"/>
          <p:cNvSpPr>
            <a:spLocks noChangeArrowheads="1"/>
          </p:cNvSpPr>
          <p:nvPr/>
        </p:nvSpPr>
        <p:spPr bwMode="gray">
          <a:xfrm rot="3419336">
            <a:off x="1011237" y="5715001"/>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192535" name="Text Box 23"/>
          <p:cNvSpPr txBox="1">
            <a:spLocks noChangeArrowheads="1"/>
          </p:cNvSpPr>
          <p:nvPr/>
        </p:nvSpPr>
        <p:spPr bwMode="gray">
          <a:xfrm>
            <a:off x="1817688" y="5678488"/>
            <a:ext cx="6931025" cy="584775"/>
          </a:xfrm>
          <a:prstGeom prst="rect">
            <a:avLst/>
          </a:prstGeom>
          <a:noFill/>
          <a:ln w="9525" algn="ctr">
            <a:noFill/>
            <a:miter lim="800000"/>
          </a:ln>
          <a:effectLst/>
        </p:spPr>
        <p:txBody>
          <a:bodyPr>
            <a:spAutoFit/>
          </a:bodyPr>
          <a:lstStyle/>
          <a:p>
            <a:pPr eaLnBrk="0" hangingPunct="0"/>
            <a:r>
              <a:rPr lang="zh-CN" altLang="en-US" sz="3200" dirty="0">
                <a:solidFill>
                  <a:srgbClr val="000000"/>
                </a:solidFill>
                <a:ea typeface="黑体" panose="02010609060101010101" pitchFamily="49" charset="-122"/>
              </a:rPr>
              <a:t>研究现状 ？</a:t>
            </a:r>
          </a:p>
        </p:txBody>
      </p:sp>
      <p:sp>
        <p:nvSpPr>
          <p:cNvPr id="192536" name="Text Box 24"/>
          <p:cNvSpPr txBox="1">
            <a:spLocks noChangeArrowheads="1"/>
          </p:cNvSpPr>
          <p:nvPr/>
        </p:nvSpPr>
        <p:spPr bwMode="gray">
          <a:xfrm>
            <a:off x="1089025" y="5746750"/>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5</a:t>
            </a:r>
          </a:p>
        </p:txBody>
      </p:sp>
      <p:sp>
        <p:nvSpPr>
          <p:cNvPr id="192537" name="Line 25"/>
          <p:cNvSpPr>
            <a:spLocks noChangeShapeType="1"/>
          </p:cNvSpPr>
          <p:nvPr/>
        </p:nvSpPr>
        <p:spPr bwMode="gray">
          <a:xfrm>
            <a:off x="1290638" y="6300788"/>
            <a:ext cx="6167437" cy="7937"/>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24" name="Rectangle 2"/>
          <p:cNvSpPr>
            <a:spLocks noGrp="1" noChangeArrowheads="1"/>
          </p:cNvSpPr>
          <p:nvPr>
            <p:ph type="title"/>
          </p:nvPr>
        </p:nvSpPr>
        <p:spPr>
          <a:xfrm>
            <a:off x="1150938" y="142875"/>
            <a:ext cx="7793037" cy="958850"/>
          </a:xfrm>
        </p:spPr>
        <p:txBody>
          <a:bodyPr/>
          <a:lstStyle/>
          <a:p>
            <a:r>
              <a:rPr lang="zh-CN" altLang="en-US" dirty="0"/>
              <a:t>内容提纲</a:t>
            </a:r>
            <a:endParaRPr lang="en-US" altLang="zh-CN"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body" idx="1"/>
          </p:nvPr>
        </p:nvSpPr>
        <p:spPr>
          <a:xfrm>
            <a:off x="581025" y="1200150"/>
            <a:ext cx="8229600" cy="5257800"/>
          </a:xfrm>
        </p:spPr>
        <p:txBody>
          <a:bodyPr/>
          <a:lstStyle/>
          <a:p>
            <a:pPr>
              <a:buSzPct val="105000"/>
            </a:pPr>
            <a:r>
              <a:rPr lang="zh-CN" altLang="en-US" sz="2400" dirty="0"/>
              <a:t> 1980年4月，</a:t>
            </a:r>
            <a:r>
              <a:rPr lang="en-US" altLang="zh-CN" sz="2400" dirty="0"/>
              <a:t>James P. Anderson:《Computer Security Threat Monitoring and Surveillance》: </a:t>
            </a:r>
            <a:r>
              <a:rPr lang="zh-CN" altLang="en-US" sz="2400" b="0" dirty="0">
                <a:latin typeface="黑体" panose="02010609060101010101" pitchFamily="49" charset="-122"/>
              </a:rPr>
              <a:t>入侵检测开山之作</a:t>
            </a:r>
          </a:p>
          <a:p>
            <a:pPr lvl="1">
              <a:buSzPct val="105000"/>
            </a:pPr>
            <a:r>
              <a:rPr lang="zh-CN" altLang="en-US" sz="2000" b="0" dirty="0">
                <a:latin typeface="黑体" panose="02010609060101010101" pitchFamily="49" charset="-122"/>
              </a:rPr>
              <a:t>第一次详细阐述了入侵检测的概念</a:t>
            </a:r>
          </a:p>
          <a:p>
            <a:pPr lvl="1">
              <a:buSzPct val="105000"/>
            </a:pPr>
            <a:r>
              <a:rPr lang="zh-CN" altLang="en-US" sz="2000" b="0" dirty="0">
                <a:latin typeface="黑体" panose="02010609060101010101" pitchFamily="49" charset="-122"/>
              </a:rPr>
              <a:t>对计算机系统威胁进行分类: 外部渗透、内部渗透和不法行为</a:t>
            </a:r>
          </a:p>
          <a:p>
            <a:pPr lvl="1">
              <a:buSzPct val="105000"/>
            </a:pPr>
            <a:r>
              <a:rPr lang="zh-CN" altLang="en-US" sz="2000" b="0" dirty="0">
                <a:latin typeface="黑体" panose="02010609060101010101" pitchFamily="49" charset="-122"/>
              </a:rPr>
              <a:t>提出了利用审计跟踪数据监视入侵活动的思想</a:t>
            </a:r>
            <a:endParaRPr lang="en-US" altLang="zh-CN" sz="1800" dirty="0"/>
          </a:p>
          <a:p>
            <a:pPr>
              <a:buSzPct val="105000"/>
            </a:pPr>
            <a:r>
              <a:rPr lang="zh-CN" altLang="en-US" sz="2400" dirty="0"/>
              <a:t>从1984年到1986年：乔治敦大学的</a:t>
            </a:r>
            <a:r>
              <a:rPr lang="en-US" altLang="zh-CN" sz="2400" dirty="0">
                <a:solidFill>
                  <a:srgbClr val="FF0000"/>
                </a:solidFill>
              </a:rPr>
              <a:t>Dorothy Denning</a:t>
            </a:r>
            <a:r>
              <a:rPr lang="zh-CN" altLang="en-US" sz="2400" dirty="0"/>
              <a:t>和</a:t>
            </a:r>
            <a:r>
              <a:rPr lang="en-US" altLang="zh-CN" sz="2400" dirty="0"/>
              <a:t>SRI/CSL</a:t>
            </a:r>
            <a:r>
              <a:rPr lang="zh-CN" altLang="en-US" sz="2400" dirty="0"/>
              <a:t>的</a:t>
            </a:r>
            <a:r>
              <a:rPr lang="en-US" altLang="zh-CN" sz="2400" dirty="0">
                <a:solidFill>
                  <a:srgbClr val="FF0000"/>
                </a:solidFill>
              </a:rPr>
              <a:t>Peter Neumann</a:t>
            </a:r>
            <a:r>
              <a:rPr lang="en-US" altLang="zh-CN" sz="2400" dirty="0"/>
              <a:t>：</a:t>
            </a:r>
            <a:r>
              <a:rPr lang="zh-CN" altLang="en-US" sz="2400" dirty="0"/>
              <a:t>研究出了一个实时入侵检测系统模型—</a:t>
            </a:r>
            <a:r>
              <a:rPr lang="en-US" altLang="zh-CN" sz="2400" dirty="0"/>
              <a:t>IDES（</a:t>
            </a:r>
            <a:r>
              <a:rPr lang="zh-CN" altLang="en-US" sz="2400" dirty="0"/>
              <a:t>入侵检测专家系统）</a:t>
            </a:r>
          </a:p>
          <a:p>
            <a:pPr>
              <a:buSzPct val="105000"/>
            </a:pPr>
            <a:r>
              <a:rPr lang="zh-CN" altLang="en-US" sz="2400" dirty="0"/>
              <a:t>1990，加州大学戴维斯分校的</a:t>
            </a:r>
            <a:r>
              <a:rPr lang="en-US" altLang="zh-CN" sz="2400" dirty="0"/>
              <a:t>L. T. </a:t>
            </a:r>
            <a:r>
              <a:rPr lang="en-US" altLang="zh-CN" sz="2400" dirty="0" err="1">
                <a:solidFill>
                  <a:srgbClr val="FF0000"/>
                </a:solidFill>
              </a:rPr>
              <a:t>Heberlein</a:t>
            </a:r>
            <a:r>
              <a:rPr lang="zh-CN" altLang="en-US" sz="2400" dirty="0"/>
              <a:t>等人开发出了</a:t>
            </a:r>
            <a:r>
              <a:rPr lang="en-US" altLang="zh-CN" sz="2400" dirty="0" err="1"/>
              <a:t>NSM（Network</a:t>
            </a:r>
            <a:r>
              <a:rPr lang="en-US" altLang="zh-CN" sz="2400" dirty="0"/>
              <a:t> Security Monitor）：</a:t>
            </a:r>
            <a:r>
              <a:rPr lang="zh-CN" altLang="en-US" sz="2400" dirty="0"/>
              <a:t>第一次直接将网络流作为审计数据来源：</a:t>
            </a:r>
            <a:r>
              <a:rPr lang="zh-CN" altLang="en-US" sz="2400" b="0" dirty="0"/>
              <a:t>新的一页</a:t>
            </a:r>
            <a:r>
              <a:rPr lang="en-US" altLang="zh-CN" sz="2400" b="0" dirty="0"/>
              <a:t>(</a:t>
            </a:r>
            <a:r>
              <a:rPr lang="en-US" altLang="zh-CN" sz="2400" dirty="0"/>
              <a:t>HIDS, NIDS)</a:t>
            </a:r>
          </a:p>
        </p:txBody>
      </p:sp>
      <p:sp>
        <p:nvSpPr>
          <p:cNvPr id="237571" name="Rectangle 3"/>
          <p:cNvSpPr>
            <a:spLocks noChangeArrowheads="1"/>
          </p:cNvSpPr>
          <p:nvPr/>
        </p:nvSpPr>
        <p:spPr bwMode="white">
          <a:xfrm>
            <a:off x="1212850" y="257175"/>
            <a:ext cx="6629400" cy="792163"/>
          </a:xfrm>
          <a:prstGeom prst="rect">
            <a:avLst/>
          </a:prstGeom>
          <a:noFill/>
          <a:ln w="9525">
            <a:noFill/>
            <a:miter lim="800000"/>
          </a:ln>
          <a:effectLst/>
        </p:spPr>
        <p:txBody>
          <a:bodyPr anchor="ctr"/>
          <a:lstStyle/>
          <a:p>
            <a:r>
              <a:rPr lang="zh-CN" altLang="en-US" sz="4000" b="1" dirty="0">
                <a:latin typeface="黑体" panose="02010609060101010101" pitchFamily="49" charset="-122"/>
                <a:ea typeface="黑体" panose="02010609060101010101" pitchFamily="49" charset="-122"/>
              </a:rPr>
              <a:t>起源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37570">
                                            <p:txEl>
                                              <p:pRg st="0" end="0"/>
                                            </p:txEl>
                                          </p:spTgt>
                                        </p:tgtEl>
                                        <p:attrNameLst>
                                          <p:attrName>style.visibility</p:attrName>
                                        </p:attrNameLst>
                                      </p:cBhvr>
                                      <p:to>
                                        <p:strVal val="visible"/>
                                      </p:to>
                                    </p:set>
                                    <p:animEffect transition="in" filter="barn(outVertical)">
                                      <p:cBhvr>
                                        <p:cTn id="7" dur="500"/>
                                        <p:tgtEl>
                                          <p:spTgt spid="237570">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37570">
                                            <p:txEl>
                                              <p:pRg st="1" end="1"/>
                                            </p:txEl>
                                          </p:spTgt>
                                        </p:tgtEl>
                                        <p:attrNameLst>
                                          <p:attrName>style.visibility</p:attrName>
                                        </p:attrNameLst>
                                      </p:cBhvr>
                                      <p:to>
                                        <p:strVal val="visible"/>
                                      </p:to>
                                    </p:set>
                                    <p:animEffect transition="in" filter="barn(outVertical)">
                                      <p:cBhvr>
                                        <p:cTn id="10" dur="500"/>
                                        <p:tgtEl>
                                          <p:spTgt spid="237570">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237570">
                                            <p:txEl>
                                              <p:pRg st="2" end="2"/>
                                            </p:txEl>
                                          </p:spTgt>
                                        </p:tgtEl>
                                        <p:attrNameLst>
                                          <p:attrName>style.visibility</p:attrName>
                                        </p:attrNameLst>
                                      </p:cBhvr>
                                      <p:to>
                                        <p:strVal val="visible"/>
                                      </p:to>
                                    </p:set>
                                    <p:animEffect transition="in" filter="barn(outVertical)">
                                      <p:cBhvr>
                                        <p:cTn id="13" dur="500"/>
                                        <p:tgtEl>
                                          <p:spTgt spid="237570">
                                            <p:txEl>
                                              <p:pRg st="2" end="2"/>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237570">
                                            <p:txEl>
                                              <p:pRg st="3" end="3"/>
                                            </p:txEl>
                                          </p:spTgt>
                                        </p:tgtEl>
                                        <p:attrNameLst>
                                          <p:attrName>style.visibility</p:attrName>
                                        </p:attrNameLst>
                                      </p:cBhvr>
                                      <p:to>
                                        <p:strVal val="visible"/>
                                      </p:to>
                                    </p:set>
                                    <p:animEffect transition="in" filter="barn(outVertical)">
                                      <p:cBhvr>
                                        <p:cTn id="16" dur="500"/>
                                        <p:tgtEl>
                                          <p:spTgt spid="23757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237570">
                                            <p:txEl>
                                              <p:pRg st="4" end="4"/>
                                            </p:txEl>
                                          </p:spTgt>
                                        </p:tgtEl>
                                        <p:attrNameLst>
                                          <p:attrName>style.visibility</p:attrName>
                                        </p:attrNameLst>
                                      </p:cBhvr>
                                      <p:to>
                                        <p:strVal val="visible"/>
                                      </p:to>
                                    </p:set>
                                    <p:animEffect transition="in" filter="barn(outVertical)">
                                      <p:cBhvr>
                                        <p:cTn id="21" dur="500"/>
                                        <p:tgtEl>
                                          <p:spTgt spid="23757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237570">
                                            <p:txEl>
                                              <p:pRg st="5" end="5"/>
                                            </p:txEl>
                                          </p:spTgt>
                                        </p:tgtEl>
                                        <p:attrNameLst>
                                          <p:attrName>style.visibility</p:attrName>
                                        </p:attrNameLst>
                                      </p:cBhvr>
                                      <p:to>
                                        <p:strVal val="visible"/>
                                      </p:to>
                                    </p:set>
                                    <p:animEffect transition="in" filter="barn(outVertical)">
                                      <p:cBhvr>
                                        <p:cTn id="26" dur="500"/>
                                        <p:tgtEl>
                                          <p:spTgt spid="2375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uiExpand="1"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5165" y="1281208"/>
            <a:ext cx="7772400" cy="4114800"/>
          </a:xfrm>
        </p:spPr>
        <p:txBody>
          <a:bodyPr/>
          <a:lstStyle/>
          <a:p>
            <a:r>
              <a:rPr lang="en-US" altLang="zh-CN" sz="2400" dirty="0"/>
              <a:t>Internet</a:t>
            </a:r>
            <a:r>
              <a:rPr lang="zh-CN" altLang="en-US" sz="2400" dirty="0"/>
              <a:t>工程任务部（</a:t>
            </a:r>
            <a:r>
              <a:rPr lang="en-US" altLang="zh-CN" sz="2400" dirty="0"/>
              <a:t>Internet Engineering Task </a:t>
            </a:r>
            <a:r>
              <a:rPr lang="en-US" altLang="zh-CN" sz="2400" dirty="0" err="1"/>
              <a:t>Force,IETF</a:t>
            </a:r>
            <a:r>
              <a:rPr lang="zh-CN" altLang="en-US" sz="2400" dirty="0"/>
              <a:t>）的入侵工作组（</a:t>
            </a:r>
            <a:r>
              <a:rPr lang="en-US" altLang="zh-CN" sz="2400" dirty="0"/>
              <a:t>Internet Detection Working Group</a:t>
            </a:r>
            <a:r>
              <a:rPr lang="zh-CN" altLang="en-US" sz="2400" dirty="0"/>
              <a:t>，</a:t>
            </a:r>
            <a:r>
              <a:rPr lang="en-US" altLang="zh-CN" sz="2400" dirty="0"/>
              <a:t>IDWG</a:t>
            </a:r>
            <a:r>
              <a:rPr lang="zh-CN" altLang="en-US" sz="2400" dirty="0"/>
              <a:t>）负责进行入侵检测响应系统之间共享信息数据格式和交换信息方式的标准制定，制定了入侵检测信息交换格式（</a:t>
            </a:r>
            <a:r>
              <a:rPr lang="en-US" altLang="zh-CN" sz="2400" dirty="0"/>
              <a:t>Intrusion Detection Message Exchange Format</a:t>
            </a:r>
            <a:r>
              <a:rPr lang="zh-CN" altLang="en-US" sz="2400" dirty="0"/>
              <a:t>，</a:t>
            </a:r>
            <a:r>
              <a:rPr lang="en-US" altLang="zh-CN" sz="2400" dirty="0"/>
              <a:t>IDMEF</a:t>
            </a:r>
            <a:r>
              <a:rPr lang="zh-CN" altLang="en-US" sz="2400" dirty="0"/>
              <a:t>）等。</a:t>
            </a:r>
            <a:endParaRPr lang="en-US" altLang="zh-CN" sz="2400" dirty="0"/>
          </a:p>
          <a:p>
            <a:pPr lvl="2"/>
            <a:endParaRPr lang="en-US" altLang="zh-CN" sz="1600" dirty="0"/>
          </a:p>
          <a:p>
            <a:endParaRPr lang="zh-CN" altLang="en-US" sz="2400" dirty="0"/>
          </a:p>
        </p:txBody>
      </p:sp>
      <p:sp>
        <p:nvSpPr>
          <p:cNvPr id="3" name="标题 2"/>
          <p:cNvSpPr>
            <a:spLocks noGrp="1"/>
          </p:cNvSpPr>
          <p:nvPr>
            <p:ph type="title"/>
          </p:nvPr>
        </p:nvSpPr>
        <p:spPr/>
        <p:txBody>
          <a:bodyPr/>
          <a:lstStyle/>
          <a:p>
            <a:r>
              <a:rPr lang="en-US" altLang="zh-CN" dirty="0"/>
              <a:t>IETF/IDWG</a:t>
            </a:r>
            <a:endParaRPr lang="zh-CN" altLang="en-US" dirty="0"/>
          </a:p>
        </p:txBody>
      </p:sp>
    </p:spTree>
    <p:extLst>
      <p:ext uri="{BB962C8B-B14F-4D97-AF65-F5344CB8AC3E}">
        <p14:creationId xmlns:p14="http://schemas.microsoft.com/office/powerpoint/2010/main" val="1093626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sz="2400" dirty="0"/>
              <a:t>IDWG</a:t>
            </a:r>
            <a:r>
              <a:rPr lang="zh-CN" altLang="en-US" sz="2400" dirty="0"/>
              <a:t>的主要工作围绕着下面</a:t>
            </a:r>
            <a:r>
              <a:rPr lang="en-US" altLang="zh-CN" sz="2400" dirty="0"/>
              <a:t>3</a:t>
            </a:r>
            <a:r>
              <a:rPr lang="zh-CN" altLang="en-US" sz="2400" dirty="0"/>
              <a:t>点展开：</a:t>
            </a:r>
          </a:p>
          <a:p>
            <a:pPr marL="0" indent="0">
              <a:buNone/>
            </a:pPr>
            <a:r>
              <a:rPr lang="en-US" altLang="zh-CN" sz="2400" dirty="0"/>
              <a:t>1.</a:t>
            </a:r>
            <a:r>
              <a:rPr lang="zh-CN" altLang="en-US" sz="2400" dirty="0"/>
              <a:t>制定入侵检测消息交换需求文档。该文档内容有入侵检测系统之间通信的要求说明，同时还有入侵检测系统和管理系统之间通信的要求说明。</a:t>
            </a:r>
          </a:p>
          <a:p>
            <a:pPr marL="0" indent="0">
              <a:buNone/>
            </a:pPr>
            <a:r>
              <a:rPr lang="en-US" altLang="zh-CN" sz="2400" dirty="0"/>
              <a:t>2.</a:t>
            </a:r>
            <a:r>
              <a:rPr lang="zh-CN" altLang="en-US" sz="2400" dirty="0"/>
              <a:t>制定公共入侵语言规范。</a:t>
            </a:r>
          </a:p>
          <a:p>
            <a:pPr marL="0" indent="0">
              <a:buNone/>
            </a:pPr>
            <a:r>
              <a:rPr lang="en-US" altLang="zh-CN" sz="2400" dirty="0"/>
              <a:t>3.</a:t>
            </a:r>
            <a:r>
              <a:rPr lang="zh-CN" altLang="en-US" sz="2400" dirty="0"/>
              <a:t>制定一种入侵检测消息交换的体系结构，使得最适合于用目前已存在协议实现入侵检测系统之间的通信。</a:t>
            </a:r>
          </a:p>
        </p:txBody>
      </p:sp>
      <p:sp>
        <p:nvSpPr>
          <p:cNvPr id="3" name="标题 2"/>
          <p:cNvSpPr>
            <a:spLocks noGrp="1"/>
          </p:cNvSpPr>
          <p:nvPr>
            <p:ph type="title"/>
          </p:nvPr>
        </p:nvSpPr>
        <p:spPr/>
        <p:txBody>
          <a:bodyPr/>
          <a:lstStyle/>
          <a:p>
            <a:r>
              <a:rPr lang="en-US" altLang="zh-CN" dirty="0"/>
              <a:t>IDWG</a:t>
            </a:r>
            <a:r>
              <a:rPr lang="zh-CN" altLang="en-US" dirty="0"/>
              <a:t>的主要工作</a:t>
            </a:r>
          </a:p>
        </p:txBody>
      </p:sp>
    </p:spTree>
    <p:extLst>
      <p:ext uri="{BB962C8B-B14F-4D97-AF65-F5344CB8AC3E}">
        <p14:creationId xmlns:p14="http://schemas.microsoft.com/office/powerpoint/2010/main" val="3747567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a:t>IDWG</a:t>
            </a:r>
            <a:r>
              <a:rPr lang="zh-CN" altLang="en-US" dirty="0"/>
              <a:t>提出了三项草案：</a:t>
            </a:r>
          </a:p>
          <a:p>
            <a:pPr lvl="1"/>
            <a:r>
              <a:rPr lang="zh-CN" altLang="en-US" dirty="0"/>
              <a:t>入侵检测信息交互格式（</a:t>
            </a:r>
            <a:r>
              <a:rPr lang="en-US" altLang="zh-CN" dirty="0"/>
              <a:t>IDMEF)</a:t>
            </a:r>
          </a:p>
          <a:p>
            <a:pPr lvl="1"/>
            <a:r>
              <a:rPr lang="zh-CN" altLang="en-US" dirty="0"/>
              <a:t>入侵检测信息交互格式（</a:t>
            </a:r>
            <a:r>
              <a:rPr lang="en-US" altLang="zh-CN" dirty="0"/>
              <a:t>IDXP)</a:t>
            </a:r>
          </a:p>
          <a:p>
            <a:pPr lvl="1"/>
            <a:r>
              <a:rPr lang="zh-CN" altLang="en-US" dirty="0"/>
              <a:t>隧道轮廓（</a:t>
            </a:r>
            <a:r>
              <a:rPr lang="en-US" altLang="zh-CN" dirty="0" err="1"/>
              <a:t>Tunel</a:t>
            </a:r>
            <a:r>
              <a:rPr lang="en-US" altLang="zh-CN" dirty="0"/>
              <a:t> Profile)</a:t>
            </a:r>
          </a:p>
          <a:p>
            <a:pPr marL="0" indent="0">
              <a:buNone/>
            </a:pPr>
            <a:endParaRPr lang="zh-CN" altLang="en-US" dirty="0"/>
          </a:p>
        </p:txBody>
      </p:sp>
      <p:sp>
        <p:nvSpPr>
          <p:cNvPr id="3" name="标题 2"/>
          <p:cNvSpPr>
            <a:spLocks noGrp="1"/>
          </p:cNvSpPr>
          <p:nvPr>
            <p:ph type="title"/>
          </p:nvPr>
        </p:nvSpPr>
        <p:spPr/>
        <p:txBody>
          <a:bodyPr/>
          <a:lstStyle/>
          <a:p>
            <a:r>
              <a:rPr lang="en-US" altLang="zh-CN" dirty="0"/>
              <a:t>IDWG</a:t>
            </a:r>
            <a:r>
              <a:rPr lang="zh-CN" altLang="en-US" dirty="0"/>
              <a:t>提出了三项草案</a:t>
            </a:r>
          </a:p>
        </p:txBody>
      </p:sp>
    </p:spTree>
    <p:extLst>
      <p:ext uri="{BB962C8B-B14F-4D97-AF65-F5344CB8AC3E}">
        <p14:creationId xmlns:p14="http://schemas.microsoft.com/office/powerpoint/2010/main" val="3547167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Line 2"/>
          <p:cNvSpPr>
            <a:spLocks noChangeShapeType="1"/>
          </p:cNvSpPr>
          <p:nvPr/>
        </p:nvSpPr>
        <p:spPr bwMode="gray">
          <a:xfrm>
            <a:off x="1284288" y="3032125"/>
            <a:ext cx="6167437" cy="7938"/>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288771" name="Rectangle 3"/>
          <p:cNvSpPr>
            <a:spLocks noChangeArrowheads="1"/>
          </p:cNvSpPr>
          <p:nvPr/>
        </p:nvSpPr>
        <p:spPr bwMode="gray">
          <a:xfrm rot="3419336">
            <a:off x="1011237" y="2455863"/>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288772" name="Text Box 4"/>
          <p:cNvSpPr txBox="1">
            <a:spLocks noChangeArrowheads="1"/>
          </p:cNvSpPr>
          <p:nvPr/>
        </p:nvSpPr>
        <p:spPr bwMode="gray">
          <a:xfrm>
            <a:off x="1817688" y="2419350"/>
            <a:ext cx="5346700" cy="579438"/>
          </a:xfrm>
          <a:prstGeom prst="rect">
            <a:avLst/>
          </a:prstGeom>
          <a:noFill/>
          <a:ln w="9525" algn="ctr">
            <a:noFill/>
            <a:miter lim="800000"/>
          </a:ln>
          <a:effectLst/>
        </p:spPr>
        <p:txBody>
          <a:bodyPr>
            <a:spAutoFit/>
          </a:bodyPr>
          <a:lstStyle/>
          <a:p>
            <a:pPr eaLnBrk="0" hangingPunct="0"/>
            <a:r>
              <a:rPr lang="en-US" altLang="zh-CN" sz="3200" b="1">
                <a:solidFill>
                  <a:srgbClr val="000000"/>
                </a:solidFill>
                <a:ea typeface="黑体" panose="02010609060101010101" pitchFamily="49" charset="-122"/>
              </a:rPr>
              <a:t>What: </a:t>
            </a:r>
            <a:r>
              <a:rPr lang="zh-CN" altLang="en-US" sz="3200" b="1">
                <a:solidFill>
                  <a:srgbClr val="000000"/>
                </a:solidFill>
                <a:ea typeface="黑体" panose="02010609060101010101" pitchFamily="49" charset="-122"/>
              </a:rPr>
              <a:t>什么是入侵检测 ?</a:t>
            </a:r>
            <a:endParaRPr lang="en-US" altLang="zh-CN" sz="3200" b="1">
              <a:solidFill>
                <a:srgbClr val="000000"/>
              </a:solidFill>
              <a:ea typeface="黑体" panose="02010609060101010101" pitchFamily="49" charset="-122"/>
            </a:endParaRPr>
          </a:p>
        </p:txBody>
      </p:sp>
      <p:sp>
        <p:nvSpPr>
          <p:cNvPr id="288773" name="Text Box 5"/>
          <p:cNvSpPr txBox="1">
            <a:spLocks noChangeArrowheads="1"/>
          </p:cNvSpPr>
          <p:nvPr/>
        </p:nvSpPr>
        <p:spPr bwMode="gray">
          <a:xfrm>
            <a:off x="1089025" y="2487613"/>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2</a:t>
            </a:r>
          </a:p>
        </p:txBody>
      </p:sp>
      <p:sp>
        <p:nvSpPr>
          <p:cNvPr id="288774" name="Rectangle 6"/>
          <p:cNvSpPr>
            <a:spLocks noChangeArrowheads="1"/>
          </p:cNvSpPr>
          <p:nvPr/>
        </p:nvSpPr>
        <p:spPr bwMode="gray">
          <a:xfrm rot="3419336">
            <a:off x="1004887" y="3533776"/>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88775" name="Text Box 7"/>
          <p:cNvSpPr txBox="1">
            <a:spLocks noChangeArrowheads="1"/>
          </p:cNvSpPr>
          <p:nvPr/>
        </p:nvSpPr>
        <p:spPr bwMode="gray">
          <a:xfrm>
            <a:off x="1811338" y="3497263"/>
            <a:ext cx="5497512" cy="579437"/>
          </a:xfrm>
          <a:prstGeom prst="rect">
            <a:avLst/>
          </a:prstGeom>
          <a:noFill/>
          <a:ln w="9525" algn="ctr">
            <a:noFill/>
            <a:miter lim="800000"/>
          </a:ln>
          <a:effectLst/>
        </p:spPr>
        <p:txBody>
          <a:bodyPr>
            <a:spAutoFit/>
          </a:bodyPr>
          <a:lstStyle/>
          <a:p>
            <a:pPr eaLnBrk="0" hangingPunct="0"/>
            <a:r>
              <a:rPr lang="en-US" altLang="zh-CN" sz="3200" b="1">
                <a:solidFill>
                  <a:srgbClr val="000000"/>
                </a:solidFill>
                <a:ea typeface="黑体" panose="02010609060101010101" pitchFamily="49" charset="-122"/>
              </a:rPr>
              <a:t>How: </a:t>
            </a:r>
            <a:r>
              <a:rPr lang="zh-CN" altLang="en-US" sz="3200" b="1">
                <a:solidFill>
                  <a:srgbClr val="000000"/>
                </a:solidFill>
                <a:ea typeface="黑体" panose="02010609060101010101" pitchFamily="49" charset="-122"/>
              </a:rPr>
              <a:t>如何进行入侵检测 ?</a:t>
            </a:r>
          </a:p>
        </p:txBody>
      </p:sp>
      <p:sp>
        <p:nvSpPr>
          <p:cNvPr id="288776" name="Text Box 8"/>
          <p:cNvSpPr txBox="1">
            <a:spLocks noChangeArrowheads="1"/>
          </p:cNvSpPr>
          <p:nvPr/>
        </p:nvSpPr>
        <p:spPr bwMode="gray">
          <a:xfrm>
            <a:off x="1082675" y="3565525"/>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3</a:t>
            </a:r>
          </a:p>
        </p:txBody>
      </p:sp>
      <p:sp>
        <p:nvSpPr>
          <p:cNvPr id="288777" name="Line 9"/>
          <p:cNvSpPr>
            <a:spLocks noChangeShapeType="1"/>
          </p:cNvSpPr>
          <p:nvPr/>
        </p:nvSpPr>
        <p:spPr bwMode="gray">
          <a:xfrm>
            <a:off x="1284288" y="4119563"/>
            <a:ext cx="6167437" cy="7937"/>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288778" name="Rectangle 10"/>
          <p:cNvSpPr>
            <a:spLocks noChangeArrowheads="1"/>
          </p:cNvSpPr>
          <p:nvPr/>
        </p:nvSpPr>
        <p:spPr bwMode="gray">
          <a:xfrm rot="3419336">
            <a:off x="1009650" y="4686301"/>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288779" name="Text Box 11"/>
          <p:cNvSpPr txBox="1">
            <a:spLocks noChangeArrowheads="1"/>
          </p:cNvSpPr>
          <p:nvPr/>
        </p:nvSpPr>
        <p:spPr bwMode="gray">
          <a:xfrm>
            <a:off x="1870075" y="4659313"/>
            <a:ext cx="5438775" cy="579437"/>
          </a:xfrm>
          <a:prstGeom prst="rect">
            <a:avLst/>
          </a:prstGeom>
          <a:noFill/>
          <a:ln w="9525" algn="ctr">
            <a:noFill/>
            <a:miter lim="800000"/>
          </a:ln>
          <a:effectLst/>
        </p:spPr>
        <p:txBody>
          <a:bodyPr>
            <a:spAutoFit/>
          </a:bodyPr>
          <a:lstStyle/>
          <a:p>
            <a:pPr eaLnBrk="0" hangingPunct="0"/>
            <a:r>
              <a:rPr lang="en-US" altLang="zh-CN" sz="3200" b="1" dirty="0">
                <a:solidFill>
                  <a:srgbClr val="000000"/>
                </a:solidFill>
                <a:ea typeface="黑体" panose="02010609060101010101" pitchFamily="49" charset="-122"/>
              </a:rPr>
              <a:t>Standard: </a:t>
            </a:r>
            <a:r>
              <a:rPr lang="zh-CN" altLang="en-US" sz="3200" b="1" dirty="0">
                <a:solidFill>
                  <a:srgbClr val="000000"/>
                </a:solidFill>
                <a:ea typeface="黑体" panose="02010609060101010101" pitchFamily="49" charset="-122"/>
              </a:rPr>
              <a:t>标准？</a:t>
            </a:r>
          </a:p>
        </p:txBody>
      </p:sp>
      <p:sp>
        <p:nvSpPr>
          <p:cNvPr id="288780" name="Text Box 12"/>
          <p:cNvSpPr txBox="1">
            <a:spLocks noChangeArrowheads="1"/>
          </p:cNvSpPr>
          <p:nvPr/>
        </p:nvSpPr>
        <p:spPr bwMode="gray">
          <a:xfrm>
            <a:off x="1063625" y="4727575"/>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4</a:t>
            </a:r>
          </a:p>
        </p:txBody>
      </p:sp>
      <p:sp>
        <p:nvSpPr>
          <p:cNvPr id="288781" name="Line 13"/>
          <p:cNvSpPr>
            <a:spLocks noChangeShapeType="1"/>
          </p:cNvSpPr>
          <p:nvPr/>
        </p:nvSpPr>
        <p:spPr bwMode="gray">
          <a:xfrm>
            <a:off x="1284288" y="5272088"/>
            <a:ext cx="6167437" cy="7937"/>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288782" name="Rectangle 14"/>
          <p:cNvSpPr>
            <a:spLocks noChangeArrowheads="1"/>
          </p:cNvSpPr>
          <p:nvPr/>
        </p:nvSpPr>
        <p:spPr bwMode="gray">
          <a:xfrm rot="3419336">
            <a:off x="1011237" y="1368426"/>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88783" name="Text Box 15"/>
          <p:cNvSpPr txBox="1">
            <a:spLocks noChangeArrowheads="1"/>
          </p:cNvSpPr>
          <p:nvPr/>
        </p:nvSpPr>
        <p:spPr bwMode="gray">
          <a:xfrm>
            <a:off x="1817688" y="1331913"/>
            <a:ext cx="5491162" cy="579437"/>
          </a:xfrm>
          <a:prstGeom prst="rect">
            <a:avLst/>
          </a:prstGeom>
          <a:noFill/>
          <a:ln w="9525" algn="ctr">
            <a:noFill/>
            <a:miter lim="800000"/>
          </a:ln>
          <a:effectLst/>
        </p:spPr>
        <p:txBody>
          <a:bodyPr>
            <a:spAutoFit/>
          </a:bodyPr>
          <a:lstStyle/>
          <a:p>
            <a:pPr eaLnBrk="0" hangingPunct="0"/>
            <a:r>
              <a:rPr lang="en-US" altLang="zh-CN" sz="3200" b="1">
                <a:solidFill>
                  <a:srgbClr val="000000"/>
                </a:solidFill>
                <a:ea typeface="黑体" panose="02010609060101010101" pitchFamily="49" charset="-122"/>
              </a:rPr>
              <a:t>Why: </a:t>
            </a:r>
            <a:r>
              <a:rPr lang="zh-CN" altLang="en-US" sz="3200" b="1">
                <a:solidFill>
                  <a:srgbClr val="000000"/>
                </a:solidFill>
                <a:ea typeface="黑体" panose="02010609060101010101" pitchFamily="49" charset="-122"/>
              </a:rPr>
              <a:t>为什么需要入侵检测 ?</a:t>
            </a:r>
          </a:p>
        </p:txBody>
      </p:sp>
      <p:sp>
        <p:nvSpPr>
          <p:cNvPr id="288784" name="Text Box 16"/>
          <p:cNvSpPr txBox="1">
            <a:spLocks noChangeArrowheads="1"/>
          </p:cNvSpPr>
          <p:nvPr/>
        </p:nvSpPr>
        <p:spPr bwMode="gray">
          <a:xfrm>
            <a:off x="1089025" y="1400175"/>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1</a:t>
            </a:r>
          </a:p>
        </p:txBody>
      </p:sp>
      <p:sp>
        <p:nvSpPr>
          <p:cNvPr id="288785" name="Line 17"/>
          <p:cNvSpPr>
            <a:spLocks noChangeShapeType="1"/>
          </p:cNvSpPr>
          <p:nvPr/>
        </p:nvSpPr>
        <p:spPr bwMode="gray">
          <a:xfrm>
            <a:off x="1284288" y="1960563"/>
            <a:ext cx="6167437" cy="7937"/>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288786" name="Rectangle 18"/>
          <p:cNvSpPr>
            <a:spLocks noChangeArrowheads="1"/>
          </p:cNvSpPr>
          <p:nvPr/>
        </p:nvSpPr>
        <p:spPr bwMode="gray">
          <a:xfrm rot="3419336">
            <a:off x="1011237" y="5753101"/>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88787" name="Text Box 19"/>
          <p:cNvSpPr txBox="1">
            <a:spLocks noChangeArrowheads="1"/>
          </p:cNvSpPr>
          <p:nvPr/>
        </p:nvSpPr>
        <p:spPr bwMode="gray">
          <a:xfrm>
            <a:off x="1817688" y="5716588"/>
            <a:ext cx="6931025" cy="579437"/>
          </a:xfrm>
          <a:prstGeom prst="rect">
            <a:avLst/>
          </a:prstGeom>
          <a:solidFill>
            <a:srgbClr val="FF6600"/>
          </a:solidFill>
          <a:ln w="9525" algn="ctr">
            <a:noFill/>
            <a:miter lim="800000"/>
          </a:ln>
          <a:effectLst/>
        </p:spPr>
        <p:txBody>
          <a:bodyPr>
            <a:spAutoFit/>
          </a:bodyPr>
          <a:lstStyle/>
          <a:p>
            <a:pPr eaLnBrk="0" hangingPunct="0"/>
            <a:r>
              <a:rPr lang="zh-CN" altLang="en-US" sz="3200" b="1" dirty="0">
                <a:solidFill>
                  <a:srgbClr val="000000"/>
                </a:solidFill>
                <a:ea typeface="黑体" panose="02010609060101010101" pitchFamily="49" charset="-122"/>
              </a:rPr>
              <a:t>现状？</a:t>
            </a:r>
          </a:p>
        </p:txBody>
      </p:sp>
      <p:sp>
        <p:nvSpPr>
          <p:cNvPr id="288788" name="Text Box 20"/>
          <p:cNvSpPr txBox="1">
            <a:spLocks noChangeArrowheads="1"/>
          </p:cNvSpPr>
          <p:nvPr/>
        </p:nvSpPr>
        <p:spPr bwMode="gray">
          <a:xfrm>
            <a:off x="1089025" y="5784850"/>
            <a:ext cx="354013" cy="457200"/>
          </a:xfrm>
          <a:prstGeom prst="rect">
            <a:avLst/>
          </a:prstGeom>
          <a:noFill/>
          <a:ln w="9525" algn="ctr">
            <a:noFill/>
            <a:miter lim="800000"/>
          </a:ln>
          <a:effectLst/>
        </p:spPr>
        <p:txBody>
          <a:bodyPr wrap="none">
            <a:spAutoFit/>
          </a:bodyPr>
          <a:lstStyle/>
          <a:p>
            <a:pPr algn="ctr" eaLnBrk="0" hangingPunct="0"/>
            <a:r>
              <a:rPr lang="en-US" altLang="zh-CN" sz="2400" b="1">
                <a:solidFill>
                  <a:schemeClr val="bg1"/>
                </a:solidFill>
                <a:ea typeface="宋体" panose="02010600030101010101" pitchFamily="2" charset="-122"/>
              </a:rPr>
              <a:t>5</a:t>
            </a:r>
          </a:p>
        </p:txBody>
      </p:sp>
      <p:sp>
        <p:nvSpPr>
          <p:cNvPr id="288789" name="Line 21"/>
          <p:cNvSpPr>
            <a:spLocks noChangeShapeType="1"/>
          </p:cNvSpPr>
          <p:nvPr/>
        </p:nvSpPr>
        <p:spPr bwMode="gray">
          <a:xfrm>
            <a:off x="1290638" y="6338888"/>
            <a:ext cx="6167437" cy="7937"/>
          </a:xfrm>
          <a:prstGeom prst="line">
            <a:avLst/>
          </a:prstGeom>
          <a:noFill/>
          <a:ln w="25400">
            <a:solidFill>
              <a:srgbClr val="C0C0C0"/>
            </a:solidFill>
            <a:prstDash val="sysDot"/>
            <a:round/>
            <a:tailEnd type="oval" w="med" len="med"/>
          </a:ln>
          <a:effectLst/>
        </p:spPr>
        <p:txBody>
          <a:bodyPr wrap="none" anchor="ctr"/>
          <a:lstStyle/>
          <a:p>
            <a:endParaRPr lang="zh-CN" altLang="en-US"/>
          </a:p>
        </p:txBody>
      </p:sp>
      <p:sp>
        <p:nvSpPr>
          <p:cNvPr id="24" name="Rectangle 2"/>
          <p:cNvSpPr>
            <a:spLocks noGrp="1" noChangeArrowheads="1"/>
          </p:cNvSpPr>
          <p:nvPr>
            <p:ph type="title"/>
          </p:nvPr>
        </p:nvSpPr>
        <p:spPr>
          <a:xfrm>
            <a:off x="1150938" y="142875"/>
            <a:ext cx="7793037" cy="958850"/>
          </a:xfrm>
        </p:spPr>
        <p:txBody>
          <a:bodyPr/>
          <a:lstStyle/>
          <a:p>
            <a:r>
              <a:rPr lang="zh-CN" altLang="en-US" dirty="0"/>
              <a:t>内容提纲</a:t>
            </a:r>
            <a:endParaRPr lang="en-US" altLang="zh-CN" dirty="0">
              <a:solidFill>
                <a:schemeClr val="accen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zh-CN" altLang="en-US" dirty="0"/>
              <a:t>现状</a:t>
            </a:r>
            <a:endParaRPr lang="en-US" altLang="zh-CN" dirty="0"/>
          </a:p>
        </p:txBody>
      </p:sp>
      <p:sp>
        <p:nvSpPr>
          <p:cNvPr id="241667"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solidFill>
                <a:srgbClr val="000000"/>
              </a:solidFill>
            </a:endParaRPr>
          </a:p>
        </p:txBody>
      </p:sp>
      <p:sp>
        <p:nvSpPr>
          <p:cNvPr id="241668" name="Rectangle 4"/>
          <p:cNvSpPr>
            <a:spLocks noGrp="1" noChangeArrowheads="1"/>
          </p:cNvSpPr>
          <p:nvPr>
            <p:ph type="body" idx="1"/>
          </p:nvPr>
        </p:nvSpPr>
        <p:spPr>
          <a:xfrm>
            <a:off x="525463" y="1287463"/>
            <a:ext cx="8218487" cy="4960937"/>
          </a:xfrm>
          <a:noFill/>
        </p:spPr>
        <p:txBody>
          <a:bodyPr/>
          <a:lstStyle/>
          <a:p>
            <a:pPr>
              <a:lnSpc>
                <a:spcPct val="100000"/>
              </a:lnSpc>
            </a:pPr>
            <a:r>
              <a:rPr lang="zh-CN" altLang="en-US" sz="2800" dirty="0"/>
              <a:t>分布式入侵检测，应用层入侵检测、智能化入侵检测</a:t>
            </a:r>
            <a:endParaRPr lang="en-US" altLang="zh-CN" sz="2800" dirty="0"/>
          </a:p>
          <a:p>
            <a:pPr>
              <a:lnSpc>
                <a:spcPct val="100000"/>
              </a:lnSpc>
            </a:pPr>
            <a:r>
              <a:rPr lang="zh-CN" altLang="en-US" sz="2800" dirty="0"/>
              <a:t>高速网络中的数据获取及处理问题</a:t>
            </a:r>
          </a:p>
          <a:p>
            <a:pPr lvl="1">
              <a:lnSpc>
                <a:spcPct val="100000"/>
              </a:lnSpc>
            </a:pPr>
            <a:r>
              <a:rPr lang="zh-CN" altLang="en-US" dirty="0"/>
              <a:t>光分流器</a:t>
            </a:r>
          </a:p>
          <a:p>
            <a:pPr lvl="1">
              <a:lnSpc>
                <a:spcPct val="100000"/>
              </a:lnSpc>
            </a:pPr>
            <a:r>
              <a:rPr lang="zh-CN" altLang="en-US" dirty="0"/>
              <a:t>并行、分布</a:t>
            </a:r>
            <a:endParaRPr lang="en-US" altLang="zh-CN" dirty="0"/>
          </a:p>
          <a:p>
            <a:pPr lvl="1">
              <a:lnSpc>
                <a:spcPct val="100000"/>
              </a:lnSpc>
            </a:pPr>
            <a:r>
              <a:rPr lang="zh-CN" altLang="en-US" dirty="0"/>
              <a:t>式处理：</a:t>
            </a:r>
            <a:r>
              <a:rPr lang="zh-CN" altLang="en-US" dirty="0">
                <a:solidFill>
                  <a:srgbClr val="FF0000"/>
                </a:solidFill>
              </a:rPr>
              <a:t>有什么问题？</a:t>
            </a:r>
          </a:p>
          <a:p>
            <a:pPr>
              <a:lnSpc>
                <a:spcPct val="100000"/>
              </a:lnSpc>
            </a:pPr>
            <a:r>
              <a:rPr lang="zh-CN" altLang="en-US" sz="2800" dirty="0"/>
              <a:t>寻找更好的数据来描述用户、程序行为的模式 </a:t>
            </a:r>
          </a:p>
          <a:p>
            <a:pPr lvl="1">
              <a:lnSpc>
                <a:spcPct val="100000"/>
              </a:lnSpc>
            </a:pPr>
            <a:r>
              <a:rPr lang="zh-CN" altLang="en-US" dirty="0"/>
              <a:t>如何评价数据源？（信息率中的熵）</a:t>
            </a:r>
          </a:p>
          <a:p>
            <a:pPr>
              <a:lnSpc>
                <a:spcPct val="100000"/>
              </a:lnSpc>
            </a:pPr>
            <a:r>
              <a:rPr lang="zh-CN" altLang="en-US" sz="2800" dirty="0"/>
              <a:t>降低误报率和漏报率：</a:t>
            </a:r>
            <a:r>
              <a:rPr lang="zh-CN" altLang="en-US" sz="2800" dirty="0">
                <a:solidFill>
                  <a:srgbClr val="FF0000"/>
                </a:solidFill>
              </a:rPr>
              <a:t>最难！</a:t>
            </a:r>
            <a:r>
              <a:rPr lang="zh-CN" altLang="en-US" sz="2800" dirty="0"/>
              <a:t> </a:t>
            </a:r>
          </a:p>
          <a:p>
            <a:pPr lvl="1">
              <a:lnSpc>
                <a:spcPct val="100000"/>
              </a:lnSpc>
            </a:pPr>
            <a:r>
              <a:rPr lang="zh-CN" altLang="en-US" dirty="0"/>
              <a:t>事件关联</a:t>
            </a:r>
          </a:p>
          <a:p>
            <a:pPr>
              <a:lnSpc>
                <a:spcPct val="100000"/>
              </a:lnSpc>
            </a:pPr>
            <a:r>
              <a:rPr lang="zh-CN" altLang="en-US" sz="2800" dirty="0"/>
              <a:t>综合集成：与其它安全产品联动，</a:t>
            </a:r>
            <a:r>
              <a:rPr lang="en-US" altLang="zh-CN" sz="2800" dirty="0"/>
              <a:t>UIM</a:t>
            </a:r>
            <a:endParaRPr lang="zh-CN" altLang="en-US" sz="2800" dirty="0"/>
          </a:p>
          <a:p>
            <a:pPr>
              <a:lnSpc>
                <a:spcPct val="100000"/>
              </a:lnSpc>
            </a:pPr>
            <a:r>
              <a:rPr lang="zh-CN" altLang="en-US" sz="2800" dirty="0"/>
              <a:t>深度检测：安全态势感知</a:t>
            </a:r>
            <a:endParaRPr lang="en-US" altLang="zh-CN" sz="2800" dirty="0"/>
          </a:p>
          <a:p>
            <a:pPr marL="0" indent="0">
              <a:lnSpc>
                <a:spcPct val="100000"/>
              </a:lnSpc>
              <a:buNone/>
            </a:pPr>
            <a:endParaRPr lang="en-US" altLang="zh-CN" sz="2800" dirty="0"/>
          </a:p>
        </p:txBody>
      </p:sp>
    </p:spTree>
    <p:extLst>
      <p:ext uri="{BB962C8B-B14F-4D97-AF65-F5344CB8AC3E}">
        <p14:creationId xmlns:p14="http://schemas.microsoft.com/office/powerpoint/2010/main" val="2455817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zh-CN" altLang="en-US" dirty="0"/>
              <a:t>入侵检测产品</a:t>
            </a:r>
            <a:endParaRPr lang="en-US" altLang="zh-CN" dirty="0"/>
          </a:p>
        </p:txBody>
      </p:sp>
      <p:sp>
        <p:nvSpPr>
          <p:cNvPr id="239619"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39620" name="Rectangle 4"/>
          <p:cNvSpPr>
            <a:spLocks noGrp="1" noChangeArrowheads="1"/>
          </p:cNvSpPr>
          <p:nvPr>
            <p:ph type="body" idx="1"/>
          </p:nvPr>
        </p:nvSpPr>
        <p:spPr>
          <a:xfrm>
            <a:off x="735013" y="1897063"/>
            <a:ext cx="7513637" cy="3798887"/>
          </a:xfrm>
          <a:noFill/>
        </p:spPr>
        <p:txBody>
          <a:bodyPr/>
          <a:lstStyle/>
          <a:p>
            <a:pPr>
              <a:lnSpc>
                <a:spcPct val="150000"/>
              </a:lnSpc>
              <a:spcBef>
                <a:spcPts val="0"/>
              </a:spcBef>
            </a:pPr>
            <a:r>
              <a:rPr lang="en-US" altLang="zh-CN" dirty="0"/>
              <a:t>Freeware</a:t>
            </a:r>
          </a:p>
          <a:p>
            <a:pPr>
              <a:lnSpc>
                <a:spcPct val="150000"/>
              </a:lnSpc>
              <a:spcBef>
                <a:spcPts val="0"/>
              </a:spcBef>
            </a:pPr>
            <a:r>
              <a:rPr lang="zh-CN" altLang="en-US" dirty="0"/>
              <a:t>国内产品</a:t>
            </a:r>
          </a:p>
          <a:p>
            <a:pPr>
              <a:lnSpc>
                <a:spcPct val="150000"/>
              </a:lnSpc>
              <a:spcBef>
                <a:spcPts val="0"/>
              </a:spcBef>
            </a:pPr>
            <a:r>
              <a:rPr lang="zh-CN" altLang="en-US" dirty="0"/>
              <a:t>国外产品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ltLang="zh-CN"/>
              <a:t>Freeware（</a:t>
            </a:r>
            <a:r>
              <a:rPr lang="zh-CN" altLang="en-US"/>
              <a:t>免费软件）</a:t>
            </a:r>
            <a:endParaRPr lang="en-US" altLang="zh-CN"/>
          </a:p>
        </p:txBody>
      </p:sp>
      <p:sp>
        <p:nvSpPr>
          <p:cNvPr id="270339"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70340" name="Rectangle 4"/>
          <p:cNvSpPr>
            <a:spLocks noGrp="1" noChangeArrowheads="1"/>
          </p:cNvSpPr>
          <p:nvPr>
            <p:ph type="body" idx="1"/>
          </p:nvPr>
        </p:nvSpPr>
        <p:spPr>
          <a:xfrm>
            <a:off x="439738" y="1209675"/>
            <a:ext cx="8424862" cy="5184775"/>
          </a:xfrm>
          <a:noFill/>
        </p:spPr>
        <p:txBody>
          <a:bodyPr/>
          <a:lstStyle/>
          <a:p>
            <a:r>
              <a:rPr lang="en-US" altLang="zh-CN" sz="2400" dirty="0"/>
              <a:t>Snort：</a:t>
            </a:r>
            <a:r>
              <a:rPr lang="zh-CN" altLang="en-US" sz="2400" dirty="0"/>
              <a:t>最著名的免费基于网络的入侵检测系统</a:t>
            </a:r>
          </a:p>
          <a:p>
            <a:r>
              <a:rPr lang="en-US" altLang="zh-CN" sz="2400" dirty="0"/>
              <a:t>Network Flight Recorder™ (NFR)：</a:t>
            </a:r>
            <a:r>
              <a:rPr lang="zh-CN" altLang="en-US" sz="2400" dirty="0"/>
              <a:t>免费、商用；</a:t>
            </a:r>
            <a:r>
              <a:rPr lang="zh-CN" altLang="en-US" sz="2400" dirty="0">
                <a:solidFill>
                  <a:srgbClr val="FF3300"/>
                </a:solidFill>
              </a:rPr>
              <a:t>设计了一个分组分析语言 </a:t>
            </a:r>
            <a:r>
              <a:rPr lang="en-US" altLang="zh-CN" sz="2400" dirty="0">
                <a:solidFill>
                  <a:srgbClr val="FF3300"/>
                </a:solidFill>
              </a:rPr>
              <a:t>N</a:t>
            </a:r>
            <a:r>
              <a:rPr lang="zh-CN" altLang="en-US" sz="2400" dirty="0"/>
              <a:t>；基于网络的</a:t>
            </a:r>
            <a:r>
              <a:rPr lang="en-US" altLang="zh-CN" sz="2400" dirty="0"/>
              <a:t>IDS</a:t>
            </a:r>
          </a:p>
          <a:p>
            <a:r>
              <a:rPr lang="en-US" altLang="zh-CN" sz="2400" dirty="0">
                <a:latin typeface="Arial" panose="020B0604020202020204" pitchFamily="34" charset="0"/>
              </a:rPr>
              <a:t>Shadow</a:t>
            </a:r>
            <a:r>
              <a:rPr lang="zh-CN" altLang="en-US" sz="2400" dirty="0">
                <a:latin typeface="Arial" panose="020B0604020202020204" pitchFamily="34" charset="0"/>
              </a:rPr>
              <a:t>：</a:t>
            </a:r>
            <a:r>
              <a:rPr lang="en-US" altLang="zh-CN" sz="2400" b="0" dirty="0"/>
              <a:t>Naval Surface Warfare Center, Network Flight Recorder, Inc., the National Security Agency, and the SANS Institute</a:t>
            </a:r>
            <a:r>
              <a:rPr lang="zh-CN" altLang="en-US" sz="2400" b="0" dirty="0"/>
              <a:t>；</a:t>
            </a:r>
            <a:r>
              <a:rPr lang="en-US" altLang="zh-CN" sz="2400" dirty="0">
                <a:solidFill>
                  <a:srgbClr val="FF3300"/>
                </a:solidFill>
              </a:rPr>
              <a:t>Sensor + Analysis Station; </a:t>
            </a:r>
            <a:r>
              <a:rPr lang="zh-CN" altLang="en-US" sz="2400" dirty="0">
                <a:solidFill>
                  <a:srgbClr val="FF3300"/>
                </a:solidFill>
              </a:rPr>
              <a:t>基于网络的</a:t>
            </a:r>
            <a:r>
              <a:rPr lang="en-US" altLang="zh-CN" sz="2400" dirty="0">
                <a:solidFill>
                  <a:srgbClr val="FF3300"/>
                </a:solidFill>
              </a:rPr>
              <a:t>IDS</a:t>
            </a:r>
            <a:endParaRPr lang="en-US" altLang="zh-CN" sz="2400" dirty="0">
              <a:solidFill>
                <a:srgbClr val="FF3300"/>
              </a:solidFill>
              <a:latin typeface="Arial" panose="020B0604020202020204" pitchFamily="34" charset="0"/>
            </a:endParaRPr>
          </a:p>
          <a:p>
            <a:r>
              <a:rPr lang="en-US" altLang="zh-CN" sz="2400" dirty="0">
                <a:latin typeface="Arial" panose="020B0604020202020204" pitchFamily="34" charset="0"/>
              </a:rPr>
              <a:t>Tripwire™，</a:t>
            </a:r>
            <a:r>
              <a:rPr lang="en-US" altLang="zh-CN" sz="2400" b="0" dirty="0"/>
              <a:t>Purdue University，</a:t>
            </a:r>
            <a:r>
              <a:rPr lang="zh-CN" altLang="en-US" sz="2400" dirty="0"/>
              <a:t>免费、商用，监测文件的变化；基于主机的</a:t>
            </a:r>
            <a:r>
              <a:rPr lang="en-US" altLang="zh-CN" sz="2400" dirty="0"/>
              <a:t>IDS</a:t>
            </a:r>
          </a:p>
          <a:p>
            <a:r>
              <a:rPr lang="en-US" altLang="zh-CN" sz="2400" dirty="0"/>
              <a:t>EMERALD (Event Monitoring Enabling Responses to Anomalous Live Disturbances): </a:t>
            </a:r>
            <a:r>
              <a:rPr lang="zh-CN" altLang="en-US" sz="2400" dirty="0"/>
              <a:t>由</a:t>
            </a:r>
            <a:r>
              <a:rPr lang="en-US" altLang="zh-CN" sz="2400" dirty="0"/>
              <a:t>SRI</a:t>
            </a:r>
            <a:r>
              <a:rPr lang="zh-CN" altLang="en-US" sz="2400" dirty="0"/>
              <a:t>研制；其最特色是：采用</a:t>
            </a:r>
            <a:r>
              <a:rPr lang="zh-CN" altLang="en-US" sz="2400" dirty="0">
                <a:solidFill>
                  <a:srgbClr val="FF3300"/>
                </a:solidFill>
              </a:rPr>
              <a:t>异常检测＋特征检测</a:t>
            </a:r>
            <a:r>
              <a:rPr lang="zh-CN" altLang="en-US" sz="2400" dirty="0"/>
              <a:t>两种检测策略</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zh-CN" altLang="en-US"/>
              <a:t>国产商用软件</a:t>
            </a:r>
          </a:p>
        </p:txBody>
      </p:sp>
      <p:sp>
        <p:nvSpPr>
          <p:cNvPr id="274435"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74436" name="Rectangle 4"/>
          <p:cNvSpPr>
            <a:spLocks noGrp="1" noChangeArrowheads="1"/>
          </p:cNvSpPr>
          <p:nvPr>
            <p:ph type="body" idx="1"/>
          </p:nvPr>
        </p:nvSpPr>
        <p:spPr>
          <a:xfrm>
            <a:off x="592138" y="1471614"/>
            <a:ext cx="8229600" cy="4386262"/>
          </a:xfrm>
          <a:noFill/>
        </p:spPr>
        <p:txBody>
          <a:bodyPr/>
          <a:lstStyle/>
          <a:p>
            <a:pPr>
              <a:lnSpc>
                <a:spcPct val="100000"/>
              </a:lnSpc>
            </a:pPr>
            <a:r>
              <a:rPr lang="zh-CN" altLang="zh-CN" sz="2400" dirty="0">
                <a:sym typeface="+mn-ea"/>
              </a:rPr>
              <a:t>天融信</a:t>
            </a:r>
            <a:r>
              <a:rPr lang="en-US" altLang="zh-CN" sz="2400" dirty="0" err="1">
                <a:sym typeface="+mn-ea"/>
              </a:rPr>
              <a:t>TopSentry</a:t>
            </a:r>
          </a:p>
          <a:p>
            <a:pPr>
              <a:lnSpc>
                <a:spcPct val="100000"/>
              </a:lnSpc>
            </a:pPr>
            <a:r>
              <a:rPr lang="zh-CN" altLang="zh-CN" sz="2400" dirty="0">
                <a:sym typeface="+mn-ea"/>
              </a:rPr>
              <a:t>网神</a:t>
            </a:r>
            <a:r>
              <a:rPr lang="en-US" altLang="zh-CN" sz="2400" dirty="0" err="1">
                <a:sym typeface="+mn-ea"/>
              </a:rPr>
              <a:t>SecIDS</a:t>
            </a:r>
            <a:r>
              <a:rPr lang="en-US" altLang="zh-CN" sz="2400" dirty="0">
                <a:sym typeface="+mn-ea"/>
              </a:rPr>
              <a:t> 3600</a:t>
            </a:r>
            <a:endParaRPr lang="en-US" altLang="zh-CN" sz="2400" dirty="0" err="1">
              <a:sym typeface="+mn-ea"/>
            </a:endParaRPr>
          </a:p>
          <a:p>
            <a:pPr>
              <a:lnSpc>
                <a:spcPct val="100000"/>
              </a:lnSpc>
            </a:pPr>
            <a:r>
              <a:rPr lang="zh-CN" altLang="en-US" sz="2400" dirty="0">
                <a:sym typeface="+mn-ea"/>
              </a:rPr>
              <a:t>启明星辰：天阗入侵检测与管理系统（</a:t>
            </a:r>
            <a:r>
              <a:rPr lang="en-US" altLang="zh-CN" sz="2400" dirty="0">
                <a:sym typeface="+mn-ea"/>
              </a:rPr>
              <a:t>IDS</a:t>
            </a:r>
            <a:r>
              <a:rPr lang="zh-CN" altLang="en-US" sz="2400" dirty="0">
                <a:sym typeface="+mn-ea"/>
              </a:rPr>
              <a:t>）</a:t>
            </a:r>
            <a:endParaRPr lang="en-US" altLang="zh-CN" sz="2400" dirty="0"/>
          </a:p>
          <a:p>
            <a:pPr>
              <a:lnSpc>
                <a:spcPct val="100000"/>
              </a:lnSpc>
            </a:pPr>
            <a:endParaRPr lang="en-US" altLang="zh-CN" sz="2400" dirty="0" err="1">
              <a:sym typeface="+mn-ea"/>
            </a:endParaRPr>
          </a:p>
          <a:p>
            <a:pPr>
              <a:lnSpc>
                <a:spcPct val="100000"/>
              </a:lnSpc>
            </a:pPr>
            <a:endParaRPr lang="zh-CN" altLang="en-US" sz="2400" dirty="0"/>
          </a:p>
          <a:p>
            <a:pPr>
              <a:lnSpc>
                <a:spcPct val="100000"/>
              </a:lnSpc>
            </a:pP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0238" y="1420812"/>
            <a:ext cx="7772400" cy="4656137"/>
          </a:xfrm>
        </p:spPr>
        <p:txBody>
          <a:bodyPr/>
          <a:lstStyle/>
          <a:p>
            <a:r>
              <a:rPr lang="en-US" altLang="zh-CN" sz="2400" dirty="0" err="1"/>
              <a:t>TopSentry</a:t>
            </a:r>
            <a:r>
              <a:rPr lang="zh-CN" altLang="zh-CN" sz="2400" dirty="0"/>
              <a:t>实时检测溢出攻击、</a:t>
            </a:r>
            <a:r>
              <a:rPr lang="en-US" altLang="zh-CN" sz="2400" dirty="0"/>
              <a:t>RPC</a:t>
            </a:r>
            <a:r>
              <a:rPr lang="zh-CN" altLang="zh-CN" sz="2400" dirty="0"/>
              <a:t>攻击、</a:t>
            </a:r>
            <a:r>
              <a:rPr lang="en-US" altLang="zh-CN" sz="2400" dirty="0"/>
              <a:t>WEBCGI</a:t>
            </a:r>
            <a:r>
              <a:rPr lang="zh-CN" altLang="zh-CN" sz="2400" dirty="0"/>
              <a:t>攻击、拒绝服务攻击、木马、蠕虫、系统漏洞等超过</a:t>
            </a:r>
            <a:r>
              <a:rPr lang="en-US" altLang="zh-CN" sz="2400" dirty="0"/>
              <a:t>3500</a:t>
            </a:r>
            <a:r>
              <a:rPr lang="zh-CN" altLang="zh-CN" sz="2400" dirty="0"/>
              <a:t>种网络攻击行为</a:t>
            </a:r>
            <a:r>
              <a:rPr lang="zh-CN" altLang="en-US" sz="2400" dirty="0"/>
              <a:t>，</a:t>
            </a:r>
            <a:r>
              <a:rPr lang="zh-CN" altLang="zh-CN" sz="2400" dirty="0"/>
              <a:t>还具有应用协议智能识别、</a:t>
            </a:r>
            <a:r>
              <a:rPr lang="en-US" altLang="zh-CN" sz="2400" dirty="0"/>
              <a:t>P2P</a:t>
            </a:r>
            <a:r>
              <a:rPr lang="zh-CN" altLang="zh-CN" sz="2400" dirty="0"/>
              <a:t>流量控制、网络病毒检测、恶意网站监测和内网监控等功能，为用户提供完整立体式网络安全检测监控。</a:t>
            </a:r>
            <a:endParaRPr lang="en-US" altLang="zh-CN" sz="2400" dirty="0"/>
          </a:p>
          <a:p>
            <a:r>
              <a:rPr lang="zh-CN" altLang="zh-CN" sz="2400" dirty="0"/>
              <a:t>采用天融信独有的专利多核处理硬件平台，基于先进的</a:t>
            </a:r>
            <a:r>
              <a:rPr lang="en-US" altLang="zh-CN" sz="2400" dirty="0" err="1"/>
              <a:t>SmartAMP</a:t>
            </a:r>
            <a:r>
              <a:rPr lang="zh-CN" altLang="zh-CN" sz="2400" dirty="0"/>
              <a:t>并行处理架构，内置处理器动态负载均衡专利技术，结合独创的</a:t>
            </a:r>
            <a:r>
              <a:rPr lang="en-US" altLang="zh-CN" sz="2400" dirty="0" err="1"/>
              <a:t>SecDFA</a:t>
            </a:r>
            <a:r>
              <a:rPr lang="zh-CN" altLang="zh-CN" sz="2400" dirty="0"/>
              <a:t>核心加速算法，实现了对网络数据流的高性能实时检测，使</a:t>
            </a:r>
            <a:r>
              <a:rPr lang="en-US" altLang="zh-CN" sz="2400" dirty="0" err="1"/>
              <a:t>TopSentry</a:t>
            </a:r>
            <a:r>
              <a:rPr lang="zh-CN" altLang="zh-CN" sz="2400" dirty="0"/>
              <a:t>满检速率达到了</a:t>
            </a:r>
            <a:r>
              <a:rPr lang="en-US" altLang="zh-CN" sz="2400" dirty="0"/>
              <a:t>40Gbps</a:t>
            </a:r>
            <a:endParaRPr lang="zh-CN" altLang="en-US" sz="2400" dirty="0"/>
          </a:p>
        </p:txBody>
      </p:sp>
      <p:sp>
        <p:nvSpPr>
          <p:cNvPr id="3" name="标题 2"/>
          <p:cNvSpPr>
            <a:spLocks noGrp="1"/>
          </p:cNvSpPr>
          <p:nvPr>
            <p:ph type="title"/>
          </p:nvPr>
        </p:nvSpPr>
        <p:spPr/>
        <p:txBody>
          <a:bodyPr/>
          <a:lstStyle/>
          <a:p>
            <a:r>
              <a:rPr lang="en-US" altLang="zh-CN" dirty="0" err="1"/>
              <a:t>TopSentry</a:t>
            </a:r>
            <a:endParaRPr lang="zh-CN" altLang="en-US" dirty="0"/>
          </a:p>
        </p:txBody>
      </p:sp>
      <p:pic>
        <p:nvPicPr>
          <p:cNvPr id="4" name="图片 3" descr="http://www.topsec.com.cn/images/0115431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4555" y="232092"/>
            <a:ext cx="3239770" cy="96456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0238" y="1420812"/>
            <a:ext cx="7772400" cy="4656137"/>
          </a:xfrm>
        </p:spPr>
        <p:txBody>
          <a:bodyPr/>
          <a:lstStyle/>
          <a:p>
            <a:r>
              <a:rPr lang="zh-CN" altLang="zh-CN" sz="2400" dirty="0"/>
              <a:t>六合一安全检测功能</a:t>
            </a:r>
            <a:endParaRPr lang="en-US" altLang="zh-CN" sz="2400" dirty="0"/>
          </a:p>
        </p:txBody>
      </p:sp>
      <p:sp>
        <p:nvSpPr>
          <p:cNvPr id="3" name="标题 2"/>
          <p:cNvSpPr>
            <a:spLocks noGrp="1"/>
          </p:cNvSpPr>
          <p:nvPr>
            <p:ph type="title"/>
          </p:nvPr>
        </p:nvSpPr>
        <p:spPr/>
        <p:txBody>
          <a:bodyPr/>
          <a:lstStyle/>
          <a:p>
            <a:r>
              <a:rPr lang="en-US" altLang="zh-CN" dirty="0" err="1"/>
              <a:t>TopSentry</a:t>
            </a:r>
            <a:endParaRPr lang="zh-CN" altLang="en-US" dirty="0"/>
          </a:p>
        </p:txBody>
      </p:sp>
      <p:pic>
        <p:nvPicPr>
          <p:cNvPr id="4" name="图片 3" descr="http://www.topsec.com.cn/images/0115431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4555" y="232092"/>
            <a:ext cx="3239770" cy="964565"/>
          </a:xfrm>
          <a:prstGeom prst="rect">
            <a:avLst/>
          </a:prstGeom>
          <a:noFill/>
          <a:ln>
            <a:noFill/>
          </a:ln>
        </p:spPr>
      </p:pic>
      <p:pic>
        <p:nvPicPr>
          <p:cNvPr id="5" name="图片 4" descr="http://www.topsec.com.cn/images/034154415.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5217" y="2366010"/>
            <a:ext cx="3383915" cy="32689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xfrm>
            <a:off x="590550" y="1200150"/>
            <a:ext cx="8229600" cy="5257800"/>
          </a:xfrm>
        </p:spPr>
        <p:txBody>
          <a:bodyPr/>
          <a:lstStyle/>
          <a:p>
            <a:pPr>
              <a:buSzPct val="105000"/>
            </a:pPr>
            <a:r>
              <a:rPr lang="zh-CN" altLang="en-US" sz="2400" dirty="0"/>
              <a:t>定义很多，没有一个统一的、严格的定义。</a:t>
            </a:r>
            <a:endParaRPr lang="en-US" altLang="zh-CN" sz="2400" dirty="0"/>
          </a:p>
          <a:p>
            <a:pPr>
              <a:buSzPct val="105000"/>
            </a:pPr>
            <a:r>
              <a:rPr lang="zh-CN" altLang="en-US" sz="2400" dirty="0"/>
              <a:t> 1987, </a:t>
            </a:r>
            <a:r>
              <a:rPr lang="en-US" altLang="zh-CN" sz="2400" dirty="0"/>
              <a:t>Denning： </a:t>
            </a:r>
          </a:p>
          <a:p>
            <a:pPr marL="457200" lvl="1" indent="0">
              <a:buNone/>
            </a:pPr>
            <a:r>
              <a:rPr lang="en-US" altLang="zh-CN" sz="2400" dirty="0">
                <a:solidFill>
                  <a:srgbClr val="FF0000"/>
                </a:solidFill>
              </a:rPr>
              <a:t>Intrusion Detection (ID)</a:t>
            </a:r>
            <a:r>
              <a:rPr lang="en-US" altLang="zh-CN" sz="2400" dirty="0"/>
              <a:t> is to detect a wide range of security violations from attempted break-ins by </a:t>
            </a:r>
            <a:r>
              <a:rPr lang="en-US" altLang="zh-CN" sz="2400" dirty="0">
                <a:solidFill>
                  <a:srgbClr val="FF0000"/>
                </a:solidFill>
              </a:rPr>
              <a:t>outsiders</a:t>
            </a:r>
            <a:r>
              <a:rPr lang="en-US" altLang="zh-CN" sz="2400" dirty="0"/>
              <a:t> to systems penetration and abuses by</a:t>
            </a:r>
            <a:r>
              <a:rPr lang="en-US" altLang="zh-CN" sz="2400" dirty="0">
                <a:solidFill>
                  <a:srgbClr val="FF0000"/>
                </a:solidFill>
              </a:rPr>
              <a:t> insiders</a:t>
            </a:r>
          </a:p>
          <a:p>
            <a:pPr marL="457200" lvl="1" indent="0">
              <a:buNone/>
            </a:pPr>
            <a:r>
              <a:rPr lang="zh-CN" altLang="en-US" sz="2400" dirty="0">
                <a:solidFill>
                  <a:srgbClr val="FF0000"/>
                </a:solidFill>
              </a:rPr>
              <a:t>入侵检测是指从外部企图入侵、内部渗透和滥用的广泛的违反安全</a:t>
            </a:r>
            <a:r>
              <a:rPr lang="en-US" altLang="zh-CN" sz="2400" dirty="0"/>
              <a:t> </a:t>
            </a:r>
            <a:r>
              <a:rPr lang="zh-CN" altLang="en-US" sz="2400" dirty="0"/>
              <a:t>（规定）的行为。</a:t>
            </a:r>
            <a:endParaRPr lang="en-US" altLang="zh-CN" sz="2400" dirty="0">
              <a:solidFill>
                <a:srgbClr val="FF0000"/>
              </a:solidFill>
            </a:endParaRPr>
          </a:p>
        </p:txBody>
      </p:sp>
      <p:sp>
        <p:nvSpPr>
          <p:cNvPr id="212995" name="Rectangle 3"/>
          <p:cNvSpPr>
            <a:spLocks noChangeArrowheads="1"/>
          </p:cNvSpPr>
          <p:nvPr/>
        </p:nvSpPr>
        <p:spPr bwMode="white">
          <a:xfrm>
            <a:off x="1316038" y="257175"/>
            <a:ext cx="6629400" cy="792163"/>
          </a:xfrm>
          <a:prstGeom prst="rect">
            <a:avLst/>
          </a:prstGeom>
          <a:noFill/>
          <a:ln w="9525">
            <a:noFill/>
            <a:miter lim="800000"/>
          </a:ln>
          <a:effectLst/>
        </p:spPr>
        <p:txBody>
          <a:bodyPr anchor="ctr"/>
          <a:lstStyle/>
          <a:p>
            <a:r>
              <a:rPr lang="zh-CN" altLang="en-US" sz="4000" b="1" dirty="0">
                <a:latin typeface="黑体" panose="02010609060101010101" pitchFamily="49" charset="-122"/>
                <a:ea typeface="黑体" panose="02010609060101010101" pitchFamily="49" charset="-122"/>
              </a:rPr>
              <a:t>（一）定义一：入侵检测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12994">
                                            <p:txEl>
                                              <p:pRg st="0" end="0"/>
                                            </p:txEl>
                                          </p:spTgt>
                                        </p:tgtEl>
                                        <p:attrNameLst>
                                          <p:attrName>style.visibility</p:attrName>
                                        </p:attrNameLst>
                                      </p:cBhvr>
                                      <p:to>
                                        <p:strVal val="visible"/>
                                      </p:to>
                                    </p:set>
                                    <p:animEffect transition="in" filter="barn(outVertical)">
                                      <p:cBhvr>
                                        <p:cTn id="7" dur="500"/>
                                        <p:tgtEl>
                                          <p:spTgt spid="2129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12994">
                                            <p:txEl>
                                              <p:pRg st="1" end="1"/>
                                            </p:txEl>
                                          </p:spTgt>
                                        </p:tgtEl>
                                        <p:attrNameLst>
                                          <p:attrName>style.visibility</p:attrName>
                                        </p:attrNameLst>
                                      </p:cBhvr>
                                      <p:to>
                                        <p:strVal val="visible"/>
                                      </p:to>
                                    </p:set>
                                    <p:animEffect transition="in" filter="barn(outVertical)">
                                      <p:cBhvr>
                                        <p:cTn id="12" dur="500"/>
                                        <p:tgtEl>
                                          <p:spTgt spid="212994">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212994">
                                            <p:txEl>
                                              <p:pRg st="2" end="2"/>
                                            </p:txEl>
                                          </p:spTgt>
                                        </p:tgtEl>
                                        <p:attrNameLst>
                                          <p:attrName>style.visibility</p:attrName>
                                        </p:attrNameLst>
                                      </p:cBhvr>
                                      <p:to>
                                        <p:strVal val="visible"/>
                                      </p:to>
                                    </p:set>
                                    <p:animEffect transition="in" filter="barn(outVertical)">
                                      <p:cBhvr>
                                        <p:cTn id="15" dur="500"/>
                                        <p:tgtEl>
                                          <p:spTgt spid="212994">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212994">
                                            <p:txEl>
                                              <p:pRg st="3" end="3"/>
                                            </p:txEl>
                                          </p:spTgt>
                                        </p:tgtEl>
                                        <p:attrNameLst>
                                          <p:attrName>style.visibility</p:attrName>
                                        </p:attrNameLst>
                                      </p:cBhvr>
                                      <p:to>
                                        <p:strVal val="visible"/>
                                      </p:to>
                                    </p:set>
                                    <p:animEffect transition="in" filter="barn(outVertical)">
                                      <p:cBhvr>
                                        <p:cTn id="18" dur="500"/>
                                        <p:tgtEl>
                                          <p:spTgt spid="2129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uiExpand="1"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3563" y="1449388"/>
            <a:ext cx="7772400" cy="4114800"/>
          </a:xfrm>
        </p:spPr>
        <p:txBody>
          <a:bodyPr/>
          <a:lstStyle/>
          <a:p>
            <a:r>
              <a:rPr lang="zh-CN" altLang="en-US" sz="2800" dirty="0"/>
              <a:t>主要特点：</a:t>
            </a:r>
            <a:endParaRPr lang="en-US" altLang="zh-CN" sz="2800" dirty="0"/>
          </a:p>
          <a:p>
            <a:pPr lvl="1"/>
            <a:r>
              <a:rPr lang="zh-CN" altLang="en-US" sz="2400" dirty="0"/>
              <a:t>智能应用检测引擎：实时监控、特征匹配</a:t>
            </a:r>
            <a:endParaRPr lang="en-US" altLang="zh-CN" sz="2400" dirty="0"/>
          </a:p>
          <a:p>
            <a:pPr lvl="1"/>
            <a:r>
              <a:rPr lang="zh-CN" altLang="en-US" sz="2400" dirty="0"/>
              <a:t>基于状态的协议分析：协议异常、协议误用</a:t>
            </a:r>
            <a:endParaRPr lang="en-US" altLang="zh-CN" sz="2400" dirty="0"/>
          </a:p>
          <a:p>
            <a:pPr lvl="1"/>
            <a:r>
              <a:rPr lang="zh-CN" altLang="en-US" sz="2400" dirty="0"/>
              <a:t>详尽的自定义功能：签名特征库设置</a:t>
            </a:r>
            <a:endParaRPr lang="en-US" altLang="zh-CN" sz="2400" dirty="0"/>
          </a:p>
          <a:p>
            <a:pPr lvl="1"/>
            <a:r>
              <a:rPr lang="zh-CN" altLang="en-US" sz="2400" dirty="0"/>
              <a:t>强大的管理和分析能力：三层分布式、图形化</a:t>
            </a:r>
            <a:endParaRPr lang="en-US" altLang="zh-CN" sz="2400" dirty="0"/>
          </a:p>
          <a:p>
            <a:pPr lvl="1"/>
            <a:r>
              <a:rPr lang="zh-CN" altLang="en-US" sz="2400" dirty="0"/>
              <a:t>多端口智能关联分析</a:t>
            </a:r>
            <a:endParaRPr lang="en-US" altLang="zh-CN" sz="2400" dirty="0"/>
          </a:p>
          <a:p>
            <a:pPr lvl="1"/>
            <a:r>
              <a:rPr lang="zh-CN" altLang="en-US" sz="2400" dirty="0"/>
              <a:t>非标通信协议智能鉴别：</a:t>
            </a:r>
            <a:endParaRPr lang="en-US" altLang="zh-CN" sz="2400" dirty="0"/>
          </a:p>
          <a:p>
            <a:pPr lvl="1"/>
            <a:r>
              <a:rPr lang="zh-CN" altLang="en-US" sz="2400" dirty="0"/>
              <a:t>基于漏洞检测蠕虫</a:t>
            </a:r>
          </a:p>
        </p:txBody>
      </p:sp>
      <p:sp>
        <p:nvSpPr>
          <p:cNvPr id="3" name="标题 2"/>
          <p:cNvSpPr>
            <a:spLocks noGrp="1"/>
          </p:cNvSpPr>
          <p:nvPr>
            <p:ph type="title"/>
          </p:nvPr>
        </p:nvSpPr>
        <p:spPr/>
        <p:txBody>
          <a:bodyPr/>
          <a:lstStyle/>
          <a:p>
            <a:r>
              <a:rPr lang="zh-CN" altLang="zh-CN" dirty="0"/>
              <a:t>网神</a:t>
            </a:r>
            <a:r>
              <a:rPr lang="en-US" altLang="zh-CN" dirty="0" err="1"/>
              <a:t>SecIDS</a:t>
            </a:r>
            <a:r>
              <a:rPr lang="en-US" altLang="zh-CN" dirty="0"/>
              <a:t> 3600</a:t>
            </a:r>
            <a:endParaRPr lang="zh-CN" altLang="en-US" dirty="0"/>
          </a:p>
        </p:txBody>
      </p:sp>
      <p:pic>
        <p:nvPicPr>
          <p:cNvPr id="4" name="图片 3" descr="http://www.legendsec.com/attachment/101112/85fd07e73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1975" y="358457"/>
            <a:ext cx="3063875" cy="59753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3563" y="1449388"/>
            <a:ext cx="7772400" cy="4114800"/>
          </a:xfrm>
        </p:spPr>
        <p:txBody>
          <a:bodyPr/>
          <a:lstStyle/>
          <a:p>
            <a:endParaRPr lang="zh-CN" altLang="en-US" sz="2400" dirty="0"/>
          </a:p>
        </p:txBody>
      </p:sp>
      <p:sp>
        <p:nvSpPr>
          <p:cNvPr id="3" name="标题 2"/>
          <p:cNvSpPr>
            <a:spLocks noGrp="1"/>
          </p:cNvSpPr>
          <p:nvPr>
            <p:ph type="title"/>
          </p:nvPr>
        </p:nvSpPr>
        <p:spPr/>
        <p:txBody>
          <a:bodyPr/>
          <a:lstStyle/>
          <a:p>
            <a:r>
              <a:rPr lang="zh-CN" altLang="zh-CN" dirty="0"/>
              <a:t>网神</a:t>
            </a:r>
            <a:r>
              <a:rPr lang="en-US" altLang="zh-CN" dirty="0" err="1"/>
              <a:t>SecIDS</a:t>
            </a:r>
            <a:r>
              <a:rPr lang="en-US" altLang="zh-CN" dirty="0"/>
              <a:t> 3600</a:t>
            </a:r>
            <a:endParaRPr lang="zh-CN" altLang="en-US" dirty="0"/>
          </a:p>
        </p:txBody>
      </p:sp>
      <p:pic>
        <p:nvPicPr>
          <p:cNvPr id="4" name="图片 3" descr="http://www.legendsec.com/attachment/101112/85fd07e73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1975" y="358457"/>
            <a:ext cx="3063875" cy="597535"/>
          </a:xfrm>
          <a:prstGeom prst="rect">
            <a:avLst/>
          </a:prstGeom>
          <a:noFill/>
          <a:ln>
            <a:noFill/>
          </a:ln>
        </p:spPr>
      </p:pic>
      <p:pic>
        <p:nvPicPr>
          <p:cNvPr id="5" name="图片 4" descr="http://www.legendsec.com/attachment/080604/0662ddc662.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0667" y="1366202"/>
            <a:ext cx="3542665" cy="412559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0237" y="1373188"/>
            <a:ext cx="8027987" cy="4722812"/>
          </a:xfrm>
        </p:spPr>
        <p:txBody>
          <a:bodyPr/>
          <a:lstStyle/>
          <a:p>
            <a:pPr>
              <a:lnSpc>
                <a:spcPts val="3000"/>
              </a:lnSpc>
              <a:spcBef>
                <a:spcPts val="0"/>
              </a:spcBef>
            </a:pPr>
            <a:r>
              <a:rPr lang="zh-CN" altLang="en-US" sz="2000" dirty="0"/>
              <a:t>启明星辰：天阗入侵检测与管理系统（</a:t>
            </a:r>
            <a:r>
              <a:rPr lang="en-US" altLang="zh-CN" sz="2000" dirty="0"/>
              <a:t>IDS</a:t>
            </a:r>
            <a:r>
              <a:rPr lang="zh-CN" altLang="en-US" sz="2000" dirty="0"/>
              <a:t>）</a:t>
            </a:r>
            <a:endParaRPr lang="en-US" altLang="zh-CN" sz="2000" dirty="0"/>
          </a:p>
          <a:p>
            <a:pPr>
              <a:lnSpc>
                <a:spcPts val="3000"/>
              </a:lnSpc>
              <a:spcBef>
                <a:spcPts val="0"/>
              </a:spcBef>
            </a:pPr>
            <a:r>
              <a:rPr lang="zh-CN" altLang="en-US" sz="2000" dirty="0"/>
              <a:t>特点一：全面检测</a:t>
            </a:r>
            <a:endParaRPr lang="en-US" altLang="zh-CN" sz="2000" dirty="0"/>
          </a:p>
          <a:p>
            <a:pPr lvl="1">
              <a:lnSpc>
                <a:spcPts val="3000"/>
              </a:lnSpc>
              <a:spcBef>
                <a:spcPts val="0"/>
              </a:spcBef>
            </a:pPr>
            <a:r>
              <a:rPr lang="zh-CN" altLang="en-US" sz="1600" dirty="0"/>
              <a:t>全面信息收集：支持多级、分布式部署，实现策略统一下发，信息集中收集。</a:t>
            </a:r>
            <a:endParaRPr lang="en-US" altLang="zh-CN" sz="1600" dirty="0"/>
          </a:p>
          <a:p>
            <a:pPr lvl="1">
              <a:lnSpc>
                <a:spcPts val="3000"/>
              </a:lnSpc>
              <a:spcBef>
                <a:spcPts val="0"/>
              </a:spcBef>
            </a:pPr>
            <a:r>
              <a:rPr lang="zh-CN" altLang="en-US" sz="1600" dirty="0"/>
              <a:t>全面协议分析：天阗</a:t>
            </a:r>
            <a:r>
              <a:rPr lang="en-US" altLang="zh-CN" sz="1600" dirty="0"/>
              <a:t>IDS</a:t>
            </a:r>
            <a:r>
              <a:rPr lang="zh-CN" altLang="en-US" sz="1600" dirty="0"/>
              <a:t>支持协议自识别与协议插件技术，可准确识别非常规端口的协议和新型协议。</a:t>
            </a:r>
            <a:endParaRPr lang="en-US" altLang="zh-CN" sz="1600" dirty="0"/>
          </a:p>
          <a:p>
            <a:pPr lvl="1">
              <a:lnSpc>
                <a:spcPts val="3000"/>
              </a:lnSpc>
              <a:spcBef>
                <a:spcPts val="0"/>
              </a:spcBef>
            </a:pPr>
            <a:r>
              <a:rPr lang="zh-CN" altLang="en-US" sz="1800" dirty="0"/>
              <a:t>全面检测机制：支持基于特征和基于原理的两种检测方式，在保障检测精度的基础上，扩大了检测可识别的范围。</a:t>
            </a:r>
            <a:endParaRPr lang="en-US" altLang="zh-CN" sz="1800" dirty="0"/>
          </a:p>
          <a:p>
            <a:pPr lvl="1">
              <a:lnSpc>
                <a:spcPts val="3000"/>
              </a:lnSpc>
              <a:spcBef>
                <a:spcPts val="0"/>
              </a:spcBef>
            </a:pPr>
            <a:r>
              <a:rPr lang="zh-CN" altLang="en-US" sz="1800" dirty="0"/>
              <a:t>全面事件分析：确保对新型事件的快速准确响应。</a:t>
            </a:r>
            <a:endParaRPr lang="en-US" altLang="zh-CN" sz="1800" dirty="0"/>
          </a:p>
          <a:p>
            <a:pPr lvl="1">
              <a:lnSpc>
                <a:spcPts val="3000"/>
              </a:lnSpc>
              <a:spcBef>
                <a:spcPts val="0"/>
              </a:spcBef>
            </a:pPr>
            <a:r>
              <a:rPr lang="zh-CN" altLang="en-US" sz="1800" dirty="0"/>
              <a:t>全面检测范围：提供网络入侵事件、网络违规事件、流量异常事件等多种异常检测。</a:t>
            </a:r>
            <a:endParaRPr lang="en-US" altLang="zh-CN" sz="1800" dirty="0"/>
          </a:p>
          <a:p>
            <a:pPr lvl="1">
              <a:lnSpc>
                <a:spcPts val="3000"/>
              </a:lnSpc>
              <a:spcBef>
                <a:spcPts val="0"/>
              </a:spcBef>
            </a:pPr>
            <a:r>
              <a:rPr lang="zh-CN" altLang="en-US" sz="1800" dirty="0"/>
              <a:t>全面检测性能：采用最短时间优先算法，确保了网络数据高负载情况下的检测效率。</a:t>
            </a:r>
          </a:p>
          <a:p>
            <a:pPr>
              <a:lnSpc>
                <a:spcPts val="3000"/>
              </a:lnSpc>
              <a:spcBef>
                <a:spcPts val="0"/>
              </a:spcBef>
            </a:pPr>
            <a:endParaRPr lang="zh-CN" altLang="en-US" sz="2000" dirty="0"/>
          </a:p>
        </p:txBody>
      </p:sp>
      <p:sp>
        <p:nvSpPr>
          <p:cNvPr id="3" name="标题 2"/>
          <p:cNvSpPr>
            <a:spLocks noGrp="1"/>
          </p:cNvSpPr>
          <p:nvPr>
            <p:ph type="title"/>
          </p:nvPr>
        </p:nvSpPr>
        <p:spPr/>
        <p:txBody>
          <a:bodyPr/>
          <a:lstStyle/>
          <a:p>
            <a:r>
              <a:rPr lang="zh-CN" altLang="zh-CN" sz="3600" dirty="0"/>
              <a:t>天阗入侵检测系统</a:t>
            </a:r>
            <a:endParaRPr lang="zh-CN" altLang="en-US" sz="3600" dirty="0"/>
          </a:p>
        </p:txBody>
      </p:sp>
      <p:pic>
        <p:nvPicPr>
          <p:cNvPr id="4" name="图片 3" descr="天阗入侵检测与管理系统"/>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7062" y="170497"/>
            <a:ext cx="2663825" cy="87820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9737" y="1316038"/>
            <a:ext cx="8027987" cy="4637087"/>
          </a:xfrm>
        </p:spPr>
        <p:txBody>
          <a:bodyPr/>
          <a:lstStyle/>
          <a:p>
            <a:pPr>
              <a:lnSpc>
                <a:spcPts val="2500"/>
              </a:lnSpc>
              <a:spcBef>
                <a:spcPts val="0"/>
              </a:spcBef>
            </a:pPr>
            <a:r>
              <a:rPr lang="zh-CN" altLang="en-US" sz="2000" dirty="0"/>
              <a:t>启明星辰：天阗入侵检测与管理系统（</a:t>
            </a:r>
            <a:r>
              <a:rPr lang="en-US" altLang="zh-CN" sz="2000" dirty="0"/>
              <a:t>IDS</a:t>
            </a:r>
            <a:r>
              <a:rPr lang="zh-CN" altLang="en-US" sz="2000" dirty="0"/>
              <a:t>）</a:t>
            </a:r>
            <a:endParaRPr lang="en-US" altLang="zh-CN" sz="2000" dirty="0"/>
          </a:p>
          <a:p>
            <a:pPr>
              <a:lnSpc>
                <a:spcPts val="2500"/>
              </a:lnSpc>
              <a:spcBef>
                <a:spcPts val="0"/>
              </a:spcBef>
            </a:pPr>
            <a:r>
              <a:rPr lang="zh-CN" altLang="en-US" sz="2000" dirty="0"/>
              <a:t>特点二：有效呈现</a:t>
            </a:r>
            <a:endParaRPr lang="en-US" altLang="zh-CN" sz="2000" dirty="0"/>
          </a:p>
          <a:p>
            <a:pPr lvl="1">
              <a:lnSpc>
                <a:spcPts val="2500"/>
              </a:lnSpc>
              <a:spcBef>
                <a:spcPts val="0"/>
              </a:spcBef>
            </a:pPr>
            <a:r>
              <a:rPr lang="zh-CN" altLang="zh-CN" sz="1800" dirty="0">
                <a:solidFill>
                  <a:srgbClr val="FF0000"/>
                </a:solidFill>
              </a:rPr>
              <a:t>精确报警信息</a:t>
            </a:r>
            <a:r>
              <a:rPr lang="zh-CN" altLang="zh-CN" sz="1800" dirty="0"/>
              <a:t>：结合了环境指纹技术，在发现有攻击行为后，与存储的环境信息进行二次匹配，将那些能够确信为</a:t>
            </a:r>
            <a:r>
              <a:rPr lang="en-US" altLang="zh-CN" sz="1800" dirty="0"/>
              <a:t>“</a:t>
            </a:r>
            <a:r>
              <a:rPr lang="zh-CN" altLang="zh-CN" sz="1800" dirty="0"/>
              <a:t>有用</a:t>
            </a:r>
            <a:r>
              <a:rPr lang="en-US" altLang="zh-CN" sz="1800" dirty="0"/>
              <a:t>”</a:t>
            </a:r>
            <a:r>
              <a:rPr lang="zh-CN" altLang="zh-CN" sz="1800" dirty="0"/>
              <a:t>的报警信息单独呈现，减少用户的分析操作消耗。</a:t>
            </a:r>
            <a:endParaRPr lang="en-US" altLang="zh-CN" sz="1800" dirty="0"/>
          </a:p>
          <a:p>
            <a:pPr lvl="1">
              <a:lnSpc>
                <a:spcPts val="2500"/>
              </a:lnSpc>
              <a:spcBef>
                <a:spcPts val="0"/>
              </a:spcBef>
            </a:pPr>
            <a:r>
              <a:rPr lang="zh-CN" altLang="en-US" sz="1800" dirty="0">
                <a:solidFill>
                  <a:srgbClr val="FF0000"/>
                </a:solidFill>
              </a:rPr>
              <a:t>详</a:t>
            </a:r>
            <a:r>
              <a:rPr lang="zh-CN" altLang="zh-CN" sz="1800" dirty="0">
                <a:solidFill>
                  <a:srgbClr val="FF0000"/>
                </a:solidFill>
              </a:rPr>
              <a:t>尽信息呈现</a:t>
            </a:r>
            <a:r>
              <a:rPr lang="zh-CN" altLang="zh-CN" sz="1800" dirty="0"/>
              <a:t>：报警信息除了事件的双方地址、协议等信息外，还包括了对事件的具体描述、漏洞信息、修补建议、影响系统等，可以将最细致的事件信息呈现给用户。</a:t>
            </a:r>
            <a:endParaRPr lang="en-US" altLang="zh-CN" sz="1800" dirty="0"/>
          </a:p>
          <a:p>
            <a:pPr lvl="1">
              <a:lnSpc>
                <a:spcPts val="2500"/>
              </a:lnSpc>
              <a:spcBef>
                <a:spcPts val="0"/>
              </a:spcBef>
            </a:pPr>
            <a:r>
              <a:rPr lang="zh-CN" altLang="zh-CN" sz="1800" dirty="0">
                <a:solidFill>
                  <a:srgbClr val="FF0000"/>
                </a:solidFill>
              </a:rPr>
              <a:t>威胁地址定位</a:t>
            </a:r>
            <a:r>
              <a:rPr lang="zh-CN" altLang="zh-CN" sz="1800" dirty="0"/>
              <a:t>：提供与实际地理拓扑相结合的报警显示方式。在大规模部署的情况下，可以将设备拓扑与地理拓扑相结合，使得管理员可以直观而迅速的判断威胁所在。</a:t>
            </a:r>
            <a:endParaRPr lang="en-US" altLang="zh-CN" sz="1800" dirty="0"/>
          </a:p>
          <a:p>
            <a:pPr lvl="1">
              <a:lnSpc>
                <a:spcPts val="2500"/>
              </a:lnSpc>
              <a:spcBef>
                <a:spcPts val="0"/>
              </a:spcBef>
            </a:pPr>
            <a:r>
              <a:rPr lang="zh-CN" altLang="zh-CN" sz="1800" dirty="0">
                <a:solidFill>
                  <a:srgbClr val="FF0000"/>
                </a:solidFill>
              </a:rPr>
              <a:t>丰富报表展现</a:t>
            </a:r>
            <a:r>
              <a:rPr lang="zh-CN" altLang="zh-CN" sz="1800" dirty="0"/>
              <a:t>：提供基于时间、地址、事件等多重参数信息的分析报表，结合历史分析数据，可清晰展现安全建设发展趋势，协助考量网络安全建设水平。</a:t>
            </a:r>
            <a:endParaRPr lang="zh-CN" altLang="en-US" sz="1800" dirty="0"/>
          </a:p>
        </p:txBody>
      </p:sp>
      <p:sp>
        <p:nvSpPr>
          <p:cNvPr id="3" name="标题 2"/>
          <p:cNvSpPr>
            <a:spLocks noGrp="1"/>
          </p:cNvSpPr>
          <p:nvPr>
            <p:ph type="title"/>
          </p:nvPr>
        </p:nvSpPr>
        <p:spPr/>
        <p:txBody>
          <a:bodyPr/>
          <a:lstStyle/>
          <a:p>
            <a:r>
              <a:rPr lang="zh-CN" altLang="zh-CN" sz="3600" dirty="0"/>
              <a:t>天阗入侵检测系统</a:t>
            </a:r>
            <a:endParaRPr lang="zh-CN" altLang="en-US" sz="3600" dirty="0"/>
          </a:p>
        </p:txBody>
      </p:sp>
      <p:pic>
        <p:nvPicPr>
          <p:cNvPr id="4" name="图片 3" descr="天阗入侵检测与管理系统"/>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7062" y="170497"/>
            <a:ext cx="2663825" cy="87820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9737" y="1316038"/>
            <a:ext cx="8027987" cy="4637087"/>
          </a:xfrm>
        </p:spPr>
        <p:txBody>
          <a:bodyPr/>
          <a:lstStyle/>
          <a:p>
            <a:pPr>
              <a:lnSpc>
                <a:spcPts val="2500"/>
              </a:lnSpc>
              <a:spcBef>
                <a:spcPts val="0"/>
              </a:spcBef>
            </a:pPr>
            <a:endParaRPr lang="zh-CN" altLang="en-US" sz="1800" dirty="0"/>
          </a:p>
        </p:txBody>
      </p:sp>
      <p:sp>
        <p:nvSpPr>
          <p:cNvPr id="3" name="标题 2"/>
          <p:cNvSpPr>
            <a:spLocks noGrp="1"/>
          </p:cNvSpPr>
          <p:nvPr>
            <p:ph type="title"/>
          </p:nvPr>
        </p:nvSpPr>
        <p:spPr/>
        <p:txBody>
          <a:bodyPr/>
          <a:lstStyle/>
          <a:p>
            <a:r>
              <a:rPr lang="zh-CN" altLang="zh-CN" sz="3600" dirty="0"/>
              <a:t>天阗入侵检测系统</a:t>
            </a:r>
            <a:endParaRPr lang="zh-CN" altLang="en-US" sz="3600" dirty="0"/>
          </a:p>
        </p:txBody>
      </p:sp>
      <p:pic>
        <p:nvPicPr>
          <p:cNvPr id="4" name="图片 3" descr="天阗入侵检测与管理系统"/>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7062" y="170497"/>
            <a:ext cx="2663825" cy="878205"/>
          </a:xfrm>
          <a:prstGeom prst="rect">
            <a:avLst/>
          </a:prstGeom>
          <a:noFill/>
          <a:ln>
            <a:noFill/>
          </a:ln>
        </p:spPr>
      </p:pic>
      <p:pic>
        <p:nvPicPr>
          <p:cNvPr id="1026" name="Picture 2"/>
          <p:cNvPicPr>
            <a:picLocks noChangeAspect="1" noChangeArrowheads="1"/>
          </p:cNvPicPr>
          <p:nvPr/>
        </p:nvPicPr>
        <p:blipFill>
          <a:blip r:embed="rId4" cstate="print"/>
          <a:srcRect/>
          <a:stretch>
            <a:fillRect/>
          </a:stretch>
        </p:blipFill>
        <p:spPr bwMode="auto">
          <a:xfrm>
            <a:off x="376238" y="2257425"/>
            <a:ext cx="3743325" cy="253365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4629150" y="2090738"/>
            <a:ext cx="3752850" cy="29432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zh-CN" altLang="en-US"/>
              <a:t>国外商用软件</a:t>
            </a:r>
          </a:p>
        </p:txBody>
      </p:sp>
      <p:sp>
        <p:nvSpPr>
          <p:cNvPr id="276483"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76484" name="Rectangle 4"/>
          <p:cNvSpPr>
            <a:spLocks noGrp="1" noChangeArrowheads="1"/>
          </p:cNvSpPr>
          <p:nvPr>
            <p:ph type="body" idx="1"/>
          </p:nvPr>
        </p:nvSpPr>
        <p:spPr>
          <a:xfrm>
            <a:off x="468313" y="1344613"/>
            <a:ext cx="8370887" cy="4741862"/>
          </a:xfrm>
          <a:noFill/>
        </p:spPr>
        <p:txBody>
          <a:bodyPr/>
          <a:lstStyle/>
          <a:p>
            <a:r>
              <a:rPr lang="en-US" altLang="zh-CN" sz="2800" dirty="0"/>
              <a:t>Computer Misuse Detection System</a:t>
            </a:r>
            <a:r>
              <a:rPr lang="en-US" altLang="zh-CN" sz="2800" b="0" dirty="0"/>
              <a:t> (CMDS™) from ODS Networks Inc</a:t>
            </a:r>
          </a:p>
          <a:p>
            <a:r>
              <a:rPr lang="en-US" altLang="zh-CN" sz="2800" dirty="0" err="1">
                <a:latin typeface="Arial" panose="020B0604020202020204" pitchFamily="34" charset="0"/>
              </a:rPr>
              <a:t>NetProwler</a:t>
            </a:r>
            <a:r>
              <a:rPr lang="en-US" altLang="zh-CN" sz="2800" dirty="0">
                <a:latin typeface="Arial" panose="020B0604020202020204" pitchFamily="34" charset="0"/>
              </a:rPr>
              <a:t>™ from </a:t>
            </a:r>
            <a:r>
              <a:rPr lang="en-US" altLang="zh-CN" sz="2800" b="0" dirty="0" err="1"/>
              <a:t>Axent</a:t>
            </a:r>
            <a:r>
              <a:rPr lang="en-US" altLang="zh-CN" sz="2800" b="0" dirty="0"/>
              <a:t> Corporation</a:t>
            </a:r>
            <a:r>
              <a:rPr lang="zh-CN" altLang="en-US" sz="2800" b="0" dirty="0"/>
              <a:t>：</a:t>
            </a:r>
            <a:r>
              <a:rPr lang="zh-CN" altLang="en-US" sz="2800" dirty="0"/>
              <a:t>提供大量的针对</a:t>
            </a:r>
            <a:r>
              <a:rPr lang="en-US" altLang="zh-CN" sz="2800" dirty="0"/>
              <a:t>OS</a:t>
            </a:r>
            <a:r>
              <a:rPr lang="zh-CN" altLang="en-US" sz="2800" dirty="0"/>
              <a:t>和应用的攻击签名</a:t>
            </a:r>
          </a:p>
          <a:p>
            <a:r>
              <a:rPr lang="en-US" altLang="zh-CN" sz="2800" dirty="0" err="1"/>
              <a:t>NetRanger</a:t>
            </a:r>
            <a:r>
              <a:rPr lang="en-US" altLang="zh-CN" sz="2800" dirty="0"/>
              <a:t>™</a:t>
            </a:r>
            <a:r>
              <a:rPr lang="en-US" altLang="zh-CN" sz="2800" b="0" dirty="0"/>
              <a:t> from Cisco Systems</a:t>
            </a:r>
            <a:r>
              <a:rPr lang="zh-CN" altLang="en-US" sz="2800" b="0" dirty="0"/>
              <a:t>：</a:t>
            </a:r>
            <a:r>
              <a:rPr lang="zh-CN" altLang="en-US" sz="2800" dirty="0"/>
              <a:t>基于网络的</a:t>
            </a:r>
            <a:r>
              <a:rPr lang="en-US" altLang="zh-CN" sz="2800" dirty="0"/>
              <a:t>IDS</a:t>
            </a:r>
          </a:p>
          <a:p>
            <a:r>
              <a:rPr lang="en-US" altLang="zh-CN" sz="2800" dirty="0" err="1">
                <a:latin typeface="Arial" panose="020B0604020202020204" pitchFamily="34" charset="0"/>
              </a:rPr>
              <a:t>Centrax</a:t>
            </a:r>
            <a:r>
              <a:rPr lang="en-US" altLang="zh-CN" sz="2800" dirty="0">
                <a:latin typeface="Arial" panose="020B0604020202020204" pitchFamily="34" charset="0"/>
              </a:rPr>
              <a:t>™ from </a:t>
            </a:r>
            <a:r>
              <a:rPr lang="en-US" altLang="zh-CN" sz="2800" b="0" dirty="0" err="1"/>
              <a:t>Cybersafe</a:t>
            </a:r>
            <a:r>
              <a:rPr lang="en-US" altLang="zh-CN" sz="2800" b="0" dirty="0"/>
              <a:t> Corporation</a:t>
            </a:r>
            <a:r>
              <a:rPr lang="zh-CN" altLang="en-US" sz="2800" b="0" dirty="0"/>
              <a:t>：基于主机的</a:t>
            </a:r>
            <a:r>
              <a:rPr lang="en-US" altLang="zh-CN" sz="2800" b="0" dirty="0"/>
              <a:t>IDS</a:t>
            </a:r>
            <a:endParaRPr lang="en-US" altLang="zh-CN" sz="2800" b="0" dirty="0">
              <a:latin typeface="Arial" panose="020B0604020202020204" pitchFamily="34" charset="0"/>
            </a:endParaRPr>
          </a:p>
          <a:p>
            <a:r>
              <a:rPr lang="en-US" altLang="zh-CN" sz="2800" dirty="0" err="1"/>
              <a:t>RealSecure</a:t>
            </a:r>
            <a:r>
              <a:rPr lang="en-US" altLang="zh-CN" sz="2800" dirty="0">
                <a:latin typeface="Arial" panose="020B0604020202020204" pitchFamily="34" charset="0"/>
              </a:rPr>
              <a:t>™</a:t>
            </a:r>
            <a:r>
              <a:rPr lang="en-US" altLang="zh-CN" sz="2800" dirty="0"/>
              <a:t> </a:t>
            </a:r>
            <a:r>
              <a:rPr lang="en-US" altLang="zh-CN" sz="2800" b="0" dirty="0"/>
              <a:t>from Internet Security Systems (Hybrid)</a:t>
            </a:r>
            <a:endParaRPr lang="zh-CN" altLang="en-US" sz="2800" dirty="0"/>
          </a:p>
          <a:p>
            <a:endParaRPr lang="zh-CN" alt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zh-CN" altLang="en-US"/>
              <a:t>（二）评价标准</a:t>
            </a:r>
            <a:endParaRPr lang="en-US" altLang="zh-CN"/>
          </a:p>
        </p:txBody>
      </p:sp>
      <p:sp>
        <p:nvSpPr>
          <p:cNvPr id="249859"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49860" name="Rectangle 4"/>
          <p:cNvSpPr>
            <a:spLocks noGrp="1" noChangeArrowheads="1"/>
          </p:cNvSpPr>
          <p:nvPr>
            <p:ph type="body" idx="1"/>
          </p:nvPr>
        </p:nvSpPr>
        <p:spPr>
          <a:xfrm>
            <a:off x="611188" y="1249363"/>
            <a:ext cx="8207375" cy="4751387"/>
          </a:xfrm>
          <a:noFill/>
        </p:spPr>
        <p:txBody>
          <a:bodyPr/>
          <a:lstStyle/>
          <a:p>
            <a:pPr marL="342900" lvl="1" indent="-342900">
              <a:lnSpc>
                <a:spcPct val="150000"/>
              </a:lnSpc>
              <a:spcBef>
                <a:spcPts val="0"/>
              </a:spcBef>
              <a:buClr>
                <a:schemeClr val="folHlink"/>
              </a:buClr>
              <a:buSzPct val="60000"/>
            </a:pPr>
            <a:r>
              <a:rPr lang="zh-CN" altLang="en-US" sz="2100" dirty="0">
                <a:latin typeface="黑体" panose="02010609060101010101" pitchFamily="49" charset="-122"/>
              </a:rPr>
              <a:t>检测能力：</a:t>
            </a:r>
            <a:endParaRPr lang="en-US" altLang="zh-CN" sz="2100" dirty="0">
              <a:latin typeface="黑体" panose="02010609060101010101" pitchFamily="49" charset="-122"/>
            </a:endParaRPr>
          </a:p>
          <a:p>
            <a:pPr lvl="1">
              <a:lnSpc>
                <a:spcPct val="150000"/>
              </a:lnSpc>
              <a:spcBef>
                <a:spcPts val="0"/>
              </a:spcBef>
            </a:pPr>
            <a:r>
              <a:rPr lang="zh-CN" altLang="en-US" sz="2100" dirty="0">
                <a:solidFill>
                  <a:srgbClr val="0000FF"/>
                </a:solidFill>
                <a:latin typeface="黑体" panose="02010609060101010101" pitchFamily="49" charset="-122"/>
              </a:rPr>
              <a:t>检测率：</a:t>
            </a:r>
            <a:r>
              <a:rPr lang="zh-CN" altLang="en-US" sz="2100" dirty="0">
                <a:latin typeface="黑体" panose="02010609060101010101" pitchFamily="49" charset="-122"/>
              </a:rPr>
              <a:t>可以检测出多少种已知攻击、未知攻击的检测</a:t>
            </a:r>
          </a:p>
          <a:p>
            <a:pPr lvl="1">
              <a:lnSpc>
                <a:spcPct val="150000"/>
              </a:lnSpc>
              <a:spcBef>
                <a:spcPts val="0"/>
              </a:spcBef>
            </a:pPr>
            <a:r>
              <a:rPr lang="zh-CN" altLang="en-US" sz="2100" dirty="0">
                <a:solidFill>
                  <a:srgbClr val="0000FF"/>
                </a:solidFill>
                <a:latin typeface="黑体" panose="02010609060101010101" pitchFamily="49" charset="-122"/>
              </a:rPr>
              <a:t>误报率</a:t>
            </a:r>
          </a:p>
          <a:p>
            <a:pPr lvl="1">
              <a:lnSpc>
                <a:spcPct val="150000"/>
              </a:lnSpc>
              <a:spcBef>
                <a:spcPts val="0"/>
              </a:spcBef>
            </a:pPr>
            <a:r>
              <a:rPr lang="zh-CN" altLang="en-US" sz="2100" dirty="0">
                <a:solidFill>
                  <a:srgbClr val="0000FF"/>
                </a:solidFill>
                <a:latin typeface="黑体" panose="02010609060101010101" pitchFamily="49" charset="-122"/>
              </a:rPr>
              <a:t>漏报率</a:t>
            </a:r>
          </a:p>
          <a:p>
            <a:pPr>
              <a:lnSpc>
                <a:spcPct val="150000"/>
              </a:lnSpc>
              <a:spcBef>
                <a:spcPts val="0"/>
              </a:spcBef>
            </a:pPr>
            <a:r>
              <a:rPr lang="zh-CN" altLang="en-US" sz="2400" dirty="0"/>
              <a:t>入侵检测系统本身的抗攻击能力</a:t>
            </a:r>
          </a:p>
          <a:p>
            <a:pPr>
              <a:lnSpc>
                <a:spcPct val="150000"/>
              </a:lnSpc>
              <a:spcBef>
                <a:spcPts val="0"/>
              </a:spcBef>
            </a:pPr>
            <a:r>
              <a:rPr lang="zh-CN" altLang="en-US" sz="2400" dirty="0"/>
              <a:t>延迟时间：检测与攻击发生间的间隔</a:t>
            </a:r>
          </a:p>
          <a:p>
            <a:pPr>
              <a:lnSpc>
                <a:spcPct val="150000"/>
              </a:lnSpc>
              <a:spcBef>
                <a:spcPts val="0"/>
              </a:spcBef>
            </a:pPr>
            <a:r>
              <a:rPr lang="zh-CN" altLang="en-US" sz="2400" dirty="0"/>
              <a:t>资源的占用情况：对被保护系统的影响</a:t>
            </a:r>
          </a:p>
          <a:p>
            <a:pPr>
              <a:lnSpc>
                <a:spcPct val="150000"/>
              </a:lnSpc>
              <a:spcBef>
                <a:spcPts val="0"/>
              </a:spcBef>
            </a:pPr>
            <a:r>
              <a:rPr lang="zh-CN" altLang="en-US" sz="2400" dirty="0"/>
              <a:t>系统的可用性（友好程度）：操作和部署  </a:t>
            </a:r>
          </a:p>
          <a:p>
            <a:pPr>
              <a:lnSpc>
                <a:spcPct val="150000"/>
              </a:lnSpc>
              <a:spcBef>
                <a:spcPts val="0"/>
              </a:spcBef>
            </a:pPr>
            <a:r>
              <a:rPr lang="zh-CN" altLang="en-US" sz="2400" dirty="0"/>
              <a:t>日志、报警、报告以及响应能力</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134224" y="2041137"/>
            <a:ext cx="4821577" cy="3140852"/>
          </a:xfrm>
          <a:prstGeom prst="rect">
            <a:avLst/>
          </a:prstGeom>
        </p:spPr>
      </p:pic>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98222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zh-CN" altLang="en-US"/>
              <a:t>作业</a:t>
            </a:r>
          </a:p>
        </p:txBody>
      </p:sp>
      <p:sp>
        <p:nvSpPr>
          <p:cNvPr id="272387"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a:effectLst/>
        </p:spPr>
        <p:txBody>
          <a:bodyPr wrap="none" anchor="ctr"/>
          <a:lstStyle/>
          <a:p>
            <a:endParaRPr lang="zh-CN" altLang="en-US"/>
          </a:p>
        </p:txBody>
      </p:sp>
      <p:sp>
        <p:nvSpPr>
          <p:cNvPr id="272388" name="Rectangle 4"/>
          <p:cNvSpPr>
            <a:spLocks noGrp="1" noChangeArrowheads="1"/>
          </p:cNvSpPr>
          <p:nvPr>
            <p:ph type="body" idx="1"/>
          </p:nvPr>
        </p:nvSpPr>
        <p:spPr>
          <a:xfrm>
            <a:off x="742950" y="1438275"/>
            <a:ext cx="7162800" cy="3438525"/>
          </a:xfrm>
          <a:noFill/>
        </p:spPr>
        <p:txBody>
          <a:bodyPr/>
          <a:lstStyle/>
          <a:p>
            <a:pPr marL="533400" indent="-533400">
              <a:lnSpc>
                <a:spcPct val="150000"/>
              </a:lnSpc>
              <a:spcBef>
                <a:spcPts val="0"/>
              </a:spcBef>
              <a:buFont typeface="Wingdings" panose="05000000000000000000" pitchFamily="2" charset="2"/>
              <a:buNone/>
            </a:pPr>
            <a:r>
              <a:rPr lang="en-US" altLang="zh-CN" dirty="0"/>
              <a:t>1 </a:t>
            </a:r>
            <a:r>
              <a:rPr lang="zh-CN" altLang="en-US" dirty="0"/>
              <a:t>简述入侵检测技术的背景。</a:t>
            </a:r>
            <a:endParaRPr lang="en-US" altLang="zh-CN" dirty="0"/>
          </a:p>
          <a:p>
            <a:pPr marL="533400" indent="-533400">
              <a:lnSpc>
                <a:spcPct val="150000"/>
              </a:lnSpc>
              <a:spcBef>
                <a:spcPts val="0"/>
              </a:spcBef>
              <a:buFont typeface="Wingdings" panose="05000000000000000000" pitchFamily="2" charset="2"/>
              <a:buNone/>
            </a:pPr>
            <a:r>
              <a:rPr lang="en-US" altLang="zh-CN" dirty="0"/>
              <a:t>2 </a:t>
            </a:r>
            <a:r>
              <a:rPr lang="zh-CN" altLang="en-US" dirty="0"/>
              <a:t>简述异常检测与特征检测的区别。</a:t>
            </a:r>
          </a:p>
          <a:p>
            <a:pPr marL="533400" indent="-533400">
              <a:lnSpc>
                <a:spcPct val="150000"/>
              </a:lnSpc>
              <a:spcBef>
                <a:spcPts val="0"/>
              </a:spcBef>
              <a:buFont typeface="Wingdings" panose="05000000000000000000" pitchFamily="2" charset="2"/>
              <a:buNone/>
            </a:pPr>
            <a:r>
              <a:rPr lang="en-US" altLang="zh-CN" dirty="0"/>
              <a:t>3</a:t>
            </a:r>
            <a:r>
              <a:rPr lang="en-US" altLang="zh-CN" dirty="0">
                <a:solidFill>
                  <a:srgbClr val="FF0000"/>
                </a:solidFill>
              </a:rPr>
              <a:t> </a:t>
            </a:r>
            <a:r>
              <a:rPr lang="zh-CN" altLang="en-US" dirty="0">
                <a:solidFill>
                  <a:srgbClr val="FF0000"/>
                </a:solidFill>
              </a:rPr>
              <a:t>思考：</a:t>
            </a:r>
            <a:r>
              <a:rPr lang="zh-CN" altLang="en-US" dirty="0"/>
              <a:t>有了防火墙、入侵检测后，网络或系统是不是就安全了？</a:t>
            </a:r>
            <a:endParaRPr lang="en-US" altLang="zh-CN" dirty="0"/>
          </a:p>
          <a:p>
            <a:pPr marL="533400" indent="-533400">
              <a:lnSpc>
                <a:spcPct val="150000"/>
              </a:lnSpc>
              <a:spcBef>
                <a:spcPts val="0"/>
              </a:spcBef>
              <a:buFont typeface="Wingdings" panose="05000000000000000000" pitchFamily="2" charset="2"/>
              <a:buNone/>
            </a:pPr>
            <a:r>
              <a:rPr lang="en-US" altLang="zh-CN" dirty="0"/>
              <a:t>4.</a:t>
            </a:r>
            <a:r>
              <a:rPr lang="zh-CN" altLang="en-US" dirty="0"/>
              <a:t>简述</a:t>
            </a:r>
            <a:r>
              <a:rPr lang="en-US" altLang="zh-CN" dirty="0"/>
              <a:t>IETF/IDWG</a:t>
            </a:r>
          </a:p>
          <a:p>
            <a:pPr marL="533400" indent="-533400">
              <a:lnSpc>
                <a:spcPct val="150000"/>
              </a:lnSpc>
              <a:spcBef>
                <a:spcPts val="0"/>
              </a:spcBef>
              <a:buFont typeface="Wingdings" panose="05000000000000000000" pitchFamily="2" charset="2"/>
              <a:buNone/>
            </a:pPr>
            <a:r>
              <a:rPr lang="en-US" altLang="zh-CN" dirty="0"/>
              <a:t>5.</a:t>
            </a:r>
            <a:r>
              <a:rPr lang="zh-CN" altLang="en-US" dirty="0"/>
              <a:t>试述入侵检测与防御系统的现状</a:t>
            </a:r>
          </a:p>
          <a:p>
            <a:pPr marL="533400" indent="-533400">
              <a:lnSpc>
                <a:spcPct val="150000"/>
              </a:lnSpc>
              <a:spcBef>
                <a:spcPts val="0"/>
              </a:spcBef>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xfrm>
            <a:off x="590550" y="1200150"/>
            <a:ext cx="8229600" cy="5257800"/>
          </a:xfrm>
        </p:spPr>
        <p:txBody>
          <a:bodyPr/>
          <a:lstStyle/>
          <a:p>
            <a:pPr>
              <a:buSzPct val="105000"/>
            </a:pPr>
            <a:r>
              <a:rPr lang="en-US" altLang="zh-CN" sz="2400" dirty="0"/>
              <a:t>2000, Allen</a:t>
            </a:r>
          </a:p>
          <a:p>
            <a:pPr marL="0" indent="0">
              <a:buSzPct val="105000"/>
              <a:buNone/>
            </a:pPr>
            <a:r>
              <a:rPr lang="en-US" altLang="zh-CN" sz="2400" dirty="0"/>
              <a:t>Intrusion Detection (ID) is to monitor and collect system and network information and analyzes it to determine if an attack or an intrusion has occurred.</a:t>
            </a:r>
          </a:p>
          <a:p>
            <a:pPr marL="0" indent="0">
              <a:buSzPct val="105000"/>
              <a:buNone/>
            </a:pPr>
            <a:r>
              <a:rPr lang="zh-CN" altLang="en-US" sz="2400" dirty="0"/>
              <a:t>入侵检测是指监控和收集系统和网络信息，并通过分析信息来断定是否发生了攻击或入侵。</a:t>
            </a:r>
            <a:endParaRPr lang="en-US" altLang="zh-CN" sz="2400" dirty="0"/>
          </a:p>
          <a:p>
            <a:pPr>
              <a:buSzPct val="105000"/>
            </a:pPr>
            <a:endParaRPr lang="en-US" altLang="zh-CN" sz="2400" dirty="0"/>
          </a:p>
          <a:p>
            <a:pPr>
              <a:buSzPct val="105000"/>
            </a:pPr>
            <a:r>
              <a:rPr lang="zh-CN" altLang="en-US" sz="2400" dirty="0"/>
              <a:t>这里给出了两个有代表性的定义：前者侧重的结果，而后者侧重的是过程。</a:t>
            </a:r>
          </a:p>
          <a:p>
            <a:pPr>
              <a:buSzPct val="105000"/>
            </a:pPr>
            <a:r>
              <a:rPr lang="zh-CN" altLang="en-US" sz="2400" dirty="0"/>
              <a:t>入侵检测：通过从计算机系统或网络的关键点收集信息并进行分析，从中发现系统或网络中是否有违反安全策略的行为和被攻击的迹象。</a:t>
            </a:r>
          </a:p>
          <a:p>
            <a:pPr>
              <a:buSzPct val="105000"/>
            </a:pPr>
            <a:endParaRPr lang="en-US" altLang="zh-CN" sz="2400" dirty="0"/>
          </a:p>
          <a:p>
            <a:pPr marL="457200" lvl="1" indent="0">
              <a:buNone/>
            </a:pPr>
            <a:endParaRPr lang="en-US" altLang="zh-CN" sz="2400" dirty="0"/>
          </a:p>
          <a:p>
            <a:pPr marL="457200" lvl="1" indent="0">
              <a:buNone/>
            </a:pPr>
            <a:endParaRPr lang="en-US" altLang="zh-CN" sz="2400" dirty="0"/>
          </a:p>
        </p:txBody>
      </p:sp>
      <p:sp>
        <p:nvSpPr>
          <p:cNvPr id="212995" name="Rectangle 3"/>
          <p:cNvSpPr>
            <a:spLocks noChangeArrowheads="1"/>
          </p:cNvSpPr>
          <p:nvPr/>
        </p:nvSpPr>
        <p:spPr bwMode="white">
          <a:xfrm>
            <a:off x="1316038" y="257175"/>
            <a:ext cx="6629400" cy="792163"/>
          </a:xfrm>
          <a:prstGeom prst="rect">
            <a:avLst/>
          </a:prstGeom>
          <a:noFill/>
          <a:ln w="9525">
            <a:noFill/>
            <a:miter lim="800000"/>
          </a:ln>
          <a:effectLst/>
        </p:spPr>
        <p:txBody>
          <a:bodyPr anchor="ctr"/>
          <a:lstStyle/>
          <a:p>
            <a:r>
              <a:rPr lang="zh-CN" altLang="en-US" sz="4000" b="1" dirty="0">
                <a:latin typeface="黑体" panose="02010609060101010101" pitchFamily="49" charset="-122"/>
                <a:ea typeface="黑体" panose="02010609060101010101" pitchFamily="49" charset="-122"/>
              </a:rPr>
              <a:t>定义一：入侵检测（续）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12994">
                                            <p:txEl>
                                              <p:pRg st="0" end="0"/>
                                            </p:txEl>
                                          </p:spTgt>
                                        </p:tgtEl>
                                        <p:attrNameLst>
                                          <p:attrName>style.visibility</p:attrName>
                                        </p:attrNameLst>
                                      </p:cBhvr>
                                      <p:to>
                                        <p:strVal val="visible"/>
                                      </p:to>
                                    </p:set>
                                    <p:animEffect transition="in" filter="barn(outVertical)">
                                      <p:cBhvr>
                                        <p:cTn id="7" dur="500"/>
                                        <p:tgtEl>
                                          <p:spTgt spid="212994">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12994">
                                            <p:txEl>
                                              <p:pRg st="1" end="1"/>
                                            </p:txEl>
                                          </p:spTgt>
                                        </p:tgtEl>
                                        <p:attrNameLst>
                                          <p:attrName>style.visibility</p:attrName>
                                        </p:attrNameLst>
                                      </p:cBhvr>
                                      <p:to>
                                        <p:strVal val="visible"/>
                                      </p:to>
                                    </p:set>
                                    <p:animEffect transition="in" filter="barn(outVertical)">
                                      <p:cBhvr>
                                        <p:cTn id="10" dur="500"/>
                                        <p:tgtEl>
                                          <p:spTgt spid="21299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212994">
                                            <p:txEl>
                                              <p:pRg st="2" end="2"/>
                                            </p:txEl>
                                          </p:spTgt>
                                        </p:tgtEl>
                                        <p:attrNameLst>
                                          <p:attrName>style.visibility</p:attrName>
                                        </p:attrNameLst>
                                      </p:cBhvr>
                                      <p:to>
                                        <p:strVal val="visible"/>
                                      </p:to>
                                    </p:set>
                                    <p:animEffect transition="in" filter="barn(outVertical)">
                                      <p:cBhvr>
                                        <p:cTn id="15" dur="500"/>
                                        <p:tgtEl>
                                          <p:spTgt spid="21299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212994">
                                            <p:txEl>
                                              <p:pRg st="4" end="4"/>
                                            </p:txEl>
                                          </p:spTgt>
                                        </p:tgtEl>
                                        <p:attrNameLst>
                                          <p:attrName>style.visibility</p:attrName>
                                        </p:attrNameLst>
                                      </p:cBhvr>
                                      <p:to>
                                        <p:strVal val="visible"/>
                                      </p:to>
                                    </p:set>
                                    <p:animEffect transition="in" filter="barn(outVertical)">
                                      <p:cBhvr>
                                        <p:cTn id="20" dur="500"/>
                                        <p:tgtEl>
                                          <p:spTgt spid="212994">
                                            <p:txEl>
                                              <p:pRg st="4" end="4"/>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212994">
                                            <p:txEl>
                                              <p:pRg st="5" end="5"/>
                                            </p:txEl>
                                          </p:spTgt>
                                        </p:tgtEl>
                                        <p:attrNameLst>
                                          <p:attrName>style.visibility</p:attrName>
                                        </p:attrNameLst>
                                      </p:cBhvr>
                                      <p:to>
                                        <p:strVal val="visible"/>
                                      </p:to>
                                    </p:set>
                                    <p:animEffect transition="in" filter="barn(outVertical)">
                                      <p:cBhvr>
                                        <p:cTn id="23" dur="500"/>
                                        <p:tgtEl>
                                          <p:spTgt spid="2129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p:cNvSpPr>
            <a:spLocks noGrp="1" noChangeArrowheads="1"/>
          </p:cNvSpPr>
          <p:nvPr>
            <p:ph type="body" idx="1"/>
          </p:nvPr>
        </p:nvSpPr>
        <p:spPr>
          <a:xfrm>
            <a:off x="647700" y="1228725"/>
            <a:ext cx="8229600" cy="5257800"/>
          </a:xfrm>
        </p:spPr>
        <p:txBody>
          <a:bodyPr/>
          <a:lstStyle/>
          <a:p>
            <a:pPr>
              <a:buSzPct val="105000"/>
            </a:pPr>
            <a:r>
              <a:rPr lang="zh-CN" altLang="en-US" sz="2400" dirty="0"/>
              <a:t> 被入侵的对象</a:t>
            </a:r>
            <a:r>
              <a:rPr lang="en-US" altLang="zh-CN" sz="2400" dirty="0"/>
              <a:t>： </a:t>
            </a:r>
          </a:p>
          <a:p>
            <a:pPr lvl="1"/>
            <a:r>
              <a:rPr lang="zh-CN" altLang="en-US" sz="2400" dirty="0"/>
              <a:t>网络</a:t>
            </a:r>
          </a:p>
          <a:p>
            <a:pPr lvl="1"/>
            <a:r>
              <a:rPr lang="zh-CN" altLang="en-US" sz="2400" dirty="0"/>
              <a:t>计算机</a:t>
            </a:r>
          </a:p>
          <a:p>
            <a:pPr lvl="1"/>
            <a:r>
              <a:rPr lang="zh-CN" altLang="en-US" sz="2400" dirty="0"/>
              <a:t>应用（控制了计算机不一定能控制应用）</a:t>
            </a:r>
          </a:p>
          <a:p>
            <a:pPr>
              <a:buSzPct val="95000"/>
            </a:pPr>
            <a:r>
              <a:rPr lang="en-US" altLang="zh-CN" sz="2400" dirty="0"/>
              <a:t> </a:t>
            </a:r>
            <a:r>
              <a:rPr lang="zh-CN" altLang="en-US" sz="2400" dirty="0"/>
              <a:t>几个英文泀汇：</a:t>
            </a:r>
          </a:p>
          <a:p>
            <a:pPr lvl="1">
              <a:buSzPct val="95000"/>
            </a:pPr>
            <a:r>
              <a:rPr lang="en-US" altLang="zh-CN" sz="2400" dirty="0"/>
              <a:t>Attack vs. Intrude</a:t>
            </a:r>
          </a:p>
          <a:p>
            <a:pPr lvl="1">
              <a:buSzPct val="95000"/>
            </a:pPr>
            <a:r>
              <a:rPr lang="en-US" altLang="zh-CN" sz="2400" dirty="0"/>
              <a:t>Attacker  vs. Intruder (successful attacker)</a:t>
            </a:r>
          </a:p>
          <a:p>
            <a:pPr lvl="1">
              <a:buSzPct val="95000"/>
            </a:pPr>
            <a:r>
              <a:rPr lang="en-US" altLang="zh-CN" sz="2400" dirty="0"/>
              <a:t>Victim (the target of an attack)  vs. Compromised Host</a:t>
            </a:r>
          </a:p>
          <a:p>
            <a:pPr lvl="1">
              <a:buSzPct val="95000"/>
            </a:pPr>
            <a:r>
              <a:rPr lang="en-US" altLang="zh-CN" sz="2400" dirty="0"/>
              <a:t>Vulnerability</a:t>
            </a:r>
            <a:endParaRPr lang="en-US" altLang="zh-CN" sz="2400" dirty="0">
              <a:solidFill>
                <a:srgbClr val="FF0000"/>
              </a:solidFill>
            </a:endParaRPr>
          </a:p>
        </p:txBody>
      </p:sp>
      <p:sp>
        <p:nvSpPr>
          <p:cNvPr id="233475" name="Rectangle 3"/>
          <p:cNvSpPr>
            <a:spLocks noChangeArrowheads="1"/>
          </p:cNvSpPr>
          <p:nvPr/>
        </p:nvSpPr>
        <p:spPr bwMode="white">
          <a:xfrm>
            <a:off x="1379538" y="238125"/>
            <a:ext cx="6629400" cy="792163"/>
          </a:xfrm>
          <a:prstGeom prst="rect">
            <a:avLst/>
          </a:prstGeom>
          <a:noFill/>
          <a:ln w="9525">
            <a:noFill/>
            <a:miter lim="800000"/>
          </a:ln>
          <a:effectLst/>
        </p:spPr>
        <p:txBody>
          <a:bodyPr anchor="ctr"/>
          <a:lstStyle/>
          <a:p>
            <a:r>
              <a:rPr lang="zh-CN" altLang="en-US" sz="4000" b="1" dirty="0">
                <a:latin typeface="黑体" panose="02010609060101010101" pitchFamily="49" charset="-122"/>
                <a:ea typeface="黑体" panose="02010609060101010101" pitchFamily="49" charset="-122"/>
              </a:rPr>
              <a:t>定义一：入侵检测(续)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33474">
                                            <p:txEl>
                                              <p:pRg st="0" end="0"/>
                                            </p:txEl>
                                          </p:spTgt>
                                        </p:tgtEl>
                                        <p:attrNameLst>
                                          <p:attrName>style.visibility</p:attrName>
                                        </p:attrNameLst>
                                      </p:cBhvr>
                                      <p:to>
                                        <p:strVal val="visible"/>
                                      </p:to>
                                    </p:set>
                                    <p:animEffect transition="in" filter="barn(outVertical)">
                                      <p:cBhvr>
                                        <p:cTn id="7" dur="500"/>
                                        <p:tgtEl>
                                          <p:spTgt spid="2334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33474">
                                            <p:txEl>
                                              <p:pRg st="1" end="1"/>
                                            </p:txEl>
                                          </p:spTgt>
                                        </p:tgtEl>
                                        <p:attrNameLst>
                                          <p:attrName>style.visibility</p:attrName>
                                        </p:attrNameLst>
                                      </p:cBhvr>
                                      <p:to>
                                        <p:strVal val="visible"/>
                                      </p:to>
                                    </p:set>
                                    <p:animEffect transition="in" filter="barn(outVertical)">
                                      <p:cBhvr>
                                        <p:cTn id="12" dur="500"/>
                                        <p:tgtEl>
                                          <p:spTgt spid="2334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33474">
                                            <p:txEl>
                                              <p:pRg st="2" end="2"/>
                                            </p:txEl>
                                          </p:spTgt>
                                        </p:tgtEl>
                                        <p:attrNameLst>
                                          <p:attrName>style.visibility</p:attrName>
                                        </p:attrNameLst>
                                      </p:cBhvr>
                                      <p:to>
                                        <p:strVal val="visible"/>
                                      </p:to>
                                    </p:set>
                                    <p:animEffect transition="in" filter="barn(outVertical)">
                                      <p:cBhvr>
                                        <p:cTn id="17" dur="500"/>
                                        <p:tgtEl>
                                          <p:spTgt spid="2334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33474">
                                            <p:txEl>
                                              <p:pRg st="3" end="3"/>
                                            </p:txEl>
                                          </p:spTgt>
                                        </p:tgtEl>
                                        <p:attrNameLst>
                                          <p:attrName>style.visibility</p:attrName>
                                        </p:attrNameLst>
                                      </p:cBhvr>
                                      <p:to>
                                        <p:strVal val="visible"/>
                                      </p:to>
                                    </p:set>
                                    <p:animEffect transition="in" filter="barn(outVertical)">
                                      <p:cBhvr>
                                        <p:cTn id="22" dur="500"/>
                                        <p:tgtEl>
                                          <p:spTgt spid="2334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33474">
                                            <p:txEl>
                                              <p:pRg st="4" end="4"/>
                                            </p:txEl>
                                          </p:spTgt>
                                        </p:tgtEl>
                                        <p:attrNameLst>
                                          <p:attrName>style.visibility</p:attrName>
                                        </p:attrNameLst>
                                      </p:cBhvr>
                                      <p:to>
                                        <p:strVal val="visible"/>
                                      </p:to>
                                    </p:set>
                                    <p:animEffect transition="in" filter="barn(outVertical)">
                                      <p:cBhvr>
                                        <p:cTn id="27" dur="500"/>
                                        <p:tgtEl>
                                          <p:spTgt spid="233474">
                                            <p:txEl>
                                              <p:pRg st="4" end="4"/>
                                            </p:txEl>
                                          </p:spTgt>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233474">
                                            <p:txEl>
                                              <p:pRg st="5" end="5"/>
                                            </p:txEl>
                                          </p:spTgt>
                                        </p:tgtEl>
                                        <p:attrNameLst>
                                          <p:attrName>style.visibility</p:attrName>
                                        </p:attrNameLst>
                                      </p:cBhvr>
                                      <p:to>
                                        <p:strVal val="visible"/>
                                      </p:to>
                                    </p:set>
                                    <p:animEffect transition="in" filter="barn(outVertical)">
                                      <p:cBhvr>
                                        <p:cTn id="30" dur="500"/>
                                        <p:tgtEl>
                                          <p:spTgt spid="233474">
                                            <p:txEl>
                                              <p:pRg st="5" end="5"/>
                                            </p:txEl>
                                          </p:spTgt>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233474">
                                            <p:txEl>
                                              <p:pRg st="6" end="6"/>
                                            </p:txEl>
                                          </p:spTgt>
                                        </p:tgtEl>
                                        <p:attrNameLst>
                                          <p:attrName>style.visibility</p:attrName>
                                        </p:attrNameLst>
                                      </p:cBhvr>
                                      <p:to>
                                        <p:strVal val="visible"/>
                                      </p:to>
                                    </p:set>
                                    <p:animEffect transition="in" filter="barn(outVertical)">
                                      <p:cBhvr>
                                        <p:cTn id="33" dur="500"/>
                                        <p:tgtEl>
                                          <p:spTgt spid="233474">
                                            <p:txEl>
                                              <p:pRg st="6" end="6"/>
                                            </p:txEl>
                                          </p:spTgt>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233474">
                                            <p:txEl>
                                              <p:pRg st="7" end="7"/>
                                            </p:txEl>
                                          </p:spTgt>
                                        </p:tgtEl>
                                        <p:attrNameLst>
                                          <p:attrName>style.visibility</p:attrName>
                                        </p:attrNameLst>
                                      </p:cBhvr>
                                      <p:to>
                                        <p:strVal val="visible"/>
                                      </p:to>
                                    </p:set>
                                    <p:animEffect transition="in" filter="barn(outVertical)">
                                      <p:cBhvr>
                                        <p:cTn id="36" dur="500"/>
                                        <p:tgtEl>
                                          <p:spTgt spid="233474">
                                            <p:txEl>
                                              <p:pRg st="7" end="7"/>
                                            </p:txEl>
                                          </p:spTgt>
                                        </p:tgtEl>
                                      </p:cBhvr>
                                    </p:animEffect>
                                  </p:childTnLst>
                                </p:cTn>
                              </p:par>
                              <p:par>
                                <p:cTn id="37" presetID="16" presetClass="entr" presetSubtype="37" fill="hold" grpId="0" nodeType="withEffect">
                                  <p:stCondLst>
                                    <p:cond delay="0"/>
                                  </p:stCondLst>
                                  <p:childTnLst>
                                    <p:set>
                                      <p:cBhvr>
                                        <p:cTn id="38" dur="1" fill="hold">
                                          <p:stCondLst>
                                            <p:cond delay="0"/>
                                          </p:stCondLst>
                                        </p:cTn>
                                        <p:tgtEl>
                                          <p:spTgt spid="233474">
                                            <p:txEl>
                                              <p:pRg st="8" end="8"/>
                                            </p:txEl>
                                          </p:spTgt>
                                        </p:tgtEl>
                                        <p:attrNameLst>
                                          <p:attrName>style.visibility</p:attrName>
                                        </p:attrNameLst>
                                      </p:cBhvr>
                                      <p:to>
                                        <p:strVal val="visible"/>
                                      </p:to>
                                    </p:set>
                                    <p:animEffect transition="in" filter="barn(outVertical)">
                                      <p:cBhvr>
                                        <p:cTn id="39" dur="500"/>
                                        <p:tgtEl>
                                          <p:spTgt spid="2334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2"/>
          <p:cNvSpPr>
            <a:spLocks noGrp="1" noChangeArrowheads="1"/>
          </p:cNvSpPr>
          <p:nvPr>
            <p:ph type="body" idx="1"/>
          </p:nvPr>
        </p:nvSpPr>
        <p:spPr>
          <a:xfrm>
            <a:off x="247650" y="1304572"/>
            <a:ext cx="8229600" cy="4705350"/>
          </a:xfrm>
        </p:spPr>
        <p:txBody>
          <a:bodyPr/>
          <a:lstStyle/>
          <a:p>
            <a:pPr>
              <a:buSzPct val="105000"/>
            </a:pPr>
            <a:r>
              <a:rPr lang="zh-CN" altLang="en-US" sz="2400" dirty="0"/>
              <a:t> </a:t>
            </a:r>
            <a:r>
              <a:rPr lang="en-US" altLang="zh-CN" sz="2400" dirty="0" err="1"/>
              <a:t>IDS：Intrusion</a:t>
            </a:r>
            <a:r>
              <a:rPr lang="en-US" altLang="zh-CN" sz="2400" dirty="0"/>
              <a:t> Detection System </a:t>
            </a:r>
          </a:p>
          <a:p>
            <a:pPr lvl="1">
              <a:buSzPct val="105000"/>
            </a:pPr>
            <a:r>
              <a:rPr lang="en-US" altLang="zh-CN" sz="2400" dirty="0"/>
              <a:t>A </a:t>
            </a:r>
            <a:r>
              <a:rPr lang="en-US" altLang="zh-CN" sz="2400" dirty="0">
                <a:solidFill>
                  <a:srgbClr val="FF0000"/>
                </a:solidFill>
              </a:rPr>
              <a:t>combination of hardware and software</a:t>
            </a:r>
            <a:r>
              <a:rPr lang="en-US" altLang="zh-CN" sz="2400" dirty="0"/>
              <a:t> that monitors and collects system and network information and analyzes it to determine if an attack or an intrusion has occurred. Some IDS systems can </a:t>
            </a:r>
            <a:r>
              <a:rPr lang="en-US" altLang="zh-CN" sz="2400" dirty="0">
                <a:solidFill>
                  <a:srgbClr val="FF0000"/>
                </a:solidFill>
              </a:rPr>
              <a:t>automatically respond to an intrusion</a:t>
            </a:r>
            <a:r>
              <a:rPr lang="en-US" altLang="zh-CN" sz="2400" dirty="0"/>
              <a:t>.</a:t>
            </a:r>
          </a:p>
          <a:p>
            <a:pPr marL="0" indent="0">
              <a:buSzPct val="105000"/>
              <a:buNone/>
            </a:pPr>
            <a:r>
              <a:rPr lang="zh-CN" altLang="en-US" sz="2400" dirty="0">
                <a:latin typeface="黑体" panose="02010609060101010101" pitchFamily="49" charset="-122"/>
              </a:rPr>
              <a:t>入侵检测系统：是软件与硬件的组合</a:t>
            </a:r>
            <a:r>
              <a:rPr lang="zh-CN" altLang="en-US" sz="2400" b="0" dirty="0">
                <a:latin typeface="黑体" panose="02010609060101010101" pitchFamily="49" charset="-122"/>
              </a:rPr>
              <a:t>。监视和收集网络和系统信息，并对其进行分析，以确定是否发生了攻击或入侵。有些</a:t>
            </a:r>
            <a:r>
              <a:rPr lang="en-US" altLang="zh-CN" sz="2400" b="0" dirty="0">
                <a:latin typeface="黑体" panose="02010609060101010101" pitchFamily="49" charset="-122"/>
              </a:rPr>
              <a:t>IDS</a:t>
            </a:r>
            <a:r>
              <a:rPr lang="zh-CN" altLang="en-US" sz="2400" b="0" dirty="0">
                <a:latin typeface="黑体" panose="02010609060101010101" pitchFamily="49" charset="-122"/>
              </a:rPr>
              <a:t>可以自动相应入侵。</a:t>
            </a:r>
            <a:endParaRPr lang="en-US" altLang="zh-CN" sz="2400" b="0" dirty="0">
              <a:latin typeface="黑体" panose="02010609060101010101" pitchFamily="49" charset="-122"/>
            </a:endParaRPr>
          </a:p>
        </p:txBody>
      </p:sp>
      <p:sp>
        <p:nvSpPr>
          <p:cNvPr id="235523" name="Rectangle 3"/>
          <p:cNvSpPr>
            <a:spLocks noChangeArrowheads="1"/>
          </p:cNvSpPr>
          <p:nvPr/>
        </p:nvSpPr>
        <p:spPr bwMode="white">
          <a:xfrm>
            <a:off x="1260475" y="266700"/>
            <a:ext cx="6859588" cy="792163"/>
          </a:xfrm>
          <a:prstGeom prst="rect">
            <a:avLst/>
          </a:prstGeom>
          <a:noFill/>
          <a:ln w="9525">
            <a:noFill/>
            <a:miter lim="800000"/>
          </a:ln>
          <a:effectLst/>
        </p:spPr>
        <p:txBody>
          <a:bodyPr anchor="ctr"/>
          <a:lstStyle/>
          <a:p>
            <a:r>
              <a:rPr lang="zh-CN" altLang="en-US" sz="4000" b="1" dirty="0">
                <a:latin typeface="黑体" panose="02010609060101010101" pitchFamily="49" charset="-122"/>
                <a:ea typeface="黑体" panose="02010609060101010101" pitchFamily="49" charset="-122"/>
              </a:rPr>
              <a:t>定义二</a:t>
            </a:r>
            <a:r>
              <a:rPr lang="en-US" altLang="zh-CN" sz="4000" b="1" dirty="0">
                <a:latin typeface="黑体" panose="02010609060101010101" pitchFamily="49" charset="-122"/>
                <a:ea typeface="黑体" panose="02010609060101010101" pitchFamily="49" charset="-122"/>
              </a:rPr>
              <a:t>：</a:t>
            </a:r>
            <a:r>
              <a:rPr lang="zh-CN" altLang="en-US" sz="4000" b="1" dirty="0">
                <a:latin typeface="黑体" panose="02010609060101010101" pitchFamily="49" charset="-122"/>
                <a:ea typeface="黑体" panose="02010609060101010101" pitchFamily="49" charset="-122"/>
              </a:rPr>
              <a:t>入侵检测系统</a:t>
            </a:r>
            <a:r>
              <a:rPr lang="en-US" altLang="zh-CN" sz="4000" b="1" dirty="0">
                <a:latin typeface="Times New Roman" panose="02020603050405020304" pitchFamily="18" charset="0"/>
                <a:ea typeface="黑体" panose="02010609060101010101" pitchFamily="49" charset="-122"/>
              </a:rPr>
              <a:t>(IDS)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35522">
                                            <p:txEl>
                                              <p:pRg st="0" end="0"/>
                                            </p:txEl>
                                          </p:spTgt>
                                        </p:tgtEl>
                                        <p:attrNameLst>
                                          <p:attrName>style.visibility</p:attrName>
                                        </p:attrNameLst>
                                      </p:cBhvr>
                                      <p:to>
                                        <p:strVal val="visible"/>
                                      </p:to>
                                    </p:set>
                                    <p:animEffect transition="in" filter="barn(outVertical)">
                                      <p:cBhvr>
                                        <p:cTn id="7" dur="500"/>
                                        <p:tgtEl>
                                          <p:spTgt spid="235522">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35522">
                                            <p:txEl>
                                              <p:pRg st="1" end="1"/>
                                            </p:txEl>
                                          </p:spTgt>
                                        </p:tgtEl>
                                        <p:attrNameLst>
                                          <p:attrName>style.visibility</p:attrName>
                                        </p:attrNameLst>
                                      </p:cBhvr>
                                      <p:to>
                                        <p:strVal val="visible"/>
                                      </p:to>
                                    </p:set>
                                    <p:animEffect transition="in" filter="barn(outVertical)">
                                      <p:cBhvr>
                                        <p:cTn id="10" dur="500"/>
                                        <p:tgtEl>
                                          <p:spTgt spid="2355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235522">
                                            <p:txEl>
                                              <p:pRg st="2" end="2"/>
                                            </p:txEl>
                                          </p:spTgt>
                                        </p:tgtEl>
                                        <p:attrNameLst>
                                          <p:attrName>style.visibility</p:attrName>
                                        </p:attrNameLst>
                                      </p:cBhvr>
                                      <p:to>
                                        <p:strVal val="visible"/>
                                      </p:to>
                                    </p:set>
                                    <p:animEffect transition="in" filter="barn(outVertical)">
                                      <p:cBhvr>
                                        <p:cTn id="15" dur="500"/>
                                        <p:tgtEl>
                                          <p:spTgt spid="2355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B5E2E47-771D-4D18-9405-6A2D0A2F4C5C}"/>
              </a:ext>
            </a:extLst>
          </p:cNvPr>
          <p:cNvSpPr>
            <a:spLocks noGrp="1"/>
          </p:cNvSpPr>
          <p:nvPr>
            <p:ph idx="1"/>
          </p:nvPr>
        </p:nvSpPr>
        <p:spPr/>
        <p:txBody>
          <a:bodyPr/>
          <a:lstStyle/>
          <a:p>
            <a:r>
              <a:rPr lang="zh-CN" altLang="en-US" dirty="0"/>
              <a:t>入侵检测：通过从计算机系统或网络的关键点收集信息并进行分析，从中发现系统或网络中是否有违反安全策略的行为和被攻击的迹象。一旦发现，系统能进行报警，还可以自动对入侵进行相应响应。</a:t>
            </a:r>
            <a:endParaRPr lang="en-US" altLang="zh-CN" dirty="0"/>
          </a:p>
          <a:p>
            <a:r>
              <a:rPr lang="zh-CN" altLang="en-US" dirty="0"/>
              <a:t>入侵检测是对防火墙的补充，是针对网络与主机系统的内部与外部攻击或误操作的防御与保护。</a:t>
            </a:r>
            <a:endParaRPr lang="en-US" altLang="zh-CN" dirty="0"/>
          </a:p>
          <a:p>
            <a:endParaRPr lang="zh-CN" altLang="en-US" dirty="0"/>
          </a:p>
          <a:p>
            <a:endParaRPr lang="zh-CN" altLang="en-US" dirty="0"/>
          </a:p>
        </p:txBody>
      </p:sp>
      <p:sp>
        <p:nvSpPr>
          <p:cNvPr id="3" name="标题 2">
            <a:extLst>
              <a:ext uri="{FF2B5EF4-FFF2-40B4-BE49-F238E27FC236}">
                <a16:creationId xmlns:a16="http://schemas.microsoft.com/office/drawing/2014/main" id="{1EAE176C-3DF4-4ED0-B1D0-E45049A02D5E}"/>
              </a:ext>
            </a:extLst>
          </p:cNvPr>
          <p:cNvSpPr>
            <a:spLocks noGrp="1"/>
          </p:cNvSpPr>
          <p:nvPr>
            <p:ph type="title"/>
          </p:nvPr>
        </p:nvSpPr>
        <p:spPr/>
        <p:txBody>
          <a:bodyPr/>
          <a:lstStyle/>
          <a:p>
            <a:r>
              <a:rPr lang="en-US" altLang="zh-CN" dirty="0"/>
              <a:t>IDS</a:t>
            </a:r>
            <a:r>
              <a:rPr lang="zh-CN" altLang="en-US" dirty="0"/>
              <a:t>的综合定义</a:t>
            </a:r>
          </a:p>
        </p:txBody>
      </p:sp>
    </p:spTree>
    <p:extLst>
      <p:ext uri="{BB962C8B-B14F-4D97-AF65-F5344CB8AC3E}">
        <p14:creationId xmlns:p14="http://schemas.microsoft.com/office/powerpoint/2010/main" val="40877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8" name="Rectangle 2"/>
          <p:cNvSpPr>
            <a:spLocks noGrp="1" noChangeArrowheads="1"/>
          </p:cNvSpPr>
          <p:nvPr>
            <p:ph type="body" idx="1"/>
          </p:nvPr>
        </p:nvSpPr>
        <p:spPr>
          <a:xfrm>
            <a:off x="495300" y="1362075"/>
            <a:ext cx="8229600" cy="4933950"/>
          </a:xfrm>
        </p:spPr>
        <p:txBody>
          <a:bodyPr/>
          <a:lstStyle/>
          <a:p>
            <a:pPr>
              <a:lnSpc>
                <a:spcPct val="100000"/>
              </a:lnSpc>
              <a:buSzPct val="105000"/>
            </a:pPr>
            <a:r>
              <a:rPr lang="zh-CN" altLang="en-US" sz="2400" dirty="0"/>
              <a:t> </a:t>
            </a:r>
            <a:r>
              <a:rPr lang="en-US" altLang="zh-CN" sz="2400" dirty="0"/>
              <a:t>IPS: Intrusion Protection System </a:t>
            </a:r>
          </a:p>
          <a:p>
            <a:pPr lvl="1">
              <a:lnSpc>
                <a:spcPct val="100000"/>
              </a:lnSpc>
              <a:buSzPct val="105000"/>
            </a:pPr>
            <a:r>
              <a:rPr lang="zh-CN" altLang="en-US" sz="2400" dirty="0"/>
              <a:t>入侵检测 ＋ 主动防御</a:t>
            </a:r>
          </a:p>
          <a:p>
            <a:pPr>
              <a:lnSpc>
                <a:spcPct val="100000"/>
              </a:lnSpc>
              <a:buSzPct val="105000"/>
            </a:pPr>
            <a:r>
              <a:rPr lang="zh-CN" altLang="en-US" sz="2400" dirty="0"/>
              <a:t>主动防御：</a:t>
            </a:r>
          </a:p>
          <a:p>
            <a:pPr lvl="1">
              <a:lnSpc>
                <a:spcPct val="100000"/>
              </a:lnSpc>
              <a:buSzPct val="105000"/>
            </a:pPr>
            <a:r>
              <a:rPr lang="zh-CN" altLang="en-US" sz="2400" dirty="0">
                <a:solidFill>
                  <a:srgbClr val="FF3300"/>
                </a:solidFill>
              </a:rPr>
              <a:t>预先</a:t>
            </a:r>
            <a:r>
              <a:rPr lang="zh-CN" altLang="en-US" sz="2400" dirty="0"/>
              <a:t>对入侵活动和攻击性网络流量进行拦截，避免其造成任何损失，而不是简单地在恶意流量传送时或传送后才发出警报 </a:t>
            </a:r>
          </a:p>
          <a:p>
            <a:pPr lvl="1">
              <a:lnSpc>
                <a:spcPct val="100000"/>
              </a:lnSpc>
              <a:buSzPct val="105000"/>
            </a:pPr>
            <a:r>
              <a:rPr lang="zh-CN" altLang="en-US" sz="2400" dirty="0"/>
              <a:t>发现攻击作出</a:t>
            </a:r>
            <a:r>
              <a:rPr lang="zh-CN" altLang="en-US" sz="2400" dirty="0">
                <a:solidFill>
                  <a:srgbClr val="FF3300"/>
                </a:solidFill>
              </a:rPr>
              <a:t>响应</a:t>
            </a:r>
          </a:p>
          <a:p>
            <a:pPr>
              <a:lnSpc>
                <a:spcPct val="100000"/>
              </a:lnSpc>
              <a:buSzPct val="105000"/>
            </a:pPr>
            <a:r>
              <a:rPr lang="zh-CN" altLang="en-US" sz="2400" dirty="0"/>
              <a:t>存在问题：</a:t>
            </a:r>
          </a:p>
          <a:p>
            <a:pPr lvl="1">
              <a:lnSpc>
                <a:spcPct val="100000"/>
              </a:lnSpc>
              <a:buSzPct val="105000"/>
            </a:pPr>
            <a:r>
              <a:rPr lang="zh-CN" altLang="en-US" sz="2400" dirty="0"/>
              <a:t>由于增加了主动阻断能力，检测准确程度的高低对于</a:t>
            </a:r>
            <a:r>
              <a:rPr lang="en-US" altLang="zh-CN" sz="2400" dirty="0"/>
              <a:t>IPS</a:t>
            </a:r>
            <a:r>
              <a:rPr lang="zh-CN" altLang="en-US" sz="2400" dirty="0"/>
              <a:t>来说十分关键</a:t>
            </a:r>
            <a:r>
              <a:rPr lang="zh-CN" altLang="en-US" sz="2400" dirty="0">
                <a:latin typeface="黑体" panose="02010609060101010101" pitchFamily="49" charset="-122"/>
              </a:rPr>
              <a:t>存在问题：</a:t>
            </a:r>
            <a:r>
              <a:rPr lang="zh-CN" altLang="en-US" sz="2400" dirty="0">
                <a:solidFill>
                  <a:srgbClr val="FF3300"/>
                </a:solidFill>
                <a:latin typeface="黑体" panose="02010609060101010101" pitchFamily="49" charset="-122"/>
              </a:rPr>
              <a:t>多种技术融合</a:t>
            </a:r>
          </a:p>
          <a:p>
            <a:pPr lvl="1">
              <a:lnSpc>
                <a:spcPct val="100000"/>
              </a:lnSpc>
              <a:buSzPct val="105000"/>
            </a:pPr>
            <a:r>
              <a:rPr lang="zh-CN" altLang="en-US" sz="2400" dirty="0"/>
              <a:t>误报导致合法数据被阻塞 </a:t>
            </a:r>
            <a:endParaRPr lang="en-US" altLang="zh-CN" sz="2400" dirty="0"/>
          </a:p>
        </p:txBody>
      </p:sp>
      <p:sp>
        <p:nvSpPr>
          <p:cNvPr id="290819" name="Rectangle 3"/>
          <p:cNvSpPr>
            <a:spLocks noChangeArrowheads="1"/>
          </p:cNvSpPr>
          <p:nvPr/>
        </p:nvSpPr>
        <p:spPr bwMode="white">
          <a:xfrm>
            <a:off x="1341438" y="257175"/>
            <a:ext cx="6629400" cy="792163"/>
          </a:xfrm>
          <a:prstGeom prst="rect">
            <a:avLst/>
          </a:prstGeom>
          <a:noFill/>
          <a:ln w="9525">
            <a:noFill/>
            <a:miter lim="800000"/>
          </a:ln>
          <a:effectLst/>
        </p:spPr>
        <p:txBody>
          <a:bodyPr anchor="ctr"/>
          <a:lstStyle/>
          <a:p>
            <a:r>
              <a:rPr lang="zh-CN" altLang="en-US" sz="4000" b="1" dirty="0">
                <a:latin typeface="黑体" panose="02010609060101010101" pitchFamily="49" charset="-122"/>
                <a:ea typeface="黑体" panose="02010609060101010101" pitchFamily="49" charset="-122"/>
              </a:rPr>
              <a:t>入侵防御系统</a:t>
            </a:r>
            <a:r>
              <a:rPr lang="en-US" altLang="zh-CN" sz="4000" b="1" dirty="0">
                <a:latin typeface="Times New Roman" panose="02020603050405020304" pitchFamily="18" charset="0"/>
                <a:ea typeface="黑体" panose="02010609060101010101" pitchFamily="49" charset="-122"/>
              </a:rPr>
              <a:t>(IPS)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90818">
                                            <p:txEl>
                                              <p:pRg st="0" end="0"/>
                                            </p:txEl>
                                          </p:spTgt>
                                        </p:tgtEl>
                                        <p:attrNameLst>
                                          <p:attrName>style.visibility</p:attrName>
                                        </p:attrNameLst>
                                      </p:cBhvr>
                                      <p:to>
                                        <p:strVal val="visible"/>
                                      </p:to>
                                    </p:set>
                                    <p:animEffect transition="in" filter="barn(outVertical)">
                                      <p:cBhvr>
                                        <p:cTn id="7" dur="500"/>
                                        <p:tgtEl>
                                          <p:spTgt spid="290818">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90818">
                                            <p:txEl>
                                              <p:pRg st="1" end="1"/>
                                            </p:txEl>
                                          </p:spTgt>
                                        </p:tgtEl>
                                        <p:attrNameLst>
                                          <p:attrName>style.visibility</p:attrName>
                                        </p:attrNameLst>
                                      </p:cBhvr>
                                      <p:to>
                                        <p:strVal val="visible"/>
                                      </p:to>
                                    </p:set>
                                    <p:animEffect transition="in" filter="barn(outVertical)">
                                      <p:cBhvr>
                                        <p:cTn id="10" dur="500"/>
                                        <p:tgtEl>
                                          <p:spTgt spid="29081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290818">
                                            <p:txEl>
                                              <p:pRg st="2" end="2"/>
                                            </p:txEl>
                                          </p:spTgt>
                                        </p:tgtEl>
                                        <p:attrNameLst>
                                          <p:attrName>style.visibility</p:attrName>
                                        </p:attrNameLst>
                                      </p:cBhvr>
                                      <p:to>
                                        <p:strVal val="visible"/>
                                      </p:to>
                                    </p:set>
                                    <p:animEffect transition="in" filter="barn(outVertical)">
                                      <p:cBhvr>
                                        <p:cTn id="15" dur="500"/>
                                        <p:tgtEl>
                                          <p:spTgt spid="290818">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290818">
                                            <p:txEl>
                                              <p:pRg st="3" end="3"/>
                                            </p:txEl>
                                          </p:spTgt>
                                        </p:tgtEl>
                                        <p:attrNameLst>
                                          <p:attrName>style.visibility</p:attrName>
                                        </p:attrNameLst>
                                      </p:cBhvr>
                                      <p:to>
                                        <p:strVal val="visible"/>
                                      </p:to>
                                    </p:set>
                                    <p:animEffect transition="in" filter="barn(outVertical)">
                                      <p:cBhvr>
                                        <p:cTn id="18" dur="500"/>
                                        <p:tgtEl>
                                          <p:spTgt spid="290818">
                                            <p:txEl>
                                              <p:pRg st="3" end="3"/>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290818">
                                            <p:txEl>
                                              <p:pRg st="4" end="4"/>
                                            </p:txEl>
                                          </p:spTgt>
                                        </p:tgtEl>
                                        <p:attrNameLst>
                                          <p:attrName>style.visibility</p:attrName>
                                        </p:attrNameLst>
                                      </p:cBhvr>
                                      <p:to>
                                        <p:strVal val="visible"/>
                                      </p:to>
                                    </p:set>
                                    <p:animEffect transition="in" filter="barn(outVertical)">
                                      <p:cBhvr>
                                        <p:cTn id="21" dur="500"/>
                                        <p:tgtEl>
                                          <p:spTgt spid="29081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290818">
                                            <p:txEl>
                                              <p:pRg st="5" end="5"/>
                                            </p:txEl>
                                          </p:spTgt>
                                        </p:tgtEl>
                                        <p:attrNameLst>
                                          <p:attrName>style.visibility</p:attrName>
                                        </p:attrNameLst>
                                      </p:cBhvr>
                                      <p:to>
                                        <p:strVal val="visible"/>
                                      </p:to>
                                    </p:set>
                                    <p:animEffect transition="in" filter="barn(outVertical)">
                                      <p:cBhvr>
                                        <p:cTn id="26" dur="500"/>
                                        <p:tgtEl>
                                          <p:spTgt spid="290818">
                                            <p:txEl>
                                              <p:pRg st="5" end="5"/>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290818">
                                            <p:txEl>
                                              <p:pRg st="6" end="6"/>
                                            </p:txEl>
                                          </p:spTgt>
                                        </p:tgtEl>
                                        <p:attrNameLst>
                                          <p:attrName>style.visibility</p:attrName>
                                        </p:attrNameLst>
                                      </p:cBhvr>
                                      <p:to>
                                        <p:strVal val="visible"/>
                                      </p:to>
                                    </p:set>
                                    <p:animEffect transition="in" filter="barn(outVertical)">
                                      <p:cBhvr>
                                        <p:cTn id="29" dur="500"/>
                                        <p:tgtEl>
                                          <p:spTgt spid="290818">
                                            <p:txEl>
                                              <p:pRg st="6" end="6"/>
                                            </p:txEl>
                                          </p:spTgt>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290818">
                                            <p:txEl>
                                              <p:pRg st="7" end="7"/>
                                            </p:txEl>
                                          </p:spTgt>
                                        </p:tgtEl>
                                        <p:attrNameLst>
                                          <p:attrName>style.visibility</p:attrName>
                                        </p:attrNameLst>
                                      </p:cBhvr>
                                      <p:to>
                                        <p:strVal val="visible"/>
                                      </p:to>
                                    </p:set>
                                    <p:animEffect transition="in" filter="barn(outVertical)">
                                      <p:cBhvr>
                                        <p:cTn id="32" dur="500"/>
                                        <p:tgtEl>
                                          <p:spTgt spid="2908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uiExpand="1" build="p" autoUpdateAnimBg="0"/>
    </p:bldLst>
  </p:timing>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7484</Words>
  <Application>Microsoft Office PowerPoint</Application>
  <PresentationFormat>全屏显示(4:3)</PresentationFormat>
  <Paragraphs>413</Paragraphs>
  <Slides>48</Slides>
  <Notes>33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7" baseType="lpstr">
      <vt:lpstr>黑体</vt:lpstr>
      <vt:lpstr>楷体_GB2312</vt:lpstr>
      <vt:lpstr>宋体</vt:lpstr>
      <vt:lpstr>Arial</vt:lpstr>
      <vt:lpstr>Tahoma</vt:lpstr>
      <vt:lpstr>Times New Roman</vt:lpstr>
      <vt:lpstr>Wingdings</vt:lpstr>
      <vt:lpstr>1_Blends</vt:lpstr>
      <vt:lpstr>演示文稿</vt:lpstr>
      <vt:lpstr>内容提纲</vt:lpstr>
      <vt:lpstr>（一）Why?</vt:lpstr>
      <vt:lpstr>PowerPoint 演示文稿</vt:lpstr>
      <vt:lpstr>PowerPoint 演示文稿</vt:lpstr>
      <vt:lpstr>PowerPoint 演示文稿</vt:lpstr>
      <vt:lpstr>PowerPoint 演示文稿</vt:lpstr>
      <vt:lpstr>PowerPoint 演示文稿</vt:lpstr>
      <vt:lpstr>IDS的综合定义</vt:lpstr>
      <vt:lpstr>PowerPoint 演示文稿</vt:lpstr>
      <vt:lpstr>分类</vt:lpstr>
      <vt:lpstr>分类（续）</vt:lpstr>
      <vt:lpstr>内容提纲</vt:lpstr>
      <vt:lpstr>（一）检测方法</vt:lpstr>
      <vt:lpstr>方法一：特征检测方法</vt:lpstr>
      <vt:lpstr>特征检测法实现方式</vt:lpstr>
      <vt:lpstr>特征检测法实现方式</vt:lpstr>
      <vt:lpstr>特征检测法实现方式</vt:lpstr>
      <vt:lpstr>方法二：异常检测方法</vt:lpstr>
      <vt:lpstr>如何定义正常行为？</vt:lpstr>
      <vt:lpstr>数据源评价</vt:lpstr>
      <vt:lpstr>异常检测实现方法</vt:lpstr>
      <vt:lpstr>异常检测实现方法</vt:lpstr>
      <vt:lpstr>异常检测实现方法</vt:lpstr>
      <vt:lpstr>异常检测实现方法</vt:lpstr>
      <vt:lpstr>方法二：异常检测方法</vt:lpstr>
      <vt:lpstr>两种方法比较</vt:lpstr>
      <vt:lpstr>（二）数据源</vt:lpstr>
      <vt:lpstr>PowerPoint 演示文稿</vt:lpstr>
      <vt:lpstr>内容提纲</vt:lpstr>
      <vt:lpstr>IETF/IDWG</vt:lpstr>
      <vt:lpstr>IDWG的主要工作</vt:lpstr>
      <vt:lpstr>IDWG提出了三项草案</vt:lpstr>
      <vt:lpstr>内容提纲</vt:lpstr>
      <vt:lpstr>现状</vt:lpstr>
      <vt:lpstr>入侵检测产品</vt:lpstr>
      <vt:lpstr>Freeware（免费软件）</vt:lpstr>
      <vt:lpstr>国产商用软件</vt:lpstr>
      <vt:lpstr>TopSentry</vt:lpstr>
      <vt:lpstr>TopSentry</vt:lpstr>
      <vt:lpstr>网神SecIDS 3600</vt:lpstr>
      <vt:lpstr>网神SecIDS 3600</vt:lpstr>
      <vt:lpstr>天阗入侵检测系统</vt:lpstr>
      <vt:lpstr>天阗入侵检测系统</vt:lpstr>
      <vt:lpstr>天阗入侵检测系统</vt:lpstr>
      <vt:lpstr>国外商用软件</vt:lpstr>
      <vt:lpstr>（二）评价标准</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Administrator</cp:lastModifiedBy>
  <cp:revision>1504</cp:revision>
  <dcterms:created xsi:type="dcterms:W3CDTF">2004-07-10T13:16:00Z</dcterms:created>
  <dcterms:modified xsi:type="dcterms:W3CDTF">2022-11-18T01:19:31Z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