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7"/>
  </p:notesMasterIdLst>
  <p:handoutMasterIdLst>
    <p:handoutMasterId r:id="rId58"/>
  </p:handoutMasterIdLst>
  <p:sldIdLst>
    <p:sldId id="1611" r:id="rId2"/>
    <p:sldId id="1612" r:id="rId3"/>
    <p:sldId id="1615" r:id="rId4"/>
    <p:sldId id="1617" r:id="rId5"/>
    <p:sldId id="1671" r:id="rId6"/>
    <p:sldId id="1744" r:id="rId7"/>
    <p:sldId id="1745" r:id="rId8"/>
    <p:sldId id="1875" r:id="rId9"/>
    <p:sldId id="1908" r:id="rId10"/>
    <p:sldId id="2013" r:id="rId11"/>
    <p:sldId id="1910" r:id="rId12"/>
    <p:sldId id="2014" r:id="rId13"/>
    <p:sldId id="1911" r:id="rId14"/>
    <p:sldId id="1874" r:id="rId15"/>
    <p:sldId id="1621" r:id="rId16"/>
    <p:sldId id="1623" r:id="rId17"/>
    <p:sldId id="1624" r:id="rId18"/>
    <p:sldId id="1791" r:id="rId19"/>
    <p:sldId id="1625" r:id="rId20"/>
    <p:sldId id="1962" r:id="rId21"/>
    <p:sldId id="1960" r:id="rId22"/>
    <p:sldId id="1964" r:id="rId23"/>
    <p:sldId id="1993" r:id="rId24"/>
    <p:sldId id="1994" r:id="rId25"/>
    <p:sldId id="1965" r:id="rId26"/>
    <p:sldId id="1966" r:id="rId27"/>
    <p:sldId id="1967" r:id="rId28"/>
    <p:sldId id="1626" r:id="rId29"/>
    <p:sldId id="1992" r:id="rId30"/>
    <p:sldId id="1991" r:id="rId31"/>
    <p:sldId id="1877" r:id="rId32"/>
    <p:sldId id="1896" r:id="rId33"/>
    <p:sldId id="1897" r:id="rId34"/>
    <p:sldId id="1938" r:id="rId35"/>
    <p:sldId id="1939" r:id="rId36"/>
    <p:sldId id="1631" r:id="rId37"/>
    <p:sldId id="1870" r:id="rId38"/>
    <p:sldId id="1951" r:id="rId39"/>
    <p:sldId id="1952" r:id="rId40"/>
    <p:sldId id="1912" r:id="rId41"/>
    <p:sldId id="2047" r:id="rId42"/>
    <p:sldId id="2048" r:id="rId43"/>
    <p:sldId id="2064" r:id="rId44"/>
    <p:sldId id="2065" r:id="rId45"/>
    <p:sldId id="2050" r:id="rId46"/>
    <p:sldId id="2051" r:id="rId47"/>
    <p:sldId id="2052" r:id="rId48"/>
    <p:sldId id="2053" r:id="rId49"/>
    <p:sldId id="2055" r:id="rId50"/>
    <p:sldId id="2056" r:id="rId51"/>
    <p:sldId id="2057" r:id="rId52"/>
    <p:sldId id="2060" r:id="rId53"/>
    <p:sldId id="2061" r:id="rId54"/>
    <p:sldId id="2062" r:id="rId55"/>
    <p:sldId id="2063" r:id="rId56"/>
  </p:sldIdLst>
  <p:sldSz cx="9144000" cy="6858000" type="screen4x3"/>
  <p:notesSz cx="6858000" cy="9144000"/>
  <p:defaultTextStyle>
    <a:defPPr>
      <a:defRPr lang="zh-CN"/>
    </a:defPPr>
    <a:lvl1pPr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b="1"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2">
          <p15:clr>
            <a:srgbClr val="A4A3A4"/>
          </p15:clr>
        </p15:guide>
        <p15:guide id="2" pos="2882">
          <p15:clr>
            <a:srgbClr val="A4A3A4"/>
          </p15:clr>
        </p15:guide>
      </p15:sldGuideLst>
    </p:ext>
    <p:ext uri="{2D200454-40CA-4A62-9FC3-DE9A4176ACB9}">
      <p15:notesGuideLst xmlns:p15="http://schemas.microsoft.com/office/powerpoint/2012/main">
        <p15:guide id="1" orient="horz" pos="2936">
          <p15:clr>
            <a:srgbClr val="A4A3A4"/>
          </p15:clr>
        </p15:guide>
        <p15:guide id="2" pos="216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ACA00"/>
    <a:srgbClr val="3366FF"/>
    <a:srgbClr val="0000CC"/>
    <a:srgbClr val="6699FF"/>
    <a:srgbClr val="000066"/>
    <a:srgbClr val="66FFCC"/>
    <a:srgbClr val="66CCFF"/>
    <a:srgbClr val="029A1B"/>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89" autoAdjust="0"/>
    <p:restoredTop sz="89409" autoAdjust="0"/>
  </p:normalViewPr>
  <p:slideViewPr>
    <p:cSldViewPr snapToGrid="0">
      <p:cViewPr varScale="1">
        <p:scale>
          <a:sx n="90" d="100"/>
          <a:sy n="90" d="100"/>
        </p:scale>
        <p:origin x="1410" y="78"/>
      </p:cViewPr>
      <p:guideLst>
        <p:guide orient="horz" pos="2202"/>
        <p:guide pos="28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2832" y="228"/>
      </p:cViewPr>
      <p:guideLst>
        <p:guide orient="horz" pos="2936"/>
        <p:guide pos="216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0957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0957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0957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ea typeface="宋体" panose="02010600030101010101" pitchFamily="2" charset="-122"/>
              </a:defRPr>
            </a:lvl1pPr>
          </a:lstStyle>
          <a:p>
            <a:pPr>
              <a:defRPr/>
            </a:pPr>
            <a:fld id="{3B4577F0-ED67-4FFE-A316-3B3AEC2EA4D6}" type="slidenum">
              <a:rPr lang="en-US" altLang="zh-CN"/>
              <a:t>‹#›</a:t>
            </a:fld>
            <a:endParaRPr lang="en-US" altLang="zh-CN"/>
          </a:p>
        </p:txBody>
      </p:sp>
    </p:spTree>
    <p:extLst>
      <p:ext uri="{BB962C8B-B14F-4D97-AF65-F5344CB8AC3E}">
        <p14:creationId xmlns:p14="http://schemas.microsoft.com/office/powerpoint/2010/main" val="1500858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4915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4915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915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4915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ea typeface="宋体" panose="02010600030101010101" pitchFamily="2" charset="-122"/>
              </a:defRPr>
            </a:lvl1pPr>
          </a:lstStyle>
          <a:p>
            <a:pPr>
              <a:defRPr/>
            </a:pPr>
            <a:fld id="{E46A9642-FD4A-45CC-9F4F-8E10AB9AB4AA}" type="slidenum">
              <a:rPr lang="en-US" altLang="zh-CN"/>
              <a:t>‹#›</a:t>
            </a:fld>
            <a:endParaRPr lang="en-US" altLang="zh-CN"/>
          </a:p>
        </p:txBody>
      </p:sp>
    </p:spTree>
    <p:extLst>
      <p:ext uri="{BB962C8B-B14F-4D97-AF65-F5344CB8AC3E}">
        <p14:creationId xmlns:p14="http://schemas.microsoft.com/office/powerpoint/2010/main" val="39706373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p:txBody>
          <a:bodyPr/>
          <a:lstStyle/>
          <a:p>
            <a:pPr>
              <a:defRPr/>
            </a:pPr>
            <a:fld id="{9FD54D0F-DE20-458F-9711-211063689A02}" type="slidenum">
              <a:rPr lang="zh-CN" altLang="en-US" smtClean="0"/>
              <a:t>2</a:t>
            </a:fld>
            <a:endParaRPr lang="en-US" altLang="zh-CN"/>
          </a:p>
        </p:txBody>
      </p:sp>
      <p:sp>
        <p:nvSpPr>
          <p:cNvPr id="105475" name="Rectangle 2"/>
          <p:cNvSpPr>
            <a:spLocks noGrp="1" noRot="1" noChangeAspect="1" noChangeArrowheads="1" noTextEdit="1"/>
          </p:cNvSpPr>
          <p:nvPr>
            <p:ph type="sldImg"/>
          </p:nvPr>
        </p:nvSpPr>
        <p:spPr/>
      </p:sp>
      <p:sp>
        <p:nvSpPr>
          <p:cNvPr id="105476"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2699129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t>4</a:t>
            </a:fld>
            <a:endParaRPr lang="en-US" altLang="zh-CN"/>
          </a:p>
        </p:txBody>
      </p:sp>
    </p:spTree>
    <p:extLst>
      <p:ext uri="{BB962C8B-B14F-4D97-AF65-F5344CB8AC3E}">
        <p14:creationId xmlns:p14="http://schemas.microsoft.com/office/powerpoint/2010/main" val="648930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p:sp>
      <p:sp>
        <p:nvSpPr>
          <p:cNvPr id="109571" name="备注占位符 2"/>
          <p:cNvSpPr>
            <a:spLocks noGrp="1"/>
          </p:cNvSpPr>
          <p:nvPr>
            <p:ph type="body" idx="1"/>
          </p:nvPr>
        </p:nvSpPr>
        <p:spPr>
          <a:noFill/>
        </p:spPr>
        <p:txBody>
          <a:bodyPr/>
          <a:lstStyle/>
          <a:p>
            <a:endParaRPr lang="zh-CN" altLang="en-US"/>
          </a:p>
        </p:txBody>
      </p:sp>
      <p:sp>
        <p:nvSpPr>
          <p:cNvPr id="4" name="灯片编号占位符 3"/>
          <p:cNvSpPr>
            <a:spLocks noGrp="1"/>
          </p:cNvSpPr>
          <p:nvPr>
            <p:ph type="sldNum" sz="quarter" idx="5"/>
          </p:nvPr>
        </p:nvSpPr>
        <p:spPr/>
        <p:txBody>
          <a:bodyPr/>
          <a:lstStyle/>
          <a:p>
            <a:pPr>
              <a:defRPr/>
            </a:pPr>
            <a:fld id="{9FE7DAB2-5CAB-4AA7-9AB9-63C5B4E230CB}" type="slidenum">
              <a:rPr lang="zh-CN" altLang="en-US" smtClean="0"/>
              <a:t>28</a:t>
            </a:fld>
            <a:endParaRPr lang="en-US" altLang="zh-CN"/>
          </a:p>
        </p:txBody>
      </p:sp>
    </p:spTree>
    <p:extLst>
      <p:ext uri="{BB962C8B-B14F-4D97-AF65-F5344CB8AC3E}">
        <p14:creationId xmlns:p14="http://schemas.microsoft.com/office/powerpoint/2010/main" val="1776253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p:nvPr/>
        </p:nvGrpSpPr>
        <p:grpSpPr bwMode="auto">
          <a:xfrm>
            <a:off x="0" y="2438400"/>
            <a:ext cx="9009063" cy="1052513"/>
            <a:chOff x="0" y="1536"/>
            <a:chExt cx="5675" cy="663"/>
          </a:xfrm>
        </p:grpSpPr>
        <p:grpSp>
          <p:nvGrpSpPr>
            <p:cNvPr id="3" name="Group 3"/>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grpSp>
        <p:grpSp>
          <p:nvGrpSpPr>
            <p:cNvPr id="4" name="Group 6"/>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1C61395C-8CDD-4FA2-ADB5-FD6889F54024}" type="datetime1">
              <a:rPr lang="zh-CN" altLang="en-US" smtClean="0">
                <a:solidFill>
                  <a:srgbClr val="1C1C1C"/>
                </a:solidFill>
              </a:rPr>
              <a:t>2022/11/25</a:t>
            </a:fld>
            <a:endParaRPr lang="en-US" altLang="zh-CN">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19E74429-26DC-471E-9251-C4807B21DCEF}" type="slidenum">
              <a:rPr lang="en-US" altLang="zh-CN">
                <a:solidFill>
                  <a:srgbClr val="1C1C1C"/>
                </a:solidFill>
              </a:r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fld id="{CB3E5F7E-5148-4CB2-963A-95C37528F550}" type="datetime1">
              <a:rPr lang="zh-CN" altLang="en-US" smtClean="0">
                <a:solidFill>
                  <a:srgbClr val="000000"/>
                </a:solidFill>
              </a:rPr>
              <a:t>2022/11/25</a:t>
            </a:fld>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EF68ED92-367B-4CD8-A26C-4E6248EAD48D}"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3875" y="142875"/>
            <a:ext cx="2070100" cy="55260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8813" y="142875"/>
            <a:ext cx="6062662" cy="55260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fld id="{E565DC17-A35B-464B-A9AB-82DCA891CFF2}" type="datetime1">
              <a:rPr lang="zh-CN" altLang="en-US" smtClean="0">
                <a:solidFill>
                  <a:srgbClr val="000000"/>
                </a:solidFill>
              </a:rPr>
              <a:t>2022/11/25</a:t>
            </a:fld>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CBA975A5-F217-4B48-B315-600F055D9787}"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lnSpc>
                <a:spcPts val="3400"/>
              </a:lnSpc>
              <a:defRPr/>
            </a:lvl1pPr>
            <a:lvl2pPr>
              <a:lnSpc>
                <a:spcPts val="3400"/>
              </a:lnSpc>
              <a:defRPr/>
            </a:lvl2pPr>
            <a:lvl3pPr>
              <a:lnSpc>
                <a:spcPts val="3400"/>
              </a:lnSpc>
              <a:defRPr/>
            </a:lvl3pPr>
            <a:lvl4pPr>
              <a:lnSpc>
                <a:spcPts val="3400"/>
              </a:lnSpc>
              <a:defRPr/>
            </a:lvl4pPr>
            <a:lvl5pPr>
              <a:lnSpc>
                <a:spcPts val="34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p:txBody>
          <a:bodyPr/>
          <a:lstStyle>
            <a:lvl1pPr>
              <a:defRPr/>
            </a:lvl1pPr>
          </a:lstStyle>
          <a:p>
            <a:pPr>
              <a:defRPr/>
            </a:pPr>
            <a:fld id="{13EAD5F1-67B5-4A0D-ABC1-AB8E7ABAD35E}" type="datetime1">
              <a:rPr lang="zh-CN" altLang="en-US" smtClean="0">
                <a:solidFill>
                  <a:srgbClr val="000000"/>
                </a:solidFill>
              </a:rPr>
              <a:t>2022/11/25</a:t>
            </a:fld>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65EB7420-10C5-4439-A879-6C64816B7E29}"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8813" y="15541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1213" y="15541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p:txBody>
          <a:bodyPr/>
          <a:lstStyle>
            <a:lvl1pPr>
              <a:defRPr/>
            </a:lvl1pPr>
          </a:lstStyle>
          <a:p>
            <a:pPr>
              <a:defRPr/>
            </a:pPr>
            <a:fld id="{8777064C-0A55-4E07-B965-6C3D3728ABB2}" type="datetime1">
              <a:rPr lang="zh-CN" altLang="en-US" smtClean="0">
                <a:solidFill>
                  <a:srgbClr val="000000"/>
                </a:solidFill>
              </a:rPr>
              <a:t>2022/11/25</a:t>
            </a:fld>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6B28E056-97FC-4A70-8131-E02F6583BF82}"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p:txBody>
          <a:bodyPr/>
          <a:lstStyle>
            <a:lvl1pPr>
              <a:defRPr/>
            </a:lvl1pPr>
          </a:lstStyle>
          <a:p>
            <a:pPr>
              <a:defRPr/>
            </a:pPr>
            <a:fld id="{E8AED8A2-82FC-4DC1-9863-2A50613A6AE6}" type="datetime1">
              <a:rPr lang="zh-CN" altLang="en-US" smtClean="0">
                <a:solidFill>
                  <a:srgbClr val="000000"/>
                </a:solidFill>
              </a:rPr>
              <a:t>2022/11/25</a:t>
            </a:fld>
            <a:endParaRPr lang="en-US" altLang="zh-CN">
              <a:solidFill>
                <a:srgbClr val="000000"/>
              </a:solidFill>
            </a:endParaRPr>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13"/>
          <p:cNvSpPr>
            <a:spLocks noGrp="1" noChangeArrowheads="1"/>
          </p:cNvSpPr>
          <p:nvPr>
            <p:ph type="sldNum" sz="quarter" idx="12"/>
          </p:nvPr>
        </p:nvSpPr>
        <p:spPr/>
        <p:txBody>
          <a:bodyPr/>
          <a:lstStyle>
            <a:lvl1pPr>
              <a:defRPr/>
            </a:lvl1pPr>
          </a:lstStyle>
          <a:p>
            <a:pPr>
              <a:defRPr/>
            </a:pPr>
            <a:fld id="{BBFD273C-C71A-40AC-9777-8B20B0D93BC7}"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p:txBody>
          <a:bodyPr/>
          <a:lstStyle>
            <a:lvl1pPr>
              <a:defRPr/>
            </a:lvl1pPr>
          </a:lstStyle>
          <a:p>
            <a:pPr>
              <a:defRPr/>
            </a:pPr>
            <a:fld id="{075295FB-9049-4B10-8132-A2704FC040E4}" type="datetime1">
              <a:rPr lang="zh-CN" altLang="en-US" smtClean="0">
                <a:solidFill>
                  <a:srgbClr val="000000"/>
                </a:solidFill>
              </a:rPr>
              <a:t>2022/11/25</a:t>
            </a:fld>
            <a:endParaRPr lang="en-US" altLang="zh-CN">
              <a:solidFill>
                <a:srgbClr val="000000"/>
              </a:solidFill>
            </a:endParaRPr>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13"/>
          <p:cNvSpPr>
            <a:spLocks noGrp="1" noChangeArrowheads="1"/>
          </p:cNvSpPr>
          <p:nvPr>
            <p:ph type="sldNum" sz="quarter" idx="12"/>
          </p:nvPr>
        </p:nvSpPr>
        <p:spPr/>
        <p:txBody>
          <a:bodyPr/>
          <a:lstStyle>
            <a:lvl1pPr>
              <a:defRPr/>
            </a:lvl1pPr>
          </a:lstStyle>
          <a:p>
            <a:pPr>
              <a:defRPr/>
            </a:pPr>
            <a:fld id="{3782B63A-4FE1-4D96-8285-FCAE99EA7890}"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fld id="{27E94A6A-DBE8-4CE6-9619-41C62789DE7E}" type="datetime1">
              <a:rPr lang="zh-CN" altLang="en-US" smtClean="0">
                <a:solidFill>
                  <a:srgbClr val="000000"/>
                </a:solidFill>
              </a:rPr>
              <a:t>2022/11/25</a:t>
            </a:fld>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B733275C-2774-4B25-97E7-7065F970E90C}"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fld id="{00651A7E-C721-4544-8D2F-3546C0565F84}" type="datetime1">
              <a:rPr lang="zh-CN" altLang="en-US" smtClean="0">
                <a:solidFill>
                  <a:srgbClr val="000000"/>
                </a:solidFill>
              </a:rPr>
              <a:t>2022/11/25</a:t>
            </a:fld>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2C21E245-20D5-4D11-AD9A-5B593160C07A}"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439738"/>
            <a:ext cx="438150" cy="474662"/>
          </a:xfrm>
          <a:prstGeom prst="rect">
            <a:avLst/>
          </a:prstGeom>
          <a:solidFill>
            <a:schemeClr val="accent2"/>
          </a:soli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5" name="Rectangle 3"/>
          <p:cNvSpPr>
            <a:spLocks noChangeArrowheads="1"/>
          </p:cNvSpPr>
          <p:nvPr/>
        </p:nvSpPr>
        <p:spPr bwMode="ltGray">
          <a:xfrm>
            <a:off x="800100" y="439738"/>
            <a:ext cx="328613" cy="47466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6" name="Rectangle 4"/>
          <p:cNvSpPr>
            <a:spLocks noChangeArrowheads="1"/>
          </p:cNvSpPr>
          <p:nvPr/>
        </p:nvSpPr>
        <p:spPr bwMode="ltGray">
          <a:xfrm>
            <a:off x="541338" y="862013"/>
            <a:ext cx="422275" cy="474662"/>
          </a:xfrm>
          <a:prstGeom prst="rect">
            <a:avLst/>
          </a:prstGeom>
          <a:solidFill>
            <a:schemeClr val="folHlink"/>
          </a:soli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7" name="Rectangle 5"/>
          <p:cNvSpPr>
            <a:spLocks noChangeArrowheads="1"/>
          </p:cNvSpPr>
          <p:nvPr/>
        </p:nvSpPr>
        <p:spPr bwMode="ltGray">
          <a:xfrm>
            <a:off x="911225" y="862013"/>
            <a:ext cx="368300" cy="47466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8" name="Rectangle 6"/>
          <p:cNvSpPr>
            <a:spLocks noChangeArrowheads="1"/>
          </p:cNvSpPr>
          <p:nvPr/>
        </p:nvSpPr>
        <p:spPr bwMode="ltGray">
          <a:xfrm>
            <a:off x="127000" y="788988"/>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9" name="Rectangle 7"/>
          <p:cNvSpPr>
            <a:spLocks noChangeArrowheads="1"/>
          </p:cNvSpPr>
          <p:nvPr/>
        </p:nvSpPr>
        <p:spPr bwMode="gray">
          <a:xfrm>
            <a:off x="762000" y="331788"/>
            <a:ext cx="31750" cy="1052512"/>
          </a:xfrm>
          <a:prstGeom prst="rect">
            <a:avLst/>
          </a:prstGeom>
          <a:solidFill>
            <a:schemeClr val="bg2"/>
          </a:soli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80" name="Rectangle 8"/>
          <p:cNvSpPr>
            <a:spLocks noChangeArrowheads="1"/>
          </p:cNvSpPr>
          <p:nvPr/>
        </p:nvSpPr>
        <p:spPr bwMode="gray">
          <a:xfrm>
            <a:off x="442913" y="1122363"/>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1033" name="Rectangle 9"/>
          <p:cNvSpPr>
            <a:spLocks noGrp="1" noChangeArrowheads="1"/>
          </p:cNvSpPr>
          <p:nvPr>
            <p:ph type="title"/>
          </p:nvPr>
        </p:nvSpPr>
        <p:spPr bwMode="auto">
          <a:xfrm>
            <a:off x="1150938" y="142875"/>
            <a:ext cx="7793037" cy="958850"/>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p>
        </p:txBody>
      </p:sp>
      <p:sp>
        <p:nvSpPr>
          <p:cNvPr id="1034" name="Rectangle 10"/>
          <p:cNvSpPr>
            <a:spLocks noGrp="1" noChangeArrowheads="1"/>
          </p:cNvSpPr>
          <p:nvPr>
            <p:ph type="body" idx="1"/>
          </p:nvPr>
        </p:nvSpPr>
        <p:spPr bwMode="auto">
          <a:xfrm>
            <a:off x="658813" y="1554163"/>
            <a:ext cx="7772400" cy="41148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3" name="Rectangle 11"/>
          <p:cNvSpPr>
            <a:spLocks noGrp="1" noChangeArrowheads="1"/>
          </p:cNvSpPr>
          <p:nvPr>
            <p:ph type="dt" sz="half" idx="2"/>
          </p:nvPr>
        </p:nvSpPr>
        <p:spPr bwMode="auto">
          <a:xfrm>
            <a:off x="914400" y="6348413"/>
            <a:ext cx="1905000" cy="457200"/>
          </a:xfrm>
          <a:prstGeom prst="rect">
            <a:avLst/>
          </a:prstGeom>
          <a:noFill/>
          <a:ln w="9525">
            <a:noFill/>
            <a:miter lim="800000"/>
          </a:ln>
          <a:effectLst/>
        </p:spPr>
        <p:txBody>
          <a:bodyPr vert="horz" wrap="square" lIns="91440" tIns="45720" rIns="91440" bIns="45720" numCol="1" anchor="b" anchorCtr="0" compatLnSpc="1"/>
          <a:lstStyle>
            <a:lvl1pPr algn="l">
              <a:defRPr kumimoji="0" sz="1400" b="0">
                <a:ea typeface="宋体" panose="02010600030101010101" pitchFamily="2" charset="-122"/>
              </a:defRPr>
            </a:lvl1pPr>
          </a:lstStyle>
          <a:p>
            <a:pPr>
              <a:defRPr/>
            </a:pPr>
            <a:fld id="{2812D72D-DA04-4C9C-9A6E-C01386CD88CE}" type="datetime1">
              <a:rPr lang="zh-CN" altLang="en-US" smtClean="0">
                <a:solidFill>
                  <a:srgbClr val="000000"/>
                </a:solidFill>
              </a:rPr>
              <a:t>2022/11/25</a:t>
            </a:fld>
            <a:endParaRPr lang="en-US" altLang="zh-CN">
              <a:solidFill>
                <a:srgbClr val="000000"/>
              </a:solidFill>
            </a:endParaRPr>
          </a:p>
        </p:txBody>
      </p:sp>
      <p:sp>
        <p:nvSpPr>
          <p:cNvPr id="3084" name="Rectangle 12"/>
          <p:cNvSpPr>
            <a:spLocks noGrp="1" noChangeArrowheads="1"/>
          </p:cNvSpPr>
          <p:nvPr>
            <p:ph type="ftr" sz="quarter" idx="3"/>
          </p:nvPr>
        </p:nvSpPr>
        <p:spPr bwMode="auto">
          <a:xfrm>
            <a:off x="3352800" y="6348413"/>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b="0">
                <a:ea typeface="宋体" panose="02010600030101010101" pitchFamily="2" charset="-122"/>
              </a:defRPr>
            </a:lvl1pPr>
          </a:lstStyle>
          <a:p>
            <a:pPr>
              <a:defRPr/>
            </a:pPr>
            <a:endParaRPr lang="en-US" altLang="zh-CN">
              <a:solidFill>
                <a:srgbClr val="000000"/>
              </a:solidFill>
            </a:endParaRPr>
          </a:p>
        </p:txBody>
      </p:sp>
      <p:sp>
        <p:nvSpPr>
          <p:cNvPr id="3085" name="Rectangle 13"/>
          <p:cNvSpPr>
            <a:spLocks noGrp="1" noChangeArrowheads="1"/>
          </p:cNvSpPr>
          <p:nvPr>
            <p:ph type="sldNum" sz="quarter" idx="4"/>
          </p:nvPr>
        </p:nvSpPr>
        <p:spPr bwMode="auto">
          <a:xfrm>
            <a:off x="6781800" y="6348413"/>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400" b="0">
                <a:ea typeface="宋体" panose="02010600030101010101" pitchFamily="2" charset="-122"/>
              </a:defRPr>
            </a:lvl1pPr>
          </a:lstStyle>
          <a:p>
            <a:pPr>
              <a:defRPr/>
            </a:pPr>
            <a:fld id="{38C58080-A4A9-4607-B318-5D24794E2C9C}" type="slidenum">
              <a:rPr lang="en-US" altLang="zh-CN">
                <a:solidFill>
                  <a:srgbClr val="000000"/>
                </a:solidFill>
              </a:rPr>
              <a:t>‹#›</a:t>
            </a:fld>
            <a:endParaRPr lang="en-US" altLang="zh-CN">
              <a:solidFill>
                <a:srgbClr val="000000"/>
              </a:solidFill>
            </a:endParaRPr>
          </a:p>
        </p:txBody>
      </p:sp>
      <p:sp>
        <p:nvSpPr>
          <p:cNvPr id="3089" name="Rectangle 17"/>
          <p:cNvSpPr>
            <a:spLocks noChangeArrowheads="1"/>
          </p:cNvSpPr>
          <p:nvPr/>
        </p:nvSpPr>
        <p:spPr bwMode="gray">
          <a:xfrm>
            <a:off x="539750" y="6332538"/>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90" name="Line 18"/>
          <p:cNvSpPr>
            <a:spLocks noChangeShapeType="1"/>
          </p:cNvSpPr>
          <p:nvPr/>
        </p:nvSpPr>
        <p:spPr bwMode="auto">
          <a:xfrm>
            <a:off x="827088" y="6189663"/>
            <a:ext cx="0" cy="503237"/>
          </a:xfrm>
          <a:prstGeom prst="line">
            <a:avLst/>
          </a:prstGeom>
          <a:noFill/>
          <a:ln w="28575">
            <a:solidFill>
              <a:schemeClr val="tx1"/>
            </a:solidFill>
            <a:miter lim="800000"/>
          </a:ln>
          <a:effectLst/>
        </p:spPr>
        <p:txBody>
          <a:bodyPr wrap="none"/>
          <a:lstStyle/>
          <a:p>
            <a:pPr algn="ctr">
              <a:defRPr/>
            </a:pPr>
            <a:endParaRPr lang="zh-CN" altLang="en-US">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2pPr>
      <a:lvl3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3pPr>
      <a:lvl4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4pPr>
      <a:lvl5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5pPr>
      <a:lvl6pPr marL="4572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6pPr>
      <a:lvl7pPr marL="9144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7pPr>
      <a:lvl8pPr marL="13716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8pPr>
      <a:lvl9pPr marL="18288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NUL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NUL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副标题 2"/>
          <p:cNvSpPr>
            <a:spLocks noGrp="1"/>
          </p:cNvSpPr>
          <p:nvPr>
            <p:ph type="subTitle" idx="1"/>
          </p:nvPr>
        </p:nvSpPr>
        <p:spPr/>
        <p:txBody>
          <a:bodyPr/>
          <a:lstStyle/>
          <a:p>
            <a:endParaRPr lang="zh-CN" altLang="en-US"/>
          </a:p>
        </p:txBody>
      </p:sp>
      <p:sp>
        <p:nvSpPr>
          <p:cNvPr id="29699" name="标题 1"/>
          <p:cNvSpPr>
            <a:spLocks noGrp="1"/>
          </p:cNvSpPr>
          <p:nvPr>
            <p:ph type="ctrTitle"/>
          </p:nvPr>
        </p:nvSpPr>
        <p:spPr>
          <a:xfrm>
            <a:off x="2339974" y="1536192"/>
            <a:ext cx="5353177" cy="1451483"/>
          </a:xfrm>
        </p:spPr>
        <p:txBody>
          <a:bodyPr/>
          <a:lstStyle/>
          <a:p>
            <a:r>
              <a:rPr lang="zh-CN" altLang="en-US" dirty="0">
                <a:solidFill>
                  <a:schemeClr val="tx1"/>
                </a:solidFill>
              </a:rPr>
              <a:t>  </a:t>
            </a:r>
            <a:br>
              <a:rPr lang="en-US" altLang="zh-CN" dirty="0">
                <a:solidFill>
                  <a:schemeClr val="tx1"/>
                </a:solidFill>
              </a:rPr>
            </a:br>
            <a:r>
              <a:rPr lang="en-US" altLang="zh-CN" dirty="0">
                <a:solidFill>
                  <a:schemeClr val="tx1"/>
                </a:solidFill>
              </a:rPr>
              <a:t>    </a:t>
            </a:r>
            <a:r>
              <a:rPr lang="zh-CN" altLang="en-US" dirty="0">
                <a:solidFill>
                  <a:schemeClr val="tx1"/>
                </a:solidFill>
              </a:rPr>
              <a:t>安全风险评估</a:t>
            </a:r>
            <a:br>
              <a:rPr lang="en-US" altLang="zh-CN" dirty="0">
                <a:solidFill>
                  <a:schemeClr val="tx1"/>
                </a:solidFill>
              </a:rPr>
            </a:br>
            <a:r>
              <a:rPr lang="en-US" altLang="zh-CN" dirty="0">
                <a:solidFill>
                  <a:schemeClr val="tx1"/>
                </a:solidFill>
              </a:rPr>
              <a:t>     </a:t>
            </a:r>
            <a:r>
              <a:rPr lang="zh-CN" altLang="en-US" dirty="0">
                <a:solidFill>
                  <a:schemeClr val="tx1"/>
                </a:solidFill>
              </a:rPr>
              <a:t>与风险管理</a:t>
            </a:r>
            <a:br>
              <a:rPr lang="en-US" altLang="zh-CN" dirty="0">
                <a:solidFill>
                  <a:schemeClr val="tx1"/>
                </a:solidFill>
              </a:rPr>
            </a:br>
            <a:r>
              <a:rPr lang="zh-CN" altLang="en-US" dirty="0">
                <a:solidFill>
                  <a:schemeClr val="tx1"/>
                </a:solidFill>
              </a:rPr>
              <a:t>  </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000"/>
              <a:t>安全评估分狭义和广义二种。狭义指对一个具有特定功能的工作系统中固有的或潜在的危险及其严重程度所进行的分析与评估，并以既定指数、等级或概率值作出定量的表示，最后根据定量值的大小决定采取预防或防护对策。广义指利用系统工程原理和方法对拟建或已有工程、系统可能存在的危险性及其可能产生的后果进行综合评价和预测，并根据可能导致的事故风险的大小，提出相应的安全对策措施，以达到工程、系统安全的过程。安全评估又称风险评估、危险评估，或称安全评价、风险评价和危险评价。</a:t>
            </a:r>
          </a:p>
          <a:p>
            <a:pPr marL="0" indent="0">
              <a:buNone/>
            </a:pPr>
            <a:r>
              <a:rPr lang="zh-CN" altLang="en-US" sz="2000">
                <a:sym typeface="+mn-ea"/>
              </a:rPr>
              <a:t>风险评估包括风险分析（</a:t>
            </a:r>
            <a:r>
              <a:rPr lang="en-US" altLang="zh-CN" sz="2000">
                <a:sym typeface="+mn-ea"/>
              </a:rPr>
              <a:t>risk analysis </a:t>
            </a:r>
            <a:r>
              <a:rPr lang="zh-CN" altLang="en-US" sz="2000">
                <a:sym typeface="+mn-ea"/>
              </a:rPr>
              <a:t>）和风险评价（</a:t>
            </a:r>
            <a:r>
              <a:rPr lang="en-US" altLang="zh-CN" sz="2000">
                <a:sym typeface="+mn-ea"/>
              </a:rPr>
              <a:t>risk evaluation</a:t>
            </a:r>
            <a:r>
              <a:rPr lang="zh-CN" altLang="en-US" sz="2000">
                <a:sym typeface="+mn-ea"/>
              </a:rPr>
              <a:t>）</a:t>
            </a:r>
          </a:p>
          <a:p>
            <a:pPr marL="0" indent="0">
              <a:buNone/>
            </a:pPr>
            <a:endParaRPr lang="en-US" altLang="zh-CN" sz="2000"/>
          </a:p>
          <a:p>
            <a:endParaRPr lang="zh-CN" altLang="en-US" sz="2000"/>
          </a:p>
        </p:txBody>
      </p:sp>
      <p:sp>
        <p:nvSpPr>
          <p:cNvPr id="3" name="标题 2"/>
          <p:cNvSpPr>
            <a:spLocks noGrp="1"/>
          </p:cNvSpPr>
          <p:nvPr>
            <p:ph type="title"/>
          </p:nvPr>
        </p:nvSpPr>
        <p:spPr/>
        <p:txBody>
          <a:bodyPr/>
          <a:lstStyle/>
          <a:p>
            <a:r>
              <a:rPr lang="zh-CN" altLang="en-US"/>
              <a:t>风险评估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9130" y="1101725"/>
            <a:ext cx="7772400" cy="4567555"/>
          </a:xfrm>
        </p:spPr>
        <p:txBody>
          <a:bodyPr/>
          <a:lstStyle/>
          <a:p>
            <a:pPr>
              <a:buFont typeface="Wingdings" panose="05000000000000000000" charset="0"/>
              <a:buChar char=""/>
            </a:pPr>
            <a:r>
              <a:rPr lang="en-US" altLang="zh-CN" sz="2000" dirty="0">
                <a:sym typeface="+mn-ea"/>
              </a:rPr>
              <a:t>ISO/IEC</a:t>
            </a:r>
            <a:r>
              <a:rPr lang="zh-CN" altLang="en-US" sz="2000" dirty="0">
                <a:sym typeface="+mn-ea"/>
              </a:rPr>
              <a:t>  </a:t>
            </a:r>
            <a:r>
              <a:rPr lang="en-US" altLang="zh-CN" sz="2000" dirty="0">
                <a:sym typeface="+mn-ea"/>
              </a:rPr>
              <a:t> </a:t>
            </a:r>
            <a:r>
              <a:rPr lang="zh-CN" altLang="en-US" sz="2000" dirty="0">
                <a:sym typeface="+mn-ea"/>
              </a:rPr>
              <a:t>对风险分析（</a:t>
            </a:r>
            <a:r>
              <a:rPr lang="en-US" altLang="zh-CN" sz="2000" dirty="0">
                <a:sym typeface="+mn-ea"/>
              </a:rPr>
              <a:t>Risk Analysis)</a:t>
            </a:r>
            <a:r>
              <a:rPr lang="zh-CN" altLang="en-US" sz="2000" dirty="0">
                <a:sym typeface="+mn-ea"/>
              </a:rPr>
              <a:t>定义：系统地识别风险来源（</a:t>
            </a:r>
            <a:r>
              <a:rPr lang="en-US" altLang="zh-CN" sz="2000" dirty="0">
                <a:sym typeface="+mn-ea"/>
              </a:rPr>
              <a:t>source)</a:t>
            </a:r>
            <a:r>
              <a:rPr lang="zh-CN" altLang="en-US" sz="2000" dirty="0">
                <a:sym typeface="+mn-ea"/>
              </a:rPr>
              <a:t>和估计</a:t>
            </a:r>
            <a:r>
              <a:rPr lang="en-US" altLang="zh-CN" sz="2000" dirty="0">
                <a:sym typeface="+mn-ea"/>
              </a:rPr>
              <a:t>(estimate)</a:t>
            </a:r>
            <a:r>
              <a:rPr lang="zh-CN" altLang="en-US" sz="2000" dirty="0">
                <a:sym typeface="+mn-ea"/>
              </a:rPr>
              <a:t>风险的大小。</a:t>
            </a:r>
          </a:p>
          <a:p>
            <a:pPr>
              <a:buFont typeface="Wingdings" panose="05000000000000000000" charset="0"/>
              <a:buChar char=""/>
            </a:pPr>
            <a:r>
              <a:rPr lang="zh-CN" altLang="en-US" sz="2000" dirty="0">
                <a:sym typeface="+mn-ea"/>
              </a:rPr>
              <a:t>风险分析（Risk Analysis)定义：系统地识别资产及资产的脆弱性、识别资产面临的威胁在此基础上计算风险的大小</a:t>
            </a:r>
          </a:p>
          <a:p>
            <a:pPr>
              <a:buFont typeface="Wingdings" panose="05000000000000000000" charset="0"/>
              <a:buChar char=""/>
            </a:pPr>
            <a:r>
              <a:rPr lang="zh-CN" altLang="en-US" sz="2000" dirty="0">
                <a:sym typeface="+mn-ea"/>
              </a:rPr>
              <a:t>此定义指出风险分析包括：</a:t>
            </a:r>
            <a:endParaRPr lang="en-US" altLang="zh-CN" sz="2000" dirty="0">
              <a:sym typeface="+mn-ea"/>
            </a:endParaRPr>
          </a:p>
          <a:p>
            <a:pPr marL="400050" lvl="1" indent="0">
              <a:buNone/>
            </a:pPr>
            <a:r>
              <a:rPr lang="en-US" altLang="zh-CN" sz="2000" dirty="0">
                <a:cs typeface="+mn-cs"/>
                <a:sym typeface="+mn-ea"/>
              </a:rPr>
              <a:t>1.</a:t>
            </a:r>
            <a:r>
              <a:rPr lang="zh-CN" altLang="en-US" sz="2000" dirty="0">
                <a:cs typeface="+mn-cs"/>
                <a:sym typeface="+mn-ea"/>
              </a:rPr>
              <a:t>识别资产及资产的脆弱性、识别资产面临的威胁；</a:t>
            </a:r>
            <a:endParaRPr lang="en-US" altLang="zh-CN" sz="2000" dirty="0">
              <a:cs typeface="+mn-cs"/>
              <a:sym typeface="+mn-ea"/>
            </a:endParaRPr>
          </a:p>
          <a:p>
            <a:pPr marL="400050" lvl="1" indent="0">
              <a:buNone/>
            </a:pPr>
            <a:r>
              <a:rPr lang="en-US" altLang="zh-CN" sz="2000" dirty="0">
                <a:cs typeface="+mn-cs"/>
                <a:sym typeface="+mn-ea"/>
              </a:rPr>
              <a:t>2.</a:t>
            </a:r>
            <a:r>
              <a:rPr lang="zh-CN" altLang="en-US" sz="2000" dirty="0">
                <a:cs typeface="+mn-cs"/>
                <a:sym typeface="+mn-ea"/>
              </a:rPr>
              <a:t> 计算风险大小。</a:t>
            </a:r>
          </a:p>
          <a:p>
            <a:pPr marL="0" indent="0">
              <a:buNone/>
            </a:pPr>
            <a:endParaRPr lang="zh-CN" altLang="en-US" sz="2000" dirty="0"/>
          </a:p>
        </p:txBody>
      </p:sp>
      <p:sp>
        <p:nvSpPr>
          <p:cNvPr id="3" name="标题 2"/>
          <p:cNvSpPr>
            <a:spLocks noGrp="1"/>
          </p:cNvSpPr>
          <p:nvPr>
            <p:ph type="title"/>
          </p:nvPr>
        </p:nvSpPr>
        <p:spPr/>
        <p:txBody>
          <a:bodyPr/>
          <a:lstStyle/>
          <a:p>
            <a:r>
              <a:rPr lang="zh-CN" altLang="en-US"/>
              <a:t>风险分析与风险评价</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Font typeface="Wingdings" panose="05000000000000000000" charset="0"/>
              <a:buNone/>
            </a:pPr>
            <a:r>
              <a:rPr lang="zh-CN" altLang="en-US" sz="2000">
                <a:sym typeface="+mn-ea"/>
              </a:rPr>
              <a:t>风险分析阶段估计出来的风险只是一个具有相对等级或大小的风险列表，并不能判断风险的实际情况。因此必须与事先规定好的风险准则进行比较，以确定风险严重程度</a:t>
            </a:r>
          </a:p>
          <a:p>
            <a:pPr>
              <a:buFont typeface="Wingdings" panose="05000000000000000000" charset="0"/>
              <a:buChar char=""/>
            </a:pPr>
            <a:r>
              <a:rPr lang="en-US" altLang="zh-CN" sz="2000">
                <a:sym typeface="+mn-ea"/>
              </a:rPr>
              <a:t>ISO/IEC</a:t>
            </a:r>
            <a:r>
              <a:rPr lang="zh-CN" altLang="en-US" sz="2000">
                <a:sym typeface="+mn-ea"/>
              </a:rPr>
              <a:t>导则</a:t>
            </a:r>
            <a:r>
              <a:rPr lang="en-US" altLang="zh-CN" sz="2000">
                <a:sym typeface="+mn-ea"/>
              </a:rPr>
              <a:t>73</a:t>
            </a:r>
            <a:r>
              <a:rPr lang="zh-CN" altLang="en-US" sz="2000">
                <a:sym typeface="+mn-ea"/>
              </a:rPr>
              <a:t>：</a:t>
            </a:r>
            <a:r>
              <a:rPr lang="en-US" altLang="zh-CN" sz="2000">
                <a:sym typeface="+mn-ea"/>
              </a:rPr>
              <a:t>2002 </a:t>
            </a:r>
            <a:r>
              <a:rPr lang="zh-CN" altLang="en-US" sz="2000">
                <a:sym typeface="+mn-ea"/>
              </a:rPr>
              <a:t>对风险评价（</a:t>
            </a:r>
            <a:r>
              <a:rPr lang="en-US" altLang="zh-CN" sz="2000">
                <a:sym typeface="+mn-ea"/>
              </a:rPr>
              <a:t>Risk Evaluation)</a:t>
            </a:r>
            <a:r>
              <a:rPr lang="zh-CN" altLang="en-US" sz="2000">
                <a:sym typeface="+mn-ea"/>
              </a:rPr>
              <a:t>定义：在风险分析的基础上，将评估的风险和给定的风险准则（</a:t>
            </a:r>
            <a:r>
              <a:rPr lang="en-US" altLang="zh-CN" sz="2000">
                <a:sym typeface="+mn-ea"/>
              </a:rPr>
              <a:t>risk criteria</a:t>
            </a:r>
            <a:r>
              <a:rPr lang="zh-CN" altLang="en-US" sz="2000">
                <a:sym typeface="+mn-ea"/>
              </a:rPr>
              <a:t>）加以比较以确定风险严重性的过程。</a:t>
            </a:r>
          </a:p>
          <a:p>
            <a:pPr>
              <a:buFont typeface="Wingdings" panose="05000000000000000000" charset="0"/>
              <a:buChar char=""/>
            </a:pPr>
            <a:r>
              <a:rPr lang="zh-CN" altLang="en-US" sz="2000">
                <a:sym typeface="+mn-ea"/>
              </a:rPr>
              <a:t>风险准则（</a:t>
            </a:r>
            <a:r>
              <a:rPr lang="en-US" altLang="zh-CN" sz="2000">
                <a:sym typeface="+mn-ea"/>
              </a:rPr>
              <a:t>risk criteria</a:t>
            </a:r>
            <a:r>
              <a:rPr lang="zh-CN" altLang="en-US" sz="2000">
                <a:sym typeface="+mn-ea"/>
              </a:rPr>
              <a:t>）：评定风险严重程度的参照事项。</a:t>
            </a:r>
            <a:endParaRPr lang="zh-CN" altLang="en-US" sz="2000"/>
          </a:p>
          <a:p>
            <a:pPr marL="0" indent="0">
              <a:buNone/>
            </a:pPr>
            <a:r>
              <a:rPr lang="zh-CN" altLang="en-US" sz="2000"/>
              <a:t>一个组织的信息系统经常会面临内部和外部威胁的风险。 安全评估利用大量安全性行业经验和漏洞扫描的技术，从内部和外部两个角度，对组织信息系统进行全面的评估。</a:t>
            </a:r>
          </a:p>
        </p:txBody>
      </p:sp>
      <p:sp>
        <p:nvSpPr>
          <p:cNvPr id="3" name="标题 2"/>
          <p:cNvSpPr>
            <a:spLocks noGrp="1"/>
          </p:cNvSpPr>
          <p:nvPr>
            <p:ph type="title"/>
          </p:nvPr>
        </p:nvSpPr>
        <p:spPr/>
        <p:txBody>
          <a:bodyPr/>
          <a:lstStyle/>
          <a:p>
            <a:r>
              <a:rPr lang="zh-CN" altLang="en-US">
                <a:sym typeface="+mn-ea"/>
              </a:rPr>
              <a:t>风险分析与风险评价</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8145" y="1323340"/>
            <a:ext cx="8033385" cy="4345940"/>
          </a:xfrm>
        </p:spPr>
        <p:txBody>
          <a:bodyPr/>
          <a:lstStyle/>
          <a:p>
            <a:r>
              <a:rPr lang="zh-CN" altLang="en-US" sz="2000"/>
              <a:t>信息安全风险：信息在整过生命周期中安全属性面临危害发生的可能性，更准确的是指由于系统存在脆弱性，人为的或自然的威胁导致信息安全事故发生的可能性及造成的影响。</a:t>
            </a:r>
          </a:p>
          <a:p>
            <a:pPr marL="0" indent="0">
              <a:buNone/>
            </a:pPr>
            <a:r>
              <a:rPr lang="zh-CN" altLang="en-US" sz="2000"/>
              <a:t>信息安全风险可以用信息安全事故发生的可能性及其造成的影响或危害大小两项指标来衡量。风险不仅取决于安全事故发生的概率，而且与发生安全事故造成的后果大小有关。</a:t>
            </a:r>
          </a:p>
          <a:p>
            <a:pPr>
              <a:buFont typeface="Wingdings" panose="05000000000000000000" charset="0"/>
              <a:buChar char=""/>
            </a:pPr>
            <a:r>
              <a:rPr lang="zh-CN" altLang="en-US" sz="2000"/>
              <a:t>信息安全风险评估：指依据国家有关信息安全技术标准，对信息系统及其处理、传输和存储的信息的保密性、完整性和可用性等安全属性进行科学评价的过程。它要评价信息系统的脆弱性、信息系统面临的威胁以及脆弱性被利用后所产生的实际负面影响，并根据安全事件发生的可能性和负面影响的程度来识别信息系统的安全风险。</a:t>
            </a:r>
          </a:p>
        </p:txBody>
      </p:sp>
      <p:sp>
        <p:nvSpPr>
          <p:cNvPr id="3" name="标题 2"/>
          <p:cNvSpPr>
            <a:spLocks noGrp="1"/>
          </p:cNvSpPr>
          <p:nvPr>
            <p:ph type="title"/>
          </p:nvPr>
        </p:nvSpPr>
        <p:spPr/>
        <p:txBody>
          <a:bodyPr/>
          <a:lstStyle/>
          <a:p>
            <a:r>
              <a:rPr lang="zh-CN" altLang="en-US" sz="3600"/>
              <a:t>信息安全风险与信息安全风险评估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9130" y="1101090"/>
            <a:ext cx="7772400" cy="5930900"/>
          </a:xfrm>
        </p:spPr>
        <p:txBody>
          <a:bodyPr/>
          <a:lstStyle/>
          <a:p>
            <a:r>
              <a:rPr lang="zh-CN" altLang="en-US" sz="2400"/>
              <a:t>某一个事件的风险</a:t>
            </a:r>
            <a:r>
              <a:rPr lang="en-US" altLang="zh-CN" sz="2400"/>
              <a:t>R</a:t>
            </a:r>
            <a:r>
              <a:rPr lang="zh-CN" altLang="en-US" sz="2400"/>
              <a:t>通常用事件发生的概率</a:t>
            </a:r>
            <a:r>
              <a:rPr lang="en-US" altLang="zh-CN" sz="2400"/>
              <a:t>P</a:t>
            </a:r>
            <a:r>
              <a:rPr lang="zh-CN" altLang="en-US" sz="2400"/>
              <a:t>和事件产生的后果幅值</a:t>
            </a:r>
            <a:r>
              <a:rPr lang="en-US" altLang="zh-CN" sz="2400"/>
              <a:t>C</a:t>
            </a:r>
            <a:r>
              <a:rPr lang="zh-CN" altLang="en-US" sz="2400"/>
              <a:t>这两个指标表示。这一对指标并不代表简单的数学运算，一个矢量或标量，而是表示某一事件的发生概率与产生预期后果的对应关系。</a:t>
            </a:r>
          </a:p>
          <a:p>
            <a:pPr marL="0" indent="0">
              <a:buNone/>
            </a:pPr>
            <a:r>
              <a:rPr lang="en-US" altLang="zh-CN" sz="2400"/>
              <a:t>      R</a:t>
            </a:r>
            <a:r>
              <a:rPr lang="en-US" altLang="zh-CN" sz="2400" baseline="-25000"/>
              <a:t>x</a:t>
            </a:r>
            <a:r>
              <a:rPr lang="en-US" altLang="zh-CN" sz="2400"/>
              <a:t>=(p</a:t>
            </a:r>
            <a:r>
              <a:rPr lang="en-US" altLang="zh-CN" sz="2400" baseline="-25000"/>
              <a:t>x</a:t>
            </a:r>
            <a:r>
              <a:rPr lang="en-US" altLang="zh-CN" sz="2400"/>
              <a:t>,c</a:t>
            </a:r>
            <a:r>
              <a:rPr lang="en-US" altLang="zh-CN" sz="2400" baseline="-25000"/>
              <a:t>x</a:t>
            </a:r>
            <a:r>
              <a:rPr lang="en-US" altLang="zh-CN" sz="2400"/>
              <a:t>)</a:t>
            </a:r>
          </a:p>
          <a:p>
            <a:pPr marL="0" indent="0">
              <a:buNone/>
            </a:pPr>
            <a:r>
              <a:rPr lang="en-US" altLang="zh-CN" sz="2400">
                <a:sym typeface="+mn-ea"/>
              </a:rPr>
              <a:t>p</a:t>
            </a:r>
            <a:r>
              <a:rPr lang="en-US" altLang="zh-CN" sz="2400" baseline="-25000">
                <a:sym typeface="+mn-ea"/>
              </a:rPr>
              <a:t>x</a:t>
            </a:r>
            <a:r>
              <a:rPr lang="zh-CN" altLang="en-US" sz="2400" baseline="-25000">
                <a:sym typeface="+mn-ea"/>
              </a:rPr>
              <a:t>表示事件</a:t>
            </a:r>
            <a:r>
              <a:rPr lang="en-US" altLang="zh-CN" sz="2400" baseline="-25000">
                <a:sym typeface="+mn-ea"/>
              </a:rPr>
              <a:t>X</a:t>
            </a:r>
            <a:r>
              <a:rPr lang="zh-CN" altLang="en-US" sz="2400" baseline="-25000">
                <a:sym typeface="+mn-ea"/>
              </a:rPr>
              <a:t>发生的概率</a:t>
            </a:r>
            <a:r>
              <a:rPr lang="en-US" altLang="zh-CN" sz="2400">
                <a:sym typeface="+mn-ea"/>
              </a:rPr>
              <a:t>,c</a:t>
            </a:r>
            <a:r>
              <a:rPr lang="en-US" altLang="zh-CN" sz="2400" baseline="-25000">
                <a:sym typeface="+mn-ea"/>
              </a:rPr>
              <a:t>x</a:t>
            </a:r>
            <a:r>
              <a:rPr lang="zh-CN" altLang="en-US" sz="2400" baseline="-25000">
                <a:sym typeface="+mn-ea"/>
              </a:rPr>
              <a:t>表示事件</a:t>
            </a:r>
            <a:r>
              <a:rPr lang="en-US" altLang="zh-CN" sz="2400" baseline="-25000">
                <a:sym typeface="+mn-ea"/>
              </a:rPr>
              <a:t>X</a:t>
            </a:r>
            <a:r>
              <a:rPr lang="zh-CN" altLang="en-US" sz="2400" baseline="-25000">
                <a:sym typeface="+mn-ea"/>
              </a:rPr>
              <a:t>产生的预期后果</a:t>
            </a:r>
            <a:endParaRPr lang="en-US" altLang="zh-CN" sz="2400"/>
          </a:p>
          <a:p>
            <a:pPr>
              <a:buFont typeface="Wingdings" panose="05000000000000000000" charset="0"/>
              <a:buChar char=""/>
            </a:pPr>
            <a:r>
              <a:rPr lang="zh-CN" altLang="en-US" sz="2400" b="0"/>
              <a:t>系统风险</a:t>
            </a:r>
            <a:r>
              <a:rPr lang="en-US" altLang="zh-CN" sz="2400" b="0"/>
              <a:t>R=[</a:t>
            </a:r>
            <a:r>
              <a:rPr lang="en-US" altLang="zh-CN" sz="2400">
                <a:sym typeface="+mn-ea"/>
              </a:rPr>
              <a:t>(p</a:t>
            </a:r>
            <a:r>
              <a:rPr lang="en-US" altLang="zh-CN" sz="2400" baseline="-25000">
                <a:sym typeface="+mn-ea"/>
              </a:rPr>
              <a:t>1</a:t>
            </a:r>
            <a:r>
              <a:rPr lang="en-US" altLang="zh-CN" sz="2400">
                <a:sym typeface="+mn-ea"/>
              </a:rPr>
              <a:t>,c</a:t>
            </a:r>
            <a:r>
              <a:rPr lang="en-US" altLang="zh-CN" sz="2400" baseline="-25000">
                <a:sym typeface="+mn-ea"/>
              </a:rPr>
              <a:t>1</a:t>
            </a:r>
            <a:r>
              <a:rPr lang="en-US" altLang="zh-CN" sz="2400">
                <a:sym typeface="+mn-ea"/>
              </a:rPr>
              <a:t>),(p</a:t>
            </a:r>
            <a:r>
              <a:rPr lang="en-US" altLang="zh-CN" sz="2400" baseline="-25000">
                <a:sym typeface="+mn-ea"/>
              </a:rPr>
              <a:t>2</a:t>
            </a:r>
            <a:r>
              <a:rPr lang="en-US" altLang="zh-CN" sz="2400">
                <a:sym typeface="+mn-ea"/>
              </a:rPr>
              <a:t>,c</a:t>
            </a:r>
            <a:r>
              <a:rPr lang="en-US" altLang="zh-CN" sz="2400" baseline="-25000">
                <a:sym typeface="+mn-ea"/>
              </a:rPr>
              <a:t>2</a:t>
            </a:r>
            <a:r>
              <a:rPr lang="en-US" altLang="zh-CN" sz="2400">
                <a:sym typeface="+mn-ea"/>
              </a:rPr>
              <a:t>),(p</a:t>
            </a:r>
            <a:r>
              <a:rPr lang="en-US" altLang="zh-CN" sz="2400" baseline="-25000">
                <a:sym typeface="+mn-ea"/>
              </a:rPr>
              <a:t>3</a:t>
            </a:r>
            <a:r>
              <a:rPr lang="en-US" altLang="zh-CN" sz="2400">
                <a:sym typeface="+mn-ea"/>
              </a:rPr>
              <a:t>,c</a:t>
            </a:r>
            <a:r>
              <a:rPr lang="en-US" altLang="zh-CN" sz="2400" baseline="-25000">
                <a:sym typeface="+mn-ea"/>
              </a:rPr>
              <a:t>3</a:t>
            </a:r>
            <a:r>
              <a:rPr lang="en-US" altLang="zh-CN" sz="2400">
                <a:sym typeface="+mn-ea"/>
              </a:rPr>
              <a:t>),...,(p</a:t>
            </a:r>
            <a:r>
              <a:rPr lang="en-US" altLang="zh-CN" sz="2400" baseline="-25000">
                <a:sym typeface="+mn-ea"/>
              </a:rPr>
              <a:t>n</a:t>
            </a:r>
            <a:r>
              <a:rPr lang="en-US" altLang="zh-CN" sz="2400">
                <a:sym typeface="+mn-ea"/>
              </a:rPr>
              <a:t>,c</a:t>
            </a:r>
            <a:r>
              <a:rPr lang="en-US" altLang="zh-CN" sz="2400" baseline="-25000">
                <a:sym typeface="+mn-ea"/>
              </a:rPr>
              <a:t>n</a:t>
            </a:r>
            <a:r>
              <a:rPr lang="en-US" altLang="zh-CN" sz="2400">
                <a:sym typeface="+mn-ea"/>
              </a:rPr>
              <a:t>),</a:t>
            </a:r>
            <a:r>
              <a:rPr lang="en-US" altLang="zh-CN" sz="2400" b="0"/>
              <a:t>]</a:t>
            </a:r>
          </a:p>
          <a:p>
            <a:pPr>
              <a:buFont typeface="Wingdings" panose="05000000000000000000" charset="0"/>
              <a:buChar char=""/>
            </a:pPr>
            <a:r>
              <a:rPr lang="zh-CN" altLang="en-US" sz="2400" b="0"/>
              <a:t>另外一种表达：风险事件发生的概率和事件发生的后果幅值的函数</a:t>
            </a:r>
          </a:p>
          <a:p>
            <a:pPr>
              <a:buFont typeface="Wingdings" panose="05000000000000000000" charset="0"/>
              <a:buChar char=""/>
            </a:pPr>
            <a:r>
              <a:rPr lang="en-US" altLang="zh-CN" sz="2400" b="0">
                <a:sym typeface="+mn-ea"/>
              </a:rPr>
              <a:t>R=f(</a:t>
            </a:r>
            <a:r>
              <a:rPr lang="en-US" altLang="zh-CN" sz="2400">
                <a:sym typeface="+mn-ea"/>
              </a:rPr>
              <a:t>p,c)</a:t>
            </a:r>
            <a:r>
              <a:rPr lang="zh-CN" altLang="en-US" sz="2400">
                <a:sym typeface="+mn-ea"/>
              </a:rPr>
              <a:t>或者 </a:t>
            </a:r>
            <a:r>
              <a:rPr lang="en-US" altLang="zh-CN" sz="2400">
                <a:sym typeface="+mn-ea"/>
              </a:rPr>
              <a:t>Risk=</a:t>
            </a:r>
            <a:r>
              <a:rPr lang="en-US" altLang="zh-CN" sz="2400" b="0">
                <a:sym typeface="+mn-ea"/>
              </a:rPr>
              <a:t>f(</a:t>
            </a:r>
            <a:r>
              <a:rPr lang="en-US" altLang="zh-CN" sz="2400">
                <a:sym typeface="+mn-ea"/>
              </a:rPr>
              <a:t>probability,loss)</a:t>
            </a:r>
          </a:p>
          <a:p>
            <a:pPr marL="0" indent="0">
              <a:buFont typeface="Wingdings" panose="05000000000000000000" charset="0"/>
              <a:buNone/>
            </a:pPr>
            <a:r>
              <a:rPr lang="zh-CN" altLang="en-US" sz="2400" b="0"/>
              <a:t>最简单的函数是乘积：</a:t>
            </a:r>
            <a:r>
              <a:rPr lang="en-US" altLang="zh-CN" sz="2400" b="0"/>
              <a:t>R=</a:t>
            </a:r>
            <a:r>
              <a:rPr lang="en-US" altLang="zh-CN" sz="2400">
                <a:sym typeface="+mn-ea"/>
              </a:rPr>
              <a:t>p*c</a:t>
            </a:r>
          </a:p>
          <a:p>
            <a:pPr>
              <a:buFont typeface="Wingdings" panose="05000000000000000000" charset="0"/>
              <a:buChar char=""/>
            </a:pPr>
            <a:endParaRPr lang="en-US" altLang="zh-CN" sz="2400" b="0"/>
          </a:p>
        </p:txBody>
      </p:sp>
      <p:sp>
        <p:nvSpPr>
          <p:cNvPr id="3" name="标题 2"/>
          <p:cNvSpPr>
            <a:spLocks noGrp="1"/>
          </p:cNvSpPr>
          <p:nvPr>
            <p:ph type="title"/>
          </p:nvPr>
        </p:nvSpPr>
        <p:spPr/>
        <p:txBody>
          <a:bodyPr/>
          <a:lstStyle/>
          <a:p>
            <a:r>
              <a:rPr lang="zh-CN" altLang="en-US"/>
              <a:t>风险表达</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dirty="0"/>
              <a:t>风险分析四要素</a:t>
            </a:r>
          </a:p>
        </p:txBody>
      </p:sp>
      <p:sp>
        <p:nvSpPr>
          <p:cNvPr id="329731" name="Rectangle 3"/>
          <p:cNvSpPr>
            <a:spLocks noGrp="1" noChangeArrowheads="1"/>
          </p:cNvSpPr>
          <p:nvPr>
            <p:ph type="body" idx="1"/>
          </p:nvPr>
        </p:nvSpPr>
        <p:spPr>
          <a:xfrm>
            <a:off x="114935" y="1101725"/>
            <a:ext cx="8914130" cy="4867275"/>
          </a:xfrm>
        </p:spPr>
        <p:txBody>
          <a:bodyPr/>
          <a:lstStyle/>
          <a:p>
            <a:pPr marL="457200" indent="-457200">
              <a:lnSpc>
                <a:spcPct val="130000"/>
              </a:lnSpc>
              <a:spcBef>
                <a:spcPct val="50000"/>
              </a:spcBef>
              <a:buFont typeface="Wingdings" panose="05000000000000000000" pitchFamily="2" charset="2"/>
              <a:buNone/>
            </a:pPr>
            <a:r>
              <a:rPr lang="zh-CN" altLang="en-US" sz="2800" dirty="0">
                <a:latin typeface="黑体" panose="02010609060101010101" pitchFamily="2" charset="-122"/>
                <a:ea typeface="黑体" panose="02010609060101010101" pitchFamily="2" charset="-122"/>
                <a:sym typeface="Symbol" panose="05050102010706020507" pitchFamily="18" charset="2"/>
              </a:rPr>
              <a:t>风险分析涉及四个要素：</a:t>
            </a:r>
          </a:p>
          <a:p>
            <a:pPr lvl="1">
              <a:lnSpc>
                <a:spcPct val="130000"/>
              </a:lnSpc>
              <a:spcBef>
                <a:spcPct val="50000"/>
              </a:spcBef>
              <a:buFont typeface="Wingdings" panose="05000000000000000000" charset="0"/>
              <a:buChar char=""/>
            </a:pPr>
            <a:r>
              <a:rPr lang="zh-CN" altLang="en-US" sz="2400" dirty="0">
                <a:ea typeface="宋体" panose="02010600030101010101" pitchFamily="2" charset="-122"/>
                <a:sym typeface="+mn-ea"/>
              </a:rPr>
              <a:t>资产：对组织有价值的信息或资源。</a:t>
            </a:r>
          </a:p>
          <a:p>
            <a:pPr lvl="1">
              <a:lnSpc>
                <a:spcPct val="130000"/>
              </a:lnSpc>
              <a:spcBef>
                <a:spcPct val="50000"/>
              </a:spcBef>
              <a:buFont typeface="Wingdings" panose="05000000000000000000" charset="0"/>
              <a:buChar char=""/>
            </a:pPr>
            <a:r>
              <a:rPr lang="zh-CN" altLang="en-US" sz="2400" dirty="0">
                <a:ea typeface="宋体" panose="02010600030101010101" pitchFamily="2" charset="-122"/>
                <a:sym typeface="+mn-ea"/>
              </a:rPr>
              <a:t>威胁：任何潜在的对资产的非预期作用。</a:t>
            </a:r>
          </a:p>
          <a:p>
            <a:pPr lvl="1">
              <a:lnSpc>
                <a:spcPct val="130000"/>
              </a:lnSpc>
              <a:spcBef>
                <a:spcPct val="50000"/>
              </a:spcBef>
              <a:buFont typeface="Wingdings" panose="05000000000000000000" charset="0"/>
              <a:buChar char=""/>
            </a:pPr>
            <a:r>
              <a:rPr lang="zh-CN" altLang="en-US" sz="2400" dirty="0">
                <a:ea typeface="宋体" panose="02010600030101010101" pitchFamily="2" charset="-122"/>
                <a:sym typeface="+mn-ea"/>
              </a:rPr>
              <a:t>脆弱性：威胁可以利用的资产的弱点或缺陷。</a:t>
            </a:r>
          </a:p>
          <a:p>
            <a:pPr marL="457200" lvl="1" indent="0">
              <a:lnSpc>
                <a:spcPct val="130000"/>
              </a:lnSpc>
              <a:spcBef>
                <a:spcPct val="50000"/>
              </a:spcBef>
              <a:buFont typeface="Wingdings" panose="05000000000000000000" charset="0"/>
              <a:buNone/>
            </a:pPr>
            <a:r>
              <a:rPr lang="zh-CN" altLang="en-US" sz="2400" dirty="0">
                <a:ea typeface="宋体" panose="02010600030101010101" pitchFamily="2" charset="-122"/>
                <a:sym typeface="+mn-ea"/>
              </a:rPr>
              <a:t>指信息技术，产品或者系统在需求，设计，实现，配置，维护和使用等过程中，有意或无意产生的缺陷，这些缺陷一旦被攻击者利用就会造成安全损害。</a:t>
            </a:r>
          </a:p>
          <a:p>
            <a:pPr lvl="1">
              <a:lnSpc>
                <a:spcPct val="130000"/>
              </a:lnSpc>
              <a:spcBef>
                <a:spcPct val="50000"/>
              </a:spcBef>
              <a:buFont typeface="Wingdings" panose="05000000000000000000" charset="0"/>
              <a:buChar char=""/>
            </a:pPr>
            <a:r>
              <a:rPr lang="zh-CN" altLang="en-US" sz="2400" dirty="0">
                <a:ea typeface="宋体" panose="02010600030101010101" pitchFamily="2" charset="-122"/>
                <a:sym typeface="+mn-ea"/>
              </a:rPr>
              <a:t>安全措施：为了抵御威胁，减少脆弱性，降低风险而采取的各种技术的管理的和操作的对策。</a:t>
            </a:r>
          </a:p>
          <a:p>
            <a:pPr lvl="1">
              <a:lnSpc>
                <a:spcPct val="130000"/>
              </a:lnSpc>
              <a:spcBef>
                <a:spcPct val="50000"/>
              </a:spcBef>
              <a:buFont typeface="Wingdings" panose="05000000000000000000" charset="0"/>
              <a:buChar char=""/>
            </a:pPr>
            <a:endParaRPr lang="zh-CN" altLang="en-US" sz="2400" dirty="0">
              <a:ea typeface="宋体" panose="02010600030101010101" pitchFamily="2" charset="-122"/>
              <a:sym typeface="+mn-ea"/>
            </a:endParaRPr>
          </a:p>
          <a:p>
            <a:pPr marL="457200" lvl="1" indent="0">
              <a:lnSpc>
                <a:spcPct val="130000"/>
              </a:lnSpc>
              <a:spcBef>
                <a:spcPct val="50000"/>
              </a:spcBef>
              <a:buFont typeface="Wingdings" panose="05000000000000000000" charset="0"/>
              <a:buNone/>
            </a:pPr>
            <a:endParaRPr lang="en-US" altLang="zh-CN" sz="2400" dirty="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329731">
                                            <p:txEl>
                                              <p:pRg st="0" end="0"/>
                                            </p:txEl>
                                          </p:spTgt>
                                        </p:tgtEl>
                                        <p:attrNameLst>
                                          <p:attrName>style.visibility</p:attrName>
                                        </p:attrNameLst>
                                      </p:cBhvr>
                                      <p:to>
                                        <p:strVal val="visible"/>
                                      </p:to>
                                    </p:set>
                                    <p:anim calcmode="lin" valueType="num">
                                      <p:cBhvr>
                                        <p:cTn id="7" dur="1000" fill="hold"/>
                                        <p:tgtEl>
                                          <p:spTgt spid="32973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2973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2973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329731">
                                            <p:txEl>
                                              <p:pRg st="1" end="1"/>
                                            </p:txEl>
                                          </p:spTgt>
                                        </p:tgtEl>
                                        <p:attrNameLst>
                                          <p:attrName>style.visibility</p:attrName>
                                        </p:attrNameLst>
                                      </p:cBhvr>
                                      <p:to>
                                        <p:strVal val="visible"/>
                                      </p:to>
                                    </p:set>
                                    <p:anim calcmode="lin" valueType="num">
                                      <p:cBhvr>
                                        <p:cTn id="14" dur="1000" fill="hold"/>
                                        <p:tgtEl>
                                          <p:spTgt spid="329731">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29731">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2973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329731">
                                            <p:txEl>
                                              <p:pRg st="2" end="2"/>
                                            </p:txEl>
                                          </p:spTgt>
                                        </p:tgtEl>
                                        <p:attrNameLst>
                                          <p:attrName>style.visibility</p:attrName>
                                        </p:attrNameLst>
                                      </p:cBhvr>
                                      <p:to>
                                        <p:strVal val="visible"/>
                                      </p:to>
                                    </p:set>
                                    <p:anim calcmode="lin" valueType="num">
                                      <p:cBhvr>
                                        <p:cTn id="21" dur="1000" fill="hold"/>
                                        <p:tgtEl>
                                          <p:spTgt spid="329731">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29731">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2973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329731">
                                            <p:txEl>
                                              <p:pRg st="3" end="3"/>
                                            </p:txEl>
                                          </p:spTgt>
                                        </p:tgtEl>
                                        <p:attrNameLst>
                                          <p:attrName>style.visibility</p:attrName>
                                        </p:attrNameLst>
                                      </p:cBhvr>
                                      <p:to>
                                        <p:strVal val="visible"/>
                                      </p:to>
                                    </p:set>
                                    <p:anim calcmode="lin" valueType="num">
                                      <p:cBhvr>
                                        <p:cTn id="28" dur="1000" fill="hold"/>
                                        <p:tgtEl>
                                          <p:spTgt spid="329731">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329731">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329731">
                                            <p:txEl>
                                              <p:pRg st="3" end="3"/>
                                            </p:txEl>
                                          </p:spTgt>
                                        </p:tgtEl>
                                      </p:cBhvr>
                                    </p:animEffect>
                                  </p:childTnLst>
                                </p:cTn>
                              </p:par>
                              <p:par>
                                <p:cTn id="31" presetID="55" presetClass="entr" presetSubtype="0" fill="hold" grpId="0" nodeType="withEffect">
                                  <p:stCondLst>
                                    <p:cond delay="0"/>
                                  </p:stCondLst>
                                  <p:childTnLst>
                                    <p:set>
                                      <p:cBhvr>
                                        <p:cTn id="32" dur="1" fill="hold">
                                          <p:stCondLst>
                                            <p:cond delay="0"/>
                                          </p:stCondLst>
                                        </p:cTn>
                                        <p:tgtEl>
                                          <p:spTgt spid="329731">
                                            <p:txEl>
                                              <p:pRg st="4" end="4"/>
                                            </p:txEl>
                                          </p:spTgt>
                                        </p:tgtEl>
                                        <p:attrNameLst>
                                          <p:attrName>style.visibility</p:attrName>
                                        </p:attrNameLst>
                                      </p:cBhvr>
                                      <p:to>
                                        <p:strVal val="visible"/>
                                      </p:to>
                                    </p:set>
                                    <p:anim calcmode="lin" valueType="num">
                                      <p:cBhvr>
                                        <p:cTn id="33" dur="1000" fill="hold"/>
                                        <p:tgtEl>
                                          <p:spTgt spid="329731">
                                            <p:txEl>
                                              <p:pRg st="4" end="4"/>
                                            </p:txEl>
                                          </p:spTgt>
                                        </p:tgtEl>
                                        <p:attrNameLst>
                                          <p:attrName>ppt_w</p:attrName>
                                        </p:attrNameLst>
                                      </p:cBhvr>
                                      <p:tavLst>
                                        <p:tav tm="0">
                                          <p:val>
                                            <p:strVal val="#ppt_w*0.70"/>
                                          </p:val>
                                        </p:tav>
                                        <p:tav tm="100000">
                                          <p:val>
                                            <p:strVal val="#ppt_w"/>
                                          </p:val>
                                        </p:tav>
                                      </p:tavLst>
                                    </p:anim>
                                    <p:anim calcmode="lin" valueType="num">
                                      <p:cBhvr>
                                        <p:cTn id="34" dur="1000" fill="hold"/>
                                        <p:tgtEl>
                                          <p:spTgt spid="329731">
                                            <p:txEl>
                                              <p:pRg st="4" end="4"/>
                                            </p:txEl>
                                          </p:spTgt>
                                        </p:tgtEl>
                                        <p:attrNameLst>
                                          <p:attrName>ppt_h</p:attrName>
                                        </p:attrNameLst>
                                      </p:cBhvr>
                                      <p:tavLst>
                                        <p:tav tm="0">
                                          <p:val>
                                            <p:strVal val="#ppt_h"/>
                                          </p:val>
                                        </p:tav>
                                        <p:tav tm="100000">
                                          <p:val>
                                            <p:strVal val="#ppt_h"/>
                                          </p:val>
                                        </p:tav>
                                      </p:tavLst>
                                    </p:anim>
                                    <p:animEffect transition="in" filter="fade">
                                      <p:cBhvr>
                                        <p:cTn id="35" dur="1000"/>
                                        <p:tgtEl>
                                          <p:spTgt spid="329731">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329731">
                                            <p:txEl>
                                              <p:pRg st="5" end="5"/>
                                            </p:txEl>
                                          </p:spTgt>
                                        </p:tgtEl>
                                        <p:attrNameLst>
                                          <p:attrName>style.visibility</p:attrName>
                                        </p:attrNameLst>
                                      </p:cBhvr>
                                      <p:to>
                                        <p:strVal val="visible"/>
                                      </p:to>
                                    </p:set>
                                    <p:anim calcmode="lin" valueType="num">
                                      <p:cBhvr>
                                        <p:cTn id="40" dur="1000" fill="hold"/>
                                        <p:tgtEl>
                                          <p:spTgt spid="329731">
                                            <p:txEl>
                                              <p:pRg st="5" end="5"/>
                                            </p:txEl>
                                          </p:spTgt>
                                        </p:tgtEl>
                                        <p:attrNameLst>
                                          <p:attrName>ppt_w</p:attrName>
                                        </p:attrNameLst>
                                      </p:cBhvr>
                                      <p:tavLst>
                                        <p:tav tm="0">
                                          <p:val>
                                            <p:strVal val="#ppt_w*0.70"/>
                                          </p:val>
                                        </p:tav>
                                        <p:tav tm="100000">
                                          <p:val>
                                            <p:strVal val="#ppt_w"/>
                                          </p:val>
                                        </p:tav>
                                      </p:tavLst>
                                    </p:anim>
                                    <p:anim calcmode="lin" valueType="num">
                                      <p:cBhvr>
                                        <p:cTn id="41" dur="1000" fill="hold"/>
                                        <p:tgtEl>
                                          <p:spTgt spid="329731">
                                            <p:txEl>
                                              <p:pRg st="5" end="5"/>
                                            </p:txEl>
                                          </p:spTgt>
                                        </p:tgtEl>
                                        <p:attrNameLst>
                                          <p:attrName>ppt_h</p:attrName>
                                        </p:attrNameLst>
                                      </p:cBhvr>
                                      <p:tavLst>
                                        <p:tav tm="0">
                                          <p:val>
                                            <p:strVal val="#ppt_h"/>
                                          </p:val>
                                        </p:tav>
                                        <p:tav tm="100000">
                                          <p:val>
                                            <p:strVal val="#ppt_h"/>
                                          </p:val>
                                        </p:tav>
                                      </p:tavLst>
                                    </p:anim>
                                    <p:animEffect transition="in" filter="fade">
                                      <p:cBhvr>
                                        <p:cTn id="42" dur="1000"/>
                                        <p:tgtEl>
                                          <p:spTgt spid="3297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dirty="0">
                <a:sym typeface="+mn-ea"/>
              </a:rPr>
              <a:t>四要素举例</a:t>
            </a:r>
          </a:p>
        </p:txBody>
      </p:sp>
      <p:sp>
        <p:nvSpPr>
          <p:cNvPr id="329731" name="Rectangle 3"/>
          <p:cNvSpPr>
            <a:spLocks noGrp="1" noChangeArrowheads="1"/>
          </p:cNvSpPr>
          <p:nvPr>
            <p:ph type="body" idx="1"/>
          </p:nvPr>
        </p:nvSpPr>
        <p:spPr>
          <a:xfrm>
            <a:off x="509588" y="1271589"/>
            <a:ext cx="8229600" cy="5100636"/>
          </a:xfrm>
        </p:spPr>
        <p:txBody>
          <a:bodyPr/>
          <a:lstStyle/>
          <a:p>
            <a:pPr marL="0" indent="0" eaLnBrk="1" hangingPunct="1">
              <a:lnSpc>
                <a:spcPts val="3300"/>
              </a:lnSpc>
              <a:spcBef>
                <a:spcPts val="0"/>
              </a:spcBef>
              <a:buNone/>
            </a:pPr>
            <a:r>
              <a:rPr lang="zh-CN" altLang="en-US" sz="2000" dirty="0">
                <a:ea typeface="宋体" panose="02010600030101010101" pitchFamily="2" charset="-122"/>
                <a:sym typeface="+mn-ea"/>
              </a:rPr>
              <a:t>例 某证券公司的数据库服务器因为存在</a:t>
            </a:r>
            <a:r>
              <a:rPr lang="en-US" altLang="zh-CN" sz="2000" dirty="0">
                <a:ea typeface="宋体" panose="02010600030101010101" pitchFamily="2" charset="-122"/>
                <a:sym typeface="+mn-ea"/>
              </a:rPr>
              <a:t>RPC DCOM</a:t>
            </a:r>
            <a:r>
              <a:rPr lang="zh-CN" altLang="en-US" sz="2000" dirty="0">
                <a:ea typeface="宋体" panose="02010600030101010101" pitchFamily="2" charset="-122"/>
                <a:sym typeface="+mn-ea"/>
              </a:rPr>
              <a:t>的漏洞，遭到入侵者攻击，被迫中断</a:t>
            </a:r>
            <a:r>
              <a:rPr lang="en-US" altLang="zh-CN" sz="2000" dirty="0">
                <a:ea typeface="宋体" panose="02010600030101010101" pitchFamily="2" charset="-122"/>
                <a:sym typeface="+mn-ea"/>
              </a:rPr>
              <a:t>3</a:t>
            </a:r>
            <a:r>
              <a:rPr lang="zh-CN" altLang="en-US" sz="2000" dirty="0">
                <a:ea typeface="宋体" panose="02010600030101010101" pitchFamily="2" charset="-122"/>
                <a:sym typeface="+mn-ea"/>
              </a:rPr>
              <a:t>天</a:t>
            </a:r>
            <a:endParaRPr lang="zh-CN" altLang="en-US" b="1" dirty="0">
              <a:ea typeface="宋体" panose="02010600030101010101" pitchFamily="2" charset="-122"/>
            </a:endParaRPr>
          </a:p>
          <a:p>
            <a:pPr marL="914400" lvl="2" indent="0">
              <a:spcBef>
                <a:spcPct val="50000"/>
              </a:spcBef>
              <a:buNone/>
            </a:pPr>
            <a:r>
              <a:rPr lang="zh-CN" altLang="en-US" sz="2000" dirty="0">
                <a:ea typeface="宋体" panose="02010600030101010101" pitchFamily="2" charset="-122"/>
                <a:sym typeface="+mn-ea"/>
              </a:rPr>
              <a:t>资产      </a:t>
            </a:r>
            <a:r>
              <a:rPr lang="en-US" altLang="zh-CN" sz="2000" dirty="0">
                <a:ea typeface="宋体" panose="02010600030101010101" pitchFamily="2" charset="-122"/>
                <a:sym typeface="+mn-ea"/>
              </a:rPr>
              <a:t>		  	             </a:t>
            </a:r>
            <a:r>
              <a:rPr lang="zh-CN" altLang="en-US" sz="2000" dirty="0">
                <a:ea typeface="宋体" panose="02010600030101010101" pitchFamily="2" charset="-122"/>
                <a:sym typeface="+mn-ea"/>
              </a:rPr>
              <a:t>数据库服务器</a:t>
            </a:r>
          </a:p>
          <a:p>
            <a:pPr marL="914400" lvl="2" indent="0">
              <a:spcBef>
                <a:spcPct val="50000"/>
              </a:spcBef>
              <a:buNone/>
            </a:pPr>
            <a:r>
              <a:rPr lang="zh-CN" altLang="en-US" sz="2000" dirty="0">
                <a:ea typeface="宋体" panose="02010600030101010101" pitchFamily="2" charset="-122"/>
                <a:sym typeface="+mn-ea"/>
              </a:rPr>
              <a:t>威胁</a:t>
            </a:r>
            <a:r>
              <a:rPr lang="en-US" altLang="zh-CN" sz="2000" dirty="0">
                <a:ea typeface="宋体" panose="02010600030101010101" pitchFamily="2" charset="-122"/>
                <a:sym typeface="+mn-ea"/>
              </a:rPr>
              <a:t>			      </a:t>
            </a:r>
            <a:r>
              <a:rPr lang="zh-CN" altLang="en-US" sz="2000" dirty="0">
                <a:ea typeface="宋体" panose="02010600030101010101" pitchFamily="2" charset="-122"/>
                <a:sym typeface="+mn-ea"/>
              </a:rPr>
              <a:t>入侵者发现且利用漏洞攻击</a:t>
            </a:r>
          </a:p>
          <a:p>
            <a:pPr marL="914400" lvl="2" indent="0">
              <a:spcBef>
                <a:spcPct val="50000"/>
              </a:spcBef>
              <a:buNone/>
            </a:pPr>
            <a:r>
              <a:rPr lang="zh-CN" altLang="en-US" sz="2000" dirty="0">
                <a:ea typeface="宋体" panose="02010600030101010101" pitchFamily="2" charset="-122"/>
                <a:sym typeface="+mn-ea"/>
              </a:rPr>
              <a:t>弱点</a:t>
            </a:r>
            <a:r>
              <a:rPr lang="en-US" altLang="zh-CN" sz="2000" dirty="0">
                <a:ea typeface="宋体" panose="02010600030101010101" pitchFamily="2" charset="-122"/>
                <a:sym typeface="+mn-ea"/>
              </a:rPr>
              <a:t>				RPC DCOM </a:t>
            </a:r>
            <a:r>
              <a:rPr lang="zh-CN" altLang="en-US" sz="2000" dirty="0">
                <a:ea typeface="宋体" panose="02010600030101010101" pitchFamily="2" charset="-122"/>
                <a:sym typeface="+mn-ea"/>
              </a:rPr>
              <a:t>漏洞</a:t>
            </a:r>
          </a:p>
          <a:p>
            <a:pPr marL="914400" lvl="2" indent="0">
              <a:spcBef>
                <a:spcPct val="50000"/>
              </a:spcBef>
              <a:buNone/>
            </a:pPr>
            <a:r>
              <a:rPr lang="zh-CN" altLang="en-US" sz="2000" dirty="0">
                <a:ea typeface="宋体" panose="02010600030101010101" pitchFamily="2" charset="-122"/>
                <a:sym typeface="+mn-ea"/>
              </a:rPr>
              <a:t>安全措施：</a:t>
            </a:r>
            <a:r>
              <a:rPr lang="en-US" altLang="zh-CN" sz="2000" dirty="0">
                <a:ea typeface="宋体" panose="02010600030101010101" pitchFamily="2" charset="-122"/>
                <a:sym typeface="+mn-ea"/>
              </a:rPr>
              <a:t>			</a:t>
            </a:r>
            <a:r>
              <a:rPr lang="zh-CN" altLang="en-US" sz="2000" dirty="0">
                <a:ea typeface="宋体" panose="02010600030101010101" pitchFamily="2" charset="-122"/>
                <a:sym typeface="+mn-ea"/>
              </a:rPr>
              <a:t>及时打补丁</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dirty="0">
                <a:sym typeface="+mn-ea"/>
              </a:rPr>
              <a:t>风险分析四要素关系图</a:t>
            </a:r>
          </a:p>
        </p:txBody>
      </p:sp>
      <p:sp>
        <p:nvSpPr>
          <p:cNvPr id="329731" name="Rectangle 3"/>
          <p:cNvSpPr>
            <a:spLocks noGrp="1" noChangeArrowheads="1"/>
          </p:cNvSpPr>
          <p:nvPr>
            <p:ph type="body" idx="1"/>
          </p:nvPr>
        </p:nvSpPr>
        <p:spPr>
          <a:xfrm>
            <a:off x="367030" y="1481455"/>
            <a:ext cx="8418195" cy="4633595"/>
          </a:xfrm>
        </p:spPr>
        <p:txBody>
          <a:bodyPr/>
          <a:lstStyle/>
          <a:p>
            <a:pPr eaLnBrk="1" hangingPunct="1"/>
            <a:endParaRPr lang="zh-CN" altLang="en-US" sz="2400" dirty="0"/>
          </a:p>
          <a:p>
            <a:pPr eaLnBrk="1" hangingPunct="1"/>
            <a:endParaRPr lang="zh-CN" altLang="en-US" sz="2400" dirty="0"/>
          </a:p>
          <a:p>
            <a:pPr eaLnBrk="1" hangingPunct="1"/>
            <a:endParaRPr lang="zh-CN" altLang="en-US" sz="2400" dirty="0"/>
          </a:p>
          <a:p>
            <a:pPr eaLnBrk="1" hangingPunct="1"/>
            <a:endParaRPr lang="zh-CN" altLang="en-US" sz="2400" dirty="0"/>
          </a:p>
          <a:p>
            <a:pPr eaLnBrk="1" hangingPunct="1"/>
            <a:endParaRPr lang="zh-CN" altLang="en-US" sz="2400" dirty="0"/>
          </a:p>
          <a:p>
            <a:pPr eaLnBrk="1" hangingPunct="1"/>
            <a:endParaRPr lang="zh-CN" altLang="en-US" sz="2400" dirty="0"/>
          </a:p>
          <a:p>
            <a:pPr eaLnBrk="1" hangingPunct="1"/>
            <a:endParaRPr lang="zh-CN" altLang="en-US" sz="2400" dirty="0"/>
          </a:p>
          <a:p>
            <a:pPr eaLnBrk="1" hangingPunct="1"/>
            <a:endParaRPr lang="zh-CN" altLang="en-US" sz="2400" dirty="0"/>
          </a:p>
          <a:p>
            <a:pPr eaLnBrk="1" hangingPunct="1"/>
            <a:endParaRPr lang="zh-CN" altLang="en-US" sz="2400" dirty="0"/>
          </a:p>
          <a:p>
            <a:pPr eaLnBrk="1" hangingPunct="1"/>
            <a:endParaRPr lang="zh-CN" altLang="en-US" sz="2400" dirty="0"/>
          </a:p>
          <a:p>
            <a:pPr eaLnBrk="1" hangingPunct="1"/>
            <a:endParaRPr lang="zh-CN" altLang="en-US" sz="2400" dirty="0"/>
          </a:p>
          <a:p>
            <a:pPr eaLnBrk="1" hangingPunct="1"/>
            <a:endParaRPr lang="zh-CN" altLang="en-US" sz="2400" dirty="0"/>
          </a:p>
          <a:p>
            <a:pPr eaLnBrk="1" hangingPunct="1"/>
            <a:endParaRPr lang="zh-CN" altLang="en-US" sz="2400" dirty="0"/>
          </a:p>
          <a:p>
            <a:pPr eaLnBrk="1" hangingPunct="1"/>
            <a:endParaRPr lang="zh-CN" altLang="en-US" sz="2400" dirty="0"/>
          </a:p>
          <a:p>
            <a:pPr eaLnBrk="1" hangingPunct="1"/>
            <a:endParaRPr lang="zh-CN" altLang="en-US" sz="2400" dirty="0"/>
          </a:p>
          <a:p>
            <a:pPr lvl="1" eaLnBrk="1" hangingPunct="1"/>
            <a:endParaRPr lang="zh-CN" altLang="en-US" sz="2000" dirty="0">
              <a:solidFill>
                <a:srgbClr val="000000"/>
              </a:solidFill>
            </a:endParaRPr>
          </a:p>
          <a:p>
            <a:pPr marL="914400" lvl="2" indent="0" eaLnBrk="1" hangingPunct="1">
              <a:buNone/>
            </a:pPr>
            <a:endParaRPr lang="zh-CN" altLang="en-US" sz="2000" dirty="0">
              <a:solidFill>
                <a:srgbClr val="000000"/>
              </a:solidFill>
            </a:endParaRPr>
          </a:p>
        </p:txBody>
      </p:sp>
      <p:pic>
        <p:nvPicPr>
          <p:cNvPr id="116750" name="Picture 14"/>
          <p:cNvPicPr>
            <a:picLocks noChangeAspect="1" noChangeArrowheads="1"/>
          </p:cNvPicPr>
          <p:nvPr/>
        </p:nvPicPr>
        <p:blipFill>
          <a:blip r:embed="rId2" cstate="print">
            <a:clrChange>
              <a:clrFrom>
                <a:srgbClr val="FF0000">
                  <a:alpha val="100000"/>
                </a:srgbClr>
              </a:clrFrom>
              <a:clrTo>
                <a:srgbClr val="FF0000">
                  <a:alpha val="100000"/>
                  <a:alpha val="0"/>
                </a:srgbClr>
              </a:clrTo>
            </a:clrChange>
          </a:blip>
          <a:srcRect t="339" b="-339"/>
          <a:stretch>
            <a:fillRect/>
          </a:stretch>
        </p:blipFill>
        <p:spPr bwMode="auto">
          <a:xfrm>
            <a:off x="501650" y="995680"/>
            <a:ext cx="7419975" cy="4867275"/>
          </a:xfrm>
          <a:prstGeom prst="rect">
            <a:avLst/>
          </a:prstGeom>
          <a:noFill/>
          <a:ln>
            <a:solidFill>
              <a:schemeClr val="accent1"/>
            </a:solidFill>
          </a:ln>
        </p:spPr>
      </p:pic>
      <p:pic>
        <p:nvPicPr>
          <p:cNvPr id="2" name="Picture 14"/>
          <p:cNvPicPr>
            <a:picLocks noChangeAspect="1" noChangeArrowheads="1"/>
          </p:cNvPicPr>
          <p:nvPr/>
        </p:nvPicPr>
        <p:blipFill>
          <a:blip r:embed="rId3" cstate="print"/>
          <a:srcRect/>
          <a:stretch>
            <a:fillRect/>
          </a:stretch>
        </p:blipFill>
        <p:spPr bwMode="auto">
          <a:xfrm>
            <a:off x="367030" y="995680"/>
            <a:ext cx="7419975" cy="486727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5483" y="1101408"/>
            <a:ext cx="7772400" cy="4114800"/>
          </a:xfrm>
        </p:spPr>
        <p:txBody>
          <a:bodyPr/>
          <a:lstStyle/>
          <a:p>
            <a:r>
              <a:rPr lang="zh-CN" altLang="en-US" sz="2000"/>
              <a:t>使命就是组织的业务战略，依赖于资产。</a:t>
            </a:r>
          </a:p>
          <a:p>
            <a:r>
              <a:rPr lang="zh-CN" altLang="en-US" sz="2000"/>
              <a:t>资产是有价值的，若业务战略对资产依赖越高，资产价值越大。若资产价值越大，原则上面临的风险越大。</a:t>
            </a:r>
          </a:p>
          <a:p>
            <a:r>
              <a:rPr lang="zh-CN" altLang="en-US" sz="2000">
                <a:sym typeface="+mn-ea"/>
              </a:rPr>
              <a:t>脆弱性是未被满足的安全需求，威胁利用脆弱性危害资产，从而形成风险。脆弱性会暴露资产。</a:t>
            </a:r>
            <a:r>
              <a:rPr lang="zh-CN" altLang="en-US" sz="2000"/>
              <a:t>脆弱点越多，威胁利用脆弱点导致安全事故的可能性就越大。某个脆弱点被利用的难易程度也对发生安全事故的可能性产生影响，同时脆弱点严重程度越高，当发生安全事故是损失会越大。</a:t>
            </a:r>
          </a:p>
          <a:p>
            <a:r>
              <a:rPr lang="zh-CN" altLang="en-US" sz="2000"/>
              <a:t>风险是由威胁引发的，资产面临的威胁越多，</a:t>
            </a:r>
            <a:r>
              <a:rPr lang="zh-CN" altLang="en-US" sz="2000">
                <a:sym typeface="+mn-ea"/>
              </a:rPr>
              <a:t>安全事故发生的可能性越大，</a:t>
            </a:r>
            <a:r>
              <a:rPr lang="zh-CN" altLang="en-US" sz="2000"/>
              <a:t>风险越大。同一个威胁出现的频率越高，安全事故发生的可能性越大，风险也越大。</a:t>
            </a:r>
          </a:p>
          <a:p>
            <a:r>
              <a:rPr lang="zh-CN" altLang="en-US" sz="2000"/>
              <a:t>安全需求可以通过安全措施得以满足，安全措施可以抵御威胁，降低安全事故发生的可能性。是否采取安全措施，采取何种安全措施，要在被保护资产价值与投入成本之间权衡。</a:t>
            </a:r>
          </a:p>
          <a:p>
            <a:pPr marL="0" indent="0">
              <a:buNone/>
            </a:pPr>
            <a:endParaRPr lang="zh-CN" altLang="en-US" sz="2400"/>
          </a:p>
          <a:p>
            <a:endParaRPr lang="zh-CN" altLang="en-US" sz="2400"/>
          </a:p>
        </p:txBody>
      </p:sp>
      <p:sp>
        <p:nvSpPr>
          <p:cNvPr id="3" name="标题 2"/>
          <p:cNvSpPr>
            <a:spLocks noGrp="1"/>
          </p:cNvSpPr>
          <p:nvPr>
            <p:ph type="title"/>
          </p:nvPr>
        </p:nvSpPr>
        <p:spPr/>
        <p:txBody>
          <a:bodyPr/>
          <a:lstStyle/>
          <a:p>
            <a:r>
              <a:rPr lang="zh-CN" altLang="en-US"/>
              <a:t>风险分析要素关系说明</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a:t>采取防御措施后的残余风险</a:t>
            </a:r>
            <a:r>
              <a:rPr lang="en-US" altLang="zh-CN"/>
              <a:t> </a:t>
            </a:r>
          </a:p>
        </p:txBody>
      </p:sp>
      <p:sp>
        <p:nvSpPr>
          <p:cNvPr id="329731" name="Rectangle 3"/>
          <p:cNvSpPr>
            <a:spLocks noGrp="1" noChangeArrowheads="1"/>
          </p:cNvSpPr>
          <p:nvPr>
            <p:ph type="body" idx="1"/>
          </p:nvPr>
        </p:nvSpPr>
        <p:spPr>
          <a:xfrm>
            <a:off x="376555" y="1376680"/>
            <a:ext cx="8229600" cy="5476240"/>
          </a:xfrm>
        </p:spPr>
        <p:txBody>
          <a:bodyPr/>
          <a:lstStyle/>
          <a:p>
            <a:pPr marL="0" indent="0" eaLnBrk="1" hangingPunct="1">
              <a:buNone/>
            </a:pPr>
            <a:endParaRPr lang="zh-CN" altLang="en-US" sz="2400" dirty="0">
              <a:sym typeface="+mn-ea"/>
            </a:endParaRPr>
          </a:p>
          <a:p>
            <a:pPr eaLnBrk="1" hangingPunct="1"/>
            <a:endParaRPr lang="zh-CN" altLang="en-US" sz="2400" dirty="0">
              <a:sym typeface="+mn-ea"/>
            </a:endParaRPr>
          </a:p>
          <a:p>
            <a:pPr eaLnBrk="1" hangingPunct="1"/>
            <a:endParaRPr lang="zh-CN" altLang="en-US" sz="2400" dirty="0">
              <a:sym typeface="+mn-ea"/>
            </a:endParaRPr>
          </a:p>
          <a:p>
            <a:pPr eaLnBrk="1" hangingPunct="1"/>
            <a:endParaRPr lang="zh-CN" altLang="en-US" sz="2400" dirty="0">
              <a:sym typeface="+mn-ea"/>
            </a:endParaRPr>
          </a:p>
          <a:p>
            <a:pPr eaLnBrk="1" hangingPunct="1"/>
            <a:endParaRPr lang="zh-CN" altLang="en-US" sz="2400" dirty="0">
              <a:sym typeface="+mn-ea"/>
            </a:endParaRPr>
          </a:p>
          <a:p>
            <a:pPr eaLnBrk="1" hangingPunct="1"/>
            <a:endParaRPr lang="zh-CN" altLang="en-US" sz="2400" dirty="0">
              <a:sym typeface="+mn-ea"/>
            </a:endParaRPr>
          </a:p>
          <a:p>
            <a:pPr eaLnBrk="1" hangingPunct="1"/>
            <a:endParaRPr lang="zh-CN" altLang="en-US" sz="2400" dirty="0">
              <a:sym typeface="+mn-ea"/>
            </a:endParaRPr>
          </a:p>
          <a:p>
            <a:pPr eaLnBrk="1" hangingPunct="1"/>
            <a:endParaRPr lang="zh-CN" altLang="en-US" sz="2000" dirty="0">
              <a:sym typeface="+mn-ea"/>
            </a:endParaRPr>
          </a:p>
          <a:p>
            <a:pPr eaLnBrk="1" hangingPunct="1"/>
            <a:r>
              <a:rPr lang="zh-CN" altLang="en-US" sz="2000" dirty="0">
                <a:sym typeface="+mn-ea"/>
              </a:rPr>
              <a:t>分险不可能也没有必要减低为零，在实施安全措施后还可能有残余风险。有些残余风险可能是安全措施不当或无效，需要继续控制；有些是综合考虑成本后未去除的风险，是可以接受的。残余风险应受到监控，因为它可能是诱发新的安全事故。</a:t>
            </a:r>
          </a:p>
          <a:p>
            <a:pPr eaLnBrk="1" hangingPunct="1"/>
            <a:endParaRPr lang="zh-CN" altLang="en-US" sz="2000" dirty="0">
              <a:sym typeface="+mn-ea"/>
            </a:endParaRPr>
          </a:p>
          <a:p>
            <a:pPr eaLnBrk="1" hangingPunct="1"/>
            <a:endParaRPr lang="en-US" altLang="zh-CN" sz="2000" dirty="0">
              <a:sym typeface="+mn-ea"/>
            </a:endParaRPr>
          </a:p>
          <a:p>
            <a:pPr marL="457200" lvl="1" indent="0" eaLnBrk="1" hangingPunct="1">
              <a:buNone/>
            </a:pPr>
            <a:endParaRPr lang="en-US" altLang="zh-CN" sz="2000" dirty="0">
              <a:solidFill>
                <a:srgbClr val="000000"/>
              </a:solidFill>
            </a:endParaRPr>
          </a:p>
        </p:txBody>
      </p:sp>
      <p:graphicFrame>
        <p:nvGraphicFramePr>
          <p:cNvPr id="117767" name="Object 7"/>
          <p:cNvGraphicFramePr>
            <a:graphicFrameLocks noGrp="1" noChangeAspect="1"/>
          </p:cNvGraphicFramePr>
          <p:nvPr/>
        </p:nvGraphicFramePr>
        <p:xfrm>
          <a:off x="2028190" y="1067435"/>
          <a:ext cx="4735513" cy="4722813"/>
        </p:xfrm>
        <a:graphic>
          <a:graphicData uri="http://schemas.openxmlformats.org/presentationml/2006/ole">
            <mc:AlternateContent xmlns:mc="http://schemas.openxmlformats.org/markup-compatibility/2006">
              <mc:Choice xmlns:v="urn:schemas-microsoft-com:vml" Requires="v">
                <p:oleObj spid="_x0000_s1153" r:id="rId3" imgW="0" imgH="0" progId="">
                  <p:embed/>
                </p:oleObj>
              </mc:Choice>
              <mc:Fallback>
                <p:oleObj r:id="rId3" imgW="0" imgH="0" progId="">
                  <p:embed/>
                  <p:pic>
                    <p:nvPicPr>
                      <p:cNvPr id="0" name="Picture 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8190" y="1067435"/>
                        <a:ext cx="4735513" cy="472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7"/>
          <p:cNvGraphicFramePr>
            <a:graphicFrameLocks noGrp="1" noChangeAspect="1"/>
          </p:cNvGraphicFramePr>
          <p:nvPr/>
        </p:nvGraphicFramePr>
        <p:xfrm>
          <a:off x="2155190" y="1194435"/>
          <a:ext cx="5829300" cy="4723130"/>
        </p:xfrm>
        <a:graphic>
          <a:graphicData uri="http://schemas.openxmlformats.org/presentationml/2006/ole">
            <mc:AlternateContent xmlns:mc="http://schemas.openxmlformats.org/markup-compatibility/2006">
              <mc:Choice xmlns:v="urn:schemas-microsoft-com:vml" Requires="v">
                <p:oleObj spid="_x0000_s1154" r:id="rId5" imgW="4278630" imgH="4266565" progId="">
                  <p:embed/>
                </p:oleObj>
              </mc:Choice>
              <mc:Fallback>
                <p:oleObj r:id="rId5" imgW="4278630" imgH="4266565" progId="">
                  <p:embed/>
                  <p:pic>
                    <p:nvPicPr>
                      <p:cNvPr id="0" name="Picture 2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5190" y="1194435"/>
                        <a:ext cx="5829300" cy="47231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t>内容提纲</a:t>
            </a:r>
            <a:endParaRPr lang="en-US" altLang="zh-CN">
              <a:solidFill>
                <a:schemeClr val="accent1"/>
              </a:solidFill>
            </a:endParaRPr>
          </a:p>
        </p:txBody>
      </p:sp>
      <p:sp>
        <p:nvSpPr>
          <p:cNvPr id="30723" name="Text Box 3"/>
          <p:cNvSpPr txBox="1">
            <a:spLocks noChangeArrowheads="1"/>
          </p:cNvSpPr>
          <p:nvPr/>
        </p:nvSpPr>
        <p:spPr bwMode="auto">
          <a:xfrm>
            <a:off x="1660525" y="722313"/>
            <a:ext cx="184150" cy="366712"/>
          </a:xfrm>
          <a:prstGeom prst="rect">
            <a:avLst/>
          </a:prstGeom>
          <a:noFill/>
          <a:ln w="9525">
            <a:noFill/>
            <a:miter lim="800000"/>
          </a:ln>
        </p:spPr>
        <p:txBody>
          <a:bodyPr wrap="none">
            <a:spAutoFit/>
          </a:bodyPr>
          <a:lstStyle/>
          <a:p>
            <a:endParaRPr lang="zh-CN" altLang="en-US">
              <a:ea typeface="宋体" panose="02010600030101010101" pitchFamily="2" charset="-122"/>
            </a:endParaRPr>
          </a:p>
        </p:txBody>
      </p:sp>
      <p:sp>
        <p:nvSpPr>
          <p:cNvPr id="30724" name="Line 4"/>
          <p:cNvSpPr>
            <a:spLocks noChangeShapeType="1"/>
          </p:cNvSpPr>
          <p:nvPr/>
        </p:nvSpPr>
        <p:spPr bwMode="gray">
          <a:xfrm>
            <a:off x="1252538" y="2986088"/>
            <a:ext cx="6167437" cy="7937"/>
          </a:xfrm>
          <a:prstGeom prst="line">
            <a:avLst/>
          </a:prstGeom>
          <a:noFill/>
          <a:ln w="25400">
            <a:solidFill>
              <a:srgbClr val="C0C0C0"/>
            </a:solidFill>
            <a:prstDash val="sysDot"/>
            <a:round/>
            <a:tailEnd type="oval" w="med" len="med"/>
          </a:ln>
        </p:spPr>
        <p:txBody>
          <a:bodyPr wrap="none" anchor="ctr"/>
          <a:lstStyle/>
          <a:p>
            <a:endParaRPr lang="zh-CN" altLang="en-US"/>
          </a:p>
        </p:txBody>
      </p:sp>
      <p:sp>
        <p:nvSpPr>
          <p:cNvPr id="30725" name="Rectangle 5"/>
          <p:cNvSpPr>
            <a:spLocks noChangeArrowheads="1"/>
          </p:cNvSpPr>
          <p:nvPr/>
        </p:nvSpPr>
        <p:spPr bwMode="gray">
          <a:xfrm rot="3419336">
            <a:off x="979487" y="2409826"/>
            <a:ext cx="479425" cy="520700"/>
          </a:xfrm>
          <a:prstGeom prst="rect">
            <a:avLst/>
          </a:prstGeom>
          <a:solidFill>
            <a:srgbClr val="9369E7"/>
          </a:soli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p>
        </p:txBody>
      </p:sp>
      <p:sp>
        <p:nvSpPr>
          <p:cNvPr id="30726" name="Text Box 6"/>
          <p:cNvSpPr txBox="1">
            <a:spLocks noChangeArrowheads="1"/>
          </p:cNvSpPr>
          <p:nvPr/>
        </p:nvSpPr>
        <p:spPr bwMode="gray">
          <a:xfrm>
            <a:off x="1785938" y="2373313"/>
            <a:ext cx="5346700" cy="583565"/>
          </a:xfrm>
          <a:prstGeom prst="rect">
            <a:avLst/>
          </a:prstGeom>
          <a:noFill/>
          <a:ln w="9525" algn="ctr">
            <a:noFill/>
            <a:miter lim="800000"/>
          </a:ln>
        </p:spPr>
        <p:txBody>
          <a:bodyPr>
            <a:spAutoFit/>
          </a:bodyPr>
          <a:lstStyle/>
          <a:p>
            <a:pPr eaLnBrk="0" hangingPunct="0"/>
            <a:r>
              <a:rPr lang="zh-CN" altLang="en-US" sz="3200" b="1" dirty="0">
                <a:solidFill>
                  <a:srgbClr val="000000"/>
                </a:solidFill>
              </a:rPr>
              <a:t>安全风险评估策略与方法</a:t>
            </a:r>
          </a:p>
        </p:txBody>
      </p:sp>
      <p:sp>
        <p:nvSpPr>
          <p:cNvPr id="30727" name="Text Box 7"/>
          <p:cNvSpPr txBox="1">
            <a:spLocks noChangeArrowheads="1"/>
          </p:cNvSpPr>
          <p:nvPr/>
        </p:nvSpPr>
        <p:spPr bwMode="gray">
          <a:xfrm>
            <a:off x="1057275" y="2441575"/>
            <a:ext cx="354013" cy="457200"/>
          </a:xfrm>
          <a:prstGeom prst="rect">
            <a:avLst/>
          </a:prstGeom>
          <a:noFill/>
          <a:ln w="9525" algn="ctr">
            <a:noFill/>
            <a:miter lim="800000"/>
          </a:ln>
        </p:spPr>
        <p:txBody>
          <a:bodyPr wrap="none">
            <a:spAutoFit/>
          </a:bodyPr>
          <a:lstStyle/>
          <a:p>
            <a:pPr algn="ctr" eaLnBrk="0" hangingPunct="0"/>
            <a:r>
              <a:rPr lang="en-US" altLang="zh-CN" sz="2400" b="1">
                <a:solidFill>
                  <a:schemeClr val="bg1"/>
                </a:solidFill>
                <a:ea typeface="宋体" panose="02010600030101010101" pitchFamily="2" charset="-122"/>
              </a:rPr>
              <a:t>2</a:t>
            </a:r>
          </a:p>
        </p:txBody>
      </p:sp>
      <p:sp>
        <p:nvSpPr>
          <p:cNvPr id="30728" name="Rectangle 8"/>
          <p:cNvSpPr>
            <a:spLocks noChangeArrowheads="1"/>
          </p:cNvSpPr>
          <p:nvPr/>
        </p:nvSpPr>
        <p:spPr bwMode="gray">
          <a:xfrm rot="3419336">
            <a:off x="973137" y="3487738"/>
            <a:ext cx="479425" cy="520700"/>
          </a:xfrm>
          <a:prstGeom prst="rect">
            <a:avLst/>
          </a:prstGeom>
          <a:solidFill>
            <a:srgbClr val="669900"/>
          </a:soli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30729" name="Text Box 9"/>
          <p:cNvSpPr txBox="1">
            <a:spLocks noChangeArrowheads="1"/>
          </p:cNvSpPr>
          <p:nvPr/>
        </p:nvSpPr>
        <p:spPr bwMode="gray">
          <a:xfrm>
            <a:off x="1779588" y="3451225"/>
            <a:ext cx="5497512" cy="583565"/>
          </a:xfrm>
          <a:prstGeom prst="rect">
            <a:avLst/>
          </a:prstGeom>
          <a:noFill/>
          <a:ln w="9525" algn="ctr">
            <a:noFill/>
            <a:miter lim="800000"/>
          </a:ln>
        </p:spPr>
        <p:txBody>
          <a:bodyPr>
            <a:spAutoFit/>
          </a:bodyPr>
          <a:lstStyle/>
          <a:p>
            <a:pPr eaLnBrk="0" hangingPunct="0"/>
            <a:r>
              <a:rPr lang="zh-CN" altLang="en-US" sz="3200" b="1" dirty="0">
                <a:solidFill>
                  <a:srgbClr val="000000"/>
                </a:solidFill>
              </a:rPr>
              <a:t>定性分析与定量分析及举例</a:t>
            </a:r>
          </a:p>
        </p:txBody>
      </p:sp>
      <p:sp>
        <p:nvSpPr>
          <p:cNvPr id="30730" name="Text Box 10"/>
          <p:cNvSpPr txBox="1">
            <a:spLocks noChangeArrowheads="1"/>
          </p:cNvSpPr>
          <p:nvPr/>
        </p:nvSpPr>
        <p:spPr bwMode="gray">
          <a:xfrm>
            <a:off x="1050925" y="3519488"/>
            <a:ext cx="354013" cy="457200"/>
          </a:xfrm>
          <a:prstGeom prst="rect">
            <a:avLst/>
          </a:prstGeom>
          <a:noFill/>
          <a:ln w="9525" algn="ctr">
            <a:noFill/>
            <a:miter lim="800000"/>
          </a:ln>
        </p:spPr>
        <p:txBody>
          <a:bodyPr wrap="none">
            <a:spAutoFit/>
          </a:bodyPr>
          <a:lstStyle/>
          <a:p>
            <a:pPr algn="ctr" eaLnBrk="0" hangingPunct="0"/>
            <a:r>
              <a:rPr lang="en-US" altLang="zh-CN" sz="2400" b="1" dirty="0">
                <a:solidFill>
                  <a:schemeClr val="bg1"/>
                </a:solidFill>
                <a:ea typeface="宋体" panose="02010600030101010101" pitchFamily="2" charset="-122"/>
              </a:rPr>
              <a:t>3</a:t>
            </a:r>
          </a:p>
        </p:txBody>
      </p:sp>
      <p:sp>
        <p:nvSpPr>
          <p:cNvPr id="30731" name="Line 11"/>
          <p:cNvSpPr>
            <a:spLocks noChangeShapeType="1"/>
          </p:cNvSpPr>
          <p:nvPr/>
        </p:nvSpPr>
        <p:spPr bwMode="gray">
          <a:xfrm>
            <a:off x="1252538" y="4073525"/>
            <a:ext cx="6167437" cy="7938"/>
          </a:xfrm>
          <a:prstGeom prst="line">
            <a:avLst/>
          </a:prstGeom>
          <a:noFill/>
          <a:ln w="25400">
            <a:solidFill>
              <a:srgbClr val="C0C0C0"/>
            </a:solidFill>
            <a:prstDash val="sysDot"/>
            <a:round/>
            <a:tailEnd type="oval" w="med" len="med"/>
          </a:ln>
        </p:spPr>
        <p:txBody>
          <a:bodyPr wrap="none" anchor="ctr"/>
          <a:lstStyle/>
          <a:p>
            <a:endParaRPr lang="zh-CN" altLang="en-US"/>
          </a:p>
        </p:txBody>
      </p:sp>
      <p:sp>
        <p:nvSpPr>
          <p:cNvPr id="30735" name="Line 15"/>
          <p:cNvSpPr>
            <a:spLocks noChangeShapeType="1"/>
          </p:cNvSpPr>
          <p:nvPr/>
        </p:nvSpPr>
        <p:spPr bwMode="gray">
          <a:xfrm>
            <a:off x="1262063" y="5168900"/>
            <a:ext cx="6167437" cy="7938"/>
          </a:xfrm>
          <a:prstGeom prst="line">
            <a:avLst/>
          </a:prstGeom>
          <a:noFill/>
          <a:ln w="25400">
            <a:solidFill>
              <a:srgbClr val="C0C0C0"/>
            </a:solidFill>
            <a:prstDash val="sysDot"/>
            <a:round/>
            <a:tailEnd type="oval" w="med" len="med"/>
          </a:ln>
        </p:spPr>
        <p:txBody>
          <a:bodyPr wrap="none" anchor="ctr"/>
          <a:lstStyle/>
          <a:p>
            <a:endParaRPr lang="zh-CN" altLang="en-US"/>
          </a:p>
        </p:txBody>
      </p:sp>
      <p:sp>
        <p:nvSpPr>
          <p:cNvPr id="30736" name="Rectangle 16"/>
          <p:cNvSpPr>
            <a:spLocks noChangeArrowheads="1"/>
          </p:cNvSpPr>
          <p:nvPr/>
        </p:nvSpPr>
        <p:spPr bwMode="gray">
          <a:xfrm rot="3419336">
            <a:off x="979487" y="1322388"/>
            <a:ext cx="479425" cy="520700"/>
          </a:xfrm>
          <a:prstGeom prst="rect">
            <a:avLst/>
          </a:prstGeom>
          <a:solidFill>
            <a:srgbClr val="669900"/>
          </a:solidFill>
          <a:ln w="9525">
            <a:miter lim="800000"/>
          </a:ln>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p>
        </p:txBody>
      </p:sp>
      <p:sp>
        <p:nvSpPr>
          <p:cNvPr id="30737" name="Text Box 17"/>
          <p:cNvSpPr txBox="1">
            <a:spLocks noChangeArrowheads="1"/>
          </p:cNvSpPr>
          <p:nvPr/>
        </p:nvSpPr>
        <p:spPr bwMode="gray">
          <a:xfrm>
            <a:off x="1785938" y="1285875"/>
            <a:ext cx="5491162" cy="583565"/>
          </a:xfrm>
          <a:prstGeom prst="rect">
            <a:avLst/>
          </a:prstGeom>
          <a:solidFill>
            <a:srgbClr val="FF6600"/>
          </a:solidFill>
          <a:ln w="9525" algn="ctr">
            <a:noFill/>
            <a:miter lim="800000"/>
          </a:ln>
        </p:spPr>
        <p:txBody>
          <a:bodyPr>
            <a:spAutoFit/>
          </a:bodyPr>
          <a:lstStyle/>
          <a:p>
            <a:pPr eaLnBrk="0" hangingPunct="0"/>
            <a:r>
              <a:rPr lang="zh-CN" altLang="en-US" sz="3200" b="1">
                <a:solidFill>
                  <a:srgbClr val="000000"/>
                </a:solidFill>
              </a:rPr>
              <a:t>安全风险评估概述</a:t>
            </a:r>
          </a:p>
        </p:txBody>
      </p:sp>
      <p:sp>
        <p:nvSpPr>
          <p:cNvPr id="30738" name="Text Box 18"/>
          <p:cNvSpPr txBox="1">
            <a:spLocks noChangeArrowheads="1"/>
          </p:cNvSpPr>
          <p:nvPr/>
        </p:nvSpPr>
        <p:spPr bwMode="gray">
          <a:xfrm>
            <a:off x="1057275" y="1354138"/>
            <a:ext cx="354013" cy="457200"/>
          </a:xfrm>
          <a:prstGeom prst="rect">
            <a:avLst/>
          </a:prstGeom>
          <a:noFill/>
          <a:ln w="9525" algn="ctr">
            <a:noFill/>
            <a:miter lim="800000"/>
          </a:ln>
        </p:spPr>
        <p:txBody>
          <a:bodyPr wrap="none">
            <a:spAutoFit/>
          </a:bodyPr>
          <a:lstStyle/>
          <a:p>
            <a:pPr algn="ctr" eaLnBrk="0" hangingPunct="0"/>
            <a:r>
              <a:rPr lang="en-US" altLang="zh-CN" sz="2400" b="1">
                <a:solidFill>
                  <a:schemeClr val="bg1"/>
                </a:solidFill>
                <a:ea typeface="宋体" panose="02010600030101010101" pitchFamily="2" charset="-122"/>
              </a:rPr>
              <a:t>1</a:t>
            </a:r>
          </a:p>
        </p:txBody>
      </p:sp>
      <p:sp>
        <p:nvSpPr>
          <p:cNvPr id="30739" name="Line 19"/>
          <p:cNvSpPr>
            <a:spLocks noChangeShapeType="1"/>
          </p:cNvSpPr>
          <p:nvPr/>
        </p:nvSpPr>
        <p:spPr bwMode="gray">
          <a:xfrm>
            <a:off x="1252538" y="1914525"/>
            <a:ext cx="6167437" cy="7938"/>
          </a:xfrm>
          <a:prstGeom prst="line">
            <a:avLst/>
          </a:prstGeom>
          <a:noFill/>
          <a:ln w="25400">
            <a:solidFill>
              <a:srgbClr val="C0C0C0"/>
            </a:solidFill>
            <a:prstDash val="sysDot"/>
            <a:round/>
            <a:tailEnd type="oval" w="med" len="med"/>
          </a:ln>
        </p:spPr>
        <p:txBody>
          <a:bodyPr wrap="none" anchor="ctr"/>
          <a:lstStyle/>
          <a:p>
            <a:endParaRPr lang="zh-CN" altLang="en-US"/>
          </a:p>
        </p:txBody>
      </p:sp>
      <p:sp>
        <p:nvSpPr>
          <p:cNvPr id="30742" name="Text Box 10"/>
          <p:cNvSpPr txBox="1">
            <a:spLocks noChangeArrowheads="1"/>
          </p:cNvSpPr>
          <p:nvPr/>
        </p:nvSpPr>
        <p:spPr bwMode="gray">
          <a:xfrm>
            <a:off x="1054100" y="5786438"/>
            <a:ext cx="355600" cy="461962"/>
          </a:xfrm>
          <a:prstGeom prst="rect">
            <a:avLst/>
          </a:prstGeom>
          <a:noFill/>
          <a:ln w="9525" algn="ctr">
            <a:noFill/>
            <a:miter lim="800000"/>
          </a:ln>
        </p:spPr>
        <p:txBody>
          <a:bodyPr wrap="none">
            <a:spAutoFit/>
          </a:bodyPr>
          <a:lstStyle/>
          <a:p>
            <a:pPr algn="ctr" eaLnBrk="0" hangingPunct="0"/>
            <a:r>
              <a:rPr lang="en-US" altLang="zh-CN" sz="2400" b="1">
                <a:solidFill>
                  <a:schemeClr val="bg1"/>
                </a:solidFill>
                <a:ea typeface="宋体" panose="02010600030101010101" pitchFamily="2" charset="-122"/>
              </a:rPr>
              <a:t>5</a:t>
            </a:r>
          </a:p>
        </p:txBody>
      </p:sp>
      <p:sp>
        <p:nvSpPr>
          <p:cNvPr id="30743" name="Line 11"/>
          <p:cNvSpPr>
            <a:spLocks noChangeShapeType="1"/>
          </p:cNvSpPr>
          <p:nvPr/>
        </p:nvSpPr>
        <p:spPr bwMode="gray">
          <a:xfrm>
            <a:off x="1255713" y="6340475"/>
            <a:ext cx="6167437" cy="7938"/>
          </a:xfrm>
          <a:prstGeom prst="line">
            <a:avLst/>
          </a:prstGeom>
          <a:noFill/>
          <a:ln w="25400">
            <a:solidFill>
              <a:srgbClr val="C0C0C0"/>
            </a:solidFill>
            <a:prstDash val="sysDot"/>
            <a:round/>
            <a:tailEnd type="oval" w="med" len="med"/>
          </a:ln>
        </p:spPr>
        <p:txBody>
          <a:bodyPr wrap="none" anchor="ctr"/>
          <a:lstStyle/>
          <a:p>
            <a:endParaRPr lang="zh-CN" altLang="en-US"/>
          </a:p>
        </p:txBody>
      </p:sp>
      <p:pic>
        <p:nvPicPr>
          <p:cNvPr id="2" name="图片 1"/>
          <p:cNvPicPr>
            <a:picLocks noChangeAspect="1"/>
          </p:cNvPicPr>
          <p:nvPr/>
        </p:nvPicPr>
        <p:blipFill>
          <a:blip r:embed="rId3"/>
          <a:stretch>
            <a:fillRect/>
          </a:stretch>
        </p:blipFill>
        <p:spPr>
          <a:xfrm>
            <a:off x="870283" y="4411697"/>
            <a:ext cx="841321" cy="713294"/>
          </a:xfrm>
          <a:prstGeom prst="rect">
            <a:avLst/>
          </a:prstGeom>
        </p:spPr>
      </p:pic>
      <p:sp>
        <p:nvSpPr>
          <p:cNvPr id="3" name="矩形 2"/>
          <p:cNvSpPr/>
          <p:nvPr/>
        </p:nvSpPr>
        <p:spPr>
          <a:xfrm>
            <a:off x="1082344" y="4602997"/>
            <a:ext cx="332142" cy="369332"/>
          </a:xfrm>
          <a:prstGeom prst="rect">
            <a:avLst/>
          </a:prstGeom>
        </p:spPr>
        <p:txBody>
          <a:bodyPr wrap="none">
            <a:spAutoFit/>
          </a:bodyPr>
          <a:lstStyle/>
          <a:p>
            <a:r>
              <a:rPr lang="en-US" altLang="zh-CN" dirty="0"/>
              <a:t>4</a:t>
            </a:r>
          </a:p>
        </p:txBody>
      </p:sp>
      <p:sp>
        <p:nvSpPr>
          <p:cNvPr id="4" name="矩形 3"/>
          <p:cNvSpPr/>
          <p:nvPr/>
        </p:nvSpPr>
        <p:spPr>
          <a:xfrm>
            <a:off x="1895124" y="4529515"/>
            <a:ext cx="1832553" cy="584775"/>
          </a:xfrm>
          <a:prstGeom prst="rect">
            <a:avLst/>
          </a:prstGeom>
        </p:spPr>
        <p:txBody>
          <a:bodyPr wrap="none">
            <a:spAutoFit/>
          </a:bodyPr>
          <a:lstStyle/>
          <a:p>
            <a:r>
              <a:rPr lang="zh-CN" altLang="en-US" sz="3200" dirty="0"/>
              <a:t>风险管理</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dirty="0"/>
              <a:t>资产是有价值的；</a:t>
            </a:r>
          </a:p>
          <a:p>
            <a:r>
              <a:rPr lang="zh-CN" altLang="en-US" sz="2400" dirty="0"/>
              <a:t>资产本身具有薄弱点</a:t>
            </a:r>
          </a:p>
          <a:p>
            <a:r>
              <a:rPr lang="zh-CN" altLang="en-US" sz="2400" dirty="0"/>
              <a:t>威胁利用可被利用的薄弱点对资产造成影响</a:t>
            </a:r>
          </a:p>
          <a:p>
            <a:r>
              <a:rPr lang="zh-CN" altLang="en-US" sz="2400" dirty="0"/>
              <a:t>安全控制可以降低威胁利用薄弱点产生的风险</a:t>
            </a:r>
          </a:p>
          <a:p>
            <a:r>
              <a:rPr lang="zh-CN" altLang="en-US" sz="2400" dirty="0"/>
              <a:t>实施安全控制措施后仍然有残余风险存在</a:t>
            </a:r>
          </a:p>
        </p:txBody>
      </p:sp>
      <p:sp>
        <p:nvSpPr>
          <p:cNvPr id="3" name="标题 2"/>
          <p:cNvSpPr>
            <a:spLocks noGrp="1"/>
          </p:cNvSpPr>
          <p:nvPr>
            <p:ph type="title"/>
          </p:nvPr>
        </p:nvSpPr>
        <p:spPr/>
        <p:txBody>
          <a:bodyPr/>
          <a:lstStyle/>
          <a:p>
            <a:r>
              <a:rPr lang="zh-CN" altLang="en-US">
                <a:sym typeface="+mn-ea"/>
              </a:rPr>
              <a:t>风险分析要素之间的关系</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9130" y="1101725"/>
            <a:ext cx="7772400" cy="4567555"/>
          </a:xfrm>
        </p:spPr>
        <p:txBody>
          <a:bodyPr/>
          <a:lstStyle/>
          <a:p>
            <a:pPr marL="0" indent="0">
              <a:buNone/>
            </a:pPr>
            <a:r>
              <a:rPr lang="zh-CN" altLang="en-US" sz="2400"/>
              <a:t>一般来说有三种类型：</a:t>
            </a:r>
          </a:p>
          <a:p>
            <a:pPr>
              <a:buFont typeface="Wingdings" panose="05000000000000000000" charset="0"/>
              <a:buChar char=""/>
            </a:pPr>
            <a:r>
              <a:rPr lang="zh-CN" altLang="en-US" sz="2400"/>
              <a:t>基线评估：先确定或选择一个安全基线，然后与确定的基线进行比较，寻找差距。安全基线可以是国际或者国家标准，也可以是行业或推荐标准，当然也有的组织或机构自行建立基线。</a:t>
            </a:r>
          </a:p>
          <a:p>
            <a:pPr>
              <a:buFont typeface="Wingdings" panose="05000000000000000000" charset="0"/>
              <a:buChar char=""/>
            </a:pPr>
            <a:r>
              <a:rPr lang="zh-CN" altLang="en-US" sz="2400"/>
              <a:t>详细评估：要求对资产进行详细识别和评价，对可能引起风险的威胁和脆弱点进行详细的风险分析，根据评估的结果来识别和选择安全措施。</a:t>
            </a:r>
          </a:p>
          <a:p>
            <a:pPr>
              <a:buFont typeface="Wingdings" panose="05000000000000000000" charset="0"/>
              <a:buChar char=""/>
            </a:pPr>
            <a:r>
              <a:rPr lang="zh-CN" altLang="en-US" sz="2400"/>
              <a:t>组合评估：基线评估耗费资源少、周期短、实施简单但不够准确。详细评估准确细致但耗费资源（人、财与技术）。基于此，实践中多采用二者结合的组合评估方式。</a:t>
            </a:r>
            <a:endParaRPr lang="en-US" altLang="zh-CN" sz="2400"/>
          </a:p>
        </p:txBody>
      </p:sp>
      <p:sp>
        <p:nvSpPr>
          <p:cNvPr id="3" name="标题 2"/>
          <p:cNvSpPr>
            <a:spLocks noGrp="1"/>
          </p:cNvSpPr>
          <p:nvPr>
            <p:ph type="title"/>
          </p:nvPr>
        </p:nvSpPr>
        <p:spPr/>
        <p:txBody>
          <a:bodyPr/>
          <a:lstStyle/>
          <a:p>
            <a:r>
              <a:rPr lang="zh-CN" altLang="en-US"/>
              <a:t>基本的风险评估策略</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sz="2400"/>
              <a:t>风险评估方法可以分为：</a:t>
            </a:r>
          </a:p>
          <a:p>
            <a:pPr>
              <a:buFont typeface="Wingdings" panose="05000000000000000000" charset="0"/>
              <a:buChar char=""/>
            </a:pPr>
            <a:r>
              <a:rPr lang="zh-CN" altLang="en-US" sz="2400"/>
              <a:t>定性分析方法：</a:t>
            </a:r>
          </a:p>
          <a:p>
            <a:pPr>
              <a:buFont typeface="Wingdings" panose="05000000000000000000" charset="0"/>
              <a:buChar char=""/>
            </a:pPr>
            <a:r>
              <a:rPr lang="zh-CN" altLang="en-US" sz="2400"/>
              <a:t>定量分析方法</a:t>
            </a:r>
          </a:p>
          <a:p>
            <a:pPr marL="0" indent="0">
              <a:buFont typeface="Wingdings" panose="05000000000000000000" charset="0"/>
              <a:buNone/>
            </a:pPr>
            <a:r>
              <a:rPr lang="zh-CN" altLang="en-US" sz="2400"/>
              <a:t>或者分为：</a:t>
            </a:r>
          </a:p>
          <a:p>
            <a:pPr>
              <a:buFont typeface="Wingdings" panose="05000000000000000000" charset="0"/>
              <a:buChar char=""/>
            </a:pPr>
            <a:r>
              <a:rPr lang="zh-CN" altLang="en-US" sz="2400">
                <a:sym typeface="+mn-ea"/>
              </a:rPr>
              <a:t>基于知识的分析方法</a:t>
            </a:r>
            <a:endParaRPr lang="zh-CN" altLang="en-US" sz="2400"/>
          </a:p>
          <a:p>
            <a:pPr>
              <a:buFont typeface="Wingdings" panose="05000000000000000000" charset="0"/>
              <a:buChar char=""/>
            </a:pPr>
            <a:r>
              <a:rPr lang="zh-CN" altLang="en-US" sz="2400">
                <a:sym typeface="+mn-ea"/>
              </a:rPr>
              <a:t>基于模型的分析方法</a:t>
            </a:r>
            <a:endParaRPr lang="zh-CN" altLang="en-US" sz="2400"/>
          </a:p>
          <a:p>
            <a:pPr>
              <a:buNone/>
            </a:pPr>
            <a:endParaRPr lang="zh-CN" altLang="en-US"/>
          </a:p>
        </p:txBody>
      </p:sp>
      <p:sp>
        <p:nvSpPr>
          <p:cNvPr id="3" name="标题 2"/>
          <p:cNvSpPr>
            <a:spLocks noGrp="1"/>
          </p:cNvSpPr>
          <p:nvPr>
            <p:ph type="title"/>
          </p:nvPr>
        </p:nvSpPr>
        <p:spPr/>
        <p:txBody>
          <a:bodyPr/>
          <a:lstStyle/>
          <a:p>
            <a:r>
              <a:rPr lang="zh-CN" altLang="en-US"/>
              <a:t>风险评估的方法分类</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9860" y="1101725"/>
            <a:ext cx="8699500" cy="4114800"/>
          </a:xfrm>
        </p:spPr>
        <p:txBody>
          <a:bodyPr/>
          <a:lstStyle/>
          <a:p>
            <a:pPr marL="0" indent="0">
              <a:buNone/>
            </a:pPr>
            <a:r>
              <a:rPr lang="zh-CN" altLang="en-US" sz="2000"/>
              <a:t>定性分析</a:t>
            </a:r>
            <a:r>
              <a:rPr lang="zh-CN" altLang="en-US" sz="2000" b="0"/>
              <a:t>：凭借分析者的经验和直觉，或者业界的标准与惯例，为分析管理的诸要素（资产价值、威胁可能性、弱点被利用的容易程度，现有控制措施的效果）的大小或高低程度进行分级，通常的是</a:t>
            </a:r>
            <a:r>
              <a:rPr lang="en-US" altLang="zh-CN" sz="2000" b="0"/>
              <a:t>“</a:t>
            </a:r>
            <a:r>
              <a:rPr lang="zh-CN" altLang="en-US" sz="2000" b="0"/>
              <a:t>高中低</a:t>
            </a:r>
            <a:r>
              <a:rPr lang="en-US" altLang="zh-CN" sz="2000" b="0"/>
              <a:t>“</a:t>
            </a:r>
            <a:r>
              <a:rPr lang="zh-CN" altLang="en-US" sz="2000" b="0"/>
              <a:t>三级，也可以更细分级。然后按矩阵法或者某种计算方法，得到风险值，并根据风险值大小，进一步归为不同的风险定级。</a:t>
            </a:r>
          </a:p>
          <a:p>
            <a:pPr marL="0" indent="0">
              <a:buNone/>
            </a:pPr>
            <a:r>
              <a:rPr lang="zh-CN" altLang="en-US" sz="2000"/>
              <a:t>定量分析</a:t>
            </a:r>
            <a:r>
              <a:rPr lang="zh-CN" altLang="en-US" sz="2000" b="0"/>
              <a:t>：对威胁发生的概率和可能造成的损失水平赋予数值或者货币金额，将这两项相乘的结果</a:t>
            </a:r>
            <a:r>
              <a:rPr lang="en-US" sz="2000" b="0"/>
              <a:t>.</a:t>
            </a:r>
            <a:r>
              <a:rPr lang="zh-CN" altLang="en-US" sz="2000" b="0"/>
              <a:t>威胁发生的概率常常用</a:t>
            </a:r>
            <a:r>
              <a:rPr lang="zh-CN" altLang="en-US" sz="2000"/>
              <a:t>年度发生率</a:t>
            </a:r>
            <a:r>
              <a:rPr lang="en-US" altLang="zh-CN" sz="2000" b="0"/>
              <a:t>ARO</a:t>
            </a:r>
            <a:r>
              <a:rPr lang="zh-CN" altLang="en-US" sz="2000" b="0"/>
              <a:t>（</a:t>
            </a:r>
            <a:r>
              <a:rPr lang="en-US" altLang="zh-CN" sz="2000" b="0"/>
              <a:t>Annualized Rate of Occurrence), </a:t>
            </a:r>
            <a:r>
              <a:rPr lang="zh-CN" altLang="en-US" sz="2000" b="0"/>
              <a:t>造成的损失指单个攻击造成的损失期望值</a:t>
            </a:r>
            <a:r>
              <a:rPr lang="en-US" altLang="zh-CN" sz="2000" b="0"/>
              <a:t>SLE(Single Loss Expectancy)</a:t>
            </a:r>
            <a:r>
              <a:rPr lang="zh-CN" altLang="en-US" sz="2000" b="0"/>
              <a:t>，简称</a:t>
            </a:r>
            <a:r>
              <a:rPr lang="zh-CN" altLang="en-US" sz="2000"/>
              <a:t>单一风险预期损失</a:t>
            </a:r>
            <a:r>
              <a:rPr lang="en-US" altLang="zh-CN" sz="2000" b="0"/>
              <a:t>.</a:t>
            </a:r>
            <a:r>
              <a:rPr lang="zh-CN" altLang="en-US" sz="2000" b="0"/>
              <a:t>二者的乘机就是</a:t>
            </a:r>
            <a:r>
              <a:rPr lang="en-US" altLang="zh-CN" sz="2000" b="0"/>
              <a:t>ALE(Annualized Loss Expectancy)=SLE*ARO</a:t>
            </a:r>
            <a:r>
              <a:rPr lang="zh-CN" altLang="en-US" sz="2000" b="0"/>
              <a:t>，简称</a:t>
            </a:r>
            <a:r>
              <a:rPr lang="zh-CN" altLang="en-US" sz="2000"/>
              <a:t>年度预期损失</a:t>
            </a:r>
            <a:r>
              <a:rPr lang="en-US" altLang="zh-CN" sz="2000" b="0"/>
              <a:t>.</a:t>
            </a:r>
          </a:p>
          <a:p>
            <a:pPr marL="0" indent="0">
              <a:buNone/>
            </a:pPr>
            <a:r>
              <a:rPr lang="zh-CN" altLang="en-US" sz="2000" b="0"/>
              <a:t>若采取一定安全控制措施，可以降低年度预期损失，降低差额减去安全措施成本，就得到</a:t>
            </a:r>
            <a:r>
              <a:rPr lang="zh-CN" altLang="en-US" sz="2000"/>
              <a:t>安全投资收益</a:t>
            </a:r>
            <a:r>
              <a:rPr lang="en-US" altLang="zh-CN" sz="2000"/>
              <a:t>ROSI</a:t>
            </a:r>
            <a:r>
              <a:rPr lang="zh-CN" altLang="en-US" sz="2000" b="0"/>
              <a:t>（</a:t>
            </a:r>
            <a:r>
              <a:rPr lang="en-US" altLang="zh-CN" sz="2000" b="0"/>
              <a:t>Return On Security Investment)</a:t>
            </a:r>
          </a:p>
          <a:p>
            <a:pPr marL="0" indent="0">
              <a:buNone/>
            </a:pPr>
            <a:r>
              <a:rPr lang="en-US" altLang="zh-CN" sz="2000">
                <a:sym typeface="+mn-ea"/>
              </a:rPr>
              <a:t>ROSI=</a:t>
            </a:r>
            <a:r>
              <a:rPr lang="zh-CN" altLang="en-US" sz="2000">
                <a:sym typeface="+mn-ea"/>
              </a:rPr>
              <a:t>实施安全措施前的</a:t>
            </a:r>
            <a:r>
              <a:rPr lang="en-US" altLang="zh-CN" sz="2000">
                <a:sym typeface="+mn-ea"/>
              </a:rPr>
              <a:t>ALE-</a:t>
            </a:r>
            <a:r>
              <a:rPr lang="zh-CN" altLang="en-US" sz="2000">
                <a:sym typeface="+mn-ea"/>
              </a:rPr>
              <a:t>实施安全措施后的</a:t>
            </a:r>
            <a:r>
              <a:rPr lang="en-US" altLang="zh-CN" sz="2000">
                <a:sym typeface="+mn-ea"/>
              </a:rPr>
              <a:t>ALE-</a:t>
            </a:r>
            <a:r>
              <a:rPr lang="zh-CN" altLang="en-US" sz="2000">
                <a:sym typeface="+mn-ea"/>
              </a:rPr>
              <a:t>年控制成本</a:t>
            </a:r>
          </a:p>
          <a:p>
            <a:pPr marL="0" indent="0">
              <a:buNone/>
            </a:pPr>
            <a:endParaRPr lang="en-US" altLang="zh-CN" sz="2000" b="0"/>
          </a:p>
          <a:p>
            <a:pPr marL="0" indent="0">
              <a:buNone/>
            </a:pPr>
            <a:endParaRPr lang="en-US" altLang="zh-CN" sz="2000"/>
          </a:p>
        </p:txBody>
      </p:sp>
      <p:sp>
        <p:nvSpPr>
          <p:cNvPr id="3" name="标题 2"/>
          <p:cNvSpPr>
            <a:spLocks noGrp="1"/>
          </p:cNvSpPr>
          <p:nvPr>
            <p:ph type="title"/>
          </p:nvPr>
        </p:nvSpPr>
        <p:spPr/>
        <p:txBody>
          <a:bodyPr/>
          <a:lstStyle/>
          <a:p>
            <a:r>
              <a:rPr lang="zh-CN" altLang="en-US">
                <a:sym typeface="+mn-ea"/>
              </a:rPr>
              <a:t>定性分析与定量分析</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定性分析与定量分析方法比较</a:t>
            </a:r>
          </a:p>
        </p:txBody>
      </p:sp>
      <p:graphicFrame>
        <p:nvGraphicFramePr>
          <p:cNvPr id="4" name="内容占位符 3"/>
          <p:cNvGraphicFramePr>
            <a:graphicFrameLocks noGrp="1"/>
          </p:cNvGraphicFramePr>
          <p:nvPr>
            <p:ph idx="1"/>
          </p:nvPr>
        </p:nvGraphicFramePr>
        <p:xfrm>
          <a:off x="659130" y="1554480"/>
          <a:ext cx="7772400" cy="274320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65760">
                <a:tc>
                  <a:txBody>
                    <a:bodyPr/>
                    <a:lstStyle/>
                    <a:p>
                      <a:pPr>
                        <a:buNone/>
                      </a:pPr>
                      <a:endParaRPr lang="zh-CN" altLang="en-US"/>
                    </a:p>
                  </a:txBody>
                  <a:tcPr/>
                </a:tc>
                <a:tc>
                  <a:txBody>
                    <a:bodyPr/>
                    <a:lstStyle/>
                    <a:p>
                      <a:pPr>
                        <a:buNone/>
                      </a:pPr>
                      <a:r>
                        <a:rPr lang="zh-CN" altLang="en-US"/>
                        <a:t>定性</a:t>
                      </a:r>
                    </a:p>
                  </a:txBody>
                  <a:tcPr/>
                </a:tc>
                <a:tc>
                  <a:txBody>
                    <a:bodyPr/>
                    <a:lstStyle/>
                    <a:p>
                      <a:pPr>
                        <a:buNone/>
                      </a:pPr>
                      <a:r>
                        <a:rPr lang="zh-CN" altLang="en-US"/>
                        <a:t>定量</a:t>
                      </a:r>
                    </a:p>
                  </a:txBody>
                  <a:tcPr/>
                </a:tc>
                <a:extLst>
                  <a:ext uri="{0D108BD9-81ED-4DB2-BD59-A6C34878D82A}">
                    <a16:rowId xmlns:a16="http://schemas.microsoft.com/office/drawing/2014/main" val="10000"/>
                  </a:ext>
                </a:extLst>
              </a:tr>
              <a:tr h="365760">
                <a:tc>
                  <a:txBody>
                    <a:bodyPr/>
                    <a:lstStyle/>
                    <a:p>
                      <a:pPr>
                        <a:buNone/>
                      </a:pPr>
                      <a:r>
                        <a:rPr lang="zh-CN" altLang="en-US"/>
                        <a:t>项目耗费与耗时</a:t>
                      </a:r>
                    </a:p>
                  </a:txBody>
                  <a:tcPr/>
                </a:tc>
                <a:tc>
                  <a:txBody>
                    <a:bodyPr/>
                    <a:lstStyle/>
                    <a:p>
                      <a:pPr>
                        <a:buNone/>
                      </a:pPr>
                      <a:r>
                        <a:rPr lang="zh-CN" altLang="en-US"/>
                        <a:t>较小</a:t>
                      </a:r>
                    </a:p>
                  </a:txBody>
                  <a:tcPr/>
                </a:tc>
                <a:tc>
                  <a:txBody>
                    <a:bodyPr/>
                    <a:lstStyle/>
                    <a:p>
                      <a:pPr>
                        <a:buNone/>
                      </a:pPr>
                      <a:r>
                        <a:rPr lang="zh-CN" altLang="en-US"/>
                        <a:t>较大</a:t>
                      </a:r>
                    </a:p>
                  </a:txBody>
                  <a:tcPr/>
                </a:tc>
                <a:extLst>
                  <a:ext uri="{0D108BD9-81ED-4DB2-BD59-A6C34878D82A}">
                    <a16:rowId xmlns:a16="http://schemas.microsoft.com/office/drawing/2014/main" val="10001"/>
                  </a:ext>
                </a:extLst>
              </a:tr>
              <a:tr h="365760">
                <a:tc>
                  <a:txBody>
                    <a:bodyPr/>
                    <a:lstStyle/>
                    <a:p>
                      <a:pPr>
                        <a:buNone/>
                      </a:pPr>
                      <a:r>
                        <a:rPr lang="zh-CN" altLang="en-US"/>
                        <a:t>与执行人的经验的关系</a:t>
                      </a:r>
                    </a:p>
                  </a:txBody>
                  <a:tcPr/>
                </a:tc>
                <a:tc>
                  <a:txBody>
                    <a:bodyPr/>
                    <a:lstStyle/>
                    <a:p>
                      <a:pPr>
                        <a:buNone/>
                      </a:pPr>
                      <a:r>
                        <a:rPr lang="zh-CN" altLang="en-US"/>
                        <a:t>较大</a:t>
                      </a:r>
                    </a:p>
                  </a:txBody>
                  <a:tcPr/>
                </a:tc>
                <a:tc>
                  <a:txBody>
                    <a:bodyPr/>
                    <a:lstStyle/>
                    <a:p>
                      <a:pPr>
                        <a:buNone/>
                      </a:pPr>
                      <a:r>
                        <a:rPr lang="zh-CN" altLang="en-US"/>
                        <a:t>较少</a:t>
                      </a:r>
                    </a:p>
                  </a:txBody>
                  <a:tcPr/>
                </a:tc>
                <a:extLst>
                  <a:ext uri="{0D108BD9-81ED-4DB2-BD59-A6C34878D82A}">
                    <a16:rowId xmlns:a16="http://schemas.microsoft.com/office/drawing/2014/main" val="10002"/>
                  </a:ext>
                </a:extLst>
              </a:tr>
              <a:tr h="365760">
                <a:tc>
                  <a:txBody>
                    <a:bodyPr/>
                    <a:lstStyle/>
                    <a:p>
                      <a:pPr>
                        <a:buNone/>
                      </a:pPr>
                      <a:r>
                        <a:rPr lang="zh-CN" altLang="en-US"/>
                        <a:t>是否能进行工具化</a:t>
                      </a:r>
                    </a:p>
                  </a:txBody>
                  <a:tcPr/>
                </a:tc>
                <a:tc>
                  <a:txBody>
                    <a:bodyPr/>
                    <a:lstStyle/>
                    <a:p>
                      <a:pPr>
                        <a:buNone/>
                      </a:pPr>
                      <a:r>
                        <a:rPr lang="zh-CN" altLang="en-US"/>
                        <a:t>较难</a:t>
                      </a:r>
                    </a:p>
                  </a:txBody>
                  <a:tcPr/>
                </a:tc>
                <a:tc>
                  <a:txBody>
                    <a:bodyPr/>
                    <a:lstStyle/>
                    <a:p>
                      <a:pPr>
                        <a:buNone/>
                      </a:pPr>
                      <a:r>
                        <a:rPr lang="zh-CN" altLang="en-US"/>
                        <a:t>较易</a:t>
                      </a:r>
                    </a:p>
                  </a:txBody>
                  <a:tcPr/>
                </a:tc>
                <a:extLst>
                  <a:ext uri="{0D108BD9-81ED-4DB2-BD59-A6C34878D82A}">
                    <a16:rowId xmlns:a16="http://schemas.microsoft.com/office/drawing/2014/main" val="10003"/>
                  </a:ext>
                </a:extLst>
              </a:tr>
              <a:tr h="365760">
                <a:tc>
                  <a:txBody>
                    <a:bodyPr/>
                    <a:lstStyle/>
                    <a:p>
                      <a:pPr>
                        <a:buNone/>
                      </a:pPr>
                      <a:r>
                        <a:rPr lang="zh-CN" altLang="en-US"/>
                        <a:t>对决策的支持程度</a:t>
                      </a:r>
                    </a:p>
                  </a:txBody>
                  <a:tcPr/>
                </a:tc>
                <a:tc>
                  <a:txBody>
                    <a:bodyPr/>
                    <a:lstStyle/>
                    <a:p>
                      <a:pPr>
                        <a:buNone/>
                      </a:pPr>
                      <a:r>
                        <a:rPr lang="zh-CN" altLang="en-US"/>
                        <a:t>较大</a:t>
                      </a:r>
                    </a:p>
                  </a:txBody>
                  <a:tcPr/>
                </a:tc>
                <a:tc>
                  <a:txBody>
                    <a:bodyPr/>
                    <a:lstStyle/>
                    <a:p>
                      <a:pPr>
                        <a:buNone/>
                      </a:pPr>
                      <a:r>
                        <a:rPr lang="zh-CN" altLang="en-US"/>
                        <a:t>较大</a:t>
                      </a:r>
                    </a:p>
                  </a:txBody>
                  <a:tcPr/>
                </a:tc>
                <a:extLst>
                  <a:ext uri="{0D108BD9-81ED-4DB2-BD59-A6C34878D82A}">
                    <a16:rowId xmlns:a16="http://schemas.microsoft.com/office/drawing/2014/main" val="10004"/>
                  </a:ext>
                </a:extLst>
              </a:tr>
              <a:tr h="914400">
                <a:tc>
                  <a:txBody>
                    <a:bodyPr/>
                    <a:lstStyle/>
                    <a:p>
                      <a:pPr>
                        <a:buNone/>
                      </a:pPr>
                      <a:r>
                        <a:rPr lang="zh-CN" altLang="en-US"/>
                        <a:t>对成本效益分析的贡献</a:t>
                      </a:r>
                    </a:p>
                  </a:txBody>
                  <a:tcPr/>
                </a:tc>
                <a:tc>
                  <a:txBody>
                    <a:bodyPr/>
                    <a:lstStyle/>
                    <a:p>
                      <a:pPr>
                        <a:buNone/>
                      </a:pPr>
                      <a:r>
                        <a:rPr lang="zh-CN" altLang="en-US"/>
                        <a:t>较小</a:t>
                      </a:r>
                    </a:p>
                  </a:txBody>
                  <a:tcPr/>
                </a:tc>
                <a:tc>
                  <a:txBody>
                    <a:bodyPr/>
                    <a:lstStyle/>
                    <a:p>
                      <a:pPr>
                        <a:buNone/>
                      </a:pPr>
                      <a:r>
                        <a:rPr lang="zh-CN" altLang="en-US"/>
                        <a:t>较大</a:t>
                      </a:r>
                    </a:p>
                    <a:p>
                      <a:pPr>
                        <a:buNone/>
                      </a:pPr>
                      <a:endParaRPr lang="zh-CN" altLang="en-US"/>
                    </a:p>
                    <a:p>
                      <a:pPr>
                        <a:buNone/>
                      </a:pPr>
                      <a:endParaRPr lang="zh-CN" altLang="en-US"/>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65468" y="1371283"/>
            <a:ext cx="7772400" cy="4114800"/>
          </a:xfrm>
        </p:spPr>
        <p:txBody>
          <a:bodyPr/>
          <a:lstStyle/>
          <a:p>
            <a:r>
              <a:rPr lang="zh-CN" altLang="en-US" sz="2400">
                <a:sym typeface="+mn-ea"/>
              </a:rPr>
              <a:t>基于知识分析方法又称为经验方法。在基线风险评估时，可以采用基于知识的分析方法来找出目前的安全状况和基线安全标准之间的差距。通过多种途径采集相关信息，识别机构的风险所在和当前的安全措施，与特点的标准或最佳惯例进行比较，从中找出不符合的地方，并按标准或最佳惯例的推荐选择安全措施，最终达到消减或者控制风险的目的。</a:t>
            </a:r>
          </a:p>
          <a:p>
            <a:r>
              <a:rPr lang="zh-CN" altLang="en-US" sz="2400">
                <a:sym typeface="+mn-ea"/>
              </a:rPr>
              <a:t>基于知识的分析方法，最重要的还在于评估信息的采集。信息源包括：会议讨论；对当前的信息安全策略和相关文档进行复查；制作问卷进行调查；人员访谈</a:t>
            </a:r>
          </a:p>
          <a:p>
            <a:endParaRPr lang="zh-CN" altLang="en-US"/>
          </a:p>
        </p:txBody>
      </p:sp>
      <p:sp>
        <p:nvSpPr>
          <p:cNvPr id="3" name="标题 2"/>
          <p:cNvSpPr>
            <a:spLocks noGrp="1"/>
          </p:cNvSpPr>
          <p:nvPr>
            <p:ph type="title"/>
          </p:nvPr>
        </p:nvSpPr>
        <p:spPr/>
        <p:txBody>
          <a:bodyPr/>
          <a:lstStyle/>
          <a:p>
            <a:r>
              <a:rPr lang="zh-CN" altLang="en-US"/>
              <a:t>基于知识分析方法</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3505" y="971550"/>
            <a:ext cx="8937625" cy="4567555"/>
          </a:xfrm>
        </p:spPr>
        <p:txBody>
          <a:bodyPr/>
          <a:lstStyle/>
          <a:p>
            <a:r>
              <a:rPr lang="zh-CN" altLang="en-US" sz="2400">
                <a:sym typeface="+mn-ea"/>
              </a:rPr>
              <a:t>基于模型的分析方法是根据不同的模型，分析和识别系统内部存在的漏洞等危险性因素，并发现系统与外界交互中非正常或有害的行为，从而实现对系统脆弱点、安全威胁和风险的定性或定量的分析评估，基于模型的分析方法产生于不同行业，如基于石油及化工设备的安全风险分析的</a:t>
            </a:r>
            <a:r>
              <a:rPr lang="en-US" altLang="zh-CN" sz="2400">
                <a:sym typeface="+mn-ea"/>
              </a:rPr>
              <a:t>HAZOP,</a:t>
            </a:r>
            <a:r>
              <a:rPr lang="zh-CN" altLang="en-US" sz="2400">
                <a:sym typeface="+mn-ea"/>
              </a:rPr>
              <a:t>用于航天、核工业及机械制造行业的</a:t>
            </a:r>
            <a:r>
              <a:rPr lang="en-US" altLang="zh-CN" sz="2400">
                <a:sym typeface="+mn-ea"/>
              </a:rPr>
              <a:t>FTA</a:t>
            </a:r>
            <a:r>
              <a:rPr lang="zh-CN" altLang="en-US" sz="2400">
                <a:sym typeface="+mn-ea"/>
              </a:rPr>
              <a:t>。</a:t>
            </a:r>
          </a:p>
          <a:p>
            <a:pPr marL="0" indent="0">
              <a:buNone/>
            </a:pPr>
            <a:r>
              <a:rPr lang="zh-CN" altLang="en-US" sz="2400">
                <a:sym typeface="+mn-ea"/>
              </a:rPr>
              <a:t>  </a:t>
            </a:r>
            <a:r>
              <a:rPr lang="zh-CN" altLang="en-US" sz="2000">
                <a:sym typeface="+mn-ea"/>
              </a:rPr>
              <a:t>基于模型的分析方法有很多，主要有：</a:t>
            </a:r>
          </a:p>
          <a:p>
            <a:pPr lvl="1"/>
            <a:r>
              <a:rPr lang="zh-CN" altLang="en-US" sz="2100">
                <a:sym typeface="+mn-ea"/>
              </a:rPr>
              <a:t>故障树分析（</a:t>
            </a:r>
            <a:r>
              <a:rPr lang="en-US" altLang="zh-CN" sz="2100">
                <a:sym typeface="+mn-ea"/>
              </a:rPr>
              <a:t>Fault Tree Analysis ,FTA)</a:t>
            </a:r>
            <a:r>
              <a:rPr lang="zh-CN" altLang="en-US" sz="2100">
                <a:sym typeface="+mn-ea"/>
              </a:rPr>
              <a:t>：是分析系统可靠性的数学模型。确定发生故障的组合（构造故障树，即由顶事件、中间事件和底事件构成给的树），计算相应的概率。</a:t>
            </a:r>
          </a:p>
          <a:p>
            <a:pPr lvl="1"/>
            <a:r>
              <a:rPr lang="zh-CN" altLang="en-US" sz="2100">
                <a:sym typeface="+mn-ea"/>
              </a:rPr>
              <a:t>事件树分析法（</a:t>
            </a:r>
            <a:r>
              <a:rPr lang="en-US" altLang="zh-CN" sz="2100">
                <a:sym typeface="+mn-ea"/>
              </a:rPr>
              <a:t>Event Tree Analysis,ETA)</a:t>
            </a:r>
            <a:r>
              <a:rPr lang="zh-CN" altLang="en-US" sz="2100">
                <a:sym typeface="+mn-ea"/>
              </a:rPr>
              <a:t>又称为决策树分析。事件树描述了初始事件发生的一切可能的发展方式与途径。</a:t>
            </a:r>
          </a:p>
          <a:p>
            <a:pPr lvl="1"/>
            <a:r>
              <a:rPr lang="zh-CN" altLang="en-US" sz="2100">
                <a:sym typeface="+mn-ea"/>
              </a:rPr>
              <a:t>原因</a:t>
            </a:r>
            <a:r>
              <a:rPr lang="en-US" altLang="zh-CN" sz="2100">
                <a:sym typeface="+mn-ea"/>
              </a:rPr>
              <a:t>-</a:t>
            </a:r>
            <a:r>
              <a:rPr lang="zh-CN" altLang="en-US" sz="2100">
                <a:sym typeface="+mn-ea"/>
              </a:rPr>
              <a:t>后果分析</a:t>
            </a:r>
            <a:r>
              <a:rPr lang="en-US" altLang="zh-CN" sz="2100">
                <a:sym typeface="+mn-ea"/>
              </a:rPr>
              <a:t>(Cause-Consequence Analysis,CCA)</a:t>
            </a:r>
            <a:r>
              <a:rPr lang="zh-CN" altLang="en-US" sz="2100">
                <a:sym typeface="+mn-ea"/>
              </a:rPr>
              <a:t>是故障树分析和事件树分析的混合。这种方法结合了原因分析（即故障树分析</a:t>
            </a:r>
            <a:r>
              <a:rPr lang="en-US" altLang="zh-CN" sz="2100">
                <a:sym typeface="+mn-ea"/>
              </a:rPr>
              <a:t>)</a:t>
            </a:r>
            <a:r>
              <a:rPr lang="zh-CN" altLang="en-US" sz="2100">
                <a:sym typeface="+mn-ea"/>
              </a:rPr>
              <a:t>和后果分析（事件树分析）使用演绎以及归纳的分析方法。</a:t>
            </a:r>
          </a:p>
          <a:p>
            <a:pPr lvl="1"/>
            <a:endParaRPr lang="zh-CN" altLang="en-US" sz="2100">
              <a:sym typeface="+mn-ea"/>
            </a:endParaRPr>
          </a:p>
          <a:p>
            <a:endParaRPr lang="en-US" altLang="zh-CN"/>
          </a:p>
        </p:txBody>
      </p:sp>
      <p:sp>
        <p:nvSpPr>
          <p:cNvPr id="3" name="标题 2"/>
          <p:cNvSpPr>
            <a:spLocks noGrp="1"/>
          </p:cNvSpPr>
          <p:nvPr>
            <p:ph type="title"/>
          </p:nvPr>
        </p:nvSpPr>
        <p:spPr/>
        <p:txBody>
          <a:bodyPr/>
          <a:lstStyle/>
          <a:p>
            <a:r>
              <a:rPr lang="zh-CN" altLang="en-US" dirty="0"/>
              <a:t>基于模型的分析方法（</a:t>
            </a:r>
            <a:r>
              <a:rPr lang="en-US" altLang="zh-CN" dirty="0"/>
              <a:t>1/2</a:t>
            </a:r>
            <a:r>
              <a:rPr lang="zh-CN" altLang="en-US" dirty="0"/>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55" y="1101725"/>
            <a:ext cx="9161145" cy="4114800"/>
          </a:xfrm>
        </p:spPr>
        <p:txBody>
          <a:bodyPr/>
          <a:lstStyle/>
          <a:p>
            <a:pPr lvl="1"/>
            <a:r>
              <a:rPr lang="zh-CN" altLang="en-US" sz="2100" dirty="0">
                <a:cs typeface="+mn-ea"/>
                <a:sym typeface="+mn-ea"/>
              </a:rPr>
              <a:t>故障模式影响及危害性分析（Failure Mode Effects and Criticality Analysis,FMECA)：分析系统中每一产品或部件所有可能产生的故障模式及其对系统造成的所有可能影响，并按故障模式的严重程度、检测难易程度及发生频率予以归纳分析的方法，</a:t>
            </a:r>
          </a:p>
          <a:p>
            <a:pPr lvl="1"/>
            <a:r>
              <a:rPr lang="zh-CN" altLang="en-US" sz="2100" dirty="0">
                <a:cs typeface="+mn-ea"/>
                <a:sym typeface="+mn-ea"/>
              </a:rPr>
              <a:t>模糊综合评价法：利用模糊集合知识（隶属度与模糊评价矩阵），将某种定性描述与人的主观判断用量化形式表述。</a:t>
            </a:r>
          </a:p>
          <a:p>
            <a:pPr lvl="1"/>
            <a:r>
              <a:rPr lang="zh-CN" altLang="en-US" sz="2100" dirty="0">
                <a:cs typeface="+mn-ea"/>
                <a:sym typeface="+mn-ea"/>
              </a:rPr>
              <a:t>德尔菲法（又称专家咨询法）：是一种定性预测法。通过背对背群体决策咨询，然后综合他们的判断。</a:t>
            </a:r>
          </a:p>
          <a:p>
            <a:pPr lvl="1"/>
            <a:r>
              <a:rPr lang="zh-CN" altLang="en-US" sz="2100" dirty="0">
                <a:cs typeface="+mn-ea"/>
                <a:sym typeface="+mn-ea"/>
              </a:rPr>
              <a:t>层次分析法（Analytic Hierarchy Process,AHP):将决策者的经验判断予以量化，是一种定性和定量结合的多目标决策分析法。</a:t>
            </a:r>
          </a:p>
          <a:p>
            <a:pPr lvl="1"/>
            <a:r>
              <a:rPr lang="zh-CN" altLang="en-US" sz="2100" dirty="0">
                <a:cs typeface="+mn-ea"/>
                <a:sym typeface="+mn-ea"/>
              </a:rPr>
              <a:t>OCTAVE模型：一种自主型信息安全风险评估法，由卡内基梅隆大学软件工程研究所提出。注重自评估，由自己确定安全需求。先从组织角度确定重要资产及其安全需求，识别出资产的威胁建立威胁概要文件。然后从技术角度，识别出基础设施的关键组建和技术的脆弱性。在此基础上制定安全保护策略与计划。</a:t>
            </a:r>
          </a:p>
          <a:p>
            <a:endParaRPr lang="zh-CN" altLang="en-US" sz="2100" dirty="0">
              <a:cs typeface="+mn-ea"/>
            </a:endParaRPr>
          </a:p>
        </p:txBody>
      </p:sp>
      <p:sp>
        <p:nvSpPr>
          <p:cNvPr id="3" name="标题 2"/>
          <p:cNvSpPr>
            <a:spLocks noGrp="1"/>
          </p:cNvSpPr>
          <p:nvPr>
            <p:ph type="title"/>
          </p:nvPr>
        </p:nvSpPr>
        <p:spPr/>
        <p:txBody>
          <a:bodyPr/>
          <a:lstStyle/>
          <a:p>
            <a:r>
              <a:rPr lang="zh-CN" altLang="en-US" dirty="0"/>
              <a:t>基于模型的分析方法（</a:t>
            </a:r>
            <a:r>
              <a:rPr lang="en-US" altLang="zh-CN" dirty="0"/>
              <a:t>2/2</a:t>
            </a:r>
            <a:r>
              <a:rPr lang="zh-CN" altLang="en-US"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23520" y="142875"/>
            <a:ext cx="8720455" cy="958850"/>
          </a:xfrm>
        </p:spPr>
        <p:txBody>
          <a:bodyPr/>
          <a:lstStyle/>
          <a:p>
            <a:pPr eaLnBrk="1" hangingPunct="1"/>
            <a:br>
              <a:rPr lang="en-US" altLang="zh-CN"/>
            </a:br>
            <a:r>
              <a:rPr lang="en-US" altLang="zh-CN"/>
              <a:t>      </a:t>
            </a:r>
            <a:r>
              <a:rPr lang="zh-CN" altLang="en-US">
                <a:sym typeface="+mn-ea"/>
              </a:rPr>
              <a:t>风险分析的原理：</a:t>
            </a:r>
            <a:r>
              <a:rPr lang="zh-CN" altLang="en-US" dirty="0">
                <a:sym typeface="+mn-ea"/>
              </a:rPr>
              <a:t>简易模型</a:t>
            </a:r>
            <a:endParaRPr lang="zh-CN" altLang="en-US">
              <a:sym typeface="+mn-ea"/>
            </a:endParaRPr>
          </a:p>
        </p:txBody>
      </p:sp>
      <p:sp>
        <p:nvSpPr>
          <p:cNvPr id="329731" name="Rectangle 3"/>
          <p:cNvSpPr>
            <a:spLocks noGrp="1" noChangeArrowheads="1"/>
          </p:cNvSpPr>
          <p:nvPr>
            <p:ph type="body" idx="1"/>
          </p:nvPr>
        </p:nvSpPr>
        <p:spPr>
          <a:xfrm>
            <a:off x="433705" y="1101090"/>
            <a:ext cx="8229600" cy="4718685"/>
          </a:xfrm>
        </p:spPr>
        <p:txBody>
          <a:bodyPr/>
          <a:lstStyle/>
          <a:p>
            <a:pPr marL="0" indent="0" eaLnBrk="1" hangingPunct="1">
              <a:lnSpc>
                <a:spcPts val="4100"/>
              </a:lnSpc>
              <a:spcBef>
                <a:spcPts val="0"/>
              </a:spcBef>
              <a:buNone/>
            </a:pPr>
            <a:r>
              <a:rPr lang="zh-CN" altLang="en-US" sz="2800" dirty="0"/>
              <a:t>简易模型（没有考虑安全措施的风险的影响）：</a:t>
            </a:r>
          </a:p>
          <a:p>
            <a:pPr eaLnBrk="1" hangingPunct="1">
              <a:lnSpc>
                <a:spcPts val="4100"/>
              </a:lnSpc>
              <a:spcBef>
                <a:spcPts val="0"/>
              </a:spcBef>
              <a:buFont typeface="Wingdings" panose="05000000000000000000" charset="0"/>
              <a:buChar char=""/>
            </a:pPr>
            <a:endParaRPr lang="zh-CN" altLang="en-US" dirty="0">
              <a:solidFill>
                <a:srgbClr val="000000"/>
              </a:solidFill>
              <a:sym typeface="+mn-ea"/>
            </a:endParaRPr>
          </a:p>
        </p:txBody>
      </p:sp>
      <p:sp>
        <p:nvSpPr>
          <p:cNvPr id="3" name="矩形 2"/>
          <p:cNvSpPr/>
          <p:nvPr/>
        </p:nvSpPr>
        <p:spPr>
          <a:xfrm>
            <a:off x="2807335" y="2134235"/>
            <a:ext cx="1854200" cy="7042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4" name="椭圆 3"/>
          <p:cNvSpPr/>
          <p:nvPr/>
        </p:nvSpPr>
        <p:spPr>
          <a:xfrm>
            <a:off x="433705" y="2094865"/>
            <a:ext cx="1565910" cy="782955"/>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5" name="文本框 4"/>
          <p:cNvSpPr txBox="1"/>
          <p:nvPr/>
        </p:nvSpPr>
        <p:spPr>
          <a:xfrm>
            <a:off x="665480" y="2301875"/>
            <a:ext cx="1102360" cy="368300"/>
          </a:xfrm>
          <a:prstGeom prst="rect">
            <a:avLst/>
          </a:prstGeom>
          <a:noFill/>
        </p:spPr>
        <p:txBody>
          <a:bodyPr wrap="none" rtlCol="0">
            <a:spAutoFit/>
          </a:bodyPr>
          <a:lstStyle/>
          <a:p>
            <a:r>
              <a:rPr lang="zh-CN" altLang="en-US"/>
              <a:t>威胁识别</a:t>
            </a:r>
          </a:p>
        </p:txBody>
      </p:sp>
      <p:sp>
        <p:nvSpPr>
          <p:cNvPr id="7" name="文本框 6"/>
          <p:cNvSpPr txBox="1"/>
          <p:nvPr/>
        </p:nvSpPr>
        <p:spPr>
          <a:xfrm>
            <a:off x="2797810" y="2282190"/>
            <a:ext cx="2021840" cy="368300"/>
          </a:xfrm>
          <a:prstGeom prst="rect">
            <a:avLst/>
          </a:prstGeom>
          <a:noFill/>
        </p:spPr>
        <p:txBody>
          <a:bodyPr wrap="none" rtlCol="0">
            <a:spAutoFit/>
          </a:bodyPr>
          <a:lstStyle/>
          <a:p>
            <a:r>
              <a:rPr lang="zh-CN" altLang="en-US"/>
              <a:t>威胁发生的可能性</a:t>
            </a:r>
          </a:p>
        </p:txBody>
      </p:sp>
      <p:cxnSp>
        <p:nvCxnSpPr>
          <p:cNvPr id="8" name="直接箭头连接符 7"/>
          <p:cNvCxnSpPr>
            <a:stCxn id="4" idx="6"/>
            <a:endCxn id="7" idx="1"/>
          </p:cNvCxnSpPr>
          <p:nvPr/>
        </p:nvCxnSpPr>
        <p:spPr>
          <a:xfrm flipV="1">
            <a:off x="1999615" y="2466340"/>
            <a:ext cx="798195" cy="203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矩形 8"/>
          <p:cNvSpPr/>
          <p:nvPr/>
        </p:nvSpPr>
        <p:spPr>
          <a:xfrm>
            <a:off x="5638800" y="2797810"/>
            <a:ext cx="1710690" cy="63754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0" name="椭圆 9"/>
          <p:cNvSpPr/>
          <p:nvPr/>
        </p:nvSpPr>
        <p:spPr>
          <a:xfrm>
            <a:off x="361315" y="3117215"/>
            <a:ext cx="1638300" cy="62357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1" name="矩形 10"/>
          <p:cNvSpPr/>
          <p:nvPr/>
        </p:nvSpPr>
        <p:spPr>
          <a:xfrm>
            <a:off x="2807335" y="3116580"/>
            <a:ext cx="1896745" cy="5664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cxnSp>
        <p:nvCxnSpPr>
          <p:cNvPr id="12" name="直接箭头连接符 11"/>
          <p:cNvCxnSpPr>
            <a:stCxn id="10" idx="6"/>
            <a:endCxn id="11" idx="1"/>
          </p:cNvCxnSpPr>
          <p:nvPr/>
        </p:nvCxnSpPr>
        <p:spPr>
          <a:xfrm flipV="1">
            <a:off x="1999615" y="3399790"/>
            <a:ext cx="807720" cy="2921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文本框 12"/>
          <p:cNvSpPr txBox="1"/>
          <p:nvPr/>
        </p:nvSpPr>
        <p:spPr>
          <a:xfrm>
            <a:off x="578485" y="3275965"/>
            <a:ext cx="1332230" cy="368300"/>
          </a:xfrm>
          <a:prstGeom prst="rect">
            <a:avLst/>
          </a:prstGeom>
          <a:noFill/>
        </p:spPr>
        <p:txBody>
          <a:bodyPr wrap="none" rtlCol="0">
            <a:spAutoFit/>
          </a:bodyPr>
          <a:lstStyle/>
          <a:p>
            <a:r>
              <a:rPr lang="zh-CN" altLang="en-US"/>
              <a:t>脆弱性识别</a:t>
            </a:r>
          </a:p>
        </p:txBody>
      </p:sp>
      <p:sp>
        <p:nvSpPr>
          <p:cNvPr id="14" name="文本框 13"/>
          <p:cNvSpPr txBox="1"/>
          <p:nvPr/>
        </p:nvSpPr>
        <p:spPr>
          <a:xfrm>
            <a:off x="2912745" y="3290570"/>
            <a:ext cx="1791970" cy="368300"/>
          </a:xfrm>
          <a:prstGeom prst="rect">
            <a:avLst/>
          </a:prstGeom>
          <a:noFill/>
        </p:spPr>
        <p:txBody>
          <a:bodyPr wrap="none" rtlCol="0">
            <a:spAutoFit/>
          </a:bodyPr>
          <a:lstStyle/>
          <a:p>
            <a:r>
              <a:rPr lang="zh-CN" altLang="en-US"/>
              <a:t>脆弱性难易程度</a:t>
            </a:r>
          </a:p>
        </p:txBody>
      </p:sp>
      <p:sp>
        <p:nvSpPr>
          <p:cNvPr id="15" name="椭圆 14"/>
          <p:cNvSpPr/>
          <p:nvPr/>
        </p:nvSpPr>
        <p:spPr>
          <a:xfrm>
            <a:off x="361315" y="4319905"/>
            <a:ext cx="1711325" cy="69596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6" name="文本框 15"/>
          <p:cNvSpPr txBox="1"/>
          <p:nvPr/>
        </p:nvSpPr>
        <p:spPr>
          <a:xfrm>
            <a:off x="535305" y="4523105"/>
            <a:ext cx="1102360" cy="368300"/>
          </a:xfrm>
          <a:prstGeom prst="rect">
            <a:avLst/>
          </a:prstGeom>
          <a:noFill/>
        </p:spPr>
        <p:txBody>
          <a:bodyPr wrap="none" rtlCol="0">
            <a:spAutoFit/>
          </a:bodyPr>
          <a:lstStyle/>
          <a:p>
            <a:r>
              <a:rPr lang="zh-CN" altLang="en-US"/>
              <a:t>资产识别</a:t>
            </a:r>
          </a:p>
        </p:txBody>
      </p:sp>
      <p:sp>
        <p:nvSpPr>
          <p:cNvPr id="17" name="矩形 16"/>
          <p:cNvSpPr/>
          <p:nvPr/>
        </p:nvSpPr>
        <p:spPr>
          <a:xfrm>
            <a:off x="2782570" y="4406900"/>
            <a:ext cx="1841500" cy="52197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cxnSp>
        <p:nvCxnSpPr>
          <p:cNvPr id="19" name="直接箭头连接符 18"/>
          <p:cNvCxnSpPr>
            <a:endCxn id="17" idx="1"/>
          </p:cNvCxnSpPr>
          <p:nvPr/>
        </p:nvCxnSpPr>
        <p:spPr>
          <a:xfrm flipV="1">
            <a:off x="2072640" y="4667885"/>
            <a:ext cx="709930" cy="393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 name="文本框 1"/>
          <p:cNvSpPr txBox="1"/>
          <p:nvPr/>
        </p:nvSpPr>
        <p:spPr>
          <a:xfrm>
            <a:off x="3140075" y="4523105"/>
            <a:ext cx="1102360" cy="368300"/>
          </a:xfrm>
          <a:prstGeom prst="rect">
            <a:avLst/>
          </a:prstGeom>
          <a:noFill/>
        </p:spPr>
        <p:txBody>
          <a:bodyPr wrap="none" rtlCol="0">
            <a:spAutoFit/>
          </a:bodyPr>
          <a:lstStyle/>
          <a:p>
            <a:r>
              <a:rPr lang="zh-CN" altLang="en-US"/>
              <a:t>资产价值</a:t>
            </a:r>
          </a:p>
        </p:txBody>
      </p:sp>
      <p:cxnSp>
        <p:nvCxnSpPr>
          <p:cNvPr id="6" name="直接箭头连接符 5"/>
          <p:cNvCxnSpPr>
            <a:stCxn id="7" idx="3"/>
            <a:endCxn id="9" idx="1"/>
          </p:cNvCxnSpPr>
          <p:nvPr/>
        </p:nvCxnSpPr>
        <p:spPr>
          <a:xfrm>
            <a:off x="4819650" y="2466340"/>
            <a:ext cx="819150" cy="6502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0" name="直接箭头连接符 19"/>
          <p:cNvCxnSpPr>
            <a:stCxn id="14" idx="3"/>
          </p:cNvCxnSpPr>
          <p:nvPr/>
        </p:nvCxnSpPr>
        <p:spPr>
          <a:xfrm flipV="1">
            <a:off x="4704715" y="3116580"/>
            <a:ext cx="868680" cy="3581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1" name="矩形 20"/>
          <p:cNvSpPr/>
          <p:nvPr/>
        </p:nvSpPr>
        <p:spPr>
          <a:xfrm>
            <a:off x="5645785" y="3914140"/>
            <a:ext cx="1768475" cy="53657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cxnSp>
        <p:nvCxnSpPr>
          <p:cNvPr id="22" name="直接箭头连接符 21"/>
          <p:cNvCxnSpPr>
            <a:stCxn id="14" idx="3"/>
            <a:endCxn id="21" idx="1"/>
          </p:cNvCxnSpPr>
          <p:nvPr/>
        </p:nvCxnSpPr>
        <p:spPr>
          <a:xfrm>
            <a:off x="4704715" y="3474720"/>
            <a:ext cx="941070" cy="7080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3" name="直接箭头连接符 22"/>
          <p:cNvCxnSpPr>
            <a:stCxn id="17" idx="3"/>
          </p:cNvCxnSpPr>
          <p:nvPr/>
        </p:nvCxnSpPr>
        <p:spPr>
          <a:xfrm flipV="1">
            <a:off x="4624070" y="4160520"/>
            <a:ext cx="949325" cy="50736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 name="文本框 23"/>
          <p:cNvSpPr txBox="1"/>
          <p:nvPr/>
        </p:nvSpPr>
        <p:spPr>
          <a:xfrm>
            <a:off x="5787390" y="2877820"/>
            <a:ext cx="1562100" cy="645160"/>
          </a:xfrm>
          <a:prstGeom prst="rect">
            <a:avLst/>
          </a:prstGeom>
          <a:noFill/>
        </p:spPr>
        <p:txBody>
          <a:bodyPr wrap="none" rtlCol="0">
            <a:spAutoFit/>
          </a:bodyPr>
          <a:lstStyle/>
          <a:p>
            <a:r>
              <a:rPr lang="en-US" altLang="zh-CN"/>
              <a:t> </a:t>
            </a:r>
            <a:r>
              <a:rPr lang="zh-CN" altLang="en-US"/>
              <a:t>安 全 事 件</a:t>
            </a:r>
          </a:p>
          <a:p>
            <a:r>
              <a:rPr lang="zh-CN" altLang="en-US"/>
              <a:t>发生的可能性</a:t>
            </a:r>
          </a:p>
        </p:txBody>
      </p:sp>
      <p:sp>
        <p:nvSpPr>
          <p:cNvPr id="25" name="文本框 24"/>
          <p:cNvSpPr txBox="1"/>
          <p:nvPr/>
        </p:nvSpPr>
        <p:spPr>
          <a:xfrm>
            <a:off x="5828030" y="3877945"/>
            <a:ext cx="1332230" cy="645160"/>
          </a:xfrm>
          <a:prstGeom prst="rect">
            <a:avLst/>
          </a:prstGeom>
          <a:noFill/>
        </p:spPr>
        <p:txBody>
          <a:bodyPr wrap="none" rtlCol="0">
            <a:spAutoFit/>
          </a:bodyPr>
          <a:lstStyle/>
          <a:p>
            <a:r>
              <a:rPr lang="zh-CN" altLang="en-US"/>
              <a:t>安 全 事 件</a:t>
            </a:r>
          </a:p>
          <a:p>
            <a:r>
              <a:rPr lang="zh-CN" altLang="en-US"/>
              <a:t>造成的损失</a:t>
            </a:r>
          </a:p>
        </p:txBody>
      </p:sp>
      <p:sp>
        <p:nvSpPr>
          <p:cNvPr id="26" name="矩形 25"/>
          <p:cNvSpPr/>
          <p:nvPr/>
        </p:nvSpPr>
        <p:spPr>
          <a:xfrm>
            <a:off x="8067040" y="3362960"/>
            <a:ext cx="1058545" cy="53657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27" name="文本框 26"/>
          <p:cNvSpPr txBox="1"/>
          <p:nvPr/>
        </p:nvSpPr>
        <p:spPr>
          <a:xfrm>
            <a:off x="8159749" y="3474720"/>
            <a:ext cx="958215" cy="368300"/>
          </a:xfrm>
          <a:prstGeom prst="rect">
            <a:avLst/>
          </a:prstGeom>
          <a:noFill/>
        </p:spPr>
        <p:txBody>
          <a:bodyPr wrap="square" rtlCol="0">
            <a:spAutoFit/>
          </a:bodyPr>
          <a:lstStyle/>
          <a:p>
            <a:r>
              <a:rPr lang="zh-CN" altLang="en-US" dirty="0"/>
              <a:t>风险值</a:t>
            </a:r>
          </a:p>
        </p:txBody>
      </p:sp>
      <p:cxnSp>
        <p:nvCxnSpPr>
          <p:cNvPr id="28" name="直接箭头连接符 27"/>
          <p:cNvCxnSpPr>
            <a:stCxn id="24" idx="3"/>
            <a:endCxn id="26" idx="1"/>
          </p:cNvCxnSpPr>
          <p:nvPr/>
        </p:nvCxnSpPr>
        <p:spPr>
          <a:xfrm>
            <a:off x="7349490" y="3200400"/>
            <a:ext cx="717550" cy="43116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9" name="直接箭头连接符 28"/>
          <p:cNvCxnSpPr>
            <a:stCxn id="21" idx="3"/>
          </p:cNvCxnSpPr>
          <p:nvPr/>
        </p:nvCxnSpPr>
        <p:spPr>
          <a:xfrm flipV="1">
            <a:off x="7414260" y="3638550"/>
            <a:ext cx="615315" cy="5441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0" name="文本框 29"/>
          <p:cNvSpPr txBox="1"/>
          <p:nvPr/>
        </p:nvSpPr>
        <p:spPr>
          <a:xfrm>
            <a:off x="450215" y="5281295"/>
            <a:ext cx="8458200" cy="1198880"/>
          </a:xfrm>
          <a:prstGeom prst="rect">
            <a:avLst/>
          </a:prstGeom>
          <a:noFill/>
        </p:spPr>
        <p:txBody>
          <a:bodyPr wrap="none" rtlCol="0">
            <a:spAutoFit/>
          </a:bodyPr>
          <a:lstStyle/>
          <a:p>
            <a:pPr algn="l"/>
            <a:r>
              <a:rPr lang="zh-CN" altLang="en-US">
                <a:sym typeface="+mn-ea"/>
              </a:rPr>
              <a:t>风险分析（风险评估）是在对资产、威胁和脆弱性进行识别与赋值后，进行风险值</a:t>
            </a:r>
          </a:p>
          <a:p>
            <a:pPr algn="l"/>
            <a:r>
              <a:rPr lang="zh-CN" altLang="en-US">
                <a:sym typeface="+mn-ea"/>
              </a:rPr>
              <a:t>的计算，并对风险进行定级，以便提出相应降低风险的安全措施。</a:t>
            </a:r>
            <a:endParaRPr lang="zh-CN" altLang="en-US"/>
          </a:p>
          <a:p>
            <a:pPr algn="l"/>
            <a:r>
              <a:rPr lang="zh-CN" altLang="en-US"/>
              <a:t>风险分析更学术化术语，风险评估更工程化，更通俗。</a:t>
            </a:r>
          </a:p>
          <a:p>
            <a:pPr algn="l"/>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9130" y="1554480"/>
            <a:ext cx="8284210" cy="4114800"/>
          </a:xfrm>
        </p:spPr>
        <p:txBody>
          <a:bodyPr/>
          <a:lstStyle/>
          <a:p>
            <a:r>
              <a:rPr lang="zh-CN" altLang="en-US" sz="2000" dirty="0"/>
              <a:t>风险值的表达：涉及三个要素：</a:t>
            </a:r>
            <a:r>
              <a:rPr lang="en-US" altLang="zh-CN" sz="2000" dirty="0"/>
              <a:t>A,T</a:t>
            </a:r>
            <a:r>
              <a:rPr lang="zh-CN" altLang="en-US" sz="2000" dirty="0"/>
              <a:t>和</a:t>
            </a:r>
            <a:r>
              <a:rPr lang="en-US" altLang="zh-CN" sz="2000" dirty="0"/>
              <a:t>V.</a:t>
            </a:r>
            <a:r>
              <a:rPr lang="zh-CN" altLang="en-US" sz="2000" dirty="0"/>
              <a:t>可表达为：</a:t>
            </a:r>
          </a:p>
          <a:p>
            <a:pPr marL="0" indent="0">
              <a:buNone/>
            </a:pPr>
            <a:r>
              <a:rPr lang="en-US" altLang="zh-CN" sz="2000" dirty="0"/>
              <a:t>R(A,T,V)=R(L</a:t>
            </a:r>
            <a:r>
              <a:rPr lang="zh-CN" altLang="en-US" sz="2000" dirty="0"/>
              <a:t>（</a:t>
            </a:r>
            <a:r>
              <a:rPr lang="en-US" altLang="zh-CN" sz="2000" dirty="0"/>
              <a:t>T,V),F(I</a:t>
            </a:r>
            <a:r>
              <a:rPr lang="en-US" altLang="zh-CN" sz="2000" baseline="-25000" dirty="0"/>
              <a:t>A</a:t>
            </a:r>
            <a:r>
              <a:rPr lang="en-US" altLang="zh-CN" sz="2000" dirty="0"/>
              <a:t>,V</a:t>
            </a:r>
            <a:r>
              <a:rPr lang="en-US" altLang="zh-CN" sz="2000" baseline="-25000" dirty="0"/>
              <a:t>A</a:t>
            </a:r>
            <a:r>
              <a:rPr lang="en-US" altLang="zh-CN" sz="2000" dirty="0"/>
              <a:t>))</a:t>
            </a:r>
          </a:p>
          <a:p>
            <a:pPr marL="0" indent="0">
              <a:buNone/>
            </a:pPr>
            <a:r>
              <a:rPr lang="en-US" altLang="zh-CN" sz="2000" dirty="0">
                <a:sym typeface="+mn-ea"/>
              </a:rPr>
              <a:t>L</a:t>
            </a:r>
            <a:r>
              <a:rPr lang="zh-CN" altLang="en-US" sz="2000" dirty="0">
                <a:sym typeface="+mn-ea"/>
              </a:rPr>
              <a:t>（</a:t>
            </a:r>
            <a:r>
              <a:rPr lang="en-US" altLang="zh-CN" sz="2000" dirty="0">
                <a:sym typeface="+mn-ea"/>
              </a:rPr>
              <a:t>T,V):</a:t>
            </a:r>
            <a:r>
              <a:rPr lang="zh-CN" altLang="en-US" sz="2000" dirty="0">
                <a:sym typeface="+mn-ea"/>
              </a:rPr>
              <a:t>安全事件发生的可能性，</a:t>
            </a:r>
            <a:r>
              <a:rPr lang="en-US" altLang="zh-CN" sz="2000" dirty="0">
                <a:sym typeface="+mn-ea"/>
              </a:rPr>
              <a:t>T</a:t>
            </a:r>
            <a:r>
              <a:rPr lang="zh-CN" altLang="en-US" sz="2000" dirty="0">
                <a:sym typeface="+mn-ea"/>
              </a:rPr>
              <a:t>威胁出现的频率，</a:t>
            </a:r>
            <a:r>
              <a:rPr lang="en-US" altLang="zh-CN" sz="2000" dirty="0">
                <a:sym typeface="+mn-ea"/>
              </a:rPr>
              <a:t>V</a:t>
            </a:r>
            <a:r>
              <a:rPr lang="zh-CN" altLang="en-US" sz="2000" dirty="0">
                <a:sym typeface="+mn-ea"/>
              </a:rPr>
              <a:t>脆弱性值</a:t>
            </a:r>
            <a:r>
              <a:rPr lang="en-US" altLang="zh-CN" sz="2000" dirty="0">
                <a:sym typeface="+mn-ea"/>
              </a:rPr>
              <a:t>F(I</a:t>
            </a:r>
            <a:r>
              <a:rPr lang="en-US" altLang="zh-CN" sz="2000" baseline="-25000" dirty="0">
                <a:sym typeface="+mn-ea"/>
              </a:rPr>
              <a:t>A</a:t>
            </a:r>
            <a:r>
              <a:rPr lang="en-US" altLang="zh-CN" sz="2000" dirty="0">
                <a:sym typeface="+mn-ea"/>
              </a:rPr>
              <a:t>,V</a:t>
            </a:r>
            <a:r>
              <a:rPr lang="en-US" altLang="zh-CN" sz="2000" baseline="-25000" dirty="0">
                <a:sym typeface="+mn-ea"/>
              </a:rPr>
              <a:t>A</a:t>
            </a:r>
            <a:r>
              <a:rPr lang="en-US" altLang="zh-CN" sz="2000" dirty="0">
                <a:sym typeface="+mn-ea"/>
              </a:rPr>
              <a:t>)</a:t>
            </a:r>
            <a:r>
              <a:rPr lang="zh-CN" altLang="en-US" sz="2000" dirty="0">
                <a:sym typeface="+mn-ea"/>
              </a:rPr>
              <a:t>：安全事件发生后造成的损失，这个损失由资产本身的价值</a:t>
            </a:r>
            <a:r>
              <a:rPr lang="en-US" altLang="zh-CN" sz="2000" dirty="0">
                <a:sym typeface="+mn-ea"/>
              </a:rPr>
              <a:t>V</a:t>
            </a:r>
            <a:r>
              <a:rPr lang="en-US" altLang="zh-CN" sz="2000" baseline="-25000" dirty="0">
                <a:sym typeface="+mn-ea"/>
              </a:rPr>
              <a:t>A</a:t>
            </a:r>
            <a:endParaRPr lang="en-US" altLang="zh-CN" sz="2000" dirty="0">
              <a:sym typeface="+mn-ea"/>
            </a:endParaRPr>
          </a:p>
          <a:p>
            <a:pPr marL="0" indent="0">
              <a:buNone/>
            </a:pPr>
            <a:r>
              <a:rPr lang="zh-CN" altLang="en-US" sz="2000" dirty="0">
                <a:sym typeface="+mn-ea"/>
              </a:rPr>
              <a:t>和安全事件发生后对资产</a:t>
            </a:r>
            <a:r>
              <a:rPr lang="en-US" altLang="zh-CN" sz="2000" dirty="0">
                <a:sym typeface="+mn-ea"/>
              </a:rPr>
              <a:t>A</a:t>
            </a:r>
            <a:r>
              <a:rPr lang="zh-CN" altLang="en-US" sz="2000" dirty="0">
                <a:sym typeface="+mn-ea"/>
              </a:rPr>
              <a:t>的影响值</a:t>
            </a:r>
            <a:r>
              <a:rPr lang="en-US" altLang="zh-CN" sz="2000" dirty="0">
                <a:sym typeface="+mn-ea"/>
              </a:rPr>
              <a:t>I</a:t>
            </a:r>
            <a:r>
              <a:rPr lang="en-US" altLang="zh-CN" sz="2000" baseline="-25000" dirty="0">
                <a:sym typeface="+mn-ea"/>
              </a:rPr>
              <a:t>A</a:t>
            </a:r>
            <a:r>
              <a:rPr lang="zh-CN" altLang="en-US" sz="2000" dirty="0">
                <a:sym typeface="+mn-ea"/>
              </a:rPr>
              <a:t>决定</a:t>
            </a:r>
          </a:p>
          <a:p>
            <a:pPr>
              <a:buFont typeface="Wingdings" panose="05000000000000000000" charset="0"/>
              <a:buChar char=""/>
            </a:pPr>
            <a:r>
              <a:rPr lang="zh-CN" altLang="en-US" sz="2000" dirty="0">
                <a:sym typeface="+mn-ea"/>
              </a:rPr>
              <a:t>风险值的计算没有一个公认权威的计算方法，常常用：</a:t>
            </a:r>
          </a:p>
          <a:p>
            <a:pPr lvl="1">
              <a:buFont typeface="Wingdings" panose="05000000000000000000" charset="0"/>
              <a:buChar char=""/>
            </a:pPr>
            <a:r>
              <a:rPr lang="zh-CN" altLang="en-US" sz="2000" dirty="0">
                <a:sym typeface="+mn-ea"/>
              </a:rPr>
              <a:t>乘积法：即</a:t>
            </a:r>
            <a:r>
              <a:rPr lang="en-US" altLang="zh-CN" sz="2000" dirty="0">
                <a:sym typeface="+mn-ea"/>
              </a:rPr>
              <a:t>L </a:t>
            </a:r>
            <a:r>
              <a:rPr lang="zh-CN" altLang="en-US" sz="2000" dirty="0">
                <a:sym typeface="+mn-ea"/>
              </a:rPr>
              <a:t>和 </a:t>
            </a:r>
            <a:r>
              <a:rPr lang="en-US" altLang="zh-CN" sz="2000" dirty="0">
                <a:sym typeface="+mn-ea"/>
              </a:rPr>
              <a:t>F </a:t>
            </a:r>
            <a:r>
              <a:rPr lang="zh-CN" altLang="en-US" sz="2000" dirty="0">
                <a:sym typeface="+mn-ea"/>
              </a:rPr>
              <a:t>函数常常用简单乘积代替。</a:t>
            </a:r>
          </a:p>
          <a:p>
            <a:pPr marL="457200" lvl="1" indent="0">
              <a:buFont typeface="Wingdings" panose="05000000000000000000" charset="0"/>
              <a:buNone/>
            </a:pPr>
            <a:r>
              <a:rPr lang="zh-CN" altLang="en-US" sz="2000" dirty="0">
                <a:sym typeface="+mn-ea"/>
              </a:rPr>
              <a:t>即风险值</a:t>
            </a:r>
            <a:r>
              <a:rPr lang="en-US" altLang="zh-CN" sz="2000" dirty="0">
                <a:sym typeface="+mn-ea"/>
              </a:rPr>
              <a:t>=</a:t>
            </a:r>
            <a:r>
              <a:rPr lang="zh-CN" altLang="en-US" sz="2000" dirty="0">
                <a:sym typeface="+mn-ea"/>
              </a:rPr>
              <a:t>资产价值</a:t>
            </a:r>
            <a:r>
              <a:rPr lang="en-US" altLang="zh-CN" sz="2000" dirty="0">
                <a:sym typeface="+mn-ea"/>
              </a:rPr>
              <a:t>*</a:t>
            </a:r>
            <a:r>
              <a:rPr lang="zh-CN" altLang="en-US" sz="2000" dirty="0">
                <a:sym typeface="+mn-ea"/>
              </a:rPr>
              <a:t>威胁影响</a:t>
            </a:r>
            <a:r>
              <a:rPr lang="en-US" altLang="zh-CN" sz="2000" dirty="0">
                <a:sym typeface="+mn-ea"/>
              </a:rPr>
              <a:t>*</a:t>
            </a:r>
            <a:r>
              <a:rPr lang="zh-CN" altLang="en-US" sz="2000" dirty="0">
                <a:sym typeface="+mn-ea"/>
              </a:rPr>
              <a:t>威胁可能性</a:t>
            </a:r>
            <a:r>
              <a:rPr lang="en-US" altLang="zh-CN" sz="2000" dirty="0">
                <a:sym typeface="+mn-ea"/>
              </a:rPr>
              <a:t>*</a:t>
            </a:r>
            <a:r>
              <a:rPr lang="zh-CN" altLang="en-US" sz="2000" dirty="0">
                <a:sym typeface="+mn-ea"/>
              </a:rPr>
              <a:t>资产弱点</a:t>
            </a:r>
          </a:p>
          <a:p>
            <a:pPr lvl="1">
              <a:buFont typeface="Wingdings" panose="05000000000000000000" charset="0"/>
              <a:buChar char=""/>
            </a:pPr>
            <a:r>
              <a:rPr lang="zh-CN" altLang="en-US" sz="2000" dirty="0">
                <a:sym typeface="+mn-ea"/>
              </a:rPr>
              <a:t>风险矩阵法。</a:t>
            </a:r>
          </a:p>
          <a:p>
            <a:pPr marL="0" indent="0">
              <a:buNone/>
            </a:pPr>
            <a:endParaRPr lang="zh-CN" altLang="en-US" sz="2000" dirty="0">
              <a:sym typeface="+mn-ea"/>
            </a:endParaRPr>
          </a:p>
          <a:p>
            <a:pPr marL="0" indent="0">
              <a:buNone/>
            </a:pPr>
            <a:endParaRPr lang="zh-CN" altLang="en-US" sz="2000" dirty="0">
              <a:sym typeface="+mn-ea"/>
            </a:endParaRPr>
          </a:p>
          <a:p>
            <a:pPr marL="0" indent="0">
              <a:buNone/>
            </a:pPr>
            <a:endParaRPr lang="zh-CN" altLang="en-US" sz="2000" dirty="0">
              <a:sym typeface="+mn-ea"/>
            </a:endParaRPr>
          </a:p>
          <a:p>
            <a:pPr marL="0" indent="0">
              <a:buNone/>
            </a:pPr>
            <a:endParaRPr lang="en-US" altLang="zh-CN" sz="2000" dirty="0"/>
          </a:p>
        </p:txBody>
      </p:sp>
      <p:sp>
        <p:nvSpPr>
          <p:cNvPr id="3" name="标题 2"/>
          <p:cNvSpPr>
            <a:spLocks noGrp="1"/>
          </p:cNvSpPr>
          <p:nvPr>
            <p:ph type="title"/>
          </p:nvPr>
        </p:nvSpPr>
        <p:spPr/>
        <p:txBody>
          <a:bodyPr/>
          <a:lstStyle/>
          <a:p>
            <a:r>
              <a:rPr lang="zh-CN" altLang="en-US"/>
              <a:t>风险值表达与计算</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a:t>（三）课程目标</a:t>
            </a:r>
          </a:p>
        </p:txBody>
      </p:sp>
      <p:sp>
        <p:nvSpPr>
          <p:cNvPr id="33795" name="Rectangle 3"/>
          <p:cNvSpPr>
            <a:spLocks noGrp="1" noChangeArrowheads="1"/>
          </p:cNvSpPr>
          <p:nvPr>
            <p:ph type="body" idx="1"/>
          </p:nvPr>
        </p:nvSpPr>
        <p:spPr/>
        <p:txBody>
          <a:bodyPr/>
          <a:lstStyle/>
          <a:p>
            <a:pPr lvl="1">
              <a:lnSpc>
                <a:spcPct val="130000"/>
              </a:lnSpc>
              <a:spcBef>
                <a:spcPct val="50000"/>
              </a:spcBef>
              <a:buFont typeface="Wingdings" panose="05000000000000000000" charset="0"/>
              <a:buChar char=""/>
            </a:pPr>
            <a:r>
              <a:rPr lang="zh-CN" altLang="en-US" sz="3200" dirty="0">
                <a:latin typeface="宋体" panose="02010600030101010101" pitchFamily="2" charset="-122"/>
                <a:ea typeface="宋体" panose="02010600030101010101" pitchFamily="2" charset="-122"/>
                <a:sym typeface="+mn-ea"/>
              </a:rPr>
              <a:t>掌握风险的定义</a:t>
            </a:r>
          </a:p>
          <a:p>
            <a:pPr lvl="1">
              <a:lnSpc>
                <a:spcPct val="130000"/>
              </a:lnSpc>
              <a:spcBef>
                <a:spcPct val="50000"/>
              </a:spcBef>
              <a:buFont typeface="Wingdings" panose="05000000000000000000" charset="0"/>
              <a:buChar char=""/>
            </a:pPr>
            <a:r>
              <a:rPr lang="zh-CN" altLang="en-US" sz="3200" dirty="0">
                <a:latin typeface="宋体" panose="02010600030101010101" pitchFamily="2" charset="-122"/>
                <a:ea typeface="宋体" panose="02010600030101010101" pitchFamily="2" charset="-122"/>
                <a:sym typeface="+mn-ea"/>
              </a:rPr>
              <a:t>掌握风险管理的基本要素</a:t>
            </a:r>
            <a:r>
              <a:rPr lang="en-US" altLang="zh-CN" sz="3200" dirty="0">
                <a:latin typeface="宋体" panose="02010600030101010101" pitchFamily="2" charset="-122"/>
                <a:ea typeface="宋体" panose="02010600030101010101" pitchFamily="2" charset="-122"/>
                <a:sym typeface="+mn-ea"/>
              </a:rPr>
              <a:t>;</a:t>
            </a:r>
            <a:endParaRPr lang="en-US" altLang="zh-CN" sz="3200" b="1" dirty="0">
              <a:latin typeface="宋体" panose="02010600030101010101" pitchFamily="2" charset="-122"/>
              <a:ea typeface="宋体" panose="02010600030101010101" pitchFamily="2" charset="-122"/>
            </a:endParaRPr>
          </a:p>
          <a:p>
            <a:pPr lvl="1">
              <a:lnSpc>
                <a:spcPct val="130000"/>
              </a:lnSpc>
              <a:spcBef>
                <a:spcPct val="50000"/>
              </a:spcBef>
              <a:buFont typeface="Wingdings" panose="05000000000000000000" charset="0"/>
              <a:buChar char=""/>
            </a:pPr>
            <a:r>
              <a:rPr lang="zh-CN" altLang="en-US" sz="3200" dirty="0">
                <a:latin typeface="宋体" panose="02010600030101010101" pitchFamily="2" charset="-122"/>
                <a:ea typeface="宋体" panose="02010600030101010101" pitchFamily="2" charset="-122"/>
                <a:sym typeface="+mn-ea"/>
              </a:rPr>
              <a:t>了解风险评估的策略与主要方法；</a:t>
            </a:r>
            <a:endParaRPr lang="zh-CN" altLang="en-US" sz="3200" b="1" dirty="0">
              <a:latin typeface="宋体" panose="02010600030101010101" pitchFamily="2" charset="-122"/>
              <a:ea typeface="宋体" panose="02010600030101010101" pitchFamily="2" charset="-122"/>
            </a:endParaRPr>
          </a:p>
          <a:p>
            <a:pPr lvl="1">
              <a:lnSpc>
                <a:spcPct val="130000"/>
              </a:lnSpc>
              <a:spcBef>
                <a:spcPct val="50000"/>
              </a:spcBef>
              <a:buFont typeface="Wingdings" panose="05000000000000000000" charset="0"/>
              <a:buChar char=""/>
            </a:pPr>
            <a:r>
              <a:rPr lang="zh-CN" altLang="en-US" sz="3200" dirty="0">
                <a:latin typeface="宋体" panose="02010600030101010101" pitchFamily="2" charset="-122"/>
                <a:ea typeface="宋体" panose="02010600030101010101" pitchFamily="2" charset="-122"/>
                <a:sym typeface="+mn-ea"/>
              </a:rPr>
              <a:t>掌握定量风险分析与定性风险分析</a:t>
            </a:r>
            <a:endParaRPr lang="en-US" altLang="zh-CN" sz="3200" dirty="0">
              <a:latin typeface="宋体" panose="02010600030101010101" pitchFamily="2" charset="-122"/>
              <a:ea typeface="宋体" panose="02010600030101010101" pitchFamily="2" charset="-122"/>
              <a:sym typeface="+mn-ea"/>
            </a:endParaRPr>
          </a:p>
          <a:p>
            <a:pPr lvl="1">
              <a:lnSpc>
                <a:spcPct val="130000"/>
              </a:lnSpc>
              <a:spcBef>
                <a:spcPct val="50000"/>
              </a:spcBef>
              <a:buFont typeface="Wingdings" panose="05000000000000000000" charset="0"/>
              <a:buChar char=""/>
            </a:pPr>
            <a:r>
              <a:rPr lang="zh-CN" altLang="en-US" sz="3200" dirty="0">
                <a:latin typeface="宋体" panose="02010600030101010101" pitchFamily="2" charset="-122"/>
                <a:ea typeface="宋体" panose="02010600030101010101" pitchFamily="2" charset="-122"/>
                <a:sym typeface="+mn-ea"/>
              </a:rPr>
              <a:t>掌握风险管理的基本概念</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9130" y="1250950"/>
            <a:ext cx="7772400" cy="4418330"/>
          </a:xfrm>
        </p:spPr>
        <p:txBody>
          <a:bodyPr/>
          <a:lstStyle/>
          <a:p>
            <a:pPr marL="0" indent="0">
              <a:buNone/>
            </a:pPr>
            <a:r>
              <a:rPr lang="zh-CN" altLang="en-US" sz="2000" dirty="0">
                <a:sym typeface="+mn-ea"/>
              </a:rPr>
              <a:t>采用安全措施的风险模型与风险值计算</a:t>
            </a:r>
            <a:r>
              <a:rPr lang="zh-CN" altLang="en-US" sz="2000" dirty="0"/>
              <a:t>影响风险的因素，除了资产、威胁和脆弱性外，还有是否采取了相应的安全措施：</a:t>
            </a:r>
          </a:p>
          <a:p>
            <a:pPr marL="0" indent="0">
              <a:buNone/>
            </a:pPr>
            <a:r>
              <a:rPr lang="en-US" altLang="zh-CN" sz="2000" dirty="0"/>
              <a:t>R=A*</a:t>
            </a:r>
            <a:r>
              <a:rPr lang="en-US" altLang="zh-CN" sz="2000" dirty="0">
                <a:latin typeface="Arial" panose="020B0604020202020204" pitchFamily="34" charset="0"/>
              </a:rPr>
              <a:t>∑{ </a:t>
            </a:r>
            <a:r>
              <a:rPr lang="en-US" altLang="zh-CN" sz="2000" dirty="0" err="1">
                <a:latin typeface="Arial" panose="020B0604020202020204" pitchFamily="34" charset="0"/>
              </a:rPr>
              <a:t>T</a:t>
            </a:r>
            <a:r>
              <a:rPr lang="en-US" altLang="zh-CN" sz="2000" baseline="-25000" dirty="0" err="1">
                <a:latin typeface="Arial" panose="020B0604020202020204" pitchFamily="34" charset="0"/>
              </a:rPr>
              <a:t>x</a:t>
            </a:r>
            <a:r>
              <a:rPr lang="en-US" altLang="zh-CN" sz="2000" dirty="0">
                <a:latin typeface="Arial" panose="020B0604020202020204" pitchFamily="34" charset="0"/>
              </a:rPr>
              <a:t>*V(1-P</a:t>
            </a:r>
            <a:r>
              <a:rPr lang="en-US" altLang="zh-CN" sz="2000" baseline="-25000" dirty="0">
                <a:latin typeface="Arial" panose="020B0604020202020204" pitchFamily="34" charset="0"/>
              </a:rPr>
              <a:t>x</a:t>
            </a:r>
            <a:r>
              <a:rPr lang="en-US" altLang="zh-CN" sz="2000" dirty="0">
                <a:latin typeface="Arial" panose="020B0604020202020204" pitchFamily="34" charset="0"/>
              </a:rPr>
              <a:t>)}</a:t>
            </a:r>
          </a:p>
          <a:p>
            <a:pPr marL="0" indent="0">
              <a:buNone/>
            </a:pPr>
            <a:r>
              <a:rPr lang="en-US" altLang="zh-CN" sz="2000" dirty="0">
                <a:latin typeface="Arial" panose="020B0604020202020204" pitchFamily="34" charset="0"/>
              </a:rPr>
              <a:t>A:</a:t>
            </a:r>
            <a:r>
              <a:rPr lang="zh-CN" altLang="en-US" sz="2000" dirty="0">
                <a:latin typeface="Arial" panose="020B0604020202020204" pitchFamily="34" charset="0"/>
              </a:rPr>
              <a:t>资产价值</a:t>
            </a:r>
          </a:p>
          <a:p>
            <a:pPr marL="0" indent="0">
              <a:buNone/>
            </a:pPr>
            <a:r>
              <a:rPr lang="en-US" altLang="zh-CN" sz="2000" dirty="0">
                <a:latin typeface="Arial" panose="020B0604020202020204" pitchFamily="34" charset="0"/>
              </a:rPr>
              <a:t>x:</a:t>
            </a:r>
            <a:r>
              <a:rPr lang="zh-CN" altLang="en-US" sz="2000" dirty="0">
                <a:latin typeface="Arial" panose="020B0604020202020204" pitchFamily="34" charset="0"/>
              </a:rPr>
              <a:t>单个资产所面对的威胁，单个资产面对多个威胁表示为：</a:t>
            </a:r>
            <a:r>
              <a:rPr lang="en-US" altLang="zh-CN" sz="2000" dirty="0">
                <a:latin typeface="Arial" panose="020B0604020202020204" pitchFamily="34" charset="0"/>
              </a:rPr>
              <a:t>x=0...n</a:t>
            </a:r>
          </a:p>
          <a:p>
            <a:pPr marL="0" indent="0">
              <a:buNone/>
            </a:pPr>
            <a:r>
              <a:rPr lang="en-US" altLang="zh-CN" sz="2000" dirty="0">
                <a:latin typeface="Arial" panose="020B0604020202020204" pitchFamily="34" charset="0"/>
              </a:rPr>
              <a:t>T</a:t>
            </a:r>
            <a:r>
              <a:rPr lang="en-US" altLang="zh-CN" sz="2000" baseline="-25000" dirty="0">
                <a:latin typeface="Arial" panose="020B0604020202020204" pitchFamily="34" charset="0"/>
              </a:rPr>
              <a:t>X</a:t>
            </a:r>
            <a:r>
              <a:rPr lang="zh-CN" altLang="en-US" sz="2000" dirty="0">
                <a:latin typeface="Arial" panose="020B0604020202020204" pitchFamily="34" charset="0"/>
                <a:sym typeface="+mn-ea"/>
              </a:rPr>
              <a:t>考虑威胁来源与影响程度后的威胁值</a:t>
            </a:r>
            <a:endParaRPr lang="zh-CN" altLang="en-US" sz="2000" dirty="0">
              <a:latin typeface="Arial" panose="020B0604020202020204" pitchFamily="34" charset="0"/>
            </a:endParaRPr>
          </a:p>
          <a:p>
            <a:pPr marL="0" indent="0">
              <a:buNone/>
            </a:pPr>
            <a:r>
              <a:rPr lang="en-US" altLang="zh-CN" sz="2000" dirty="0">
                <a:latin typeface="Arial" panose="020B0604020202020204" pitchFamily="34" charset="0"/>
              </a:rPr>
              <a:t>V:</a:t>
            </a:r>
            <a:r>
              <a:rPr lang="zh-CN" altLang="en-US" sz="2000" dirty="0">
                <a:latin typeface="Arial" panose="020B0604020202020204" pitchFamily="34" charset="0"/>
              </a:rPr>
              <a:t>脆弱性值</a:t>
            </a:r>
          </a:p>
          <a:p>
            <a:pPr marL="0" indent="0">
              <a:buNone/>
            </a:pPr>
            <a:r>
              <a:rPr lang="en-US" altLang="zh-CN" sz="2000" dirty="0">
                <a:latin typeface="Arial" panose="020B0604020202020204" pitchFamily="34" charset="0"/>
              </a:rPr>
              <a:t>P</a:t>
            </a:r>
            <a:r>
              <a:rPr lang="en-US" altLang="zh-CN" sz="2000" baseline="-25000" dirty="0">
                <a:latin typeface="Arial" panose="020B0604020202020204" pitchFamily="34" charset="0"/>
              </a:rPr>
              <a:t>X</a:t>
            </a:r>
            <a:r>
              <a:rPr lang="zh-CN" altLang="en-US" sz="2000" dirty="0">
                <a:latin typeface="Arial" panose="020B0604020202020204" pitchFamily="34" charset="0"/>
                <a:sym typeface="+mn-ea"/>
              </a:rPr>
              <a:t>已有控制措施对资产所面临的每一个脆弱点进行保护的有效性值（</a:t>
            </a:r>
            <a:r>
              <a:rPr lang="en-US" altLang="zh-CN" sz="2000" dirty="0">
                <a:latin typeface="Arial" panose="020B0604020202020204" pitchFamily="34" charset="0"/>
                <a:sym typeface="+mn-ea"/>
              </a:rPr>
              <a:t>0~1</a:t>
            </a:r>
            <a:r>
              <a:rPr lang="zh-CN" altLang="en-US" sz="2000" dirty="0">
                <a:latin typeface="Arial" panose="020B0604020202020204" pitchFamily="34" charset="0"/>
                <a:sym typeface="+mn-ea"/>
              </a:rPr>
              <a:t>）。</a:t>
            </a:r>
          </a:p>
          <a:p>
            <a:pPr marL="0" indent="0">
              <a:buNone/>
            </a:pPr>
            <a:endParaRPr lang="zh-CN" altLang="en-US" sz="2000" baseline="-25000" dirty="0">
              <a:latin typeface="Arial" panose="020B0604020202020204" pitchFamily="34" charset="0"/>
            </a:endParaRPr>
          </a:p>
        </p:txBody>
      </p:sp>
      <p:sp>
        <p:nvSpPr>
          <p:cNvPr id="3" name="标题 2"/>
          <p:cNvSpPr>
            <a:spLocks noGrp="1"/>
          </p:cNvSpPr>
          <p:nvPr>
            <p:ph type="title"/>
          </p:nvPr>
        </p:nvSpPr>
        <p:spPr>
          <a:xfrm>
            <a:off x="441325" y="142875"/>
            <a:ext cx="8502650" cy="958850"/>
          </a:xfrm>
        </p:spPr>
        <p:txBody>
          <a:bodyPr/>
          <a:lstStyle/>
          <a:p>
            <a:r>
              <a:rPr lang="zh-CN" altLang="en-US" sz="3600">
                <a:sym typeface="+mn-ea"/>
              </a:rPr>
              <a:t>风险分析的原理：</a:t>
            </a:r>
            <a:r>
              <a:rPr lang="zh-CN" altLang="en-US" sz="3600"/>
              <a:t>考虑安全措施后的模型</a:t>
            </a:r>
            <a:endParaRPr lang="zh-CN" altLang="en-US" sz="3600" b="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2730" y="1575435"/>
            <a:ext cx="8921115" cy="4805680"/>
          </a:xfrm>
        </p:spPr>
        <p:style>
          <a:lnRef idx="2">
            <a:schemeClr val="dk1"/>
          </a:lnRef>
          <a:fillRef idx="1">
            <a:schemeClr val="lt1"/>
          </a:fillRef>
          <a:effectRef idx="0">
            <a:schemeClr val="dk1"/>
          </a:effectRef>
          <a:fontRef idx="minor">
            <a:schemeClr val="dk1"/>
          </a:fontRef>
        </p:style>
        <p:txBody>
          <a:bodyPr/>
          <a:lstStyle/>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sz="2400"/>
              <a:t>资产有价值属性，资产存在脆弱点，但脆弱点利用有难易之分；</a:t>
            </a:r>
          </a:p>
          <a:p>
            <a:pPr marL="0" indent="0">
              <a:buNone/>
            </a:pPr>
            <a:r>
              <a:rPr lang="zh-CN" altLang="en-US" sz="2400"/>
              <a:t>威胁发生讲概率或频率，威胁发生后造成的影响有大小；</a:t>
            </a:r>
          </a:p>
        </p:txBody>
      </p:sp>
      <p:sp>
        <p:nvSpPr>
          <p:cNvPr id="3" name="标题 2"/>
          <p:cNvSpPr>
            <a:spLocks noGrp="1"/>
          </p:cNvSpPr>
          <p:nvPr>
            <p:ph type="title"/>
          </p:nvPr>
        </p:nvSpPr>
        <p:spPr>
          <a:xfrm>
            <a:off x="252730" y="142875"/>
            <a:ext cx="8920480" cy="958850"/>
          </a:xfrm>
        </p:spPr>
        <p:txBody>
          <a:bodyPr/>
          <a:lstStyle/>
          <a:p>
            <a:r>
              <a:rPr lang="en-US" altLang="zh-CN">
                <a:sym typeface="+mn-ea"/>
              </a:rPr>
              <a:t>    </a:t>
            </a:r>
            <a:r>
              <a:rPr lang="zh-CN" altLang="en-US">
                <a:sym typeface="+mn-ea"/>
              </a:rPr>
              <a:t>安氏公司风险分析模型</a:t>
            </a:r>
          </a:p>
        </p:txBody>
      </p:sp>
      <p:sp>
        <p:nvSpPr>
          <p:cNvPr id="4" name="椭圆 3"/>
          <p:cNvSpPr/>
          <p:nvPr/>
        </p:nvSpPr>
        <p:spPr>
          <a:xfrm>
            <a:off x="759460" y="2115820"/>
            <a:ext cx="1754505" cy="66738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5" name="矩形 4"/>
          <p:cNvSpPr/>
          <p:nvPr/>
        </p:nvSpPr>
        <p:spPr>
          <a:xfrm>
            <a:off x="4326255" y="2021840"/>
            <a:ext cx="1435735" cy="65278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6" name="椭圆 5"/>
          <p:cNvSpPr/>
          <p:nvPr/>
        </p:nvSpPr>
        <p:spPr>
          <a:xfrm>
            <a:off x="759460" y="4128135"/>
            <a:ext cx="1754505" cy="667385"/>
          </a:xfrm>
          <a:prstGeom prst="ellips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7" name="矩形 6"/>
          <p:cNvSpPr/>
          <p:nvPr/>
        </p:nvSpPr>
        <p:spPr>
          <a:xfrm>
            <a:off x="4330700" y="2986405"/>
            <a:ext cx="1435100" cy="66675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8" name="矩形 7"/>
          <p:cNvSpPr/>
          <p:nvPr/>
        </p:nvSpPr>
        <p:spPr>
          <a:xfrm>
            <a:off x="4329430" y="4026535"/>
            <a:ext cx="1435735" cy="63817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9" name="矩形 8"/>
          <p:cNvSpPr/>
          <p:nvPr/>
        </p:nvSpPr>
        <p:spPr>
          <a:xfrm>
            <a:off x="4329430" y="4907280"/>
            <a:ext cx="1435735" cy="63817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0" name="圆角矩形 9"/>
          <p:cNvSpPr/>
          <p:nvPr/>
        </p:nvSpPr>
        <p:spPr>
          <a:xfrm flipV="1">
            <a:off x="6851650" y="2783840"/>
            <a:ext cx="1638300" cy="201231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1" name="矩形 10"/>
          <p:cNvSpPr/>
          <p:nvPr/>
        </p:nvSpPr>
        <p:spPr>
          <a:xfrm>
            <a:off x="7286625" y="2945765"/>
            <a:ext cx="768350" cy="33337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后果</a:t>
            </a:r>
          </a:p>
        </p:txBody>
      </p:sp>
      <p:sp>
        <p:nvSpPr>
          <p:cNvPr id="12" name="矩形 11"/>
          <p:cNvSpPr/>
          <p:nvPr/>
        </p:nvSpPr>
        <p:spPr>
          <a:xfrm>
            <a:off x="7286625" y="4055110"/>
            <a:ext cx="768350" cy="33337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rPr>
              <a:t>可能性</a:t>
            </a:r>
          </a:p>
        </p:txBody>
      </p:sp>
      <p:cxnSp>
        <p:nvCxnSpPr>
          <p:cNvPr id="13" name="直接箭头连接符 12"/>
          <p:cNvCxnSpPr>
            <a:stCxn id="4" idx="6"/>
          </p:cNvCxnSpPr>
          <p:nvPr/>
        </p:nvCxnSpPr>
        <p:spPr>
          <a:xfrm>
            <a:off x="2513965" y="2449830"/>
            <a:ext cx="181229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p:nvPr/>
        </p:nvCxnSpPr>
        <p:spPr>
          <a:xfrm>
            <a:off x="2513965" y="4461510"/>
            <a:ext cx="181229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5" name="矩形 14"/>
          <p:cNvSpPr/>
          <p:nvPr/>
        </p:nvSpPr>
        <p:spPr>
          <a:xfrm>
            <a:off x="4657725" y="2283460"/>
            <a:ext cx="1029335" cy="33337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6" name="矩形 15"/>
          <p:cNvSpPr/>
          <p:nvPr/>
        </p:nvSpPr>
        <p:spPr>
          <a:xfrm>
            <a:off x="4735830" y="3261995"/>
            <a:ext cx="1029335" cy="33337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7" name="矩形 16"/>
          <p:cNvSpPr/>
          <p:nvPr/>
        </p:nvSpPr>
        <p:spPr>
          <a:xfrm>
            <a:off x="4736465" y="4295140"/>
            <a:ext cx="1028700" cy="33337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8" name="矩形 17"/>
          <p:cNvSpPr/>
          <p:nvPr/>
        </p:nvSpPr>
        <p:spPr>
          <a:xfrm>
            <a:off x="4735830" y="5146675"/>
            <a:ext cx="1028700" cy="33337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19" name="流程图: 汇总连接 18"/>
          <p:cNvSpPr/>
          <p:nvPr/>
        </p:nvSpPr>
        <p:spPr>
          <a:xfrm>
            <a:off x="6280785" y="2905125"/>
            <a:ext cx="369570" cy="414655"/>
          </a:xfrm>
          <a:prstGeom prst="flowChartSummingJunction">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20" name="流程图: 汇总连接 19"/>
          <p:cNvSpPr/>
          <p:nvPr/>
        </p:nvSpPr>
        <p:spPr>
          <a:xfrm>
            <a:off x="6334760" y="3994150"/>
            <a:ext cx="369570" cy="414655"/>
          </a:xfrm>
          <a:prstGeom prst="flowChartSummingJunction">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21" name="流程图: 汇总连接 20"/>
          <p:cNvSpPr/>
          <p:nvPr/>
        </p:nvSpPr>
        <p:spPr>
          <a:xfrm>
            <a:off x="7486015" y="3486785"/>
            <a:ext cx="369570" cy="414655"/>
          </a:xfrm>
          <a:prstGeom prst="flowChartSummingJunction">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p:txBody>
      </p:sp>
      <p:sp>
        <p:nvSpPr>
          <p:cNvPr id="22" name="文本框 21"/>
          <p:cNvSpPr txBox="1"/>
          <p:nvPr/>
        </p:nvSpPr>
        <p:spPr>
          <a:xfrm>
            <a:off x="1049655" y="2391410"/>
            <a:ext cx="1332230" cy="368300"/>
          </a:xfrm>
          <a:prstGeom prst="rect">
            <a:avLst/>
          </a:prstGeom>
          <a:noFill/>
        </p:spPr>
        <p:txBody>
          <a:bodyPr wrap="none" rtlCol="0">
            <a:spAutoFit/>
          </a:bodyPr>
          <a:lstStyle/>
          <a:p>
            <a:r>
              <a:rPr lang="zh-CN" altLang="en-US"/>
              <a:t>资产拥有者</a:t>
            </a:r>
          </a:p>
        </p:txBody>
      </p:sp>
      <p:sp>
        <p:nvSpPr>
          <p:cNvPr id="24" name="文本框 23"/>
          <p:cNvSpPr txBox="1"/>
          <p:nvPr/>
        </p:nvSpPr>
        <p:spPr>
          <a:xfrm>
            <a:off x="962660" y="4319905"/>
            <a:ext cx="1102360" cy="368300"/>
          </a:xfrm>
          <a:prstGeom prst="rect">
            <a:avLst/>
          </a:prstGeom>
          <a:noFill/>
        </p:spPr>
        <p:txBody>
          <a:bodyPr wrap="none" rtlCol="0">
            <a:spAutoFit/>
          </a:bodyPr>
          <a:lstStyle/>
          <a:p>
            <a:r>
              <a:rPr lang="zh-CN" altLang="en-US"/>
              <a:t>威胁来源</a:t>
            </a:r>
          </a:p>
        </p:txBody>
      </p:sp>
      <p:sp>
        <p:nvSpPr>
          <p:cNvPr id="30" name="文本框 29"/>
          <p:cNvSpPr txBox="1"/>
          <p:nvPr/>
        </p:nvSpPr>
        <p:spPr>
          <a:xfrm>
            <a:off x="4245610" y="2058035"/>
            <a:ext cx="459740" cy="551180"/>
          </a:xfrm>
          <a:prstGeom prst="rect">
            <a:avLst/>
          </a:prstGeom>
          <a:noFill/>
        </p:spPr>
        <p:txBody>
          <a:bodyPr vert="eaVert" wrap="none" rtlCol="0">
            <a:spAutoFit/>
          </a:bodyPr>
          <a:lstStyle/>
          <a:p>
            <a:r>
              <a:rPr lang="zh-CN" altLang="en-US"/>
              <a:t>资产</a:t>
            </a:r>
          </a:p>
        </p:txBody>
      </p:sp>
      <p:sp>
        <p:nvSpPr>
          <p:cNvPr id="33" name="文本框 32"/>
          <p:cNvSpPr txBox="1"/>
          <p:nvPr/>
        </p:nvSpPr>
        <p:spPr>
          <a:xfrm>
            <a:off x="4241800" y="3014980"/>
            <a:ext cx="459740" cy="551180"/>
          </a:xfrm>
          <a:prstGeom prst="rect">
            <a:avLst/>
          </a:prstGeom>
          <a:noFill/>
        </p:spPr>
        <p:txBody>
          <a:bodyPr vert="eaVert" wrap="none" rtlCol="0">
            <a:spAutoFit/>
          </a:bodyPr>
          <a:lstStyle/>
          <a:p>
            <a:r>
              <a:rPr lang="zh-CN" altLang="en-US"/>
              <a:t>弱点</a:t>
            </a:r>
          </a:p>
        </p:txBody>
      </p:sp>
      <p:sp>
        <p:nvSpPr>
          <p:cNvPr id="34" name="文本框 33"/>
          <p:cNvSpPr txBox="1"/>
          <p:nvPr/>
        </p:nvSpPr>
        <p:spPr>
          <a:xfrm>
            <a:off x="4284980" y="4073525"/>
            <a:ext cx="459740" cy="551180"/>
          </a:xfrm>
          <a:prstGeom prst="rect">
            <a:avLst/>
          </a:prstGeom>
          <a:noFill/>
        </p:spPr>
        <p:txBody>
          <a:bodyPr vert="eaVert" wrap="none" rtlCol="0">
            <a:spAutoFit/>
          </a:bodyPr>
          <a:lstStyle/>
          <a:p>
            <a:r>
              <a:rPr lang="zh-CN" altLang="en-US"/>
              <a:t>威胁</a:t>
            </a:r>
          </a:p>
        </p:txBody>
      </p:sp>
      <p:sp>
        <p:nvSpPr>
          <p:cNvPr id="35" name="文本框 34"/>
          <p:cNvSpPr txBox="1"/>
          <p:nvPr/>
        </p:nvSpPr>
        <p:spPr>
          <a:xfrm>
            <a:off x="4227195" y="4928870"/>
            <a:ext cx="459740" cy="551180"/>
          </a:xfrm>
          <a:prstGeom prst="rect">
            <a:avLst/>
          </a:prstGeom>
          <a:noFill/>
        </p:spPr>
        <p:txBody>
          <a:bodyPr vert="eaVert" wrap="none" rtlCol="0">
            <a:spAutoFit/>
          </a:bodyPr>
          <a:lstStyle/>
          <a:p>
            <a:r>
              <a:rPr lang="zh-CN" altLang="en-US"/>
              <a:t>影响</a:t>
            </a:r>
          </a:p>
        </p:txBody>
      </p:sp>
      <p:sp>
        <p:nvSpPr>
          <p:cNvPr id="37" name="文本框 36"/>
          <p:cNvSpPr txBox="1"/>
          <p:nvPr/>
        </p:nvSpPr>
        <p:spPr>
          <a:xfrm>
            <a:off x="4889500" y="5146675"/>
            <a:ext cx="872490" cy="368300"/>
          </a:xfrm>
          <a:prstGeom prst="rect">
            <a:avLst/>
          </a:prstGeom>
          <a:noFill/>
        </p:spPr>
        <p:txBody>
          <a:bodyPr wrap="none" rtlCol="0">
            <a:spAutoFit/>
          </a:bodyPr>
          <a:lstStyle/>
          <a:p>
            <a:r>
              <a:rPr lang="zh-CN" altLang="en-US"/>
              <a:t>严重性</a:t>
            </a:r>
          </a:p>
        </p:txBody>
      </p:sp>
      <p:sp>
        <p:nvSpPr>
          <p:cNvPr id="38" name="文本框 37"/>
          <p:cNvSpPr txBox="1"/>
          <p:nvPr/>
        </p:nvSpPr>
        <p:spPr>
          <a:xfrm>
            <a:off x="4814570" y="4319905"/>
            <a:ext cx="872490" cy="368300"/>
          </a:xfrm>
          <a:prstGeom prst="rect">
            <a:avLst/>
          </a:prstGeom>
          <a:noFill/>
        </p:spPr>
        <p:txBody>
          <a:bodyPr wrap="none" rtlCol="0">
            <a:spAutoFit/>
          </a:bodyPr>
          <a:lstStyle/>
          <a:p>
            <a:r>
              <a:rPr lang="zh-CN" altLang="en-US"/>
              <a:t>可能性</a:t>
            </a:r>
          </a:p>
        </p:txBody>
      </p:sp>
      <p:sp>
        <p:nvSpPr>
          <p:cNvPr id="39" name="文本框 38"/>
          <p:cNvSpPr txBox="1"/>
          <p:nvPr/>
        </p:nvSpPr>
        <p:spPr>
          <a:xfrm>
            <a:off x="4774565" y="3319780"/>
            <a:ext cx="1102360" cy="368300"/>
          </a:xfrm>
          <a:prstGeom prst="rect">
            <a:avLst/>
          </a:prstGeom>
          <a:noFill/>
        </p:spPr>
        <p:txBody>
          <a:bodyPr wrap="none" rtlCol="0">
            <a:spAutoFit/>
          </a:bodyPr>
          <a:lstStyle/>
          <a:p>
            <a:r>
              <a:rPr lang="zh-CN" altLang="en-US"/>
              <a:t>难易程度</a:t>
            </a:r>
          </a:p>
        </p:txBody>
      </p:sp>
      <p:sp>
        <p:nvSpPr>
          <p:cNvPr id="40" name="文本框 39"/>
          <p:cNvSpPr txBox="1"/>
          <p:nvPr/>
        </p:nvSpPr>
        <p:spPr>
          <a:xfrm>
            <a:off x="4889500" y="2306320"/>
            <a:ext cx="642620" cy="368300"/>
          </a:xfrm>
          <a:prstGeom prst="rect">
            <a:avLst/>
          </a:prstGeom>
          <a:noFill/>
        </p:spPr>
        <p:txBody>
          <a:bodyPr wrap="none" rtlCol="0">
            <a:spAutoFit/>
          </a:bodyPr>
          <a:lstStyle/>
          <a:p>
            <a:r>
              <a:rPr lang="zh-CN" altLang="en-US"/>
              <a:t>价值</a:t>
            </a:r>
            <a:endParaRPr lang="en-US" altLang="zh-CN"/>
          </a:p>
        </p:txBody>
      </p:sp>
      <p:cxnSp>
        <p:nvCxnSpPr>
          <p:cNvPr id="41" name="直接箭头连接符 40"/>
          <p:cNvCxnSpPr>
            <a:stCxn id="15" idx="3"/>
            <a:endCxn id="19" idx="1"/>
          </p:cNvCxnSpPr>
          <p:nvPr/>
        </p:nvCxnSpPr>
        <p:spPr>
          <a:xfrm>
            <a:off x="5687060" y="2450465"/>
            <a:ext cx="647700" cy="5156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2" name="直接箭头连接符 41"/>
          <p:cNvCxnSpPr/>
          <p:nvPr/>
        </p:nvCxnSpPr>
        <p:spPr>
          <a:xfrm>
            <a:off x="5799455" y="3566160"/>
            <a:ext cx="511810" cy="5511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5" name="直接箭头连接符 44"/>
          <p:cNvCxnSpPr/>
          <p:nvPr/>
        </p:nvCxnSpPr>
        <p:spPr>
          <a:xfrm flipV="1">
            <a:off x="5775960" y="4199255"/>
            <a:ext cx="558800" cy="44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6" name="直接箭头连接符 45"/>
          <p:cNvCxnSpPr>
            <a:stCxn id="20" idx="6"/>
          </p:cNvCxnSpPr>
          <p:nvPr/>
        </p:nvCxnSpPr>
        <p:spPr>
          <a:xfrm flipV="1">
            <a:off x="6704330" y="4175125"/>
            <a:ext cx="507365" cy="266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7" name="直接箭头连接符 46"/>
          <p:cNvCxnSpPr>
            <a:stCxn id="19" idx="6"/>
            <a:endCxn id="11" idx="1"/>
          </p:cNvCxnSpPr>
          <p:nvPr/>
        </p:nvCxnSpPr>
        <p:spPr>
          <a:xfrm>
            <a:off x="6650355" y="3112770"/>
            <a:ext cx="6362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8" name="直接箭头连接符 47"/>
          <p:cNvCxnSpPr>
            <a:stCxn id="37" idx="3"/>
            <a:endCxn id="19" idx="2"/>
          </p:cNvCxnSpPr>
          <p:nvPr/>
        </p:nvCxnSpPr>
        <p:spPr>
          <a:xfrm flipV="1">
            <a:off x="5761990" y="3112770"/>
            <a:ext cx="518795" cy="22180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9" name="直接箭头连接符 48"/>
          <p:cNvCxnSpPr>
            <a:stCxn id="11" idx="2"/>
            <a:endCxn id="21" idx="0"/>
          </p:cNvCxnSpPr>
          <p:nvPr/>
        </p:nvCxnSpPr>
        <p:spPr>
          <a:xfrm>
            <a:off x="7670800" y="3279140"/>
            <a:ext cx="0" cy="2076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0" name="直接箭头连接符 49"/>
          <p:cNvCxnSpPr>
            <a:stCxn id="12" idx="0"/>
            <a:endCxn id="21" idx="4"/>
          </p:cNvCxnSpPr>
          <p:nvPr/>
        </p:nvCxnSpPr>
        <p:spPr>
          <a:xfrm flipV="1">
            <a:off x="7670800" y="3901440"/>
            <a:ext cx="0" cy="1536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1" name="直接箭头连接符 50"/>
          <p:cNvCxnSpPr>
            <a:stCxn id="21" idx="6"/>
          </p:cNvCxnSpPr>
          <p:nvPr/>
        </p:nvCxnSpPr>
        <p:spPr>
          <a:xfrm>
            <a:off x="7855585" y="3694430"/>
            <a:ext cx="226060"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52" name="文本框 51"/>
          <p:cNvSpPr txBox="1"/>
          <p:nvPr/>
        </p:nvSpPr>
        <p:spPr>
          <a:xfrm>
            <a:off x="7996555" y="3449955"/>
            <a:ext cx="459740" cy="551180"/>
          </a:xfrm>
          <a:prstGeom prst="rect">
            <a:avLst/>
          </a:prstGeom>
          <a:noFill/>
        </p:spPr>
        <p:txBody>
          <a:bodyPr vert="eaVert" wrap="none" rtlCol="0">
            <a:spAutoFit/>
          </a:bodyPr>
          <a:lstStyle/>
          <a:p>
            <a:r>
              <a:rPr lang="zh-CN" altLang="en-US"/>
              <a:t>风险</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9130" y="1101725"/>
            <a:ext cx="7772400" cy="4567555"/>
          </a:xfrm>
        </p:spPr>
        <p:txBody>
          <a:bodyPr/>
          <a:lstStyle/>
          <a:p>
            <a:pPr marL="0" indent="0">
              <a:buNone/>
            </a:pPr>
            <a:endParaRPr lang="zh-CN" altLang="en-US" sz="2400" dirty="0"/>
          </a:p>
          <a:p>
            <a:pPr marL="0" indent="0">
              <a:buNone/>
            </a:pPr>
            <a:r>
              <a:rPr lang="zh-CN" altLang="en-US" sz="2400" dirty="0"/>
              <a:t>威胁属性值一般用威胁出现频率来赋值。在安氏公司则用威胁发生的可能性</a:t>
            </a:r>
            <a:r>
              <a:rPr lang="en-US" altLang="zh-CN" sz="2400" dirty="0"/>
              <a:t>+</a:t>
            </a:r>
            <a:r>
              <a:rPr lang="zh-CN" altLang="en-US" sz="2400" dirty="0"/>
              <a:t>威胁的严重程度表示。</a:t>
            </a:r>
          </a:p>
          <a:p>
            <a:pPr marL="0" indent="0">
              <a:buNone/>
            </a:pPr>
            <a:r>
              <a:rPr lang="zh-CN" altLang="en-US" sz="2400" dirty="0"/>
              <a:t>威胁发生的频率：</a:t>
            </a:r>
          </a:p>
          <a:p>
            <a:pPr marL="0" indent="0">
              <a:buNone/>
            </a:pPr>
            <a:r>
              <a:rPr lang="zh-CN" altLang="en-US" sz="1800" dirty="0"/>
              <a:t>很高：出现频率很高（》</a:t>
            </a:r>
            <a:r>
              <a:rPr lang="en-US" altLang="zh-CN" sz="1800" dirty="0"/>
              <a:t>1/</a:t>
            </a:r>
            <a:r>
              <a:rPr lang="zh-CN" altLang="en-US" sz="1800" dirty="0"/>
              <a:t>周）；在大多数情况下几乎不可避免；经常发生</a:t>
            </a:r>
          </a:p>
          <a:p>
            <a:pPr marL="0" indent="0">
              <a:buNone/>
            </a:pPr>
            <a:r>
              <a:rPr lang="zh-CN" altLang="en-US" sz="1800" dirty="0"/>
              <a:t>高：</a:t>
            </a:r>
            <a:r>
              <a:rPr lang="zh-CN" altLang="en-US" sz="1800" dirty="0">
                <a:sym typeface="+mn-ea"/>
              </a:rPr>
              <a:t>出现频率很高（》</a:t>
            </a:r>
            <a:r>
              <a:rPr lang="en-US" altLang="zh-CN" sz="1800" dirty="0">
                <a:sym typeface="+mn-ea"/>
              </a:rPr>
              <a:t>1/</a:t>
            </a:r>
            <a:r>
              <a:rPr lang="zh-CN" altLang="en-US" sz="1800" dirty="0">
                <a:sym typeface="+mn-ea"/>
              </a:rPr>
              <a:t>月）；在大多数情况下很有可能发生；多次发生</a:t>
            </a:r>
          </a:p>
          <a:p>
            <a:pPr marL="0" indent="0">
              <a:buNone/>
            </a:pPr>
            <a:r>
              <a:rPr lang="zh-CN" altLang="en-US" sz="1800" dirty="0"/>
              <a:t>中：</a:t>
            </a:r>
            <a:r>
              <a:rPr lang="zh-CN" altLang="en-US" sz="1800" dirty="0">
                <a:sym typeface="+mn-ea"/>
              </a:rPr>
              <a:t>出现频率中等（》</a:t>
            </a:r>
            <a:r>
              <a:rPr lang="en-US" altLang="zh-CN" sz="1800" dirty="0">
                <a:sym typeface="+mn-ea"/>
              </a:rPr>
              <a:t>1/</a:t>
            </a:r>
            <a:r>
              <a:rPr lang="zh-CN" altLang="en-US" sz="1800" dirty="0">
                <a:sym typeface="+mn-ea"/>
              </a:rPr>
              <a:t>半年）；在某种情况下可能发生；被证实曾经发生</a:t>
            </a:r>
            <a:endParaRPr lang="en-US" altLang="zh-CN" sz="1800" dirty="0">
              <a:sym typeface="+mn-ea"/>
            </a:endParaRPr>
          </a:p>
          <a:p>
            <a:pPr marL="0" indent="0">
              <a:buNone/>
            </a:pPr>
            <a:r>
              <a:rPr lang="zh-CN" altLang="en-US" sz="1800" dirty="0"/>
              <a:t>低</a:t>
            </a:r>
            <a:r>
              <a:rPr lang="en-US" altLang="zh-CN" sz="1800" dirty="0"/>
              <a:t>:</a:t>
            </a:r>
            <a:r>
              <a:rPr lang="zh-CN" altLang="en-US" sz="1800" dirty="0"/>
              <a:t>出现频率较小；一般不太可能发生</a:t>
            </a:r>
          </a:p>
          <a:p>
            <a:pPr marL="0" indent="0">
              <a:buNone/>
            </a:pPr>
            <a:r>
              <a:rPr lang="zh-CN" altLang="en-US" sz="1800" dirty="0"/>
              <a:t>极低：几乎不可能发生；仅可能在非常罕见和例外的情况下发生</a:t>
            </a:r>
          </a:p>
        </p:txBody>
      </p:sp>
      <p:sp>
        <p:nvSpPr>
          <p:cNvPr id="3" name="标题 2"/>
          <p:cNvSpPr>
            <a:spLocks noGrp="1"/>
          </p:cNvSpPr>
          <p:nvPr>
            <p:ph type="title"/>
          </p:nvPr>
        </p:nvSpPr>
        <p:spPr/>
        <p:txBody>
          <a:bodyPr/>
          <a:lstStyle/>
          <a:p>
            <a:r>
              <a:rPr lang="zh-CN" altLang="en-US" dirty="0"/>
              <a:t>威胁的属性</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8120" y="1102360"/>
            <a:ext cx="8233410" cy="5488940"/>
          </a:xfrm>
        </p:spPr>
        <p:txBody>
          <a:bodyPr/>
          <a:lstStyle/>
          <a:p>
            <a:pPr marL="0" indent="0">
              <a:buNone/>
            </a:pPr>
            <a:r>
              <a:rPr lang="zh-CN" altLang="en-US" sz="2400"/>
              <a:t>威胁的双属性：可能性（</a:t>
            </a:r>
            <a:r>
              <a:rPr lang="en-US" altLang="zh-CN" sz="2400"/>
              <a:t>Likelihood)</a:t>
            </a:r>
            <a:r>
              <a:rPr lang="zh-CN" altLang="en-US" sz="2400"/>
              <a:t>和影响</a:t>
            </a:r>
            <a:r>
              <a:rPr lang="en-US" altLang="zh-CN" sz="2800"/>
              <a:t>Impact)</a:t>
            </a:r>
            <a:r>
              <a:rPr lang="zh-CN" altLang="en-US" sz="2800"/>
              <a:t>，</a:t>
            </a:r>
            <a:r>
              <a:rPr lang="zh-CN" altLang="en-US" sz="2400"/>
              <a:t>属性值分级可以粗（如</a:t>
            </a:r>
            <a:r>
              <a:rPr lang="en-US" altLang="zh-CN" sz="2400"/>
              <a:t>3</a:t>
            </a:r>
            <a:r>
              <a:rPr lang="zh-CN" altLang="en-US" sz="2400"/>
              <a:t>级），也可以细（</a:t>
            </a:r>
            <a:r>
              <a:rPr lang="en-US" altLang="zh-CN" sz="2400"/>
              <a:t>5</a:t>
            </a:r>
            <a:r>
              <a:rPr lang="zh-CN" altLang="en-US" sz="2400"/>
              <a:t>级）</a:t>
            </a:r>
          </a:p>
        </p:txBody>
      </p:sp>
      <p:sp>
        <p:nvSpPr>
          <p:cNvPr id="3" name="标题 2"/>
          <p:cNvSpPr>
            <a:spLocks noGrp="1"/>
          </p:cNvSpPr>
          <p:nvPr>
            <p:ph type="title"/>
          </p:nvPr>
        </p:nvSpPr>
        <p:spPr/>
        <p:txBody>
          <a:bodyPr/>
          <a:lstStyle/>
          <a:p>
            <a:r>
              <a:rPr lang="zh-CN" altLang="en-US"/>
              <a:t>威胁的属性</a:t>
            </a:r>
          </a:p>
        </p:txBody>
      </p:sp>
      <p:graphicFrame>
        <p:nvGraphicFramePr>
          <p:cNvPr id="5" name="表格 4"/>
          <p:cNvGraphicFramePr/>
          <p:nvPr/>
        </p:nvGraphicFramePr>
        <p:xfrm>
          <a:off x="1372870" y="1987550"/>
          <a:ext cx="6398895" cy="2286000"/>
        </p:xfrm>
        <a:graphic>
          <a:graphicData uri="http://schemas.openxmlformats.org/drawingml/2006/table">
            <a:tbl>
              <a:tblPr firstRow="1" bandRow="1">
                <a:tableStyleId>{5C22544A-7EE6-4342-B048-85BDC9FD1C3A}</a:tableStyleId>
              </a:tblPr>
              <a:tblGrid>
                <a:gridCol w="695960">
                  <a:extLst>
                    <a:ext uri="{9D8B030D-6E8A-4147-A177-3AD203B41FA5}">
                      <a16:colId xmlns:a16="http://schemas.microsoft.com/office/drawing/2014/main" val="20000"/>
                    </a:ext>
                  </a:extLst>
                </a:gridCol>
                <a:gridCol w="1170940">
                  <a:extLst>
                    <a:ext uri="{9D8B030D-6E8A-4147-A177-3AD203B41FA5}">
                      <a16:colId xmlns:a16="http://schemas.microsoft.com/office/drawing/2014/main" val="20001"/>
                    </a:ext>
                  </a:extLst>
                </a:gridCol>
                <a:gridCol w="4531995">
                  <a:extLst>
                    <a:ext uri="{9D8B030D-6E8A-4147-A177-3AD203B41FA5}">
                      <a16:colId xmlns:a16="http://schemas.microsoft.com/office/drawing/2014/main" val="20002"/>
                    </a:ext>
                  </a:extLst>
                </a:gridCol>
              </a:tblGrid>
              <a:tr h="381000">
                <a:tc>
                  <a:txBody>
                    <a:bodyPr/>
                    <a:lstStyle/>
                    <a:p>
                      <a:pPr>
                        <a:buNone/>
                      </a:pPr>
                      <a:r>
                        <a:rPr lang="zh-CN" altLang="en-US"/>
                        <a:t>赋值</a:t>
                      </a:r>
                    </a:p>
                  </a:txBody>
                  <a:tcPr/>
                </a:tc>
                <a:tc>
                  <a:txBody>
                    <a:bodyPr/>
                    <a:lstStyle/>
                    <a:p>
                      <a:pPr>
                        <a:buNone/>
                      </a:pPr>
                      <a:r>
                        <a:rPr lang="zh-CN" altLang="en-US"/>
                        <a:t>简称</a:t>
                      </a:r>
                    </a:p>
                  </a:txBody>
                  <a:tcPr/>
                </a:tc>
                <a:tc>
                  <a:txBody>
                    <a:bodyPr/>
                    <a:lstStyle/>
                    <a:p>
                      <a:pPr>
                        <a:buNone/>
                      </a:pPr>
                      <a:r>
                        <a:rPr lang="zh-CN" altLang="en-US"/>
                        <a:t>说明</a:t>
                      </a:r>
                    </a:p>
                  </a:txBody>
                  <a:tcPr/>
                </a:tc>
                <a:extLst>
                  <a:ext uri="{0D108BD9-81ED-4DB2-BD59-A6C34878D82A}">
                    <a16:rowId xmlns:a16="http://schemas.microsoft.com/office/drawing/2014/main" val="10000"/>
                  </a:ext>
                </a:extLst>
              </a:tr>
              <a:tr h="381000">
                <a:tc>
                  <a:txBody>
                    <a:bodyPr/>
                    <a:lstStyle/>
                    <a:p>
                      <a:pPr>
                        <a:buNone/>
                      </a:pPr>
                      <a:r>
                        <a:rPr lang="en-US" altLang="zh-CN"/>
                        <a:t>4</a:t>
                      </a:r>
                    </a:p>
                  </a:txBody>
                  <a:tcPr/>
                </a:tc>
                <a:tc>
                  <a:txBody>
                    <a:bodyPr/>
                    <a:lstStyle/>
                    <a:p>
                      <a:pPr>
                        <a:buNone/>
                      </a:pPr>
                      <a:r>
                        <a:rPr lang="en-US" altLang="zh-CN"/>
                        <a:t>VH</a:t>
                      </a:r>
                    </a:p>
                  </a:txBody>
                  <a:tcPr/>
                </a:tc>
                <a:tc>
                  <a:txBody>
                    <a:bodyPr/>
                    <a:lstStyle/>
                    <a:p>
                      <a:pPr>
                        <a:buNone/>
                      </a:pPr>
                      <a:r>
                        <a:rPr lang="zh-CN" altLang="en-US"/>
                        <a:t>极其可能，或者不可避免</a:t>
                      </a:r>
                    </a:p>
                  </a:txBody>
                  <a:tcPr/>
                </a:tc>
                <a:extLst>
                  <a:ext uri="{0D108BD9-81ED-4DB2-BD59-A6C34878D82A}">
                    <a16:rowId xmlns:a16="http://schemas.microsoft.com/office/drawing/2014/main" val="10001"/>
                  </a:ext>
                </a:extLst>
              </a:tr>
              <a:tr h="381000">
                <a:tc>
                  <a:txBody>
                    <a:bodyPr/>
                    <a:lstStyle/>
                    <a:p>
                      <a:pPr>
                        <a:buNone/>
                      </a:pPr>
                      <a:r>
                        <a:rPr lang="en-US" altLang="zh-CN"/>
                        <a:t>3</a:t>
                      </a:r>
                    </a:p>
                  </a:txBody>
                  <a:tcPr/>
                </a:tc>
                <a:tc>
                  <a:txBody>
                    <a:bodyPr/>
                    <a:lstStyle/>
                    <a:p>
                      <a:pPr>
                        <a:buNone/>
                      </a:pPr>
                      <a:r>
                        <a:rPr lang="en-US" altLang="zh-CN"/>
                        <a:t>H</a:t>
                      </a:r>
                    </a:p>
                  </a:txBody>
                  <a:tcPr/>
                </a:tc>
                <a:tc>
                  <a:txBody>
                    <a:bodyPr/>
                    <a:lstStyle/>
                    <a:p>
                      <a:pPr>
                        <a:buNone/>
                      </a:pPr>
                      <a:r>
                        <a:rPr lang="zh-CN" altLang="en-US"/>
                        <a:t>很可能</a:t>
                      </a:r>
                    </a:p>
                  </a:txBody>
                  <a:tcPr/>
                </a:tc>
                <a:extLst>
                  <a:ext uri="{0D108BD9-81ED-4DB2-BD59-A6C34878D82A}">
                    <a16:rowId xmlns:a16="http://schemas.microsoft.com/office/drawing/2014/main" val="10002"/>
                  </a:ext>
                </a:extLst>
              </a:tr>
              <a:tr h="381000">
                <a:tc>
                  <a:txBody>
                    <a:bodyPr/>
                    <a:lstStyle/>
                    <a:p>
                      <a:pPr>
                        <a:buNone/>
                      </a:pPr>
                      <a:r>
                        <a:rPr lang="en-US" altLang="zh-CN"/>
                        <a:t>2</a:t>
                      </a:r>
                    </a:p>
                  </a:txBody>
                  <a:tcPr/>
                </a:tc>
                <a:tc>
                  <a:txBody>
                    <a:bodyPr/>
                    <a:lstStyle/>
                    <a:p>
                      <a:pPr>
                        <a:buNone/>
                      </a:pPr>
                      <a:r>
                        <a:rPr lang="en-US" altLang="zh-CN"/>
                        <a:t>M</a:t>
                      </a:r>
                    </a:p>
                  </a:txBody>
                  <a:tcPr/>
                </a:tc>
                <a:tc>
                  <a:txBody>
                    <a:bodyPr/>
                    <a:lstStyle/>
                    <a:p>
                      <a:pPr>
                        <a:buNone/>
                      </a:pPr>
                      <a:r>
                        <a:rPr lang="zh-CN" altLang="en-US"/>
                        <a:t>可能</a:t>
                      </a:r>
                    </a:p>
                  </a:txBody>
                  <a:tcPr/>
                </a:tc>
                <a:extLst>
                  <a:ext uri="{0D108BD9-81ED-4DB2-BD59-A6C34878D82A}">
                    <a16:rowId xmlns:a16="http://schemas.microsoft.com/office/drawing/2014/main" val="10003"/>
                  </a:ext>
                </a:extLst>
              </a:tr>
              <a:tr h="381000">
                <a:tc>
                  <a:txBody>
                    <a:bodyPr/>
                    <a:lstStyle/>
                    <a:p>
                      <a:pPr>
                        <a:buNone/>
                      </a:pPr>
                      <a:r>
                        <a:rPr lang="en-US" altLang="zh-CN"/>
                        <a:t>1</a:t>
                      </a:r>
                    </a:p>
                  </a:txBody>
                  <a:tcPr/>
                </a:tc>
                <a:tc>
                  <a:txBody>
                    <a:bodyPr/>
                    <a:lstStyle/>
                    <a:p>
                      <a:pPr>
                        <a:buNone/>
                      </a:pPr>
                      <a:r>
                        <a:rPr lang="en-US" altLang="zh-CN"/>
                        <a:t>L</a:t>
                      </a:r>
                    </a:p>
                  </a:txBody>
                  <a:tcPr/>
                </a:tc>
                <a:tc>
                  <a:txBody>
                    <a:bodyPr/>
                    <a:lstStyle/>
                    <a:p>
                      <a:pPr>
                        <a:buNone/>
                      </a:pPr>
                      <a:r>
                        <a:rPr lang="zh-CN" altLang="en-US"/>
                        <a:t>可能性很小</a:t>
                      </a:r>
                    </a:p>
                  </a:txBody>
                  <a:tcPr/>
                </a:tc>
                <a:extLst>
                  <a:ext uri="{0D108BD9-81ED-4DB2-BD59-A6C34878D82A}">
                    <a16:rowId xmlns:a16="http://schemas.microsoft.com/office/drawing/2014/main" val="10004"/>
                  </a:ext>
                </a:extLst>
              </a:tr>
              <a:tr h="381000">
                <a:tc>
                  <a:txBody>
                    <a:bodyPr/>
                    <a:lstStyle/>
                    <a:p>
                      <a:pPr>
                        <a:buNone/>
                      </a:pPr>
                      <a:r>
                        <a:rPr lang="en-US" altLang="zh-CN"/>
                        <a:t>0</a:t>
                      </a:r>
                    </a:p>
                  </a:txBody>
                  <a:tcPr/>
                </a:tc>
                <a:tc>
                  <a:txBody>
                    <a:bodyPr/>
                    <a:lstStyle/>
                    <a:p>
                      <a:pPr>
                        <a:buNone/>
                      </a:pPr>
                      <a:r>
                        <a:rPr lang="en-US" altLang="zh-CN"/>
                        <a:t>N</a:t>
                      </a:r>
                    </a:p>
                  </a:txBody>
                  <a:tcPr/>
                </a:tc>
                <a:tc>
                  <a:txBody>
                    <a:bodyPr/>
                    <a:lstStyle/>
                    <a:p>
                      <a:pPr>
                        <a:buNone/>
                      </a:pPr>
                      <a:r>
                        <a:rPr lang="zh-CN" altLang="en-US"/>
                        <a:t>几乎不可能</a:t>
                      </a:r>
                    </a:p>
                  </a:txBody>
                  <a:tcPr/>
                </a:tc>
                <a:extLst>
                  <a:ext uri="{0D108BD9-81ED-4DB2-BD59-A6C34878D82A}">
                    <a16:rowId xmlns:a16="http://schemas.microsoft.com/office/drawing/2014/main" val="10005"/>
                  </a:ext>
                </a:extLst>
              </a:tr>
            </a:tbl>
          </a:graphicData>
        </a:graphic>
      </p:graphicFrame>
      <p:graphicFrame>
        <p:nvGraphicFramePr>
          <p:cNvPr id="6" name="表格 5"/>
          <p:cNvGraphicFramePr/>
          <p:nvPr/>
        </p:nvGraphicFramePr>
        <p:xfrm>
          <a:off x="1372235" y="4305300"/>
          <a:ext cx="6398895" cy="2286000"/>
        </p:xfrm>
        <a:graphic>
          <a:graphicData uri="http://schemas.openxmlformats.org/drawingml/2006/table">
            <a:tbl>
              <a:tblPr firstRow="1" bandRow="1">
                <a:tableStyleId>{5C22544A-7EE6-4342-B048-85BDC9FD1C3A}</a:tableStyleId>
              </a:tblPr>
              <a:tblGrid>
                <a:gridCol w="695960">
                  <a:extLst>
                    <a:ext uri="{9D8B030D-6E8A-4147-A177-3AD203B41FA5}">
                      <a16:colId xmlns:a16="http://schemas.microsoft.com/office/drawing/2014/main" val="20000"/>
                    </a:ext>
                  </a:extLst>
                </a:gridCol>
                <a:gridCol w="1225550">
                  <a:extLst>
                    <a:ext uri="{9D8B030D-6E8A-4147-A177-3AD203B41FA5}">
                      <a16:colId xmlns:a16="http://schemas.microsoft.com/office/drawing/2014/main" val="20001"/>
                    </a:ext>
                  </a:extLst>
                </a:gridCol>
                <a:gridCol w="4477385">
                  <a:extLst>
                    <a:ext uri="{9D8B030D-6E8A-4147-A177-3AD203B41FA5}">
                      <a16:colId xmlns:a16="http://schemas.microsoft.com/office/drawing/2014/main" val="20002"/>
                    </a:ext>
                  </a:extLst>
                </a:gridCol>
              </a:tblGrid>
              <a:tr h="381000">
                <a:tc>
                  <a:txBody>
                    <a:bodyPr/>
                    <a:lstStyle/>
                    <a:p>
                      <a:pPr>
                        <a:buNone/>
                      </a:pPr>
                      <a:r>
                        <a:rPr lang="zh-CN" altLang="en-US" dirty="0"/>
                        <a:t>赋值</a:t>
                      </a:r>
                    </a:p>
                  </a:txBody>
                  <a:tcPr/>
                </a:tc>
                <a:tc>
                  <a:txBody>
                    <a:bodyPr/>
                    <a:lstStyle/>
                    <a:p>
                      <a:pPr>
                        <a:buNone/>
                      </a:pPr>
                      <a:r>
                        <a:rPr lang="zh-CN" altLang="en-US"/>
                        <a:t>简称</a:t>
                      </a:r>
                    </a:p>
                  </a:txBody>
                  <a:tcPr/>
                </a:tc>
                <a:tc>
                  <a:txBody>
                    <a:bodyPr/>
                    <a:lstStyle/>
                    <a:p>
                      <a:pPr>
                        <a:buNone/>
                      </a:pPr>
                      <a:r>
                        <a:rPr lang="zh-CN" altLang="en-US"/>
                        <a:t>说明</a:t>
                      </a:r>
                    </a:p>
                  </a:txBody>
                  <a:tcPr/>
                </a:tc>
                <a:extLst>
                  <a:ext uri="{0D108BD9-81ED-4DB2-BD59-A6C34878D82A}">
                    <a16:rowId xmlns:a16="http://schemas.microsoft.com/office/drawing/2014/main" val="10000"/>
                  </a:ext>
                </a:extLst>
              </a:tr>
              <a:tr h="381000">
                <a:tc>
                  <a:txBody>
                    <a:bodyPr/>
                    <a:lstStyle/>
                    <a:p>
                      <a:pPr>
                        <a:buNone/>
                      </a:pPr>
                      <a:r>
                        <a:rPr lang="en-US" altLang="zh-CN" dirty="0"/>
                        <a:t>4</a:t>
                      </a:r>
                    </a:p>
                  </a:txBody>
                  <a:tcPr/>
                </a:tc>
                <a:tc>
                  <a:txBody>
                    <a:bodyPr/>
                    <a:lstStyle/>
                    <a:p>
                      <a:pPr>
                        <a:buNone/>
                      </a:pPr>
                      <a:r>
                        <a:rPr lang="en-US" altLang="zh-CN"/>
                        <a:t>Critical</a:t>
                      </a:r>
                    </a:p>
                  </a:txBody>
                  <a:tcPr/>
                </a:tc>
                <a:tc>
                  <a:txBody>
                    <a:bodyPr/>
                    <a:lstStyle/>
                    <a:p>
                      <a:pPr>
                        <a:buNone/>
                      </a:pPr>
                      <a:r>
                        <a:rPr lang="zh-CN" altLang="en-US"/>
                        <a:t>资产全部损失，或资产已经不可用</a:t>
                      </a:r>
                      <a:endParaRPr lang="en-US" altLang="zh-CN"/>
                    </a:p>
                  </a:txBody>
                  <a:tcPr/>
                </a:tc>
                <a:extLst>
                  <a:ext uri="{0D108BD9-81ED-4DB2-BD59-A6C34878D82A}">
                    <a16:rowId xmlns:a16="http://schemas.microsoft.com/office/drawing/2014/main" val="10001"/>
                  </a:ext>
                </a:extLst>
              </a:tr>
              <a:tr h="381000">
                <a:tc>
                  <a:txBody>
                    <a:bodyPr/>
                    <a:lstStyle/>
                    <a:p>
                      <a:pPr>
                        <a:buNone/>
                      </a:pPr>
                      <a:r>
                        <a:rPr lang="en-US" altLang="zh-CN"/>
                        <a:t>3</a:t>
                      </a:r>
                    </a:p>
                  </a:txBody>
                  <a:tcPr/>
                </a:tc>
                <a:tc>
                  <a:txBody>
                    <a:bodyPr/>
                    <a:lstStyle/>
                    <a:p>
                      <a:pPr>
                        <a:buNone/>
                      </a:pPr>
                      <a:r>
                        <a:rPr lang="en-US" altLang="zh-CN"/>
                        <a:t>Serious</a:t>
                      </a:r>
                    </a:p>
                  </a:txBody>
                  <a:tcPr/>
                </a:tc>
                <a:tc>
                  <a:txBody>
                    <a:bodyPr/>
                    <a:lstStyle/>
                    <a:p>
                      <a:pPr>
                        <a:buNone/>
                      </a:pPr>
                      <a:r>
                        <a:rPr lang="zh-CN" altLang="en-US"/>
                        <a:t>资产遭受重大损失</a:t>
                      </a:r>
                    </a:p>
                  </a:txBody>
                  <a:tcPr/>
                </a:tc>
                <a:extLst>
                  <a:ext uri="{0D108BD9-81ED-4DB2-BD59-A6C34878D82A}">
                    <a16:rowId xmlns:a16="http://schemas.microsoft.com/office/drawing/2014/main" val="10002"/>
                  </a:ext>
                </a:extLst>
              </a:tr>
              <a:tr h="381000">
                <a:tc>
                  <a:txBody>
                    <a:bodyPr/>
                    <a:lstStyle/>
                    <a:p>
                      <a:pPr>
                        <a:buNone/>
                      </a:pPr>
                      <a:r>
                        <a:rPr lang="en-US" altLang="zh-CN"/>
                        <a:t>2</a:t>
                      </a:r>
                    </a:p>
                  </a:txBody>
                  <a:tcPr/>
                </a:tc>
                <a:tc>
                  <a:txBody>
                    <a:bodyPr/>
                    <a:lstStyle/>
                    <a:p>
                      <a:pPr>
                        <a:buNone/>
                      </a:pPr>
                      <a:r>
                        <a:rPr lang="en-US" altLang="zh-CN"/>
                        <a:t>Moderate</a:t>
                      </a:r>
                    </a:p>
                  </a:txBody>
                  <a:tcPr/>
                </a:tc>
                <a:tc>
                  <a:txBody>
                    <a:bodyPr/>
                    <a:lstStyle/>
                    <a:p>
                      <a:pPr>
                        <a:buNone/>
                      </a:pPr>
                      <a:r>
                        <a:rPr lang="zh-CN" altLang="en-US"/>
                        <a:t>资产遭受明显损失</a:t>
                      </a:r>
                    </a:p>
                  </a:txBody>
                  <a:tcPr/>
                </a:tc>
                <a:extLst>
                  <a:ext uri="{0D108BD9-81ED-4DB2-BD59-A6C34878D82A}">
                    <a16:rowId xmlns:a16="http://schemas.microsoft.com/office/drawing/2014/main" val="10003"/>
                  </a:ext>
                </a:extLst>
              </a:tr>
              <a:tr h="381000">
                <a:tc>
                  <a:txBody>
                    <a:bodyPr/>
                    <a:lstStyle/>
                    <a:p>
                      <a:pPr>
                        <a:buNone/>
                      </a:pPr>
                      <a:r>
                        <a:rPr lang="en-US" altLang="zh-CN"/>
                        <a:t>1</a:t>
                      </a:r>
                    </a:p>
                  </a:txBody>
                  <a:tcPr/>
                </a:tc>
                <a:tc>
                  <a:txBody>
                    <a:bodyPr/>
                    <a:lstStyle/>
                    <a:p>
                      <a:pPr>
                        <a:buNone/>
                      </a:pPr>
                      <a:r>
                        <a:rPr lang="en-US" altLang="zh-CN"/>
                        <a:t>Minor</a:t>
                      </a:r>
                    </a:p>
                  </a:txBody>
                  <a:tcPr/>
                </a:tc>
                <a:tc>
                  <a:txBody>
                    <a:bodyPr/>
                    <a:lstStyle/>
                    <a:p>
                      <a:pPr>
                        <a:buNone/>
                      </a:pPr>
                      <a:r>
                        <a:rPr lang="zh-CN" altLang="en-US"/>
                        <a:t>损失很小</a:t>
                      </a:r>
                    </a:p>
                  </a:txBody>
                  <a:tcPr/>
                </a:tc>
                <a:extLst>
                  <a:ext uri="{0D108BD9-81ED-4DB2-BD59-A6C34878D82A}">
                    <a16:rowId xmlns:a16="http://schemas.microsoft.com/office/drawing/2014/main" val="10004"/>
                  </a:ext>
                </a:extLst>
              </a:tr>
              <a:tr h="381000">
                <a:tc>
                  <a:txBody>
                    <a:bodyPr/>
                    <a:lstStyle/>
                    <a:p>
                      <a:pPr>
                        <a:buNone/>
                      </a:pPr>
                      <a:r>
                        <a:rPr lang="en-US" altLang="zh-CN"/>
                        <a:t>0</a:t>
                      </a:r>
                    </a:p>
                  </a:txBody>
                  <a:tcPr/>
                </a:tc>
                <a:tc>
                  <a:txBody>
                    <a:bodyPr/>
                    <a:lstStyle/>
                    <a:p>
                      <a:pPr>
                        <a:buNone/>
                      </a:pPr>
                      <a:r>
                        <a:rPr lang="en-US" altLang="zh-CN"/>
                        <a:t>Negligible</a:t>
                      </a:r>
                    </a:p>
                  </a:txBody>
                  <a:tcPr/>
                </a:tc>
                <a:tc>
                  <a:txBody>
                    <a:bodyPr/>
                    <a:lstStyle/>
                    <a:p>
                      <a:pPr>
                        <a:buNone/>
                      </a:pPr>
                      <a:r>
                        <a:rPr lang="zh-CN" altLang="en-US"/>
                        <a:t>损失可以忽略</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五等级威胁分析矩阵</a:t>
            </a:r>
          </a:p>
        </p:txBody>
      </p:sp>
      <p:pic>
        <p:nvPicPr>
          <p:cNvPr id="4" name="内容占位符 3"/>
          <p:cNvPicPr>
            <a:picLocks noGrp="1" noChangeAspect="1"/>
          </p:cNvPicPr>
          <p:nvPr>
            <p:ph idx="1"/>
          </p:nvPr>
        </p:nvPicPr>
        <p:blipFill>
          <a:blip r:embed="rId2"/>
          <a:stretch>
            <a:fillRect/>
          </a:stretch>
        </p:blipFill>
        <p:spPr>
          <a:xfrm>
            <a:off x="909320" y="2083435"/>
            <a:ext cx="7325360" cy="3352800"/>
          </a:xfrm>
          <a:prstGeom prst="rect">
            <a:avLst/>
          </a:prstGeom>
        </p:spPr>
      </p:pic>
      <p:sp>
        <p:nvSpPr>
          <p:cNvPr id="2" name="文本框 1"/>
          <p:cNvSpPr txBox="1"/>
          <p:nvPr/>
        </p:nvSpPr>
        <p:spPr>
          <a:xfrm>
            <a:off x="1080770" y="5000625"/>
            <a:ext cx="5839460" cy="1198880"/>
          </a:xfrm>
          <a:prstGeom prst="rect">
            <a:avLst/>
          </a:prstGeom>
          <a:noFill/>
        </p:spPr>
        <p:txBody>
          <a:bodyPr wrap="square" rtlCol="0">
            <a:spAutoFit/>
          </a:bodyPr>
          <a:lstStyle/>
          <a:p>
            <a:endParaRPr lang="en-US" altLang="zh-CN"/>
          </a:p>
          <a:p>
            <a:endParaRPr lang="en-US" altLang="zh-CN"/>
          </a:p>
          <a:p>
            <a:r>
              <a:rPr lang="en-US" altLang="zh-CN"/>
              <a:t>H:</a:t>
            </a:r>
            <a:r>
              <a:rPr lang="zh-CN" altLang="en-US"/>
              <a:t>立即采取措施；</a:t>
            </a:r>
            <a:r>
              <a:rPr lang="en-US" altLang="zh-CN"/>
              <a:t>S</a:t>
            </a:r>
            <a:r>
              <a:rPr lang="zh-CN" altLang="en-US"/>
              <a:t>：需要高层注意；</a:t>
            </a:r>
          </a:p>
          <a:p>
            <a:r>
              <a:rPr lang="en-US" altLang="zh-CN"/>
              <a:t>M:</a:t>
            </a:r>
            <a:r>
              <a:rPr lang="zh-CN" altLang="en-US"/>
              <a:t>必须规定管理责任；</a:t>
            </a:r>
            <a:r>
              <a:rPr lang="en-US" altLang="zh-CN"/>
              <a:t>L</a:t>
            </a:r>
            <a:r>
              <a:rPr lang="zh-CN" altLang="en-US"/>
              <a:t>：用日常程序处理</a:t>
            </a:r>
          </a:p>
        </p:txBody>
      </p:sp>
      <p:sp>
        <p:nvSpPr>
          <p:cNvPr id="5" name="文本框 4"/>
          <p:cNvSpPr txBox="1"/>
          <p:nvPr/>
        </p:nvSpPr>
        <p:spPr>
          <a:xfrm>
            <a:off x="1290320" y="1304925"/>
            <a:ext cx="7768590" cy="1198880"/>
          </a:xfrm>
          <a:prstGeom prst="rect">
            <a:avLst/>
          </a:prstGeom>
          <a:noFill/>
        </p:spPr>
        <p:txBody>
          <a:bodyPr wrap="none" rtlCol="0">
            <a:spAutoFit/>
          </a:bodyPr>
          <a:lstStyle/>
          <a:p>
            <a:pPr algn="l"/>
            <a:r>
              <a:rPr lang="zh-CN" altLang="en-US">
                <a:sym typeface="+mn-ea"/>
              </a:rPr>
              <a:t>威胁分析矩阵是一个关于威胁发生的可能性及造成影响的二维表，表的构造</a:t>
            </a:r>
          </a:p>
          <a:p>
            <a:pPr algn="l"/>
            <a:r>
              <a:rPr lang="zh-CN" altLang="en-US">
                <a:sym typeface="+mn-ea"/>
              </a:rPr>
              <a:t>没有没有固定要求，可以是</a:t>
            </a:r>
            <a:r>
              <a:rPr lang="en-US" altLang="zh-CN">
                <a:sym typeface="+mn-ea"/>
              </a:rPr>
              <a:t>3x3</a:t>
            </a:r>
            <a:r>
              <a:rPr lang="zh-CN" altLang="en-US">
                <a:sym typeface="+mn-ea"/>
              </a:rPr>
              <a:t>的，也可以是</a:t>
            </a:r>
            <a:r>
              <a:rPr lang="en-US" altLang="zh-CN">
                <a:sym typeface="+mn-ea"/>
              </a:rPr>
              <a:t>5x5</a:t>
            </a:r>
            <a:r>
              <a:rPr lang="zh-CN" altLang="en-US">
                <a:sym typeface="+mn-ea"/>
              </a:rPr>
              <a:t>的，甚至可以是</a:t>
            </a:r>
            <a:r>
              <a:rPr lang="en-US" altLang="zh-CN">
                <a:sym typeface="+mn-ea"/>
              </a:rPr>
              <a:t>5x4</a:t>
            </a:r>
            <a:r>
              <a:rPr lang="zh-CN" altLang="en-US">
                <a:sym typeface="+mn-ea"/>
              </a:rPr>
              <a:t>的，</a:t>
            </a:r>
          </a:p>
          <a:p>
            <a:pPr algn="l"/>
            <a:r>
              <a:rPr lang="zh-CN" altLang="en-US">
                <a:sym typeface="+mn-ea"/>
              </a:rPr>
              <a:t>依据不同维度的粒度决定。表项的值也可以有多种定义。</a:t>
            </a:r>
            <a:endParaRPr lang="zh-CN" altLang="en-US"/>
          </a:p>
          <a:p>
            <a:endParaRPr lang="zh-CN" altLang="en-US"/>
          </a:p>
        </p:txBody>
      </p:sp>
      <p:pic>
        <p:nvPicPr>
          <p:cNvPr id="6" name="内容占位符 3"/>
          <p:cNvPicPr>
            <a:picLocks noChangeAspect="1"/>
          </p:cNvPicPr>
          <p:nvPr/>
        </p:nvPicPr>
        <p:blipFill>
          <a:blip r:embed="rId3"/>
          <a:stretch>
            <a:fillRect/>
          </a:stretch>
        </p:blipFill>
        <p:spPr>
          <a:xfrm>
            <a:off x="1036320" y="2210435"/>
            <a:ext cx="7325360" cy="33528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三等级威胁分析矩阵</a:t>
            </a:r>
          </a:p>
        </p:txBody>
      </p:sp>
      <p:pic>
        <p:nvPicPr>
          <p:cNvPr id="4" name="内容占位符 3"/>
          <p:cNvPicPr>
            <a:picLocks noGrp="1" noChangeAspect="1"/>
          </p:cNvPicPr>
          <p:nvPr>
            <p:ph idx="1"/>
          </p:nvPr>
        </p:nvPicPr>
        <p:blipFill>
          <a:blip r:embed="rId2"/>
          <a:stretch>
            <a:fillRect/>
          </a:stretch>
        </p:blipFill>
        <p:spPr>
          <a:xfrm>
            <a:off x="2381885" y="1554480"/>
            <a:ext cx="4325620" cy="4114800"/>
          </a:xfrm>
          <a:prstGeom prst="rect">
            <a:avLst/>
          </a:prstGeom>
        </p:spPr>
      </p:pic>
      <p:pic>
        <p:nvPicPr>
          <p:cNvPr id="2" name="内容占位符 3"/>
          <p:cNvPicPr>
            <a:picLocks noChangeAspect="1"/>
          </p:cNvPicPr>
          <p:nvPr/>
        </p:nvPicPr>
        <p:blipFill>
          <a:blip r:embed="rId3"/>
          <a:stretch>
            <a:fillRect/>
          </a:stretch>
        </p:blipFill>
        <p:spPr>
          <a:xfrm>
            <a:off x="2409190" y="1585595"/>
            <a:ext cx="4325620" cy="41148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17575" y="215900"/>
            <a:ext cx="6985000" cy="792163"/>
          </a:xfrm>
        </p:spPr>
        <p:txBody>
          <a:bodyPr/>
          <a:lstStyle/>
          <a:p>
            <a:r>
              <a:rPr lang="zh-CN" altLang="en-US" dirty="0"/>
              <a:t>风险分析矩阵</a:t>
            </a:r>
          </a:p>
        </p:txBody>
      </p:sp>
      <p:sp>
        <p:nvSpPr>
          <p:cNvPr id="107523" name="Rectangle 3"/>
          <p:cNvSpPr>
            <a:spLocks noGrp="1" noChangeArrowheads="1"/>
          </p:cNvSpPr>
          <p:nvPr>
            <p:ph type="body" idx="1"/>
          </p:nvPr>
        </p:nvSpPr>
        <p:spPr>
          <a:xfrm>
            <a:off x="94615" y="1148080"/>
            <a:ext cx="8700135" cy="4562475"/>
          </a:xfrm>
        </p:spPr>
        <p:txBody>
          <a:bodyPr/>
          <a:lstStyle/>
          <a:p>
            <a:pPr marL="0" indent="0">
              <a:buNone/>
            </a:pPr>
            <a:r>
              <a:rPr lang="zh-CN" altLang="en-US" sz="2000" dirty="0"/>
              <a:t>风险分析矩阵是一个资产价值、威胁等级和脆弱性等级所构成的一个三维表，</a:t>
            </a:r>
            <a:r>
              <a:rPr lang="zh-CN" altLang="en-US" sz="2000">
                <a:sym typeface="+mn-ea"/>
              </a:rPr>
              <a:t>等级值可以粗分也可以细分。</a:t>
            </a:r>
            <a:r>
              <a:rPr lang="zh-CN" altLang="en-US" sz="2000" dirty="0"/>
              <a:t>同威胁分析矩阵一样，风险分析矩阵也可以有多种。如下表资产值采用五级</a:t>
            </a:r>
            <a:r>
              <a:rPr lang="zh-CN" sz="2000" dirty="0"/>
              <a:t>，威胁和脆弱性采用三个等级，其</a:t>
            </a:r>
            <a:r>
              <a:rPr lang="zh-CN" altLang="en-US" sz="2000" dirty="0"/>
              <a:t>风险分析矩阵如下：</a:t>
            </a:r>
          </a:p>
        </p:txBody>
      </p:sp>
      <p:graphicFrame>
        <p:nvGraphicFramePr>
          <p:cNvPr id="4" name="表格 3"/>
          <p:cNvGraphicFramePr/>
          <p:nvPr/>
        </p:nvGraphicFramePr>
        <p:xfrm>
          <a:off x="675005" y="3079750"/>
          <a:ext cx="7470140" cy="2815590"/>
        </p:xfrm>
        <a:graphic>
          <a:graphicData uri="http://schemas.openxmlformats.org/drawingml/2006/table">
            <a:tbl>
              <a:tblPr firstRow="1" bandRow="1">
                <a:tableStyleId>{5C22544A-7EE6-4342-B048-85BDC9FD1C3A}</a:tableStyleId>
              </a:tblPr>
              <a:tblGrid>
                <a:gridCol w="725805">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gridCol w="652780">
                  <a:extLst>
                    <a:ext uri="{9D8B030D-6E8A-4147-A177-3AD203B41FA5}">
                      <a16:colId xmlns:a16="http://schemas.microsoft.com/office/drawing/2014/main" val="20002"/>
                    </a:ext>
                  </a:extLst>
                </a:gridCol>
                <a:gridCol w="652780">
                  <a:extLst>
                    <a:ext uri="{9D8B030D-6E8A-4147-A177-3AD203B41FA5}">
                      <a16:colId xmlns:a16="http://schemas.microsoft.com/office/drawing/2014/main" val="20003"/>
                    </a:ext>
                  </a:extLst>
                </a:gridCol>
                <a:gridCol w="652145">
                  <a:extLst>
                    <a:ext uri="{9D8B030D-6E8A-4147-A177-3AD203B41FA5}">
                      <a16:colId xmlns:a16="http://schemas.microsoft.com/office/drawing/2014/main" val="20004"/>
                    </a:ext>
                  </a:extLst>
                </a:gridCol>
                <a:gridCol w="653415">
                  <a:extLst>
                    <a:ext uri="{9D8B030D-6E8A-4147-A177-3AD203B41FA5}">
                      <a16:colId xmlns:a16="http://schemas.microsoft.com/office/drawing/2014/main" val="20005"/>
                    </a:ext>
                  </a:extLst>
                </a:gridCol>
                <a:gridCol w="652780">
                  <a:extLst>
                    <a:ext uri="{9D8B030D-6E8A-4147-A177-3AD203B41FA5}">
                      <a16:colId xmlns:a16="http://schemas.microsoft.com/office/drawing/2014/main" val="20006"/>
                    </a:ext>
                  </a:extLst>
                </a:gridCol>
                <a:gridCol w="652780">
                  <a:extLst>
                    <a:ext uri="{9D8B030D-6E8A-4147-A177-3AD203B41FA5}">
                      <a16:colId xmlns:a16="http://schemas.microsoft.com/office/drawing/2014/main" val="20007"/>
                    </a:ext>
                  </a:extLst>
                </a:gridCol>
                <a:gridCol w="652145">
                  <a:extLst>
                    <a:ext uri="{9D8B030D-6E8A-4147-A177-3AD203B41FA5}">
                      <a16:colId xmlns:a16="http://schemas.microsoft.com/office/drawing/2014/main" val="20008"/>
                    </a:ext>
                  </a:extLst>
                </a:gridCol>
                <a:gridCol w="653415">
                  <a:extLst>
                    <a:ext uri="{9D8B030D-6E8A-4147-A177-3AD203B41FA5}">
                      <a16:colId xmlns:a16="http://schemas.microsoft.com/office/drawing/2014/main" val="20009"/>
                    </a:ext>
                  </a:extLst>
                </a:gridCol>
                <a:gridCol w="652145">
                  <a:extLst>
                    <a:ext uri="{9D8B030D-6E8A-4147-A177-3AD203B41FA5}">
                      <a16:colId xmlns:a16="http://schemas.microsoft.com/office/drawing/2014/main" val="20010"/>
                    </a:ext>
                  </a:extLst>
                </a:gridCol>
              </a:tblGrid>
              <a:tr h="365760">
                <a:tc rowSpan="2">
                  <a:txBody>
                    <a:bodyPr/>
                    <a:lstStyle/>
                    <a:p>
                      <a:pPr>
                        <a:buNone/>
                      </a:pPr>
                      <a:r>
                        <a:rPr lang="zh-CN" altLang="en-US"/>
                        <a:t>资产</a:t>
                      </a:r>
                    </a:p>
                    <a:p>
                      <a:pPr>
                        <a:buNone/>
                      </a:pPr>
                      <a:r>
                        <a:rPr lang="zh-CN" altLang="en-US"/>
                        <a:t>值</a:t>
                      </a:r>
                    </a:p>
                  </a:txBody>
                  <a:tcPr/>
                </a:tc>
                <a:tc>
                  <a:txBody>
                    <a:bodyPr/>
                    <a:lstStyle/>
                    <a:p>
                      <a:pPr>
                        <a:buNone/>
                      </a:pPr>
                      <a:r>
                        <a:rPr lang="zh-CN" altLang="en-US"/>
                        <a:t>威胁</a:t>
                      </a:r>
                    </a:p>
                  </a:txBody>
                  <a:tcPr/>
                </a:tc>
                <a:tc gridSpan="3">
                  <a:txBody>
                    <a:bodyPr/>
                    <a:lstStyle/>
                    <a:p>
                      <a:pPr>
                        <a:buNone/>
                      </a:pPr>
                      <a:r>
                        <a:rPr lang="en-US" altLang="zh-CN"/>
                        <a:t>            </a:t>
                      </a:r>
                      <a:r>
                        <a:rPr lang="zh-CN" altLang="en-US"/>
                        <a:t>低</a:t>
                      </a:r>
                    </a:p>
                  </a:txBody>
                  <a:tcPr/>
                </a:tc>
                <a:tc hMerge="1">
                  <a:txBody>
                    <a:bodyPr/>
                    <a:lstStyle/>
                    <a:p>
                      <a:endParaRPr lang="zh-CN"/>
                    </a:p>
                  </a:txBody>
                  <a:tcPr/>
                </a:tc>
                <a:tc hMerge="1">
                  <a:txBody>
                    <a:bodyPr/>
                    <a:lstStyle/>
                    <a:p>
                      <a:endParaRPr lang="zh-CN"/>
                    </a:p>
                  </a:txBody>
                  <a:tcPr/>
                </a:tc>
                <a:tc gridSpan="3">
                  <a:txBody>
                    <a:bodyPr/>
                    <a:lstStyle/>
                    <a:p>
                      <a:pPr>
                        <a:buNone/>
                      </a:pPr>
                      <a:r>
                        <a:rPr lang="en-US" altLang="zh-CN"/>
                        <a:t>           </a:t>
                      </a:r>
                      <a:r>
                        <a:rPr lang="zh-CN" altLang="en-US"/>
                        <a:t>中</a:t>
                      </a:r>
                    </a:p>
                  </a:txBody>
                  <a:tcPr/>
                </a:tc>
                <a:tc hMerge="1">
                  <a:txBody>
                    <a:bodyPr/>
                    <a:lstStyle/>
                    <a:p>
                      <a:endParaRPr lang="zh-CN"/>
                    </a:p>
                  </a:txBody>
                  <a:tcPr/>
                </a:tc>
                <a:tc hMerge="1">
                  <a:txBody>
                    <a:bodyPr/>
                    <a:lstStyle/>
                    <a:p>
                      <a:endParaRPr lang="zh-CN"/>
                    </a:p>
                  </a:txBody>
                  <a:tcPr/>
                </a:tc>
                <a:tc gridSpan="3">
                  <a:txBody>
                    <a:bodyPr/>
                    <a:lstStyle/>
                    <a:p>
                      <a:pPr>
                        <a:buNone/>
                      </a:pPr>
                      <a:r>
                        <a:rPr lang="en-US" altLang="zh-CN"/>
                        <a:t>            </a:t>
                      </a:r>
                      <a:r>
                        <a:rPr lang="zh-CN" altLang="en-US"/>
                        <a:t>高</a:t>
                      </a:r>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65760">
                <a:tc vMerge="1">
                  <a:txBody>
                    <a:bodyPr/>
                    <a:lstStyle/>
                    <a:p>
                      <a:endParaRPr lang="zh-CN"/>
                    </a:p>
                  </a:txBody>
                  <a:tcPr/>
                </a:tc>
                <a:tc>
                  <a:txBody>
                    <a:bodyPr/>
                    <a:lstStyle/>
                    <a:p>
                      <a:pPr>
                        <a:buNone/>
                      </a:pPr>
                      <a:r>
                        <a:rPr lang="zh-CN" altLang="en-US"/>
                        <a:t>脆弱性</a:t>
                      </a:r>
                    </a:p>
                  </a:txBody>
                  <a:tcPr/>
                </a:tc>
                <a:tc>
                  <a:txBody>
                    <a:bodyPr/>
                    <a:lstStyle/>
                    <a:p>
                      <a:pPr>
                        <a:buNone/>
                      </a:pPr>
                      <a:r>
                        <a:rPr lang="zh-CN" altLang="en-US"/>
                        <a:t>低</a:t>
                      </a:r>
                    </a:p>
                  </a:txBody>
                  <a:tcPr/>
                </a:tc>
                <a:tc>
                  <a:txBody>
                    <a:bodyPr/>
                    <a:lstStyle/>
                    <a:p>
                      <a:pPr>
                        <a:buNone/>
                      </a:pPr>
                      <a:r>
                        <a:rPr lang="zh-CN" altLang="en-US"/>
                        <a:t>中</a:t>
                      </a:r>
                    </a:p>
                  </a:txBody>
                  <a:tcPr/>
                </a:tc>
                <a:tc>
                  <a:txBody>
                    <a:bodyPr/>
                    <a:lstStyle/>
                    <a:p>
                      <a:pPr>
                        <a:buNone/>
                      </a:pPr>
                      <a:r>
                        <a:rPr lang="zh-CN" altLang="en-US"/>
                        <a:t>高</a:t>
                      </a:r>
                    </a:p>
                  </a:txBody>
                  <a:tcPr/>
                </a:tc>
                <a:tc>
                  <a:txBody>
                    <a:bodyPr/>
                    <a:lstStyle/>
                    <a:p>
                      <a:pPr>
                        <a:buNone/>
                      </a:pPr>
                      <a:r>
                        <a:rPr lang="zh-CN" altLang="en-US"/>
                        <a:t>低</a:t>
                      </a:r>
                    </a:p>
                  </a:txBody>
                  <a:tcPr/>
                </a:tc>
                <a:tc>
                  <a:txBody>
                    <a:bodyPr/>
                    <a:lstStyle/>
                    <a:p>
                      <a:pPr>
                        <a:buNone/>
                      </a:pPr>
                      <a:r>
                        <a:rPr lang="zh-CN" altLang="en-US"/>
                        <a:t>中</a:t>
                      </a:r>
                    </a:p>
                  </a:txBody>
                  <a:tcPr/>
                </a:tc>
                <a:tc>
                  <a:txBody>
                    <a:bodyPr/>
                    <a:lstStyle/>
                    <a:p>
                      <a:pPr>
                        <a:buNone/>
                      </a:pPr>
                      <a:r>
                        <a:rPr lang="zh-CN" altLang="en-US"/>
                        <a:t>高</a:t>
                      </a:r>
                    </a:p>
                  </a:txBody>
                  <a:tcPr/>
                </a:tc>
                <a:tc>
                  <a:txBody>
                    <a:bodyPr/>
                    <a:lstStyle/>
                    <a:p>
                      <a:pPr>
                        <a:buNone/>
                      </a:pPr>
                      <a:r>
                        <a:rPr lang="zh-CN" altLang="en-US"/>
                        <a:t>低</a:t>
                      </a:r>
                    </a:p>
                  </a:txBody>
                  <a:tcPr/>
                </a:tc>
                <a:tc>
                  <a:txBody>
                    <a:bodyPr/>
                    <a:lstStyle/>
                    <a:p>
                      <a:pPr>
                        <a:buNone/>
                      </a:pPr>
                      <a:r>
                        <a:rPr lang="zh-CN" altLang="en-US"/>
                        <a:t>中</a:t>
                      </a:r>
                    </a:p>
                  </a:txBody>
                  <a:tcPr/>
                </a:tc>
                <a:tc>
                  <a:txBody>
                    <a:bodyPr/>
                    <a:lstStyle/>
                    <a:p>
                      <a:pPr>
                        <a:buNone/>
                      </a:pPr>
                      <a:r>
                        <a:rPr lang="zh-CN" altLang="en-US"/>
                        <a:t>高</a:t>
                      </a:r>
                    </a:p>
                  </a:txBody>
                  <a:tcPr/>
                </a:tc>
                <a:extLst>
                  <a:ext uri="{0D108BD9-81ED-4DB2-BD59-A6C34878D82A}">
                    <a16:rowId xmlns:a16="http://schemas.microsoft.com/office/drawing/2014/main" val="10001"/>
                  </a:ext>
                </a:extLst>
              </a:tr>
              <a:tr h="513080">
                <a:tc rowSpan="5">
                  <a:txBody>
                    <a:bodyPr/>
                    <a:lstStyle/>
                    <a:p>
                      <a:pPr>
                        <a:buNone/>
                      </a:pPr>
                      <a:r>
                        <a:rPr lang="en-US" altLang="zh-CN"/>
                        <a:t>0</a:t>
                      </a:r>
                    </a:p>
                    <a:p>
                      <a:pPr>
                        <a:buNone/>
                      </a:pPr>
                      <a:endParaRPr lang="zh-CN" altLang="en-US"/>
                    </a:p>
                    <a:p>
                      <a:pPr>
                        <a:buNone/>
                      </a:pPr>
                      <a:r>
                        <a:rPr lang="en-US" altLang="zh-CN"/>
                        <a:t>1</a:t>
                      </a:r>
                    </a:p>
                    <a:p>
                      <a:pPr>
                        <a:buNone/>
                      </a:pPr>
                      <a:endParaRPr lang="zh-CN" altLang="en-US"/>
                    </a:p>
                    <a:p>
                      <a:pPr>
                        <a:buNone/>
                      </a:pPr>
                      <a:r>
                        <a:rPr lang="en-US" altLang="zh-CN"/>
                        <a:t>2</a:t>
                      </a:r>
                    </a:p>
                    <a:p>
                      <a:pPr>
                        <a:buNone/>
                      </a:pPr>
                      <a:r>
                        <a:rPr lang="en-US" altLang="zh-CN"/>
                        <a:t>3</a:t>
                      </a:r>
                    </a:p>
                    <a:p>
                      <a:pPr>
                        <a:buNone/>
                      </a:pPr>
                      <a:r>
                        <a:rPr lang="en-US" altLang="zh-CN"/>
                        <a:t>4</a:t>
                      </a:r>
                    </a:p>
                  </a:txBody>
                  <a:tcPr/>
                </a:tc>
                <a:tc>
                  <a:txBody>
                    <a:bodyPr/>
                    <a:lstStyle/>
                    <a:p>
                      <a:pPr>
                        <a:buNone/>
                      </a:pPr>
                      <a:r>
                        <a:rPr lang="en-US" altLang="zh-CN"/>
                        <a:t> </a:t>
                      </a:r>
                    </a:p>
                  </a:txBody>
                  <a:tcPr/>
                </a:tc>
                <a:tc>
                  <a:txBody>
                    <a:bodyPr/>
                    <a:lstStyle/>
                    <a:p>
                      <a:pPr>
                        <a:buNone/>
                      </a:pPr>
                      <a:r>
                        <a:rPr lang="en-US" altLang="zh-CN"/>
                        <a:t>0</a:t>
                      </a:r>
                    </a:p>
                  </a:txBody>
                  <a:tcPr/>
                </a:tc>
                <a:tc>
                  <a:txBody>
                    <a:bodyPr/>
                    <a:lstStyle/>
                    <a:p>
                      <a:pPr>
                        <a:buNone/>
                      </a:pPr>
                      <a:r>
                        <a:rPr lang="en-US" altLang="zh-CN"/>
                        <a:t>1</a:t>
                      </a:r>
                    </a:p>
                  </a:txBody>
                  <a:tcPr/>
                </a:tc>
                <a:tc>
                  <a:txBody>
                    <a:bodyPr/>
                    <a:lstStyle/>
                    <a:p>
                      <a:pPr>
                        <a:buNone/>
                      </a:pPr>
                      <a:r>
                        <a:rPr lang="en-US" altLang="zh-CN"/>
                        <a:t>2</a:t>
                      </a:r>
                    </a:p>
                  </a:txBody>
                  <a:tcPr/>
                </a:tc>
                <a:tc>
                  <a:txBody>
                    <a:bodyPr/>
                    <a:lstStyle/>
                    <a:p>
                      <a:pPr>
                        <a:buNone/>
                      </a:pPr>
                      <a:r>
                        <a:rPr lang="en-US" altLang="zh-CN"/>
                        <a:t>1</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a:t>4</a:t>
                      </a:r>
                    </a:p>
                  </a:txBody>
                  <a:tcPr/>
                </a:tc>
                <a:extLst>
                  <a:ext uri="{0D108BD9-81ED-4DB2-BD59-A6C34878D82A}">
                    <a16:rowId xmlns:a16="http://schemas.microsoft.com/office/drawing/2014/main" val="10002"/>
                  </a:ext>
                </a:extLst>
              </a:tr>
              <a:tr h="473710">
                <a:tc vMerge="1">
                  <a:txBody>
                    <a:bodyPr/>
                    <a:lstStyle/>
                    <a:p>
                      <a:endParaRPr lang="zh-CN"/>
                    </a:p>
                  </a:txBody>
                  <a:tcPr/>
                </a:tc>
                <a:tc>
                  <a:txBody>
                    <a:bodyPr/>
                    <a:lstStyle/>
                    <a:p>
                      <a:pPr>
                        <a:buNone/>
                      </a:pPr>
                      <a:r>
                        <a:rPr lang="en-US" altLang="zh-CN"/>
                        <a:t> </a:t>
                      </a:r>
                    </a:p>
                  </a:txBody>
                  <a:tcPr/>
                </a:tc>
                <a:tc>
                  <a:txBody>
                    <a:bodyPr/>
                    <a:lstStyle/>
                    <a:p>
                      <a:pPr>
                        <a:buNone/>
                      </a:pPr>
                      <a:r>
                        <a:rPr lang="en-US" altLang="zh-CN"/>
                        <a:t>1</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5</a:t>
                      </a:r>
                    </a:p>
                  </a:txBody>
                  <a:tcPr/>
                </a:tc>
                <a:extLst>
                  <a:ext uri="{0D108BD9-81ED-4DB2-BD59-A6C34878D82A}">
                    <a16:rowId xmlns:a16="http://schemas.microsoft.com/office/drawing/2014/main" val="10003"/>
                  </a:ext>
                </a:extLst>
              </a:tr>
              <a:tr h="365760">
                <a:tc vMerge="1">
                  <a:txBody>
                    <a:bodyPr/>
                    <a:lstStyle/>
                    <a:p>
                      <a:endParaRPr lang="zh-CN"/>
                    </a:p>
                  </a:txBody>
                  <a:tcPr/>
                </a:tc>
                <a:tc>
                  <a:txBody>
                    <a:bodyPr/>
                    <a:lstStyle/>
                    <a:p>
                      <a:pPr>
                        <a:buNone/>
                      </a:pPr>
                      <a:r>
                        <a:rPr lang="en-US" altLang="zh-CN"/>
                        <a:t> </a:t>
                      </a:r>
                    </a:p>
                  </a:txBody>
                  <a:tcPr/>
                </a:tc>
                <a:tc>
                  <a:txBody>
                    <a:bodyPr/>
                    <a:lstStyle/>
                    <a:p>
                      <a:pPr>
                        <a:buNone/>
                      </a:pPr>
                      <a:r>
                        <a:rPr lang="en-US" altLang="zh-CN"/>
                        <a:t>2</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5</a:t>
                      </a:r>
                    </a:p>
                  </a:txBody>
                  <a:tcPr/>
                </a:tc>
                <a:tc>
                  <a:txBody>
                    <a:bodyPr/>
                    <a:lstStyle/>
                    <a:p>
                      <a:pPr>
                        <a:buNone/>
                      </a:pPr>
                      <a:r>
                        <a:rPr lang="en-US" altLang="zh-CN"/>
                        <a:t>4</a:t>
                      </a:r>
                    </a:p>
                  </a:txBody>
                  <a:tcPr/>
                </a:tc>
                <a:tc>
                  <a:txBody>
                    <a:bodyPr/>
                    <a:lstStyle/>
                    <a:p>
                      <a:pPr>
                        <a:buNone/>
                      </a:pPr>
                      <a:r>
                        <a:rPr lang="en-US" altLang="zh-CN"/>
                        <a:t>5</a:t>
                      </a:r>
                    </a:p>
                  </a:txBody>
                  <a:tcPr/>
                </a:tc>
                <a:tc>
                  <a:txBody>
                    <a:bodyPr/>
                    <a:lstStyle/>
                    <a:p>
                      <a:pPr>
                        <a:buNone/>
                      </a:pPr>
                      <a:r>
                        <a:rPr lang="en-US" altLang="zh-CN"/>
                        <a:t>6</a:t>
                      </a:r>
                    </a:p>
                  </a:txBody>
                  <a:tcPr/>
                </a:tc>
                <a:extLst>
                  <a:ext uri="{0D108BD9-81ED-4DB2-BD59-A6C34878D82A}">
                    <a16:rowId xmlns:a16="http://schemas.microsoft.com/office/drawing/2014/main" val="10004"/>
                  </a:ext>
                </a:extLst>
              </a:tr>
              <a:tr h="365760">
                <a:tc vMerge="1">
                  <a:txBody>
                    <a:bodyPr/>
                    <a:lstStyle/>
                    <a:p>
                      <a:endParaRPr lang="zh-CN"/>
                    </a:p>
                  </a:txBody>
                  <a:tcPr/>
                </a:tc>
                <a:tc>
                  <a:txBody>
                    <a:bodyPr/>
                    <a:lstStyle/>
                    <a:p>
                      <a:pPr>
                        <a:buNone/>
                      </a:pPr>
                      <a:r>
                        <a:rPr lang="en-US" altLang="zh-CN"/>
                        <a:t> </a:t>
                      </a:r>
                    </a:p>
                  </a:txBody>
                  <a:tcPr/>
                </a:tc>
                <a:tc>
                  <a:txBody>
                    <a:bodyPr/>
                    <a:lstStyle/>
                    <a:p>
                      <a:pPr>
                        <a:buNone/>
                      </a:pPr>
                      <a:r>
                        <a:rPr lang="en-US" altLang="zh-CN"/>
                        <a:t>3</a:t>
                      </a:r>
                    </a:p>
                  </a:txBody>
                  <a:tcPr/>
                </a:tc>
                <a:tc>
                  <a:txBody>
                    <a:bodyPr/>
                    <a:lstStyle/>
                    <a:p>
                      <a:pPr>
                        <a:buNone/>
                      </a:pPr>
                      <a:r>
                        <a:rPr lang="en-US" altLang="zh-CN"/>
                        <a:t>4</a:t>
                      </a:r>
                    </a:p>
                  </a:txBody>
                  <a:tcPr/>
                </a:tc>
                <a:tc>
                  <a:txBody>
                    <a:bodyPr/>
                    <a:lstStyle/>
                    <a:p>
                      <a:pPr>
                        <a:buNone/>
                      </a:pPr>
                      <a:r>
                        <a:rPr lang="en-US" altLang="zh-CN"/>
                        <a:t>5</a:t>
                      </a:r>
                    </a:p>
                  </a:txBody>
                  <a:tcPr/>
                </a:tc>
                <a:tc>
                  <a:txBody>
                    <a:bodyPr/>
                    <a:lstStyle/>
                    <a:p>
                      <a:pPr>
                        <a:buNone/>
                      </a:pPr>
                      <a:r>
                        <a:rPr lang="en-US" altLang="zh-CN"/>
                        <a:t>4</a:t>
                      </a:r>
                    </a:p>
                  </a:txBody>
                  <a:tcPr/>
                </a:tc>
                <a:tc>
                  <a:txBody>
                    <a:bodyPr/>
                    <a:lstStyle/>
                    <a:p>
                      <a:pPr>
                        <a:buNone/>
                      </a:pPr>
                      <a:r>
                        <a:rPr lang="en-US" altLang="zh-CN"/>
                        <a:t>5</a:t>
                      </a:r>
                    </a:p>
                  </a:txBody>
                  <a:tcPr/>
                </a:tc>
                <a:tc>
                  <a:txBody>
                    <a:bodyPr/>
                    <a:lstStyle/>
                    <a:p>
                      <a:pPr>
                        <a:buNone/>
                      </a:pPr>
                      <a:r>
                        <a:rPr lang="en-US" altLang="zh-CN"/>
                        <a:t>6</a:t>
                      </a:r>
                    </a:p>
                  </a:txBody>
                  <a:tcPr/>
                </a:tc>
                <a:tc>
                  <a:txBody>
                    <a:bodyPr/>
                    <a:lstStyle/>
                    <a:p>
                      <a:pPr>
                        <a:buNone/>
                      </a:pPr>
                      <a:r>
                        <a:rPr lang="en-US" altLang="zh-CN"/>
                        <a:t>5</a:t>
                      </a:r>
                    </a:p>
                  </a:txBody>
                  <a:tcPr/>
                </a:tc>
                <a:tc>
                  <a:txBody>
                    <a:bodyPr/>
                    <a:lstStyle/>
                    <a:p>
                      <a:pPr>
                        <a:buNone/>
                      </a:pPr>
                      <a:r>
                        <a:rPr lang="en-US" altLang="zh-CN"/>
                        <a:t>6</a:t>
                      </a:r>
                    </a:p>
                  </a:txBody>
                  <a:tcPr/>
                </a:tc>
                <a:tc>
                  <a:txBody>
                    <a:bodyPr/>
                    <a:lstStyle/>
                    <a:p>
                      <a:pPr>
                        <a:buNone/>
                      </a:pPr>
                      <a:r>
                        <a:rPr lang="en-US" altLang="zh-CN"/>
                        <a:t>7</a:t>
                      </a:r>
                    </a:p>
                  </a:txBody>
                  <a:tcPr/>
                </a:tc>
                <a:extLst>
                  <a:ext uri="{0D108BD9-81ED-4DB2-BD59-A6C34878D82A}">
                    <a16:rowId xmlns:a16="http://schemas.microsoft.com/office/drawing/2014/main" val="10005"/>
                  </a:ext>
                </a:extLst>
              </a:tr>
              <a:tr h="365760">
                <a:tc vMerge="1">
                  <a:txBody>
                    <a:bodyPr/>
                    <a:lstStyle/>
                    <a:p>
                      <a:endParaRPr lang="zh-CN"/>
                    </a:p>
                  </a:txBody>
                  <a:tcPr/>
                </a:tc>
                <a:tc>
                  <a:txBody>
                    <a:bodyPr/>
                    <a:lstStyle/>
                    <a:p>
                      <a:pPr>
                        <a:buNone/>
                      </a:pPr>
                      <a:r>
                        <a:rPr lang="en-US" altLang="zh-CN"/>
                        <a:t> </a:t>
                      </a:r>
                    </a:p>
                  </a:txBody>
                  <a:tcPr/>
                </a:tc>
                <a:tc>
                  <a:txBody>
                    <a:bodyPr/>
                    <a:lstStyle/>
                    <a:p>
                      <a:pPr>
                        <a:buNone/>
                      </a:pPr>
                      <a:r>
                        <a:rPr lang="en-US" altLang="zh-CN"/>
                        <a:t>4</a:t>
                      </a:r>
                    </a:p>
                  </a:txBody>
                  <a:tcPr/>
                </a:tc>
                <a:tc>
                  <a:txBody>
                    <a:bodyPr/>
                    <a:lstStyle/>
                    <a:p>
                      <a:pPr>
                        <a:buNone/>
                      </a:pPr>
                      <a:r>
                        <a:rPr lang="en-US" altLang="zh-CN"/>
                        <a:t>5</a:t>
                      </a:r>
                    </a:p>
                  </a:txBody>
                  <a:tcPr/>
                </a:tc>
                <a:tc>
                  <a:txBody>
                    <a:bodyPr/>
                    <a:lstStyle/>
                    <a:p>
                      <a:pPr>
                        <a:buNone/>
                      </a:pPr>
                      <a:r>
                        <a:rPr lang="en-US" altLang="zh-CN"/>
                        <a:t>6</a:t>
                      </a:r>
                    </a:p>
                  </a:txBody>
                  <a:tcPr/>
                </a:tc>
                <a:tc>
                  <a:txBody>
                    <a:bodyPr/>
                    <a:lstStyle/>
                    <a:p>
                      <a:pPr>
                        <a:buNone/>
                      </a:pPr>
                      <a:r>
                        <a:rPr lang="en-US" altLang="zh-CN"/>
                        <a:t>5</a:t>
                      </a:r>
                    </a:p>
                  </a:txBody>
                  <a:tcPr/>
                </a:tc>
                <a:tc>
                  <a:txBody>
                    <a:bodyPr/>
                    <a:lstStyle/>
                    <a:p>
                      <a:pPr>
                        <a:buNone/>
                      </a:pPr>
                      <a:r>
                        <a:rPr lang="en-US" altLang="zh-CN"/>
                        <a:t>6</a:t>
                      </a:r>
                    </a:p>
                  </a:txBody>
                  <a:tcPr/>
                </a:tc>
                <a:tc>
                  <a:txBody>
                    <a:bodyPr/>
                    <a:lstStyle/>
                    <a:p>
                      <a:pPr>
                        <a:buNone/>
                      </a:pPr>
                      <a:r>
                        <a:rPr lang="en-US" altLang="zh-CN"/>
                        <a:t>7</a:t>
                      </a:r>
                    </a:p>
                  </a:txBody>
                  <a:tcPr/>
                </a:tc>
                <a:tc>
                  <a:txBody>
                    <a:bodyPr/>
                    <a:lstStyle/>
                    <a:p>
                      <a:pPr>
                        <a:buNone/>
                      </a:pPr>
                      <a:r>
                        <a:rPr lang="en-US" altLang="zh-CN"/>
                        <a:t>6</a:t>
                      </a:r>
                    </a:p>
                  </a:txBody>
                  <a:tcPr/>
                </a:tc>
                <a:tc>
                  <a:txBody>
                    <a:bodyPr/>
                    <a:lstStyle/>
                    <a:p>
                      <a:pPr>
                        <a:buNone/>
                      </a:pPr>
                      <a:r>
                        <a:rPr lang="en-US" altLang="zh-CN"/>
                        <a:t>7</a:t>
                      </a:r>
                    </a:p>
                  </a:txBody>
                  <a:tcPr/>
                </a:tc>
                <a:tc>
                  <a:txBody>
                    <a:bodyPr/>
                    <a:lstStyle/>
                    <a:p>
                      <a:pPr>
                        <a:buNone/>
                      </a:pPr>
                      <a:r>
                        <a:rPr lang="en-US" altLang="zh-CN"/>
                        <a:t>8</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8905" y="986155"/>
            <a:ext cx="8224520" cy="4683125"/>
          </a:xfrm>
        </p:spPr>
        <p:txBody>
          <a:bodyPr/>
          <a:lstStyle/>
          <a:p>
            <a:pPr marL="0" indent="0">
              <a:buNone/>
            </a:pPr>
            <a:r>
              <a:rPr lang="zh-CN" altLang="en-US" sz="1600"/>
              <a:t>下面就是另一个风险矩阵</a:t>
            </a:r>
            <a:r>
              <a:rPr lang="en-US" altLang="zh-CN" sz="1600"/>
              <a:t>,</a:t>
            </a:r>
            <a:r>
              <a:rPr lang="zh-CN" altLang="en-US" sz="1600"/>
              <a:t>该矩阵是一个著名的风险评估工具</a:t>
            </a:r>
            <a:r>
              <a:rPr lang="en-US" altLang="zh-CN" sz="1600"/>
              <a:t>CRAMM</a:t>
            </a:r>
            <a:r>
              <a:rPr lang="zh-CN" altLang="en-US" sz="1600"/>
              <a:t>（英国）采用威胁细分为</a:t>
            </a:r>
            <a:r>
              <a:rPr lang="en-US" altLang="zh-CN" sz="1600"/>
              <a:t>5</a:t>
            </a:r>
            <a:r>
              <a:rPr lang="zh-CN" altLang="en-US" sz="1600"/>
              <a:t>级别，脆弱值采用</a:t>
            </a:r>
            <a:r>
              <a:rPr lang="en-US" altLang="zh-CN" sz="1600"/>
              <a:t>3</a:t>
            </a:r>
            <a:r>
              <a:rPr lang="zh-CN" altLang="en-US" sz="1600"/>
              <a:t>级资产值细分为</a:t>
            </a:r>
            <a:r>
              <a:rPr lang="en-US" altLang="zh-CN" sz="1600"/>
              <a:t>10</a:t>
            </a:r>
            <a:r>
              <a:rPr lang="zh-CN" altLang="en-US" sz="1600"/>
              <a:t>级。</a:t>
            </a:r>
          </a:p>
          <a:p>
            <a:pPr marL="0" indent="0">
              <a:buNone/>
            </a:pPr>
            <a:r>
              <a:rPr lang="zh-CN" altLang="en-US" sz="2000"/>
              <a:t>威胁：</a:t>
            </a:r>
            <a:r>
              <a:rPr lang="en-US" altLang="zh-CN" sz="2000"/>
              <a:t>         1   1  1     2  2  2    3  3  3     4   4   4    5  5   5     </a:t>
            </a:r>
          </a:p>
          <a:p>
            <a:pPr marL="0" indent="0">
              <a:buNone/>
            </a:pPr>
            <a:r>
              <a:rPr lang="zh-CN" altLang="en-US" sz="2000"/>
              <a:t>脆弱性：     </a:t>
            </a:r>
            <a:r>
              <a:rPr lang="en-US" altLang="zh-CN" sz="2000"/>
              <a:t>1   2  3     1  2  3    1  2  3     1   2    3   1  2   3  </a:t>
            </a:r>
          </a:p>
          <a:p>
            <a:pPr marL="0" indent="0">
              <a:buNone/>
            </a:pPr>
            <a:r>
              <a:rPr lang="en-US" altLang="zh-CN" sz="2000"/>
              <a:t>1                   1    1   1   1   1  1    1  1  2    1    2   2   2  2    3</a:t>
            </a:r>
          </a:p>
          <a:p>
            <a:pPr marL="0" indent="0">
              <a:buNone/>
            </a:pPr>
            <a:r>
              <a:rPr lang="en-US" altLang="zh-CN" sz="2000"/>
              <a:t>2                   1    1   2   1   2  2   2  3   3     2   3   3   3   3   4</a:t>
            </a:r>
          </a:p>
          <a:p>
            <a:pPr marL="0" indent="0">
              <a:buNone/>
            </a:pPr>
            <a:r>
              <a:rPr lang="en-US" altLang="zh-CN" sz="2000"/>
              <a:t>3                   1    2   2   2   2  3   2  3   3     3   3   4    3   4   4</a:t>
            </a:r>
          </a:p>
          <a:p>
            <a:pPr marL="0" indent="0">
              <a:buNone/>
            </a:pPr>
            <a:r>
              <a:rPr lang="en-US" altLang="zh-CN" sz="2000"/>
              <a:t>4                   2    2   3   2   3   3  3  3   4     3   4   4   4   4    5</a:t>
            </a:r>
          </a:p>
          <a:p>
            <a:pPr marL="0" indent="0">
              <a:buNone/>
            </a:pPr>
            <a:r>
              <a:rPr lang="en-US" altLang="zh-CN" sz="2000"/>
              <a:t>5</a:t>
            </a:r>
          </a:p>
          <a:p>
            <a:pPr marL="0" indent="0">
              <a:buNone/>
            </a:pPr>
            <a:r>
              <a:rPr lang="en-US" altLang="zh-CN" sz="2000"/>
              <a:t>6</a:t>
            </a:r>
          </a:p>
          <a:p>
            <a:pPr marL="0" indent="0">
              <a:buNone/>
            </a:pPr>
            <a:r>
              <a:rPr lang="en-US" altLang="zh-CN" sz="2000"/>
              <a:t>7</a:t>
            </a:r>
          </a:p>
          <a:p>
            <a:pPr marL="0" indent="0">
              <a:buNone/>
            </a:pPr>
            <a:r>
              <a:rPr lang="en-US" altLang="zh-CN" sz="2000"/>
              <a:t>8</a:t>
            </a:r>
          </a:p>
          <a:p>
            <a:pPr marL="0" indent="0">
              <a:buNone/>
            </a:pPr>
            <a:r>
              <a:rPr lang="en-US" altLang="zh-CN" sz="2000"/>
              <a:t>9</a:t>
            </a:r>
          </a:p>
          <a:p>
            <a:pPr marL="0" indent="0">
              <a:buNone/>
            </a:pPr>
            <a:r>
              <a:rPr lang="en-US" altLang="zh-CN" sz="2000"/>
              <a:t>10</a:t>
            </a:r>
          </a:p>
          <a:p>
            <a:pPr marL="0" indent="0">
              <a:buNone/>
            </a:pPr>
            <a:endParaRPr lang="en-US" altLang="zh-CN" sz="2400"/>
          </a:p>
        </p:txBody>
      </p:sp>
      <p:sp>
        <p:nvSpPr>
          <p:cNvPr id="3" name="标题 2"/>
          <p:cNvSpPr>
            <a:spLocks noGrp="1"/>
          </p:cNvSpPr>
          <p:nvPr>
            <p:ph type="title"/>
          </p:nvPr>
        </p:nvSpPr>
        <p:spPr/>
        <p:txBody>
          <a:bodyPr/>
          <a:lstStyle/>
          <a:p>
            <a:r>
              <a:rPr lang="zh-CN" altLang="en-US" dirty="0">
                <a:sym typeface="+mn-ea"/>
              </a:rPr>
              <a:t>风险分析矩阵</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2900" y="1101725"/>
            <a:ext cx="8032750" cy="4114800"/>
          </a:xfrm>
        </p:spPr>
        <p:txBody>
          <a:bodyPr/>
          <a:lstStyle/>
          <a:p>
            <a:r>
              <a:rPr lang="zh-CN" altLang="en-US" sz="2400" dirty="0"/>
              <a:t>定量分析：对构成风险的各个要素及潜在损失水平赋予数值或货币金额，当度量风险的所有要素（资产价值、威胁发生频率、弱点利用度、安全措施的效率与成本）都被赋值时，风险评估的整个过程和结果就可以被量化了。</a:t>
            </a:r>
          </a:p>
          <a:p>
            <a:r>
              <a:rPr lang="zh-CN" altLang="en-US" sz="1800" dirty="0"/>
              <a:t>暴露因子（</a:t>
            </a:r>
            <a:r>
              <a:rPr lang="en-US" altLang="zh-CN" sz="1800" dirty="0"/>
              <a:t>Exposure </a:t>
            </a:r>
            <a:r>
              <a:rPr lang="en-US" altLang="zh-CN" sz="1800" dirty="0" err="1"/>
              <a:t>Factor,EF</a:t>
            </a:r>
            <a:r>
              <a:rPr lang="en-US" altLang="zh-CN" sz="1800" dirty="0"/>
              <a:t>):</a:t>
            </a:r>
            <a:r>
              <a:rPr lang="zh-CN" altLang="en-US" sz="1800" dirty="0"/>
              <a:t>特定威胁对特</a:t>
            </a:r>
            <a:r>
              <a:rPr lang="en-US" altLang="zh-CN" sz="1800" dirty="0"/>
              <a:t>ding</a:t>
            </a:r>
            <a:r>
              <a:rPr lang="zh-CN" altLang="en-US" sz="1800" dirty="0"/>
              <a:t>资产造成损失的百分比或者损失程度。</a:t>
            </a:r>
          </a:p>
          <a:p>
            <a:r>
              <a:rPr lang="zh-CN" altLang="en-US" sz="1800" dirty="0"/>
              <a:t>单一损失期望（</a:t>
            </a:r>
            <a:r>
              <a:rPr lang="en-US" altLang="zh-CN" sz="1800" dirty="0"/>
              <a:t>Single Loss </a:t>
            </a:r>
            <a:r>
              <a:rPr lang="en-US" altLang="zh-CN" sz="1800" dirty="0" err="1"/>
              <a:t>Expectancy,SLE</a:t>
            </a:r>
            <a:r>
              <a:rPr lang="en-US" altLang="zh-CN" sz="1800" dirty="0"/>
              <a:t>)</a:t>
            </a:r>
            <a:r>
              <a:rPr lang="zh-CN" altLang="en-US" sz="1800" dirty="0"/>
              <a:t>或称作</a:t>
            </a:r>
            <a:r>
              <a:rPr lang="en-US" altLang="zh-CN" sz="1800" dirty="0"/>
              <a:t>SOC(Single </a:t>
            </a:r>
            <a:r>
              <a:rPr lang="en-US" altLang="zh-CN" sz="1800" dirty="0" err="1"/>
              <a:t>Occurance</a:t>
            </a:r>
            <a:r>
              <a:rPr lang="en-US" altLang="zh-CN" sz="1800" dirty="0"/>
              <a:t> Costs):</a:t>
            </a:r>
            <a:r>
              <a:rPr lang="zh-CN" altLang="en-US" sz="1800" dirty="0"/>
              <a:t>特定威胁可能造成的潜在损失总量。</a:t>
            </a:r>
          </a:p>
          <a:p>
            <a:r>
              <a:rPr lang="zh-CN" altLang="en-US" sz="1800" dirty="0"/>
              <a:t>年度发生率（</a:t>
            </a:r>
            <a:r>
              <a:rPr lang="en-US" altLang="zh-CN" sz="1800" dirty="0"/>
              <a:t>Annualized Rate of </a:t>
            </a:r>
            <a:r>
              <a:rPr lang="en-US" altLang="zh-CN" sz="1800" dirty="0" err="1"/>
              <a:t>Occurrence,ARO</a:t>
            </a:r>
            <a:r>
              <a:rPr lang="en-US" altLang="zh-CN" sz="1800" dirty="0"/>
              <a:t>):</a:t>
            </a:r>
            <a:r>
              <a:rPr lang="zh-CN" altLang="en-US" sz="1800" dirty="0"/>
              <a:t>即威胁在一年内估计会发生的频率。</a:t>
            </a:r>
          </a:p>
          <a:p>
            <a:r>
              <a:rPr lang="zh-CN" altLang="en-US" sz="1800" dirty="0"/>
              <a:t>年度损失期望（</a:t>
            </a:r>
            <a:r>
              <a:rPr lang="en-US" altLang="zh-CN" sz="1800" dirty="0"/>
              <a:t>Annualized </a:t>
            </a:r>
            <a:r>
              <a:rPr lang="en-US" altLang="zh-CN" sz="1800" dirty="0">
                <a:sym typeface="+mn-ea"/>
              </a:rPr>
              <a:t>Loss </a:t>
            </a:r>
            <a:r>
              <a:rPr lang="en-US" altLang="zh-CN" sz="1800" dirty="0" err="1">
                <a:sym typeface="+mn-ea"/>
              </a:rPr>
              <a:t>Expectancy,ALE</a:t>
            </a:r>
            <a:r>
              <a:rPr lang="en-US" altLang="zh-CN" sz="1800" dirty="0">
                <a:sym typeface="+mn-ea"/>
              </a:rPr>
              <a:t>)</a:t>
            </a:r>
            <a:r>
              <a:rPr lang="zh-CN" altLang="en-US" sz="1800" dirty="0">
                <a:sym typeface="+mn-ea"/>
              </a:rPr>
              <a:t>或称作</a:t>
            </a:r>
            <a:r>
              <a:rPr lang="en-US" altLang="zh-CN" sz="1800" dirty="0">
                <a:sym typeface="+mn-ea"/>
              </a:rPr>
              <a:t>EAC( Estimated Annual Costs):</a:t>
            </a:r>
            <a:r>
              <a:rPr lang="zh-CN" altLang="en-US" sz="1800" dirty="0">
                <a:sym typeface="+mn-ea"/>
              </a:rPr>
              <a:t>特定资产在一年内遭受损失的预期值。</a:t>
            </a:r>
          </a:p>
        </p:txBody>
      </p:sp>
      <p:sp>
        <p:nvSpPr>
          <p:cNvPr id="3" name="标题 2"/>
          <p:cNvSpPr>
            <a:spLocks noGrp="1"/>
          </p:cNvSpPr>
          <p:nvPr>
            <p:ph type="title"/>
          </p:nvPr>
        </p:nvSpPr>
        <p:spPr/>
        <p:txBody>
          <a:bodyPr/>
          <a:lstStyle/>
          <a:p>
            <a:r>
              <a:rPr lang="zh-CN" altLang="en-US" dirty="0"/>
              <a:t>定量分析</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9130" y="1101725"/>
            <a:ext cx="7772400" cy="4567555"/>
          </a:xfrm>
        </p:spPr>
        <p:txBody>
          <a:bodyPr/>
          <a:lstStyle/>
          <a:p>
            <a:pPr marL="0" indent="0">
              <a:buNone/>
            </a:pPr>
            <a:r>
              <a:rPr lang="zh-CN" altLang="en-US" dirty="0"/>
              <a:t>定量分析过程：</a:t>
            </a:r>
          </a:p>
          <a:p>
            <a:pPr marL="514350" indent="-514350">
              <a:buFont typeface="+mj-ea"/>
              <a:buAutoNum type="circleNumDbPlain"/>
            </a:pPr>
            <a:r>
              <a:rPr lang="zh-CN" altLang="en-US" sz="1800" dirty="0"/>
              <a:t>识别资产并为资产赋值；</a:t>
            </a:r>
          </a:p>
          <a:p>
            <a:pPr marL="514350" indent="-514350">
              <a:buFont typeface="+mj-ea"/>
              <a:buAutoNum type="circleNumDbPlain"/>
            </a:pPr>
            <a:r>
              <a:rPr lang="zh-CN" altLang="en-US" sz="1800" dirty="0"/>
              <a:t>通过威胁和脆弱性评估，评价特定威胁作用于特定资产所造成的影响，即</a:t>
            </a:r>
            <a:r>
              <a:rPr lang="en-US" altLang="zh-CN" sz="1800" dirty="0"/>
              <a:t>EF(0%-100%)</a:t>
            </a:r>
          </a:p>
          <a:p>
            <a:pPr marL="514350" indent="-514350">
              <a:buFont typeface="+mj-ea"/>
              <a:buAutoNum type="circleNumDbPlain"/>
            </a:pPr>
            <a:r>
              <a:rPr lang="zh-CN" altLang="en-US" sz="1800" dirty="0"/>
              <a:t>得到特定威胁发生的频率，即</a:t>
            </a:r>
            <a:r>
              <a:rPr lang="en-US" altLang="zh-CN" sz="1800" dirty="0"/>
              <a:t>ARO;</a:t>
            </a:r>
          </a:p>
          <a:p>
            <a:pPr marL="514350" indent="-514350">
              <a:buFont typeface="+mj-ea"/>
              <a:buAutoNum type="circleNumDbPlain"/>
            </a:pPr>
            <a:r>
              <a:rPr lang="zh-CN" altLang="en-US" sz="1800" dirty="0"/>
              <a:t>计算资产的</a:t>
            </a:r>
            <a:r>
              <a:rPr lang="en-US" altLang="zh-CN" sz="1800" dirty="0"/>
              <a:t>SLE,SLE=Asset Value*EF;</a:t>
            </a:r>
          </a:p>
          <a:p>
            <a:pPr marL="514350" indent="-514350">
              <a:buFont typeface="+mj-ea"/>
              <a:buAutoNum type="circleNumDbPlain"/>
            </a:pPr>
            <a:r>
              <a:rPr lang="zh-CN" altLang="en-US" sz="1800" dirty="0"/>
              <a:t>计算资产的</a:t>
            </a:r>
            <a:r>
              <a:rPr lang="en-US" altLang="zh-CN" sz="1800" dirty="0"/>
              <a:t>ALE,ALE=SLE*ARO.</a:t>
            </a:r>
          </a:p>
          <a:p>
            <a:pPr marL="0" indent="0">
              <a:buFont typeface="+mj-ea"/>
              <a:buNone/>
            </a:pPr>
            <a:r>
              <a:rPr lang="zh-CN" altLang="en-US" sz="1800" dirty="0"/>
              <a:t>举例：假定投资</a:t>
            </a:r>
            <a:r>
              <a:rPr lang="en-US" altLang="zh-CN" sz="1800" dirty="0"/>
              <a:t>50</a:t>
            </a:r>
            <a:r>
              <a:rPr lang="zh-CN" altLang="en-US" sz="1800" dirty="0"/>
              <a:t>万建立一个网络运营中心，其最大威胁是火灾。一旦发生火灾，损失程度估计</a:t>
            </a:r>
            <a:r>
              <a:rPr lang="en-US" altLang="zh-CN" sz="1800" dirty="0"/>
              <a:t>45%</a:t>
            </a:r>
            <a:r>
              <a:rPr lang="zh-CN" altLang="en-US" sz="1800" dirty="0"/>
              <a:t>。根据消费部门推断或统计，该运营中心所在区域每</a:t>
            </a:r>
            <a:r>
              <a:rPr lang="en-US" altLang="zh-CN" sz="1800" dirty="0"/>
              <a:t>5</a:t>
            </a:r>
            <a:r>
              <a:rPr lang="zh-CN" altLang="en-US" sz="1800" dirty="0"/>
              <a:t>年发生一次火灾，即</a:t>
            </a:r>
            <a:r>
              <a:rPr lang="en-US" altLang="zh-CN" sz="1800" dirty="0"/>
              <a:t>ARO=0.2. </a:t>
            </a:r>
          </a:p>
          <a:p>
            <a:pPr marL="0" indent="0">
              <a:buFont typeface="+mj-ea"/>
              <a:buNone/>
            </a:pPr>
            <a:r>
              <a:rPr lang="en-US" altLang="zh-CN" sz="1800" dirty="0"/>
              <a:t>ALE=SLE*ARO=Asset Value*EF*ARO=500000*0.2*0.45=45000</a:t>
            </a:r>
          </a:p>
        </p:txBody>
      </p:sp>
      <p:sp>
        <p:nvSpPr>
          <p:cNvPr id="3" name="标题 2"/>
          <p:cNvSpPr>
            <a:spLocks noGrp="1"/>
          </p:cNvSpPr>
          <p:nvPr>
            <p:ph type="title"/>
          </p:nvPr>
        </p:nvSpPr>
        <p:spPr/>
        <p:txBody>
          <a:bodyPr/>
          <a:lstStyle/>
          <a:p>
            <a:r>
              <a:rPr lang="zh-CN" altLang="en-US" dirty="0"/>
              <a:t>定量分析</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a:t>参考</a:t>
            </a:r>
            <a:r>
              <a:rPr lang="zh-CN" altLang="en-US" dirty="0"/>
              <a:t>书目</a:t>
            </a:r>
          </a:p>
        </p:txBody>
      </p:sp>
      <p:sp>
        <p:nvSpPr>
          <p:cNvPr id="35843" name="Rectangle 3"/>
          <p:cNvSpPr>
            <a:spLocks noGrp="1" noChangeArrowheads="1"/>
          </p:cNvSpPr>
          <p:nvPr>
            <p:ph type="body" idx="1"/>
          </p:nvPr>
        </p:nvSpPr>
        <p:spPr>
          <a:xfrm>
            <a:off x="684571" y="1101725"/>
            <a:ext cx="7772400" cy="4114800"/>
          </a:xfrm>
        </p:spPr>
        <p:txBody>
          <a:bodyPr/>
          <a:lstStyle/>
          <a:p>
            <a:pPr eaLnBrk="1" hangingPunct="1"/>
            <a:r>
              <a:rPr lang="zh-CN" altLang="zh-CN" sz="2000" dirty="0">
                <a:sym typeface="+mn-ea"/>
              </a:rPr>
              <a:t>《信息安全风险评估</a:t>
            </a:r>
            <a:r>
              <a:rPr lang="en-US" altLang="zh-CN" sz="2000" dirty="0">
                <a:sym typeface="+mn-ea"/>
              </a:rPr>
              <a:t>--</a:t>
            </a:r>
            <a:r>
              <a:rPr lang="zh-CN" altLang="en-US" sz="2000" dirty="0">
                <a:sym typeface="+mn-ea"/>
              </a:rPr>
              <a:t>概念、方法和实践  》中国标准出版社</a:t>
            </a:r>
            <a:endParaRPr kumimoji="1" lang="zh-CN" altLang="en-US" sz="2000" dirty="0"/>
          </a:p>
          <a:p>
            <a:pPr eaLnBrk="1" hangingPunct="1"/>
            <a:r>
              <a:rPr lang="zh-CN" altLang="en-US" sz="2000" dirty="0">
                <a:sym typeface="+mn-ea"/>
              </a:rPr>
              <a:t>李建华主编《信息系统安全管理理论与应用》机械工业出版社</a:t>
            </a:r>
            <a:endParaRPr kumimoji="1" lang="zh-CN" altLang="zh-CN" sz="2000" dirty="0"/>
          </a:p>
          <a:p>
            <a:pPr eaLnBrk="1" hangingPunct="1"/>
            <a:r>
              <a:rPr kumimoji="1" lang="zh-CN" altLang="zh-CN" sz="2000" dirty="0"/>
              <a:t>赵战生 谢宗晓 信息安全风险评估：概念、方法和实践</a:t>
            </a:r>
          </a:p>
          <a:p>
            <a:pPr eaLnBrk="1" hangingPunct="1"/>
            <a:r>
              <a:rPr kumimoji="1" lang="zh-CN" altLang="zh-CN" sz="2000" dirty="0"/>
              <a:t>向</a:t>
            </a:r>
            <a:r>
              <a:rPr kumimoji="1" lang="zh-CN" altLang="en-US" sz="2000" dirty="0"/>
              <a:t>宏 等</a:t>
            </a:r>
            <a:r>
              <a:rPr kumimoji="1" lang="zh-CN" altLang="zh-CN" sz="2000" dirty="0"/>
              <a:t>：</a:t>
            </a:r>
            <a:r>
              <a:rPr kumimoji="1" lang="en-US" altLang="zh-CN" sz="2000" dirty="0"/>
              <a:t>《</a:t>
            </a:r>
            <a:r>
              <a:rPr kumimoji="1" lang="zh-CN" altLang="en-US" sz="2000" dirty="0"/>
              <a:t>信息安全测评与风险评估</a:t>
            </a:r>
            <a:r>
              <a:rPr kumimoji="1" lang="en-US" altLang="zh-CN" sz="2000" dirty="0"/>
              <a:t>》</a:t>
            </a:r>
            <a:r>
              <a:rPr kumimoji="1" lang="zh-CN" altLang="en-US" sz="2000" dirty="0"/>
              <a:t>，电子工业出版社 </a:t>
            </a:r>
          </a:p>
          <a:p>
            <a:pPr eaLnBrk="1" hangingPunct="1"/>
            <a:r>
              <a:rPr lang="zh-CN" altLang="en-US" sz="2000" dirty="0"/>
              <a:t>张泽虹等 </a:t>
            </a:r>
            <a:r>
              <a:rPr lang="en-US" altLang="zh-CN" sz="2000" dirty="0">
                <a:sym typeface="+mn-ea"/>
              </a:rPr>
              <a:t>《</a:t>
            </a:r>
            <a:r>
              <a:rPr lang="zh-CN" altLang="en-US" sz="2000" dirty="0">
                <a:sym typeface="+mn-ea"/>
              </a:rPr>
              <a:t>信息安全管理与风险评估</a:t>
            </a:r>
            <a:r>
              <a:rPr lang="en-US" altLang="zh-CN" sz="2000" dirty="0">
                <a:sym typeface="+mn-ea"/>
              </a:rPr>
              <a:t>》</a:t>
            </a:r>
            <a:r>
              <a:rPr lang="zh-CN" altLang="en-US" sz="2000" dirty="0"/>
              <a:t> </a:t>
            </a:r>
            <a:r>
              <a:rPr lang="zh-CN" altLang="en-US" sz="2000" dirty="0">
                <a:sym typeface="+mn-ea"/>
              </a:rPr>
              <a:t>电子工业</a:t>
            </a:r>
            <a:r>
              <a:rPr lang="zh-CN" altLang="en-US" sz="2000" dirty="0"/>
              <a:t>出版社 </a:t>
            </a:r>
            <a:r>
              <a:rPr lang="en-US" altLang="zh-CN" sz="2000" dirty="0"/>
              <a:t>2007</a:t>
            </a:r>
          </a:p>
          <a:p>
            <a:pPr eaLnBrk="1" hangingPunct="1"/>
            <a:r>
              <a:rPr lang="zh-CN" altLang="en-US" sz="2000" dirty="0"/>
              <a:t>王英梅等 </a:t>
            </a:r>
            <a:r>
              <a:rPr lang="en-US" altLang="zh-CN" sz="2000" dirty="0">
                <a:sym typeface="+mn-ea"/>
              </a:rPr>
              <a:t>《</a:t>
            </a:r>
            <a:r>
              <a:rPr lang="zh-CN" altLang="en-US" sz="2000" dirty="0">
                <a:sym typeface="+mn-ea"/>
              </a:rPr>
              <a:t>信息安全风险评估</a:t>
            </a:r>
            <a:r>
              <a:rPr lang="en-US" altLang="zh-CN" sz="2000" dirty="0">
                <a:sym typeface="+mn-ea"/>
              </a:rPr>
              <a:t>》</a:t>
            </a:r>
            <a:r>
              <a:rPr lang="zh-CN" altLang="en-US" sz="2000" dirty="0"/>
              <a:t> ，电子工业出版社 </a:t>
            </a:r>
            <a:endParaRPr lang="en-US" altLang="zh-CN" sz="2000" dirty="0"/>
          </a:p>
          <a:p>
            <a:pPr eaLnBrk="1" hangingPunct="1"/>
            <a:r>
              <a:rPr lang="en-US" altLang="zh-CN" sz="2000" dirty="0"/>
              <a:t>BS7799-3</a:t>
            </a:r>
            <a:r>
              <a:rPr lang="zh-CN" altLang="en-US" sz="2000" dirty="0"/>
              <a:t>：风险评估与风险管理</a:t>
            </a:r>
          </a:p>
          <a:p>
            <a:pPr eaLnBrk="1" hangingPunct="1"/>
            <a:r>
              <a:rPr lang="en-US" altLang="zh-CN" sz="2000" dirty="0"/>
              <a:t>ISO/IEC 27005</a:t>
            </a:r>
            <a:r>
              <a:rPr lang="zh-CN" altLang="en-US" sz="2000" dirty="0"/>
              <a:t>：信息安全风险管理</a:t>
            </a:r>
          </a:p>
          <a:p>
            <a:pPr eaLnBrk="1" hangingPunct="1"/>
            <a:r>
              <a:rPr lang="en-US" altLang="zh-CN" sz="2000" dirty="0"/>
              <a:t>NIST SP800-30: IT</a:t>
            </a:r>
            <a:r>
              <a:rPr lang="zh-CN" altLang="en-US" sz="2000" dirty="0"/>
              <a:t>系统风险管理指南</a:t>
            </a:r>
          </a:p>
          <a:p>
            <a:pPr eaLnBrk="1" hangingPunct="1"/>
            <a:endParaRPr lang="en-US" altLang="zh-CN" sz="2400" dirty="0"/>
          </a:p>
          <a:p>
            <a:pPr eaLnBrk="1" hangingPunct="1"/>
            <a:endParaRPr kumimoji="1"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5483" y="1249363"/>
            <a:ext cx="7772400" cy="4114800"/>
          </a:xfrm>
        </p:spPr>
        <p:txBody>
          <a:bodyPr/>
          <a:lstStyle/>
          <a:p>
            <a:r>
              <a:rPr lang="zh-CN" altLang="en-US" sz="2000" dirty="0">
                <a:sym typeface="+mn-ea"/>
              </a:rPr>
              <a:t>一个电子商务主机若发生硬件故障，替换硬件需要</a:t>
            </a:r>
            <a:r>
              <a:rPr lang="en-US" altLang="zh-CN" sz="2000" dirty="0">
                <a:sym typeface="+mn-ea"/>
              </a:rPr>
              <a:t>8000</a:t>
            </a:r>
            <a:r>
              <a:rPr lang="zh-CN" altLang="en-US" sz="2000" dirty="0">
                <a:sym typeface="+mn-ea"/>
              </a:rPr>
              <a:t>美元，需要</a:t>
            </a:r>
            <a:r>
              <a:rPr lang="en-US" altLang="zh-CN" sz="2000" dirty="0">
                <a:sym typeface="+mn-ea"/>
              </a:rPr>
              <a:t>5</a:t>
            </a:r>
            <a:r>
              <a:rPr lang="zh-CN" altLang="en-US" sz="2000" dirty="0">
                <a:sym typeface="+mn-ea"/>
              </a:rPr>
              <a:t>个小时才能完全恢复。若每小时造成的经济损失是</a:t>
            </a:r>
            <a:r>
              <a:rPr lang="en-US" altLang="zh-CN" sz="2000" dirty="0">
                <a:sym typeface="+mn-ea"/>
              </a:rPr>
              <a:t>12000</a:t>
            </a:r>
            <a:r>
              <a:rPr lang="zh-CN" altLang="en-US" sz="2000" dirty="0">
                <a:sym typeface="+mn-ea"/>
              </a:rPr>
              <a:t>美元，则</a:t>
            </a:r>
            <a:r>
              <a:rPr lang="en-US" altLang="zh-CN" sz="2000" dirty="0">
                <a:sym typeface="+mn-ea"/>
              </a:rPr>
              <a:t>SLE=8000+5*12000=68000</a:t>
            </a:r>
            <a:r>
              <a:rPr lang="zh-CN" altLang="en-US" sz="2000" dirty="0">
                <a:sym typeface="+mn-ea"/>
              </a:rPr>
              <a:t>美元。若这种故障发生的频率是</a:t>
            </a:r>
            <a:r>
              <a:rPr lang="en-US" altLang="zh-CN" sz="2000" dirty="0">
                <a:sym typeface="+mn-ea"/>
              </a:rPr>
              <a:t>5</a:t>
            </a:r>
            <a:r>
              <a:rPr lang="zh-CN" altLang="en-US" sz="2000" dirty="0">
                <a:sym typeface="+mn-ea"/>
              </a:rPr>
              <a:t>年一次，则</a:t>
            </a:r>
            <a:r>
              <a:rPr lang="en-US" altLang="zh-CN" sz="2000" dirty="0">
                <a:sym typeface="+mn-ea"/>
              </a:rPr>
              <a:t>ARO=1/5=0.2,</a:t>
            </a:r>
            <a:r>
              <a:rPr lang="zh-CN" altLang="en-US" sz="2000" dirty="0">
                <a:sym typeface="+mn-ea"/>
              </a:rPr>
              <a:t>年度损失期望值</a:t>
            </a:r>
            <a:r>
              <a:rPr lang="en-US" altLang="zh-CN" sz="2000" dirty="0">
                <a:sym typeface="+mn-ea"/>
              </a:rPr>
              <a:t>ALE=0.2*68000=13600</a:t>
            </a:r>
            <a:endParaRPr lang="zh-CN" altLang="en-US" sz="2000" dirty="0"/>
          </a:p>
          <a:p>
            <a:r>
              <a:rPr lang="zh-CN" altLang="en-US" sz="2000" dirty="0"/>
              <a:t>网络安全设备价值</a:t>
            </a:r>
            <a:r>
              <a:rPr lang="en-US" altLang="zh-CN" sz="2000" dirty="0"/>
              <a:t>100000</a:t>
            </a:r>
            <a:r>
              <a:rPr lang="zh-CN" altLang="en-US" sz="2000" dirty="0"/>
              <a:t>元，一场火灾使其损坏价值的</a:t>
            </a:r>
            <a:r>
              <a:rPr lang="en-US" altLang="zh-CN" sz="2000" dirty="0"/>
              <a:t>25%</a:t>
            </a:r>
            <a:r>
              <a:rPr lang="zh-CN" altLang="en-US" sz="2000" dirty="0"/>
              <a:t>，那么单一风险预期损失为</a:t>
            </a:r>
            <a:r>
              <a:rPr lang="en-US" altLang="zh-CN" sz="2000" dirty="0"/>
              <a:t>25000</a:t>
            </a:r>
            <a:r>
              <a:rPr lang="zh-CN" altLang="en-US" sz="2000" dirty="0"/>
              <a:t>元。按经验这种火灾一般</a:t>
            </a:r>
            <a:r>
              <a:rPr lang="en-US" altLang="zh-CN" sz="2000" dirty="0"/>
              <a:t>5</a:t>
            </a:r>
            <a:r>
              <a:rPr lang="zh-CN" altLang="en-US" sz="2000" dirty="0"/>
              <a:t>年发生一次，即年发频率为</a:t>
            </a:r>
            <a:r>
              <a:rPr lang="en-US" altLang="zh-CN" sz="2000" dirty="0"/>
              <a:t>0.2.</a:t>
            </a:r>
            <a:r>
              <a:rPr lang="zh-CN" altLang="en-US" sz="2000" dirty="0"/>
              <a:t>年预期损失未</a:t>
            </a:r>
            <a:r>
              <a:rPr lang="en-US" altLang="zh-CN" sz="2000" dirty="0"/>
              <a:t>25000</a:t>
            </a:r>
            <a:r>
              <a:rPr lang="zh-CN" altLang="en-US" sz="2000" dirty="0"/>
              <a:t>*</a:t>
            </a:r>
            <a:r>
              <a:rPr lang="en-US" altLang="zh-CN" sz="2000" dirty="0"/>
              <a:t>0.2=5000</a:t>
            </a:r>
            <a:r>
              <a:rPr lang="zh-CN" altLang="en-US" sz="2000" dirty="0"/>
              <a:t>元。购买火警报警系统及灭火器成本为</a:t>
            </a:r>
            <a:r>
              <a:rPr lang="en-US" altLang="zh-CN" sz="2000" dirty="0"/>
              <a:t>2400</a:t>
            </a:r>
            <a:r>
              <a:rPr lang="zh-CN" altLang="en-US" sz="2000" dirty="0"/>
              <a:t>元，寿命为</a:t>
            </a:r>
            <a:r>
              <a:rPr lang="en-US" altLang="zh-CN" sz="2000" dirty="0"/>
              <a:t>3</a:t>
            </a:r>
            <a:r>
              <a:rPr lang="zh-CN" altLang="en-US" sz="2000" dirty="0"/>
              <a:t>年，不考虑额外维护费。那么年投入成本</a:t>
            </a:r>
            <a:r>
              <a:rPr lang="en-US" altLang="zh-CN" sz="2000" dirty="0"/>
              <a:t>800</a:t>
            </a:r>
            <a:r>
              <a:rPr lang="zh-CN" altLang="en-US" sz="2000" dirty="0"/>
              <a:t>元。实施控制措施后火灾损坏程度降低</a:t>
            </a:r>
            <a:r>
              <a:rPr lang="en-US" altLang="zh-CN" sz="2000" dirty="0"/>
              <a:t>5%</a:t>
            </a:r>
            <a:r>
              <a:rPr lang="zh-CN" altLang="en-US" sz="2000" dirty="0"/>
              <a:t>，且发生年次数将为</a:t>
            </a:r>
            <a:r>
              <a:rPr lang="en-US" altLang="zh-CN" sz="2000" dirty="0"/>
              <a:t>1/10</a:t>
            </a:r>
            <a:r>
              <a:rPr lang="zh-CN" altLang="en-US" sz="2000" dirty="0"/>
              <a:t>次，那么单一风险预期损失将降为</a:t>
            </a:r>
            <a:r>
              <a:rPr lang="en-US" altLang="zh-CN" sz="2000" dirty="0"/>
              <a:t>5000</a:t>
            </a:r>
            <a:r>
              <a:rPr lang="zh-CN" altLang="en-US" sz="2000" dirty="0"/>
              <a:t>元，年预期损失为</a:t>
            </a:r>
            <a:r>
              <a:rPr lang="en-US" altLang="zh-CN" sz="2000" dirty="0"/>
              <a:t>5000*0.1=500</a:t>
            </a:r>
            <a:r>
              <a:rPr lang="zh-CN" altLang="en-US" sz="2000" dirty="0"/>
              <a:t>元。</a:t>
            </a:r>
          </a:p>
          <a:p>
            <a:pPr marL="0" indent="0">
              <a:buNone/>
            </a:pPr>
            <a:r>
              <a:rPr lang="en-US" altLang="zh-CN" sz="2000" dirty="0"/>
              <a:t>  </a:t>
            </a:r>
            <a:r>
              <a:rPr lang="zh-CN" altLang="en-US" sz="2000" dirty="0"/>
              <a:t>安全投资收益</a:t>
            </a:r>
            <a:r>
              <a:rPr lang="en-US" altLang="zh-CN" sz="2000" dirty="0"/>
              <a:t> ROSI=5000-800-500=3700</a:t>
            </a:r>
            <a:r>
              <a:rPr lang="zh-CN" altLang="en-US" sz="2000" dirty="0"/>
              <a:t>元</a:t>
            </a:r>
          </a:p>
        </p:txBody>
      </p:sp>
      <p:sp>
        <p:nvSpPr>
          <p:cNvPr id="3" name="标题 2"/>
          <p:cNvSpPr>
            <a:spLocks noGrp="1"/>
          </p:cNvSpPr>
          <p:nvPr>
            <p:ph type="title"/>
          </p:nvPr>
        </p:nvSpPr>
        <p:spPr/>
        <p:txBody>
          <a:bodyPr/>
          <a:lstStyle/>
          <a:p>
            <a:r>
              <a:rPr lang="zh-CN" altLang="en-US">
                <a:sym typeface="+mn-ea"/>
              </a:rPr>
              <a:t>定量风险分析举例</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定量分析的通用计算</a:t>
            </a:r>
          </a:p>
        </p:txBody>
      </p:sp>
      <p:pic>
        <p:nvPicPr>
          <p:cNvPr id="24578" name="Picture 2"/>
          <p:cNvPicPr>
            <a:picLocks noGrp="1" noChangeAspect="1" noChangeArrowheads="1"/>
          </p:cNvPicPr>
          <p:nvPr>
            <p:ph idx="1"/>
          </p:nvPr>
        </p:nvPicPr>
        <p:blipFill>
          <a:blip r:embed="rId2" cstate="print"/>
          <a:srcRect/>
          <a:stretch>
            <a:fillRect/>
          </a:stretch>
        </p:blipFill>
        <p:spPr bwMode="auto">
          <a:xfrm>
            <a:off x="1612265" y="1554480"/>
            <a:ext cx="4742180" cy="5391785"/>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安全风险评估的过程分为：</a:t>
            </a:r>
          </a:p>
          <a:p>
            <a:pPr marL="0" indent="0">
              <a:buNone/>
            </a:pPr>
            <a:r>
              <a:rPr lang="zh-CN" altLang="en-US" dirty="0"/>
              <a:t>　  </a:t>
            </a:r>
            <a:r>
              <a:rPr lang="zh-CN" altLang="en-US" sz="2400" dirty="0"/>
              <a:t>1.风险评估准备过程</a:t>
            </a:r>
          </a:p>
          <a:p>
            <a:pPr marL="0" indent="0">
              <a:buNone/>
            </a:pPr>
            <a:r>
              <a:rPr lang="zh-CN" altLang="en-US" sz="2400" dirty="0"/>
              <a:t>　　2.资产识别过程</a:t>
            </a:r>
          </a:p>
          <a:p>
            <a:pPr marL="0" indent="0">
              <a:buNone/>
            </a:pPr>
            <a:r>
              <a:rPr lang="zh-CN" altLang="en-US" sz="2400" dirty="0"/>
              <a:t>　　3.威胁识别过程</a:t>
            </a:r>
          </a:p>
          <a:p>
            <a:pPr marL="0" indent="0">
              <a:buNone/>
            </a:pPr>
            <a:r>
              <a:rPr lang="zh-CN" altLang="en-US" sz="2400" dirty="0"/>
              <a:t>　　4.脆弱性识别过程</a:t>
            </a:r>
          </a:p>
          <a:p>
            <a:pPr marL="0" indent="0">
              <a:buNone/>
            </a:pPr>
            <a:r>
              <a:rPr lang="en-US" altLang="zh-CN" sz="2400" dirty="0"/>
              <a:t>        5.</a:t>
            </a:r>
            <a:r>
              <a:rPr lang="zh-CN" altLang="en-US" sz="2400" dirty="0"/>
              <a:t>现有的防御措施</a:t>
            </a:r>
          </a:p>
          <a:p>
            <a:pPr marL="0" indent="0">
              <a:buNone/>
            </a:pPr>
            <a:r>
              <a:rPr lang="zh-CN" altLang="en-US" sz="2400" dirty="0"/>
              <a:t>　　</a:t>
            </a:r>
            <a:r>
              <a:rPr lang="en-US" altLang="zh-CN" sz="2400" dirty="0"/>
              <a:t>6</a:t>
            </a:r>
            <a:r>
              <a:rPr lang="zh-CN" altLang="en-US" sz="2400" dirty="0"/>
              <a:t>.风险分析过程</a:t>
            </a:r>
          </a:p>
          <a:p>
            <a:pPr marL="0" indent="0">
              <a:buNone/>
            </a:pPr>
            <a:r>
              <a:rPr lang="zh-CN" altLang="en-US" sz="2400" dirty="0"/>
              <a:t>        </a:t>
            </a:r>
            <a:r>
              <a:rPr lang="en-US" altLang="zh-CN" sz="2400" dirty="0"/>
              <a:t>7</a:t>
            </a:r>
            <a:r>
              <a:rPr lang="zh-CN" altLang="en-US" sz="2400" dirty="0">
                <a:sym typeface="+mn-ea"/>
              </a:rPr>
              <a:t>.风险评价过程</a:t>
            </a:r>
            <a:endParaRPr lang="zh-CN" altLang="en-US" sz="2400" dirty="0"/>
          </a:p>
        </p:txBody>
      </p:sp>
      <p:sp>
        <p:nvSpPr>
          <p:cNvPr id="3" name="标题 2"/>
          <p:cNvSpPr>
            <a:spLocks noGrp="1"/>
          </p:cNvSpPr>
          <p:nvPr>
            <p:ph type="title"/>
          </p:nvPr>
        </p:nvSpPr>
        <p:spPr/>
        <p:txBody>
          <a:bodyPr/>
          <a:lstStyle/>
          <a:p>
            <a:r>
              <a:rPr lang="zh-CN" altLang="en-US">
                <a:sym typeface="+mn-ea"/>
              </a:rPr>
              <a:t>安全风险评估的过程</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81940" y="1554480"/>
            <a:ext cx="8149590" cy="4114800"/>
          </a:xfrm>
        </p:spPr>
        <p:txBody>
          <a:bodyPr/>
          <a:lstStyle/>
          <a:p>
            <a:pPr marL="0" indent="0">
              <a:buNone/>
            </a:pPr>
            <a:r>
              <a:rPr lang="zh-CN" altLang="en-US" sz="2000" dirty="0"/>
              <a:t>风险管理</a:t>
            </a:r>
          </a:p>
          <a:p>
            <a:pPr>
              <a:buFont typeface="Wingdings" panose="05000000000000000000" charset="0"/>
              <a:buChar char=""/>
            </a:pPr>
            <a:r>
              <a:rPr lang="en-US" altLang="zh-CN" sz="2000" dirty="0"/>
              <a:t>ISO/IEC </a:t>
            </a:r>
            <a:r>
              <a:rPr lang="zh-CN" altLang="en-US" sz="2000" dirty="0"/>
              <a:t>对风险管理（</a:t>
            </a:r>
            <a:r>
              <a:rPr lang="en-US" altLang="zh-CN" sz="2000" dirty="0"/>
              <a:t>Risk Management)</a:t>
            </a:r>
            <a:r>
              <a:rPr lang="zh-CN" altLang="en-US" sz="2000" dirty="0"/>
              <a:t>定义：指导和控制一个组织相关风险的协调活动。</a:t>
            </a:r>
          </a:p>
          <a:p>
            <a:r>
              <a:rPr lang="zh-CN" altLang="en-US" sz="2000" dirty="0"/>
              <a:t>风险管理一般包括风险评估（</a:t>
            </a:r>
            <a:r>
              <a:rPr lang="en-US" altLang="zh-CN" sz="2000" dirty="0"/>
              <a:t>risk assessment)</a:t>
            </a:r>
            <a:r>
              <a:rPr lang="zh-CN" altLang="en-US" sz="2000" dirty="0"/>
              <a:t>和风险处理</a:t>
            </a:r>
            <a:r>
              <a:rPr lang="en-US" altLang="zh-CN" sz="2000" dirty="0"/>
              <a:t>(risk treatment)</a:t>
            </a:r>
            <a:r>
              <a:rPr lang="zh-CN" altLang="en-US" sz="2000" dirty="0"/>
              <a:t>两个部分：</a:t>
            </a:r>
            <a:r>
              <a:rPr lang="en-US" altLang="zh-CN" sz="2000" dirty="0"/>
              <a:t>1.</a:t>
            </a:r>
            <a:r>
              <a:rPr lang="zh-CN" altLang="en-US" sz="2000" dirty="0">
                <a:sym typeface="+mn-ea"/>
              </a:rPr>
              <a:t>风险处理</a:t>
            </a:r>
            <a:r>
              <a:rPr lang="en-US" altLang="zh-CN" sz="2000" dirty="0">
                <a:sym typeface="+mn-ea"/>
              </a:rPr>
              <a:t>(risk treatment):</a:t>
            </a:r>
            <a:r>
              <a:rPr lang="zh-CN" altLang="en-US" sz="2000" dirty="0">
                <a:sym typeface="+mn-ea"/>
              </a:rPr>
              <a:t>选择并且执行措施来改进风险的过程。风险处理阶段也看可以称为风险缓减（</a:t>
            </a:r>
            <a:r>
              <a:rPr lang="en-US" altLang="zh-CN" sz="2000" dirty="0" err="1">
                <a:sym typeface="+mn-ea"/>
              </a:rPr>
              <a:t>rrisk</a:t>
            </a:r>
            <a:r>
              <a:rPr lang="en-US" altLang="zh-CN" sz="2000" dirty="0">
                <a:sym typeface="+mn-ea"/>
              </a:rPr>
              <a:t> mitigation)</a:t>
            </a:r>
            <a:r>
              <a:rPr lang="zh-CN" altLang="en-US" sz="2000" dirty="0">
                <a:sym typeface="+mn-ea"/>
              </a:rPr>
              <a:t>或风险控制（</a:t>
            </a:r>
            <a:r>
              <a:rPr lang="en-US" altLang="zh-CN" sz="2000" dirty="0">
                <a:sym typeface="+mn-ea"/>
              </a:rPr>
              <a:t>risk control)</a:t>
            </a:r>
          </a:p>
          <a:p>
            <a:pPr marL="0" indent="0">
              <a:buNone/>
            </a:pPr>
            <a:endParaRPr lang="en-US" altLang="zh-CN" sz="2000" dirty="0"/>
          </a:p>
        </p:txBody>
      </p:sp>
      <p:sp>
        <p:nvSpPr>
          <p:cNvPr id="3" name="标题 2"/>
          <p:cNvSpPr>
            <a:spLocks noGrp="1"/>
          </p:cNvSpPr>
          <p:nvPr>
            <p:ph type="title"/>
          </p:nvPr>
        </p:nvSpPr>
        <p:spPr/>
        <p:txBody>
          <a:bodyPr/>
          <a:lstStyle/>
          <a:p>
            <a:r>
              <a:rPr lang="zh-CN" altLang="en-US" dirty="0"/>
              <a:t>风险管理</a:t>
            </a:r>
            <a:r>
              <a:rPr lang="en-US" altLang="zh-CN" dirty="0"/>
              <a:t>(1/2)</a:t>
            </a:r>
            <a:endParaRPr lang="zh-CN" altLang="en-US" dirty="0"/>
          </a:p>
        </p:txBody>
      </p:sp>
    </p:spTree>
    <p:extLst>
      <p:ext uri="{BB962C8B-B14F-4D97-AF65-F5344CB8AC3E}">
        <p14:creationId xmlns:p14="http://schemas.microsoft.com/office/powerpoint/2010/main" val="1725460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dirty="0"/>
              <a:t>风险评估（风险分析）是在对资产、威胁和脆弱性进行识别与赋值后，进行风险值的计算，并对风险进行定级，以便提出相应降低风险的安全措施。是在对资产、威胁和脆弱性进行识别与赋值后，进行风险值的计算，并对风险进行定级，以便提出相应降低风险的安全措施。</a:t>
            </a:r>
            <a:endParaRPr lang="en-US" altLang="zh-CN" sz="2400" dirty="0"/>
          </a:p>
          <a:p>
            <a:r>
              <a:rPr lang="zh-CN" altLang="en-US" sz="2400" dirty="0"/>
              <a:t>所谓风险处理是指选择不同的策略，来接受、转移、减缓或避免风险的过程。而风险减缓是指选择并执行风险控制措施来渐少风险的过程。风险避免是指采取各种措施避免漏洞被利用而导致风险发生。</a:t>
            </a:r>
          </a:p>
        </p:txBody>
      </p:sp>
      <p:sp>
        <p:nvSpPr>
          <p:cNvPr id="3" name="标题 2"/>
          <p:cNvSpPr>
            <a:spLocks noGrp="1"/>
          </p:cNvSpPr>
          <p:nvPr>
            <p:ph type="title"/>
          </p:nvPr>
        </p:nvSpPr>
        <p:spPr/>
        <p:txBody>
          <a:bodyPr/>
          <a:lstStyle/>
          <a:p>
            <a:r>
              <a:rPr lang="zh-CN" altLang="en-US" dirty="0">
                <a:sym typeface="+mn-ea"/>
              </a:rPr>
              <a:t>风险管理（</a:t>
            </a:r>
            <a:r>
              <a:rPr lang="en-US" altLang="zh-CN" dirty="0">
                <a:sym typeface="+mn-ea"/>
              </a:rPr>
              <a:t>2/2)</a:t>
            </a:r>
            <a:endParaRPr lang="zh-CN" altLang="en-US" dirty="0"/>
          </a:p>
        </p:txBody>
      </p:sp>
    </p:spTree>
    <p:extLst>
      <p:ext uri="{BB962C8B-B14F-4D97-AF65-F5344CB8AC3E}">
        <p14:creationId xmlns:p14="http://schemas.microsoft.com/office/powerpoint/2010/main" val="31898223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302524" y="1747347"/>
            <a:ext cx="5918307" cy="4114800"/>
          </a:xfrm>
          <a:prstGeom prst="rect">
            <a:avLst/>
          </a:prstGeom>
        </p:spPr>
      </p:pic>
      <p:sp>
        <p:nvSpPr>
          <p:cNvPr id="3" name="标题 2"/>
          <p:cNvSpPr>
            <a:spLocks noGrp="1"/>
          </p:cNvSpPr>
          <p:nvPr>
            <p:ph type="title"/>
          </p:nvPr>
        </p:nvSpPr>
        <p:spPr/>
        <p:txBody>
          <a:bodyPr/>
          <a:lstStyle/>
          <a:p>
            <a:r>
              <a:rPr lang="zh-CN" altLang="en-US" dirty="0"/>
              <a:t>风险管理流程图</a:t>
            </a:r>
          </a:p>
        </p:txBody>
      </p:sp>
    </p:spTree>
    <p:extLst>
      <p:ext uri="{BB962C8B-B14F-4D97-AF65-F5344CB8AC3E}">
        <p14:creationId xmlns:p14="http://schemas.microsoft.com/office/powerpoint/2010/main" val="1223723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dirty="0"/>
              <a:t>在组织选择并实施风险评估结果中推荐的安全措施之前，首先要明确自己的风险消减策略，也就是应对各种风险的途径和决策方式。</a:t>
            </a:r>
          </a:p>
          <a:p>
            <a:pPr lvl="1">
              <a:buFont typeface="Wingdings" panose="05000000000000000000" pitchFamily="2" charset="2"/>
              <a:buChar char="Ø"/>
            </a:pPr>
            <a:r>
              <a:rPr lang="zh-CN" altLang="en-US" sz="2400" dirty="0"/>
              <a:t>避免风险（</a:t>
            </a:r>
            <a:r>
              <a:rPr lang="en-US" altLang="zh-CN" sz="2400" dirty="0"/>
              <a:t>Avoid Risk</a:t>
            </a:r>
            <a:r>
              <a:rPr lang="zh-CN" altLang="en-US" sz="2400" dirty="0"/>
              <a:t>） </a:t>
            </a:r>
          </a:p>
          <a:p>
            <a:pPr lvl="1">
              <a:buFont typeface="Wingdings" panose="05000000000000000000" pitchFamily="2" charset="2"/>
              <a:buChar char="Ø"/>
            </a:pPr>
            <a:r>
              <a:rPr lang="zh-CN" altLang="en-US" sz="2400" dirty="0"/>
              <a:t>转移风险（</a:t>
            </a:r>
            <a:r>
              <a:rPr lang="en-US" altLang="zh-CN" sz="2400" dirty="0"/>
              <a:t>Transfer Risk</a:t>
            </a:r>
            <a:r>
              <a:rPr lang="zh-CN" altLang="en-US" sz="2400" dirty="0"/>
              <a:t>） </a:t>
            </a:r>
          </a:p>
          <a:p>
            <a:pPr lvl="1">
              <a:buFont typeface="Wingdings" panose="05000000000000000000" pitchFamily="2" charset="2"/>
              <a:buChar char="Ø"/>
            </a:pPr>
            <a:r>
              <a:rPr lang="zh-CN" altLang="en-US" sz="2400" dirty="0"/>
              <a:t>减缓风险（</a:t>
            </a:r>
            <a:r>
              <a:rPr lang="en-US" altLang="zh-CN" sz="2400" dirty="0"/>
              <a:t>Reduce Risk</a:t>
            </a:r>
            <a:r>
              <a:rPr lang="zh-CN" altLang="en-US" sz="2400" dirty="0"/>
              <a:t>） </a:t>
            </a:r>
          </a:p>
          <a:p>
            <a:pPr lvl="1">
              <a:buFont typeface="Wingdings" panose="05000000000000000000" pitchFamily="2" charset="2"/>
              <a:buChar char="Ø"/>
            </a:pPr>
            <a:r>
              <a:rPr lang="zh-CN" altLang="en-US" sz="2400" dirty="0"/>
              <a:t>接受风险（</a:t>
            </a:r>
            <a:r>
              <a:rPr lang="en-US" altLang="zh-CN" sz="2400" dirty="0"/>
              <a:t>Accept Risk</a:t>
            </a:r>
            <a:r>
              <a:rPr lang="zh-CN" altLang="en-US" sz="2400" dirty="0"/>
              <a:t>） </a:t>
            </a:r>
          </a:p>
          <a:p>
            <a:endParaRPr lang="zh-CN" altLang="en-US" dirty="0"/>
          </a:p>
        </p:txBody>
      </p:sp>
      <p:sp>
        <p:nvSpPr>
          <p:cNvPr id="3" name="标题 2"/>
          <p:cNvSpPr>
            <a:spLocks noGrp="1"/>
          </p:cNvSpPr>
          <p:nvPr>
            <p:ph type="title"/>
          </p:nvPr>
        </p:nvSpPr>
        <p:spPr/>
        <p:txBody>
          <a:bodyPr/>
          <a:lstStyle/>
          <a:p>
            <a:r>
              <a:rPr lang="zh-CN" altLang="en-US" dirty="0"/>
              <a:t>风险控制策略</a:t>
            </a:r>
          </a:p>
        </p:txBody>
      </p:sp>
    </p:spTree>
    <p:extLst>
      <p:ext uri="{BB962C8B-B14F-4D97-AF65-F5344CB8AC3E}">
        <p14:creationId xmlns:p14="http://schemas.microsoft.com/office/powerpoint/2010/main" val="28450514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dirty="0"/>
              <a:t>避免风险（</a:t>
            </a:r>
            <a:r>
              <a:rPr lang="en-US" altLang="zh-CN" sz="2400" dirty="0"/>
              <a:t>Avoid Risk</a:t>
            </a:r>
            <a:r>
              <a:rPr lang="zh-CN" altLang="en-US" sz="2400" dirty="0"/>
              <a:t>） </a:t>
            </a:r>
          </a:p>
          <a:p>
            <a:pPr marL="0" indent="0">
              <a:buNone/>
            </a:pPr>
            <a:r>
              <a:rPr lang="zh-CN" altLang="en-US" sz="2400" dirty="0"/>
              <a:t>指试图防止漏洞被利用的风险控制策略。这是首选的控制策略，通过对抗威胁，排除资产中漏洞，限制对资产的访问，加强安全保护措施来实现</a:t>
            </a:r>
            <a:r>
              <a:rPr lang="zh-CN" altLang="en-US" dirty="0"/>
              <a:t>。</a:t>
            </a:r>
          </a:p>
          <a:p>
            <a:pPr lvl="1">
              <a:buFont typeface="Wingdings" panose="05000000000000000000" pitchFamily="2" charset="2"/>
              <a:buChar char="Ø"/>
            </a:pPr>
            <a:r>
              <a:rPr lang="zh-CN" altLang="en-US" sz="2400" dirty="0"/>
              <a:t>应用政策 （法律法规约束）</a:t>
            </a:r>
          </a:p>
          <a:p>
            <a:pPr lvl="1">
              <a:buFont typeface="Wingdings" panose="05000000000000000000" pitchFamily="2" charset="2"/>
              <a:buChar char="Ø"/>
            </a:pPr>
            <a:r>
              <a:rPr lang="zh-CN" altLang="en-US" sz="2400" dirty="0"/>
              <a:t>应用技术 （采取各种安全措施）</a:t>
            </a:r>
          </a:p>
          <a:p>
            <a:pPr lvl="1">
              <a:buFont typeface="Wingdings" panose="05000000000000000000" pitchFamily="2" charset="2"/>
              <a:buChar char="Ø"/>
            </a:pPr>
            <a:r>
              <a:rPr lang="zh-CN" altLang="en-US" sz="2400" dirty="0"/>
              <a:t>安全意识培训 （增强人员的安全意识）</a:t>
            </a:r>
          </a:p>
          <a:p>
            <a:endParaRPr lang="zh-CN" altLang="en-US" dirty="0"/>
          </a:p>
        </p:txBody>
      </p:sp>
      <p:sp>
        <p:nvSpPr>
          <p:cNvPr id="3" name="标题 2"/>
          <p:cNvSpPr>
            <a:spLocks noGrp="1"/>
          </p:cNvSpPr>
          <p:nvPr>
            <p:ph type="title"/>
          </p:nvPr>
        </p:nvSpPr>
        <p:spPr/>
        <p:txBody>
          <a:bodyPr/>
          <a:lstStyle/>
          <a:p>
            <a:r>
              <a:rPr lang="zh-CN" altLang="en-US" dirty="0"/>
              <a:t>避免风险</a:t>
            </a:r>
          </a:p>
        </p:txBody>
      </p:sp>
    </p:spTree>
    <p:extLst>
      <p:ext uri="{BB962C8B-B14F-4D97-AF65-F5344CB8AC3E}">
        <p14:creationId xmlns:p14="http://schemas.microsoft.com/office/powerpoint/2010/main" val="24940754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dirty="0"/>
              <a:t>转移风险（</a:t>
            </a:r>
            <a:r>
              <a:rPr lang="en-US" altLang="zh-CN" sz="2400" dirty="0"/>
              <a:t>Transfer Risk</a:t>
            </a:r>
            <a:r>
              <a:rPr lang="zh-CN" altLang="en-US" sz="2400" dirty="0"/>
              <a:t>） </a:t>
            </a:r>
          </a:p>
          <a:p>
            <a:pPr marL="0" indent="0">
              <a:buNone/>
            </a:pPr>
            <a:r>
              <a:rPr lang="en-US" altLang="zh-CN" sz="2400" dirty="0"/>
              <a:t>	</a:t>
            </a:r>
            <a:r>
              <a:rPr lang="zh-CN" altLang="en-US" sz="2400" dirty="0"/>
              <a:t>将风险转移到其他资产、其他过程或其他机构的控制方法。它可以通过重新考虑如何提供服务、修改部署模式、外包给其他机构、购买保险或与提供商签署服务合同来实现。</a:t>
            </a:r>
          </a:p>
          <a:p>
            <a:endParaRPr lang="zh-CN" altLang="en-US" dirty="0"/>
          </a:p>
        </p:txBody>
      </p:sp>
      <p:sp>
        <p:nvSpPr>
          <p:cNvPr id="3" name="标题 2"/>
          <p:cNvSpPr>
            <a:spLocks noGrp="1"/>
          </p:cNvSpPr>
          <p:nvPr>
            <p:ph type="title"/>
          </p:nvPr>
        </p:nvSpPr>
        <p:spPr/>
        <p:txBody>
          <a:bodyPr/>
          <a:lstStyle/>
          <a:p>
            <a:r>
              <a:rPr lang="zh-CN" altLang="en-US" dirty="0"/>
              <a:t>风险转移</a:t>
            </a:r>
          </a:p>
        </p:txBody>
      </p:sp>
    </p:spTree>
    <p:extLst>
      <p:ext uri="{BB962C8B-B14F-4D97-AF65-F5344CB8AC3E}">
        <p14:creationId xmlns:p14="http://schemas.microsoft.com/office/powerpoint/2010/main" val="9391426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400" dirty="0"/>
              <a:t>减缓风险（</a:t>
            </a:r>
            <a:r>
              <a:rPr lang="en-US" altLang="zh-CN" sz="2400" dirty="0"/>
              <a:t>Reduce Risk</a:t>
            </a:r>
            <a:r>
              <a:rPr lang="zh-CN" altLang="en-US" sz="2400" dirty="0"/>
              <a:t>） </a:t>
            </a:r>
          </a:p>
          <a:p>
            <a:pPr marL="0" indent="0">
              <a:buNone/>
            </a:pPr>
            <a:r>
              <a:rPr lang="en-US" altLang="zh-CN" sz="2400" dirty="0"/>
              <a:t>	</a:t>
            </a:r>
            <a:r>
              <a:rPr lang="zh-CN" altLang="en-US" sz="2400" dirty="0"/>
              <a:t>通过规划和预先的准备工作，来减少漏洞造成的影响。</a:t>
            </a:r>
          </a:p>
          <a:p>
            <a:pPr lvl="1">
              <a:buFont typeface="Wingdings" panose="05000000000000000000" pitchFamily="2" charset="2"/>
              <a:buChar char="Ø"/>
            </a:pPr>
            <a:r>
              <a:rPr lang="zh-CN" altLang="en-US" sz="2000" dirty="0"/>
              <a:t>事件响应计划（</a:t>
            </a:r>
            <a:r>
              <a:rPr lang="en-US" altLang="zh-CN" sz="2000" dirty="0"/>
              <a:t>IRP</a:t>
            </a:r>
            <a:r>
              <a:rPr lang="zh-CN" altLang="en-US" sz="2000" dirty="0"/>
              <a:t>）</a:t>
            </a:r>
          </a:p>
          <a:p>
            <a:pPr lvl="1">
              <a:buFont typeface="Wingdings" panose="05000000000000000000" pitchFamily="2" charset="2"/>
              <a:buChar char="Ø"/>
            </a:pPr>
            <a:r>
              <a:rPr lang="zh-CN" altLang="en-US" sz="2000" dirty="0"/>
              <a:t>灾难恢复计划（</a:t>
            </a:r>
            <a:r>
              <a:rPr lang="en-US" altLang="zh-CN" sz="2000" dirty="0"/>
              <a:t>DRP</a:t>
            </a:r>
            <a:r>
              <a:rPr lang="zh-CN" altLang="en-US" sz="2000" dirty="0"/>
              <a:t>）</a:t>
            </a:r>
          </a:p>
          <a:p>
            <a:pPr lvl="1">
              <a:buFont typeface="Wingdings" panose="05000000000000000000" pitchFamily="2" charset="2"/>
              <a:buChar char="Ø"/>
            </a:pPr>
            <a:r>
              <a:rPr lang="zh-CN" altLang="en-US" sz="2000" dirty="0"/>
              <a:t>业务连续性计划（</a:t>
            </a:r>
            <a:r>
              <a:rPr lang="en-US" altLang="zh-CN" sz="2000" dirty="0"/>
              <a:t>BCP</a:t>
            </a:r>
            <a:r>
              <a:rPr lang="zh-CN" altLang="en-US" sz="2000" dirty="0"/>
              <a:t>）</a:t>
            </a:r>
          </a:p>
          <a:p>
            <a:endParaRPr lang="zh-CN" altLang="en-US" dirty="0"/>
          </a:p>
        </p:txBody>
      </p:sp>
      <p:sp>
        <p:nvSpPr>
          <p:cNvPr id="3" name="标题 2"/>
          <p:cNvSpPr>
            <a:spLocks noGrp="1"/>
          </p:cNvSpPr>
          <p:nvPr>
            <p:ph type="title"/>
          </p:nvPr>
        </p:nvSpPr>
        <p:spPr/>
        <p:txBody>
          <a:bodyPr/>
          <a:lstStyle/>
          <a:p>
            <a:r>
              <a:rPr lang="zh-CN" altLang="en-US" dirty="0"/>
              <a:t>减缓风险（</a:t>
            </a:r>
            <a:r>
              <a:rPr lang="en-US" altLang="zh-CN" dirty="0"/>
              <a:t>1/2</a:t>
            </a:r>
            <a:r>
              <a:rPr lang="zh-CN" altLang="en-US" dirty="0"/>
              <a:t>）</a:t>
            </a:r>
          </a:p>
        </p:txBody>
      </p:sp>
    </p:spTree>
    <p:extLst>
      <p:ext uri="{BB962C8B-B14F-4D97-AF65-F5344CB8AC3E}">
        <p14:creationId xmlns:p14="http://schemas.microsoft.com/office/powerpoint/2010/main" val="3353969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sz="2400" dirty="0">
                <a:latin typeface="黑体" panose="02010609060101010101" pitchFamily="2" charset="-122"/>
                <a:ea typeface="黑体" panose="02010609060101010101" pitchFamily="2" charset="-122"/>
                <a:sym typeface="Symbol" panose="05050102010706020507" pitchFamily="18" charset="2"/>
              </a:rPr>
              <a:t>风险</a:t>
            </a:r>
            <a:r>
              <a:rPr lang="zh-CN" altLang="en-US" sz="2400" dirty="0">
                <a:latin typeface="Comic Sans MS" panose="030F0702030302020204"/>
                <a:ea typeface="黑体" panose="02010609060101010101" pitchFamily="2" charset="-122"/>
                <a:sym typeface="Symbol" panose="05050102010706020507" pitchFamily="18" charset="2"/>
              </a:rPr>
              <a:t>”</a:t>
            </a:r>
            <a:r>
              <a:rPr lang="zh-CN" altLang="en-US" sz="2400" dirty="0">
                <a:latin typeface="黑体" panose="02010609060101010101" pitchFamily="2" charset="-122"/>
                <a:ea typeface="黑体" panose="02010609060101010101" pitchFamily="2" charset="-122"/>
                <a:sym typeface="Symbol" panose="05050102010706020507" pitchFamily="18" charset="2"/>
              </a:rPr>
              <a:t>的来源</a:t>
            </a:r>
            <a:endParaRPr kumimoji="1" lang="zh-CN" altLang="en-US" sz="2400" b="1" dirty="0">
              <a:latin typeface="黑体" panose="02010609060101010101" pitchFamily="2" charset="-122"/>
              <a:ea typeface="黑体" panose="02010609060101010101" pitchFamily="2" charset="-122"/>
            </a:endParaRPr>
          </a:p>
          <a:p>
            <a:pPr lvl="1">
              <a:lnSpc>
                <a:spcPct val="130000"/>
              </a:lnSpc>
              <a:spcBef>
                <a:spcPct val="50000"/>
              </a:spcBef>
              <a:buFont typeface="Wingdings" panose="05000000000000000000" charset="0"/>
              <a:buChar char=""/>
            </a:pPr>
            <a:r>
              <a:rPr lang="zh-CN" altLang="en-US" sz="2400" dirty="0">
                <a:ea typeface="宋体" panose="02010600030101010101" pitchFamily="2" charset="-122"/>
                <a:sym typeface="+mn-ea"/>
              </a:rPr>
              <a:t>在中国的民间传说中，“风险”一词是古代渔民和海员最先使用的。由于在茫茫大海上航行的时候最忌讳的就是狂风大作，有“风”就有“险”，所以产生了这个术语。</a:t>
            </a:r>
            <a:endParaRPr lang="zh-CN" altLang="en-US" sz="2400" b="1" dirty="0">
              <a:ea typeface="宋体" panose="02010600030101010101" pitchFamily="2" charset="-122"/>
            </a:endParaRPr>
          </a:p>
          <a:p>
            <a:pPr lvl="1">
              <a:lnSpc>
                <a:spcPct val="130000"/>
              </a:lnSpc>
              <a:spcBef>
                <a:spcPct val="50000"/>
              </a:spcBef>
              <a:buFont typeface="Wingdings" panose="05000000000000000000" charset="0"/>
              <a:buChar char=""/>
            </a:pPr>
            <a:r>
              <a:rPr lang="zh-CN" altLang="en-US" sz="2400" dirty="0">
                <a:ea typeface="宋体" panose="02010600030101010101" pitchFamily="2" charset="-122"/>
                <a:sym typeface="+mn-ea"/>
              </a:rPr>
              <a:t>西方，</a:t>
            </a:r>
            <a:r>
              <a:rPr lang="en-US" altLang="zh-CN" sz="2400" dirty="0">
                <a:ea typeface="宋体" panose="02010600030101010101" pitchFamily="2" charset="-122"/>
                <a:sym typeface="+mn-ea"/>
              </a:rPr>
              <a:t>Risk</a:t>
            </a:r>
            <a:r>
              <a:rPr lang="zh-CN" altLang="en-US" sz="2400" dirty="0">
                <a:ea typeface="宋体" panose="02010600030101010101" pitchFamily="2" charset="-122"/>
                <a:sym typeface="+mn-ea"/>
              </a:rPr>
              <a:t>这个概念由现代会计学之父、意大利数学家</a:t>
            </a:r>
            <a:r>
              <a:rPr lang="en-US" altLang="zh-CN" sz="2400" dirty="0">
                <a:ea typeface="宋体" panose="02010600030101010101" pitchFamily="2" charset="-122"/>
                <a:sym typeface="+mn-ea"/>
              </a:rPr>
              <a:t>LucaPacioli</a:t>
            </a:r>
            <a:r>
              <a:rPr lang="zh-CN" altLang="en-US" sz="2400" dirty="0">
                <a:ea typeface="宋体" panose="02010600030101010101" pitchFamily="2" charset="-122"/>
                <a:sym typeface="+mn-ea"/>
              </a:rPr>
              <a:t>于</a:t>
            </a:r>
            <a:r>
              <a:rPr lang="en-US" altLang="zh-CN" sz="2400" dirty="0">
                <a:ea typeface="宋体" panose="02010600030101010101" pitchFamily="2" charset="-122"/>
                <a:sym typeface="+mn-ea"/>
              </a:rPr>
              <a:t>1493</a:t>
            </a:r>
            <a:r>
              <a:rPr lang="zh-CN" altLang="en-US" sz="2400" dirty="0">
                <a:ea typeface="宋体" panose="02010600030101010101" pitchFamily="2" charset="-122"/>
                <a:sym typeface="+mn-ea"/>
              </a:rPr>
              <a:t>年在“如何度量风险”这本专著中提出。</a:t>
            </a:r>
            <a:endParaRPr lang="en-US" altLang="zh-CN" sz="2400" dirty="0">
              <a:sym typeface="+mn-ea"/>
            </a:endParaRPr>
          </a:p>
          <a:p>
            <a:endParaRPr lang="en-US" altLang="zh-CN" dirty="0">
              <a:sym typeface="+mn-ea"/>
            </a:endParaRPr>
          </a:p>
          <a:p>
            <a:endParaRPr lang="en-US" altLang="zh-CN" dirty="0">
              <a:sym typeface="+mn-ea"/>
            </a:endParaRPr>
          </a:p>
        </p:txBody>
      </p:sp>
      <p:sp>
        <p:nvSpPr>
          <p:cNvPr id="3" name="标题 2"/>
          <p:cNvSpPr>
            <a:spLocks noGrp="1"/>
          </p:cNvSpPr>
          <p:nvPr>
            <p:ph type="title"/>
          </p:nvPr>
        </p:nvSpPr>
        <p:spPr/>
        <p:txBody>
          <a:bodyPr/>
          <a:lstStyle/>
          <a:p>
            <a:br>
              <a:rPr lang="zh-CN" altLang="en-US" dirty="0">
                <a:sym typeface="+mn-ea"/>
              </a:rPr>
            </a:br>
            <a:br>
              <a:rPr lang="zh-CN" altLang="en-US" dirty="0"/>
            </a:br>
            <a:r>
              <a:rPr lang="zh-CN" altLang="en-US">
                <a:ea typeface="宋体" panose="02010600030101010101" pitchFamily="2" charset="-122"/>
                <a:sym typeface="+mn-ea"/>
              </a:rPr>
              <a:t>风险定义与风险管理要素</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45934" y="1270828"/>
            <a:ext cx="7772400" cy="4114800"/>
          </a:xfrm>
        </p:spPr>
        <p:txBody>
          <a:bodyPr/>
          <a:lstStyle/>
          <a:p>
            <a:r>
              <a:rPr lang="zh-CN" altLang="en-US" sz="2800" dirty="0"/>
              <a:t>风险减缓步骤：</a:t>
            </a:r>
          </a:p>
          <a:p>
            <a:pPr marL="914400" lvl="1" indent="-457200">
              <a:buFont typeface="+mj-lt"/>
              <a:buAutoNum type="arabicPeriod"/>
            </a:pPr>
            <a:r>
              <a:rPr lang="zh-CN" altLang="en-US" dirty="0"/>
              <a:t>对优先级进行排序</a:t>
            </a:r>
          </a:p>
          <a:p>
            <a:pPr marL="914400" lvl="1" indent="-457200">
              <a:buFont typeface="+mj-lt"/>
              <a:buAutoNum type="arabicPeriod"/>
            </a:pPr>
            <a:r>
              <a:rPr lang="zh-CN" altLang="en-US" dirty="0"/>
              <a:t>评估所建议的安全选项</a:t>
            </a:r>
          </a:p>
          <a:p>
            <a:pPr marL="914400" lvl="1" indent="-457200">
              <a:buFont typeface="+mj-lt"/>
              <a:buAutoNum type="arabicPeriod"/>
            </a:pPr>
            <a:r>
              <a:rPr lang="zh-CN" altLang="en-US" dirty="0"/>
              <a:t>实施成本分析</a:t>
            </a:r>
          </a:p>
          <a:p>
            <a:pPr marL="914400" lvl="1" indent="-457200">
              <a:buFont typeface="+mj-lt"/>
              <a:buAutoNum type="arabicPeriod"/>
            </a:pPr>
            <a:r>
              <a:rPr lang="zh-CN" altLang="en-US" dirty="0"/>
              <a:t>选择安全控制</a:t>
            </a:r>
          </a:p>
          <a:p>
            <a:pPr marL="914400" lvl="1" indent="-457200">
              <a:buFont typeface="+mj-lt"/>
              <a:buAutoNum type="arabicPeriod"/>
            </a:pPr>
            <a:r>
              <a:rPr lang="zh-CN" altLang="en-US" dirty="0"/>
              <a:t>分配责任</a:t>
            </a:r>
          </a:p>
          <a:p>
            <a:pPr marL="914400" lvl="1" indent="-457200">
              <a:buFont typeface="+mj-lt"/>
              <a:buAutoNum type="arabicPeriod"/>
            </a:pPr>
            <a:r>
              <a:rPr lang="zh-CN" altLang="en-US" dirty="0"/>
              <a:t>制定安全措施实施计划</a:t>
            </a:r>
          </a:p>
          <a:p>
            <a:pPr marL="914400" lvl="1" indent="-457200">
              <a:buFont typeface="+mj-lt"/>
              <a:buAutoNum type="arabicPeriod"/>
            </a:pPr>
            <a:r>
              <a:rPr lang="zh-CN" altLang="en-US" dirty="0"/>
              <a:t>实现所选择的安全措施</a:t>
            </a:r>
          </a:p>
        </p:txBody>
      </p:sp>
      <p:sp>
        <p:nvSpPr>
          <p:cNvPr id="3" name="标题 2"/>
          <p:cNvSpPr>
            <a:spLocks noGrp="1"/>
          </p:cNvSpPr>
          <p:nvPr>
            <p:ph type="title"/>
          </p:nvPr>
        </p:nvSpPr>
        <p:spPr/>
        <p:txBody>
          <a:bodyPr/>
          <a:lstStyle/>
          <a:p>
            <a:r>
              <a:rPr lang="zh-CN" altLang="en-US" dirty="0"/>
              <a:t>减缓风险（</a:t>
            </a:r>
            <a:r>
              <a:rPr lang="en-US" altLang="zh-CN" dirty="0"/>
              <a:t>2/2</a:t>
            </a:r>
            <a:r>
              <a:rPr lang="zh-CN" altLang="en-US" dirty="0"/>
              <a:t>）</a:t>
            </a:r>
          </a:p>
        </p:txBody>
      </p:sp>
    </p:spTree>
    <p:extLst>
      <p:ext uri="{BB962C8B-B14F-4D97-AF65-F5344CB8AC3E}">
        <p14:creationId xmlns:p14="http://schemas.microsoft.com/office/powerpoint/2010/main" val="1730994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6366" y="1554163"/>
            <a:ext cx="8044847" cy="4114800"/>
          </a:xfrm>
        </p:spPr>
        <p:txBody>
          <a:bodyPr/>
          <a:lstStyle/>
          <a:p>
            <a:r>
              <a:rPr lang="zh-CN" altLang="en-US" sz="2400" dirty="0"/>
              <a:t>接受风险（</a:t>
            </a:r>
            <a:r>
              <a:rPr lang="en-US" altLang="zh-CN" sz="2400" dirty="0"/>
              <a:t>Accept Risk</a:t>
            </a:r>
            <a:r>
              <a:rPr lang="zh-CN" altLang="en-US" sz="2400" dirty="0"/>
              <a:t>） </a:t>
            </a:r>
          </a:p>
          <a:p>
            <a:pPr marL="400050" lvl="1" indent="0">
              <a:buNone/>
            </a:pPr>
            <a:r>
              <a:rPr lang="zh-CN" altLang="en-US" sz="2400" dirty="0"/>
              <a:t>机构在确定了风险等级；评估了攻击的可能性；估计了攻击带来的潜在破坏；进行了成本效益分析；评估了使用每种控制可能性之后认定某项资产不值得保护，或者保护资产的成本抵不上安全措施的开销时使用的一种策略。</a:t>
            </a:r>
          </a:p>
          <a:p>
            <a:endParaRPr lang="zh-CN" altLang="en-US" dirty="0"/>
          </a:p>
        </p:txBody>
      </p:sp>
      <p:sp>
        <p:nvSpPr>
          <p:cNvPr id="3" name="标题 2"/>
          <p:cNvSpPr>
            <a:spLocks noGrp="1"/>
          </p:cNvSpPr>
          <p:nvPr>
            <p:ph type="title"/>
          </p:nvPr>
        </p:nvSpPr>
        <p:spPr/>
        <p:txBody>
          <a:bodyPr/>
          <a:lstStyle/>
          <a:p>
            <a:r>
              <a:rPr lang="zh-CN" altLang="en-US" dirty="0"/>
              <a:t>接受风险</a:t>
            </a:r>
          </a:p>
        </p:txBody>
      </p:sp>
    </p:spTree>
    <p:extLst>
      <p:ext uri="{BB962C8B-B14F-4D97-AF65-F5344CB8AC3E}">
        <p14:creationId xmlns:p14="http://schemas.microsoft.com/office/powerpoint/2010/main" val="4134046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风险处理</a:t>
            </a:r>
          </a:p>
        </p:txBody>
      </p:sp>
      <p:sp>
        <p:nvSpPr>
          <p:cNvPr id="4" name="矩形 3"/>
          <p:cNvSpPr/>
          <p:nvPr/>
        </p:nvSpPr>
        <p:spPr>
          <a:xfrm>
            <a:off x="1151255" y="1296670"/>
            <a:ext cx="1858645" cy="79883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5" name="矩形 4"/>
          <p:cNvSpPr/>
          <p:nvPr/>
        </p:nvSpPr>
        <p:spPr>
          <a:xfrm>
            <a:off x="3573145" y="1325880"/>
            <a:ext cx="1858645" cy="79883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6" name="矩形 5"/>
          <p:cNvSpPr/>
          <p:nvPr/>
        </p:nvSpPr>
        <p:spPr>
          <a:xfrm>
            <a:off x="6287770" y="1325880"/>
            <a:ext cx="1858645" cy="79883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7" name="文本框 6"/>
          <p:cNvSpPr txBox="1"/>
          <p:nvPr/>
        </p:nvSpPr>
        <p:spPr>
          <a:xfrm>
            <a:off x="1299210" y="1554480"/>
            <a:ext cx="1562100" cy="368300"/>
          </a:xfrm>
          <a:prstGeom prst="rect">
            <a:avLst/>
          </a:prstGeom>
          <a:noFill/>
        </p:spPr>
        <p:txBody>
          <a:bodyPr wrap="none" rtlCol="0">
            <a:spAutoFit/>
          </a:bodyPr>
          <a:lstStyle/>
          <a:p>
            <a:r>
              <a:rPr lang="zh-CN" altLang="en-US">
                <a:solidFill>
                  <a:srgbClr val="000000"/>
                </a:solidFill>
              </a:rPr>
              <a:t>风险评估结果</a:t>
            </a:r>
          </a:p>
        </p:txBody>
      </p:sp>
      <p:sp>
        <p:nvSpPr>
          <p:cNvPr id="8" name="文本框 7"/>
          <p:cNvSpPr txBox="1"/>
          <p:nvPr/>
        </p:nvSpPr>
        <p:spPr>
          <a:xfrm>
            <a:off x="3845560" y="1511935"/>
            <a:ext cx="1102360" cy="368300"/>
          </a:xfrm>
          <a:prstGeom prst="rect">
            <a:avLst/>
          </a:prstGeom>
          <a:noFill/>
        </p:spPr>
        <p:txBody>
          <a:bodyPr wrap="none" rtlCol="0">
            <a:spAutoFit/>
          </a:bodyPr>
          <a:lstStyle/>
          <a:p>
            <a:r>
              <a:rPr lang="zh-CN" altLang="en-US">
                <a:solidFill>
                  <a:srgbClr val="000000"/>
                </a:solidFill>
              </a:rPr>
              <a:t>组织要求</a:t>
            </a:r>
          </a:p>
        </p:txBody>
      </p:sp>
      <p:sp>
        <p:nvSpPr>
          <p:cNvPr id="9" name="文本框 8"/>
          <p:cNvSpPr txBox="1"/>
          <p:nvPr/>
        </p:nvSpPr>
        <p:spPr>
          <a:xfrm>
            <a:off x="6436360" y="1554480"/>
            <a:ext cx="1562100" cy="368300"/>
          </a:xfrm>
          <a:prstGeom prst="rect">
            <a:avLst/>
          </a:prstGeom>
          <a:noFill/>
        </p:spPr>
        <p:txBody>
          <a:bodyPr wrap="none" rtlCol="0">
            <a:spAutoFit/>
          </a:bodyPr>
          <a:lstStyle/>
          <a:p>
            <a:r>
              <a:rPr lang="zh-CN" altLang="en-US">
                <a:solidFill>
                  <a:srgbClr val="000000"/>
                </a:solidFill>
              </a:rPr>
              <a:t>法律法规要求</a:t>
            </a:r>
          </a:p>
        </p:txBody>
      </p:sp>
      <p:sp>
        <p:nvSpPr>
          <p:cNvPr id="10" name="流程图: 决策 9"/>
          <p:cNvSpPr/>
          <p:nvPr/>
        </p:nvSpPr>
        <p:spPr>
          <a:xfrm>
            <a:off x="3199130" y="3804285"/>
            <a:ext cx="2395855" cy="991870"/>
          </a:xfrm>
          <a:prstGeom prst="flowChartDecision">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12" name="矩形 11"/>
          <p:cNvSpPr/>
          <p:nvPr/>
        </p:nvSpPr>
        <p:spPr>
          <a:xfrm>
            <a:off x="3190240" y="2932430"/>
            <a:ext cx="2624455" cy="5588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14" name="文本框 13"/>
          <p:cNvSpPr txBox="1"/>
          <p:nvPr/>
        </p:nvSpPr>
        <p:spPr>
          <a:xfrm>
            <a:off x="3665220" y="2995930"/>
            <a:ext cx="1562100" cy="368300"/>
          </a:xfrm>
          <a:prstGeom prst="rect">
            <a:avLst/>
          </a:prstGeom>
          <a:noFill/>
        </p:spPr>
        <p:txBody>
          <a:bodyPr wrap="none" rtlCol="0">
            <a:spAutoFit/>
          </a:bodyPr>
          <a:lstStyle/>
          <a:p>
            <a:r>
              <a:rPr lang="zh-CN" altLang="en-US">
                <a:solidFill>
                  <a:srgbClr val="000000"/>
                </a:solidFill>
              </a:rPr>
              <a:t>确定安全需求</a:t>
            </a:r>
          </a:p>
        </p:txBody>
      </p:sp>
      <p:cxnSp>
        <p:nvCxnSpPr>
          <p:cNvPr id="15" name="直接箭头连接符 14"/>
          <p:cNvCxnSpPr>
            <a:stCxn id="5" idx="2"/>
            <a:endCxn id="12" idx="0"/>
          </p:cNvCxnSpPr>
          <p:nvPr/>
        </p:nvCxnSpPr>
        <p:spPr>
          <a:xfrm>
            <a:off x="4502785" y="2124710"/>
            <a:ext cx="0" cy="8077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6" name="肘形连接符 15"/>
          <p:cNvCxnSpPr>
            <a:stCxn id="4" idx="2"/>
            <a:endCxn id="12" idx="1"/>
          </p:cNvCxnSpPr>
          <p:nvPr/>
        </p:nvCxnSpPr>
        <p:spPr>
          <a:xfrm rot="5400000" flipV="1">
            <a:off x="2077403" y="2098993"/>
            <a:ext cx="1116330" cy="110934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19" name="肘形连接符 18"/>
          <p:cNvCxnSpPr>
            <a:stCxn id="6" idx="2"/>
            <a:endCxn id="12" idx="3"/>
          </p:cNvCxnSpPr>
          <p:nvPr/>
        </p:nvCxnSpPr>
        <p:spPr>
          <a:xfrm rot="5400000">
            <a:off x="5972493" y="1966913"/>
            <a:ext cx="1087120" cy="140271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20" name="文本框 19"/>
          <p:cNvSpPr txBox="1"/>
          <p:nvPr/>
        </p:nvSpPr>
        <p:spPr>
          <a:xfrm>
            <a:off x="3483610" y="4116070"/>
            <a:ext cx="1837690" cy="275590"/>
          </a:xfrm>
          <a:prstGeom prst="rect">
            <a:avLst/>
          </a:prstGeom>
          <a:noFill/>
        </p:spPr>
        <p:txBody>
          <a:bodyPr wrap="none" rtlCol="0">
            <a:spAutoFit/>
          </a:bodyPr>
          <a:lstStyle/>
          <a:p>
            <a:r>
              <a:rPr lang="zh-CN" altLang="en-US" sz="1200">
                <a:solidFill>
                  <a:srgbClr val="000000"/>
                </a:solidFill>
              </a:rPr>
              <a:t>预期损失</a:t>
            </a:r>
            <a:r>
              <a:rPr lang="en-US" altLang="zh-CN" sz="1200">
                <a:solidFill>
                  <a:srgbClr val="000000"/>
                </a:solidFill>
              </a:rPr>
              <a:t>&lt;</a:t>
            </a:r>
            <a:r>
              <a:rPr lang="zh-CN" altLang="en-US" sz="1200">
                <a:solidFill>
                  <a:srgbClr val="000000"/>
                </a:solidFill>
              </a:rPr>
              <a:t>安全投入代价</a:t>
            </a:r>
          </a:p>
        </p:txBody>
      </p:sp>
      <p:sp>
        <p:nvSpPr>
          <p:cNvPr id="21" name="矩形 20"/>
          <p:cNvSpPr/>
          <p:nvPr/>
        </p:nvSpPr>
        <p:spPr>
          <a:xfrm>
            <a:off x="6637020" y="4012565"/>
            <a:ext cx="977900" cy="4826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22" name="流程图: 决策 21"/>
          <p:cNvSpPr/>
          <p:nvPr/>
        </p:nvSpPr>
        <p:spPr>
          <a:xfrm>
            <a:off x="3206750" y="5017135"/>
            <a:ext cx="2395855" cy="646430"/>
          </a:xfrm>
          <a:prstGeom prst="flowChartDecision">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24" name="文本框 23"/>
          <p:cNvSpPr txBox="1"/>
          <p:nvPr/>
        </p:nvSpPr>
        <p:spPr>
          <a:xfrm>
            <a:off x="6637020" y="4069715"/>
            <a:ext cx="1102360" cy="368300"/>
          </a:xfrm>
          <a:prstGeom prst="rect">
            <a:avLst/>
          </a:prstGeom>
          <a:noFill/>
        </p:spPr>
        <p:txBody>
          <a:bodyPr wrap="none" rtlCol="0">
            <a:spAutoFit/>
          </a:bodyPr>
          <a:lstStyle/>
          <a:p>
            <a:r>
              <a:rPr lang="zh-CN" altLang="en-US">
                <a:solidFill>
                  <a:srgbClr val="000000"/>
                </a:solidFill>
              </a:rPr>
              <a:t>接受风险</a:t>
            </a:r>
          </a:p>
        </p:txBody>
      </p:sp>
      <p:cxnSp>
        <p:nvCxnSpPr>
          <p:cNvPr id="27" name="直接箭头连接符 26"/>
          <p:cNvCxnSpPr>
            <a:stCxn id="10" idx="2"/>
            <a:endCxn id="22" idx="0"/>
          </p:cNvCxnSpPr>
          <p:nvPr/>
        </p:nvCxnSpPr>
        <p:spPr>
          <a:xfrm>
            <a:off x="4397375" y="4796155"/>
            <a:ext cx="7620" cy="2209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8" name="文本框 27"/>
          <p:cNvSpPr txBox="1"/>
          <p:nvPr/>
        </p:nvSpPr>
        <p:spPr>
          <a:xfrm>
            <a:off x="4502785" y="4740910"/>
            <a:ext cx="1409700" cy="337185"/>
          </a:xfrm>
          <a:prstGeom prst="rect">
            <a:avLst/>
          </a:prstGeom>
          <a:noFill/>
        </p:spPr>
        <p:txBody>
          <a:bodyPr wrap="none" rtlCol="0">
            <a:spAutoFit/>
          </a:bodyPr>
          <a:lstStyle/>
          <a:p>
            <a:r>
              <a:rPr lang="zh-CN" altLang="en-US" sz="1600">
                <a:solidFill>
                  <a:srgbClr val="000000"/>
                </a:solidFill>
              </a:rPr>
              <a:t>风险不可接受</a:t>
            </a:r>
          </a:p>
        </p:txBody>
      </p:sp>
      <p:sp>
        <p:nvSpPr>
          <p:cNvPr id="29" name="文本框 28"/>
          <p:cNvSpPr txBox="1"/>
          <p:nvPr/>
        </p:nvSpPr>
        <p:spPr>
          <a:xfrm>
            <a:off x="3770630" y="5161915"/>
            <a:ext cx="1430655" cy="275590"/>
          </a:xfrm>
          <a:prstGeom prst="rect">
            <a:avLst/>
          </a:prstGeom>
          <a:noFill/>
        </p:spPr>
        <p:txBody>
          <a:bodyPr wrap="none" rtlCol="0">
            <a:spAutoFit/>
          </a:bodyPr>
          <a:lstStyle/>
          <a:p>
            <a:r>
              <a:rPr lang="zh-CN" altLang="en-US" sz="1200">
                <a:solidFill>
                  <a:srgbClr val="000000"/>
                </a:solidFill>
              </a:rPr>
              <a:t>转移</a:t>
            </a:r>
            <a:r>
              <a:rPr lang="en-US" altLang="zh-CN" sz="1200">
                <a:solidFill>
                  <a:srgbClr val="000000"/>
                </a:solidFill>
              </a:rPr>
              <a:t>/</a:t>
            </a:r>
            <a:r>
              <a:rPr lang="zh-CN" altLang="en-US" sz="1200">
                <a:solidFill>
                  <a:srgbClr val="000000"/>
                </a:solidFill>
              </a:rPr>
              <a:t>缓解</a:t>
            </a:r>
            <a:r>
              <a:rPr lang="en-US" altLang="zh-CN" sz="1200">
                <a:solidFill>
                  <a:srgbClr val="000000"/>
                </a:solidFill>
              </a:rPr>
              <a:t>/</a:t>
            </a:r>
            <a:r>
              <a:rPr lang="zh-CN" altLang="en-US" sz="1200">
                <a:solidFill>
                  <a:srgbClr val="000000"/>
                </a:solidFill>
              </a:rPr>
              <a:t>避免？</a:t>
            </a:r>
          </a:p>
        </p:txBody>
      </p:sp>
      <p:cxnSp>
        <p:nvCxnSpPr>
          <p:cNvPr id="31" name="直接箭头连接符 30"/>
          <p:cNvCxnSpPr>
            <a:stCxn id="22" idx="1"/>
          </p:cNvCxnSpPr>
          <p:nvPr/>
        </p:nvCxnSpPr>
        <p:spPr>
          <a:xfrm flipH="1" flipV="1">
            <a:off x="3006090" y="5329555"/>
            <a:ext cx="200660" cy="10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2" name="直接箭头连接符 31"/>
          <p:cNvCxnSpPr>
            <a:stCxn id="22" idx="2"/>
          </p:cNvCxnSpPr>
          <p:nvPr/>
        </p:nvCxnSpPr>
        <p:spPr>
          <a:xfrm>
            <a:off x="4404995" y="5663565"/>
            <a:ext cx="10795" cy="15176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a:stCxn id="22" idx="3"/>
          </p:cNvCxnSpPr>
          <p:nvPr/>
        </p:nvCxnSpPr>
        <p:spPr>
          <a:xfrm flipV="1">
            <a:off x="5602605" y="5339080"/>
            <a:ext cx="205105" cy="12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4" name="文本框 33"/>
          <p:cNvSpPr txBox="1"/>
          <p:nvPr/>
        </p:nvSpPr>
        <p:spPr>
          <a:xfrm>
            <a:off x="5227320" y="3883660"/>
            <a:ext cx="1205230" cy="337185"/>
          </a:xfrm>
          <a:prstGeom prst="rect">
            <a:avLst/>
          </a:prstGeom>
          <a:noFill/>
        </p:spPr>
        <p:txBody>
          <a:bodyPr wrap="none" rtlCol="0">
            <a:spAutoFit/>
          </a:bodyPr>
          <a:lstStyle/>
          <a:p>
            <a:r>
              <a:rPr lang="zh-CN" altLang="en-US" sz="1600">
                <a:solidFill>
                  <a:srgbClr val="000000"/>
                </a:solidFill>
              </a:rPr>
              <a:t>风险可接受</a:t>
            </a:r>
          </a:p>
        </p:txBody>
      </p:sp>
      <p:cxnSp>
        <p:nvCxnSpPr>
          <p:cNvPr id="35" name="直接箭头连接符 34"/>
          <p:cNvCxnSpPr>
            <a:stCxn id="10" idx="3"/>
            <a:endCxn id="24" idx="1"/>
          </p:cNvCxnSpPr>
          <p:nvPr/>
        </p:nvCxnSpPr>
        <p:spPr>
          <a:xfrm flipV="1">
            <a:off x="5594985" y="4253865"/>
            <a:ext cx="1042035" cy="463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1" name="矩形 40"/>
          <p:cNvSpPr/>
          <p:nvPr/>
        </p:nvSpPr>
        <p:spPr>
          <a:xfrm>
            <a:off x="1057275" y="5185410"/>
            <a:ext cx="1943100" cy="2286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42" name="文本框 41"/>
          <p:cNvSpPr txBox="1"/>
          <p:nvPr/>
        </p:nvSpPr>
        <p:spPr>
          <a:xfrm>
            <a:off x="1151255" y="5161915"/>
            <a:ext cx="1421130" cy="275590"/>
          </a:xfrm>
          <a:prstGeom prst="rect">
            <a:avLst/>
          </a:prstGeom>
          <a:noFill/>
        </p:spPr>
        <p:txBody>
          <a:bodyPr wrap="none" rtlCol="0">
            <a:spAutoFit/>
          </a:bodyPr>
          <a:lstStyle/>
          <a:p>
            <a:r>
              <a:rPr lang="zh-CN" altLang="en-US" sz="1200">
                <a:solidFill>
                  <a:srgbClr val="000000"/>
                </a:solidFill>
              </a:rPr>
              <a:t>外包</a:t>
            </a:r>
            <a:r>
              <a:rPr lang="en-US" altLang="zh-CN" sz="1200">
                <a:solidFill>
                  <a:srgbClr val="000000"/>
                </a:solidFill>
              </a:rPr>
              <a:t>IT</a:t>
            </a:r>
            <a:r>
              <a:rPr lang="zh-CN" altLang="en-US" sz="1200">
                <a:solidFill>
                  <a:srgbClr val="000000"/>
                </a:solidFill>
              </a:rPr>
              <a:t>、购买保险</a:t>
            </a:r>
          </a:p>
        </p:txBody>
      </p:sp>
      <p:sp>
        <p:nvSpPr>
          <p:cNvPr id="43" name="矩形 42"/>
          <p:cNvSpPr/>
          <p:nvPr/>
        </p:nvSpPr>
        <p:spPr>
          <a:xfrm>
            <a:off x="5814695" y="5185410"/>
            <a:ext cx="2028825" cy="32385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44" name="文本框 43"/>
          <p:cNvSpPr txBox="1"/>
          <p:nvPr/>
        </p:nvSpPr>
        <p:spPr>
          <a:xfrm>
            <a:off x="5748655" y="5161915"/>
            <a:ext cx="1866265" cy="275590"/>
          </a:xfrm>
          <a:prstGeom prst="rect">
            <a:avLst/>
          </a:prstGeom>
          <a:noFill/>
        </p:spPr>
        <p:txBody>
          <a:bodyPr wrap="none" rtlCol="0">
            <a:spAutoFit/>
          </a:bodyPr>
          <a:lstStyle/>
          <a:p>
            <a:r>
              <a:rPr lang="zh-CN" altLang="en-US" sz="1200">
                <a:solidFill>
                  <a:srgbClr val="000000"/>
                </a:solidFill>
              </a:rPr>
              <a:t>采取技术措施、管理措施</a:t>
            </a:r>
          </a:p>
        </p:txBody>
      </p:sp>
      <p:sp>
        <p:nvSpPr>
          <p:cNvPr id="46" name="矩形 45"/>
          <p:cNvSpPr/>
          <p:nvPr/>
        </p:nvSpPr>
        <p:spPr>
          <a:xfrm>
            <a:off x="3274060" y="5821045"/>
            <a:ext cx="2423160" cy="40957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47" name="文本框 46"/>
          <p:cNvSpPr txBox="1"/>
          <p:nvPr/>
        </p:nvSpPr>
        <p:spPr>
          <a:xfrm>
            <a:off x="3427730" y="5932805"/>
            <a:ext cx="1866265" cy="275590"/>
          </a:xfrm>
          <a:prstGeom prst="rect">
            <a:avLst/>
          </a:prstGeom>
          <a:noFill/>
        </p:spPr>
        <p:txBody>
          <a:bodyPr wrap="none" rtlCol="0">
            <a:spAutoFit/>
          </a:bodyPr>
          <a:lstStyle/>
          <a:p>
            <a:r>
              <a:rPr lang="zh-CN" altLang="en-US" sz="1200">
                <a:solidFill>
                  <a:srgbClr val="000000"/>
                </a:solidFill>
              </a:rPr>
              <a:t>应急响应、灾难恢复计划</a:t>
            </a:r>
          </a:p>
        </p:txBody>
      </p:sp>
      <p:cxnSp>
        <p:nvCxnSpPr>
          <p:cNvPr id="49" name="直接箭头连接符 48"/>
          <p:cNvCxnSpPr/>
          <p:nvPr/>
        </p:nvCxnSpPr>
        <p:spPr>
          <a:xfrm>
            <a:off x="4396740" y="3594735"/>
            <a:ext cx="0" cy="2095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1" name="文本框 10"/>
          <p:cNvSpPr txBox="1"/>
          <p:nvPr/>
        </p:nvSpPr>
        <p:spPr>
          <a:xfrm>
            <a:off x="3035935" y="5059680"/>
            <a:ext cx="541020" cy="306705"/>
          </a:xfrm>
          <a:prstGeom prst="rect">
            <a:avLst/>
          </a:prstGeom>
          <a:noFill/>
        </p:spPr>
        <p:txBody>
          <a:bodyPr wrap="none" rtlCol="0">
            <a:spAutoFit/>
          </a:bodyPr>
          <a:lstStyle/>
          <a:p>
            <a:r>
              <a:rPr lang="zh-CN" altLang="en-US" sz="1400">
                <a:solidFill>
                  <a:srgbClr val="000000"/>
                </a:solidFill>
              </a:rPr>
              <a:t>转移</a:t>
            </a:r>
          </a:p>
        </p:txBody>
      </p:sp>
      <p:sp>
        <p:nvSpPr>
          <p:cNvPr id="17" name="文本框 16"/>
          <p:cNvSpPr txBox="1"/>
          <p:nvPr/>
        </p:nvSpPr>
        <p:spPr>
          <a:xfrm>
            <a:off x="4726305" y="5554980"/>
            <a:ext cx="541020" cy="306705"/>
          </a:xfrm>
          <a:prstGeom prst="rect">
            <a:avLst/>
          </a:prstGeom>
          <a:noFill/>
        </p:spPr>
        <p:txBody>
          <a:bodyPr wrap="none" rtlCol="0">
            <a:spAutoFit/>
          </a:bodyPr>
          <a:lstStyle/>
          <a:p>
            <a:r>
              <a:rPr lang="zh-CN" altLang="en-US" sz="1400">
                <a:solidFill>
                  <a:srgbClr val="000000"/>
                </a:solidFill>
              </a:rPr>
              <a:t>缓解</a:t>
            </a:r>
          </a:p>
        </p:txBody>
      </p:sp>
      <p:sp>
        <p:nvSpPr>
          <p:cNvPr id="18" name="文本框 17"/>
          <p:cNvSpPr txBox="1"/>
          <p:nvPr/>
        </p:nvSpPr>
        <p:spPr>
          <a:xfrm>
            <a:off x="5371465" y="5414010"/>
            <a:ext cx="541020" cy="306705"/>
          </a:xfrm>
          <a:prstGeom prst="rect">
            <a:avLst/>
          </a:prstGeom>
          <a:noFill/>
        </p:spPr>
        <p:txBody>
          <a:bodyPr wrap="none" rtlCol="0">
            <a:spAutoFit/>
          </a:bodyPr>
          <a:lstStyle/>
          <a:p>
            <a:r>
              <a:rPr lang="zh-CN" altLang="en-US" sz="1400">
                <a:solidFill>
                  <a:srgbClr val="000000"/>
                </a:solidFill>
              </a:rPr>
              <a:t>避免</a:t>
            </a:r>
          </a:p>
        </p:txBody>
      </p:sp>
    </p:spTree>
    <p:extLst>
      <p:ext uri="{BB962C8B-B14F-4D97-AF65-F5344CB8AC3E}">
        <p14:creationId xmlns:p14="http://schemas.microsoft.com/office/powerpoint/2010/main" val="42477393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9130" y="1101725"/>
            <a:ext cx="7772400" cy="4567555"/>
          </a:xfrm>
        </p:spPr>
        <p:txBody>
          <a:bodyPr/>
          <a:lstStyle/>
          <a:p>
            <a:r>
              <a:rPr lang="zh-CN" altLang="en-US" sz="2400">
                <a:sym typeface="+mn-ea"/>
              </a:rPr>
              <a:t>风险管理是一个持续循环、不断上升的过程。</a:t>
            </a:r>
          </a:p>
          <a:p>
            <a:r>
              <a:rPr lang="en-US" altLang="zh-CN" sz="2400"/>
              <a:t>BS7799-3</a:t>
            </a:r>
            <a:r>
              <a:rPr lang="zh-CN" altLang="en-US" sz="2400"/>
              <a:t>给出了一个在风险评估基础上的</a:t>
            </a:r>
            <a:r>
              <a:rPr lang="zh-CN" altLang="en-US" sz="2400">
                <a:solidFill>
                  <a:srgbClr val="FF0000"/>
                </a:solidFill>
              </a:rPr>
              <a:t>持续改进</a:t>
            </a:r>
            <a:r>
              <a:rPr lang="zh-CN" altLang="en-US" sz="2400"/>
              <a:t>的风险管理模型，改模型示意图如下：</a:t>
            </a:r>
          </a:p>
        </p:txBody>
      </p:sp>
      <p:sp>
        <p:nvSpPr>
          <p:cNvPr id="3" name="标题 2"/>
          <p:cNvSpPr>
            <a:spLocks noGrp="1"/>
          </p:cNvSpPr>
          <p:nvPr>
            <p:ph type="title"/>
          </p:nvPr>
        </p:nvSpPr>
        <p:spPr/>
        <p:txBody>
          <a:bodyPr/>
          <a:lstStyle/>
          <a:p>
            <a:r>
              <a:rPr lang="en-US" altLang="zh-CN" dirty="0">
                <a:sym typeface="+mn-ea"/>
              </a:rPr>
              <a:t>BS7799-3</a:t>
            </a:r>
            <a:r>
              <a:rPr lang="zh-CN" altLang="en-US" dirty="0"/>
              <a:t>风险管理过程</a:t>
            </a:r>
          </a:p>
        </p:txBody>
      </p:sp>
      <p:sp>
        <p:nvSpPr>
          <p:cNvPr id="4" name="左弧形箭头 3"/>
          <p:cNvSpPr/>
          <p:nvPr/>
        </p:nvSpPr>
        <p:spPr>
          <a:xfrm rot="4860000">
            <a:off x="4451985" y="2439035"/>
            <a:ext cx="416560" cy="842645"/>
          </a:xfrm>
          <a:prstGeom prst="curvedRightArrow">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6" name="矩形 5"/>
          <p:cNvSpPr/>
          <p:nvPr/>
        </p:nvSpPr>
        <p:spPr>
          <a:xfrm>
            <a:off x="2783205" y="3291840"/>
            <a:ext cx="1045210" cy="64008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7" name="左弧形箭头 6"/>
          <p:cNvSpPr/>
          <p:nvPr/>
        </p:nvSpPr>
        <p:spPr>
          <a:xfrm>
            <a:off x="3161665" y="4275455"/>
            <a:ext cx="288290" cy="847090"/>
          </a:xfrm>
          <a:prstGeom prst="curvedRightArrow">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8" name="矩形 7"/>
          <p:cNvSpPr/>
          <p:nvPr/>
        </p:nvSpPr>
        <p:spPr>
          <a:xfrm>
            <a:off x="3009265" y="5220970"/>
            <a:ext cx="1045210" cy="64008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9" name="左弧形箭头 8"/>
          <p:cNvSpPr/>
          <p:nvPr/>
        </p:nvSpPr>
        <p:spPr>
          <a:xfrm rot="15300000">
            <a:off x="4839335" y="5496560"/>
            <a:ext cx="416560" cy="842645"/>
          </a:xfrm>
          <a:prstGeom prst="curvedRightArrow">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10" name="矩形 9"/>
          <p:cNvSpPr/>
          <p:nvPr/>
        </p:nvSpPr>
        <p:spPr>
          <a:xfrm>
            <a:off x="5827395" y="5220970"/>
            <a:ext cx="1045210" cy="64008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11" name="左弧形箭头 10"/>
          <p:cNvSpPr/>
          <p:nvPr/>
        </p:nvSpPr>
        <p:spPr>
          <a:xfrm rot="11520000">
            <a:off x="5910580" y="4122420"/>
            <a:ext cx="416560" cy="842645"/>
          </a:xfrm>
          <a:prstGeom prst="curvedRightArrow">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12" name="矩形 11"/>
          <p:cNvSpPr/>
          <p:nvPr/>
        </p:nvSpPr>
        <p:spPr>
          <a:xfrm>
            <a:off x="5507990" y="3291205"/>
            <a:ext cx="1273175" cy="6407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13" name="文本框 12"/>
          <p:cNvSpPr txBox="1"/>
          <p:nvPr/>
        </p:nvSpPr>
        <p:spPr>
          <a:xfrm>
            <a:off x="2783205" y="3427730"/>
            <a:ext cx="1102360" cy="368300"/>
          </a:xfrm>
          <a:prstGeom prst="rect">
            <a:avLst/>
          </a:prstGeom>
          <a:noFill/>
        </p:spPr>
        <p:txBody>
          <a:bodyPr wrap="none" rtlCol="0">
            <a:spAutoFit/>
          </a:bodyPr>
          <a:lstStyle/>
          <a:p>
            <a:r>
              <a:rPr lang="zh-CN" altLang="en-US">
                <a:solidFill>
                  <a:srgbClr val="000000"/>
                </a:solidFill>
              </a:rPr>
              <a:t>风险评估</a:t>
            </a:r>
          </a:p>
        </p:txBody>
      </p:sp>
      <p:sp>
        <p:nvSpPr>
          <p:cNvPr id="14" name="文本框 13"/>
          <p:cNvSpPr txBox="1"/>
          <p:nvPr/>
        </p:nvSpPr>
        <p:spPr>
          <a:xfrm>
            <a:off x="3009265" y="5356860"/>
            <a:ext cx="1102360" cy="368300"/>
          </a:xfrm>
          <a:prstGeom prst="rect">
            <a:avLst/>
          </a:prstGeom>
          <a:noFill/>
        </p:spPr>
        <p:txBody>
          <a:bodyPr wrap="none" rtlCol="0">
            <a:spAutoFit/>
          </a:bodyPr>
          <a:lstStyle/>
          <a:p>
            <a:r>
              <a:rPr lang="zh-CN" altLang="en-US">
                <a:solidFill>
                  <a:srgbClr val="000000"/>
                </a:solidFill>
              </a:rPr>
              <a:t>风险处理</a:t>
            </a:r>
          </a:p>
        </p:txBody>
      </p:sp>
      <p:sp>
        <p:nvSpPr>
          <p:cNvPr id="15" name="文本框 14"/>
          <p:cNvSpPr txBox="1"/>
          <p:nvPr/>
        </p:nvSpPr>
        <p:spPr>
          <a:xfrm>
            <a:off x="5798820" y="5356860"/>
            <a:ext cx="1102360" cy="368300"/>
          </a:xfrm>
          <a:prstGeom prst="rect">
            <a:avLst/>
          </a:prstGeom>
          <a:noFill/>
        </p:spPr>
        <p:txBody>
          <a:bodyPr wrap="none" rtlCol="0">
            <a:spAutoFit/>
          </a:bodyPr>
          <a:lstStyle/>
          <a:p>
            <a:r>
              <a:rPr lang="zh-CN" altLang="en-US">
                <a:solidFill>
                  <a:srgbClr val="000000"/>
                </a:solidFill>
              </a:rPr>
              <a:t>风险监视</a:t>
            </a:r>
          </a:p>
        </p:txBody>
      </p:sp>
      <p:sp>
        <p:nvSpPr>
          <p:cNvPr id="16" name="文本框 15"/>
          <p:cNvSpPr txBox="1"/>
          <p:nvPr/>
        </p:nvSpPr>
        <p:spPr>
          <a:xfrm>
            <a:off x="5508625" y="3291840"/>
            <a:ext cx="1332230" cy="553085"/>
          </a:xfrm>
          <a:prstGeom prst="rect">
            <a:avLst/>
          </a:prstGeom>
          <a:noFill/>
        </p:spPr>
        <p:txBody>
          <a:bodyPr wrap="square" rtlCol="0">
            <a:spAutoFit/>
          </a:bodyPr>
          <a:lstStyle/>
          <a:p>
            <a:r>
              <a:rPr lang="zh-CN" altLang="en-US">
                <a:solidFill>
                  <a:srgbClr val="000000"/>
                </a:solidFill>
              </a:rPr>
              <a:t>风险控制</a:t>
            </a:r>
          </a:p>
          <a:p>
            <a:r>
              <a:rPr lang="en-US" altLang="zh-CN" sz="1200">
                <a:solidFill>
                  <a:srgbClr val="000000"/>
                </a:solidFill>
              </a:rPr>
              <a:t>(</a:t>
            </a:r>
            <a:r>
              <a:rPr lang="zh-CN" altLang="en-US" sz="1200">
                <a:solidFill>
                  <a:srgbClr val="000000"/>
                </a:solidFill>
                <a:sym typeface="+mn-ea"/>
              </a:rPr>
              <a:t>维护与改进</a:t>
            </a:r>
            <a:r>
              <a:rPr lang="en-US" altLang="zh-CN" sz="1200">
                <a:solidFill>
                  <a:srgbClr val="000000"/>
                </a:solidFill>
              </a:rPr>
              <a:t>)</a:t>
            </a:r>
          </a:p>
        </p:txBody>
      </p:sp>
    </p:spTree>
    <p:extLst>
      <p:ext uri="{BB962C8B-B14F-4D97-AF65-F5344CB8AC3E}">
        <p14:creationId xmlns:p14="http://schemas.microsoft.com/office/powerpoint/2010/main" val="40722928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0375" y="128270"/>
            <a:ext cx="8603615" cy="958850"/>
          </a:xfrm>
        </p:spPr>
        <p:txBody>
          <a:bodyPr/>
          <a:lstStyle/>
          <a:p>
            <a:r>
              <a:rPr lang="en-US" altLang="zh-CN" dirty="0">
                <a:sym typeface="+mn-ea"/>
              </a:rPr>
              <a:t>ISO/IEC 27005</a:t>
            </a:r>
            <a:r>
              <a:rPr lang="zh-CN" altLang="en-US" dirty="0">
                <a:sym typeface="+mn-ea"/>
              </a:rPr>
              <a:t>风险管理过程</a:t>
            </a:r>
            <a:endParaRPr lang="zh-CN" altLang="en-US" dirty="0"/>
          </a:p>
        </p:txBody>
      </p:sp>
      <p:sp>
        <p:nvSpPr>
          <p:cNvPr id="4" name="矩形 3"/>
          <p:cNvSpPr/>
          <p:nvPr/>
        </p:nvSpPr>
        <p:spPr>
          <a:xfrm>
            <a:off x="3832860" y="1203325"/>
            <a:ext cx="1160145" cy="46355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5" name="矩形 4"/>
          <p:cNvSpPr/>
          <p:nvPr/>
        </p:nvSpPr>
        <p:spPr>
          <a:xfrm>
            <a:off x="3832860" y="1902460"/>
            <a:ext cx="1160145" cy="46355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6" name="矩形 5"/>
          <p:cNvSpPr/>
          <p:nvPr/>
        </p:nvSpPr>
        <p:spPr>
          <a:xfrm>
            <a:off x="3832860" y="2649855"/>
            <a:ext cx="1160145" cy="46355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7" name="矩形 6"/>
          <p:cNvSpPr/>
          <p:nvPr/>
        </p:nvSpPr>
        <p:spPr>
          <a:xfrm>
            <a:off x="3832860" y="3397250"/>
            <a:ext cx="1160145" cy="46355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8" name="文本框 7"/>
          <p:cNvSpPr txBox="1"/>
          <p:nvPr/>
        </p:nvSpPr>
        <p:spPr>
          <a:xfrm>
            <a:off x="3890645" y="1250950"/>
            <a:ext cx="1102360" cy="368300"/>
          </a:xfrm>
          <a:prstGeom prst="rect">
            <a:avLst/>
          </a:prstGeom>
          <a:noFill/>
        </p:spPr>
        <p:txBody>
          <a:bodyPr wrap="none" rtlCol="0">
            <a:spAutoFit/>
          </a:bodyPr>
          <a:lstStyle/>
          <a:p>
            <a:r>
              <a:rPr lang="zh-CN" altLang="en-US">
                <a:solidFill>
                  <a:srgbClr val="000000"/>
                </a:solidFill>
              </a:rPr>
              <a:t>建立环境</a:t>
            </a:r>
          </a:p>
        </p:txBody>
      </p:sp>
      <p:sp>
        <p:nvSpPr>
          <p:cNvPr id="9" name="文本框 8"/>
          <p:cNvSpPr txBox="1"/>
          <p:nvPr/>
        </p:nvSpPr>
        <p:spPr>
          <a:xfrm>
            <a:off x="3980815" y="1902460"/>
            <a:ext cx="1145540" cy="368300"/>
          </a:xfrm>
          <a:prstGeom prst="rect">
            <a:avLst/>
          </a:prstGeom>
          <a:noFill/>
        </p:spPr>
        <p:txBody>
          <a:bodyPr wrap="square" rtlCol="0">
            <a:spAutoFit/>
          </a:bodyPr>
          <a:lstStyle/>
          <a:p>
            <a:r>
              <a:rPr lang="zh-CN" altLang="en-US">
                <a:solidFill>
                  <a:srgbClr val="000000"/>
                </a:solidFill>
              </a:rPr>
              <a:t>风险识别</a:t>
            </a:r>
          </a:p>
        </p:txBody>
      </p:sp>
      <p:sp>
        <p:nvSpPr>
          <p:cNvPr id="10" name="文本框 9"/>
          <p:cNvSpPr txBox="1"/>
          <p:nvPr/>
        </p:nvSpPr>
        <p:spPr>
          <a:xfrm>
            <a:off x="3890645" y="2745105"/>
            <a:ext cx="1102360" cy="368300"/>
          </a:xfrm>
          <a:prstGeom prst="rect">
            <a:avLst/>
          </a:prstGeom>
          <a:noFill/>
        </p:spPr>
        <p:txBody>
          <a:bodyPr wrap="none" rtlCol="0">
            <a:spAutoFit/>
          </a:bodyPr>
          <a:lstStyle/>
          <a:p>
            <a:r>
              <a:rPr lang="zh-CN" altLang="en-US">
                <a:solidFill>
                  <a:srgbClr val="000000"/>
                </a:solidFill>
              </a:rPr>
              <a:t>风险估算</a:t>
            </a:r>
          </a:p>
        </p:txBody>
      </p:sp>
      <p:sp>
        <p:nvSpPr>
          <p:cNvPr id="11" name="文本框 10"/>
          <p:cNvSpPr txBox="1"/>
          <p:nvPr/>
        </p:nvSpPr>
        <p:spPr>
          <a:xfrm>
            <a:off x="3890645" y="3397250"/>
            <a:ext cx="1102360" cy="368300"/>
          </a:xfrm>
          <a:prstGeom prst="rect">
            <a:avLst/>
          </a:prstGeom>
          <a:noFill/>
        </p:spPr>
        <p:txBody>
          <a:bodyPr wrap="none" rtlCol="0">
            <a:spAutoFit/>
          </a:bodyPr>
          <a:lstStyle/>
          <a:p>
            <a:r>
              <a:rPr lang="zh-CN" altLang="en-US">
                <a:solidFill>
                  <a:srgbClr val="000000"/>
                </a:solidFill>
              </a:rPr>
              <a:t>风险评价</a:t>
            </a:r>
          </a:p>
        </p:txBody>
      </p:sp>
      <p:sp>
        <p:nvSpPr>
          <p:cNvPr id="12" name="矩形 11"/>
          <p:cNvSpPr/>
          <p:nvPr/>
        </p:nvSpPr>
        <p:spPr>
          <a:xfrm>
            <a:off x="3804285" y="4701540"/>
            <a:ext cx="1160145" cy="3149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13" name="文本框 12"/>
          <p:cNvSpPr txBox="1"/>
          <p:nvPr/>
        </p:nvSpPr>
        <p:spPr>
          <a:xfrm>
            <a:off x="3890645" y="4701540"/>
            <a:ext cx="1102360" cy="368300"/>
          </a:xfrm>
          <a:prstGeom prst="rect">
            <a:avLst/>
          </a:prstGeom>
          <a:noFill/>
        </p:spPr>
        <p:txBody>
          <a:bodyPr wrap="none" rtlCol="0">
            <a:spAutoFit/>
          </a:bodyPr>
          <a:lstStyle/>
          <a:p>
            <a:r>
              <a:rPr lang="zh-CN" altLang="en-US">
                <a:solidFill>
                  <a:srgbClr val="000000"/>
                </a:solidFill>
              </a:rPr>
              <a:t>风险处理</a:t>
            </a:r>
          </a:p>
        </p:txBody>
      </p:sp>
      <p:sp>
        <p:nvSpPr>
          <p:cNvPr id="14" name="矩形 13"/>
          <p:cNvSpPr/>
          <p:nvPr/>
        </p:nvSpPr>
        <p:spPr>
          <a:xfrm>
            <a:off x="3832860" y="5897245"/>
            <a:ext cx="1160145" cy="46355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15" name="文本框 14"/>
          <p:cNvSpPr txBox="1"/>
          <p:nvPr/>
        </p:nvSpPr>
        <p:spPr>
          <a:xfrm>
            <a:off x="3980815" y="5992495"/>
            <a:ext cx="1102360" cy="368300"/>
          </a:xfrm>
          <a:prstGeom prst="rect">
            <a:avLst/>
          </a:prstGeom>
          <a:noFill/>
        </p:spPr>
        <p:txBody>
          <a:bodyPr wrap="none" rtlCol="0">
            <a:spAutoFit/>
          </a:bodyPr>
          <a:lstStyle/>
          <a:p>
            <a:r>
              <a:rPr lang="zh-CN" altLang="en-US">
                <a:solidFill>
                  <a:srgbClr val="000000"/>
                </a:solidFill>
              </a:rPr>
              <a:t>风险处理</a:t>
            </a:r>
          </a:p>
        </p:txBody>
      </p:sp>
      <p:sp>
        <p:nvSpPr>
          <p:cNvPr id="16" name="菱形 15"/>
          <p:cNvSpPr/>
          <p:nvPr/>
        </p:nvSpPr>
        <p:spPr>
          <a:xfrm>
            <a:off x="4006850" y="5321300"/>
            <a:ext cx="754380" cy="420370"/>
          </a:xfrm>
          <a:prstGeom prst="diamond">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17" name="菱形 16"/>
          <p:cNvSpPr/>
          <p:nvPr/>
        </p:nvSpPr>
        <p:spPr>
          <a:xfrm>
            <a:off x="3980815" y="4070985"/>
            <a:ext cx="754380" cy="420370"/>
          </a:xfrm>
          <a:prstGeom prst="diamond">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cxnSp>
        <p:nvCxnSpPr>
          <p:cNvPr id="19" name="直接箭头连接符 18"/>
          <p:cNvCxnSpPr/>
          <p:nvPr/>
        </p:nvCxnSpPr>
        <p:spPr>
          <a:xfrm>
            <a:off x="4358005" y="5687695"/>
            <a:ext cx="0" cy="304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0" name="直接箭头连接符 19"/>
          <p:cNvCxnSpPr/>
          <p:nvPr/>
        </p:nvCxnSpPr>
        <p:spPr>
          <a:xfrm>
            <a:off x="4413250" y="1597660"/>
            <a:ext cx="0" cy="304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1" name="直接箭头连接符 20"/>
          <p:cNvCxnSpPr/>
          <p:nvPr/>
        </p:nvCxnSpPr>
        <p:spPr>
          <a:xfrm>
            <a:off x="4358005" y="2270760"/>
            <a:ext cx="0" cy="304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2" name="直接箭头连接符 21"/>
          <p:cNvCxnSpPr/>
          <p:nvPr/>
        </p:nvCxnSpPr>
        <p:spPr>
          <a:xfrm>
            <a:off x="4413250" y="3113405"/>
            <a:ext cx="0" cy="304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3" name="直接箭头连接符 22"/>
          <p:cNvCxnSpPr/>
          <p:nvPr/>
        </p:nvCxnSpPr>
        <p:spPr>
          <a:xfrm>
            <a:off x="4384040" y="3860800"/>
            <a:ext cx="0" cy="304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p:nvPr/>
        </p:nvCxnSpPr>
        <p:spPr>
          <a:xfrm>
            <a:off x="4358005" y="4491990"/>
            <a:ext cx="0" cy="304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5" name="直接箭头连接符 24"/>
          <p:cNvCxnSpPr/>
          <p:nvPr/>
        </p:nvCxnSpPr>
        <p:spPr>
          <a:xfrm>
            <a:off x="4384040" y="5016500"/>
            <a:ext cx="0" cy="304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6" name="肘形连接符 25"/>
          <p:cNvCxnSpPr>
            <a:stCxn id="16" idx="3"/>
          </p:cNvCxnSpPr>
          <p:nvPr/>
        </p:nvCxnSpPr>
        <p:spPr>
          <a:xfrm flipV="1">
            <a:off x="4761230" y="1057910"/>
            <a:ext cx="828675" cy="4473575"/>
          </a:xfrm>
          <a:prstGeom prst="bentConnector2">
            <a:avLst/>
          </a:prstGeom>
          <a:solidFill>
            <a:schemeClr val="accent1"/>
          </a:solidFill>
          <a:ln w="9525" cap="flat" cmpd="sng" algn="ctr">
            <a:solidFill>
              <a:schemeClr val="tx1"/>
            </a:solidFill>
            <a:prstDash val="solid"/>
            <a:round/>
            <a:headEnd type="none" w="med" len="med"/>
            <a:tailEnd type="arrow" w="med" len="med"/>
          </a:ln>
        </p:spPr>
      </p:cxnSp>
      <p:cxnSp>
        <p:nvCxnSpPr>
          <p:cNvPr id="27" name="直接连接符 26"/>
          <p:cNvCxnSpPr>
            <a:stCxn id="17" idx="3"/>
          </p:cNvCxnSpPr>
          <p:nvPr/>
        </p:nvCxnSpPr>
        <p:spPr>
          <a:xfrm flipV="1">
            <a:off x="4735195" y="4276725"/>
            <a:ext cx="840105" cy="4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肘形连接符 27"/>
          <p:cNvCxnSpPr>
            <a:endCxn id="8" idx="0"/>
          </p:cNvCxnSpPr>
          <p:nvPr/>
        </p:nvCxnSpPr>
        <p:spPr>
          <a:xfrm rot="10800000" flipV="1">
            <a:off x="4441190" y="1085850"/>
            <a:ext cx="1133475" cy="164465"/>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30" name="矩形 29"/>
          <p:cNvSpPr/>
          <p:nvPr/>
        </p:nvSpPr>
        <p:spPr>
          <a:xfrm>
            <a:off x="7054215" y="1898650"/>
            <a:ext cx="594360" cy="29000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31" name="文本框 30"/>
          <p:cNvSpPr txBox="1"/>
          <p:nvPr/>
        </p:nvSpPr>
        <p:spPr>
          <a:xfrm>
            <a:off x="7012940" y="2261235"/>
            <a:ext cx="459740" cy="1010920"/>
          </a:xfrm>
          <a:prstGeom prst="rect">
            <a:avLst/>
          </a:prstGeom>
          <a:noFill/>
        </p:spPr>
        <p:txBody>
          <a:bodyPr vert="eaVert" wrap="none" rtlCol="0">
            <a:spAutoFit/>
          </a:bodyPr>
          <a:lstStyle/>
          <a:p>
            <a:r>
              <a:rPr lang="zh-CN" altLang="en-US">
                <a:solidFill>
                  <a:srgbClr val="000000"/>
                </a:solidFill>
              </a:rPr>
              <a:t>风险监视</a:t>
            </a:r>
          </a:p>
        </p:txBody>
      </p:sp>
      <p:cxnSp>
        <p:nvCxnSpPr>
          <p:cNvPr id="35" name="肘形连接符 34"/>
          <p:cNvCxnSpPr/>
          <p:nvPr/>
        </p:nvCxnSpPr>
        <p:spPr>
          <a:xfrm flipV="1">
            <a:off x="5083175" y="6175375"/>
            <a:ext cx="2188845" cy="3175"/>
          </a:xfrm>
          <a:prstGeom prst="bentConnector3">
            <a:avLst>
              <a:gd name="adj1" fmla="val 48041"/>
            </a:avLst>
          </a:prstGeom>
          <a:solidFill>
            <a:schemeClr val="accent1"/>
          </a:solidFill>
          <a:ln w="9525" cap="flat" cmpd="sng" algn="ctr">
            <a:solidFill>
              <a:schemeClr val="tx1"/>
            </a:solidFill>
            <a:prstDash val="solid"/>
            <a:round/>
            <a:headEnd type="none" w="med" len="med"/>
            <a:tailEnd type="arrow" w="med" len="med"/>
          </a:ln>
        </p:spPr>
      </p:cxnSp>
      <p:cxnSp>
        <p:nvCxnSpPr>
          <p:cNvPr id="36" name="直接箭头连接符 35"/>
          <p:cNvCxnSpPr/>
          <p:nvPr/>
        </p:nvCxnSpPr>
        <p:spPr>
          <a:xfrm flipV="1">
            <a:off x="7242810" y="4815205"/>
            <a:ext cx="0" cy="13633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7" name="肘形连接符 36"/>
          <p:cNvCxnSpPr>
            <a:stCxn id="30" idx="0"/>
            <a:endCxn id="8" idx="3"/>
          </p:cNvCxnSpPr>
          <p:nvPr/>
        </p:nvCxnSpPr>
        <p:spPr>
          <a:xfrm rot="16200000" flipV="1">
            <a:off x="5940425" y="487680"/>
            <a:ext cx="463550" cy="2358390"/>
          </a:xfrm>
          <a:prstGeom prst="bentConnector2">
            <a:avLst/>
          </a:prstGeom>
          <a:solidFill>
            <a:schemeClr val="accent1"/>
          </a:solidFill>
          <a:ln w="9525" cap="flat" cmpd="sng" algn="ctr">
            <a:solidFill>
              <a:schemeClr val="tx1"/>
            </a:solidFill>
            <a:prstDash val="solid"/>
            <a:round/>
            <a:headEnd type="none" w="med" len="med"/>
            <a:tailEnd type="arrow" w="med" len="med"/>
          </a:ln>
        </p:spPr>
      </p:cxnSp>
      <p:sp>
        <p:nvSpPr>
          <p:cNvPr id="38" name="文本框 37"/>
          <p:cNvSpPr txBox="1"/>
          <p:nvPr/>
        </p:nvSpPr>
        <p:spPr>
          <a:xfrm>
            <a:off x="4966335" y="4145915"/>
            <a:ext cx="358775" cy="368300"/>
          </a:xfrm>
          <a:prstGeom prst="rect">
            <a:avLst/>
          </a:prstGeom>
          <a:noFill/>
        </p:spPr>
        <p:txBody>
          <a:bodyPr wrap="none" rtlCol="0">
            <a:spAutoFit/>
          </a:bodyPr>
          <a:lstStyle/>
          <a:p>
            <a:r>
              <a:rPr lang="en-US" altLang="zh-CN">
                <a:solidFill>
                  <a:srgbClr val="000000"/>
                </a:solidFill>
              </a:rPr>
              <a:t>N</a:t>
            </a:r>
          </a:p>
        </p:txBody>
      </p:sp>
      <p:sp>
        <p:nvSpPr>
          <p:cNvPr id="39" name="文本框 38"/>
          <p:cNvSpPr txBox="1"/>
          <p:nvPr/>
        </p:nvSpPr>
        <p:spPr>
          <a:xfrm>
            <a:off x="4441190" y="4430395"/>
            <a:ext cx="335915" cy="368300"/>
          </a:xfrm>
          <a:prstGeom prst="rect">
            <a:avLst/>
          </a:prstGeom>
          <a:noFill/>
        </p:spPr>
        <p:txBody>
          <a:bodyPr wrap="none" rtlCol="0">
            <a:spAutoFit/>
          </a:bodyPr>
          <a:lstStyle/>
          <a:p>
            <a:r>
              <a:rPr lang="en-US" altLang="zh-CN">
                <a:solidFill>
                  <a:srgbClr val="000000"/>
                </a:solidFill>
              </a:rPr>
              <a:t>Y</a:t>
            </a:r>
          </a:p>
        </p:txBody>
      </p:sp>
      <p:sp>
        <p:nvSpPr>
          <p:cNvPr id="40" name="文本框 39"/>
          <p:cNvSpPr txBox="1"/>
          <p:nvPr/>
        </p:nvSpPr>
        <p:spPr>
          <a:xfrm>
            <a:off x="5083175" y="5163185"/>
            <a:ext cx="358775" cy="368300"/>
          </a:xfrm>
          <a:prstGeom prst="rect">
            <a:avLst/>
          </a:prstGeom>
          <a:noFill/>
        </p:spPr>
        <p:txBody>
          <a:bodyPr wrap="none" rtlCol="0">
            <a:spAutoFit/>
          </a:bodyPr>
          <a:lstStyle/>
          <a:p>
            <a:r>
              <a:rPr lang="en-US" altLang="zh-CN">
                <a:solidFill>
                  <a:srgbClr val="000000"/>
                </a:solidFill>
              </a:rPr>
              <a:t>N</a:t>
            </a:r>
          </a:p>
        </p:txBody>
      </p:sp>
      <p:sp>
        <p:nvSpPr>
          <p:cNvPr id="41" name="文本框 40"/>
          <p:cNvSpPr txBox="1"/>
          <p:nvPr/>
        </p:nvSpPr>
        <p:spPr>
          <a:xfrm>
            <a:off x="4594225" y="5531485"/>
            <a:ext cx="335915" cy="368300"/>
          </a:xfrm>
          <a:prstGeom prst="rect">
            <a:avLst/>
          </a:prstGeom>
          <a:noFill/>
        </p:spPr>
        <p:txBody>
          <a:bodyPr wrap="none" rtlCol="0">
            <a:spAutoFit/>
          </a:bodyPr>
          <a:lstStyle/>
          <a:p>
            <a:r>
              <a:rPr lang="en-US" altLang="zh-CN">
                <a:solidFill>
                  <a:srgbClr val="000000"/>
                </a:solidFill>
              </a:rPr>
              <a:t>Y</a:t>
            </a:r>
          </a:p>
        </p:txBody>
      </p:sp>
      <p:sp>
        <p:nvSpPr>
          <p:cNvPr id="43" name="文本框 42"/>
          <p:cNvSpPr txBox="1"/>
          <p:nvPr/>
        </p:nvSpPr>
        <p:spPr>
          <a:xfrm>
            <a:off x="3098165" y="4145915"/>
            <a:ext cx="1637030" cy="368300"/>
          </a:xfrm>
          <a:prstGeom prst="rect">
            <a:avLst/>
          </a:prstGeom>
          <a:noFill/>
        </p:spPr>
        <p:txBody>
          <a:bodyPr wrap="none" rtlCol="0">
            <a:spAutoFit/>
          </a:bodyPr>
          <a:lstStyle/>
          <a:p>
            <a:r>
              <a:rPr lang="zh-CN" altLang="en-US" sz="1200">
                <a:solidFill>
                  <a:srgbClr val="000000"/>
                </a:solidFill>
              </a:rPr>
              <a:t>风险评估是否满意</a:t>
            </a:r>
            <a:r>
              <a:rPr lang="zh-CN" altLang="en-US">
                <a:solidFill>
                  <a:srgbClr val="000000"/>
                </a:solidFill>
              </a:rPr>
              <a:t>？</a:t>
            </a:r>
          </a:p>
        </p:txBody>
      </p:sp>
      <p:sp>
        <p:nvSpPr>
          <p:cNvPr id="44" name="文本框 43"/>
          <p:cNvSpPr txBox="1"/>
          <p:nvPr/>
        </p:nvSpPr>
        <p:spPr>
          <a:xfrm>
            <a:off x="2957195" y="5319395"/>
            <a:ext cx="1637030" cy="368300"/>
          </a:xfrm>
          <a:prstGeom prst="rect">
            <a:avLst/>
          </a:prstGeom>
          <a:noFill/>
        </p:spPr>
        <p:txBody>
          <a:bodyPr wrap="none" rtlCol="0">
            <a:spAutoFit/>
          </a:bodyPr>
          <a:lstStyle/>
          <a:p>
            <a:r>
              <a:rPr lang="zh-CN" altLang="en-US" sz="1200">
                <a:solidFill>
                  <a:srgbClr val="000000"/>
                </a:solidFill>
              </a:rPr>
              <a:t>风险处理是否满意</a:t>
            </a:r>
            <a:r>
              <a:rPr lang="zh-CN" altLang="en-US">
                <a:solidFill>
                  <a:srgbClr val="000000"/>
                </a:solidFill>
              </a:rPr>
              <a:t>？</a:t>
            </a:r>
          </a:p>
        </p:txBody>
      </p:sp>
      <p:sp>
        <p:nvSpPr>
          <p:cNvPr id="45" name="文本框 44"/>
          <p:cNvSpPr txBox="1"/>
          <p:nvPr/>
        </p:nvSpPr>
        <p:spPr>
          <a:xfrm>
            <a:off x="7185025" y="2188845"/>
            <a:ext cx="249555" cy="645160"/>
          </a:xfrm>
          <a:prstGeom prst="rect">
            <a:avLst/>
          </a:prstGeom>
          <a:noFill/>
        </p:spPr>
        <p:txBody>
          <a:bodyPr wrap="none" rtlCol="0">
            <a:spAutoFit/>
          </a:bodyPr>
          <a:lstStyle/>
          <a:p>
            <a:endParaRPr lang="zh-CN" altLang="en-US">
              <a:solidFill>
                <a:srgbClr val="000000"/>
              </a:solidFill>
            </a:endParaRPr>
          </a:p>
          <a:p>
            <a:r>
              <a:rPr lang="zh-CN" altLang="en-US">
                <a:solidFill>
                  <a:srgbClr val="000000"/>
                </a:solidFill>
              </a:rPr>
              <a:t> </a:t>
            </a:r>
          </a:p>
        </p:txBody>
      </p:sp>
      <p:sp>
        <p:nvSpPr>
          <p:cNvPr id="50" name="左大括号 49"/>
          <p:cNvSpPr/>
          <p:nvPr/>
        </p:nvSpPr>
        <p:spPr>
          <a:xfrm>
            <a:off x="3472815" y="1965960"/>
            <a:ext cx="154305" cy="914400"/>
          </a:xfrm>
          <a:prstGeom prst="leftBrace">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51" name="左大括号 50"/>
          <p:cNvSpPr/>
          <p:nvPr/>
        </p:nvSpPr>
        <p:spPr>
          <a:xfrm>
            <a:off x="2773680" y="2423795"/>
            <a:ext cx="183515" cy="1341755"/>
          </a:xfrm>
          <a:prstGeom prst="leftBrace">
            <a:avLst/>
          </a:prstGeom>
          <a:solidFill>
            <a:schemeClr val="accent1"/>
          </a:solidFill>
          <a:ln w="9525" cap="flat" cmpd="sng" algn="ctr">
            <a:solidFill>
              <a:schemeClr val="tx1"/>
            </a:solidFill>
            <a:prstDash val="solid"/>
            <a:round/>
            <a:headEnd type="none" w="med" len="med"/>
            <a:tailEnd type="none" w="med" len="med"/>
          </a:ln>
        </p:spPr>
        <p:txBody>
          <a:bodyPr vert="horz" wrap="none" lIns="91440" tIns="45720" rIns="91440" bIns="45720" numCol="1" anchor="t" anchorCtr="0" compatLnSpc="1"/>
          <a:lstStyle/>
          <a:p>
            <a:pPr algn="ctr"/>
            <a:endParaRPr lang="zh-CN" altLang="en-US">
              <a:solidFill>
                <a:srgbClr val="000000"/>
              </a:solidFill>
            </a:endParaRPr>
          </a:p>
        </p:txBody>
      </p:sp>
      <p:sp>
        <p:nvSpPr>
          <p:cNvPr id="57" name="文本框 56"/>
          <p:cNvSpPr txBox="1"/>
          <p:nvPr/>
        </p:nvSpPr>
        <p:spPr>
          <a:xfrm>
            <a:off x="2924175" y="2000250"/>
            <a:ext cx="459740" cy="1010920"/>
          </a:xfrm>
          <a:prstGeom prst="rect">
            <a:avLst/>
          </a:prstGeom>
          <a:noFill/>
        </p:spPr>
        <p:txBody>
          <a:bodyPr vert="eaVert" wrap="none" rtlCol="0">
            <a:spAutoFit/>
          </a:bodyPr>
          <a:lstStyle/>
          <a:p>
            <a:r>
              <a:rPr lang="zh-CN" altLang="en-US">
                <a:solidFill>
                  <a:srgbClr val="000000"/>
                </a:solidFill>
              </a:rPr>
              <a:t>风险分析</a:t>
            </a:r>
          </a:p>
        </p:txBody>
      </p:sp>
      <p:sp>
        <p:nvSpPr>
          <p:cNvPr id="58" name="文本框 57"/>
          <p:cNvSpPr txBox="1"/>
          <p:nvPr/>
        </p:nvSpPr>
        <p:spPr>
          <a:xfrm>
            <a:off x="2286000" y="2623820"/>
            <a:ext cx="459740" cy="1010920"/>
          </a:xfrm>
          <a:prstGeom prst="rect">
            <a:avLst/>
          </a:prstGeom>
          <a:noFill/>
        </p:spPr>
        <p:txBody>
          <a:bodyPr vert="eaVert" wrap="none" rtlCol="0">
            <a:spAutoFit/>
          </a:bodyPr>
          <a:lstStyle/>
          <a:p>
            <a:r>
              <a:rPr lang="zh-CN" altLang="en-US">
                <a:solidFill>
                  <a:srgbClr val="000000"/>
                </a:solidFill>
              </a:rPr>
              <a:t>风险评估</a:t>
            </a:r>
          </a:p>
        </p:txBody>
      </p:sp>
    </p:spTree>
    <p:extLst>
      <p:ext uri="{BB962C8B-B14F-4D97-AF65-F5344CB8AC3E}">
        <p14:creationId xmlns:p14="http://schemas.microsoft.com/office/powerpoint/2010/main" val="8892513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8812" y="1554163"/>
            <a:ext cx="8163215" cy="4114800"/>
          </a:xfrm>
        </p:spPr>
        <p:txBody>
          <a:bodyPr/>
          <a:lstStyle/>
          <a:p>
            <a:pPr marL="0" indent="0">
              <a:buNone/>
            </a:pPr>
            <a:r>
              <a:rPr lang="en-US" altLang="zh-CN" sz="2400" dirty="0"/>
              <a:t>13-1</a:t>
            </a:r>
            <a:r>
              <a:rPr lang="zh-CN" altLang="en-US" sz="2400" dirty="0"/>
              <a:t>什么是风险？什么是风险评估？风险评估策略有哪些？</a:t>
            </a:r>
          </a:p>
          <a:p>
            <a:pPr marL="0" indent="0">
              <a:buNone/>
            </a:pPr>
            <a:r>
              <a:rPr lang="en-US" altLang="zh-CN" sz="2400" dirty="0"/>
              <a:t>13-2</a:t>
            </a:r>
            <a:r>
              <a:rPr lang="zh-CN" altLang="en-US" sz="2400" dirty="0"/>
              <a:t>什么是风险分析？风险分析涉及哪四个要素？</a:t>
            </a:r>
          </a:p>
          <a:p>
            <a:pPr marL="0" indent="0">
              <a:buNone/>
            </a:pPr>
            <a:r>
              <a:rPr lang="en-US" altLang="zh-CN" sz="2400" dirty="0"/>
              <a:t>13-3</a:t>
            </a:r>
            <a:r>
              <a:rPr lang="zh-CN" altLang="en-US" sz="2400" dirty="0"/>
              <a:t>什么是定量分析？什么是定性分析？</a:t>
            </a:r>
          </a:p>
          <a:p>
            <a:pPr marL="0" indent="0">
              <a:buNone/>
            </a:pPr>
            <a:r>
              <a:rPr lang="en-US" altLang="zh-CN" sz="2400" dirty="0"/>
              <a:t>13-4</a:t>
            </a:r>
            <a:r>
              <a:rPr lang="zh-CN" altLang="en-US" sz="2400" dirty="0"/>
              <a:t>什么是风险管理？风险控制策略有哪些？画出风险管理循环模型图。</a:t>
            </a:r>
            <a:endParaRPr lang="en-US" altLang="zh-CN" sz="2400" dirty="0"/>
          </a:p>
          <a:p>
            <a:pPr marL="0" indent="0">
              <a:buNone/>
            </a:pPr>
            <a:r>
              <a:rPr lang="en-US" altLang="zh-CN" sz="2400" dirty="0"/>
              <a:t>13-5 </a:t>
            </a:r>
            <a:r>
              <a:rPr lang="zh-CN" altLang="en-US" sz="2400" dirty="0"/>
              <a:t>试述</a:t>
            </a:r>
            <a:r>
              <a:rPr lang="en-US" altLang="zh-CN" sz="2400" dirty="0"/>
              <a:t>ISO27005</a:t>
            </a:r>
            <a:r>
              <a:rPr lang="zh-CN" altLang="en-US" sz="2400" dirty="0"/>
              <a:t>风险管理过程</a:t>
            </a:r>
          </a:p>
          <a:p>
            <a:pPr marL="0" indent="0">
              <a:buNone/>
            </a:pPr>
            <a:endParaRPr lang="zh-CN" altLang="en-US" dirty="0"/>
          </a:p>
        </p:txBody>
      </p:sp>
      <p:sp>
        <p:nvSpPr>
          <p:cNvPr id="3" name="标题 2"/>
          <p:cNvSpPr>
            <a:spLocks noGrp="1"/>
          </p:cNvSpPr>
          <p:nvPr>
            <p:ph type="title"/>
          </p:nvPr>
        </p:nvSpPr>
        <p:spPr/>
        <p:txBody>
          <a:bodyPr/>
          <a:lstStyle/>
          <a:p>
            <a:r>
              <a:rPr lang="zh-CN" altLang="en-US" dirty="0"/>
              <a:t>作业</a:t>
            </a:r>
          </a:p>
        </p:txBody>
      </p:sp>
    </p:spTree>
    <p:extLst>
      <p:ext uri="{BB962C8B-B14F-4D97-AF65-F5344CB8AC3E}">
        <p14:creationId xmlns:p14="http://schemas.microsoft.com/office/powerpoint/2010/main" val="304646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5483" y="1220788"/>
            <a:ext cx="7772400" cy="4114800"/>
          </a:xfrm>
        </p:spPr>
        <p:txBody>
          <a:bodyPr/>
          <a:lstStyle/>
          <a:p>
            <a:pPr marL="0" indent="0">
              <a:buNone/>
            </a:pPr>
            <a:r>
              <a:rPr lang="zh-CN" altLang="en-US" sz="2400" dirty="0"/>
              <a:t>风险可以从不同角度去定义：</a:t>
            </a:r>
          </a:p>
          <a:p>
            <a:pPr>
              <a:buFont typeface="Wingdings" panose="05000000000000000000" charset="0"/>
              <a:buChar char=""/>
            </a:pPr>
            <a:r>
              <a:rPr lang="zh-CN" altLang="en-US" sz="2400" dirty="0"/>
              <a:t>从概率的角度：</a:t>
            </a:r>
            <a:endParaRPr lang="en-US" altLang="zh-CN" sz="2400" dirty="0"/>
          </a:p>
          <a:p>
            <a:pPr marL="0" indent="0">
              <a:buNone/>
            </a:pPr>
            <a:r>
              <a:rPr lang="zh-CN" altLang="en-US" sz="2400" dirty="0"/>
              <a:t>风险：给资产带来危害的可能性。这种可能性，即可以用频率（单位时间内事件发生的概率）来表示，也可以用概率（具体条件下事件发生的概率）来表示。</a:t>
            </a:r>
          </a:p>
          <a:p>
            <a:pPr marL="0" indent="0">
              <a:buNone/>
            </a:pPr>
            <a:r>
              <a:rPr lang="zh-CN" altLang="en-US" sz="2400" dirty="0"/>
              <a:t>风险是对不确定性的一种测度。</a:t>
            </a:r>
          </a:p>
        </p:txBody>
      </p:sp>
      <p:sp>
        <p:nvSpPr>
          <p:cNvPr id="3" name="标题 2"/>
          <p:cNvSpPr>
            <a:spLocks noGrp="1"/>
          </p:cNvSpPr>
          <p:nvPr>
            <p:ph type="title"/>
          </p:nvPr>
        </p:nvSpPr>
        <p:spPr/>
        <p:txBody>
          <a:bodyPr/>
          <a:lstStyle/>
          <a:p>
            <a:r>
              <a:rPr lang="zh-CN" altLang="en-US"/>
              <a:t>风险的含义</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93065" y="1371600"/>
            <a:ext cx="8357235" cy="4114800"/>
          </a:xfrm>
        </p:spPr>
        <p:txBody>
          <a:bodyPr/>
          <a:lstStyle/>
          <a:p>
            <a:pPr>
              <a:buFont typeface="Wingdings" panose="05000000000000000000" charset="0"/>
              <a:buChar char=""/>
            </a:pPr>
            <a:r>
              <a:rPr lang="zh-CN" altLang="en-US" sz="2400" dirty="0"/>
              <a:t>从风险组成要素的角度：</a:t>
            </a:r>
          </a:p>
          <a:p>
            <a:pPr marL="0" indent="0">
              <a:buNone/>
            </a:pPr>
            <a:r>
              <a:rPr lang="en-US" altLang="zh-CN" sz="2400" dirty="0"/>
              <a:t>	</a:t>
            </a:r>
            <a:r>
              <a:rPr lang="zh-CN" altLang="en-US" sz="2400" dirty="0"/>
              <a:t>风险是给定的威胁利用一个或多个资产脆弱性，导致资产产生的期望损失（期望值是考虑概率的结果，即是概率乘以损失）。</a:t>
            </a:r>
          </a:p>
          <a:p>
            <a:pPr marL="0" indent="0">
              <a:buNone/>
            </a:pPr>
            <a:endParaRPr lang="zh-CN" altLang="en-US" sz="2400" dirty="0"/>
          </a:p>
        </p:txBody>
      </p:sp>
      <p:sp>
        <p:nvSpPr>
          <p:cNvPr id="3" name="标题 2"/>
          <p:cNvSpPr>
            <a:spLocks noGrp="1"/>
          </p:cNvSpPr>
          <p:nvPr>
            <p:ph type="title"/>
          </p:nvPr>
        </p:nvSpPr>
        <p:spPr/>
        <p:txBody>
          <a:bodyPr/>
          <a:lstStyle/>
          <a:p>
            <a:r>
              <a:rPr lang="zh-CN" altLang="en-US">
                <a:sym typeface="+mn-ea"/>
              </a:rPr>
              <a:t>风险的含义</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sz="2400"/>
              <a:t>结合上面</a:t>
            </a:r>
            <a:r>
              <a:rPr lang="en-US" altLang="zh-CN" sz="2400"/>
              <a:t>2</a:t>
            </a:r>
            <a:r>
              <a:rPr lang="zh-CN" altLang="en-US" sz="2400"/>
              <a:t>个角度，给出如下资产的定义：</a:t>
            </a:r>
          </a:p>
          <a:p>
            <a:r>
              <a:rPr lang="zh-CN" altLang="en-US" sz="2400"/>
              <a:t>风险：在特点环境下，在某一段时间内，特定的威胁利用资产中的一种或几种脆弱点，直接或者间接地导致资产产生损害的可能性和损害的大小。</a:t>
            </a:r>
          </a:p>
          <a:p>
            <a:endParaRPr lang="zh-CN" altLang="en-US" sz="2400"/>
          </a:p>
          <a:p>
            <a:r>
              <a:rPr lang="zh-CN" altLang="en-US" sz="2400"/>
              <a:t>产生损害的可能性越大，风险也越大；产生的损害越大，风险也越严重。</a:t>
            </a:r>
            <a:endParaRPr lang="en-US" altLang="zh-CN" sz="2400"/>
          </a:p>
        </p:txBody>
      </p:sp>
      <p:sp>
        <p:nvSpPr>
          <p:cNvPr id="3" name="标题 2"/>
          <p:cNvSpPr>
            <a:spLocks noGrp="1"/>
          </p:cNvSpPr>
          <p:nvPr>
            <p:ph type="title"/>
          </p:nvPr>
        </p:nvSpPr>
        <p:spPr/>
        <p:txBody>
          <a:bodyPr/>
          <a:lstStyle/>
          <a:p>
            <a:r>
              <a:rPr lang="zh-CN" altLang="en-US" dirty="0"/>
              <a:t>风险的定义</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9130" y="1221105"/>
            <a:ext cx="7772400" cy="4969510"/>
          </a:xfrm>
        </p:spPr>
        <p:txBody>
          <a:bodyPr/>
          <a:lstStyle/>
          <a:p>
            <a:r>
              <a:rPr lang="en-US" altLang="zh-CN" sz="2400" dirty="0"/>
              <a:t>ISO/IEC</a:t>
            </a:r>
          </a:p>
          <a:p>
            <a:pPr marL="0" indent="0">
              <a:buNone/>
            </a:pPr>
            <a:r>
              <a:rPr lang="zh-CN" altLang="en-US" sz="2400" dirty="0"/>
              <a:t>风险是安全事件发生的概率及其结果的组合。</a:t>
            </a:r>
          </a:p>
          <a:p>
            <a:pPr marL="400050" lvl="1" indent="0">
              <a:buNone/>
            </a:pPr>
            <a:r>
              <a:rPr lang="zh-CN" altLang="en-US" sz="2000" dirty="0"/>
              <a:t>风险是给定的威胁利用一个或多个资产脆弱性，导致资产产生损失的期望值（期望值是考虑概率的结果，即是概率乘以损失）。</a:t>
            </a:r>
          </a:p>
          <a:p>
            <a:pPr>
              <a:buFont typeface="Wingdings" panose="05000000000000000000" charset="0"/>
              <a:buChar char=""/>
            </a:pPr>
            <a:r>
              <a:rPr lang="zh-CN" altLang="en-US" sz="2400" dirty="0"/>
              <a:t>把握风险含义时注意：</a:t>
            </a:r>
          </a:p>
          <a:p>
            <a:pPr>
              <a:buFont typeface="Wingdings" panose="05000000000000000000" charset="0"/>
              <a:buChar char=""/>
            </a:pPr>
            <a:r>
              <a:rPr lang="zh-CN" altLang="en-US" sz="2000" dirty="0"/>
              <a:t>风险强调的损害是潜在可能性而不是事实上的损害；</a:t>
            </a:r>
          </a:p>
          <a:p>
            <a:pPr>
              <a:buFont typeface="Wingdings" panose="05000000000000000000" charset="0"/>
              <a:buChar char=""/>
            </a:pPr>
            <a:r>
              <a:rPr lang="zh-CN" altLang="en-US" sz="2000" dirty="0"/>
              <a:t>风险和不确定性紧密联系，但不完全等同；</a:t>
            </a:r>
          </a:p>
          <a:p>
            <a:pPr>
              <a:buFont typeface="Wingdings" panose="05000000000000000000" charset="0"/>
              <a:buChar char=""/>
            </a:pPr>
            <a:r>
              <a:rPr lang="zh-CN" altLang="en-US" sz="2000" dirty="0"/>
              <a:t>衡量风险的两个基本要素是安全事件的概率和其产生的后果；</a:t>
            </a:r>
          </a:p>
          <a:p>
            <a:pPr>
              <a:buFont typeface="Wingdings" panose="05000000000000000000" charset="0"/>
              <a:buChar char=""/>
            </a:pPr>
            <a:r>
              <a:rPr lang="zh-CN" altLang="en-US" sz="2000" dirty="0"/>
              <a:t>导致风险的事件是威胁利用了资产（或系统）的脆弱点。</a:t>
            </a:r>
          </a:p>
          <a:p>
            <a:pPr>
              <a:buFont typeface="Wingdings" panose="05000000000000000000" charset="0"/>
              <a:buChar char=""/>
            </a:pPr>
            <a:endParaRPr lang="zh-CN" altLang="en-US" sz="2400" dirty="0"/>
          </a:p>
          <a:p>
            <a:pPr marL="0" indent="0">
              <a:buFont typeface="Wingdings" panose="05000000000000000000" charset="0"/>
              <a:buNone/>
            </a:pPr>
            <a:endParaRPr lang="zh-CN" altLang="en-US" sz="2400" dirty="0"/>
          </a:p>
        </p:txBody>
      </p:sp>
      <p:sp>
        <p:nvSpPr>
          <p:cNvPr id="3" name="标题 2"/>
          <p:cNvSpPr>
            <a:spLocks noGrp="1"/>
          </p:cNvSpPr>
          <p:nvPr>
            <p:ph type="title"/>
          </p:nvPr>
        </p:nvSpPr>
        <p:spPr/>
        <p:txBody>
          <a:bodyPr/>
          <a:lstStyle/>
          <a:p>
            <a:r>
              <a:rPr lang="en-US" altLang="zh-CN"/>
              <a:t>ISO/IEC</a:t>
            </a:r>
            <a:r>
              <a:rPr lang="zh-CN" altLang="en-US"/>
              <a:t>风险定义</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TotalTime>
  <Words>5199</Words>
  <Application>Microsoft Office PowerPoint</Application>
  <PresentationFormat>全屏显示(4:3)</PresentationFormat>
  <Paragraphs>506</Paragraphs>
  <Slides>55</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0</vt:i4>
      </vt:variant>
      <vt:variant>
        <vt:lpstr>幻灯片标题</vt:lpstr>
      </vt:variant>
      <vt:variant>
        <vt:i4>55</vt:i4>
      </vt:variant>
    </vt:vector>
  </HeadingPairs>
  <TitlesOfParts>
    <vt:vector size="65" baseType="lpstr">
      <vt:lpstr>黑体</vt:lpstr>
      <vt:lpstr>楷体_GB2312</vt:lpstr>
      <vt:lpstr>宋体</vt:lpstr>
      <vt:lpstr>Arial</vt:lpstr>
      <vt:lpstr>Comic Sans MS</vt:lpstr>
      <vt:lpstr>Symbol</vt:lpstr>
      <vt:lpstr>Tahoma</vt:lpstr>
      <vt:lpstr>Times New Roman</vt:lpstr>
      <vt:lpstr>Wingdings</vt:lpstr>
      <vt:lpstr>1_Blends</vt:lpstr>
      <vt:lpstr>       安全风险评估      与风险管理   </vt:lpstr>
      <vt:lpstr>内容提纲</vt:lpstr>
      <vt:lpstr>（三）课程目标</vt:lpstr>
      <vt:lpstr>参考书目</vt:lpstr>
      <vt:lpstr>  风险定义与风险管理要素</vt:lpstr>
      <vt:lpstr>风险的含义</vt:lpstr>
      <vt:lpstr>风险的含义</vt:lpstr>
      <vt:lpstr>风险的定义</vt:lpstr>
      <vt:lpstr>ISO/IEC风险定义</vt:lpstr>
      <vt:lpstr>风险评估</vt:lpstr>
      <vt:lpstr>风险分析与风险评价</vt:lpstr>
      <vt:lpstr>风险分析与风险评价</vt:lpstr>
      <vt:lpstr>信息安全风险与信息安全风险评估</vt:lpstr>
      <vt:lpstr>风险表达</vt:lpstr>
      <vt:lpstr>风险分析四要素</vt:lpstr>
      <vt:lpstr>四要素举例</vt:lpstr>
      <vt:lpstr>风险分析四要素关系图</vt:lpstr>
      <vt:lpstr>风险分析要素关系说明</vt:lpstr>
      <vt:lpstr>采取防御措施后的残余风险 </vt:lpstr>
      <vt:lpstr>风险分析要素之间的关系</vt:lpstr>
      <vt:lpstr>基本的风险评估策略</vt:lpstr>
      <vt:lpstr>风险评估的方法分类</vt:lpstr>
      <vt:lpstr>定性分析与定量分析</vt:lpstr>
      <vt:lpstr>定性分析与定量分析方法比较</vt:lpstr>
      <vt:lpstr>基于知识分析方法</vt:lpstr>
      <vt:lpstr>基于模型的分析方法（1/2）</vt:lpstr>
      <vt:lpstr>基于模型的分析方法（2/2）</vt:lpstr>
      <vt:lpstr>       风险分析的原理：简易模型</vt:lpstr>
      <vt:lpstr>风险值表达与计算</vt:lpstr>
      <vt:lpstr>风险分析的原理：考虑安全措施后的模型</vt:lpstr>
      <vt:lpstr>    安氏公司风险分析模型</vt:lpstr>
      <vt:lpstr>威胁的属性</vt:lpstr>
      <vt:lpstr>威胁的属性</vt:lpstr>
      <vt:lpstr>五等级威胁分析矩阵</vt:lpstr>
      <vt:lpstr>三等级威胁分析矩阵</vt:lpstr>
      <vt:lpstr>风险分析矩阵</vt:lpstr>
      <vt:lpstr>风险分析矩阵</vt:lpstr>
      <vt:lpstr>定量分析</vt:lpstr>
      <vt:lpstr>定量分析</vt:lpstr>
      <vt:lpstr>定量风险分析举例</vt:lpstr>
      <vt:lpstr>定量分析的通用计算</vt:lpstr>
      <vt:lpstr>安全风险评估的过程</vt:lpstr>
      <vt:lpstr>风险管理(1/2)</vt:lpstr>
      <vt:lpstr>风险管理（2/2)</vt:lpstr>
      <vt:lpstr>风险管理流程图</vt:lpstr>
      <vt:lpstr>风险控制策略</vt:lpstr>
      <vt:lpstr>避免风险</vt:lpstr>
      <vt:lpstr>风险转移</vt:lpstr>
      <vt:lpstr>减缓风险（1/2）</vt:lpstr>
      <vt:lpstr>减缓风险（2/2）</vt:lpstr>
      <vt:lpstr>接受风险</vt:lpstr>
      <vt:lpstr>风险处理</vt:lpstr>
      <vt:lpstr>BS7799-3风险管理过程</vt:lpstr>
      <vt:lpstr>ISO/IEC 27005风险管理过程</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unknown</dc:creator>
  <cp:lastModifiedBy>Administrator</cp:lastModifiedBy>
  <cp:revision>1531</cp:revision>
  <dcterms:created xsi:type="dcterms:W3CDTF">2004-07-10T13:16:00Z</dcterms:created>
  <dcterms:modified xsi:type="dcterms:W3CDTF">2022-11-24T23:52:07Z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2052-11.1.0.9022</vt:lpwstr>
  </property>
</Properties>
</file>