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1"/>
  </p:notesMasterIdLst>
  <p:handoutMasterIdLst>
    <p:handoutMasterId r:id="rId42"/>
  </p:handoutMasterIdLst>
  <p:sldIdLst>
    <p:sldId id="1611" r:id="rId2"/>
    <p:sldId id="1612" r:id="rId3"/>
    <p:sldId id="1617" r:id="rId4"/>
    <p:sldId id="2209" r:id="rId5"/>
    <p:sldId id="2196" r:id="rId6"/>
    <p:sldId id="2197" r:id="rId7"/>
    <p:sldId id="2195" r:id="rId8"/>
    <p:sldId id="2208" r:id="rId9"/>
    <p:sldId id="2074" r:id="rId10"/>
    <p:sldId id="2192" r:id="rId11"/>
    <p:sldId id="2212" r:id="rId12"/>
    <p:sldId id="2193" r:id="rId13"/>
    <p:sldId id="2131" r:id="rId14"/>
    <p:sldId id="2075" r:id="rId15"/>
    <p:sldId id="2076" r:id="rId16"/>
    <p:sldId id="2213" r:id="rId17"/>
    <p:sldId id="2214" r:id="rId18"/>
    <p:sldId id="2215" r:id="rId19"/>
    <p:sldId id="2216" r:id="rId20"/>
    <p:sldId id="2217" r:id="rId21"/>
    <p:sldId id="2218" r:id="rId22"/>
    <p:sldId id="2219" r:id="rId23"/>
    <p:sldId id="2220" r:id="rId24"/>
    <p:sldId id="2221" r:id="rId25"/>
    <p:sldId id="2222" r:id="rId26"/>
    <p:sldId id="2126" r:id="rId27"/>
    <p:sldId id="2127" r:id="rId28"/>
    <p:sldId id="2130" r:id="rId29"/>
    <p:sldId id="2132" r:id="rId30"/>
    <p:sldId id="2133" r:id="rId31"/>
    <p:sldId id="2134" r:id="rId32"/>
    <p:sldId id="2183" r:id="rId33"/>
    <p:sldId id="2184" r:id="rId34"/>
    <p:sldId id="2185" r:id="rId35"/>
    <p:sldId id="2186" r:id="rId36"/>
    <p:sldId id="2188" r:id="rId37"/>
    <p:sldId id="2189" r:id="rId38"/>
    <p:sldId id="2190" r:id="rId39"/>
    <p:sldId id="2211" r:id="rId40"/>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ACA00"/>
    <a:srgbClr val="0000CC"/>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89409" autoAdjust="0"/>
  </p:normalViewPr>
  <p:slideViewPr>
    <p:cSldViewPr snapToGrid="0">
      <p:cViewPr varScale="1">
        <p:scale>
          <a:sx n="74" d="100"/>
          <a:sy n="74" d="100"/>
        </p:scale>
        <p:origin x="122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832" y="2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3B4577F0-ED67-4FFE-A316-3B3AEC2EA4D6}" type="slidenum">
              <a:rPr lang="en-US" altLang="zh-CN"/>
              <a:t>‹#›</a:t>
            </a:fld>
            <a:endParaRPr lang="en-US" altLang="zh-CN"/>
          </a:p>
        </p:txBody>
      </p:sp>
    </p:spTree>
    <p:extLst>
      <p:ext uri="{BB962C8B-B14F-4D97-AF65-F5344CB8AC3E}">
        <p14:creationId xmlns:p14="http://schemas.microsoft.com/office/powerpoint/2010/main" val="133683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E46A9642-FD4A-45CC-9F4F-8E10AB9AB4AA}" type="slidenum">
              <a:rPr lang="en-US" altLang="zh-CN"/>
              <a:t>‹#›</a:t>
            </a:fld>
            <a:endParaRPr lang="en-US" altLang="zh-CN"/>
          </a:p>
        </p:txBody>
      </p:sp>
    </p:spTree>
    <p:extLst>
      <p:ext uri="{BB962C8B-B14F-4D97-AF65-F5344CB8AC3E}">
        <p14:creationId xmlns:p14="http://schemas.microsoft.com/office/powerpoint/2010/main" val="3643264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9FD54D0F-DE20-458F-9711-211063689A02}" type="slidenum">
              <a:rPr lang="zh-CN" altLang="en-US" smtClean="0"/>
              <a:t>2</a:t>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95564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3</a:t>
            </a:fld>
            <a:endParaRPr lang="en-US" altLang="zh-CN"/>
          </a:p>
        </p:txBody>
      </p:sp>
    </p:spTree>
    <p:extLst>
      <p:ext uri="{BB962C8B-B14F-4D97-AF65-F5344CB8AC3E}">
        <p14:creationId xmlns:p14="http://schemas.microsoft.com/office/powerpoint/2010/main" val="309807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p:nvPr/>
        </p:nvGrpSpPr>
        <p:grpSpPr bwMode="auto">
          <a:xfrm>
            <a:off x="0" y="2438400"/>
            <a:ext cx="9009063" cy="1052513"/>
            <a:chOff x="0" y="1536"/>
            <a:chExt cx="5675" cy="663"/>
          </a:xfrm>
        </p:grpSpPr>
        <p:grpSp>
          <p:nvGrpSpPr>
            <p:cNvPr id="3"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grpSp>
          <p:nvGrpSpPr>
            <p:cNvPr id="4"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t>2022/12/2</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CB3E5F7E-5148-4CB2-963A-95C37528F550}" type="datetime1">
              <a:rPr lang="zh-CN" altLang="en-US" smtClean="0">
                <a:solidFill>
                  <a:srgbClr val="000000"/>
                </a:solidFill>
              </a:rPr>
              <a:t>2022/12/2</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EF68ED92-367B-4CD8-A26C-4E6248EAD48D}"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E565DC17-A35B-464B-A9AB-82DCA891CFF2}" type="datetime1">
              <a:rPr lang="zh-CN" altLang="en-US" smtClean="0">
                <a:solidFill>
                  <a:srgbClr val="000000"/>
                </a:solidFill>
              </a:rPr>
              <a:t>2022/12/2</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BA975A5-F217-4B48-B315-600F055D978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3400"/>
              </a:lnSpc>
              <a:defRPr/>
            </a:lvl1pPr>
            <a:lvl2pPr>
              <a:lnSpc>
                <a:spcPts val="3400"/>
              </a:lnSpc>
              <a:defRPr/>
            </a:lvl2pPr>
            <a:lvl3pPr>
              <a:lnSpc>
                <a:spcPts val="3400"/>
              </a:lnSpc>
              <a:defRPr/>
            </a:lvl3pPr>
            <a:lvl4pPr>
              <a:lnSpc>
                <a:spcPts val="3400"/>
              </a:lnSpc>
              <a:defRPr/>
            </a:lvl4pPr>
            <a:lvl5pPr>
              <a:lnSpc>
                <a:spcPts val="34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fld id="{13EAD5F1-67B5-4A0D-ABC1-AB8E7ABAD35E}" type="datetime1">
              <a:rPr lang="zh-CN" altLang="en-US" smtClean="0">
                <a:solidFill>
                  <a:srgbClr val="000000"/>
                </a:solidFill>
              </a:rPr>
              <a:t>2022/12/2</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65EB7420-10C5-4439-A879-6C64816B7E29}"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fld id="{8777064C-0A55-4E07-B965-6C3D3728ABB2}" type="datetime1">
              <a:rPr lang="zh-CN" altLang="en-US" smtClean="0">
                <a:solidFill>
                  <a:srgbClr val="000000"/>
                </a:solidFill>
              </a:rPr>
              <a:t>2022/12/2</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6B28E056-97FC-4A70-8131-E02F6583BF82}"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fld id="{E8AED8A2-82FC-4DC1-9863-2A50613A6AE6}" type="datetime1">
              <a:rPr lang="zh-CN" altLang="en-US" smtClean="0">
                <a:solidFill>
                  <a:srgbClr val="000000"/>
                </a:solidFill>
              </a:rPr>
              <a:t>2022/12/2</a:t>
            </a:fld>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BBFD273C-C71A-40AC-9777-8B20B0D93BC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fld id="{075295FB-9049-4B10-8132-A2704FC040E4}" type="datetime1">
              <a:rPr lang="zh-CN" altLang="en-US" smtClean="0">
                <a:solidFill>
                  <a:srgbClr val="000000"/>
                </a:solidFill>
              </a:rPr>
              <a:t>2022/12/2</a:t>
            </a:fld>
            <a:endParaRPr lang="en-US" altLang="zh-CN">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3782B63A-4FE1-4D96-8285-FCAE99EA7890}"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27E94A6A-DBE8-4CE6-9619-41C62789DE7E}" type="datetime1">
              <a:rPr lang="zh-CN" altLang="en-US" smtClean="0">
                <a:solidFill>
                  <a:srgbClr val="000000"/>
                </a:solidFill>
              </a:rPr>
              <a:t>2022/12/2</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B733275C-2774-4B25-97E7-7065F970E90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00651A7E-C721-4544-8D2F-3546C0565F84}" type="datetime1">
              <a:rPr lang="zh-CN" altLang="en-US" smtClean="0">
                <a:solidFill>
                  <a:srgbClr val="000000"/>
                </a:solidFill>
              </a:rPr>
              <a:t>2022/12/2</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2C21E245-20D5-4D11-AD9A-5B593160C07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kumimoji="0" sz="1400" b="0">
                <a:ea typeface="宋体" panose="02010600030101010101" pitchFamily="2" charset="-122"/>
              </a:defRPr>
            </a:lvl1pPr>
          </a:lstStyle>
          <a:p>
            <a:pPr>
              <a:defRPr/>
            </a:pPr>
            <a:fld id="{2812D72D-DA04-4C9C-9A6E-C01386CD88CE}" type="datetime1">
              <a:rPr lang="zh-CN" altLang="en-US" smtClean="0">
                <a:solidFill>
                  <a:srgbClr val="000000"/>
                </a:solidFill>
              </a:rPr>
              <a:t>2022/12/2</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b="0">
                <a:ea typeface="宋体" panose="02010600030101010101" pitchFamily="2"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b="0">
                <a:ea typeface="宋体" panose="02010600030101010101" pitchFamily="2" charset="-122"/>
              </a:defRPr>
            </a:lvl1pPr>
          </a:lstStyle>
          <a:p>
            <a:pPr>
              <a:defRPr/>
            </a:pPr>
            <a:fld id="{38C58080-A4A9-4607-B318-5D24794E2C9C}" type="slidenum">
              <a:rPr lang="en-US" altLang="zh-CN">
                <a:solidFill>
                  <a:srgbClr val="000000"/>
                </a:solidFill>
              </a:r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ln>
          <a:effectLst/>
        </p:spPr>
        <p:txBody>
          <a:bodyPr wrap="none"/>
          <a:lstStyle/>
          <a:p>
            <a:pPr algn="ctr">
              <a:defRPr/>
            </a:pPr>
            <a:endParaRPr lang="zh-CN" altLang="en-US">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副标题 2"/>
          <p:cNvSpPr>
            <a:spLocks noGrp="1"/>
          </p:cNvSpPr>
          <p:nvPr>
            <p:ph type="subTitle" idx="1"/>
          </p:nvPr>
        </p:nvSpPr>
        <p:spPr/>
        <p:txBody>
          <a:bodyPr/>
          <a:lstStyle/>
          <a:p>
            <a:endParaRPr lang="zh-CN" altLang="en-US" dirty="0"/>
          </a:p>
        </p:txBody>
      </p:sp>
      <p:sp>
        <p:nvSpPr>
          <p:cNvPr id="29699" name="标题 1"/>
          <p:cNvSpPr>
            <a:spLocks noGrp="1"/>
          </p:cNvSpPr>
          <p:nvPr>
            <p:ph type="ctrTitle"/>
          </p:nvPr>
        </p:nvSpPr>
        <p:spPr>
          <a:xfrm>
            <a:off x="736600" y="1536065"/>
            <a:ext cx="6956425" cy="1451610"/>
          </a:xfrm>
        </p:spPr>
        <p:txBody>
          <a:bodyPr/>
          <a:lstStyle/>
          <a:p>
            <a:r>
              <a:rPr lang="zh-CN" altLang="en-US" dirty="0">
                <a:solidFill>
                  <a:schemeClr val="tx1"/>
                </a:solidFill>
              </a:rPr>
              <a:t>   </a:t>
            </a:r>
            <a:r>
              <a:rPr lang="en-US" altLang="zh-CN" dirty="0">
                <a:solidFill>
                  <a:schemeClr val="tx1"/>
                </a:solidFill>
              </a:rPr>
              <a:t/>
            </a:r>
            <a:br>
              <a:rPr lang="en-US" altLang="zh-CN" dirty="0">
                <a:solidFill>
                  <a:schemeClr val="tx1"/>
                </a:solidFill>
              </a:rPr>
            </a:br>
            <a:r>
              <a:rPr lang="en-US" altLang="zh-CN" dirty="0" smtClean="0">
                <a:solidFill>
                  <a:schemeClr val="tx1"/>
                </a:solidFill>
              </a:rPr>
              <a:t>       </a:t>
            </a:r>
            <a:r>
              <a:rPr lang="zh-CN" altLang="en-US" dirty="0" smtClean="0">
                <a:solidFill>
                  <a:schemeClr val="tx1"/>
                </a:solidFill>
              </a:rPr>
              <a:t>网络</a:t>
            </a:r>
            <a:r>
              <a:rPr lang="zh-CN" altLang="en-US" dirty="0">
                <a:solidFill>
                  <a:schemeClr val="tx1"/>
                </a:solidFill>
              </a:rPr>
              <a:t>安全等级</a:t>
            </a:r>
            <a:r>
              <a:rPr lang="zh-CN" altLang="en-US" dirty="0" smtClean="0">
                <a:solidFill>
                  <a:schemeClr val="tx1"/>
                </a:solidFill>
              </a:rPr>
              <a:t>保护</a:t>
            </a:r>
            <a:r>
              <a:rPr lang="zh-CN" altLang="en-US" dirty="0">
                <a:solidFill>
                  <a:schemeClr val="tx1"/>
                </a:solidFill>
              </a:rPr>
              <a:t/>
            </a:r>
            <a:br>
              <a:rPr lang="zh-CN" altLang="en-US" dirty="0">
                <a:solidFill>
                  <a:schemeClr val="tx1"/>
                </a:solidFill>
              </a:rPr>
            </a:br>
            <a:r>
              <a:rPr lang="zh-CN" altLang="en-US" dirty="0">
                <a:solidFill>
                  <a:schemeClr val="tx1"/>
                </a:solidFill>
              </a:rPr>
              <a:t>             （</a:t>
            </a:r>
            <a:r>
              <a:rPr lang="en-US" altLang="zh-CN" dirty="0">
                <a:solidFill>
                  <a:schemeClr val="tx1"/>
                </a:solidFill>
              </a:rPr>
              <a:t>2.0</a:t>
            </a:r>
            <a:r>
              <a:rPr lang="zh-CN" altLang="en-US" dirty="0">
                <a:solidFill>
                  <a:schemeClr val="tx1"/>
                </a:solidFill>
              </a:rPr>
              <a:t>版）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44F9F348-A988-4C40-AB6D-26FE2B74A1C3}"/>
              </a:ext>
            </a:extLst>
          </p:cNvPr>
          <p:cNvSpPr>
            <a:spLocks noGrp="1"/>
          </p:cNvSpPr>
          <p:nvPr>
            <p:ph idx="1"/>
          </p:nvPr>
        </p:nvSpPr>
        <p:spPr>
          <a:xfrm>
            <a:off x="685800" y="1101725"/>
            <a:ext cx="7772400" cy="4114800"/>
          </a:xfrm>
        </p:spPr>
        <p:txBody>
          <a:bodyPr/>
          <a:lstStyle/>
          <a:p>
            <a:pPr marL="0" indent="0">
              <a:buNone/>
            </a:pPr>
            <a:endParaRPr lang="zh-CN" altLang="en-US" dirty="0"/>
          </a:p>
          <a:p>
            <a:r>
              <a:rPr lang="zh-CN" altLang="en-US" dirty="0"/>
              <a:t>第一级：用户自主保护级</a:t>
            </a:r>
          </a:p>
          <a:p>
            <a:endParaRPr lang="zh-CN" altLang="en-US" dirty="0"/>
          </a:p>
          <a:p>
            <a:r>
              <a:rPr lang="zh-CN" altLang="en-US" dirty="0"/>
              <a:t>第二级：系统保护审计级</a:t>
            </a:r>
          </a:p>
          <a:p>
            <a:endParaRPr lang="zh-CN" altLang="en-US" dirty="0"/>
          </a:p>
          <a:p>
            <a:r>
              <a:rPr lang="zh-CN" altLang="en-US" dirty="0"/>
              <a:t>第三级：安全标记保护级</a:t>
            </a:r>
          </a:p>
          <a:p>
            <a:endParaRPr lang="zh-CN" altLang="en-US" dirty="0"/>
          </a:p>
          <a:p>
            <a:r>
              <a:rPr lang="zh-CN" altLang="en-US" dirty="0"/>
              <a:t>第四级：结构化保护级</a:t>
            </a:r>
          </a:p>
          <a:p>
            <a:endParaRPr lang="zh-CN" altLang="en-US" dirty="0"/>
          </a:p>
          <a:p>
            <a:r>
              <a:rPr lang="zh-CN" altLang="en-US" dirty="0"/>
              <a:t>第五级：访问验证保护级</a:t>
            </a:r>
          </a:p>
        </p:txBody>
      </p:sp>
      <p:sp>
        <p:nvSpPr>
          <p:cNvPr id="3" name="标题 2">
            <a:extLst>
              <a:ext uri="{FF2B5EF4-FFF2-40B4-BE49-F238E27FC236}">
                <a16:creationId xmlns="" xmlns:a16="http://schemas.microsoft.com/office/drawing/2014/main" id="{2B6D0565-46C5-4348-88CB-05E3D0AE3041}"/>
              </a:ext>
            </a:extLst>
          </p:cNvPr>
          <p:cNvSpPr>
            <a:spLocks noGrp="1"/>
          </p:cNvSpPr>
          <p:nvPr>
            <p:ph type="title"/>
          </p:nvPr>
        </p:nvSpPr>
        <p:spPr/>
        <p:txBody>
          <a:bodyPr/>
          <a:lstStyle/>
          <a:p>
            <a:r>
              <a:rPr lang="zh-CN" altLang="en-US" dirty="0" smtClean="0"/>
              <a:t>五个等</a:t>
            </a:r>
            <a:r>
              <a:rPr lang="zh-CN" altLang="en-US" dirty="0"/>
              <a:t>保护要求</a:t>
            </a:r>
          </a:p>
        </p:txBody>
      </p:sp>
    </p:spTree>
    <p:extLst>
      <p:ext uri="{BB962C8B-B14F-4D97-AF65-F5344CB8AC3E}">
        <p14:creationId xmlns:p14="http://schemas.microsoft.com/office/powerpoint/2010/main" val="37949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FD5C3EEA-489B-4F66-9428-464D54E407B8}"/>
              </a:ext>
            </a:extLst>
          </p:cNvPr>
          <p:cNvSpPr>
            <a:spLocks noGrp="1"/>
          </p:cNvSpPr>
          <p:nvPr>
            <p:ph type="title"/>
          </p:nvPr>
        </p:nvSpPr>
        <p:spPr>
          <a:xfrm>
            <a:off x="658813" y="142875"/>
            <a:ext cx="8485187" cy="958850"/>
          </a:xfrm>
        </p:spPr>
        <p:txBody>
          <a:bodyPr/>
          <a:lstStyle/>
          <a:p>
            <a:r>
              <a:rPr lang="zh-CN" altLang="en-US" sz="4000" dirty="0" smtClean="0"/>
              <a:t> 等级</a:t>
            </a:r>
            <a:r>
              <a:rPr lang="zh-CN" altLang="en-US" sz="4000" dirty="0"/>
              <a:t>保护</a:t>
            </a:r>
            <a:r>
              <a:rPr lang="zh-CN" altLang="en-US" sz="4000" dirty="0" smtClean="0"/>
              <a:t>工作五</a:t>
            </a:r>
            <a:r>
              <a:rPr lang="zh-CN" altLang="en-US" sz="4000" dirty="0"/>
              <a:t>个</a:t>
            </a:r>
            <a:r>
              <a:rPr lang="zh-CN" altLang="en-US" sz="4000" dirty="0" smtClean="0"/>
              <a:t>阶段</a:t>
            </a:r>
            <a:r>
              <a:rPr lang="zh-CN" altLang="en-US" sz="4000" dirty="0" smtClean="0"/>
              <a:t>（工作内容）</a:t>
            </a:r>
            <a:endParaRPr lang="zh-CN" altLang="en-US" sz="4000" dirty="0"/>
          </a:p>
        </p:txBody>
      </p:sp>
      <p:sp>
        <p:nvSpPr>
          <p:cNvPr id="4" name="内容占位符 3">
            <a:extLst>
              <a:ext uri="{FF2B5EF4-FFF2-40B4-BE49-F238E27FC236}">
                <a16:creationId xmlns="" xmlns:a16="http://schemas.microsoft.com/office/drawing/2014/main" id="{1DFCB92C-8A47-4B37-83D7-BE14887B3452}"/>
              </a:ext>
            </a:extLst>
          </p:cNvPr>
          <p:cNvSpPr>
            <a:spLocks noGrp="1"/>
          </p:cNvSpPr>
          <p:nvPr>
            <p:ph idx="1"/>
          </p:nvPr>
        </p:nvSpPr>
        <p:spPr>
          <a:xfrm>
            <a:off x="658813" y="1554163"/>
            <a:ext cx="7772400" cy="1498872"/>
          </a:xfrm>
          <a:prstGeom prst="rect">
            <a:avLst/>
          </a:prstGeom>
        </p:spPr>
        <p:txBody>
          <a:bodyPr>
            <a:spAutoFit/>
          </a:bodyPr>
          <a:lstStyle/>
          <a:p>
            <a:r>
              <a:rPr lang="zh-CN" altLang="en-US" dirty="0"/>
              <a:t>定级、备案、建设整改、等级测评、监督检查。</a:t>
            </a:r>
            <a:endParaRPr lang="en-US" altLang="zh-CN" dirty="0"/>
          </a:p>
          <a:p>
            <a:pPr marL="0" indent="0">
              <a:buNone/>
            </a:pPr>
            <a:endParaRPr lang="en-US" altLang="zh-CN" dirty="0"/>
          </a:p>
        </p:txBody>
      </p:sp>
    </p:spTree>
    <p:extLst>
      <p:ext uri="{BB962C8B-B14F-4D97-AF65-F5344CB8AC3E}">
        <p14:creationId xmlns:p14="http://schemas.microsoft.com/office/powerpoint/2010/main" val="348530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40D2742-8712-482E-AC2D-006B2E641497}"/>
              </a:ext>
            </a:extLst>
          </p:cNvPr>
          <p:cNvSpPr>
            <a:spLocks noGrp="1"/>
          </p:cNvSpPr>
          <p:nvPr>
            <p:ph idx="1"/>
          </p:nvPr>
        </p:nvSpPr>
        <p:spPr/>
        <p:txBody>
          <a:bodyPr/>
          <a:lstStyle/>
          <a:p>
            <a:pPr marL="0" indent="0">
              <a:buNone/>
            </a:pPr>
            <a:r>
              <a:rPr lang="en-US" altLang="zh-CN" dirty="0"/>
              <a:t>1.</a:t>
            </a:r>
            <a:r>
              <a:rPr lang="zh-CN" altLang="en-US" dirty="0"/>
              <a:t>确定定级对象</a:t>
            </a:r>
            <a:endParaRPr lang="en-US" altLang="zh-CN" dirty="0"/>
          </a:p>
          <a:p>
            <a:pPr marL="0" indent="0">
              <a:buNone/>
            </a:pPr>
            <a:r>
              <a:rPr lang="en-US" altLang="zh-CN" dirty="0"/>
              <a:t>2.——&gt;</a:t>
            </a:r>
            <a:r>
              <a:rPr lang="zh-CN" altLang="en-US" dirty="0"/>
              <a:t>初步确定等级</a:t>
            </a:r>
            <a:endParaRPr lang="en-US" altLang="zh-CN" dirty="0"/>
          </a:p>
          <a:p>
            <a:pPr marL="0" indent="0">
              <a:buNone/>
            </a:pPr>
            <a:r>
              <a:rPr lang="en-US" altLang="zh-CN" dirty="0"/>
              <a:t>3.——&gt;</a:t>
            </a:r>
            <a:r>
              <a:rPr lang="zh-CN" altLang="en-US" dirty="0"/>
              <a:t>专家评审</a:t>
            </a:r>
            <a:endParaRPr lang="en-US" altLang="zh-CN" dirty="0"/>
          </a:p>
          <a:p>
            <a:pPr marL="0" indent="0">
              <a:buNone/>
            </a:pPr>
            <a:r>
              <a:rPr lang="en-US" altLang="zh-CN" dirty="0"/>
              <a:t>4.——&gt;</a:t>
            </a:r>
            <a:r>
              <a:rPr lang="zh-CN" altLang="en-US" dirty="0"/>
              <a:t>主管部门审核</a:t>
            </a:r>
            <a:endParaRPr lang="en-US" altLang="zh-CN" dirty="0"/>
          </a:p>
          <a:p>
            <a:pPr marL="0" indent="0">
              <a:buNone/>
            </a:pPr>
            <a:r>
              <a:rPr lang="en-US" altLang="zh-CN" dirty="0"/>
              <a:t>5.——&gt;</a:t>
            </a:r>
            <a:r>
              <a:rPr lang="zh-CN" altLang="en-US" dirty="0"/>
              <a:t>公安机关备案审查</a:t>
            </a:r>
            <a:endParaRPr lang="en-US" altLang="zh-CN" dirty="0"/>
          </a:p>
          <a:p>
            <a:pPr marL="0" indent="0">
              <a:buNone/>
            </a:pPr>
            <a:r>
              <a:rPr lang="zh-CN" altLang="en-US" dirty="0"/>
              <a:t>（等级变更，重复上面流程）</a:t>
            </a:r>
            <a:endParaRPr lang="en-US" altLang="zh-CN" dirty="0"/>
          </a:p>
          <a:p>
            <a:pPr marL="0" indent="0">
              <a:buNone/>
            </a:pPr>
            <a:endParaRPr lang="zh-CN" altLang="en-US" dirty="0"/>
          </a:p>
        </p:txBody>
      </p:sp>
      <p:sp>
        <p:nvSpPr>
          <p:cNvPr id="3" name="标题 2">
            <a:extLst>
              <a:ext uri="{FF2B5EF4-FFF2-40B4-BE49-F238E27FC236}">
                <a16:creationId xmlns="" xmlns:a16="http://schemas.microsoft.com/office/drawing/2014/main" id="{5884D7ED-951D-4C10-B326-4BBEB29B1679}"/>
              </a:ext>
            </a:extLst>
          </p:cNvPr>
          <p:cNvSpPr>
            <a:spLocks noGrp="1"/>
          </p:cNvSpPr>
          <p:nvPr>
            <p:ph type="title"/>
          </p:nvPr>
        </p:nvSpPr>
        <p:spPr/>
        <p:txBody>
          <a:bodyPr/>
          <a:lstStyle/>
          <a:p>
            <a:r>
              <a:rPr lang="zh-CN" altLang="en-US" dirty="0"/>
              <a:t>定级流程</a:t>
            </a:r>
          </a:p>
        </p:txBody>
      </p:sp>
    </p:spTree>
    <p:extLst>
      <p:ext uri="{BB962C8B-B14F-4D97-AF65-F5344CB8AC3E}">
        <p14:creationId xmlns:p14="http://schemas.microsoft.com/office/powerpoint/2010/main" val="424363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554480"/>
            <a:ext cx="7772400" cy="5101590"/>
          </a:xfrm>
        </p:spPr>
        <p:txBody>
          <a:bodyPr/>
          <a:lstStyle/>
          <a:p>
            <a:r>
              <a:rPr lang="zh-CN" altLang="en-US" sz="2400" dirty="0"/>
              <a:t>通用安全要求针对共性化的保护需求提出，扩展安全要求针对个性化的保护需要提出。</a:t>
            </a:r>
          </a:p>
          <a:p>
            <a:r>
              <a:rPr lang="zh-CN" altLang="en-US" sz="2400" dirty="0"/>
              <a:t>每一个安全保护等级，都包括通用安全要求和扩展安全要求。</a:t>
            </a:r>
          </a:p>
          <a:p>
            <a:r>
              <a:rPr lang="zh-CN" altLang="en-US" sz="2400" dirty="0"/>
              <a:t>通用安全</a:t>
            </a:r>
            <a:r>
              <a:rPr lang="zh-CN" altLang="en-US" sz="2400" dirty="0" smtClean="0"/>
              <a:t>要求（十个大类）：</a:t>
            </a:r>
            <a:r>
              <a:rPr lang="zh-CN" altLang="en-US" sz="2400" dirty="0"/>
              <a:t>安全的物理环境、安全的通信网络、安全区域边界、安全计算环境、安全管理中心、安全管理制度、安全管理机构、安全管理人员、安全建设管理和安全运维管理。</a:t>
            </a:r>
          </a:p>
          <a:p>
            <a:r>
              <a:rPr lang="zh-CN" altLang="en-US" sz="2400" dirty="0"/>
              <a:t>扩展安全要求：云计算安全扩展要求、大数据、 移动互联、物联网、工业控制系统</a:t>
            </a:r>
            <a:endParaRPr lang="en-US" altLang="zh-CN" sz="2400" dirty="0">
              <a:sym typeface="+mn-ea"/>
            </a:endParaRPr>
          </a:p>
          <a:p>
            <a:pPr marL="914400" lvl="2" indent="0">
              <a:buNone/>
            </a:pPr>
            <a:endParaRPr lang="zh-CN" altLang="en-US" sz="2400" dirty="0"/>
          </a:p>
        </p:txBody>
      </p:sp>
      <p:sp>
        <p:nvSpPr>
          <p:cNvPr id="3" name="标题 2"/>
          <p:cNvSpPr>
            <a:spLocks noGrp="1"/>
          </p:cNvSpPr>
          <p:nvPr>
            <p:ph type="title"/>
          </p:nvPr>
        </p:nvSpPr>
        <p:spPr/>
        <p:txBody>
          <a:bodyPr/>
          <a:lstStyle/>
          <a:p>
            <a:r>
              <a:rPr lang="zh-CN" altLang="en-US" dirty="0">
                <a:sym typeface="+mn-ea"/>
              </a:rPr>
              <a:t>通用安全要求和扩展安全要求</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206500"/>
            <a:ext cx="7772400" cy="4462780"/>
          </a:xfrm>
        </p:spPr>
        <p:txBody>
          <a:bodyPr/>
          <a:lstStyle/>
          <a:p>
            <a:r>
              <a:rPr lang="zh-CN" altLang="en-US" sz="2000" dirty="0"/>
              <a:t>《基本要求》的十个大类（</a:t>
            </a:r>
            <a:r>
              <a:rPr lang="en-US" altLang="zh-CN" sz="2000" dirty="0"/>
              <a:t>5-5</a:t>
            </a:r>
            <a:r>
              <a:rPr lang="zh-CN" altLang="en-US" sz="2000" dirty="0"/>
              <a:t>）：</a:t>
            </a:r>
          </a:p>
        </p:txBody>
      </p:sp>
      <p:sp>
        <p:nvSpPr>
          <p:cNvPr id="3" name="标题 2"/>
          <p:cNvSpPr>
            <a:spLocks noGrp="1"/>
          </p:cNvSpPr>
          <p:nvPr>
            <p:ph type="title"/>
          </p:nvPr>
        </p:nvSpPr>
        <p:spPr/>
        <p:txBody>
          <a:bodyPr/>
          <a:lstStyle/>
          <a:p>
            <a:r>
              <a:rPr lang="zh-CN" altLang="en-US"/>
              <a:t>《基本要求》的</a:t>
            </a:r>
            <a:r>
              <a:rPr lang="zh-CN" altLang="en-US">
                <a:sym typeface="+mn-ea"/>
              </a:rPr>
              <a:t>十个大类</a:t>
            </a:r>
            <a:endParaRPr lang="zh-CN" altLang="en-US"/>
          </a:p>
        </p:txBody>
      </p:sp>
      <p:sp>
        <p:nvSpPr>
          <p:cNvPr id="4" name="矩形 3"/>
          <p:cNvSpPr/>
          <p:nvPr/>
        </p:nvSpPr>
        <p:spPr>
          <a:xfrm>
            <a:off x="1702435" y="2319020"/>
            <a:ext cx="1797685" cy="7105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nvSpPr>
        <p:spPr>
          <a:xfrm>
            <a:off x="5628005" y="2318385"/>
            <a:ext cx="1797685" cy="7105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6" name="文本框 5"/>
          <p:cNvSpPr txBox="1"/>
          <p:nvPr/>
        </p:nvSpPr>
        <p:spPr>
          <a:xfrm>
            <a:off x="1905000" y="2489835"/>
            <a:ext cx="1102360" cy="368300"/>
          </a:xfrm>
          <a:prstGeom prst="rect">
            <a:avLst/>
          </a:prstGeom>
          <a:noFill/>
        </p:spPr>
        <p:txBody>
          <a:bodyPr wrap="none" rtlCol="0">
            <a:spAutoFit/>
          </a:bodyPr>
          <a:lstStyle/>
          <a:p>
            <a:r>
              <a:rPr lang="zh-CN" altLang="en-US"/>
              <a:t>技术要求</a:t>
            </a:r>
          </a:p>
        </p:txBody>
      </p:sp>
      <p:sp>
        <p:nvSpPr>
          <p:cNvPr id="7" name="文本框 6"/>
          <p:cNvSpPr txBox="1"/>
          <p:nvPr/>
        </p:nvSpPr>
        <p:spPr>
          <a:xfrm>
            <a:off x="5876290" y="2489200"/>
            <a:ext cx="1102360" cy="368300"/>
          </a:xfrm>
          <a:prstGeom prst="rect">
            <a:avLst/>
          </a:prstGeom>
          <a:noFill/>
        </p:spPr>
        <p:txBody>
          <a:bodyPr wrap="none" rtlCol="0">
            <a:spAutoFit/>
          </a:bodyPr>
          <a:lstStyle/>
          <a:p>
            <a:r>
              <a:rPr lang="zh-CN" altLang="en-US"/>
              <a:t>管理要求</a:t>
            </a:r>
          </a:p>
        </p:txBody>
      </p:sp>
      <p:sp>
        <p:nvSpPr>
          <p:cNvPr id="8" name="矩形 7"/>
          <p:cNvSpPr/>
          <p:nvPr/>
        </p:nvSpPr>
        <p:spPr>
          <a:xfrm>
            <a:off x="280670" y="3566160"/>
            <a:ext cx="594995" cy="16160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nvSpPr>
        <p:spPr>
          <a:xfrm>
            <a:off x="1310005" y="3566160"/>
            <a:ext cx="594995" cy="16160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nvSpPr>
        <p:spPr>
          <a:xfrm>
            <a:off x="2215763" y="3545522"/>
            <a:ext cx="594995" cy="16332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nvSpPr>
        <p:spPr>
          <a:xfrm>
            <a:off x="3935850" y="3545522"/>
            <a:ext cx="527685" cy="16160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nvSpPr>
        <p:spPr>
          <a:xfrm>
            <a:off x="4859020" y="3549015"/>
            <a:ext cx="594995" cy="133477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nvSpPr>
        <p:spPr>
          <a:xfrm>
            <a:off x="6736176" y="3564890"/>
            <a:ext cx="512445" cy="133477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nvSpPr>
        <p:spPr>
          <a:xfrm>
            <a:off x="3188582" y="3606800"/>
            <a:ext cx="523835" cy="155168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nvSpPr>
        <p:spPr>
          <a:xfrm>
            <a:off x="7691755" y="3566160"/>
            <a:ext cx="594995" cy="133477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nvSpPr>
        <p:spPr>
          <a:xfrm>
            <a:off x="8431530" y="3566160"/>
            <a:ext cx="594995" cy="133477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20" name="文本框 19"/>
          <p:cNvSpPr txBox="1"/>
          <p:nvPr/>
        </p:nvSpPr>
        <p:spPr>
          <a:xfrm>
            <a:off x="1445260" y="3558540"/>
            <a:ext cx="459740" cy="1470660"/>
          </a:xfrm>
          <a:prstGeom prst="rect">
            <a:avLst/>
          </a:prstGeom>
          <a:noFill/>
        </p:spPr>
        <p:txBody>
          <a:bodyPr vert="eaVert" wrap="square" rtlCol="0">
            <a:spAutoFit/>
          </a:bodyPr>
          <a:lstStyle/>
          <a:p>
            <a:r>
              <a:rPr lang="zh-CN" altLang="en-US"/>
              <a:t>安全通信网络</a:t>
            </a:r>
          </a:p>
        </p:txBody>
      </p:sp>
      <p:sp>
        <p:nvSpPr>
          <p:cNvPr id="21" name="文本框 20"/>
          <p:cNvSpPr txBox="1"/>
          <p:nvPr/>
        </p:nvSpPr>
        <p:spPr>
          <a:xfrm>
            <a:off x="348615" y="3639185"/>
            <a:ext cx="459740" cy="1470660"/>
          </a:xfrm>
          <a:prstGeom prst="rect">
            <a:avLst/>
          </a:prstGeom>
          <a:noFill/>
        </p:spPr>
        <p:txBody>
          <a:bodyPr vert="eaVert" wrap="none" rtlCol="0">
            <a:spAutoFit/>
          </a:bodyPr>
          <a:lstStyle/>
          <a:p>
            <a:r>
              <a:rPr lang="zh-CN" altLang="en-US"/>
              <a:t>安全物理环境</a:t>
            </a:r>
          </a:p>
        </p:txBody>
      </p:sp>
      <p:sp>
        <p:nvSpPr>
          <p:cNvPr id="22" name="文本框 21"/>
          <p:cNvSpPr txBox="1"/>
          <p:nvPr/>
        </p:nvSpPr>
        <p:spPr>
          <a:xfrm>
            <a:off x="2281138" y="3639185"/>
            <a:ext cx="461665" cy="1542415"/>
          </a:xfrm>
          <a:prstGeom prst="rect">
            <a:avLst/>
          </a:prstGeom>
          <a:noFill/>
        </p:spPr>
        <p:txBody>
          <a:bodyPr vert="eaVert" wrap="square" rtlCol="0">
            <a:spAutoFit/>
          </a:bodyPr>
          <a:lstStyle/>
          <a:p>
            <a:r>
              <a:rPr lang="zh-CN" altLang="en-US" dirty="0"/>
              <a:t>安全区域边界</a:t>
            </a:r>
          </a:p>
        </p:txBody>
      </p:sp>
      <p:sp>
        <p:nvSpPr>
          <p:cNvPr id="23" name="文本框 22"/>
          <p:cNvSpPr txBox="1"/>
          <p:nvPr/>
        </p:nvSpPr>
        <p:spPr>
          <a:xfrm>
            <a:off x="3250753" y="3581400"/>
            <a:ext cx="461665" cy="1766568"/>
          </a:xfrm>
          <a:prstGeom prst="rect">
            <a:avLst/>
          </a:prstGeom>
          <a:noFill/>
        </p:spPr>
        <p:txBody>
          <a:bodyPr vert="eaVert" wrap="square" rtlCol="0">
            <a:spAutoFit/>
          </a:bodyPr>
          <a:lstStyle/>
          <a:p>
            <a:r>
              <a:rPr lang="zh-CN" altLang="en-US" dirty="0"/>
              <a:t>安全计算环境</a:t>
            </a:r>
          </a:p>
        </p:txBody>
      </p:sp>
      <p:sp>
        <p:nvSpPr>
          <p:cNvPr id="25" name="文本框 24"/>
          <p:cNvSpPr txBox="1"/>
          <p:nvPr/>
        </p:nvSpPr>
        <p:spPr>
          <a:xfrm>
            <a:off x="6816849" y="3581400"/>
            <a:ext cx="428625" cy="1318260"/>
          </a:xfrm>
          <a:prstGeom prst="rect">
            <a:avLst/>
          </a:prstGeom>
          <a:noFill/>
        </p:spPr>
        <p:txBody>
          <a:bodyPr vert="eaVert" wrap="none" rtlCol="0">
            <a:spAutoFit/>
          </a:bodyPr>
          <a:lstStyle/>
          <a:p>
            <a:r>
              <a:rPr lang="zh-CN" altLang="en-US" sz="1600"/>
              <a:t>安全管理机构</a:t>
            </a:r>
          </a:p>
        </p:txBody>
      </p:sp>
      <p:sp>
        <p:nvSpPr>
          <p:cNvPr id="27" name="文本框 26"/>
          <p:cNvSpPr txBox="1"/>
          <p:nvPr/>
        </p:nvSpPr>
        <p:spPr>
          <a:xfrm>
            <a:off x="7774940" y="3582670"/>
            <a:ext cx="428625" cy="1318260"/>
          </a:xfrm>
          <a:prstGeom prst="rect">
            <a:avLst/>
          </a:prstGeom>
          <a:noFill/>
        </p:spPr>
        <p:txBody>
          <a:bodyPr vert="eaVert" wrap="none" rtlCol="0">
            <a:spAutoFit/>
          </a:bodyPr>
          <a:lstStyle/>
          <a:p>
            <a:r>
              <a:rPr lang="zh-CN" altLang="en-US" sz="1600"/>
              <a:t>安全管理建设</a:t>
            </a:r>
          </a:p>
        </p:txBody>
      </p:sp>
      <p:sp>
        <p:nvSpPr>
          <p:cNvPr id="28" name="文本框 27"/>
          <p:cNvSpPr txBox="1"/>
          <p:nvPr/>
        </p:nvSpPr>
        <p:spPr>
          <a:xfrm>
            <a:off x="8513088" y="3582670"/>
            <a:ext cx="430887" cy="1304203"/>
          </a:xfrm>
          <a:prstGeom prst="rect">
            <a:avLst/>
          </a:prstGeom>
          <a:noFill/>
        </p:spPr>
        <p:txBody>
          <a:bodyPr vert="eaVert" wrap="none" rtlCol="0">
            <a:spAutoFit/>
          </a:bodyPr>
          <a:lstStyle/>
          <a:p>
            <a:r>
              <a:rPr lang="zh-CN" altLang="en-US" sz="1600" dirty="0"/>
              <a:t>安全运维管理</a:t>
            </a:r>
          </a:p>
        </p:txBody>
      </p:sp>
      <p:cxnSp>
        <p:nvCxnSpPr>
          <p:cNvPr id="29" name="肘形连接符 28"/>
          <p:cNvCxnSpPr>
            <a:stCxn id="8" idx="0"/>
            <a:endCxn id="13" idx="0"/>
          </p:cNvCxnSpPr>
          <p:nvPr/>
        </p:nvCxnSpPr>
        <p:spPr>
          <a:xfrm rot="5400000" flipH="1" flipV="1">
            <a:off x="2378611" y="1745079"/>
            <a:ext cx="20638" cy="3621525"/>
          </a:xfrm>
          <a:prstGeom prst="bentConnector3">
            <a:avLst>
              <a:gd name="adj1" fmla="val 1207665"/>
            </a:avLst>
          </a:prstGeom>
          <a:solidFill>
            <a:schemeClr val="accent1"/>
          </a:solidFill>
          <a:ln w="9525" cap="flat" cmpd="sng" algn="ctr">
            <a:solidFill>
              <a:schemeClr val="tx1"/>
            </a:solidFill>
            <a:prstDash val="solid"/>
            <a:round/>
            <a:headEnd type="none" w="med" len="med"/>
            <a:tailEnd type="none" w="med" len="med"/>
          </a:ln>
        </p:spPr>
      </p:cxnSp>
      <p:cxnSp>
        <p:nvCxnSpPr>
          <p:cNvPr id="30" name="肘形连接符 29"/>
          <p:cNvCxnSpPr/>
          <p:nvPr/>
        </p:nvCxnSpPr>
        <p:spPr>
          <a:xfrm rot="16200000">
            <a:off x="6851015" y="1779905"/>
            <a:ext cx="3175" cy="3534410"/>
          </a:xfrm>
          <a:prstGeom prst="bentConnector3">
            <a:avLst>
              <a:gd name="adj1" fmla="val 7550000"/>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nvCxnSpPr>
        <p:spPr>
          <a:xfrm flipV="1">
            <a:off x="2513965" y="3029585"/>
            <a:ext cx="0" cy="304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nvCxnSpPr>
        <p:spPr>
          <a:xfrm flipV="1">
            <a:off x="6526530" y="3028950"/>
            <a:ext cx="0" cy="3041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8" name="文本框 37"/>
          <p:cNvSpPr txBox="1"/>
          <p:nvPr/>
        </p:nvSpPr>
        <p:spPr>
          <a:xfrm>
            <a:off x="3444170" y="3606800"/>
            <a:ext cx="459740" cy="934720"/>
          </a:xfrm>
          <a:prstGeom prst="rect">
            <a:avLst/>
          </a:prstGeom>
          <a:noFill/>
        </p:spPr>
        <p:txBody>
          <a:bodyPr vert="eaVert" wrap="square" rtlCol="0">
            <a:spAutoFit/>
          </a:bodyPr>
          <a:lstStyle/>
          <a:p>
            <a:r>
              <a:rPr lang="en-US" altLang="zh-CN"/>
              <a:t> </a:t>
            </a:r>
            <a:endParaRPr lang="zh-CN" altLang="en-US"/>
          </a:p>
        </p:txBody>
      </p:sp>
      <p:sp>
        <p:nvSpPr>
          <p:cNvPr id="37" name="矩形 36"/>
          <p:cNvSpPr/>
          <p:nvPr/>
        </p:nvSpPr>
        <p:spPr>
          <a:xfrm>
            <a:off x="5764530" y="3545840"/>
            <a:ext cx="480695" cy="133477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39" name="文本框 38"/>
          <p:cNvSpPr txBox="1"/>
          <p:nvPr/>
        </p:nvSpPr>
        <p:spPr>
          <a:xfrm>
            <a:off x="5793383" y="3567430"/>
            <a:ext cx="430887" cy="1461770"/>
          </a:xfrm>
          <a:prstGeom prst="rect">
            <a:avLst/>
          </a:prstGeom>
          <a:noFill/>
        </p:spPr>
        <p:txBody>
          <a:bodyPr vert="eaVert" wrap="square" rtlCol="0">
            <a:spAutoFit/>
          </a:bodyPr>
          <a:lstStyle/>
          <a:p>
            <a:r>
              <a:rPr lang="zh-CN" altLang="en-US" sz="1600" dirty="0"/>
              <a:t>安全管理制度</a:t>
            </a:r>
          </a:p>
        </p:txBody>
      </p:sp>
      <p:pic>
        <p:nvPicPr>
          <p:cNvPr id="31" name="图片 30">
            <a:extLst>
              <a:ext uri="{FF2B5EF4-FFF2-40B4-BE49-F238E27FC236}">
                <a16:creationId xmlns="" xmlns:a16="http://schemas.microsoft.com/office/drawing/2014/main" id="{618E9C62-B8A6-41D3-8763-8FF701889906}"/>
              </a:ext>
            </a:extLst>
          </p:cNvPr>
          <p:cNvPicPr>
            <a:picLocks noChangeAspect="1"/>
          </p:cNvPicPr>
          <p:nvPr/>
        </p:nvPicPr>
        <p:blipFill>
          <a:blip r:embed="rId2"/>
          <a:stretch>
            <a:fillRect/>
          </a:stretch>
        </p:blipFill>
        <p:spPr>
          <a:xfrm>
            <a:off x="3985659" y="3689222"/>
            <a:ext cx="457240" cy="1469263"/>
          </a:xfrm>
          <a:prstGeom prst="rect">
            <a:avLst/>
          </a:prstGeom>
        </p:spPr>
      </p:pic>
      <p:pic>
        <p:nvPicPr>
          <p:cNvPr id="34" name="图片 33">
            <a:extLst>
              <a:ext uri="{FF2B5EF4-FFF2-40B4-BE49-F238E27FC236}">
                <a16:creationId xmlns="" xmlns:a16="http://schemas.microsoft.com/office/drawing/2014/main" id="{2F5EF099-2D31-421A-A2DB-578578BDE3E6}"/>
              </a:ext>
            </a:extLst>
          </p:cNvPr>
          <p:cNvPicPr>
            <a:picLocks noChangeAspect="1"/>
          </p:cNvPicPr>
          <p:nvPr/>
        </p:nvPicPr>
        <p:blipFill>
          <a:blip r:embed="rId3"/>
          <a:stretch>
            <a:fillRect/>
          </a:stretch>
        </p:blipFill>
        <p:spPr>
          <a:xfrm>
            <a:off x="4942007" y="3505898"/>
            <a:ext cx="451143" cy="14692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4546" y="1191895"/>
            <a:ext cx="8586076" cy="4477385"/>
          </a:xfrm>
        </p:spPr>
        <p:txBody>
          <a:bodyPr/>
          <a:lstStyle/>
          <a:p>
            <a:pPr marL="0" indent="0">
              <a:buNone/>
            </a:pPr>
            <a:r>
              <a:rPr lang="zh-CN" altLang="en-US" sz="2000" dirty="0" smtClean="0"/>
              <a:t>《各级安全保护等级的要求》</a:t>
            </a:r>
            <a:r>
              <a:rPr lang="zh-CN" altLang="en-US" sz="2000" dirty="0"/>
              <a:t>的描述框架</a:t>
            </a:r>
          </a:p>
          <a:p>
            <a:endParaRPr lang="zh-CN" altLang="en-US" sz="2000" dirty="0"/>
          </a:p>
        </p:txBody>
      </p:sp>
      <p:sp>
        <p:nvSpPr>
          <p:cNvPr id="3" name="标题 2"/>
          <p:cNvSpPr>
            <a:spLocks noGrp="1"/>
          </p:cNvSpPr>
          <p:nvPr>
            <p:ph type="title"/>
          </p:nvPr>
        </p:nvSpPr>
        <p:spPr/>
        <p:txBody>
          <a:bodyPr/>
          <a:lstStyle/>
          <a:p>
            <a:r>
              <a:rPr lang="zh-CN" altLang="en-US">
                <a:sym typeface="+mn-ea"/>
              </a:rPr>
              <a:t>《基本要求》的描述框架</a:t>
            </a:r>
            <a:endParaRPr lang="zh-CN" altLang="en-US"/>
          </a:p>
        </p:txBody>
      </p:sp>
      <p:sp>
        <p:nvSpPr>
          <p:cNvPr id="4" name="矩形 3"/>
          <p:cNvSpPr/>
          <p:nvPr/>
        </p:nvSpPr>
        <p:spPr>
          <a:xfrm>
            <a:off x="4676140" y="1191895"/>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nvSpPr>
        <p:spPr>
          <a:xfrm>
            <a:off x="3573780" y="2000250"/>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6" name="矩形 5"/>
          <p:cNvSpPr/>
          <p:nvPr/>
        </p:nvSpPr>
        <p:spPr>
          <a:xfrm>
            <a:off x="2026920" y="2591435"/>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7" name="矩形 6"/>
          <p:cNvSpPr/>
          <p:nvPr/>
        </p:nvSpPr>
        <p:spPr>
          <a:xfrm>
            <a:off x="6941820" y="2591435"/>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nvSpPr>
        <p:spPr>
          <a:xfrm>
            <a:off x="1707515" y="3255010"/>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nvSpPr>
        <p:spPr>
          <a:xfrm>
            <a:off x="6941820" y="3255010"/>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nvSpPr>
        <p:spPr>
          <a:xfrm>
            <a:off x="1260475" y="3971290"/>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nvSpPr>
        <p:spPr>
          <a:xfrm>
            <a:off x="1151255" y="4711065"/>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nvSpPr>
        <p:spPr>
          <a:xfrm>
            <a:off x="6941820" y="3950970"/>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nvSpPr>
        <p:spPr>
          <a:xfrm>
            <a:off x="6941820" y="4566285"/>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4" name="文本框 13"/>
          <p:cNvSpPr txBox="1"/>
          <p:nvPr/>
        </p:nvSpPr>
        <p:spPr>
          <a:xfrm>
            <a:off x="4893310" y="1191895"/>
            <a:ext cx="1102360" cy="368300"/>
          </a:xfrm>
          <a:prstGeom prst="rect">
            <a:avLst/>
          </a:prstGeom>
          <a:noFill/>
        </p:spPr>
        <p:txBody>
          <a:bodyPr wrap="none" rtlCol="0">
            <a:spAutoFit/>
          </a:bodyPr>
          <a:lstStyle/>
          <a:p>
            <a:r>
              <a:rPr lang="zh-CN" altLang="en-US"/>
              <a:t>某级系统</a:t>
            </a:r>
          </a:p>
        </p:txBody>
      </p:sp>
      <p:sp>
        <p:nvSpPr>
          <p:cNvPr id="15" name="文本框 14"/>
          <p:cNvSpPr txBox="1"/>
          <p:nvPr/>
        </p:nvSpPr>
        <p:spPr>
          <a:xfrm>
            <a:off x="3682365" y="2000250"/>
            <a:ext cx="1102360" cy="368300"/>
          </a:xfrm>
          <a:prstGeom prst="rect">
            <a:avLst/>
          </a:prstGeom>
          <a:noFill/>
        </p:spPr>
        <p:txBody>
          <a:bodyPr wrap="none" rtlCol="0">
            <a:spAutoFit/>
          </a:bodyPr>
          <a:lstStyle/>
          <a:p>
            <a:r>
              <a:rPr lang="zh-CN" altLang="en-US"/>
              <a:t>基本要求</a:t>
            </a:r>
          </a:p>
        </p:txBody>
      </p:sp>
      <p:sp>
        <p:nvSpPr>
          <p:cNvPr id="16" name="文本框 15"/>
          <p:cNvSpPr txBox="1"/>
          <p:nvPr/>
        </p:nvSpPr>
        <p:spPr>
          <a:xfrm>
            <a:off x="7050405" y="2571115"/>
            <a:ext cx="1102360" cy="368300"/>
          </a:xfrm>
          <a:prstGeom prst="rect">
            <a:avLst/>
          </a:prstGeom>
          <a:noFill/>
        </p:spPr>
        <p:txBody>
          <a:bodyPr wrap="none" rtlCol="0">
            <a:spAutoFit/>
          </a:bodyPr>
          <a:lstStyle/>
          <a:p>
            <a:r>
              <a:rPr lang="zh-CN" altLang="en-US"/>
              <a:t>管理要求</a:t>
            </a:r>
          </a:p>
        </p:txBody>
      </p:sp>
      <p:sp>
        <p:nvSpPr>
          <p:cNvPr id="17" name="文本框 16"/>
          <p:cNvSpPr txBox="1"/>
          <p:nvPr/>
        </p:nvSpPr>
        <p:spPr>
          <a:xfrm>
            <a:off x="2026920" y="2591435"/>
            <a:ext cx="1102360" cy="368300"/>
          </a:xfrm>
          <a:prstGeom prst="rect">
            <a:avLst/>
          </a:prstGeom>
          <a:noFill/>
        </p:spPr>
        <p:txBody>
          <a:bodyPr wrap="none" rtlCol="0">
            <a:spAutoFit/>
          </a:bodyPr>
          <a:lstStyle/>
          <a:p>
            <a:r>
              <a:rPr lang="zh-CN" altLang="en-US"/>
              <a:t>技术要求</a:t>
            </a:r>
          </a:p>
        </p:txBody>
      </p:sp>
      <p:sp>
        <p:nvSpPr>
          <p:cNvPr id="18" name="文本框 17"/>
          <p:cNvSpPr txBox="1"/>
          <p:nvPr/>
        </p:nvSpPr>
        <p:spPr>
          <a:xfrm>
            <a:off x="2371725" y="3256915"/>
            <a:ext cx="412750" cy="368300"/>
          </a:xfrm>
          <a:prstGeom prst="rect">
            <a:avLst/>
          </a:prstGeom>
          <a:noFill/>
        </p:spPr>
        <p:txBody>
          <a:bodyPr wrap="none" rtlCol="0">
            <a:spAutoFit/>
          </a:bodyPr>
          <a:lstStyle/>
          <a:p>
            <a:r>
              <a:rPr lang="zh-CN" altLang="en-US"/>
              <a:t>类</a:t>
            </a:r>
          </a:p>
        </p:txBody>
      </p:sp>
      <p:sp>
        <p:nvSpPr>
          <p:cNvPr id="19" name="文本框 18"/>
          <p:cNvSpPr txBox="1"/>
          <p:nvPr/>
        </p:nvSpPr>
        <p:spPr>
          <a:xfrm>
            <a:off x="1707515" y="3950970"/>
            <a:ext cx="872490" cy="368300"/>
          </a:xfrm>
          <a:prstGeom prst="rect">
            <a:avLst/>
          </a:prstGeom>
          <a:noFill/>
        </p:spPr>
        <p:txBody>
          <a:bodyPr wrap="none" rtlCol="0">
            <a:spAutoFit/>
          </a:bodyPr>
          <a:lstStyle/>
          <a:p>
            <a:r>
              <a:rPr lang="zh-CN" altLang="en-US"/>
              <a:t>控制点</a:t>
            </a:r>
          </a:p>
        </p:txBody>
      </p:sp>
      <p:sp>
        <p:nvSpPr>
          <p:cNvPr id="20" name="文本框 19"/>
          <p:cNvSpPr txBox="1"/>
          <p:nvPr/>
        </p:nvSpPr>
        <p:spPr>
          <a:xfrm>
            <a:off x="1483995" y="4690745"/>
            <a:ext cx="872490" cy="368300"/>
          </a:xfrm>
          <a:prstGeom prst="rect">
            <a:avLst/>
          </a:prstGeom>
          <a:noFill/>
        </p:spPr>
        <p:txBody>
          <a:bodyPr wrap="none" rtlCol="0">
            <a:spAutoFit/>
          </a:bodyPr>
          <a:lstStyle/>
          <a:p>
            <a:r>
              <a:rPr lang="zh-CN" altLang="en-US"/>
              <a:t>要求项</a:t>
            </a:r>
          </a:p>
        </p:txBody>
      </p:sp>
      <p:sp>
        <p:nvSpPr>
          <p:cNvPr id="21" name="文本框 20"/>
          <p:cNvSpPr txBox="1"/>
          <p:nvPr/>
        </p:nvSpPr>
        <p:spPr>
          <a:xfrm>
            <a:off x="7395210" y="3256915"/>
            <a:ext cx="412750" cy="368300"/>
          </a:xfrm>
          <a:prstGeom prst="rect">
            <a:avLst/>
          </a:prstGeom>
          <a:noFill/>
        </p:spPr>
        <p:txBody>
          <a:bodyPr wrap="none" rtlCol="0">
            <a:spAutoFit/>
          </a:bodyPr>
          <a:lstStyle/>
          <a:p>
            <a:r>
              <a:rPr lang="zh-CN" altLang="en-US"/>
              <a:t>类</a:t>
            </a:r>
          </a:p>
        </p:txBody>
      </p:sp>
      <p:sp>
        <p:nvSpPr>
          <p:cNvPr id="22" name="文本框 21"/>
          <p:cNvSpPr txBox="1"/>
          <p:nvPr/>
        </p:nvSpPr>
        <p:spPr>
          <a:xfrm>
            <a:off x="7165340" y="3940810"/>
            <a:ext cx="872490" cy="368300"/>
          </a:xfrm>
          <a:prstGeom prst="rect">
            <a:avLst/>
          </a:prstGeom>
          <a:noFill/>
        </p:spPr>
        <p:txBody>
          <a:bodyPr wrap="none" rtlCol="0">
            <a:spAutoFit/>
          </a:bodyPr>
          <a:lstStyle/>
          <a:p>
            <a:r>
              <a:rPr lang="zh-CN" altLang="en-US"/>
              <a:t>控制点</a:t>
            </a:r>
          </a:p>
        </p:txBody>
      </p:sp>
      <p:sp>
        <p:nvSpPr>
          <p:cNvPr id="23" name="文本框 22"/>
          <p:cNvSpPr txBox="1"/>
          <p:nvPr/>
        </p:nvSpPr>
        <p:spPr>
          <a:xfrm>
            <a:off x="7280275" y="4566285"/>
            <a:ext cx="872490" cy="368300"/>
          </a:xfrm>
          <a:prstGeom prst="rect">
            <a:avLst/>
          </a:prstGeom>
          <a:noFill/>
        </p:spPr>
        <p:txBody>
          <a:bodyPr wrap="none" rtlCol="0">
            <a:spAutoFit/>
          </a:bodyPr>
          <a:lstStyle/>
          <a:p>
            <a:r>
              <a:rPr lang="zh-CN" altLang="en-US"/>
              <a:t>要求项</a:t>
            </a:r>
          </a:p>
        </p:txBody>
      </p:sp>
      <p:cxnSp>
        <p:nvCxnSpPr>
          <p:cNvPr id="24" name="直接连接符 23"/>
          <p:cNvCxnSpPr>
            <a:stCxn id="14" idx="2"/>
          </p:cNvCxnSpPr>
          <p:nvPr/>
        </p:nvCxnSpPr>
        <p:spPr>
          <a:xfrm>
            <a:off x="5444490" y="1560195"/>
            <a:ext cx="14605"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p:nvPr/>
        </p:nvCxnSpPr>
        <p:spPr>
          <a:xfrm flipH="1">
            <a:off x="2886075" y="2423795"/>
            <a:ext cx="2116455" cy="1739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6" idx="0"/>
          </p:cNvCxnSpPr>
          <p:nvPr/>
        </p:nvCxnSpPr>
        <p:spPr>
          <a:xfrm>
            <a:off x="5089525" y="2449830"/>
            <a:ext cx="2512060" cy="121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18" idx="0"/>
          </p:cNvCxnSpPr>
          <p:nvPr/>
        </p:nvCxnSpPr>
        <p:spPr>
          <a:xfrm flipH="1">
            <a:off x="2578100" y="2957195"/>
            <a:ext cx="307975" cy="2997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p:nvPr/>
        </p:nvCxnSpPr>
        <p:spPr>
          <a:xfrm flipH="1">
            <a:off x="2063750" y="3651250"/>
            <a:ext cx="307975" cy="2997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p:nvPr/>
        </p:nvCxnSpPr>
        <p:spPr>
          <a:xfrm flipH="1">
            <a:off x="1707515" y="4391025"/>
            <a:ext cx="307975" cy="2997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6" idx="2"/>
            <a:endCxn id="21" idx="0"/>
          </p:cNvCxnSpPr>
          <p:nvPr/>
        </p:nvCxnSpPr>
        <p:spPr>
          <a:xfrm>
            <a:off x="7601585" y="2939415"/>
            <a:ext cx="0" cy="3175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直接连接符 32"/>
          <p:cNvCxnSpPr>
            <a:stCxn id="21" idx="2"/>
            <a:endCxn id="22" idx="0"/>
          </p:cNvCxnSpPr>
          <p:nvPr/>
        </p:nvCxnSpPr>
        <p:spPr>
          <a:xfrm>
            <a:off x="7601585" y="3625215"/>
            <a:ext cx="0" cy="31559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stCxn id="22" idx="2"/>
          </p:cNvCxnSpPr>
          <p:nvPr/>
        </p:nvCxnSpPr>
        <p:spPr>
          <a:xfrm>
            <a:off x="7601585" y="4309110"/>
            <a:ext cx="10795" cy="25717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p:cNvSpPr txBox="1"/>
          <p:nvPr/>
        </p:nvSpPr>
        <p:spPr>
          <a:xfrm>
            <a:off x="123190" y="5247640"/>
            <a:ext cx="9594850" cy="1476375"/>
          </a:xfrm>
          <a:prstGeom prst="rect">
            <a:avLst/>
          </a:prstGeom>
          <a:noFill/>
        </p:spPr>
        <p:txBody>
          <a:bodyPr wrap="square" rtlCol="0">
            <a:spAutoFit/>
          </a:bodyPr>
          <a:lstStyle/>
          <a:p>
            <a:r>
              <a:rPr lang="zh-CN" altLang="en-US"/>
              <a:t>例如：技术要求下</a:t>
            </a:r>
            <a:r>
              <a:rPr lang="en-US" altLang="zh-CN"/>
              <a:t>”</a:t>
            </a:r>
            <a:r>
              <a:rPr lang="zh-CN" altLang="en-US"/>
              <a:t>安全物理环境</a:t>
            </a:r>
            <a:r>
              <a:rPr lang="en-US" altLang="zh-CN"/>
              <a:t>“</a:t>
            </a:r>
            <a:r>
              <a:rPr lang="zh-CN" altLang="en-US"/>
              <a:t>类，有</a:t>
            </a:r>
            <a:r>
              <a:rPr lang="en-US" altLang="zh-CN"/>
              <a:t>”</a:t>
            </a:r>
            <a:r>
              <a:rPr lang="zh-CN" altLang="en-US"/>
              <a:t>物理访问控制</a:t>
            </a:r>
            <a:r>
              <a:rPr lang="en-US" altLang="zh-CN"/>
              <a:t>“</a:t>
            </a:r>
            <a:r>
              <a:rPr lang="zh-CN" altLang="en-US"/>
              <a:t>、</a:t>
            </a:r>
            <a:r>
              <a:rPr lang="en-US" altLang="zh-CN"/>
              <a:t>“</a:t>
            </a:r>
            <a:r>
              <a:rPr lang="zh-CN" altLang="en-US"/>
              <a:t>防火</a:t>
            </a:r>
            <a:r>
              <a:rPr lang="en-US" altLang="zh-CN"/>
              <a:t>‘’ ”</a:t>
            </a:r>
            <a:r>
              <a:rPr lang="zh-CN" altLang="en-US"/>
              <a:t>、防雷击、</a:t>
            </a:r>
            <a:r>
              <a:rPr lang="en-US" altLang="zh-CN"/>
              <a:t>“</a:t>
            </a:r>
            <a:r>
              <a:rPr lang="zh-CN" altLang="en-US"/>
              <a:t>防盗和防破坏</a:t>
            </a:r>
            <a:r>
              <a:rPr lang="en-US" altLang="zh-CN"/>
              <a:t>“</a:t>
            </a:r>
            <a:r>
              <a:rPr lang="zh-CN" altLang="en-US"/>
              <a:t>、</a:t>
            </a:r>
            <a:r>
              <a:rPr lang="en-US" altLang="zh-CN"/>
              <a:t>“</a:t>
            </a:r>
            <a:r>
              <a:rPr lang="zh-CN" altLang="en-US"/>
              <a:t>防水和防潮</a:t>
            </a:r>
            <a:r>
              <a:rPr lang="en-US" altLang="zh-CN"/>
              <a:t>”</a:t>
            </a:r>
            <a:r>
              <a:rPr lang="zh-CN" altLang="en-US"/>
              <a:t>、</a:t>
            </a:r>
            <a:r>
              <a:rPr lang="en-US" altLang="zh-CN"/>
              <a:t>“</a:t>
            </a:r>
            <a:r>
              <a:rPr lang="zh-CN" altLang="en-US"/>
              <a:t>温度控制</a:t>
            </a:r>
            <a:r>
              <a:rPr lang="en-US" altLang="zh-CN"/>
              <a:t>”</a:t>
            </a:r>
            <a:r>
              <a:rPr lang="zh-CN" altLang="en-US"/>
              <a:t>、</a:t>
            </a:r>
            <a:r>
              <a:rPr lang="en-US" altLang="zh-CN"/>
              <a:t>“</a:t>
            </a:r>
            <a:r>
              <a:rPr lang="zh-CN" altLang="en-US"/>
              <a:t>电力供应</a:t>
            </a:r>
            <a:r>
              <a:rPr lang="en-US" altLang="zh-CN"/>
              <a:t>”</a:t>
            </a:r>
            <a:r>
              <a:rPr lang="zh-CN" altLang="en-US"/>
              <a:t>等共</a:t>
            </a:r>
            <a:r>
              <a:rPr lang="en-US" altLang="zh-CN"/>
              <a:t>7</a:t>
            </a:r>
            <a:r>
              <a:rPr lang="zh-CN" altLang="en-US"/>
              <a:t>个控制点（二级，三级共有</a:t>
            </a:r>
            <a:r>
              <a:rPr lang="en-US" altLang="zh-CN"/>
              <a:t>10</a:t>
            </a:r>
            <a:r>
              <a:rPr lang="zh-CN" altLang="en-US"/>
              <a:t>个控制点，增加了</a:t>
            </a:r>
            <a:r>
              <a:rPr lang="en-US" altLang="zh-CN"/>
              <a:t>“</a:t>
            </a:r>
            <a:r>
              <a:rPr lang="zh-CN" altLang="en-US"/>
              <a:t>物理位置的选择</a:t>
            </a:r>
            <a:r>
              <a:rPr lang="en-US" altLang="zh-CN"/>
              <a:t>”</a:t>
            </a:r>
            <a:r>
              <a:rPr lang="zh-CN" altLang="en-US"/>
              <a:t>、</a:t>
            </a:r>
            <a:r>
              <a:rPr lang="en-US" altLang="zh-CN"/>
              <a:t>“</a:t>
            </a:r>
            <a:r>
              <a:rPr lang="zh-CN" altLang="en-US"/>
              <a:t>防静电</a:t>
            </a:r>
            <a:r>
              <a:rPr lang="en-US" altLang="zh-CN"/>
              <a:t>”</a:t>
            </a:r>
            <a:r>
              <a:rPr lang="zh-CN" altLang="en-US"/>
              <a:t>、</a:t>
            </a:r>
            <a:r>
              <a:rPr lang="en-US" altLang="zh-CN"/>
              <a:t>“</a:t>
            </a:r>
            <a:r>
              <a:rPr lang="zh-CN" altLang="en-US"/>
              <a:t>电磁防护</a:t>
            </a:r>
            <a:r>
              <a:rPr lang="en-US" altLang="zh-CN"/>
              <a:t>”3</a:t>
            </a:r>
            <a:r>
              <a:rPr lang="zh-CN" altLang="en-US"/>
              <a:t>个控制点、）。针对每个控制点，有具体的几个要求，称为要求项</a:t>
            </a:r>
            <a:r>
              <a:rPr lang="en-US" altLang="zh-CN"/>
              <a:t>.</a:t>
            </a:r>
            <a:r>
              <a:rPr lang="zh-CN" altLang="en-US"/>
              <a:t>如</a:t>
            </a:r>
            <a:r>
              <a:rPr lang="en-US" altLang="zh-CN"/>
              <a:t>”</a:t>
            </a:r>
            <a:r>
              <a:rPr lang="zh-CN" altLang="en-US"/>
              <a:t>物理访问控制</a:t>
            </a:r>
            <a:r>
              <a:rPr lang="en-US" altLang="zh-CN"/>
              <a:t>“</a:t>
            </a:r>
            <a:r>
              <a:rPr lang="zh-CN" altLang="en-US"/>
              <a:t>，有机房出入口应安排专人值守或电子门禁，控制、鉴别和记录进出人员（一级）。</a:t>
            </a:r>
          </a:p>
        </p:txBody>
      </p:sp>
      <p:sp>
        <p:nvSpPr>
          <p:cNvPr id="28" name="矩形 27"/>
          <p:cNvSpPr/>
          <p:nvPr/>
        </p:nvSpPr>
        <p:spPr>
          <a:xfrm>
            <a:off x="5730875" y="2000250"/>
            <a:ext cx="1319530" cy="3479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34" name="文本框 33"/>
          <p:cNvSpPr txBox="1"/>
          <p:nvPr/>
        </p:nvSpPr>
        <p:spPr>
          <a:xfrm>
            <a:off x="5839460" y="2000250"/>
            <a:ext cx="1102360" cy="368300"/>
          </a:xfrm>
          <a:prstGeom prst="rect">
            <a:avLst/>
          </a:prstGeom>
          <a:noFill/>
        </p:spPr>
        <p:txBody>
          <a:bodyPr wrap="none" rtlCol="0">
            <a:spAutoFit/>
          </a:bodyPr>
          <a:lstStyle/>
          <a:p>
            <a:r>
              <a:rPr lang="zh-CN" altLang="en-US"/>
              <a:t>扩展要求</a:t>
            </a:r>
          </a:p>
        </p:txBody>
      </p:sp>
      <p:cxnSp>
        <p:nvCxnSpPr>
          <p:cNvPr id="37" name="直接连接符 36"/>
          <p:cNvCxnSpPr/>
          <p:nvPr/>
        </p:nvCxnSpPr>
        <p:spPr>
          <a:xfrm>
            <a:off x="4230370" y="1800225"/>
            <a:ext cx="2004695"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8" name="直接连接符 37"/>
          <p:cNvCxnSpPr/>
          <p:nvPr/>
        </p:nvCxnSpPr>
        <p:spPr>
          <a:xfrm flipV="1">
            <a:off x="4230370" y="1784350"/>
            <a:ext cx="6350" cy="2159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nvCxnSpPr>
        <p:spPr>
          <a:xfrm flipH="1" flipV="1">
            <a:off x="6219825" y="1784350"/>
            <a:ext cx="15240" cy="18796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a:t>等保</a:t>
            </a:r>
            <a:r>
              <a:rPr lang="en-US" altLang="zh-CN" sz="3600"/>
              <a:t>2.0</a:t>
            </a:r>
            <a:r>
              <a:rPr lang="zh-CN" altLang="en-US" sz="3600"/>
              <a:t>安全通用要求控制点分布表</a:t>
            </a:r>
          </a:p>
        </p:txBody>
      </p:sp>
      <p:graphicFrame>
        <p:nvGraphicFramePr>
          <p:cNvPr id="4" name="内容占位符 3"/>
          <p:cNvGraphicFramePr>
            <a:graphicFrameLocks noGrp="1"/>
          </p:cNvGraphicFramePr>
          <p:nvPr>
            <p:ph idx="1"/>
          </p:nvPr>
        </p:nvGraphicFramePr>
        <p:xfrm>
          <a:off x="658813" y="1554163"/>
          <a:ext cx="7772400" cy="4191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xmlns="" val="20000"/>
                    </a:ext>
                  </a:extLst>
                </a:gridCol>
                <a:gridCol w="2426335">
                  <a:extLst>
                    <a:ext uri="{9D8B030D-6E8A-4147-A177-3AD203B41FA5}">
                      <a16:colId xmlns:a16="http://schemas.microsoft.com/office/drawing/2014/main" xmlns="" val="20001"/>
                    </a:ext>
                  </a:extLst>
                </a:gridCol>
                <a:gridCol w="1063625">
                  <a:extLst>
                    <a:ext uri="{9D8B030D-6E8A-4147-A177-3AD203B41FA5}">
                      <a16:colId xmlns:a16="http://schemas.microsoft.com/office/drawing/2014/main" xmlns="" val="20002"/>
                    </a:ext>
                  </a:extLst>
                </a:gridCol>
                <a:gridCol w="946785">
                  <a:extLst>
                    <a:ext uri="{9D8B030D-6E8A-4147-A177-3AD203B41FA5}">
                      <a16:colId xmlns:a16="http://schemas.microsoft.com/office/drawing/2014/main" xmlns="" val="20003"/>
                    </a:ext>
                  </a:extLst>
                </a:gridCol>
                <a:gridCol w="948055">
                  <a:extLst>
                    <a:ext uri="{9D8B030D-6E8A-4147-A177-3AD203B41FA5}">
                      <a16:colId xmlns:a16="http://schemas.microsoft.com/office/drawing/2014/main" xmlns="" val="20004"/>
                    </a:ext>
                  </a:extLst>
                </a:gridCol>
                <a:gridCol w="1092200">
                  <a:extLst>
                    <a:ext uri="{9D8B030D-6E8A-4147-A177-3AD203B41FA5}">
                      <a16:colId xmlns:a16="http://schemas.microsoft.com/office/drawing/2014/main" xmlns="" val="20005"/>
                    </a:ext>
                  </a:extLst>
                </a:gridCol>
              </a:tblGrid>
              <a:tr h="381000">
                <a:tc>
                  <a:txBody>
                    <a:bodyPr/>
                    <a:lstStyle/>
                    <a:p>
                      <a:pPr>
                        <a:buNone/>
                      </a:pPr>
                      <a:r>
                        <a:rPr lang="zh-CN" altLang="en-US" dirty="0"/>
                        <a:t>大类</a:t>
                      </a:r>
                    </a:p>
                  </a:txBody>
                  <a:tcPr/>
                </a:tc>
                <a:tc>
                  <a:txBody>
                    <a:bodyPr/>
                    <a:lstStyle/>
                    <a:p>
                      <a:pPr>
                        <a:buNone/>
                      </a:pPr>
                      <a:r>
                        <a:rPr lang="zh-CN" altLang="en-US"/>
                        <a:t>基本要求类</a:t>
                      </a:r>
                      <a:r>
                        <a:rPr lang="en-US" altLang="zh-CN"/>
                        <a:t>/</a:t>
                      </a:r>
                      <a:r>
                        <a:rPr lang="zh-CN" altLang="en-US"/>
                        <a:t>层面</a:t>
                      </a:r>
                    </a:p>
                  </a:txBody>
                  <a:tcPr/>
                </a:tc>
                <a:tc>
                  <a:txBody>
                    <a:bodyPr/>
                    <a:lstStyle/>
                    <a:p>
                      <a:pPr>
                        <a:buNone/>
                      </a:pPr>
                      <a:r>
                        <a:rPr lang="zh-CN" altLang="en-US"/>
                        <a:t>一级</a:t>
                      </a:r>
                    </a:p>
                  </a:txBody>
                  <a:tcPr/>
                </a:tc>
                <a:tc>
                  <a:txBody>
                    <a:bodyPr/>
                    <a:lstStyle/>
                    <a:p>
                      <a:pPr>
                        <a:buNone/>
                      </a:pPr>
                      <a:r>
                        <a:rPr lang="en-US" altLang="zh-CN"/>
                        <a:t> </a:t>
                      </a: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rowSpan="4">
                  <a:txBody>
                    <a:bodyPr/>
                    <a:lstStyle/>
                    <a:p>
                      <a:pPr>
                        <a:buNone/>
                      </a:pPr>
                      <a:r>
                        <a:rPr lang="en-US" altLang="zh-CN"/>
                        <a:t>    </a:t>
                      </a:r>
                    </a:p>
                    <a:p>
                      <a:pPr>
                        <a:buNone/>
                      </a:pPr>
                      <a:r>
                        <a:rPr lang="en-US" altLang="zh-CN"/>
                        <a:t>      </a:t>
                      </a:r>
                      <a:r>
                        <a:rPr lang="zh-CN" altLang="en-US"/>
                        <a:t>技</a:t>
                      </a:r>
                    </a:p>
                    <a:p>
                      <a:pPr>
                        <a:buNone/>
                      </a:pPr>
                      <a:r>
                        <a:rPr lang="zh-CN" altLang="en-US"/>
                        <a:t>      术</a:t>
                      </a:r>
                    </a:p>
                    <a:p>
                      <a:pPr>
                        <a:buNone/>
                      </a:pPr>
                      <a:r>
                        <a:rPr lang="zh-CN" altLang="en-US"/>
                        <a:t>      要</a:t>
                      </a:r>
                    </a:p>
                    <a:p>
                      <a:pPr>
                        <a:buNone/>
                      </a:pPr>
                      <a:r>
                        <a:rPr lang="zh-CN" altLang="en-US"/>
                        <a:t>      求</a:t>
                      </a:r>
                    </a:p>
                  </a:txBody>
                  <a:tcPr/>
                </a:tc>
                <a:tc>
                  <a:txBody>
                    <a:bodyPr/>
                    <a:lstStyle/>
                    <a:p>
                      <a:pPr>
                        <a:buNone/>
                      </a:pPr>
                      <a:r>
                        <a:rPr lang="zh-CN" altLang="en-US"/>
                        <a:t>物理和环境安全</a:t>
                      </a:r>
                    </a:p>
                  </a:txBody>
                  <a:tcPr/>
                </a:tc>
                <a:tc>
                  <a:txBody>
                    <a:bodyPr/>
                    <a:lstStyle/>
                    <a:p>
                      <a:pPr>
                        <a:buNone/>
                      </a:pPr>
                      <a:r>
                        <a:rPr lang="en-US" altLang="zh-CN"/>
                        <a:t>7</a:t>
                      </a:r>
                    </a:p>
                  </a:txBody>
                  <a:tcPr/>
                </a:tc>
                <a:tc>
                  <a:txBody>
                    <a:bodyPr/>
                    <a:lstStyle/>
                    <a:p>
                      <a:pPr>
                        <a:buNone/>
                      </a:pPr>
                      <a:r>
                        <a:rPr lang="en-US" altLang="zh-CN"/>
                        <a:t>10</a:t>
                      </a:r>
                    </a:p>
                  </a:txBody>
                  <a:tcPr/>
                </a:tc>
                <a:tc>
                  <a:txBody>
                    <a:bodyPr/>
                    <a:lstStyle/>
                    <a:p>
                      <a:pPr>
                        <a:buNone/>
                      </a:pPr>
                      <a:r>
                        <a:rPr lang="en-US" altLang="zh-CN"/>
                        <a:t>10</a:t>
                      </a:r>
                    </a:p>
                  </a:txBody>
                  <a:tcPr/>
                </a:tc>
                <a:tc>
                  <a:txBody>
                    <a:bodyPr/>
                    <a:lstStyle/>
                    <a:p>
                      <a:pPr>
                        <a:buNone/>
                      </a:pPr>
                      <a:r>
                        <a:rPr lang="en-US" altLang="zh-CN"/>
                        <a:t>10</a:t>
                      </a:r>
                    </a:p>
                  </a:txBody>
                  <a:tcPr/>
                </a:tc>
                <a:extLst>
                  <a:ext uri="{0D108BD9-81ED-4DB2-BD59-A6C34878D82A}">
                    <a16:rowId xmlns:a16="http://schemas.microsoft.com/office/drawing/2014/main" xmlns="" val="10001"/>
                  </a:ext>
                </a:extLst>
              </a:tr>
              <a:tr h="381000">
                <a:tc vMerge="1">
                  <a:txBody>
                    <a:bodyPr/>
                    <a:lstStyle/>
                    <a:p>
                      <a:endParaRPr lang="zh-CN"/>
                    </a:p>
                  </a:txBody>
                  <a:tcPr/>
                </a:tc>
                <a:tc>
                  <a:txBody>
                    <a:bodyPr/>
                    <a:lstStyle/>
                    <a:p>
                      <a:pPr>
                        <a:buNone/>
                      </a:pPr>
                      <a:r>
                        <a:rPr lang="zh-CN" altLang="en-US"/>
                        <a:t>网络和通信安全</a:t>
                      </a:r>
                    </a:p>
                  </a:txBody>
                  <a:tcPr/>
                </a:tc>
                <a:tc>
                  <a:txBody>
                    <a:bodyPr/>
                    <a:lstStyle/>
                    <a:p>
                      <a:pPr>
                        <a:buNone/>
                      </a:pPr>
                      <a:r>
                        <a:rPr lang="en-US" altLang="zh-CN"/>
                        <a:t>4</a:t>
                      </a:r>
                    </a:p>
                  </a:txBody>
                  <a:tcPr/>
                </a:tc>
                <a:tc>
                  <a:txBody>
                    <a:bodyPr/>
                    <a:lstStyle/>
                    <a:p>
                      <a:pPr>
                        <a:buNone/>
                      </a:pPr>
                      <a:r>
                        <a:rPr lang="en-US" altLang="zh-CN"/>
                        <a:t>7</a:t>
                      </a:r>
                    </a:p>
                  </a:txBody>
                  <a:tcPr/>
                </a:tc>
                <a:tc>
                  <a:txBody>
                    <a:bodyPr/>
                    <a:lstStyle/>
                    <a:p>
                      <a:pPr>
                        <a:buNone/>
                      </a:pPr>
                      <a:r>
                        <a:rPr lang="en-US" altLang="zh-CN"/>
                        <a:t>8</a:t>
                      </a:r>
                    </a:p>
                  </a:txBody>
                  <a:tcPr/>
                </a:tc>
                <a:tc>
                  <a:txBody>
                    <a:bodyPr/>
                    <a:lstStyle/>
                    <a:p>
                      <a:pPr>
                        <a:buNone/>
                      </a:pPr>
                      <a:r>
                        <a:rPr lang="en-US" altLang="zh-CN"/>
                        <a:t>8</a:t>
                      </a:r>
                    </a:p>
                  </a:txBody>
                  <a:tcPr/>
                </a:tc>
                <a:extLst>
                  <a:ext uri="{0D108BD9-81ED-4DB2-BD59-A6C34878D82A}">
                    <a16:rowId xmlns:a16="http://schemas.microsoft.com/office/drawing/2014/main" xmlns="" val="10002"/>
                  </a:ext>
                </a:extLst>
              </a:tr>
              <a:tr h="381000">
                <a:tc vMerge="1">
                  <a:txBody>
                    <a:bodyPr/>
                    <a:lstStyle/>
                    <a:p>
                      <a:endParaRPr lang="zh-CN"/>
                    </a:p>
                  </a:txBody>
                  <a:tcPr/>
                </a:tc>
                <a:tc>
                  <a:txBody>
                    <a:bodyPr/>
                    <a:lstStyle/>
                    <a:p>
                      <a:pPr>
                        <a:buNone/>
                      </a:pPr>
                      <a:r>
                        <a:rPr lang="zh-CN" altLang="en-US"/>
                        <a:t>设备与计算安全</a:t>
                      </a:r>
                    </a:p>
                  </a:txBody>
                  <a:tcPr/>
                </a:tc>
                <a:tc>
                  <a:txBody>
                    <a:bodyPr/>
                    <a:lstStyle/>
                    <a:p>
                      <a:pPr>
                        <a:buNone/>
                      </a:pPr>
                      <a:r>
                        <a:rPr lang="en-US" altLang="zh-CN"/>
                        <a:t>4</a:t>
                      </a:r>
                    </a:p>
                  </a:txBody>
                  <a:tcPr/>
                </a:tc>
                <a:tc>
                  <a:txBody>
                    <a:bodyPr/>
                    <a:lstStyle/>
                    <a:p>
                      <a:pPr>
                        <a:buNone/>
                      </a:pPr>
                      <a:r>
                        <a:rPr lang="en-US" altLang="zh-CN"/>
                        <a:t>6</a:t>
                      </a:r>
                    </a:p>
                  </a:txBody>
                  <a:tcPr/>
                </a:tc>
                <a:tc>
                  <a:txBody>
                    <a:bodyPr/>
                    <a:lstStyle/>
                    <a:p>
                      <a:pPr>
                        <a:buNone/>
                      </a:pPr>
                      <a:r>
                        <a:rPr lang="en-US" altLang="zh-CN"/>
                        <a:t>6</a:t>
                      </a:r>
                    </a:p>
                  </a:txBody>
                  <a:tcPr/>
                </a:tc>
                <a:tc>
                  <a:txBody>
                    <a:bodyPr/>
                    <a:lstStyle/>
                    <a:p>
                      <a:pPr>
                        <a:buNone/>
                      </a:pPr>
                      <a:r>
                        <a:rPr lang="en-US" altLang="zh-CN"/>
                        <a:t>6</a:t>
                      </a:r>
                    </a:p>
                  </a:txBody>
                  <a:tcPr/>
                </a:tc>
                <a:extLst>
                  <a:ext uri="{0D108BD9-81ED-4DB2-BD59-A6C34878D82A}">
                    <a16:rowId xmlns:a16="http://schemas.microsoft.com/office/drawing/2014/main" xmlns="" val="10003"/>
                  </a:ext>
                </a:extLst>
              </a:tr>
              <a:tr h="381000">
                <a:tc vMerge="1">
                  <a:txBody>
                    <a:bodyPr/>
                    <a:lstStyle/>
                    <a:p>
                      <a:endParaRPr lang="zh-CN"/>
                    </a:p>
                  </a:txBody>
                  <a:tcPr/>
                </a:tc>
                <a:tc>
                  <a:txBody>
                    <a:bodyPr/>
                    <a:lstStyle/>
                    <a:p>
                      <a:pPr>
                        <a:buNone/>
                      </a:pPr>
                      <a:r>
                        <a:rPr lang="zh-CN" altLang="en-US"/>
                        <a:t>应用和数据安全</a:t>
                      </a:r>
                    </a:p>
                  </a:txBody>
                  <a:tcPr/>
                </a:tc>
                <a:tc>
                  <a:txBody>
                    <a:bodyPr/>
                    <a:lstStyle/>
                    <a:p>
                      <a:pPr>
                        <a:buNone/>
                      </a:pPr>
                      <a:r>
                        <a:rPr lang="en-US" altLang="zh-CN"/>
                        <a:t>5</a:t>
                      </a:r>
                    </a:p>
                  </a:txBody>
                  <a:tcPr/>
                </a:tc>
                <a:tc>
                  <a:txBody>
                    <a:bodyPr/>
                    <a:lstStyle/>
                    <a:p>
                      <a:pPr>
                        <a:buNone/>
                      </a:pPr>
                      <a:r>
                        <a:rPr lang="en-US" altLang="zh-CN"/>
                        <a:t>9</a:t>
                      </a:r>
                    </a:p>
                  </a:txBody>
                  <a:tcPr/>
                </a:tc>
                <a:tc>
                  <a:txBody>
                    <a:bodyPr/>
                    <a:lstStyle/>
                    <a:p>
                      <a:pPr>
                        <a:buNone/>
                      </a:pPr>
                      <a:r>
                        <a:rPr lang="en-US" altLang="zh-CN"/>
                        <a:t>10</a:t>
                      </a:r>
                    </a:p>
                  </a:txBody>
                  <a:tcPr/>
                </a:tc>
                <a:tc>
                  <a:txBody>
                    <a:bodyPr/>
                    <a:lstStyle/>
                    <a:p>
                      <a:pPr>
                        <a:buNone/>
                      </a:pPr>
                      <a:r>
                        <a:rPr lang="en-US" altLang="zh-CN"/>
                        <a:t>10</a:t>
                      </a:r>
                    </a:p>
                  </a:txBody>
                  <a:tcPr/>
                </a:tc>
                <a:extLst>
                  <a:ext uri="{0D108BD9-81ED-4DB2-BD59-A6C34878D82A}">
                    <a16:rowId xmlns:a16="http://schemas.microsoft.com/office/drawing/2014/main" xmlns="" val="10004"/>
                  </a:ext>
                </a:extLst>
              </a:tr>
              <a:tr h="381000">
                <a:tc rowSpan="4">
                  <a:txBody>
                    <a:bodyPr/>
                    <a:lstStyle/>
                    <a:p>
                      <a:pPr>
                        <a:buNone/>
                      </a:pPr>
                      <a:endParaRPr lang="zh-CN" altLang="en-US"/>
                    </a:p>
                    <a:p>
                      <a:pPr>
                        <a:buNone/>
                      </a:pPr>
                      <a:r>
                        <a:rPr lang="zh-CN" altLang="en-US"/>
                        <a:t>      管</a:t>
                      </a:r>
                    </a:p>
                    <a:p>
                      <a:pPr>
                        <a:buNone/>
                      </a:pPr>
                      <a:r>
                        <a:rPr lang="zh-CN" altLang="en-US"/>
                        <a:t>      理</a:t>
                      </a:r>
                    </a:p>
                    <a:p>
                      <a:pPr>
                        <a:buNone/>
                      </a:pPr>
                      <a:r>
                        <a:rPr lang="zh-CN" altLang="en-US"/>
                        <a:t>      要</a:t>
                      </a:r>
                    </a:p>
                    <a:p>
                      <a:pPr>
                        <a:buNone/>
                      </a:pPr>
                      <a:r>
                        <a:rPr lang="zh-CN" altLang="en-US"/>
                        <a:t>      求</a:t>
                      </a:r>
                    </a:p>
                  </a:txBody>
                  <a:tcPr/>
                </a:tc>
                <a:tc>
                  <a:txBody>
                    <a:bodyPr/>
                    <a:lstStyle/>
                    <a:p>
                      <a:pPr>
                        <a:buNone/>
                      </a:pPr>
                      <a:r>
                        <a:rPr lang="zh-CN" altLang="en-US"/>
                        <a:t>安全策略与管理制度</a:t>
                      </a:r>
                    </a:p>
                  </a:txBody>
                  <a:tcPr/>
                </a:tc>
                <a:tc>
                  <a:txBody>
                    <a:bodyPr/>
                    <a:lstStyle/>
                    <a:p>
                      <a:pPr>
                        <a:buNone/>
                      </a:pPr>
                      <a:r>
                        <a:rPr lang="en-US" altLang="zh-CN"/>
                        <a:t>1</a:t>
                      </a:r>
                    </a:p>
                  </a:txBody>
                  <a:tcPr/>
                </a:tc>
                <a:tc>
                  <a:txBody>
                    <a:bodyPr/>
                    <a:lstStyle/>
                    <a:p>
                      <a:pPr>
                        <a:buNone/>
                      </a:pPr>
                      <a:r>
                        <a:rPr lang="en-US" altLang="zh-CN"/>
                        <a:t>4</a:t>
                      </a:r>
                    </a:p>
                  </a:txBody>
                  <a:tcPr/>
                </a:tc>
                <a:tc>
                  <a:txBody>
                    <a:bodyPr/>
                    <a:lstStyle/>
                    <a:p>
                      <a:pPr>
                        <a:buNone/>
                      </a:pPr>
                      <a:r>
                        <a:rPr lang="en-US" altLang="zh-CN"/>
                        <a:t>4</a:t>
                      </a:r>
                    </a:p>
                  </a:txBody>
                  <a:tcPr/>
                </a:tc>
                <a:tc>
                  <a:txBody>
                    <a:bodyPr/>
                    <a:lstStyle/>
                    <a:p>
                      <a:pPr>
                        <a:buNone/>
                      </a:pPr>
                      <a:r>
                        <a:rPr lang="en-US" altLang="zh-CN"/>
                        <a:t>4</a:t>
                      </a:r>
                    </a:p>
                  </a:txBody>
                  <a:tcPr/>
                </a:tc>
                <a:extLst>
                  <a:ext uri="{0D108BD9-81ED-4DB2-BD59-A6C34878D82A}">
                    <a16:rowId xmlns:a16="http://schemas.microsoft.com/office/drawing/2014/main" xmlns="" val="10005"/>
                  </a:ext>
                </a:extLst>
              </a:tr>
              <a:tr h="381000">
                <a:tc vMerge="1">
                  <a:txBody>
                    <a:bodyPr/>
                    <a:lstStyle/>
                    <a:p>
                      <a:endParaRPr lang="zh-CN"/>
                    </a:p>
                  </a:txBody>
                  <a:tcPr/>
                </a:tc>
                <a:tc>
                  <a:txBody>
                    <a:bodyPr/>
                    <a:lstStyle/>
                    <a:p>
                      <a:pPr>
                        <a:buNone/>
                      </a:pPr>
                      <a:r>
                        <a:rPr lang="zh-CN" altLang="en-US"/>
                        <a:t>安全管理机构与人员</a:t>
                      </a:r>
                    </a:p>
                  </a:txBody>
                  <a:tcPr/>
                </a:tc>
                <a:tc>
                  <a:txBody>
                    <a:bodyPr/>
                    <a:lstStyle/>
                    <a:p>
                      <a:pPr>
                        <a:buNone/>
                      </a:pPr>
                      <a:r>
                        <a:rPr lang="en-US" altLang="zh-CN"/>
                        <a:t>7</a:t>
                      </a:r>
                    </a:p>
                  </a:txBody>
                  <a:tcPr/>
                </a:tc>
                <a:tc>
                  <a:txBody>
                    <a:bodyPr/>
                    <a:lstStyle/>
                    <a:p>
                      <a:pPr>
                        <a:buNone/>
                      </a:pPr>
                      <a:r>
                        <a:rPr lang="en-US" altLang="zh-CN"/>
                        <a:t>9</a:t>
                      </a:r>
                    </a:p>
                  </a:txBody>
                  <a:tcPr/>
                </a:tc>
                <a:tc>
                  <a:txBody>
                    <a:bodyPr/>
                    <a:lstStyle/>
                    <a:p>
                      <a:pPr>
                        <a:buNone/>
                      </a:pPr>
                      <a:r>
                        <a:rPr lang="en-US" altLang="zh-CN"/>
                        <a:t>9</a:t>
                      </a:r>
                    </a:p>
                  </a:txBody>
                  <a:tcPr/>
                </a:tc>
                <a:tc>
                  <a:txBody>
                    <a:bodyPr/>
                    <a:lstStyle/>
                    <a:p>
                      <a:pPr>
                        <a:buNone/>
                      </a:pPr>
                      <a:r>
                        <a:rPr lang="en-US" altLang="zh-CN"/>
                        <a:t>9</a:t>
                      </a:r>
                    </a:p>
                  </a:txBody>
                  <a:tcPr/>
                </a:tc>
                <a:extLst>
                  <a:ext uri="{0D108BD9-81ED-4DB2-BD59-A6C34878D82A}">
                    <a16:rowId xmlns:a16="http://schemas.microsoft.com/office/drawing/2014/main" xmlns="" val="10006"/>
                  </a:ext>
                </a:extLst>
              </a:tr>
              <a:tr h="381000">
                <a:tc vMerge="1">
                  <a:txBody>
                    <a:bodyPr/>
                    <a:lstStyle/>
                    <a:p>
                      <a:endParaRPr lang="zh-CN"/>
                    </a:p>
                  </a:txBody>
                  <a:tcPr/>
                </a:tc>
                <a:tc>
                  <a:txBody>
                    <a:bodyPr/>
                    <a:lstStyle/>
                    <a:p>
                      <a:pPr>
                        <a:buNone/>
                      </a:pPr>
                      <a:r>
                        <a:rPr lang="zh-CN" altLang="en-US"/>
                        <a:t>安全建设管理</a:t>
                      </a:r>
                    </a:p>
                  </a:txBody>
                  <a:tcPr/>
                </a:tc>
                <a:tc>
                  <a:txBody>
                    <a:bodyPr/>
                    <a:lstStyle/>
                    <a:p>
                      <a:pPr>
                        <a:buNone/>
                      </a:pPr>
                      <a:r>
                        <a:rPr lang="en-US" altLang="zh-CN"/>
                        <a:t>7</a:t>
                      </a:r>
                    </a:p>
                  </a:txBody>
                  <a:tcPr/>
                </a:tc>
                <a:tc>
                  <a:txBody>
                    <a:bodyPr/>
                    <a:lstStyle/>
                    <a:p>
                      <a:pPr>
                        <a:buNone/>
                      </a:pPr>
                      <a:r>
                        <a:rPr lang="en-US" altLang="zh-CN"/>
                        <a:t>10</a:t>
                      </a:r>
                    </a:p>
                  </a:txBody>
                  <a:tcPr/>
                </a:tc>
                <a:tc>
                  <a:txBody>
                    <a:bodyPr/>
                    <a:lstStyle/>
                    <a:p>
                      <a:pPr>
                        <a:buNone/>
                      </a:pPr>
                      <a:r>
                        <a:rPr lang="en-US" altLang="zh-CN"/>
                        <a:t>10</a:t>
                      </a:r>
                    </a:p>
                  </a:txBody>
                  <a:tcPr/>
                </a:tc>
                <a:tc>
                  <a:txBody>
                    <a:bodyPr/>
                    <a:lstStyle/>
                    <a:p>
                      <a:pPr>
                        <a:buNone/>
                      </a:pPr>
                      <a:r>
                        <a:rPr lang="en-US" altLang="zh-CN"/>
                        <a:t>10</a:t>
                      </a:r>
                    </a:p>
                  </a:txBody>
                  <a:tcPr/>
                </a:tc>
                <a:extLst>
                  <a:ext uri="{0D108BD9-81ED-4DB2-BD59-A6C34878D82A}">
                    <a16:rowId xmlns:a16="http://schemas.microsoft.com/office/drawing/2014/main" xmlns="" val="10007"/>
                  </a:ext>
                </a:extLst>
              </a:tr>
              <a:tr h="381000">
                <a:tc vMerge="1">
                  <a:txBody>
                    <a:bodyPr/>
                    <a:lstStyle/>
                    <a:p>
                      <a:endParaRPr lang="zh-CN"/>
                    </a:p>
                  </a:txBody>
                  <a:tcPr/>
                </a:tc>
                <a:tc>
                  <a:txBody>
                    <a:bodyPr/>
                    <a:lstStyle/>
                    <a:p>
                      <a:pPr>
                        <a:buNone/>
                      </a:pPr>
                      <a:r>
                        <a:rPr lang="zh-CN" altLang="en-US"/>
                        <a:t>安全运维管理</a:t>
                      </a:r>
                    </a:p>
                  </a:txBody>
                  <a:tcPr/>
                </a:tc>
                <a:tc>
                  <a:txBody>
                    <a:bodyPr/>
                    <a:lstStyle/>
                    <a:p>
                      <a:pPr>
                        <a:buNone/>
                      </a:pPr>
                      <a:r>
                        <a:rPr lang="en-US" altLang="zh-CN"/>
                        <a:t>8</a:t>
                      </a:r>
                    </a:p>
                  </a:txBody>
                  <a:tcPr/>
                </a:tc>
                <a:tc>
                  <a:txBody>
                    <a:bodyPr/>
                    <a:lstStyle/>
                    <a:p>
                      <a:pPr>
                        <a:buNone/>
                      </a:pPr>
                      <a:r>
                        <a:rPr lang="en-US" altLang="zh-CN"/>
                        <a:t>14</a:t>
                      </a:r>
                    </a:p>
                  </a:txBody>
                  <a:tcPr/>
                </a:tc>
                <a:tc>
                  <a:txBody>
                    <a:bodyPr/>
                    <a:lstStyle/>
                    <a:p>
                      <a:pPr>
                        <a:buNone/>
                      </a:pPr>
                      <a:r>
                        <a:rPr lang="en-US" altLang="zh-CN"/>
                        <a:t>14</a:t>
                      </a:r>
                    </a:p>
                  </a:txBody>
                  <a:tcPr/>
                </a:tc>
                <a:tc>
                  <a:txBody>
                    <a:bodyPr/>
                    <a:lstStyle/>
                    <a:p>
                      <a:pPr>
                        <a:buNone/>
                      </a:pPr>
                      <a:r>
                        <a:rPr lang="en-US" altLang="zh-CN" dirty="0"/>
                        <a:t>14</a:t>
                      </a:r>
                    </a:p>
                  </a:txBody>
                  <a:tcPr/>
                </a:tc>
                <a:extLst>
                  <a:ext uri="{0D108BD9-81ED-4DB2-BD59-A6C34878D82A}">
                    <a16:rowId xmlns:a16="http://schemas.microsoft.com/office/drawing/2014/main" xmlns="" val="10008"/>
                  </a:ext>
                </a:extLst>
              </a:tr>
              <a:tr h="381000">
                <a:tc>
                  <a:txBody>
                    <a:bodyPr/>
                    <a:lstStyle/>
                    <a:p>
                      <a:pPr>
                        <a:buNone/>
                      </a:pPr>
                      <a:r>
                        <a:rPr lang="zh-CN" altLang="en-US"/>
                        <a:t>合计</a:t>
                      </a:r>
                    </a:p>
                  </a:txBody>
                  <a:tcPr/>
                </a:tc>
                <a:tc>
                  <a:txBody>
                    <a:bodyPr/>
                    <a:lstStyle/>
                    <a:p>
                      <a:pPr>
                        <a:buNone/>
                      </a:pPr>
                      <a:endParaRPr lang="zh-CN" altLang="en-US"/>
                    </a:p>
                  </a:txBody>
                  <a:tcPr/>
                </a:tc>
                <a:tc>
                  <a:txBody>
                    <a:bodyPr/>
                    <a:lstStyle/>
                    <a:p>
                      <a:pPr>
                        <a:buNone/>
                      </a:pPr>
                      <a:r>
                        <a:rPr lang="en-US" altLang="zh-CN"/>
                        <a:t>43</a:t>
                      </a:r>
                    </a:p>
                  </a:txBody>
                  <a:tcPr/>
                </a:tc>
                <a:tc>
                  <a:txBody>
                    <a:bodyPr/>
                    <a:lstStyle/>
                    <a:p>
                      <a:pPr>
                        <a:buNone/>
                      </a:pPr>
                      <a:r>
                        <a:rPr lang="en-US" altLang="zh-CN"/>
                        <a:t>69</a:t>
                      </a:r>
                    </a:p>
                  </a:txBody>
                  <a:tcPr/>
                </a:tc>
                <a:tc>
                  <a:txBody>
                    <a:bodyPr/>
                    <a:lstStyle/>
                    <a:p>
                      <a:pPr>
                        <a:buNone/>
                      </a:pPr>
                      <a:r>
                        <a:rPr lang="en-US" altLang="zh-CN"/>
                        <a:t>71</a:t>
                      </a:r>
                    </a:p>
                  </a:txBody>
                  <a:tcPr/>
                </a:tc>
                <a:tc>
                  <a:txBody>
                    <a:bodyPr/>
                    <a:lstStyle/>
                    <a:p>
                      <a:pPr>
                        <a:buNone/>
                      </a:pPr>
                      <a:r>
                        <a:rPr lang="en-US" altLang="zh-CN"/>
                        <a:t>71</a:t>
                      </a:r>
                    </a:p>
                  </a:txBody>
                  <a:tcPr/>
                </a:tc>
                <a:extLst>
                  <a:ext uri="{0D108BD9-81ED-4DB2-BD59-A6C34878D82A}">
                    <a16:rowId xmlns:a16="http://schemas.microsoft.com/office/drawing/2014/main" xmlns="" val="10009"/>
                  </a:ext>
                </a:extLst>
              </a:tr>
              <a:tr h="381000">
                <a:tc>
                  <a:txBody>
                    <a:bodyPr/>
                    <a:lstStyle/>
                    <a:p>
                      <a:pPr>
                        <a:buNone/>
                      </a:pPr>
                      <a:r>
                        <a:rPr lang="zh-CN" altLang="en-US"/>
                        <a:t>级差</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26</a:t>
                      </a:r>
                    </a:p>
                  </a:txBody>
                  <a:tcPr/>
                </a:tc>
                <a:tc>
                  <a:txBody>
                    <a:bodyPr/>
                    <a:lstStyle/>
                    <a:p>
                      <a:pPr>
                        <a:buNone/>
                      </a:pPr>
                      <a:r>
                        <a:rPr lang="en-US" altLang="zh-CN"/>
                        <a:t>2</a:t>
                      </a:r>
                    </a:p>
                  </a:txBody>
                  <a:tcPr/>
                </a:tc>
                <a:tc>
                  <a:txBody>
                    <a:bodyPr/>
                    <a:lstStyle/>
                    <a:p>
                      <a:pPr>
                        <a:buNone/>
                      </a:pPr>
                      <a:r>
                        <a:rPr lang="en-US" altLang="zh-CN"/>
                        <a:t>0</a:t>
                      </a: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61044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a:t>等保</a:t>
            </a:r>
            <a:r>
              <a:rPr lang="en-US" altLang="zh-CN" sz="3600"/>
              <a:t>2.0</a:t>
            </a:r>
            <a:r>
              <a:rPr lang="zh-CN" altLang="en-US" sz="3600"/>
              <a:t>安全通用要求要求项分布表</a:t>
            </a:r>
          </a:p>
        </p:txBody>
      </p:sp>
      <p:graphicFrame>
        <p:nvGraphicFramePr>
          <p:cNvPr id="4" name="内容占位符 3"/>
          <p:cNvGraphicFramePr>
            <a:graphicFrameLocks noGrp="1"/>
          </p:cNvGraphicFramePr>
          <p:nvPr>
            <p:ph idx="1"/>
          </p:nvPr>
        </p:nvGraphicFramePr>
        <p:xfrm>
          <a:off x="658813" y="1554163"/>
          <a:ext cx="7772400" cy="4191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xmlns="" val="20000"/>
                    </a:ext>
                  </a:extLst>
                </a:gridCol>
                <a:gridCol w="2426335">
                  <a:extLst>
                    <a:ext uri="{9D8B030D-6E8A-4147-A177-3AD203B41FA5}">
                      <a16:colId xmlns:a16="http://schemas.microsoft.com/office/drawing/2014/main" xmlns="" val="20001"/>
                    </a:ext>
                  </a:extLst>
                </a:gridCol>
                <a:gridCol w="1063625">
                  <a:extLst>
                    <a:ext uri="{9D8B030D-6E8A-4147-A177-3AD203B41FA5}">
                      <a16:colId xmlns:a16="http://schemas.microsoft.com/office/drawing/2014/main" xmlns="" val="20002"/>
                    </a:ext>
                  </a:extLst>
                </a:gridCol>
                <a:gridCol w="946785">
                  <a:extLst>
                    <a:ext uri="{9D8B030D-6E8A-4147-A177-3AD203B41FA5}">
                      <a16:colId xmlns:a16="http://schemas.microsoft.com/office/drawing/2014/main" xmlns="" val="20003"/>
                    </a:ext>
                  </a:extLst>
                </a:gridCol>
                <a:gridCol w="948055">
                  <a:extLst>
                    <a:ext uri="{9D8B030D-6E8A-4147-A177-3AD203B41FA5}">
                      <a16:colId xmlns:a16="http://schemas.microsoft.com/office/drawing/2014/main" xmlns="" val="20004"/>
                    </a:ext>
                  </a:extLst>
                </a:gridCol>
                <a:gridCol w="1092200">
                  <a:extLst>
                    <a:ext uri="{9D8B030D-6E8A-4147-A177-3AD203B41FA5}">
                      <a16:colId xmlns:a16="http://schemas.microsoft.com/office/drawing/2014/main" xmlns="" val="20005"/>
                    </a:ext>
                  </a:extLst>
                </a:gridCol>
              </a:tblGrid>
              <a:tr h="381000">
                <a:tc>
                  <a:txBody>
                    <a:bodyPr/>
                    <a:lstStyle/>
                    <a:p>
                      <a:pPr>
                        <a:buNone/>
                      </a:pPr>
                      <a:r>
                        <a:rPr lang="zh-CN" altLang="en-US"/>
                        <a:t>大类</a:t>
                      </a:r>
                    </a:p>
                  </a:txBody>
                  <a:tcPr/>
                </a:tc>
                <a:tc>
                  <a:txBody>
                    <a:bodyPr/>
                    <a:lstStyle/>
                    <a:p>
                      <a:pPr>
                        <a:buNone/>
                      </a:pPr>
                      <a:r>
                        <a:rPr lang="zh-CN" altLang="en-US"/>
                        <a:t>基本要求类</a:t>
                      </a:r>
                      <a:r>
                        <a:rPr lang="en-US" altLang="zh-CN"/>
                        <a:t>/</a:t>
                      </a:r>
                      <a:r>
                        <a:rPr lang="zh-CN" altLang="en-US"/>
                        <a:t>层面</a:t>
                      </a:r>
                    </a:p>
                  </a:txBody>
                  <a:tcPr/>
                </a:tc>
                <a:tc>
                  <a:txBody>
                    <a:bodyPr/>
                    <a:lstStyle/>
                    <a:p>
                      <a:pPr>
                        <a:buNone/>
                      </a:pPr>
                      <a:r>
                        <a:rPr lang="zh-CN" altLang="en-US"/>
                        <a:t>一级</a:t>
                      </a:r>
                    </a:p>
                  </a:txBody>
                  <a:tcPr/>
                </a:tc>
                <a:tc>
                  <a:txBody>
                    <a:bodyPr/>
                    <a:lstStyle/>
                    <a:p>
                      <a:pPr>
                        <a:buNone/>
                      </a:pPr>
                      <a:r>
                        <a:rPr lang="en-US" altLang="zh-CN"/>
                        <a:t> </a:t>
                      </a: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rowSpan="4">
                  <a:txBody>
                    <a:bodyPr/>
                    <a:lstStyle/>
                    <a:p>
                      <a:pPr>
                        <a:buNone/>
                      </a:pPr>
                      <a:r>
                        <a:rPr lang="en-US" altLang="zh-CN"/>
                        <a:t>    </a:t>
                      </a:r>
                    </a:p>
                    <a:p>
                      <a:pPr>
                        <a:buNone/>
                      </a:pPr>
                      <a:r>
                        <a:rPr lang="en-US" altLang="zh-CN"/>
                        <a:t>      </a:t>
                      </a:r>
                      <a:r>
                        <a:rPr lang="zh-CN" altLang="en-US"/>
                        <a:t>技</a:t>
                      </a:r>
                    </a:p>
                    <a:p>
                      <a:pPr>
                        <a:buNone/>
                      </a:pPr>
                      <a:r>
                        <a:rPr lang="zh-CN" altLang="en-US"/>
                        <a:t>      术</a:t>
                      </a:r>
                    </a:p>
                    <a:p>
                      <a:pPr>
                        <a:buNone/>
                      </a:pPr>
                      <a:r>
                        <a:rPr lang="zh-CN" altLang="en-US"/>
                        <a:t>      要</a:t>
                      </a:r>
                    </a:p>
                    <a:p>
                      <a:pPr>
                        <a:buNone/>
                      </a:pPr>
                      <a:r>
                        <a:rPr lang="zh-CN" altLang="en-US"/>
                        <a:t>      求</a:t>
                      </a:r>
                    </a:p>
                  </a:txBody>
                  <a:tcPr/>
                </a:tc>
                <a:tc>
                  <a:txBody>
                    <a:bodyPr/>
                    <a:lstStyle/>
                    <a:p>
                      <a:pPr>
                        <a:buNone/>
                      </a:pPr>
                      <a:r>
                        <a:rPr lang="zh-CN" altLang="en-US"/>
                        <a:t>物理和环境安全</a:t>
                      </a:r>
                    </a:p>
                  </a:txBody>
                  <a:tcPr/>
                </a:tc>
                <a:tc>
                  <a:txBody>
                    <a:bodyPr/>
                    <a:lstStyle/>
                    <a:p>
                      <a:pPr>
                        <a:buNone/>
                      </a:pPr>
                      <a:r>
                        <a:rPr lang="en-US" altLang="zh-CN"/>
                        <a:t>7</a:t>
                      </a:r>
                    </a:p>
                  </a:txBody>
                  <a:tcPr/>
                </a:tc>
                <a:tc>
                  <a:txBody>
                    <a:bodyPr/>
                    <a:lstStyle/>
                    <a:p>
                      <a:pPr>
                        <a:buNone/>
                      </a:pPr>
                      <a:r>
                        <a:rPr lang="en-US" altLang="zh-CN"/>
                        <a:t>16</a:t>
                      </a:r>
                    </a:p>
                  </a:txBody>
                  <a:tcPr/>
                </a:tc>
                <a:tc>
                  <a:txBody>
                    <a:bodyPr/>
                    <a:lstStyle/>
                    <a:p>
                      <a:pPr>
                        <a:buNone/>
                      </a:pPr>
                      <a:r>
                        <a:rPr lang="en-US" altLang="zh-CN"/>
                        <a:t>22</a:t>
                      </a:r>
                    </a:p>
                  </a:txBody>
                  <a:tcPr/>
                </a:tc>
                <a:tc>
                  <a:txBody>
                    <a:bodyPr/>
                    <a:lstStyle/>
                    <a:p>
                      <a:pPr>
                        <a:buNone/>
                      </a:pPr>
                      <a:r>
                        <a:rPr lang="en-US" altLang="zh-CN"/>
                        <a:t>24</a:t>
                      </a:r>
                    </a:p>
                  </a:txBody>
                  <a:tcPr/>
                </a:tc>
                <a:extLst>
                  <a:ext uri="{0D108BD9-81ED-4DB2-BD59-A6C34878D82A}">
                    <a16:rowId xmlns:a16="http://schemas.microsoft.com/office/drawing/2014/main" xmlns="" val="10001"/>
                  </a:ext>
                </a:extLst>
              </a:tr>
              <a:tr h="381000">
                <a:tc vMerge="1">
                  <a:txBody>
                    <a:bodyPr/>
                    <a:lstStyle/>
                    <a:p>
                      <a:endParaRPr lang="zh-CN"/>
                    </a:p>
                  </a:txBody>
                  <a:tcPr/>
                </a:tc>
                <a:tc>
                  <a:txBody>
                    <a:bodyPr/>
                    <a:lstStyle/>
                    <a:p>
                      <a:pPr>
                        <a:buNone/>
                      </a:pPr>
                      <a:r>
                        <a:rPr lang="zh-CN" altLang="en-US"/>
                        <a:t>网络和通信安全</a:t>
                      </a:r>
                    </a:p>
                  </a:txBody>
                  <a:tcPr/>
                </a:tc>
                <a:tc>
                  <a:txBody>
                    <a:bodyPr/>
                    <a:lstStyle/>
                    <a:p>
                      <a:pPr>
                        <a:buNone/>
                      </a:pPr>
                      <a:r>
                        <a:rPr lang="en-US" altLang="zh-CN"/>
                        <a:t>7</a:t>
                      </a:r>
                    </a:p>
                  </a:txBody>
                  <a:tcPr/>
                </a:tc>
                <a:tc>
                  <a:txBody>
                    <a:bodyPr/>
                    <a:lstStyle/>
                    <a:p>
                      <a:pPr>
                        <a:buNone/>
                      </a:pPr>
                      <a:r>
                        <a:rPr lang="en-US" altLang="zh-CN"/>
                        <a:t>16</a:t>
                      </a:r>
                    </a:p>
                  </a:txBody>
                  <a:tcPr/>
                </a:tc>
                <a:tc>
                  <a:txBody>
                    <a:bodyPr/>
                    <a:lstStyle/>
                    <a:p>
                      <a:pPr>
                        <a:buNone/>
                      </a:pPr>
                      <a:r>
                        <a:rPr lang="en-US" altLang="zh-CN"/>
                        <a:t>32</a:t>
                      </a:r>
                    </a:p>
                  </a:txBody>
                  <a:tcPr/>
                </a:tc>
                <a:tc>
                  <a:txBody>
                    <a:bodyPr/>
                    <a:lstStyle/>
                    <a:p>
                      <a:pPr>
                        <a:buNone/>
                      </a:pPr>
                      <a:r>
                        <a:rPr lang="en-US" altLang="zh-CN"/>
                        <a:t>35</a:t>
                      </a:r>
                    </a:p>
                  </a:txBody>
                  <a:tcPr/>
                </a:tc>
                <a:extLst>
                  <a:ext uri="{0D108BD9-81ED-4DB2-BD59-A6C34878D82A}">
                    <a16:rowId xmlns:a16="http://schemas.microsoft.com/office/drawing/2014/main" xmlns="" val="10002"/>
                  </a:ext>
                </a:extLst>
              </a:tr>
              <a:tr h="381000">
                <a:tc vMerge="1">
                  <a:txBody>
                    <a:bodyPr/>
                    <a:lstStyle/>
                    <a:p>
                      <a:endParaRPr lang="zh-CN"/>
                    </a:p>
                  </a:txBody>
                  <a:tcPr/>
                </a:tc>
                <a:tc>
                  <a:txBody>
                    <a:bodyPr/>
                    <a:lstStyle/>
                    <a:p>
                      <a:pPr>
                        <a:buNone/>
                      </a:pPr>
                      <a:r>
                        <a:rPr lang="zh-CN" altLang="en-US"/>
                        <a:t>设备与计算安全</a:t>
                      </a:r>
                    </a:p>
                  </a:txBody>
                  <a:tcPr/>
                </a:tc>
                <a:tc>
                  <a:txBody>
                    <a:bodyPr/>
                    <a:lstStyle/>
                    <a:p>
                      <a:pPr>
                        <a:buNone/>
                      </a:pPr>
                      <a:r>
                        <a:rPr lang="en-US" altLang="zh-CN"/>
                        <a:t>8</a:t>
                      </a:r>
                    </a:p>
                  </a:txBody>
                  <a:tcPr/>
                </a:tc>
                <a:tc>
                  <a:txBody>
                    <a:bodyPr/>
                    <a:lstStyle/>
                    <a:p>
                      <a:pPr>
                        <a:buNone/>
                      </a:pPr>
                      <a:r>
                        <a:rPr lang="en-US" altLang="zh-CN"/>
                        <a:t>17</a:t>
                      </a:r>
                    </a:p>
                  </a:txBody>
                  <a:tcPr/>
                </a:tc>
                <a:tc>
                  <a:txBody>
                    <a:bodyPr/>
                    <a:lstStyle/>
                    <a:p>
                      <a:pPr>
                        <a:buNone/>
                      </a:pPr>
                      <a:r>
                        <a:rPr lang="en-US" altLang="zh-CN"/>
                        <a:t>27</a:t>
                      </a:r>
                    </a:p>
                  </a:txBody>
                  <a:tcPr/>
                </a:tc>
                <a:tc>
                  <a:txBody>
                    <a:bodyPr/>
                    <a:lstStyle/>
                    <a:p>
                      <a:pPr>
                        <a:buNone/>
                      </a:pPr>
                      <a:r>
                        <a:rPr lang="en-US" altLang="zh-CN"/>
                        <a:t>27</a:t>
                      </a:r>
                    </a:p>
                  </a:txBody>
                  <a:tcPr/>
                </a:tc>
                <a:extLst>
                  <a:ext uri="{0D108BD9-81ED-4DB2-BD59-A6C34878D82A}">
                    <a16:rowId xmlns:a16="http://schemas.microsoft.com/office/drawing/2014/main" xmlns="" val="10003"/>
                  </a:ext>
                </a:extLst>
              </a:tr>
              <a:tr h="381000">
                <a:tc vMerge="1">
                  <a:txBody>
                    <a:bodyPr/>
                    <a:lstStyle/>
                    <a:p>
                      <a:endParaRPr lang="zh-CN"/>
                    </a:p>
                  </a:txBody>
                  <a:tcPr/>
                </a:tc>
                <a:tc>
                  <a:txBody>
                    <a:bodyPr/>
                    <a:lstStyle/>
                    <a:p>
                      <a:pPr>
                        <a:buNone/>
                      </a:pPr>
                      <a:r>
                        <a:rPr lang="zh-CN" altLang="en-US"/>
                        <a:t>应用和数据安全</a:t>
                      </a:r>
                    </a:p>
                  </a:txBody>
                  <a:tcPr/>
                </a:tc>
                <a:tc>
                  <a:txBody>
                    <a:bodyPr/>
                    <a:lstStyle/>
                    <a:p>
                      <a:pPr>
                        <a:buNone/>
                      </a:pPr>
                      <a:r>
                        <a:rPr lang="en-US" altLang="zh-CN"/>
                        <a:t>8</a:t>
                      </a:r>
                    </a:p>
                  </a:txBody>
                  <a:tcPr/>
                </a:tc>
                <a:tc>
                  <a:txBody>
                    <a:bodyPr/>
                    <a:lstStyle/>
                    <a:p>
                      <a:pPr>
                        <a:buNone/>
                      </a:pPr>
                      <a:r>
                        <a:rPr lang="en-US" altLang="zh-CN"/>
                        <a:t>22</a:t>
                      </a:r>
                    </a:p>
                  </a:txBody>
                  <a:tcPr/>
                </a:tc>
                <a:tc>
                  <a:txBody>
                    <a:bodyPr/>
                    <a:lstStyle/>
                    <a:p>
                      <a:pPr>
                        <a:buNone/>
                      </a:pPr>
                      <a:r>
                        <a:rPr lang="en-US" altLang="zh-CN"/>
                        <a:t>35</a:t>
                      </a:r>
                    </a:p>
                  </a:txBody>
                  <a:tcPr/>
                </a:tc>
                <a:tc>
                  <a:txBody>
                    <a:bodyPr/>
                    <a:lstStyle/>
                    <a:p>
                      <a:pPr>
                        <a:buNone/>
                      </a:pPr>
                      <a:r>
                        <a:rPr lang="en-US" altLang="zh-CN"/>
                        <a:t>38</a:t>
                      </a:r>
                    </a:p>
                  </a:txBody>
                  <a:tcPr/>
                </a:tc>
                <a:extLst>
                  <a:ext uri="{0D108BD9-81ED-4DB2-BD59-A6C34878D82A}">
                    <a16:rowId xmlns:a16="http://schemas.microsoft.com/office/drawing/2014/main" xmlns="" val="10004"/>
                  </a:ext>
                </a:extLst>
              </a:tr>
              <a:tr h="381000">
                <a:tc rowSpan="4">
                  <a:txBody>
                    <a:bodyPr/>
                    <a:lstStyle/>
                    <a:p>
                      <a:pPr>
                        <a:buNone/>
                      </a:pPr>
                      <a:endParaRPr lang="zh-CN" altLang="en-US"/>
                    </a:p>
                    <a:p>
                      <a:pPr>
                        <a:buNone/>
                      </a:pPr>
                      <a:r>
                        <a:rPr lang="zh-CN" altLang="en-US"/>
                        <a:t>      管</a:t>
                      </a:r>
                    </a:p>
                    <a:p>
                      <a:pPr>
                        <a:buNone/>
                      </a:pPr>
                      <a:r>
                        <a:rPr lang="zh-CN" altLang="en-US"/>
                        <a:t>      理</a:t>
                      </a:r>
                    </a:p>
                    <a:p>
                      <a:pPr>
                        <a:buNone/>
                      </a:pPr>
                      <a:r>
                        <a:rPr lang="zh-CN" altLang="en-US"/>
                        <a:t>      要</a:t>
                      </a:r>
                    </a:p>
                    <a:p>
                      <a:pPr>
                        <a:buNone/>
                      </a:pPr>
                      <a:r>
                        <a:rPr lang="zh-CN" altLang="en-US"/>
                        <a:t>      求</a:t>
                      </a:r>
                    </a:p>
                  </a:txBody>
                  <a:tcPr/>
                </a:tc>
                <a:tc>
                  <a:txBody>
                    <a:bodyPr/>
                    <a:lstStyle/>
                    <a:p>
                      <a:pPr>
                        <a:buNone/>
                      </a:pPr>
                      <a:r>
                        <a:rPr lang="zh-CN" altLang="en-US"/>
                        <a:t>安全策略与管理制度</a:t>
                      </a:r>
                    </a:p>
                  </a:txBody>
                  <a:tcPr/>
                </a:tc>
                <a:tc>
                  <a:txBody>
                    <a:bodyPr/>
                    <a:lstStyle/>
                    <a:p>
                      <a:pPr>
                        <a:buNone/>
                      </a:pPr>
                      <a:r>
                        <a:rPr lang="en-US" altLang="zh-CN"/>
                        <a:t>1</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7</a:t>
                      </a:r>
                    </a:p>
                  </a:txBody>
                  <a:tcPr/>
                </a:tc>
                <a:extLst>
                  <a:ext uri="{0D108BD9-81ED-4DB2-BD59-A6C34878D82A}">
                    <a16:rowId xmlns:a16="http://schemas.microsoft.com/office/drawing/2014/main" xmlns="" val="10005"/>
                  </a:ext>
                </a:extLst>
              </a:tr>
              <a:tr h="381000">
                <a:tc vMerge="1">
                  <a:txBody>
                    <a:bodyPr/>
                    <a:lstStyle/>
                    <a:p>
                      <a:endParaRPr lang="zh-CN"/>
                    </a:p>
                  </a:txBody>
                  <a:tcPr/>
                </a:tc>
                <a:tc>
                  <a:txBody>
                    <a:bodyPr/>
                    <a:lstStyle/>
                    <a:p>
                      <a:pPr>
                        <a:buNone/>
                      </a:pPr>
                      <a:r>
                        <a:rPr lang="zh-CN" altLang="en-US"/>
                        <a:t>安全管理机构与人员</a:t>
                      </a:r>
                    </a:p>
                  </a:txBody>
                  <a:tcPr/>
                </a:tc>
                <a:tc>
                  <a:txBody>
                    <a:bodyPr/>
                    <a:lstStyle/>
                    <a:p>
                      <a:pPr>
                        <a:buNone/>
                      </a:pPr>
                      <a:r>
                        <a:rPr lang="en-US" altLang="zh-CN"/>
                        <a:t>7</a:t>
                      </a:r>
                    </a:p>
                  </a:txBody>
                  <a:tcPr/>
                </a:tc>
                <a:tc>
                  <a:txBody>
                    <a:bodyPr/>
                    <a:lstStyle/>
                    <a:p>
                      <a:pPr>
                        <a:buNone/>
                      </a:pPr>
                      <a:r>
                        <a:rPr lang="en-US" altLang="zh-CN"/>
                        <a:t>16</a:t>
                      </a:r>
                    </a:p>
                  </a:txBody>
                  <a:tcPr/>
                </a:tc>
                <a:tc>
                  <a:txBody>
                    <a:bodyPr/>
                    <a:lstStyle/>
                    <a:p>
                      <a:pPr>
                        <a:buNone/>
                      </a:pPr>
                      <a:r>
                        <a:rPr lang="en-US" altLang="zh-CN"/>
                        <a:t>26</a:t>
                      </a:r>
                    </a:p>
                  </a:txBody>
                  <a:tcPr/>
                </a:tc>
                <a:tc>
                  <a:txBody>
                    <a:bodyPr/>
                    <a:lstStyle/>
                    <a:p>
                      <a:pPr>
                        <a:buNone/>
                      </a:pPr>
                      <a:r>
                        <a:rPr lang="en-US" altLang="zh-CN"/>
                        <a:t>29</a:t>
                      </a:r>
                    </a:p>
                  </a:txBody>
                  <a:tcPr/>
                </a:tc>
                <a:extLst>
                  <a:ext uri="{0D108BD9-81ED-4DB2-BD59-A6C34878D82A}">
                    <a16:rowId xmlns:a16="http://schemas.microsoft.com/office/drawing/2014/main" xmlns="" val="10006"/>
                  </a:ext>
                </a:extLst>
              </a:tr>
              <a:tr h="381000">
                <a:tc vMerge="1">
                  <a:txBody>
                    <a:bodyPr/>
                    <a:lstStyle/>
                    <a:p>
                      <a:endParaRPr lang="zh-CN"/>
                    </a:p>
                  </a:txBody>
                  <a:tcPr/>
                </a:tc>
                <a:tc>
                  <a:txBody>
                    <a:bodyPr/>
                    <a:lstStyle/>
                    <a:p>
                      <a:pPr>
                        <a:buNone/>
                      </a:pPr>
                      <a:r>
                        <a:rPr lang="zh-CN" altLang="en-US"/>
                        <a:t>安全建设管理</a:t>
                      </a:r>
                    </a:p>
                  </a:txBody>
                  <a:tcPr/>
                </a:tc>
                <a:tc>
                  <a:txBody>
                    <a:bodyPr/>
                    <a:lstStyle/>
                    <a:p>
                      <a:pPr>
                        <a:buNone/>
                      </a:pPr>
                      <a:r>
                        <a:rPr lang="en-US" altLang="zh-CN"/>
                        <a:t>9</a:t>
                      </a:r>
                    </a:p>
                  </a:txBody>
                  <a:tcPr/>
                </a:tc>
                <a:tc>
                  <a:txBody>
                    <a:bodyPr/>
                    <a:lstStyle/>
                    <a:p>
                      <a:pPr>
                        <a:buNone/>
                      </a:pPr>
                      <a:r>
                        <a:rPr lang="en-US" altLang="zh-CN"/>
                        <a:t>25</a:t>
                      </a:r>
                    </a:p>
                  </a:txBody>
                  <a:tcPr/>
                </a:tc>
                <a:tc>
                  <a:txBody>
                    <a:bodyPr/>
                    <a:lstStyle/>
                    <a:p>
                      <a:pPr>
                        <a:buNone/>
                      </a:pPr>
                      <a:r>
                        <a:rPr lang="en-US" altLang="zh-CN"/>
                        <a:t>34</a:t>
                      </a:r>
                    </a:p>
                  </a:txBody>
                  <a:tcPr/>
                </a:tc>
                <a:tc>
                  <a:txBody>
                    <a:bodyPr/>
                    <a:lstStyle/>
                    <a:p>
                      <a:pPr>
                        <a:buNone/>
                      </a:pPr>
                      <a:r>
                        <a:rPr lang="en-US" altLang="zh-CN"/>
                        <a:t>35</a:t>
                      </a:r>
                    </a:p>
                  </a:txBody>
                  <a:tcPr/>
                </a:tc>
                <a:extLst>
                  <a:ext uri="{0D108BD9-81ED-4DB2-BD59-A6C34878D82A}">
                    <a16:rowId xmlns:a16="http://schemas.microsoft.com/office/drawing/2014/main" xmlns="" val="10007"/>
                  </a:ext>
                </a:extLst>
              </a:tr>
              <a:tr h="381000">
                <a:tc vMerge="1">
                  <a:txBody>
                    <a:bodyPr/>
                    <a:lstStyle/>
                    <a:p>
                      <a:endParaRPr lang="zh-CN"/>
                    </a:p>
                  </a:txBody>
                  <a:tcPr/>
                </a:tc>
                <a:tc>
                  <a:txBody>
                    <a:bodyPr/>
                    <a:lstStyle/>
                    <a:p>
                      <a:pPr>
                        <a:buNone/>
                      </a:pPr>
                      <a:r>
                        <a:rPr lang="zh-CN" altLang="en-US"/>
                        <a:t>安全运维管理</a:t>
                      </a:r>
                    </a:p>
                  </a:txBody>
                  <a:tcPr/>
                </a:tc>
                <a:tc>
                  <a:txBody>
                    <a:bodyPr/>
                    <a:lstStyle/>
                    <a:p>
                      <a:pPr>
                        <a:buNone/>
                      </a:pPr>
                      <a:r>
                        <a:rPr lang="en-US" altLang="zh-CN"/>
                        <a:t>13</a:t>
                      </a:r>
                    </a:p>
                  </a:txBody>
                  <a:tcPr/>
                </a:tc>
                <a:tc>
                  <a:txBody>
                    <a:bodyPr/>
                    <a:lstStyle/>
                    <a:p>
                      <a:pPr>
                        <a:buNone/>
                      </a:pPr>
                      <a:r>
                        <a:rPr lang="en-US" altLang="zh-CN"/>
                        <a:t>31</a:t>
                      </a:r>
                    </a:p>
                  </a:txBody>
                  <a:tcPr/>
                </a:tc>
                <a:tc>
                  <a:txBody>
                    <a:bodyPr/>
                    <a:lstStyle/>
                    <a:p>
                      <a:pPr>
                        <a:buNone/>
                      </a:pPr>
                      <a:r>
                        <a:rPr lang="en-US" altLang="zh-CN"/>
                        <a:t>49</a:t>
                      </a:r>
                    </a:p>
                  </a:txBody>
                  <a:tcPr/>
                </a:tc>
                <a:tc>
                  <a:txBody>
                    <a:bodyPr/>
                    <a:lstStyle/>
                    <a:p>
                      <a:pPr>
                        <a:buNone/>
                      </a:pPr>
                      <a:r>
                        <a:rPr lang="en-US" altLang="zh-CN"/>
                        <a:t>51</a:t>
                      </a:r>
                    </a:p>
                  </a:txBody>
                  <a:tcPr/>
                </a:tc>
                <a:extLst>
                  <a:ext uri="{0D108BD9-81ED-4DB2-BD59-A6C34878D82A}">
                    <a16:rowId xmlns:a16="http://schemas.microsoft.com/office/drawing/2014/main" xmlns="" val="10008"/>
                  </a:ext>
                </a:extLst>
              </a:tr>
              <a:tr h="381000">
                <a:tc>
                  <a:txBody>
                    <a:bodyPr/>
                    <a:lstStyle/>
                    <a:p>
                      <a:pPr>
                        <a:buNone/>
                      </a:pPr>
                      <a:r>
                        <a:rPr lang="zh-CN" altLang="en-US"/>
                        <a:t>合计</a:t>
                      </a:r>
                    </a:p>
                  </a:txBody>
                  <a:tcPr/>
                </a:tc>
                <a:tc>
                  <a:txBody>
                    <a:bodyPr/>
                    <a:lstStyle/>
                    <a:p>
                      <a:pPr>
                        <a:buNone/>
                      </a:pPr>
                      <a:endParaRPr lang="zh-CN" altLang="en-US"/>
                    </a:p>
                  </a:txBody>
                  <a:tcPr/>
                </a:tc>
                <a:tc>
                  <a:txBody>
                    <a:bodyPr/>
                    <a:lstStyle/>
                    <a:p>
                      <a:pPr>
                        <a:buNone/>
                      </a:pPr>
                      <a:r>
                        <a:rPr lang="en-US" altLang="zh-CN"/>
                        <a:t>60</a:t>
                      </a:r>
                    </a:p>
                  </a:txBody>
                  <a:tcPr/>
                </a:tc>
                <a:tc>
                  <a:txBody>
                    <a:bodyPr/>
                    <a:lstStyle/>
                    <a:p>
                      <a:pPr>
                        <a:buNone/>
                      </a:pPr>
                      <a:r>
                        <a:rPr lang="en-US" altLang="zh-CN"/>
                        <a:t>149</a:t>
                      </a:r>
                    </a:p>
                  </a:txBody>
                  <a:tcPr/>
                </a:tc>
                <a:tc>
                  <a:txBody>
                    <a:bodyPr/>
                    <a:lstStyle/>
                    <a:p>
                      <a:pPr>
                        <a:buNone/>
                      </a:pPr>
                      <a:r>
                        <a:rPr lang="en-US" altLang="zh-CN"/>
                        <a:t>232</a:t>
                      </a:r>
                    </a:p>
                  </a:txBody>
                  <a:tcPr/>
                </a:tc>
                <a:tc>
                  <a:txBody>
                    <a:bodyPr/>
                    <a:lstStyle/>
                    <a:p>
                      <a:pPr>
                        <a:buNone/>
                      </a:pPr>
                      <a:r>
                        <a:rPr lang="en-US" altLang="zh-CN"/>
                        <a:t>246</a:t>
                      </a:r>
                    </a:p>
                  </a:txBody>
                  <a:tcPr/>
                </a:tc>
                <a:extLst>
                  <a:ext uri="{0D108BD9-81ED-4DB2-BD59-A6C34878D82A}">
                    <a16:rowId xmlns:a16="http://schemas.microsoft.com/office/drawing/2014/main" xmlns="" val="10009"/>
                  </a:ext>
                </a:extLst>
              </a:tr>
              <a:tr h="381000">
                <a:tc>
                  <a:txBody>
                    <a:bodyPr/>
                    <a:lstStyle/>
                    <a:p>
                      <a:pPr>
                        <a:buNone/>
                      </a:pPr>
                      <a:r>
                        <a:rPr lang="zh-CN" altLang="en-US"/>
                        <a:t>级差</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89</a:t>
                      </a:r>
                    </a:p>
                  </a:txBody>
                  <a:tcPr/>
                </a:tc>
                <a:tc>
                  <a:txBody>
                    <a:bodyPr/>
                    <a:lstStyle/>
                    <a:p>
                      <a:pPr>
                        <a:buNone/>
                      </a:pPr>
                      <a:r>
                        <a:rPr lang="en-US" altLang="zh-CN"/>
                        <a:t>83</a:t>
                      </a:r>
                    </a:p>
                  </a:txBody>
                  <a:tcPr/>
                </a:tc>
                <a:tc>
                  <a:txBody>
                    <a:bodyPr/>
                    <a:lstStyle/>
                    <a:p>
                      <a:pPr>
                        <a:buNone/>
                      </a:pPr>
                      <a:r>
                        <a:rPr lang="en-US" altLang="zh-CN"/>
                        <a:t>14</a:t>
                      </a: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858481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物理与环境安全控制点</a:t>
            </a:r>
          </a:p>
        </p:txBody>
      </p:sp>
      <p:graphicFrame>
        <p:nvGraphicFramePr>
          <p:cNvPr id="4" name="内容占位符 3"/>
          <p:cNvGraphicFramePr>
            <a:graphicFrameLocks noGrp="1"/>
          </p:cNvGraphicFramePr>
          <p:nvPr>
            <p:ph idx="1"/>
          </p:nvPr>
        </p:nvGraphicFramePr>
        <p:xfrm>
          <a:off x="658813" y="1554163"/>
          <a:ext cx="7772400" cy="4572000"/>
        </p:xfrm>
        <a:graphic>
          <a:graphicData uri="http://schemas.openxmlformats.org/drawingml/2006/table">
            <a:tbl>
              <a:tblPr firstRow="1" bandRow="1">
                <a:tableStyleId>{5C22544A-7EE6-4342-B048-85BDC9FD1C3A}</a:tableStyleId>
              </a:tblPr>
              <a:tblGrid>
                <a:gridCol w="687705">
                  <a:extLst>
                    <a:ext uri="{9D8B030D-6E8A-4147-A177-3AD203B41FA5}">
                      <a16:colId xmlns:a16="http://schemas.microsoft.com/office/drawing/2014/main" xmlns="" val="20000"/>
                    </a:ext>
                  </a:extLst>
                </a:gridCol>
                <a:gridCol w="1986915">
                  <a:extLst>
                    <a:ext uri="{9D8B030D-6E8A-4147-A177-3AD203B41FA5}">
                      <a16:colId xmlns:a16="http://schemas.microsoft.com/office/drawing/2014/main" xmlns="" val="20001"/>
                    </a:ext>
                  </a:extLst>
                </a:gridCol>
                <a:gridCol w="805815">
                  <a:extLst>
                    <a:ext uri="{9D8B030D-6E8A-4147-A177-3AD203B41FA5}">
                      <a16:colId xmlns:a16="http://schemas.microsoft.com/office/drawing/2014/main" xmlns="" val="20002"/>
                    </a:ext>
                  </a:extLst>
                </a:gridCol>
                <a:gridCol w="864235">
                  <a:extLst>
                    <a:ext uri="{9D8B030D-6E8A-4147-A177-3AD203B41FA5}">
                      <a16:colId xmlns:a16="http://schemas.microsoft.com/office/drawing/2014/main" xmlns="" val="20003"/>
                    </a:ext>
                  </a:extLst>
                </a:gridCol>
                <a:gridCol w="878840">
                  <a:extLst>
                    <a:ext uri="{9D8B030D-6E8A-4147-A177-3AD203B41FA5}">
                      <a16:colId xmlns:a16="http://schemas.microsoft.com/office/drawing/2014/main" xmlns="" val="20004"/>
                    </a:ext>
                  </a:extLst>
                </a:gridCol>
                <a:gridCol w="2548890">
                  <a:extLst>
                    <a:ext uri="{9D8B030D-6E8A-4147-A177-3AD203B41FA5}">
                      <a16:colId xmlns:a16="http://schemas.microsoft.com/office/drawing/2014/main" xmlns="" val="20005"/>
                    </a:ext>
                  </a:extLst>
                </a:gridCol>
              </a:tblGrid>
              <a:tr h="381000">
                <a:tc>
                  <a:txBody>
                    <a:bodyPr/>
                    <a:lstStyle/>
                    <a:p>
                      <a:pPr>
                        <a:buNone/>
                      </a:pPr>
                      <a:r>
                        <a:rPr lang="zh-CN" altLang="en-US"/>
                        <a:t>序号</a:t>
                      </a:r>
                    </a:p>
                  </a:txBody>
                  <a:tcPr/>
                </a:tc>
                <a:tc>
                  <a:txBody>
                    <a:bodyPr/>
                    <a:lstStyle/>
                    <a:p>
                      <a:pPr>
                        <a:buNone/>
                      </a:pPr>
                      <a:r>
                        <a:rPr lang="zh-CN" altLang="en-US"/>
                        <a:t>控制点</a:t>
                      </a:r>
                    </a:p>
                  </a:txBody>
                  <a:tcPr/>
                </a:tc>
                <a:tc>
                  <a:txBody>
                    <a:bodyPr/>
                    <a:lstStyle/>
                    <a:p>
                      <a:pPr>
                        <a:buNone/>
                      </a:pPr>
                      <a:r>
                        <a:rPr lang="zh-CN" altLang="en-US"/>
                        <a:t>一级</a:t>
                      </a:r>
                    </a:p>
                  </a:txBody>
                  <a:tcPr/>
                </a:tc>
                <a:tc>
                  <a:txBody>
                    <a:bodyPr/>
                    <a:lstStyle/>
                    <a:p>
                      <a:pPr>
                        <a:buNone/>
                      </a:pP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a:txBody>
                    <a:bodyPr/>
                    <a:lstStyle/>
                    <a:p>
                      <a:pPr>
                        <a:buNone/>
                      </a:pPr>
                      <a:r>
                        <a:rPr lang="en-US" altLang="zh-CN"/>
                        <a:t>1</a:t>
                      </a:r>
                    </a:p>
                  </a:txBody>
                  <a:tcPr/>
                </a:tc>
                <a:tc>
                  <a:txBody>
                    <a:bodyPr/>
                    <a:lstStyle/>
                    <a:p>
                      <a:pPr>
                        <a:buNone/>
                      </a:pPr>
                      <a:r>
                        <a:rPr lang="zh-CN" altLang="en-US"/>
                        <a:t>物理位置的选择</a:t>
                      </a:r>
                    </a:p>
                  </a:txBody>
                  <a:tcPr/>
                </a:tc>
                <a:tc>
                  <a:txBody>
                    <a:bodyPr/>
                    <a:lstStyle/>
                    <a:p>
                      <a:pPr>
                        <a:buNone/>
                      </a:pPr>
                      <a:endParaRPr lang="zh-CN" altLang="en-US"/>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1"/>
                  </a:ext>
                </a:extLst>
              </a:tr>
              <a:tr h="381000">
                <a:tc>
                  <a:txBody>
                    <a:bodyPr/>
                    <a:lstStyle/>
                    <a:p>
                      <a:pPr>
                        <a:buNone/>
                      </a:pPr>
                      <a:r>
                        <a:rPr lang="en-US" altLang="zh-CN"/>
                        <a:t>2</a:t>
                      </a:r>
                    </a:p>
                  </a:txBody>
                  <a:tcPr/>
                </a:tc>
                <a:tc>
                  <a:txBody>
                    <a:bodyPr/>
                    <a:lstStyle/>
                    <a:p>
                      <a:pPr>
                        <a:buNone/>
                      </a:pPr>
                      <a:r>
                        <a:rPr lang="zh-CN" altLang="en-US"/>
                        <a:t>物理访问控制</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t>*</a:t>
                      </a:r>
                      <a:endParaRPr lang="zh-CN" altLang="en-US"/>
                    </a:p>
                  </a:txBody>
                  <a:tcPr/>
                </a:tc>
                <a:extLst>
                  <a:ext uri="{0D108BD9-81ED-4DB2-BD59-A6C34878D82A}">
                    <a16:rowId xmlns:a16="http://schemas.microsoft.com/office/drawing/2014/main" xmlns="" val="10002"/>
                  </a:ext>
                </a:extLst>
              </a:tr>
              <a:tr h="381000">
                <a:tc>
                  <a:txBody>
                    <a:bodyPr/>
                    <a:lstStyle/>
                    <a:p>
                      <a:pPr>
                        <a:buNone/>
                      </a:pPr>
                      <a:r>
                        <a:rPr lang="en-US" altLang="zh-CN"/>
                        <a:t>3</a:t>
                      </a:r>
                    </a:p>
                  </a:txBody>
                  <a:tcPr/>
                </a:tc>
                <a:tc>
                  <a:txBody>
                    <a:bodyPr/>
                    <a:lstStyle/>
                    <a:p>
                      <a:pPr>
                        <a:buNone/>
                      </a:pPr>
                      <a:r>
                        <a:rPr lang="zh-CN" altLang="en-US"/>
                        <a:t>防盗窃和防破环</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3"/>
                  </a:ext>
                </a:extLst>
              </a:tr>
              <a:tr h="381000">
                <a:tc>
                  <a:txBody>
                    <a:bodyPr/>
                    <a:lstStyle/>
                    <a:p>
                      <a:pPr>
                        <a:buNone/>
                      </a:pPr>
                      <a:r>
                        <a:rPr lang="en-US" altLang="zh-CN"/>
                        <a:t>4</a:t>
                      </a:r>
                    </a:p>
                  </a:txBody>
                  <a:tcPr/>
                </a:tc>
                <a:tc>
                  <a:txBody>
                    <a:bodyPr/>
                    <a:lstStyle/>
                    <a:p>
                      <a:pPr>
                        <a:buNone/>
                      </a:pPr>
                      <a:r>
                        <a:rPr lang="zh-CN" altLang="en-US"/>
                        <a:t>防雷击</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4"/>
                  </a:ext>
                </a:extLst>
              </a:tr>
              <a:tr h="381000">
                <a:tc>
                  <a:txBody>
                    <a:bodyPr/>
                    <a:lstStyle/>
                    <a:p>
                      <a:pPr>
                        <a:buNone/>
                      </a:pPr>
                      <a:r>
                        <a:rPr lang="en-US" altLang="zh-CN"/>
                        <a:t>5</a:t>
                      </a:r>
                    </a:p>
                  </a:txBody>
                  <a:tcPr/>
                </a:tc>
                <a:tc>
                  <a:txBody>
                    <a:bodyPr/>
                    <a:lstStyle/>
                    <a:p>
                      <a:pPr>
                        <a:buNone/>
                      </a:pPr>
                      <a:r>
                        <a:rPr lang="zh-CN" altLang="en-US"/>
                        <a:t>防火</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5"/>
                  </a:ext>
                </a:extLst>
              </a:tr>
              <a:tr h="381000">
                <a:tc>
                  <a:txBody>
                    <a:bodyPr/>
                    <a:lstStyle/>
                    <a:p>
                      <a:pPr>
                        <a:buNone/>
                      </a:pPr>
                      <a:r>
                        <a:rPr lang="en-US" altLang="zh-CN"/>
                        <a:t>6</a:t>
                      </a:r>
                    </a:p>
                  </a:txBody>
                  <a:tcPr/>
                </a:tc>
                <a:tc>
                  <a:txBody>
                    <a:bodyPr/>
                    <a:lstStyle/>
                    <a:p>
                      <a:pPr>
                        <a:buNone/>
                      </a:pPr>
                      <a:r>
                        <a:rPr lang="zh-CN" altLang="en-US"/>
                        <a:t>防水防潮</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6"/>
                  </a:ext>
                </a:extLst>
              </a:tr>
              <a:tr h="381000">
                <a:tc>
                  <a:txBody>
                    <a:bodyPr/>
                    <a:lstStyle/>
                    <a:p>
                      <a:pPr>
                        <a:buNone/>
                      </a:pPr>
                      <a:r>
                        <a:rPr lang="en-US" altLang="zh-CN"/>
                        <a:t>7</a:t>
                      </a:r>
                    </a:p>
                  </a:txBody>
                  <a:tcPr/>
                </a:tc>
                <a:tc>
                  <a:txBody>
                    <a:bodyPr/>
                    <a:lstStyle/>
                    <a:p>
                      <a:pPr>
                        <a:buNone/>
                      </a:pPr>
                      <a:r>
                        <a:rPr lang="zh-CN" altLang="en-US"/>
                        <a:t>防静电</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7"/>
                  </a:ext>
                </a:extLst>
              </a:tr>
              <a:tr h="381000">
                <a:tc>
                  <a:txBody>
                    <a:bodyPr/>
                    <a:lstStyle/>
                    <a:p>
                      <a:pPr>
                        <a:buNone/>
                      </a:pPr>
                      <a:r>
                        <a:rPr lang="en-US" altLang="zh-CN"/>
                        <a:t>8</a:t>
                      </a:r>
                    </a:p>
                  </a:txBody>
                  <a:tcPr/>
                </a:tc>
                <a:tc>
                  <a:txBody>
                    <a:bodyPr/>
                    <a:lstStyle/>
                    <a:p>
                      <a:pPr>
                        <a:buNone/>
                      </a:pPr>
                      <a:r>
                        <a:rPr lang="zh-CN" altLang="en-US"/>
                        <a:t>温度湿度控制</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8"/>
                  </a:ext>
                </a:extLst>
              </a:tr>
              <a:tr h="381000">
                <a:tc>
                  <a:txBody>
                    <a:bodyPr/>
                    <a:lstStyle/>
                    <a:p>
                      <a:pPr>
                        <a:buNone/>
                      </a:pPr>
                      <a:r>
                        <a:rPr lang="en-US" altLang="zh-CN"/>
                        <a:t>9</a:t>
                      </a:r>
                    </a:p>
                  </a:txBody>
                  <a:tcPr/>
                </a:tc>
                <a:tc>
                  <a:txBody>
                    <a:bodyPr/>
                    <a:lstStyle/>
                    <a:p>
                      <a:pPr>
                        <a:buNone/>
                      </a:pPr>
                      <a:r>
                        <a:rPr lang="zh-CN" altLang="en-US"/>
                        <a:t>电力供应</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9"/>
                  </a:ext>
                </a:extLst>
              </a:tr>
              <a:tr h="381000">
                <a:tc>
                  <a:txBody>
                    <a:bodyPr/>
                    <a:lstStyle/>
                    <a:p>
                      <a:pPr>
                        <a:buNone/>
                      </a:pPr>
                      <a:r>
                        <a:rPr lang="en-US" altLang="zh-CN"/>
                        <a:t>10</a:t>
                      </a:r>
                    </a:p>
                  </a:txBody>
                  <a:tcPr/>
                </a:tc>
                <a:tc>
                  <a:txBody>
                    <a:bodyPr/>
                    <a:lstStyle/>
                    <a:p>
                      <a:pPr>
                        <a:buNone/>
                      </a:pPr>
                      <a:r>
                        <a:rPr lang="zh-CN" altLang="en-US"/>
                        <a:t>电磁防护</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10"/>
                  </a:ext>
                </a:extLst>
              </a:tr>
              <a:tr h="381000">
                <a:tc>
                  <a:txBody>
                    <a:bodyPr/>
                    <a:lstStyle/>
                    <a:p>
                      <a:pPr>
                        <a:buNone/>
                      </a:pPr>
                      <a:r>
                        <a:rPr lang="en-US" altLang="zh-CN"/>
                        <a:t>11</a:t>
                      </a:r>
                    </a:p>
                  </a:txBody>
                  <a:tcPr/>
                </a:tc>
                <a:tc>
                  <a:txBody>
                    <a:bodyPr/>
                    <a:lstStyle/>
                    <a:p>
                      <a:pPr>
                        <a:buNone/>
                      </a:pPr>
                      <a:r>
                        <a:rPr lang="zh-CN" altLang="en-US"/>
                        <a:t>合计</a:t>
                      </a:r>
                    </a:p>
                  </a:txBody>
                  <a:tcPr/>
                </a:tc>
                <a:tc>
                  <a:txBody>
                    <a:bodyPr/>
                    <a:lstStyle/>
                    <a:p>
                      <a:pPr>
                        <a:buNone/>
                      </a:pPr>
                      <a:r>
                        <a:rPr lang="en-US" altLang="zh-CN"/>
                        <a:t>7</a:t>
                      </a:r>
                    </a:p>
                  </a:txBody>
                  <a:tcPr/>
                </a:tc>
                <a:tc>
                  <a:txBody>
                    <a:bodyPr/>
                    <a:lstStyle/>
                    <a:p>
                      <a:pPr>
                        <a:buNone/>
                      </a:pPr>
                      <a:r>
                        <a:rPr lang="en-US" altLang="zh-CN"/>
                        <a:t>10</a:t>
                      </a:r>
                    </a:p>
                  </a:txBody>
                  <a:tcPr/>
                </a:tc>
                <a:tc>
                  <a:txBody>
                    <a:bodyPr/>
                    <a:lstStyle/>
                    <a:p>
                      <a:pPr>
                        <a:buNone/>
                      </a:pPr>
                      <a:r>
                        <a:rPr lang="en-US" altLang="zh-CN"/>
                        <a:t>10</a:t>
                      </a:r>
                    </a:p>
                  </a:txBody>
                  <a:tcPr/>
                </a:tc>
                <a:tc>
                  <a:txBody>
                    <a:bodyPr/>
                    <a:lstStyle/>
                    <a:p>
                      <a:pPr>
                        <a:buNone/>
                      </a:pPr>
                      <a:r>
                        <a:rPr lang="en-US" altLang="zh-CN"/>
                        <a:t>10</a:t>
                      </a: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62056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网络与通信安全控制点</a:t>
            </a:r>
          </a:p>
        </p:txBody>
      </p:sp>
      <p:graphicFrame>
        <p:nvGraphicFramePr>
          <p:cNvPr id="4" name="内容占位符 3"/>
          <p:cNvGraphicFramePr>
            <a:graphicFrameLocks noGrp="1"/>
          </p:cNvGraphicFramePr>
          <p:nvPr>
            <p:ph idx="1"/>
          </p:nvPr>
        </p:nvGraphicFramePr>
        <p:xfrm>
          <a:off x="658813" y="1554163"/>
          <a:ext cx="7772400" cy="3810000"/>
        </p:xfrm>
        <a:graphic>
          <a:graphicData uri="http://schemas.openxmlformats.org/drawingml/2006/table">
            <a:tbl>
              <a:tblPr firstRow="1" bandRow="1">
                <a:tableStyleId>{5C22544A-7EE6-4342-B048-85BDC9FD1C3A}</a:tableStyleId>
              </a:tblPr>
              <a:tblGrid>
                <a:gridCol w="687705">
                  <a:extLst>
                    <a:ext uri="{9D8B030D-6E8A-4147-A177-3AD203B41FA5}">
                      <a16:colId xmlns:a16="http://schemas.microsoft.com/office/drawing/2014/main" xmlns="" val="20000"/>
                    </a:ext>
                  </a:extLst>
                </a:gridCol>
                <a:gridCol w="1986915">
                  <a:extLst>
                    <a:ext uri="{9D8B030D-6E8A-4147-A177-3AD203B41FA5}">
                      <a16:colId xmlns:a16="http://schemas.microsoft.com/office/drawing/2014/main" xmlns="" val="20001"/>
                    </a:ext>
                  </a:extLst>
                </a:gridCol>
                <a:gridCol w="805815">
                  <a:extLst>
                    <a:ext uri="{9D8B030D-6E8A-4147-A177-3AD203B41FA5}">
                      <a16:colId xmlns:a16="http://schemas.microsoft.com/office/drawing/2014/main" xmlns="" val="20002"/>
                    </a:ext>
                  </a:extLst>
                </a:gridCol>
                <a:gridCol w="864235">
                  <a:extLst>
                    <a:ext uri="{9D8B030D-6E8A-4147-A177-3AD203B41FA5}">
                      <a16:colId xmlns:a16="http://schemas.microsoft.com/office/drawing/2014/main" xmlns="" val="20003"/>
                    </a:ext>
                  </a:extLst>
                </a:gridCol>
                <a:gridCol w="878840">
                  <a:extLst>
                    <a:ext uri="{9D8B030D-6E8A-4147-A177-3AD203B41FA5}">
                      <a16:colId xmlns:a16="http://schemas.microsoft.com/office/drawing/2014/main" xmlns="" val="20004"/>
                    </a:ext>
                  </a:extLst>
                </a:gridCol>
                <a:gridCol w="2548890">
                  <a:extLst>
                    <a:ext uri="{9D8B030D-6E8A-4147-A177-3AD203B41FA5}">
                      <a16:colId xmlns:a16="http://schemas.microsoft.com/office/drawing/2014/main" xmlns="" val="20005"/>
                    </a:ext>
                  </a:extLst>
                </a:gridCol>
              </a:tblGrid>
              <a:tr h="381000">
                <a:tc>
                  <a:txBody>
                    <a:bodyPr/>
                    <a:lstStyle/>
                    <a:p>
                      <a:pPr>
                        <a:buNone/>
                      </a:pPr>
                      <a:r>
                        <a:rPr lang="zh-CN" altLang="en-US"/>
                        <a:t>序号</a:t>
                      </a:r>
                    </a:p>
                  </a:txBody>
                  <a:tcPr/>
                </a:tc>
                <a:tc>
                  <a:txBody>
                    <a:bodyPr/>
                    <a:lstStyle/>
                    <a:p>
                      <a:pPr>
                        <a:buNone/>
                      </a:pPr>
                      <a:r>
                        <a:rPr lang="zh-CN" altLang="en-US"/>
                        <a:t>控制点</a:t>
                      </a:r>
                    </a:p>
                  </a:txBody>
                  <a:tcPr/>
                </a:tc>
                <a:tc>
                  <a:txBody>
                    <a:bodyPr/>
                    <a:lstStyle/>
                    <a:p>
                      <a:pPr>
                        <a:buNone/>
                      </a:pPr>
                      <a:r>
                        <a:rPr lang="zh-CN" altLang="en-US"/>
                        <a:t>一级</a:t>
                      </a:r>
                    </a:p>
                  </a:txBody>
                  <a:tcPr/>
                </a:tc>
                <a:tc>
                  <a:txBody>
                    <a:bodyPr/>
                    <a:lstStyle/>
                    <a:p>
                      <a:pPr>
                        <a:buNone/>
                      </a:pP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a:txBody>
                    <a:bodyPr/>
                    <a:lstStyle/>
                    <a:p>
                      <a:pPr>
                        <a:buNone/>
                      </a:pPr>
                      <a:r>
                        <a:rPr lang="en-US" altLang="zh-CN"/>
                        <a:t>1</a:t>
                      </a:r>
                    </a:p>
                  </a:txBody>
                  <a:tcPr/>
                </a:tc>
                <a:tc>
                  <a:txBody>
                    <a:bodyPr/>
                    <a:lstStyle/>
                    <a:p>
                      <a:pPr>
                        <a:buNone/>
                      </a:pPr>
                      <a:r>
                        <a:rPr lang="zh-CN" altLang="en-US"/>
                        <a:t>网络构架</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1"/>
                  </a:ext>
                </a:extLst>
              </a:tr>
              <a:tr h="381000">
                <a:tc>
                  <a:txBody>
                    <a:bodyPr/>
                    <a:lstStyle/>
                    <a:p>
                      <a:pPr>
                        <a:buNone/>
                      </a:pPr>
                      <a:r>
                        <a:rPr lang="en-US" altLang="zh-CN"/>
                        <a:t>2</a:t>
                      </a:r>
                    </a:p>
                  </a:txBody>
                  <a:tcPr/>
                </a:tc>
                <a:tc>
                  <a:txBody>
                    <a:bodyPr/>
                    <a:lstStyle/>
                    <a:p>
                      <a:pPr>
                        <a:buNone/>
                      </a:pPr>
                      <a:r>
                        <a:rPr lang="zh-CN" altLang="en-US"/>
                        <a:t>通信传输</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t>*</a:t>
                      </a:r>
                      <a:endParaRPr lang="zh-CN" altLang="en-US"/>
                    </a:p>
                  </a:txBody>
                  <a:tcPr/>
                </a:tc>
                <a:extLst>
                  <a:ext uri="{0D108BD9-81ED-4DB2-BD59-A6C34878D82A}">
                    <a16:rowId xmlns:a16="http://schemas.microsoft.com/office/drawing/2014/main" xmlns="" val="10002"/>
                  </a:ext>
                </a:extLst>
              </a:tr>
              <a:tr h="381000">
                <a:tc>
                  <a:txBody>
                    <a:bodyPr/>
                    <a:lstStyle/>
                    <a:p>
                      <a:pPr>
                        <a:buNone/>
                      </a:pPr>
                      <a:r>
                        <a:rPr lang="en-US" altLang="zh-CN"/>
                        <a:t>3</a:t>
                      </a:r>
                    </a:p>
                  </a:txBody>
                  <a:tcPr/>
                </a:tc>
                <a:tc>
                  <a:txBody>
                    <a:bodyPr/>
                    <a:lstStyle/>
                    <a:p>
                      <a:pPr>
                        <a:buNone/>
                      </a:pPr>
                      <a:r>
                        <a:rPr lang="zh-CN" altLang="en-US"/>
                        <a:t>边界防护</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3"/>
                  </a:ext>
                </a:extLst>
              </a:tr>
              <a:tr h="381000">
                <a:tc>
                  <a:txBody>
                    <a:bodyPr/>
                    <a:lstStyle/>
                    <a:p>
                      <a:pPr>
                        <a:buNone/>
                      </a:pPr>
                      <a:r>
                        <a:rPr lang="en-US" altLang="zh-CN"/>
                        <a:t>4</a:t>
                      </a:r>
                    </a:p>
                  </a:txBody>
                  <a:tcPr/>
                </a:tc>
                <a:tc>
                  <a:txBody>
                    <a:bodyPr/>
                    <a:lstStyle/>
                    <a:p>
                      <a:pPr>
                        <a:buNone/>
                      </a:pPr>
                      <a:r>
                        <a:rPr lang="zh-CN" altLang="en-US"/>
                        <a:t>访问控制</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4"/>
                  </a:ext>
                </a:extLst>
              </a:tr>
              <a:tr h="381000">
                <a:tc>
                  <a:txBody>
                    <a:bodyPr/>
                    <a:lstStyle/>
                    <a:p>
                      <a:pPr>
                        <a:buNone/>
                      </a:pPr>
                      <a:r>
                        <a:rPr lang="en-US" altLang="zh-CN"/>
                        <a:t>5</a:t>
                      </a:r>
                    </a:p>
                  </a:txBody>
                  <a:tcPr/>
                </a:tc>
                <a:tc>
                  <a:txBody>
                    <a:bodyPr/>
                    <a:lstStyle/>
                    <a:p>
                      <a:pPr>
                        <a:buNone/>
                      </a:pPr>
                      <a:r>
                        <a:rPr lang="zh-CN" altLang="en-US"/>
                        <a:t>入侵防范</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5"/>
                  </a:ext>
                </a:extLst>
              </a:tr>
              <a:tr h="381000">
                <a:tc>
                  <a:txBody>
                    <a:bodyPr/>
                    <a:lstStyle/>
                    <a:p>
                      <a:pPr>
                        <a:buNone/>
                      </a:pPr>
                      <a:r>
                        <a:rPr lang="en-US" altLang="zh-CN"/>
                        <a:t>6</a:t>
                      </a:r>
                    </a:p>
                  </a:txBody>
                  <a:tcPr/>
                </a:tc>
                <a:tc>
                  <a:txBody>
                    <a:bodyPr/>
                    <a:lstStyle/>
                    <a:p>
                      <a:pPr>
                        <a:buNone/>
                      </a:pPr>
                      <a:r>
                        <a:rPr lang="zh-CN" altLang="en-US"/>
                        <a:t>恶意代码防范</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6"/>
                  </a:ext>
                </a:extLst>
              </a:tr>
              <a:tr h="381000">
                <a:tc>
                  <a:txBody>
                    <a:bodyPr/>
                    <a:lstStyle/>
                    <a:p>
                      <a:pPr>
                        <a:buNone/>
                      </a:pPr>
                      <a:r>
                        <a:rPr lang="en-US" altLang="zh-CN"/>
                        <a:t>7</a:t>
                      </a:r>
                    </a:p>
                  </a:txBody>
                  <a:tcPr/>
                </a:tc>
                <a:tc>
                  <a:txBody>
                    <a:bodyPr/>
                    <a:lstStyle/>
                    <a:p>
                      <a:pPr>
                        <a:buNone/>
                      </a:pPr>
                      <a:r>
                        <a:rPr lang="zh-CN" altLang="en-US"/>
                        <a:t>安全审计</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7"/>
                  </a:ext>
                </a:extLst>
              </a:tr>
              <a:tr h="381000">
                <a:tc>
                  <a:txBody>
                    <a:bodyPr/>
                    <a:lstStyle/>
                    <a:p>
                      <a:pPr>
                        <a:buNone/>
                      </a:pPr>
                      <a:r>
                        <a:rPr lang="en-US" altLang="zh-CN"/>
                        <a:t>8</a:t>
                      </a:r>
                    </a:p>
                  </a:txBody>
                  <a:tcPr/>
                </a:tc>
                <a:tc>
                  <a:txBody>
                    <a:bodyPr/>
                    <a:lstStyle/>
                    <a:p>
                      <a:pPr>
                        <a:buNone/>
                      </a:pPr>
                      <a:r>
                        <a:rPr lang="zh-CN" altLang="en-US"/>
                        <a:t>集中管控</a:t>
                      </a:r>
                    </a:p>
                  </a:txBody>
                  <a:tcPr/>
                </a:tc>
                <a:tc>
                  <a:txBody>
                    <a:bodyPr/>
                    <a:lstStyle/>
                    <a:p>
                      <a:pPr>
                        <a:buNone/>
                      </a:pPr>
                      <a:endParaRPr lang="en-US" altLang="zh-CN"/>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8"/>
                  </a:ext>
                </a:extLst>
              </a:tr>
              <a:tr h="381000">
                <a:tc>
                  <a:txBody>
                    <a:bodyPr/>
                    <a:lstStyle/>
                    <a:p>
                      <a:pPr>
                        <a:buNone/>
                      </a:pPr>
                      <a:r>
                        <a:rPr lang="en-US" altLang="zh-CN"/>
                        <a:t>11</a:t>
                      </a:r>
                    </a:p>
                  </a:txBody>
                  <a:tcPr/>
                </a:tc>
                <a:tc>
                  <a:txBody>
                    <a:bodyPr/>
                    <a:lstStyle/>
                    <a:p>
                      <a:pPr>
                        <a:buNone/>
                      </a:pPr>
                      <a:r>
                        <a:rPr lang="zh-CN" altLang="en-US"/>
                        <a:t>合计</a:t>
                      </a:r>
                    </a:p>
                  </a:txBody>
                  <a:tcPr/>
                </a:tc>
                <a:tc>
                  <a:txBody>
                    <a:bodyPr/>
                    <a:lstStyle/>
                    <a:p>
                      <a:pPr>
                        <a:buNone/>
                      </a:pPr>
                      <a:r>
                        <a:rPr lang="en-US" altLang="zh-CN"/>
                        <a:t>4</a:t>
                      </a:r>
                    </a:p>
                  </a:txBody>
                  <a:tcPr/>
                </a:tc>
                <a:tc>
                  <a:txBody>
                    <a:bodyPr/>
                    <a:lstStyle/>
                    <a:p>
                      <a:pPr>
                        <a:buNone/>
                      </a:pPr>
                      <a:r>
                        <a:rPr lang="en-US" altLang="zh-CN"/>
                        <a:t>7</a:t>
                      </a:r>
                    </a:p>
                  </a:txBody>
                  <a:tcPr/>
                </a:tc>
                <a:tc>
                  <a:txBody>
                    <a:bodyPr/>
                    <a:lstStyle/>
                    <a:p>
                      <a:pPr>
                        <a:buNone/>
                      </a:pPr>
                      <a:r>
                        <a:rPr lang="en-US" altLang="zh-CN"/>
                        <a:t>8</a:t>
                      </a:r>
                    </a:p>
                  </a:txBody>
                  <a:tcPr/>
                </a:tc>
                <a:tc>
                  <a:txBody>
                    <a:bodyPr/>
                    <a:lstStyle/>
                    <a:p>
                      <a:pPr>
                        <a:buNone/>
                      </a:pPr>
                      <a:r>
                        <a:rPr lang="en-US" altLang="zh-CN"/>
                        <a:t>8</a:t>
                      </a:r>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90867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内容提纲</a:t>
            </a:r>
            <a:endParaRPr lang="en-US" altLang="zh-CN">
              <a:solidFill>
                <a:schemeClr val="accent1"/>
              </a:solidFill>
            </a:endParaRPr>
          </a:p>
        </p:txBody>
      </p:sp>
      <p:sp>
        <p:nvSpPr>
          <p:cNvPr id="30723" name="Text Box 3"/>
          <p:cNvSpPr txBox="1">
            <a:spLocks noChangeArrowheads="1"/>
          </p:cNvSpPr>
          <p:nvPr/>
        </p:nvSpPr>
        <p:spPr bwMode="auto">
          <a:xfrm>
            <a:off x="1660525" y="722313"/>
            <a:ext cx="184150" cy="366712"/>
          </a:xfrm>
          <a:prstGeom prst="rect">
            <a:avLst/>
          </a:prstGeom>
          <a:noFill/>
          <a:ln w="9525">
            <a:noFill/>
            <a:miter lim="800000"/>
          </a:ln>
        </p:spPr>
        <p:txBody>
          <a:bodyPr wrap="none">
            <a:spAutoFit/>
          </a:bodyPr>
          <a:lstStyle/>
          <a:p>
            <a:endParaRPr lang="zh-CN" altLang="en-US">
              <a:ea typeface="宋体" panose="02010600030101010101" pitchFamily="2" charset="-122"/>
            </a:endParaRPr>
          </a:p>
        </p:txBody>
      </p:sp>
      <p:sp>
        <p:nvSpPr>
          <p:cNvPr id="30724" name="Line 4"/>
          <p:cNvSpPr>
            <a:spLocks noChangeShapeType="1"/>
          </p:cNvSpPr>
          <p:nvPr/>
        </p:nvSpPr>
        <p:spPr bwMode="gray">
          <a:xfrm>
            <a:off x="1252538" y="2986088"/>
            <a:ext cx="6167437" cy="7937"/>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25" name="Rectangle 5"/>
          <p:cNvSpPr>
            <a:spLocks noChangeArrowheads="1"/>
          </p:cNvSpPr>
          <p:nvPr/>
        </p:nvSpPr>
        <p:spPr bwMode="gray">
          <a:xfrm rot="3419336">
            <a:off x="979487" y="2409826"/>
            <a:ext cx="479425" cy="520700"/>
          </a:xfrm>
          <a:prstGeom prst="rect">
            <a:avLst/>
          </a:prstGeom>
          <a:solidFill>
            <a:srgbClr val="9369E7"/>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30726" name="Text Box 6"/>
          <p:cNvSpPr txBox="1">
            <a:spLocks noChangeArrowheads="1"/>
          </p:cNvSpPr>
          <p:nvPr/>
        </p:nvSpPr>
        <p:spPr bwMode="gray">
          <a:xfrm>
            <a:off x="1785938" y="2373313"/>
            <a:ext cx="6289116" cy="523220"/>
          </a:xfrm>
          <a:prstGeom prst="rect">
            <a:avLst/>
          </a:prstGeom>
          <a:noFill/>
          <a:ln w="9525" algn="ctr">
            <a:noFill/>
            <a:miter lim="800000"/>
          </a:ln>
        </p:spPr>
        <p:txBody>
          <a:bodyPr wrap="square">
            <a:spAutoFit/>
          </a:bodyPr>
          <a:lstStyle/>
          <a:p>
            <a:pPr eaLnBrk="0" hangingPunct="0"/>
            <a:r>
              <a:rPr lang="zh-CN" altLang="en-US" sz="2800" b="1" dirty="0">
                <a:solidFill>
                  <a:srgbClr val="000000"/>
                </a:solidFill>
              </a:rPr>
              <a:t>网络安全等级</a:t>
            </a:r>
            <a:r>
              <a:rPr lang="zh-CN" altLang="en-US" sz="2800" b="1" dirty="0" smtClean="0">
                <a:solidFill>
                  <a:srgbClr val="000000"/>
                </a:solidFill>
              </a:rPr>
              <a:t>保护基本要求与设计</a:t>
            </a:r>
            <a:r>
              <a:rPr lang="zh-CN" altLang="en-US" sz="2800" b="1" dirty="0">
                <a:solidFill>
                  <a:srgbClr val="000000"/>
                </a:solidFill>
              </a:rPr>
              <a:t>要求</a:t>
            </a:r>
          </a:p>
        </p:txBody>
      </p:sp>
      <p:sp>
        <p:nvSpPr>
          <p:cNvPr id="30727" name="Text Box 7"/>
          <p:cNvSpPr txBox="1">
            <a:spLocks noChangeArrowheads="1"/>
          </p:cNvSpPr>
          <p:nvPr/>
        </p:nvSpPr>
        <p:spPr bwMode="gray">
          <a:xfrm>
            <a:off x="1057275" y="2441575"/>
            <a:ext cx="354013" cy="457200"/>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2</a:t>
            </a:r>
          </a:p>
        </p:txBody>
      </p:sp>
      <p:sp>
        <p:nvSpPr>
          <p:cNvPr id="30728" name="Rectangle 8"/>
          <p:cNvSpPr>
            <a:spLocks noChangeArrowheads="1"/>
          </p:cNvSpPr>
          <p:nvPr/>
        </p:nvSpPr>
        <p:spPr bwMode="gray">
          <a:xfrm rot="3419336">
            <a:off x="973137" y="3487738"/>
            <a:ext cx="479425" cy="520700"/>
          </a:xfrm>
          <a:prstGeom prst="rect">
            <a:avLst/>
          </a:prstGeom>
          <a:solidFill>
            <a:srgbClr val="669900"/>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0729" name="Text Box 9"/>
          <p:cNvSpPr txBox="1">
            <a:spLocks noChangeArrowheads="1"/>
          </p:cNvSpPr>
          <p:nvPr/>
        </p:nvSpPr>
        <p:spPr bwMode="gray">
          <a:xfrm>
            <a:off x="1779588" y="3451225"/>
            <a:ext cx="6295466" cy="523220"/>
          </a:xfrm>
          <a:prstGeom prst="rect">
            <a:avLst/>
          </a:prstGeom>
          <a:noFill/>
          <a:ln w="9525" algn="ctr">
            <a:noFill/>
            <a:miter lim="800000"/>
          </a:ln>
        </p:spPr>
        <p:txBody>
          <a:bodyPr wrap="square">
            <a:spAutoFit/>
          </a:bodyPr>
          <a:lstStyle/>
          <a:p>
            <a:pPr eaLnBrk="0" hangingPunct="0"/>
            <a:r>
              <a:rPr lang="zh-CN" altLang="en-US" sz="2800" b="1" dirty="0">
                <a:solidFill>
                  <a:srgbClr val="000000"/>
                </a:solidFill>
              </a:rPr>
              <a:t>网络安全</a:t>
            </a:r>
            <a:r>
              <a:rPr lang="zh-CN" altLang="en-US" sz="2800" b="1" dirty="0" smtClean="0">
                <a:solidFill>
                  <a:srgbClr val="000000"/>
                </a:solidFill>
              </a:rPr>
              <a:t>等级保护测评要求与测评过程</a:t>
            </a:r>
            <a:endParaRPr lang="zh-CN" altLang="en-US" sz="2800" b="1" dirty="0">
              <a:solidFill>
                <a:srgbClr val="000000"/>
              </a:solidFill>
            </a:endParaRPr>
          </a:p>
        </p:txBody>
      </p:sp>
      <p:sp>
        <p:nvSpPr>
          <p:cNvPr id="30730" name="Text Box 10"/>
          <p:cNvSpPr txBox="1">
            <a:spLocks noChangeArrowheads="1"/>
          </p:cNvSpPr>
          <p:nvPr/>
        </p:nvSpPr>
        <p:spPr bwMode="gray">
          <a:xfrm>
            <a:off x="1050925" y="3519488"/>
            <a:ext cx="354013" cy="457200"/>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3</a:t>
            </a:r>
          </a:p>
        </p:txBody>
      </p:sp>
      <p:sp>
        <p:nvSpPr>
          <p:cNvPr id="30731" name="Line 11"/>
          <p:cNvSpPr>
            <a:spLocks noChangeShapeType="1"/>
          </p:cNvSpPr>
          <p:nvPr/>
        </p:nvSpPr>
        <p:spPr bwMode="gray">
          <a:xfrm>
            <a:off x="1252538" y="4073525"/>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35" name="Line 15"/>
          <p:cNvSpPr>
            <a:spLocks noChangeShapeType="1"/>
          </p:cNvSpPr>
          <p:nvPr/>
        </p:nvSpPr>
        <p:spPr bwMode="gray">
          <a:xfrm>
            <a:off x="1262063" y="5168900"/>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36" name="Rectangle 16"/>
          <p:cNvSpPr>
            <a:spLocks noChangeArrowheads="1"/>
          </p:cNvSpPr>
          <p:nvPr/>
        </p:nvSpPr>
        <p:spPr bwMode="gray">
          <a:xfrm rot="3419336">
            <a:off x="979487" y="1322388"/>
            <a:ext cx="479425" cy="520700"/>
          </a:xfrm>
          <a:prstGeom prst="rect">
            <a:avLst/>
          </a:prstGeom>
          <a:solidFill>
            <a:srgbClr val="669900"/>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0737" name="Text Box 17"/>
          <p:cNvSpPr txBox="1">
            <a:spLocks noChangeArrowheads="1"/>
          </p:cNvSpPr>
          <p:nvPr/>
        </p:nvSpPr>
        <p:spPr bwMode="gray">
          <a:xfrm>
            <a:off x="1786255" y="1285875"/>
            <a:ext cx="5827395" cy="523220"/>
          </a:xfrm>
          <a:prstGeom prst="rect">
            <a:avLst/>
          </a:prstGeom>
          <a:solidFill>
            <a:srgbClr val="FF6600"/>
          </a:solidFill>
          <a:ln w="9525" algn="ctr">
            <a:noFill/>
            <a:miter lim="800000"/>
          </a:ln>
        </p:spPr>
        <p:txBody>
          <a:bodyPr wrap="square">
            <a:spAutoFit/>
          </a:bodyPr>
          <a:lstStyle/>
          <a:p>
            <a:pPr eaLnBrk="0" hangingPunct="0"/>
            <a:r>
              <a:rPr lang="zh-CN" altLang="en-US" sz="2800" b="1" dirty="0">
                <a:solidFill>
                  <a:srgbClr val="000000"/>
                </a:solidFill>
              </a:rPr>
              <a:t>网络安全等级保护</a:t>
            </a:r>
            <a:r>
              <a:rPr lang="zh-CN" altLang="en-US" sz="2800" b="1" dirty="0" smtClean="0">
                <a:solidFill>
                  <a:srgbClr val="000000"/>
                </a:solidFill>
              </a:rPr>
              <a:t>基本概念</a:t>
            </a:r>
            <a:endParaRPr lang="zh-CN" altLang="en-US" sz="2800" b="1" dirty="0">
              <a:solidFill>
                <a:srgbClr val="000000"/>
              </a:solidFill>
            </a:endParaRPr>
          </a:p>
        </p:txBody>
      </p:sp>
      <p:sp>
        <p:nvSpPr>
          <p:cNvPr id="30738" name="Text Box 18"/>
          <p:cNvSpPr txBox="1">
            <a:spLocks noChangeArrowheads="1"/>
          </p:cNvSpPr>
          <p:nvPr/>
        </p:nvSpPr>
        <p:spPr bwMode="gray">
          <a:xfrm>
            <a:off x="1057275" y="1354138"/>
            <a:ext cx="354013" cy="457200"/>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1</a:t>
            </a:r>
          </a:p>
        </p:txBody>
      </p:sp>
      <p:sp>
        <p:nvSpPr>
          <p:cNvPr id="30739" name="Line 19"/>
          <p:cNvSpPr>
            <a:spLocks noChangeShapeType="1"/>
          </p:cNvSpPr>
          <p:nvPr/>
        </p:nvSpPr>
        <p:spPr bwMode="gray">
          <a:xfrm>
            <a:off x="1252538" y="1914525"/>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42" name="Text Box 10"/>
          <p:cNvSpPr txBox="1">
            <a:spLocks noChangeArrowheads="1"/>
          </p:cNvSpPr>
          <p:nvPr/>
        </p:nvSpPr>
        <p:spPr bwMode="gray">
          <a:xfrm>
            <a:off x="1054100" y="5786438"/>
            <a:ext cx="355600" cy="461962"/>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5</a:t>
            </a:r>
          </a:p>
        </p:txBody>
      </p:sp>
      <p:sp>
        <p:nvSpPr>
          <p:cNvPr id="30743" name="Line 11"/>
          <p:cNvSpPr>
            <a:spLocks noChangeShapeType="1"/>
          </p:cNvSpPr>
          <p:nvPr/>
        </p:nvSpPr>
        <p:spPr bwMode="gray">
          <a:xfrm>
            <a:off x="1255713" y="6340475"/>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设备与控制计算安全点</a:t>
            </a:r>
          </a:p>
        </p:txBody>
      </p:sp>
      <p:graphicFrame>
        <p:nvGraphicFramePr>
          <p:cNvPr id="4" name="内容占位符 3"/>
          <p:cNvGraphicFramePr>
            <a:graphicFrameLocks noGrp="1"/>
          </p:cNvGraphicFramePr>
          <p:nvPr>
            <p:ph idx="1"/>
          </p:nvPr>
        </p:nvGraphicFramePr>
        <p:xfrm>
          <a:off x="658813" y="1554163"/>
          <a:ext cx="7772400" cy="3048000"/>
        </p:xfrm>
        <a:graphic>
          <a:graphicData uri="http://schemas.openxmlformats.org/drawingml/2006/table">
            <a:tbl>
              <a:tblPr firstRow="1" bandRow="1">
                <a:tableStyleId>{5C22544A-7EE6-4342-B048-85BDC9FD1C3A}</a:tableStyleId>
              </a:tblPr>
              <a:tblGrid>
                <a:gridCol w="687705">
                  <a:extLst>
                    <a:ext uri="{9D8B030D-6E8A-4147-A177-3AD203B41FA5}">
                      <a16:colId xmlns:a16="http://schemas.microsoft.com/office/drawing/2014/main" xmlns="" val="20000"/>
                    </a:ext>
                  </a:extLst>
                </a:gridCol>
                <a:gridCol w="1986915">
                  <a:extLst>
                    <a:ext uri="{9D8B030D-6E8A-4147-A177-3AD203B41FA5}">
                      <a16:colId xmlns:a16="http://schemas.microsoft.com/office/drawing/2014/main" xmlns="" val="20001"/>
                    </a:ext>
                  </a:extLst>
                </a:gridCol>
                <a:gridCol w="805815">
                  <a:extLst>
                    <a:ext uri="{9D8B030D-6E8A-4147-A177-3AD203B41FA5}">
                      <a16:colId xmlns:a16="http://schemas.microsoft.com/office/drawing/2014/main" xmlns="" val="20002"/>
                    </a:ext>
                  </a:extLst>
                </a:gridCol>
                <a:gridCol w="864235">
                  <a:extLst>
                    <a:ext uri="{9D8B030D-6E8A-4147-A177-3AD203B41FA5}">
                      <a16:colId xmlns:a16="http://schemas.microsoft.com/office/drawing/2014/main" xmlns="" val="20003"/>
                    </a:ext>
                  </a:extLst>
                </a:gridCol>
                <a:gridCol w="878840">
                  <a:extLst>
                    <a:ext uri="{9D8B030D-6E8A-4147-A177-3AD203B41FA5}">
                      <a16:colId xmlns:a16="http://schemas.microsoft.com/office/drawing/2014/main" xmlns="" val="20004"/>
                    </a:ext>
                  </a:extLst>
                </a:gridCol>
                <a:gridCol w="2548890">
                  <a:extLst>
                    <a:ext uri="{9D8B030D-6E8A-4147-A177-3AD203B41FA5}">
                      <a16:colId xmlns:a16="http://schemas.microsoft.com/office/drawing/2014/main" xmlns="" val="20005"/>
                    </a:ext>
                  </a:extLst>
                </a:gridCol>
              </a:tblGrid>
              <a:tr h="381000">
                <a:tc>
                  <a:txBody>
                    <a:bodyPr/>
                    <a:lstStyle/>
                    <a:p>
                      <a:pPr>
                        <a:buNone/>
                      </a:pPr>
                      <a:r>
                        <a:rPr lang="zh-CN" altLang="en-US"/>
                        <a:t>序号</a:t>
                      </a:r>
                    </a:p>
                  </a:txBody>
                  <a:tcPr/>
                </a:tc>
                <a:tc>
                  <a:txBody>
                    <a:bodyPr/>
                    <a:lstStyle/>
                    <a:p>
                      <a:pPr>
                        <a:buNone/>
                      </a:pPr>
                      <a:r>
                        <a:rPr lang="zh-CN" altLang="en-US"/>
                        <a:t>控制点</a:t>
                      </a:r>
                    </a:p>
                  </a:txBody>
                  <a:tcPr/>
                </a:tc>
                <a:tc>
                  <a:txBody>
                    <a:bodyPr/>
                    <a:lstStyle/>
                    <a:p>
                      <a:pPr>
                        <a:buNone/>
                      </a:pPr>
                      <a:r>
                        <a:rPr lang="zh-CN" altLang="en-US"/>
                        <a:t>一级</a:t>
                      </a:r>
                    </a:p>
                  </a:txBody>
                  <a:tcPr/>
                </a:tc>
                <a:tc>
                  <a:txBody>
                    <a:bodyPr/>
                    <a:lstStyle/>
                    <a:p>
                      <a:pPr>
                        <a:buNone/>
                      </a:pP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a:txBody>
                    <a:bodyPr/>
                    <a:lstStyle/>
                    <a:p>
                      <a:pPr>
                        <a:buNone/>
                      </a:pPr>
                      <a:r>
                        <a:rPr lang="en-US" altLang="zh-CN"/>
                        <a:t>1</a:t>
                      </a:r>
                    </a:p>
                  </a:txBody>
                  <a:tcPr/>
                </a:tc>
                <a:tc>
                  <a:txBody>
                    <a:bodyPr/>
                    <a:lstStyle/>
                    <a:p>
                      <a:pPr>
                        <a:buNone/>
                      </a:pPr>
                      <a:r>
                        <a:rPr lang="zh-CN" altLang="en-US"/>
                        <a:t>身份鉴别</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1"/>
                  </a:ext>
                </a:extLst>
              </a:tr>
              <a:tr h="381000">
                <a:tc>
                  <a:txBody>
                    <a:bodyPr/>
                    <a:lstStyle/>
                    <a:p>
                      <a:pPr>
                        <a:buNone/>
                      </a:pPr>
                      <a:r>
                        <a:rPr lang="en-US" altLang="zh-CN"/>
                        <a:t>2</a:t>
                      </a:r>
                    </a:p>
                  </a:txBody>
                  <a:tcPr/>
                </a:tc>
                <a:tc>
                  <a:txBody>
                    <a:bodyPr/>
                    <a:lstStyle/>
                    <a:p>
                      <a:pPr>
                        <a:buNone/>
                      </a:pPr>
                      <a:r>
                        <a:rPr lang="zh-CN" altLang="en-US"/>
                        <a:t>访问控制</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t>*</a:t>
                      </a:r>
                      <a:endParaRPr lang="zh-CN" altLang="en-US"/>
                    </a:p>
                  </a:txBody>
                  <a:tcPr/>
                </a:tc>
                <a:extLst>
                  <a:ext uri="{0D108BD9-81ED-4DB2-BD59-A6C34878D82A}">
                    <a16:rowId xmlns:a16="http://schemas.microsoft.com/office/drawing/2014/main" xmlns="" val="10002"/>
                  </a:ext>
                </a:extLst>
              </a:tr>
              <a:tr h="381000">
                <a:tc>
                  <a:txBody>
                    <a:bodyPr/>
                    <a:lstStyle/>
                    <a:p>
                      <a:pPr>
                        <a:buNone/>
                      </a:pPr>
                      <a:r>
                        <a:rPr lang="en-US" altLang="zh-CN"/>
                        <a:t>3</a:t>
                      </a:r>
                    </a:p>
                  </a:txBody>
                  <a:tcPr/>
                </a:tc>
                <a:tc>
                  <a:txBody>
                    <a:bodyPr/>
                    <a:lstStyle/>
                    <a:p>
                      <a:pPr>
                        <a:buNone/>
                      </a:pPr>
                      <a:r>
                        <a:rPr lang="zh-CN" altLang="en-US"/>
                        <a:t>安全审计</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3"/>
                  </a:ext>
                </a:extLst>
              </a:tr>
              <a:tr h="381000">
                <a:tc>
                  <a:txBody>
                    <a:bodyPr/>
                    <a:lstStyle/>
                    <a:p>
                      <a:pPr>
                        <a:buNone/>
                      </a:pPr>
                      <a:r>
                        <a:rPr lang="en-US" altLang="zh-CN"/>
                        <a:t>4</a:t>
                      </a:r>
                    </a:p>
                  </a:txBody>
                  <a:tcPr/>
                </a:tc>
                <a:tc>
                  <a:txBody>
                    <a:bodyPr/>
                    <a:lstStyle/>
                    <a:p>
                      <a:pPr>
                        <a:buNone/>
                      </a:pPr>
                      <a:r>
                        <a:rPr lang="zh-CN" altLang="en-US"/>
                        <a:t>入侵防范</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4"/>
                  </a:ext>
                </a:extLst>
              </a:tr>
              <a:tr h="381000">
                <a:tc>
                  <a:txBody>
                    <a:bodyPr/>
                    <a:lstStyle/>
                    <a:p>
                      <a:pPr>
                        <a:buNone/>
                      </a:pPr>
                      <a:r>
                        <a:rPr lang="en-US" altLang="zh-CN"/>
                        <a:t>5</a:t>
                      </a:r>
                    </a:p>
                  </a:txBody>
                  <a:tcPr/>
                </a:tc>
                <a:tc>
                  <a:txBody>
                    <a:bodyPr/>
                    <a:lstStyle/>
                    <a:p>
                      <a:pPr>
                        <a:buNone/>
                      </a:pPr>
                      <a:r>
                        <a:rPr lang="zh-CN" altLang="en-US"/>
                        <a:t>恶意代码防范</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5"/>
                  </a:ext>
                </a:extLst>
              </a:tr>
              <a:tr h="381000">
                <a:tc>
                  <a:txBody>
                    <a:bodyPr/>
                    <a:lstStyle/>
                    <a:p>
                      <a:pPr>
                        <a:buNone/>
                      </a:pPr>
                      <a:r>
                        <a:rPr lang="en-US" altLang="zh-CN"/>
                        <a:t>6</a:t>
                      </a:r>
                    </a:p>
                  </a:txBody>
                  <a:tcPr/>
                </a:tc>
                <a:tc>
                  <a:txBody>
                    <a:bodyPr/>
                    <a:lstStyle/>
                    <a:p>
                      <a:pPr>
                        <a:buNone/>
                      </a:pPr>
                      <a:r>
                        <a:rPr lang="zh-CN" altLang="en-US"/>
                        <a:t>资源控制</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6"/>
                  </a:ext>
                </a:extLst>
              </a:tr>
              <a:tr h="381000">
                <a:tc>
                  <a:txBody>
                    <a:bodyPr/>
                    <a:lstStyle/>
                    <a:p>
                      <a:pPr>
                        <a:buNone/>
                      </a:pPr>
                      <a:endParaRPr lang="en-US" altLang="zh-CN"/>
                    </a:p>
                  </a:txBody>
                  <a:tcPr/>
                </a:tc>
                <a:tc>
                  <a:txBody>
                    <a:bodyPr/>
                    <a:lstStyle/>
                    <a:p>
                      <a:pPr>
                        <a:buNone/>
                      </a:pPr>
                      <a:r>
                        <a:rPr lang="zh-CN" altLang="en-US"/>
                        <a:t>合计</a:t>
                      </a:r>
                    </a:p>
                  </a:txBody>
                  <a:tcPr/>
                </a:tc>
                <a:tc>
                  <a:txBody>
                    <a:bodyPr/>
                    <a:lstStyle/>
                    <a:p>
                      <a:pPr>
                        <a:buNone/>
                      </a:pPr>
                      <a:r>
                        <a:rPr lang="en-US" altLang="zh-CN"/>
                        <a:t>4</a:t>
                      </a:r>
                    </a:p>
                  </a:txBody>
                  <a:tcPr/>
                </a:tc>
                <a:tc>
                  <a:txBody>
                    <a:bodyPr/>
                    <a:lstStyle/>
                    <a:p>
                      <a:pPr>
                        <a:buNone/>
                      </a:pPr>
                      <a:r>
                        <a:rPr lang="en-US" altLang="zh-CN"/>
                        <a:t>7</a:t>
                      </a:r>
                    </a:p>
                  </a:txBody>
                  <a:tcPr/>
                </a:tc>
                <a:tc>
                  <a:txBody>
                    <a:bodyPr/>
                    <a:lstStyle/>
                    <a:p>
                      <a:pPr>
                        <a:buNone/>
                      </a:pPr>
                      <a:r>
                        <a:rPr lang="en-US" altLang="zh-CN"/>
                        <a:t>8</a:t>
                      </a:r>
                    </a:p>
                  </a:txBody>
                  <a:tcPr/>
                </a:tc>
                <a:tc>
                  <a:txBody>
                    <a:bodyPr/>
                    <a:lstStyle/>
                    <a:p>
                      <a:pPr>
                        <a:buNone/>
                      </a:pPr>
                      <a:r>
                        <a:rPr lang="en-US" altLang="zh-CN"/>
                        <a:t>8</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58928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应用与数据安全控制点</a:t>
            </a:r>
          </a:p>
        </p:txBody>
      </p:sp>
      <p:graphicFrame>
        <p:nvGraphicFramePr>
          <p:cNvPr id="4" name="内容占位符 3"/>
          <p:cNvGraphicFramePr>
            <a:graphicFrameLocks noGrp="1"/>
          </p:cNvGraphicFramePr>
          <p:nvPr>
            <p:ph idx="1"/>
          </p:nvPr>
        </p:nvGraphicFramePr>
        <p:xfrm>
          <a:off x="658813" y="1554163"/>
          <a:ext cx="7772400" cy="4572000"/>
        </p:xfrm>
        <a:graphic>
          <a:graphicData uri="http://schemas.openxmlformats.org/drawingml/2006/table">
            <a:tbl>
              <a:tblPr firstRow="1" bandRow="1">
                <a:tableStyleId>{5C22544A-7EE6-4342-B048-85BDC9FD1C3A}</a:tableStyleId>
              </a:tblPr>
              <a:tblGrid>
                <a:gridCol w="687705">
                  <a:extLst>
                    <a:ext uri="{9D8B030D-6E8A-4147-A177-3AD203B41FA5}">
                      <a16:colId xmlns:a16="http://schemas.microsoft.com/office/drawing/2014/main" xmlns="" val="20000"/>
                    </a:ext>
                  </a:extLst>
                </a:gridCol>
                <a:gridCol w="1986915">
                  <a:extLst>
                    <a:ext uri="{9D8B030D-6E8A-4147-A177-3AD203B41FA5}">
                      <a16:colId xmlns:a16="http://schemas.microsoft.com/office/drawing/2014/main" xmlns="" val="20001"/>
                    </a:ext>
                  </a:extLst>
                </a:gridCol>
                <a:gridCol w="805815">
                  <a:extLst>
                    <a:ext uri="{9D8B030D-6E8A-4147-A177-3AD203B41FA5}">
                      <a16:colId xmlns:a16="http://schemas.microsoft.com/office/drawing/2014/main" xmlns="" val="20002"/>
                    </a:ext>
                  </a:extLst>
                </a:gridCol>
                <a:gridCol w="864235">
                  <a:extLst>
                    <a:ext uri="{9D8B030D-6E8A-4147-A177-3AD203B41FA5}">
                      <a16:colId xmlns:a16="http://schemas.microsoft.com/office/drawing/2014/main" xmlns="" val="20003"/>
                    </a:ext>
                  </a:extLst>
                </a:gridCol>
                <a:gridCol w="878840">
                  <a:extLst>
                    <a:ext uri="{9D8B030D-6E8A-4147-A177-3AD203B41FA5}">
                      <a16:colId xmlns:a16="http://schemas.microsoft.com/office/drawing/2014/main" xmlns="" val="20004"/>
                    </a:ext>
                  </a:extLst>
                </a:gridCol>
                <a:gridCol w="2548890">
                  <a:extLst>
                    <a:ext uri="{9D8B030D-6E8A-4147-A177-3AD203B41FA5}">
                      <a16:colId xmlns:a16="http://schemas.microsoft.com/office/drawing/2014/main" xmlns="" val="20005"/>
                    </a:ext>
                  </a:extLst>
                </a:gridCol>
              </a:tblGrid>
              <a:tr h="381000">
                <a:tc>
                  <a:txBody>
                    <a:bodyPr/>
                    <a:lstStyle/>
                    <a:p>
                      <a:pPr>
                        <a:buNone/>
                      </a:pPr>
                      <a:r>
                        <a:rPr lang="zh-CN" altLang="en-US"/>
                        <a:t>序号</a:t>
                      </a:r>
                    </a:p>
                  </a:txBody>
                  <a:tcPr/>
                </a:tc>
                <a:tc>
                  <a:txBody>
                    <a:bodyPr/>
                    <a:lstStyle/>
                    <a:p>
                      <a:pPr>
                        <a:buNone/>
                      </a:pPr>
                      <a:r>
                        <a:rPr lang="zh-CN" altLang="en-US"/>
                        <a:t>控制点</a:t>
                      </a:r>
                    </a:p>
                  </a:txBody>
                  <a:tcPr/>
                </a:tc>
                <a:tc>
                  <a:txBody>
                    <a:bodyPr/>
                    <a:lstStyle/>
                    <a:p>
                      <a:pPr>
                        <a:buNone/>
                      </a:pPr>
                      <a:r>
                        <a:rPr lang="zh-CN" altLang="en-US"/>
                        <a:t>一级</a:t>
                      </a:r>
                    </a:p>
                  </a:txBody>
                  <a:tcPr/>
                </a:tc>
                <a:tc>
                  <a:txBody>
                    <a:bodyPr/>
                    <a:lstStyle/>
                    <a:p>
                      <a:pPr>
                        <a:buNone/>
                      </a:pP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a:txBody>
                    <a:bodyPr/>
                    <a:lstStyle/>
                    <a:p>
                      <a:pPr>
                        <a:buNone/>
                      </a:pPr>
                      <a:r>
                        <a:rPr lang="en-US" altLang="zh-CN"/>
                        <a:t>1</a:t>
                      </a:r>
                    </a:p>
                  </a:txBody>
                  <a:tcPr/>
                </a:tc>
                <a:tc>
                  <a:txBody>
                    <a:bodyPr/>
                    <a:lstStyle/>
                    <a:p>
                      <a:pPr>
                        <a:buNone/>
                      </a:pPr>
                      <a:r>
                        <a:rPr lang="zh-CN" altLang="en-US"/>
                        <a:t>身份鉴别</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1"/>
                  </a:ext>
                </a:extLst>
              </a:tr>
              <a:tr h="381000">
                <a:tc>
                  <a:txBody>
                    <a:bodyPr/>
                    <a:lstStyle/>
                    <a:p>
                      <a:pPr>
                        <a:buNone/>
                      </a:pPr>
                      <a:r>
                        <a:rPr lang="en-US" altLang="zh-CN"/>
                        <a:t>2</a:t>
                      </a:r>
                    </a:p>
                  </a:txBody>
                  <a:tcPr/>
                </a:tc>
                <a:tc>
                  <a:txBody>
                    <a:bodyPr/>
                    <a:lstStyle/>
                    <a:p>
                      <a:pPr>
                        <a:buNone/>
                      </a:pPr>
                      <a:r>
                        <a:rPr lang="zh-CN" altLang="en-US"/>
                        <a:t>访问控制</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t>*</a:t>
                      </a:r>
                      <a:endParaRPr lang="zh-CN" altLang="en-US"/>
                    </a:p>
                  </a:txBody>
                  <a:tcPr/>
                </a:tc>
                <a:extLst>
                  <a:ext uri="{0D108BD9-81ED-4DB2-BD59-A6C34878D82A}">
                    <a16:rowId xmlns:a16="http://schemas.microsoft.com/office/drawing/2014/main" xmlns="" val="10002"/>
                  </a:ext>
                </a:extLst>
              </a:tr>
              <a:tr h="381000">
                <a:tc>
                  <a:txBody>
                    <a:bodyPr/>
                    <a:lstStyle/>
                    <a:p>
                      <a:pPr>
                        <a:buNone/>
                      </a:pPr>
                      <a:r>
                        <a:rPr lang="en-US" altLang="zh-CN"/>
                        <a:t>3</a:t>
                      </a:r>
                    </a:p>
                  </a:txBody>
                  <a:tcPr/>
                </a:tc>
                <a:tc>
                  <a:txBody>
                    <a:bodyPr/>
                    <a:lstStyle/>
                    <a:p>
                      <a:pPr>
                        <a:buNone/>
                      </a:pPr>
                      <a:r>
                        <a:rPr lang="zh-CN" altLang="en-US"/>
                        <a:t>安全审计</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3"/>
                  </a:ext>
                </a:extLst>
              </a:tr>
              <a:tr h="381000">
                <a:tc>
                  <a:txBody>
                    <a:bodyPr/>
                    <a:lstStyle/>
                    <a:p>
                      <a:pPr>
                        <a:buNone/>
                      </a:pPr>
                      <a:r>
                        <a:rPr lang="en-US" altLang="zh-CN"/>
                        <a:t>4</a:t>
                      </a:r>
                    </a:p>
                  </a:txBody>
                  <a:tcPr/>
                </a:tc>
                <a:tc>
                  <a:txBody>
                    <a:bodyPr/>
                    <a:lstStyle/>
                    <a:p>
                      <a:pPr>
                        <a:buNone/>
                      </a:pPr>
                      <a:r>
                        <a:rPr lang="zh-CN" altLang="en-US"/>
                        <a:t>软件容错</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4"/>
                  </a:ext>
                </a:extLst>
              </a:tr>
              <a:tr h="381000">
                <a:tc>
                  <a:txBody>
                    <a:bodyPr/>
                    <a:lstStyle/>
                    <a:p>
                      <a:pPr>
                        <a:buNone/>
                      </a:pPr>
                      <a:r>
                        <a:rPr lang="en-US" altLang="zh-CN"/>
                        <a:t>5</a:t>
                      </a:r>
                    </a:p>
                  </a:txBody>
                  <a:tcPr/>
                </a:tc>
                <a:tc>
                  <a:txBody>
                    <a:bodyPr/>
                    <a:lstStyle/>
                    <a:p>
                      <a:pPr>
                        <a:buNone/>
                      </a:pPr>
                      <a:r>
                        <a:rPr lang="zh-CN" altLang="en-US"/>
                        <a:t>资源控制</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5"/>
                  </a:ext>
                </a:extLst>
              </a:tr>
              <a:tr h="381000">
                <a:tc>
                  <a:txBody>
                    <a:bodyPr/>
                    <a:lstStyle/>
                    <a:p>
                      <a:pPr>
                        <a:buNone/>
                      </a:pPr>
                      <a:r>
                        <a:rPr lang="en-US" altLang="zh-CN"/>
                        <a:t>6</a:t>
                      </a:r>
                    </a:p>
                  </a:txBody>
                  <a:tcPr/>
                </a:tc>
                <a:tc>
                  <a:txBody>
                    <a:bodyPr/>
                    <a:lstStyle/>
                    <a:p>
                      <a:pPr>
                        <a:buNone/>
                      </a:pPr>
                      <a:r>
                        <a:rPr lang="zh-CN" altLang="en-US"/>
                        <a:t>数据完整性</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6"/>
                  </a:ext>
                </a:extLst>
              </a:tr>
              <a:tr h="381000">
                <a:tc>
                  <a:txBody>
                    <a:bodyPr/>
                    <a:lstStyle/>
                    <a:p>
                      <a:pPr>
                        <a:buNone/>
                      </a:pPr>
                      <a:r>
                        <a:rPr lang="en-US" altLang="zh-CN"/>
                        <a:t>7</a:t>
                      </a:r>
                    </a:p>
                  </a:txBody>
                  <a:tcPr/>
                </a:tc>
                <a:tc>
                  <a:txBody>
                    <a:bodyPr/>
                    <a:lstStyle/>
                    <a:p>
                      <a:pPr>
                        <a:buNone/>
                      </a:pPr>
                      <a:r>
                        <a:rPr lang="zh-CN" altLang="en-US" sz="1800">
                          <a:sym typeface="+mn-ea"/>
                        </a:rPr>
                        <a:t>数据保密性</a:t>
                      </a:r>
                    </a:p>
                  </a:txBody>
                  <a:tcPr/>
                </a:tc>
                <a:tc>
                  <a:txBody>
                    <a:bodyPr/>
                    <a:lstStyle/>
                    <a:p>
                      <a:pPr>
                        <a:buNone/>
                      </a:pPr>
                      <a:endParaRPr lang="en-US" altLang="zh-CN"/>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7"/>
                  </a:ext>
                </a:extLst>
              </a:tr>
              <a:tr h="381000">
                <a:tc>
                  <a:txBody>
                    <a:bodyPr/>
                    <a:lstStyle/>
                    <a:p>
                      <a:pPr>
                        <a:buNone/>
                      </a:pPr>
                      <a:r>
                        <a:rPr lang="en-US" altLang="zh-CN"/>
                        <a:t>8</a:t>
                      </a:r>
                    </a:p>
                  </a:txBody>
                  <a:tcPr/>
                </a:tc>
                <a:tc>
                  <a:txBody>
                    <a:bodyPr/>
                    <a:lstStyle/>
                    <a:p>
                      <a:pPr>
                        <a:buNone/>
                      </a:pPr>
                      <a:r>
                        <a:rPr lang="zh-CN" altLang="en-US"/>
                        <a:t>数据备份恢复</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8"/>
                  </a:ext>
                </a:extLst>
              </a:tr>
              <a:tr h="381000">
                <a:tc>
                  <a:txBody>
                    <a:bodyPr/>
                    <a:lstStyle/>
                    <a:p>
                      <a:pPr>
                        <a:buNone/>
                      </a:pPr>
                      <a:r>
                        <a:rPr lang="en-US" altLang="zh-CN"/>
                        <a:t>9</a:t>
                      </a:r>
                    </a:p>
                  </a:txBody>
                  <a:tcPr/>
                </a:tc>
                <a:tc>
                  <a:txBody>
                    <a:bodyPr/>
                    <a:lstStyle/>
                    <a:p>
                      <a:pPr>
                        <a:buNone/>
                      </a:pPr>
                      <a:r>
                        <a:rPr lang="zh-CN" altLang="en-US"/>
                        <a:t>剩余信息保护</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9"/>
                  </a:ext>
                </a:extLst>
              </a:tr>
              <a:tr h="381000">
                <a:tc>
                  <a:txBody>
                    <a:bodyPr/>
                    <a:lstStyle/>
                    <a:p>
                      <a:pPr>
                        <a:buNone/>
                      </a:pPr>
                      <a:r>
                        <a:rPr lang="en-US" altLang="zh-CN"/>
                        <a:t>10</a:t>
                      </a:r>
                    </a:p>
                  </a:txBody>
                  <a:tcPr/>
                </a:tc>
                <a:tc>
                  <a:txBody>
                    <a:bodyPr/>
                    <a:lstStyle/>
                    <a:p>
                      <a:pPr>
                        <a:buNone/>
                      </a:pPr>
                      <a:r>
                        <a:rPr lang="zh-CN" altLang="en-US"/>
                        <a:t>个人信息保护</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10"/>
                  </a:ext>
                </a:extLst>
              </a:tr>
              <a:tr h="381000">
                <a:tc>
                  <a:txBody>
                    <a:bodyPr/>
                    <a:lstStyle/>
                    <a:p>
                      <a:pPr>
                        <a:buNone/>
                      </a:pPr>
                      <a:r>
                        <a:rPr lang="en-US" altLang="zh-CN"/>
                        <a:t>11</a:t>
                      </a:r>
                    </a:p>
                  </a:txBody>
                  <a:tcPr/>
                </a:tc>
                <a:tc>
                  <a:txBody>
                    <a:bodyPr/>
                    <a:lstStyle/>
                    <a:p>
                      <a:pPr>
                        <a:buNone/>
                      </a:pPr>
                      <a:r>
                        <a:rPr lang="zh-CN" altLang="en-US"/>
                        <a:t>合计</a:t>
                      </a:r>
                    </a:p>
                  </a:txBody>
                  <a:tcPr/>
                </a:tc>
                <a:tc>
                  <a:txBody>
                    <a:bodyPr/>
                    <a:lstStyle/>
                    <a:p>
                      <a:pPr>
                        <a:buNone/>
                      </a:pPr>
                      <a:r>
                        <a:rPr lang="en-US" altLang="zh-CN"/>
                        <a:t>5</a:t>
                      </a:r>
                    </a:p>
                  </a:txBody>
                  <a:tcPr/>
                </a:tc>
                <a:tc>
                  <a:txBody>
                    <a:bodyPr/>
                    <a:lstStyle/>
                    <a:p>
                      <a:pPr>
                        <a:buNone/>
                      </a:pPr>
                      <a:r>
                        <a:rPr lang="en-US" altLang="zh-CN"/>
                        <a:t>9</a:t>
                      </a:r>
                    </a:p>
                  </a:txBody>
                  <a:tcPr/>
                </a:tc>
                <a:tc>
                  <a:txBody>
                    <a:bodyPr/>
                    <a:lstStyle/>
                    <a:p>
                      <a:pPr>
                        <a:buNone/>
                      </a:pPr>
                      <a:r>
                        <a:rPr lang="en-US" altLang="zh-CN"/>
                        <a:t>10</a:t>
                      </a:r>
                    </a:p>
                  </a:txBody>
                  <a:tcPr/>
                </a:tc>
                <a:tc>
                  <a:txBody>
                    <a:bodyPr/>
                    <a:lstStyle/>
                    <a:p>
                      <a:pPr>
                        <a:buNone/>
                      </a:pPr>
                      <a:r>
                        <a:rPr lang="en-US" altLang="zh-CN"/>
                        <a:t>10</a:t>
                      </a: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657263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安全策略与管理制度</a:t>
            </a:r>
          </a:p>
        </p:txBody>
      </p:sp>
      <p:graphicFrame>
        <p:nvGraphicFramePr>
          <p:cNvPr id="4" name="内容占位符 3"/>
          <p:cNvGraphicFramePr>
            <a:graphicFrameLocks noGrp="1"/>
          </p:cNvGraphicFramePr>
          <p:nvPr>
            <p:ph idx="1"/>
          </p:nvPr>
        </p:nvGraphicFramePr>
        <p:xfrm>
          <a:off x="658813" y="1554163"/>
          <a:ext cx="7772400" cy="2286000"/>
        </p:xfrm>
        <a:graphic>
          <a:graphicData uri="http://schemas.openxmlformats.org/drawingml/2006/table">
            <a:tbl>
              <a:tblPr firstRow="1" bandRow="1">
                <a:tableStyleId>{5C22544A-7EE6-4342-B048-85BDC9FD1C3A}</a:tableStyleId>
              </a:tblPr>
              <a:tblGrid>
                <a:gridCol w="687705">
                  <a:extLst>
                    <a:ext uri="{9D8B030D-6E8A-4147-A177-3AD203B41FA5}">
                      <a16:colId xmlns:a16="http://schemas.microsoft.com/office/drawing/2014/main" xmlns="" val="20000"/>
                    </a:ext>
                  </a:extLst>
                </a:gridCol>
                <a:gridCol w="1986915">
                  <a:extLst>
                    <a:ext uri="{9D8B030D-6E8A-4147-A177-3AD203B41FA5}">
                      <a16:colId xmlns:a16="http://schemas.microsoft.com/office/drawing/2014/main" xmlns="" val="20001"/>
                    </a:ext>
                  </a:extLst>
                </a:gridCol>
                <a:gridCol w="805815">
                  <a:extLst>
                    <a:ext uri="{9D8B030D-6E8A-4147-A177-3AD203B41FA5}">
                      <a16:colId xmlns:a16="http://schemas.microsoft.com/office/drawing/2014/main" xmlns="" val="20002"/>
                    </a:ext>
                  </a:extLst>
                </a:gridCol>
                <a:gridCol w="864235">
                  <a:extLst>
                    <a:ext uri="{9D8B030D-6E8A-4147-A177-3AD203B41FA5}">
                      <a16:colId xmlns:a16="http://schemas.microsoft.com/office/drawing/2014/main" xmlns="" val="20003"/>
                    </a:ext>
                  </a:extLst>
                </a:gridCol>
                <a:gridCol w="878840">
                  <a:extLst>
                    <a:ext uri="{9D8B030D-6E8A-4147-A177-3AD203B41FA5}">
                      <a16:colId xmlns:a16="http://schemas.microsoft.com/office/drawing/2014/main" xmlns="" val="20004"/>
                    </a:ext>
                  </a:extLst>
                </a:gridCol>
                <a:gridCol w="2548890">
                  <a:extLst>
                    <a:ext uri="{9D8B030D-6E8A-4147-A177-3AD203B41FA5}">
                      <a16:colId xmlns:a16="http://schemas.microsoft.com/office/drawing/2014/main" xmlns="" val="20005"/>
                    </a:ext>
                  </a:extLst>
                </a:gridCol>
              </a:tblGrid>
              <a:tr h="381000">
                <a:tc>
                  <a:txBody>
                    <a:bodyPr/>
                    <a:lstStyle/>
                    <a:p>
                      <a:pPr>
                        <a:buNone/>
                      </a:pPr>
                      <a:r>
                        <a:rPr lang="zh-CN" altLang="en-US"/>
                        <a:t>序号</a:t>
                      </a:r>
                    </a:p>
                  </a:txBody>
                  <a:tcPr/>
                </a:tc>
                <a:tc>
                  <a:txBody>
                    <a:bodyPr/>
                    <a:lstStyle/>
                    <a:p>
                      <a:pPr>
                        <a:buNone/>
                      </a:pPr>
                      <a:r>
                        <a:rPr lang="zh-CN" altLang="en-US"/>
                        <a:t>控制点</a:t>
                      </a:r>
                    </a:p>
                  </a:txBody>
                  <a:tcPr/>
                </a:tc>
                <a:tc>
                  <a:txBody>
                    <a:bodyPr/>
                    <a:lstStyle/>
                    <a:p>
                      <a:pPr>
                        <a:buNone/>
                      </a:pPr>
                      <a:r>
                        <a:rPr lang="zh-CN" altLang="en-US"/>
                        <a:t>一级</a:t>
                      </a:r>
                    </a:p>
                  </a:txBody>
                  <a:tcPr/>
                </a:tc>
                <a:tc>
                  <a:txBody>
                    <a:bodyPr/>
                    <a:lstStyle/>
                    <a:p>
                      <a:pPr>
                        <a:buNone/>
                      </a:pP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a:txBody>
                    <a:bodyPr/>
                    <a:lstStyle/>
                    <a:p>
                      <a:pPr>
                        <a:buNone/>
                      </a:pPr>
                      <a:r>
                        <a:rPr lang="en-US" altLang="zh-CN"/>
                        <a:t>1</a:t>
                      </a:r>
                    </a:p>
                  </a:txBody>
                  <a:tcPr/>
                </a:tc>
                <a:tc>
                  <a:txBody>
                    <a:bodyPr/>
                    <a:lstStyle/>
                    <a:p>
                      <a:pPr>
                        <a:buNone/>
                      </a:pPr>
                      <a:r>
                        <a:rPr lang="zh-CN" altLang="en-US"/>
                        <a:t>安全策略</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1"/>
                  </a:ext>
                </a:extLst>
              </a:tr>
              <a:tr h="381000">
                <a:tc>
                  <a:txBody>
                    <a:bodyPr/>
                    <a:lstStyle/>
                    <a:p>
                      <a:pPr>
                        <a:buNone/>
                      </a:pPr>
                      <a:r>
                        <a:rPr lang="en-US" altLang="zh-CN"/>
                        <a:t>2</a:t>
                      </a:r>
                    </a:p>
                  </a:txBody>
                  <a:tcPr/>
                </a:tc>
                <a:tc>
                  <a:txBody>
                    <a:bodyPr/>
                    <a:lstStyle/>
                    <a:p>
                      <a:pPr>
                        <a:buNone/>
                      </a:pPr>
                      <a:r>
                        <a:rPr lang="zh-CN" altLang="en-US"/>
                        <a:t>管理制度</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t>*</a:t>
                      </a:r>
                      <a:endParaRPr lang="zh-CN" altLang="en-US"/>
                    </a:p>
                  </a:txBody>
                  <a:tcPr/>
                </a:tc>
                <a:extLst>
                  <a:ext uri="{0D108BD9-81ED-4DB2-BD59-A6C34878D82A}">
                    <a16:rowId xmlns:a16="http://schemas.microsoft.com/office/drawing/2014/main" xmlns="" val="10002"/>
                  </a:ext>
                </a:extLst>
              </a:tr>
              <a:tr h="381000">
                <a:tc>
                  <a:txBody>
                    <a:bodyPr/>
                    <a:lstStyle/>
                    <a:p>
                      <a:pPr>
                        <a:buNone/>
                      </a:pPr>
                      <a:r>
                        <a:rPr lang="en-US" altLang="zh-CN"/>
                        <a:t>3</a:t>
                      </a:r>
                    </a:p>
                  </a:txBody>
                  <a:tcPr/>
                </a:tc>
                <a:tc>
                  <a:txBody>
                    <a:bodyPr/>
                    <a:lstStyle/>
                    <a:p>
                      <a:pPr>
                        <a:buNone/>
                      </a:pPr>
                      <a:r>
                        <a:rPr lang="zh-CN" altLang="en-US"/>
                        <a:t>制定与发布</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3"/>
                  </a:ext>
                </a:extLst>
              </a:tr>
              <a:tr h="381000">
                <a:tc>
                  <a:txBody>
                    <a:bodyPr/>
                    <a:lstStyle/>
                    <a:p>
                      <a:pPr>
                        <a:buNone/>
                      </a:pPr>
                      <a:r>
                        <a:rPr lang="en-US" altLang="zh-CN"/>
                        <a:t>4</a:t>
                      </a:r>
                    </a:p>
                  </a:txBody>
                  <a:tcPr/>
                </a:tc>
                <a:tc>
                  <a:txBody>
                    <a:bodyPr/>
                    <a:lstStyle/>
                    <a:p>
                      <a:pPr>
                        <a:buNone/>
                      </a:pPr>
                      <a:r>
                        <a:rPr lang="zh-CN" altLang="en-US"/>
                        <a:t>评审与修订</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4"/>
                  </a:ext>
                </a:extLst>
              </a:tr>
              <a:tr h="381000">
                <a:tc>
                  <a:txBody>
                    <a:bodyPr/>
                    <a:lstStyle/>
                    <a:p>
                      <a:pPr>
                        <a:buNone/>
                      </a:pPr>
                      <a:endParaRPr lang="en-US" altLang="zh-CN"/>
                    </a:p>
                  </a:txBody>
                  <a:tcPr/>
                </a:tc>
                <a:tc>
                  <a:txBody>
                    <a:bodyPr/>
                    <a:lstStyle/>
                    <a:p>
                      <a:pPr>
                        <a:buNone/>
                      </a:pPr>
                      <a:r>
                        <a:rPr lang="zh-CN" altLang="en-US"/>
                        <a:t>合计</a:t>
                      </a:r>
                    </a:p>
                  </a:txBody>
                  <a:tcPr/>
                </a:tc>
                <a:tc>
                  <a:txBody>
                    <a:bodyPr/>
                    <a:lstStyle/>
                    <a:p>
                      <a:pPr>
                        <a:buNone/>
                      </a:pPr>
                      <a:r>
                        <a:rPr lang="en-US" altLang="zh-CN"/>
                        <a:t>1</a:t>
                      </a:r>
                    </a:p>
                  </a:txBody>
                  <a:tcPr/>
                </a:tc>
                <a:tc>
                  <a:txBody>
                    <a:bodyPr/>
                    <a:lstStyle/>
                    <a:p>
                      <a:pPr>
                        <a:buNone/>
                      </a:pPr>
                      <a:r>
                        <a:rPr lang="en-US" altLang="zh-CN"/>
                        <a:t>4</a:t>
                      </a:r>
                    </a:p>
                  </a:txBody>
                  <a:tcPr/>
                </a:tc>
                <a:tc>
                  <a:txBody>
                    <a:bodyPr/>
                    <a:lstStyle/>
                    <a:p>
                      <a:pPr>
                        <a:buNone/>
                      </a:pPr>
                      <a:r>
                        <a:rPr lang="en-US" altLang="zh-CN"/>
                        <a:t>4</a:t>
                      </a:r>
                    </a:p>
                  </a:txBody>
                  <a:tcPr/>
                </a:tc>
                <a:tc>
                  <a:txBody>
                    <a:bodyPr/>
                    <a:lstStyle/>
                    <a:p>
                      <a:pPr>
                        <a:buNone/>
                      </a:pPr>
                      <a:r>
                        <a:rPr lang="en-US" altLang="zh-CN"/>
                        <a:t>4</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798245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安全管理机构与人员控制点</a:t>
            </a:r>
          </a:p>
        </p:txBody>
      </p:sp>
      <p:graphicFrame>
        <p:nvGraphicFramePr>
          <p:cNvPr id="4" name="内容占位符 3"/>
          <p:cNvGraphicFramePr>
            <a:graphicFrameLocks noGrp="1"/>
          </p:cNvGraphicFramePr>
          <p:nvPr>
            <p:ph idx="1"/>
          </p:nvPr>
        </p:nvGraphicFramePr>
        <p:xfrm>
          <a:off x="658813" y="1554163"/>
          <a:ext cx="7772400" cy="4450080"/>
        </p:xfrm>
        <a:graphic>
          <a:graphicData uri="http://schemas.openxmlformats.org/drawingml/2006/table">
            <a:tbl>
              <a:tblPr firstRow="1" bandRow="1">
                <a:tableStyleId>{5C22544A-7EE6-4342-B048-85BDC9FD1C3A}</a:tableStyleId>
              </a:tblPr>
              <a:tblGrid>
                <a:gridCol w="687705">
                  <a:extLst>
                    <a:ext uri="{9D8B030D-6E8A-4147-A177-3AD203B41FA5}">
                      <a16:colId xmlns:a16="http://schemas.microsoft.com/office/drawing/2014/main" xmlns="" val="20000"/>
                    </a:ext>
                  </a:extLst>
                </a:gridCol>
                <a:gridCol w="2421890">
                  <a:extLst>
                    <a:ext uri="{9D8B030D-6E8A-4147-A177-3AD203B41FA5}">
                      <a16:colId xmlns:a16="http://schemas.microsoft.com/office/drawing/2014/main" xmlns="" val="20001"/>
                    </a:ext>
                  </a:extLst>
                </a:gridCol>
                <a:gridCol w="370840">
                  <a:extLst>
                    <a:ext uri="{9D8B030D-6E8A-4147-A177-3AD203B41FA5}">
                      <a16:colId xmlns:a16="http://schemas.microsoft.com/office/drawing/2014/main" xmlns="" val="20002"/>
                    </a:ext>
                  </a:extLst>
                </a:gridCol>
                <a:gridCol w="864235">
                  <a:extLst>
                    <a:ext uri="{9D8B030D-6E8A-4147-A177-3AD203B41FA5}">
                      <a16:colId xmlns:a16="http://schemas.microsoft.com/office/drawing/2014/main" xmlns="" val="20003"/>
                    </a:ext>
                  </a:extLst>
                </a:gridCol>
                <a:gridCol w="878840">
                  <a:extLst>
                    <a:ext uri="{9D8B030D-6E8A-4147-A177-3AD203B41FA5}">
                      <a16:colId xmlns:a16="http://schemas.microsoft.com/office/drawing/2014/main" xmlns="" val="20004"/>
                    </a:ext>
                  </a:extLst>
                </a:gridCol>
                <a:gridCol w="2548890">
                  <a:extLst>
                    <a:ext uri="{9D8B030D-6E8A-4147-A177-3AD203B41FA5}">
                      <a16:colId xmlns:a16="http://schemas.microsoft.com/office/drawing/2014/main" xmlns="" val="20005"/>
                    </a:ext>
                  </a:extLst>
                </a:gridCol>
              </a:tblGrid>
              <a:tr h="381000">
                <a:tc>
                  <a:txBody>
                    <a:bodyPr/>
                    <a:lstStyle/>
                    <a:p>
                      <a:pPr>
                        <a:buNone/>
                      </a:pPr>
                      <a:r>
                        <a:rPr lang="zh-CN" altLang="en-US"/>
                        <a:t>序号</a:t>
                      </a:r>
                    </a:p>
                  </a:txBody>
                  <a:tcPr/>
                </a:tc>
                <a:tc>
                  <a:txBody>
                    <a:bodyPr/>
                    <a:lstStyle/>
                    <a:p>
                      <a:pPr>
                        <a:buNone/>
                      </a:pPr>
                      <a:r>
                        <a:rPr lang="zh-CN" altLang="en-US"/>
                        <a:t>控制点</a:t>
                      </a:r>
                    </a:p>
                  </a:txBody>
                  <a:tcPr/>
                </a:tc>
                <a:tc>
                  <a:txBody>
                    <a:bodyPr/>
                    <a:lstStyle/>
                    <a:p>
                      <a:pPr>
                        <a:buNone/>
                      </a:pPr>
                      <a:r>
                        <a:rPr lang="zh-CN" altLang="en-US"/>
                        <a:t>一级</a:t>
                      </a:r>
                    </a:p>
                  </a:txBody>
                  <a:tcPr/>
                </a:tc>
                <a:tc>
                  <a:txBody>
                    <a:bodyPr/>
                    <a:lstStyle/>
                    <a:p>
                      <a:pPr>
                        <a:buNone/>
                      </a:pP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a:txBody>
                    <a:bodyPr/>
                    <a:lstStyle/>
                    <a:p>
                      <a:pPr>
                        <a:buNone/>
                      </a:pPr>
                      <a:r>
                        <a:rPr lang="en-US" altLang="zh-CN"/>
                        <a:t>1</a:t>
                      </a:r>
                    </a:p>
                  </a:txBody>
                  <a:tcPr/>
                </a:tc>
                <a:tc>
                  <a:txBody>
                    <a:bodyPr/>
                    <a:lstStyle/>
                    <a:p>
                      <a:pPr>
                        <a:buNone/>
                      </a:pPr>
                      <a:r>
                        <a:rPr lang="zh-CN" altLang="en-US"/>
                        <a:t>岗位设置</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1"/>
                  </a:ext>
                </a:extLst>
              </a:tr>
              <a:tr h="381000">
                <a:tc>
                  <a:txBody>
                    <a:bodyPr/>
                    <a:lstStyle/>
                    <a:p>
                      <a:pPr>
                        <a:buNone/>
                      </a:pPr>
                      <a:r>
                        <a:rPr lang="en-US" altLang="zh-CN"/>
                        <a:t>2</a:t>
                      </a:r>
                    </a:p>
                  </a:txBody>
                  <a:tcPr/>
                </a:tc>
                <a:tc>
                  <a:txBody>
                    <a:bodyPr/>
                    <a:lstStyle/>
                    <a:p>
                      <a:pPr>
                        <a:buNone/>
                      </a:pPr>
                      <a:r>
                        <a:rPr lang="zh-CN" altLang="en-US"/>
                        <a:t>人员配备</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t>*</a:t>
                      </a:r>
                      <a:endParaRPr lang="zh-CN" altLang="en-US"/>
                    </a:p>
                  </a:txBody>
                  <a:tcPr/>
                </a:tc>
                <a:extLst>
                  <a:ext uri="{0D108BD9-81ED-4DB2-BD59-A6C34878D82A}">
                    <a16:rowId xmlns:a16="http://schemas.microsoft.com/office/drawing/2014/main" xmlns="" val="10002"/>
                  </a:ext>
                </a:extLst>
              </a:tr>
              <a:tr h="381000">
                <a:tc>
                  <a:txBody>
                    <a:bodyPr/>
                    <a:lstStyle/>
                    <a:p>
                      <a:pPr>
                        <a:buNone/>
                      </a:pPr>
                      <a:r>
                        <a:rPr lang="en-US" altLang="zh-CN"/>
                        <a:t>3</a:t>
                      </a:r>
                    </a:p>
                  </a:txBody>
                  <a:tcPr/>
                </a:tc>
                <a:tc>
                  <a:txBody>
                    <a:bodyPr/>
                    <a:lstStyle/>
                    <a:p>
                      <a:pPr>
                        <a:buNone/>
                      </a:pPr>
                      <a:r>
                        <a:rPr lang="zh-CN" altLang="en-US"/>
                        <a:t>授权与审批</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3"/>
                  </a:ext>
                </a:extLst>
              </a:tr>
              <a:tr h="381000">
                <a:tc>
                  <a:txBody>
                    <a:bodyPr/>
                    <a:lstStyle/>
                    <a:p>
                      <a:pPr>
                        <a:buNone/>
                      </a:pPr>
                      <a:r>
                        <a:rPr lang="en-US" altLang="zh-CN"/>
                        <a:t>4</a:t>
                      </a:r>
                    </a:p>
                  </a:txBody>
                  <a:tcPr/>
                </a:tc>
                <a:tc>
                  <a:txBody>
                    <a:bodyPr/>
                    <a:lstStyle/>
                    <a:p>
                      <a:pPr>
                        <a:buNone/>
                      </a:pPr>
                      <a:r>
                        <a:rPr lang="zh-CN" altLang="en-US"/>
                        <a:t>沟通与合作</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4"/>
                  </a:ext>
                </a:extLst>
              </a:tr>
              <a:tr h="381000">
                <a:tc>
                  <a:txBody>
                    <a:bodyPr/>
                    <a:lstStyle/>
                    <a:p>
                      <a:pPr>
                        <a:buNone/>
                      </a:pPr>
                      <a:r>
                        <a:rPr lang="en-US" altLang="zh-CN"/>
                        <a:t>5</a:t>
                      </a:r>
                    </a:p>
                  </a:txBody>
                  <a:tcPr/>
                </a:tc>
                <a:tc>
                  <a:txBody>
                    <a:bodyPr/>
                    <a:lstStyle/>
                    <a:p>
                      <a:pPr>
                        <a:buNone/>
                      </a:pPr>
                      <a:r>
                        <a:rPr lang="zh-CN" altLang="en-US"/>
                        <a:t>审核与检查</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5"/>
                  </a:ext>
                </a:extLst>
              </a:tr>
              <a:tr h="381000">
                <a:tc>
                  <a:txBody>
                    <a:bodyPr/>
                    <a:lstStyle/>
                    <a:p>
                      <a:pPr>
                        <a:buNone/>
                      </a:pPr>
                      <a:r>
                        <a:rPr lang="en-US" altLang="zh-CN"/>
                        <a:t>6</a:t>
                      </a:r>
                    </a:p>
                  </a:txBody>
                  <a:tcPr/>
                </a:tc>
                <a:tc>
                  <a:txBody>
                    <a:bodyPr/>
                    <a:lstStyle/>
                    <a:p>
                      <a:pPr>
                        <a:buNone/>
                      </a:pPr>
                      <a:r>
                        <a:rPr lang="zh-CN" altLang="en-US"/>
                        <a:t>人员录用</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6"/>
                  </a:ext>
                </a:extLst>
              </a:tr>
              <a:tr h="381000">
                <a:tc>
                  <a:txBody>
                    <a:bodyPr/>
                    <a:lstStyle/>
                    <a:p>
                      <a:pPr>
                        <a:buNone/>
                      </a:pPr>
                      <a:r>
                        <a:rPr lang="en-US" altLang="zh-CN"/>
                        <a:t>7</a:t>
                      </a:r>
                    </a:p>
                  </a:txBody>
                  <a:tcPr/>
                </a:tc>
                <a:tc>
                  <a:txBody>
                    <a:bodyPr/>
                    <a:lstStyle/>
                    <a:p>
                      <a:pPr>
                        <a:buNone/>
                      </a:pPr>
                      <a:r>
                        <a:rPr lang="zh-CN" altLang="en-US" sz="1800">
                          <a:sym typeface="+mn-ea"/>
                        </a:rPr>
                        <a:t>人员离岗</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7"/>
                  </a:ext>
                </a:extLst>
              </a:tr>
              <a:tr h="381000">
                <a:tc>
                  <a:txBody>
                    <a:bodyPr/>
                    <a:lstStyle/>
                    <a:p>
                      <a:pPr>
                        <a:buNone/>
                      </a:pPr>
                      <a:r>
                        <a:rPr lang="en-US" altLang="zh-CN"/>
                        <a:t>8</a:t>
                      </a:r>
                    </a:p>
                  </a:txBody>
                  <a:tcPr/>
                </a:tc>
                <a:tc>
                  <a:txBody>
                    <a:bodyPr/>
                    <a:lstStyle/>
                    <a:p>
                      <a:pPr>
                        <a:buNone/>
                      </a:pPr>
                      <a:r>
                        <a:rPr lang="zh-CN" altLang="en-US"/>
                        <a:t>安全意识教育与培训</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8"/>
                  </a:ext>
                </a:extLst>
              </a:tr>
              <a:tr h="381000">
                <a:tc>
                  <a:txBody>
                    <a:bodyPr/>
                    <a:lstStyle/>
                    <a:p>
                      <a:pPr>
                        <a:buNone/>
                      </a:pPr>
                      <a:r>
                        <a:rPr lang="en-US" altLang="zh-CN"/>
                        <a:t>9</a:t>
                      </a:r>
                    </a:p>
                  </a:txBody>
                  <a:tcPr/>
                </a:tc>
                <a:tc>
                  <a:txBody>
                    <a:bodyPr/>
                    <a:lstStyle/>
                    <a:p>
                      <a:pPr>
                        <a:buNone/>
                      </a:pPr>
                      <a:r>
                        <a:rPr lang="zh-CN" altLang="en-US"/>
                        <a:t>外部人员访问管理</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9"/>
                  </a:ext>
                </a:extLst>
              </a:tr>
              <a:tr h="381000">
                <a:tc>
                  <a:txBody>
                    <a:bodyPr/>
                    <a:lstStyle/>
                    <a:p>
                      <a:pPr>
                        <a:buNone/>
                      </a:pPr>
                      <a:r>
                        <a:rPr lang="en-US" altLang="zh-CN"/>
                        <a:t>11</a:t>
                      </a:r>
                    </a:p>
                  </a:txBody>
                  <a:tcPr/>
                </a:tc>
                <a:tc>
                  <a:txBody>
                    <a:bodyPr/>
                    <a:lstStyle/>
                    <a:p>
                      <a:pPr>
                        <a:buNone/>
                      </a:pPr>
                      <a:r>
                        <a:rPr lang="zh-CN" altLang="en-US"/>
                        <a:t>合计</a:t>
                      </a:r>
                    </a:p>
                  </a:txBody>
                  <a:tcPr/>
                </a:tc>
                <a:tc>
                  <a:txBody>
                    <a:bodyPr/>
                    <a:lstStyle/>
                    <a:p>
                      <a:pPr>
                        <a:buNone/>
                      </a:pPr>
                      <a:r>
                        <a:rPr lang="en-US" altLang="zh-CN"/>
                        <a:t>7</a:t>
                      </a:r>
                    </a:p>
                  </a:txBody>
                  <a:tcPr/>
                </a:tc>
                <a:tc>
                  <a:txBody>
                    <a:bodyPr/>
                    <a:lstStyle/>
                    <a:p>
                      <a:pPr>
                        <a:buNone/>
                      </a:pPr>
                      <a:r>
                        <a:rPr lang="en-US" altLang="zh-CN"/>
                        <a:t>9</a:t>
                      </a:r>
                    </a:p>
                  </a:txBody>
                  <a:tcPr/>
                </a:tc>
                <a:tc>
                  <a:txBody>
                    <a:bodyPr/>
                    <a:lstStyle/>
                    <a:p>
                      <a:pPr>
                        <a:buNone/>
                      </a:pPr>
                      <a:r>
                        <a:rPr lang="en-US" altLang="zh-CN"/>
                        <a:t>9</a:t>
                      </a:r>
                    </a:p>
                  </a:txBody>
                  <a:tcPr/>
                </a:tc>
                <a:tc>
                  <a:txBody>
                    <a:bodyPr/>
                    <a:lstStyle/>
                    <a:p>
                      <a:pPr>
                        <a:buNone/>
                      </a:pPr>
                      <a:r>
                        <a:rPr lang="en-US" altLang="zh-CN"/>
                        <a:t>9</a:t>
                      </a: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272692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安全建设管理</a:t>
            </a:r>
          </a:p>
        </p:txBody>
      </p:sp>
      <p:graphicFrame>
        <p:nvGraphicFramePr>
          <p:cNvPr id="4" name="内容占位符 3"/>
          <p:cNvGraphicFramePr>
            <a:graphicFrameLocks noGrp="1"/>
          </p:cNvGraphicFramePr>
          <p:nvPr>
            <p:ph idx="1"/>
          </p:nvPr>
        </p:nvGraphicFramePr>
        <p:xfrm>
          <a:off x="658813" y="1554163"/>
          <a:ext cx="7772400" cy="4572000"/>
        </p:xfrm>
        <a:graphic>
          <a:graphicData uri="http://schemas.openxmlformats.org/drawingml/2006/table">
            <a:tbl>
              <a:tblPr firstRow="1" bandRow="1">
                <a:tableStyleId>{5C22544A-7EE6-4342-B048-85BDC9FD1C3A}</a:tableStyleId>
              </a:tblPr>
              <a:tblGrid>
                <a:gridCol w="687705">
                  <a:extLst>
                    <a:ext uri="{9D8B030D-6E8A-4147-A177-3AD203B41FA5}">
                      <a16:colId xmlns:a16="http://schemas.microsoft.com/office/drawing/2014/main" xmlns="" val="20000"/>
                    </a:ext>
                  </a:extLst>
                </a:gridCol>
                <a:gridCol w="1986915">
                  <a:extLst>
                    <a:ext uri="{9D8B030D-6E8A-4147-A177-3AD203B41FA5}">
                      <a16:colId xmlns:a16="http://schemas.microsoft.com/office/drawing/2014/main" xmlns="" val="20001"/>
                    </a:ext>
                  </a:extLst>
                </a:gridCol>
                <a:gridCol w="805815">
                  <a:extLst>
                    <a:ext uri="{9D8B030D-6E8A-4147-A177-3AD203B41FA5}">
                      <a16:colId xmlns:a16="http://schemas.microsoft.com/office/drawing/2014/main" xmlns="" val="20002"/>
                    </a:ext>
                  </a:extLst>
                </a:gridCol>
                <a:gridCol w="864235">
                  <a:extLst>
                    <a:ext uri="{9D8B030D-6E8A-4147-A177-3AD203B41FA5}">
                      <a16:colId xmlns:a16="http://schemas.microsoft.com/office/drawing/2014/main" xmlns="" val="20003"/>
                    </a:ext>
                  </a:extLst>
                </a:gridCol>
                <a:gridCol w="878840">
                  <a:extLst>
                    <a:ext uri="{9D8B030D-6E8A-4147-A177-3AD203B41FA5}">
                      <a16:colId xmlns:a16="http://schemas.microsoft.com/office/drawing/2014/main" xmlns="" val="20004"/>
                    </a:ext>
                  </a:extLst>
                </a:gridCol>
                <a:gridCol w="2548890">
                  <a:extLst>
                    <a:ext uri="{9D8B030D-6E8A-4147-A177-3AD203B41FA5}">
                      <a16:colId xmlns:a16="http://schemas.microsoft.com/office/drawing/2014/main" xmlns="" val="20005"/>
                    </a:ext>
                  </a:extLst>
                </a:gridCol>
              </a:tblGrid>
              <a:tr h="381000">
                <a:tc>
                  <a:txBody>
                    <a:bodyPr/>
                    <a:lstStyle/>
                    <a:p>
                      <a:pPr>
                        <a:buNone/>
                      </a:pPr>
                      <a:r>
                        <a:rPr lang="zh-CN" altLang="en-US"/>
                        <a:t>序号</a:t>
                      </a:r>
                    </a:p>
                  </a:txBody>
                  <a:tcPr/>
                </a:tc>
                <a:tc>
                  <a:txBody>
                    <a:bodyPr/>
                    <a:lstStyle/>
                    <a:p>
                      <a:pPr>
                        <a:buNone/>
                      </a:pPr>
                      <a:r>
                        <a:rPr lang="zh-CN" altLang="en-US"/>
                        <a:t>控制点</a:t>
                      </a:r>
                    </a:p>
                  </a:txBody>
                  <a:tcPr/>
                </a:tc>
                <a:tc>
                  <a:txBody>
                    <a:bodyPr/>
                    <a:lstStyle/>
                    <a:p>
                      <a:pPr>
                        <a:buNone/>
                      </a:pPr>
                      <a:r>
                        <a:rPr lang="zh-CN" altLang="en-US"/>
                        <a:t>一级</a:t>
                      </a:r>
                    </a:p>
                  </a:txBody>
                  <a:tcPr/>
                </a:tc>
                <a:tc>
                  <a:txBody>
                    <a:bodyPr/>
                    <a:lstStyle/>
                    <a:p>
                      <a:pPr>
                        <a:buNone/>
                      </a:pP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a:txBody>
                    <a:bodyPr/>
                    <a:lstStyle/>
                    <a:p>
                      <a:pPr>
                        <a:buNone/>
                      </a:pPr>
                      <a:r>
                        <a:rPr lang="en-US" altLang="zh-CN"/>
                        <a:t>1</a:t>
                      </a:r>
                    </a:p>
                  </a:txBody>
                  <a:tcPr/>
                </a:tc>
                <a:tc>
                  <a:txBody>
                    <a:bodyPr/>
                    <a:lstStyle/>
                    <a:p>
                      <a:pPr>
                        <a:buNone/>
                      </a:pPr>
                      <a:r>
                        <a:rPr lang="zh-CN" altLang="en-US"/>
                        <a:t>定级与备案</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1"/>
                  </a:ext>
                </a:extLst>
              </a:tr>
              <a:tr h="381000">
                <a:tc>
                  <a:txBody>
                    <a:bodyPr/>
                    <a:lstStyle/>
                    <a:p>
                      <a:pPr>
                        <a:buNone/>
                      </a:pPr>
                      <a:r>
                        <a:rPr lang="en-US" altLang="zh-CN"/>
                        <a:t>2</a:t>
                      </a:r>
                    </a:p>
                  </a:txBody>
                  <a:tcPr/>
                </a:tc>
                <a:tc>
                  <a:txBody>
                    <a:bodyPr/>
                    <a:lstStyle/>
                    <a:p>
                      <a:pPr>
                        <a:buNone/>
                      </a:pPr>
                      <a:r>
                        <a:rPr lang="zh-CN" altLang="en-US"/>
                        <a:t>安全方案设计</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t>*</a:t>
                      </a:r>
                      <a:endParaRPr lang="zh-CN" altLang="en-US"/>
                    </a:p>
                  </a:txBody>
                  <a:tcPr/>
                </a:tc>
                <a:extLst>
                  <a:ext uri="{0D108BD9-81ED-4DB2-BD59-A6C34878D82A}">
                    <a16:rowId xmlns:a16="http://schemas.microsoft.com/office/drawing/2014/main" xmlns="" val="10002"/>
                  </a:ext>
                </a:extLst>
              </a:tr>
              <a:tr h="381000">
                <a:tc>
                  <a:txBody>
                    <a:bodyPr/>
                    <a:lstStyle/>
                    <a:p>
                      <a:pPr>
                        <a:buNone/>
                      </a:pPr>
                      <a:r>
                        <a:rPr lang="en-US" altLang="zh-CN"/>
                        <a:t>3</a:t>
                      </a:r>
                    </a:p>
                  </a:txBody>
                  <a:tcPr/>
                </a:tc>
                <a:tc>
                  <a:txBody>
                    <a:bodyPr/>
                    <a:lstStyle/>
                    <a:p>
                      <a:pPr>
                        <a:buNone/>
                      </a:pPr>
                      <a:r>
                        <a:rPr lang="zh-CN" altLang="en-US"/>
                        <a:t>产品采购与使用</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3"/>
                  </a:ext>
                </a:extLst>
              </a:tr>
              <a:tr h="381000">
                <a:tc>
                  <a:txBody>
                    <a:bodyPr/>
                    <a:lstStyle/>
                    <a:p>
                      <a:pPr>
                        <a:buNone/>
                      </a:pPr>
                      <a:r>
                        <a:rPr lang="en-US" altLang="zh-CN"/>
                        <a:t>4</a:t>
                      </a:r>
                    </a:p>
                  </a:txBody>
                  <a:tcPr/>
                </a:tc>
                <a:tc>
                  <a:txBody>
                    <a:bodyPr/>
                    <a:lstStyle/>
                    <a:p>
                      <a:pPr>
                        <a:buNone/>
                      </a:pPr>
                      <a:r>
                        <a:rPr lang="zh-CN" altLang="en-US"/>
                        <a:t>自行软件开发</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4"/>
                  </a:ext>
                </a:extLst>
              </a:tr>
              <a:tr h="381000">
                <a:tc>
                  <a:txBody>
                    <a:bodyPr/>
                    <a:lstStyle/>
                    <a:p>
                      <a:pPr>
                        <a:buNone/>
                      </a:pPr>
                      <a:r>
                        <a:rPr lang="en-US" altLang="zh-CN"/>
                        <a:t>5</a:t>
                      </a:r>
                    </a:p>
                  </a:txBody>
                  <a:tcPr/>
                </a:tc>
                <a:tc>
                  <a:txBody>
                    <a:bodyPr/>
                    <a:lstStyle/>
                    <a:p>
                      <a:pPr>
                        <a:buNone/>
                      </a:pPr>
                      <a:r>
                        <a:rPr lang="zh-CN" altLang="en-US"/>
                        <a:t>外包软件开发</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5"/>
                  </a:ext>
                </a:extLst>
              </a:tr>
              <a:tr h="381000">
                <a:tc>
                  <a:txBody>
                    <a:bodyPr/>
                    <a:lstStyle/>
                    <a:p>
                      <a:pPr>
                        <a:buNone/>
                      </a:pPr>
                      <a:r>
                        <a:rPr lang="en-US" altLang="zh-CN"/>
                        <a:t>6</a:t>
                      </a:r>
                    </a:p>
                  </a:txBody>
                  <a:tcPr/>
                </a:tc>
                <a:tc>
                  <a:txBody>
                    <a:bodyPr/>
                    <a:lstStyle/>
                    <a:p>
                      <a:pPr>
                        <a:buNone/>
                      </a:pPr>
                      <a:r>
                        <a:rPr lang="zh-CN" altLang="en-US"/>
                        <a:t>工程设计</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6"/>
                  </a:ext>
                </a:extLst>
              </a:tr>
              <a:tr h="381000">
                <a:tc>
                  <a:txBody>
                    <a:bodyPr/>
                    <a:lstStyle/>
                    <a:p>
                      <a:pPr>
                        <a:buNone/>
                      </a:pPr>
                      <a:r>
                        <a:rPr lang="en-US" altLang="zh-CN"/>
                        <a:t>7</a:t>
                      </a:r>
                    </a:p>
                  </a:txBody>
                  <a:tcPr/>
                </a:tc>
                <a:tc>
                  <a:txBody>
                    <a:bodyPr/>
                    <a:lstStyle/>
                    <a:p>
                      <a:pPr>
                        <a:buNone/>
                      </a:pPr>
                      <a:r>
                        <a:rPr lang="zh-CN" altLang="en-US" sz="1800">
                          <a:sym typeface="+mn-ea"/>
                        </a:rPr>
                        <a:t>测试验收</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7"/>
                  </a:ext>
                </a:extLst>
              </a:tr>
              <a:tr h="381000">
                <a:tc>
                  <a:txBody>
                    <a:bodyPr/>
                    <a:lstStyle/>
                    <a:p>
                      <a:pPr>
                        <a:buNone/>
                      </a:pPr>
                      <a:r>
                        <a:rPr lang="en-US" altLang="zh-CN"/>
                        <a:t>8</a:t>
                      </a:r>
                    </a:p>
                  </a:txBody>
                  <a:tcPr/>
                </a:tc>
                <a:tc>
                  <a:txBody>
                    <a:bodyPr/>
                    <a:lstStyle/>
                    <a:p>
                      <a:pPr>
                        <a:buNone/>
                      </a:pPr>
                      <a:r>
                        <a:rPr lang="zh-CN" altLang="en-US"/>
                        <a:t>系统交付</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8"/>
                  </a:ext>
                </a:extLst>
              </a:tr>
              <a:tr h="381000">
                <a:tc>
                  <a:txBody>
                    <a:bodyPr/>
                    <a:lstStyle/>
                    <a:p>
                      <a:pPr>
                        <a:buNone/>
                      </a:pPr>
                      <a:r>
                        <a:rPr lang="en-US" altLang="zh-CN"/>
                        <a:t>9</a:t>
                      </a:r>
                    </a:p>
                  </a:txBody>
                  <a:tcPr/>
                </a:tc>
                <a:tc>
                  <a:txBody>
                    <a:bodyPr/>
                    <a:lstStyle/>
                    <a:p>
                      <a:pPr>
                        <a:buNone/>
                      </a:pPr>
                      <a:r>
                        <a:rPr lang="zh-CN" altLang="en-US"/>
                        <a:t>等级测评</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9"/>
                  </a:ext>
                </a:extLst>
              </a:tr>
              <a:tr h="381000">
                <a:tc>
                  <a:txBody>
                    <a:bodyPr/>
                    <a:lstStyle/>
                    <a:p>
                      <a:pPr>
                        <a:buNone/>
                      </a:pPr>
                      <a:r>
                        <a:rPr lang="en-US" altLang="zh-CN"/>
                        <a:t>10</a:t>
                      </a:r>
                    </a:p>
                  </a:txBody>
                  <a:tcPr/>
                </a:tc>
                <a:tc>
                  <a:txBody>
                    <a:bodyPr/>
                    <a:lstStyle/>
                    <a:p>
                      <a:pPr>
                        <a:buNone/>
                      </a:pPr>
                      <a:r>
                        <a:rPr lang="zh-CN" altLang="en-US"/>
                        <a:t>服务供应商选择</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10"/>
                  </a:ext>
                </a:extLst>
              </a:tr>
              <a:tr h="381000">
                <a:tc>
                  <a:txBody>
                    <a:bodyPr/>
                    <a:lstStyle/>
                    <a:p>
                      <a:pPr>
                        <a:buNone/>
                      </a:pPr>
                      <a:r>
                        <a:rPr lang="en-US" altLang="zh-CN"/>
                        <a:t>11</a:t>
                      </a:r>
                    </a:p>
                  </a:txBody>
                  <a:tcPr/>
                </a:tc>
                <a:tc>
                  <a:txBody>
                    <a:bodyPr/>
                    <a:lstStyle/>
                    <a:p>
                      <a:pPr>
                        <a:buNone/>
                      </a:pPr>
                      <a:r>
                        <a:rPr lang="zh-CN" altLang="en-US"/>
                        <a:t>合计</a:t>
                      </a:r>
                    </a:p>
                  </a:txBody>
                  <a:tcPr/>
                </a:tc>
                <a:tc>
                  <a:txBody>
                    <a:bodyPr/>
                    <a:lstStyle/>
                    <a:p>
                      <a:pPr>
                        <a:buNone/>
                      </a:pPr>
                      <a:r>
                        <a:rPr lang="en-US" altLang="zh-CN"/>
                        <a:t>7</a:t>
                      </a:r>
                    </a:p>
                  </a:txBody>
                  <a:tcPr/>
                </a:tc>
                <a:tc>
                  <a:txBody>
                    <a:bodyPr/>
                    <a:lstStyle/>
                    <a:p>
                      <a:pPr>
                        <a:buNone/>
                      </a:pPr>
                      <a:r>
                        <a:rPr lang="en-US" altLang="zh-CN"/>
                        <a:t>10</a:t>
                      </a:r>
                    </a:p>
                  </a:txBody>
                  <a:tcPr/>
                </a:tc>
                <a:tc>
                  <a:txBody>
                    <a:bodyPr/>
                    <a:lstStyle/>
                    <a:p>
                      <a:pPr>
                        <a:buNone/>
                      </a:pPr>
                      <a:r>
                        <a:rPr lang="en-US" altLang="zh-CN"/>
                        <a:t>10</a:t>
                      </a:r>
                    </a:p>
                  </a:txBody>
                  <a:tcPr/>
                </a:tc>
                <a:tc>
                  <a:txBody>
                    <a:bodyPr/>
                    <a:lstStyle/>
                    <a:p>
                      <a:pPr>
                        <a:buNone/>
                      </a:pPr>
                      <a:r>
                        <a:rPr lang="en-US" altLang="zh-CN"/>
                        <a:t>10</a:t>
                      </a: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7439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安全运维管理控制点</a:t>
            </a:r>
          </a:p>
        </p:txBody>
      </p:sp>
      <p:graphicFrame>
        <p:nvGraphicFramePr>
          <p:cNvPr id="4" name="内容占位符 3"/>
          <p:cNvGraphicFramePr>
            <a:graphicFrameLocks noGrp="1"/>
          </p:cNvGraphicFramePr>
          <p:nvPr>
            <p:ph idx="1"/>
          </p:nvPr>
        </p:nvGraphicFramePr>
        <p:xfrm>
          <a:off x="685483" y="1014413"/>
          <a:ext cx="7772400" cy="6108065"/>
        </p:xfrm>
        <a:graphic>
          <a:graphicData uri="http://schemas.openxmlformats.org/drawingml/2006/table">
            <a:tbl>
              <a:tblPr firstRow="1" bandRow="1">
                <a:tableStyleId>{5C22544A-7EE6-4342-B048-85BDC9FD1C3A}</a:tableStyleId>
              </a:tblPr>
              <a:tblGrid>
                <a:gridCol w="687705">
                  <a:extLst>
                    <a:ext uri="{9D8B030D-6E8A-4147-A177-3AD203B41FA5}">
                      <a16:colId xmlns:a16="http://schemas.microsoft.com/office/drawing/2014/main" xmlns="" val="20000"/>
                    </a:ext>
                  </a:extLst>
                </a:gridCol>
                <a:gridCol w="2247900">
                  <a:extLst>
                    <a:ext uri="{9D8B030D-6E8A-4147-A177-3AD203B41FA5}">
                      <a16:colId xmlns:a16="http://schemas.microsoft.com/office/drawing/2014/main" xmlns="" val="20001"/>
                    </a:ext>
                  </a:extLst>
                </a:gridCol>
                <a:gridCol w="878205">
                  <a:extLst>
                    <a:ext uri="{9D8B030D-6E8A-4147-A177-3AD203B41FA5}">
                      <a16:colId xmlns:a16="http://schemas.microsoft.com/office/drawing/2014/main" xmlns="" val="20002"/>
                    </a:ext>
                  </a:extLst>
                </a:gridCol>
                <a:gridCol w="922020">
                  <a:extLst>
                    <a:ext uri="{9D8B030D-6E8A-4147-A177-3AD203B41FA5}">
                      <a16:colId xmlns:a16="http://schemas.microsoft.com/office/drawing/2014/main" xmlns="" val="20003"/>
                    </a:ext>
                  </a:extLst>
                </a:gridCol>
                <a:gridCol w="908050">
                  <a:extLst>
                    <a:ext uri="{9D8B030D-6E8A-4147-A177-3AD203B41FA5}">
                      <a16:colId xmlns:a16="http://schemas.microsoft.com/office/drawing/2014/main" xmlns="" val="20004"/>
                    </a:ext>
                  </a:extLst>
                </a:gridCol>
                <a:gridCol w="2128520">
                  <a:extLst>
                    <a:ext uri="{9D8B030D-6E8A-4147-A177-3AD203B41FA5}">
                      <a16:colId xmlns:a16="http://schemas.microsoft.com/office/drawing/2014/main" xmlns="" val="20005"/>
                    </a:ext>
                  </a:extLst>
                </a:gridCol>
              </a:tblGrid>
              <a:tr h="393065">
                <a:tc>
                  <a:txBody>
                    <a:bodyPr/>
                    <a:lstStyle/>
                    <a:p>
                      <a:pPr>
                        <a:buNone/>
                      </a:pPr>
                      <a:r>
                        <a:rPr lang="zh-CN" altLang="en-US"/>
                        <a:t>序号</a:t>
                      </a:r>
                    </a:p>
                  </a:txBody>
                  <a:tcPr/>
                </a:tc>
                <a:tc>
                  <a:txBody>
                    <a:bodyPr/>
                    <a:lstStyle/>
                    <a:p>
                      <a:pPr>
                        <a:buNone/>
                      </a:pPr>
                      <a:r>
                        <a:rPr lang="zh-CN" altLang="en-US"/>
                        <a:t>控制点</a:t>
                      </a:r>
                    </a:p>
                  </a:txBody>
                  <a:tcPr/>
                </a:tc>
                <a:tc>
                  <a:txBody>
                    <a:bodyPr/>
                    <a:lstStyle/>
                    <a:p>
                      <a:pPr>
                        <a:buNone/>
                      </a:pPr>
                      <a:r>
                        <a:rPr lang="zh-CN" altLang="en-US"/>
                        <a:t>一级</a:t>
                      </a:r>
                    </a:p>
                  </a:txBody>
                  <a:tcPr/>
                </a:tc>
                <a:tc>
                  <a:txBody>
                    <a:bodyPr/>
                    <a:lstStyle/>
                    <a:p>
                      <a:pPr>
                        <a:buNone/>
                      </a:pPr>
                      <a:r>
                        <a:rPr lang="zh-CN" altLang="en-US"/>
                        <a:t>二级</a:t>
                      </a:r>
                    </a:p>
                  </a:txBody>
                  <a:tcPr/>
                </a:tc>
                <a:tc>
                  <a:txBody>
                    <a:bodyPr/>
                    <a:lstStyle/>
                    <a:p>
                      <a:pPr>
                        <a:buNone/>
                      </a:pPr>
                      <a:r>
                        <a:rPr lang="zh-CN" altLang="en-US"/>
                        <a:t>三级</a:t>
                      </a:r>
                    </a:p>
                  </a:txBody>
                  <a:tcPr/>
                </a:tc>
                <a:tc>
                  <a:txBody>
                    <a:bodyPr/>
                    <a:lstStyle/>
                    <a:p>
                      <a:pPr>
                        <a:buNone/>
                      </a:pPr>
                      <a:r>
                        <a:rPr lang="zh-CN" altLang="en-US"/>
                        <a:t>四级</a:t>
                      </a:r>
                    </a:p>
                  </a:txBody>
                  <a:tcPr/>
                </a:tc>
                <a:extLst>
                  <a:ext uri="{0D108BD9-81ED-4DB2-BD59-A6C34878D82A}">
                    <a16:rowId xmlns:a16="http://schemas.microsoft.com/office/drawing/2014/main" xmlns="" val="10000"/>
                  </a:ext>
                </a:extLst>
              </a:tr>
              <a:tr h="381000">
                <a:tc>
                  <a:txBody>
                    <a:bodyPr/>
                    <a:lstStyle/>
                    <a:p>
                      <a:pPr>
                        <a:buNone/>
                      </a:pPr>
                      <a:r>
                        <a:rPr lang="en-US" altLang="zh-CN"/>
                        <a:t>1</a:t>
                      </a:r>
                    </a:p>
                  </a:txBody>
                  <a:tcPr/>
                </a:tc>
                <a:tc>
                  <a:txBody>
                    <a:bodyPr/>
                    <a:lstStyle/>
                    <a:p>
                      <a:pPr>
                        <a:buNone/>
                      </a:pPr>
                      <a:r>
                        <a:rPr lang="zh-CN" altLang="en-US"/>
                        <a:t>环境管理</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1"/>
                  </a:ext>
                </a:extLst>
              </a:tr>
              <a:tr h="381000">
                <a:tc>
                  <a:txBody>
                    <a:bodyPr/>
                    <a:lstStyle/>
                    <a:p>
                      <a:pPr>
                        <a:buNone/>
                      </a:pPr>
                      <a:r>
                        <a:rPr lang="en-US" altLang="zh-CN"/>
                        <a:t>2</a:t>
                      </a:r>
                    </a:p>
                  </a:txBody>
                  <a:tcPr/>
                </a:tc>
                <a:tc>
                  <a:txBody>
                    <a:bodyPr/>
                    <a:lstStyle/>
                    <a:p>
                      <a:pPr>
                        <a:buNone/>
                      </a:pPr>
                      <a:r>
                        <a:rPr lang="zh-CN" altLang="en-US"/>
                        <a:t>资产管理</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t>*</a:t>
                      </a:r>
                      <a:endParaRPr lang="zh-CN" altLang="en-US"/>
                    </a:p>
                  </a:txBody>
                  <a:tcPr/>
                </a:tc>
                <a:extLst>
                  <a:ext uri="{0D108BD9-81ED-4DB2-BD59-A6C34878D82A}">
                    <a16:rowId xmlns:a16="http://schemas.microsoft.com/office/drawing/2014/main" xmlns="" val="10002"/>
                  </a:ext>
                </a:extLst>
              </a:tr>
              <a:tr h="381000">
                <a:tc>
                  <a:txBody>
                    <a:bodyPr/>
                    <a:lstStyle/>
                    <a:p>
                      <a:pPr>
                        <a:buNone/>
                      </a:pPr>
                      <a:r>
                        <a:rPr lang="en-US" altLang="zh-CN"/>
                        <a:t>3</a:t>
                      </a:r>
                    </a:p>
                  </a:txBody>
                  <a:tcPr/>
                </a:tc>
                <a:tc>
                  <a:txBody>
                    <a:bodyPr/>
                    <a:lstStyle/>
                    <a:p>
                      <a:pPr>
                        <a:buNone/>
                      </a:pPr>
                      <a:r>
                        <a:rPr lang="zh-CN" altLang="en-US"/>
                        <a:t>介质管理</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3"/>
                  </a:ext>
                </a:extLst>
              </a:tr>
              <a:tr h="381000">
                <a:tc>
                  <a:txBody>
                    <a:bodyPr/>
                    <a:lstStyle/>
                    <a:p>
                      <a:pPr>
                        <a:buNone/>
                      </a:pPr>
                      <a:r>
                        <a:rPr lang="en-US" altLang="zh-CN"/>
                        <a:t>4</a:t>
                      </a:r>
                    </a:p>
                  </a:txBody>
                  <a:tcPr/>
                </a:tc>
                <a:tc>
                  <a:txBody>
                    <a:bodyPr/>
                    <a:lstStyle/>
                    <a:p>
                      <a:pPr>
                        <a:buNone/>
                      </a:pPr>
                      <a:r>
                        <a:rPr lang="zh-CN" altLang="en-US"/>
                        <a:t>设备维护管理</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4"/>
                  </a:ext>
                </a:extLst>
              </a:tr>
              <a:tr h="381000">
                <a:tc>
                  <a:txBody>
                    <a:bodyPr/>
                    <a:lstStyle/>
                    <a:p>
                      <a:pPr>
                        <a:buNone/>
                      </a:pPr>
                      <a:r>
                        <a:rPr lang="en-US" altLang="zh-CN"/>
                        <a:t>5</a:t>
                      </a:r>
                    </a:p>
                  </a:txBody>
                  <a:tcPr/>
                </a:tc>
                <a:tc>
                  <a:txBody>
                    <a:bodyPr/>
                    <a:lstStyle/>
                    <a:p>
                      <a:pPr>
                        <a:buNone/>
                      </a:pPr>
                      <a:r>
                        <a:rPr lang="zh-CN" altLang="en-US"/>
                        <a:t>漏洞与风险管理</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5"/>
                  </a:ext>
                </a:extLst>
              </a:tr>
              <a:tr h="381000">
                <a:tc>
                  <a:txBody>
                    <a:bodyPr/>
                    <a:lstStyle/>
                    <a:p>
                      <a:pPr>
                        <a:buNone/>
                      </a:pPr>
                      <a:r>
                        <a:rPr lang="en-US" altLang="zh-CN"/>
                        <a:t>6</a:t>
                      </a:r>
                    </a:p>
                  </a:txBody>
                  <a:tcPr/>
                </a:tc>
                <a:tc>
                  <a:txBody>
                    <a:bodyPr/>
                    <a:lstStyle/>
                    <a:p>
                      <a:pPr>
                        <a:buNone/>
                      </a:pPr>
                      <a:r>
                        <a:rPr lang="zh-CN" altLang="en-US"/>
                        <a:t>网络与系统安全管理</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6"/>
                  </a:ext>
                </a:extLst>
              </a:tr>
              <a:tr h="381000">
                <a:tc>
                  <a:txBody>
                    <a:bodyPr/>
                    <a:lstStyle/>
                    <a:p>
                      <a:pPr>
                        <a:buNone/>
                      </a:pPr>
                      <a:r>
                        <a:rPr lang="en-US" altLang="zh-CN"/>
                        <a:t>7</a:t>
                      </a:r>
                    </a:p>
                  </a:txBody>
                  <a:tcPr/>
                </a:tc>
                <a:tc>
                  <a:txBody>
                    <a:bodyPr/>
                    <a:lstStyle/>
                    <a:p>
                      <a:pPr>
                        <a:buNone/>
                      </a:pPr>
                      <a:r>
                        <a:rPr lang="zh-CN" altLang="en-US" sz="1800">
                          <a:sym typeface="+mn-ea"/>
                        </a:rPr>
                        <a:t>恶意代码防范管理</a:t>
                      </a:r>
                    </a:p>
                  </a:txBody>
                  <a:tcPr/>
                </a:tc>
                <a:tc>
                  <a:txBody>
                    <a:bodyPr/>
                    <a:lstStyle/>
                    <a:p>
                      <a:pPr>
                        <a:buNone/>
                      </a:pPr>
                      <a:r>
                        <a:rPr lang="en-US" altLang="zh-CN"/>
                        <a:t>8</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7"/>
                  </a:ext>
                </a:extLst>
              </a:tr>
              <a:tr h="381000">
                <a:tc>
                  <a:txBody>
                    <a:bodyPr/>
                    <a:lstStyle/>
                    <a:p>
                      <a:pPr>
                        <a:buNone/>
                      </a:pPr>
                      <a:r>
                        <a:rPr lang="en-US" altLang="zh-CN"/>
                        <a:t>8</a:t>
                      </a:r>
                    </a:p>
                  </a:txBody>
                  <a:tcPr/>
                </a:tc>
                <a:tc>
                  <a:txBody>
                    <a:bodyPr/>
                    <a:lstStyle/>
                    <a:p>
                      <a:pPr>
                        <a:buNone/>
                      </a:pPr>
                      <a:r>
                        <a:rPr lang="zh-CN" altLang="en-US"/>
                        <a:t>配置管理</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8"/>
                  </a:ext>
                </a:extLst>
              </a:tr>
              <a:tr h="381000">
                <a:tc>
                  <a:txBody>
                    <a:bodyPr/>
                    <a:lstStyle/>
                    <a:p>
                      <a:pPr>
                        <a:buNone/>
                      </a:pPr>
                      <a:r>
                        <a:rPr lang="en-US" altLang="zh-CN"/>
                        <a:t>9</a:t>
                      </a:r>
                    </a:p>
                  </a:txBody>
                  <a:tcPr/>
                </a:tc>
                <a:tc>
                  <a:txBody>
                    <a:bodyPr/>
                    <a:lstStyle/>
                    <a:p>
                      <a:pPr>
                        <a:buNone/>
                      </a:pPr>
                      <a:r>
                        <a:rPr lang="zh-CN" altLang="en-US"/>
                        <a:t>密码管理</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09"/>
                  </a:ext>
                </a:extLst>
              </a:tr>
              <a:tr h="381000">
                <a:tc>
                  <a:txBody>
                    <a:bodyPr/>
                    <a:lstStyle/>
                    <a:p>
                      <a:pPr>
                        <a:buNone/>
                      </a:pPr>
                      <a:r>
                        <a:rPr lang="en-US" altLang="zh-CN"/>
                        <a:t>10</a:t>
                      </a:r>
                    </a:p>
                  </a:txBody>
                  <a:tcPr/>
                </a:tc>
                <a:tc>
                  <a:txBody>
                    <a:bodyPr/>
                    <a:lstStyle/>
                    <a:p>
                      <a:pPr>
                        <a:buNone/>
                      </a:pPr>
                      <a:r>
                        <a:rPr lang="zh-CN" altLang="en-US"/>
                        <a:t>变更管理</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10"/>
                  </a:ext>
                </a:extLst>
              </a:tr>
              <a:tr h="381000">
                <a:tc>
                  <a:txBody>
                    <a:bodyPr/>
                    <a:lstStyle/>
                    <a:p>
                      <a:pPr>
                        <a:buNone/>
                      </a:pPr>
                      <a:r>
                        <a:rPr lang="en-US" altLang="zh-CN"/>
                        <a:t>11</a:t>
                      </a:r>
                    </a:p>
                  </a:txBody>
                  <a:tcPr/>
                </a:tc>
                <a:tc>
                  <a:txBody>
                    <a:bodyPr/>
                    <a:lstStyle/>
                    <a:p>
                      <a:pPr>
                        <a:buNone/>
                      </a:pPr>
                      <a:r>
                        <a:rPr lang="zh-CN" altLang="en-US"/>
                        <a:t>备份与恢复管理</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11"/>
                  </a:ext>
                </a:extLst>
              </a:tr>
              <a:tr h="381000">
                <a:tc>
                  <a:txBody>
                    <a:bodyPr/>
                    <a:lstStyle/>
                    <a:p>
                      <a:pPr>
                        <a:buNone/>
                      </a:pPr>
                      <a:r>
                        <a:rPr lang="en-US" altLang="zh-CN"/>
                        <a:t>12</a:t>
                      </a:r>
                    </a:p>
                  </a:txBody>
                  <a:tcPr/>
                </a:tc>
                <a:tc>
                  <a:txBody>
                    <a:bodyPr/>
                    <a:lstStyle/>
                    <a:p>
                      <a:pPr>
                        <a:buNone/>
                      </a:pPr>
                      <a:r>
                        <a:rPr lang="zh-CN" altLang="en-US"/>
                        <a:t>安全事故处置</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12"/>
                  </a:ext>
                </a:extLst>
              </a:tr>
              <a:tr h="381000">
                <a:tc>
                  <a:txBody>
                    <a:bodyPr/>
                    <a:lstStyle/>
                    <a:p>
                      <a:pPr>
                        <a:buNone/>
                      </a:pPr>
                      <a:r>
                        <a:rPr lang="en-US" altLang="zh-CN"/>
                        <a:t>13</a:t>
                      </a:r>
                    </a:p>
                  </a:txBody>
                  <a:tcPr/>
                </a:tc>
                <a:tc>
                  <a:txBody>
                    <a:bodyPr/>
                    <a:lstStyle/>
                    <a:p>
                      <a:pPr>
                        <a:buNone/>
                      </a:pPr>
                      <a:r>
                        <a:rPr lang="zh-CN" altLang="en-US"/>
                        <a:t>应急预案管理</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13"/>
                  </a:ext>
                </a:extLst>
              </a:tr>
              <a:tr h="381000">
                <a:tc>
                  <a:txBody>
                    <a:bodyPr/>
                    <a:lstStyle/>
                    <a:p>
                      <a:pPr>
                        <a:buNone/>
                      </a:pPr>
                      <a:r>
                        <a:rPr lang="en-US" altLang="zh-CN"/>
                        <a:t>14</a:t>
                      </a:r>
                    </a:p>
                  </a:txBody>
                  <a:tcPr/>
                </a:tc>
                <a:tc>
                  <a:txBody>
                    <a:bodyPr/>
                    <a:lstStyle/>
                    <a:p>
                      <a:pPr>
                        <a:buNone/>
                      </a:pPr>
                      <a:r>
                        <a:rPr lang="zh-CN" altLang="en-US"/>
                        <a:t>外包运营管理</a:t>
                      </a:r>
                    </a:p>
                  </a:txBody>
                  <a:tcPr/>
                </a:tc>
                <a:tc>
                  <a:txBody>
                    <a:bodyPr/>
                    <a:lstStyle/>
                    <a:p>
                      <a:pPr>
                        <a:buNone/>
                      </a:pPr>
                      <a:endParaRPr lang="en-US" altLang="zh-CN"/>
                    </a:p>
                  </a:txBody>
                  <a:tcPr/>
                </a:tc>
                <a:tc>
                  <a:txBody>
                    <a:bodyPr/>
                    <a:lstStyle/>
                    <a:p>
                      <a:pPr>
                        <a:buNone/>
                      </a:pPr>
                      <a:r>
                        <a:rPr lang="en-US" altLang="zh-CN"/>
                        <a:t>*</a:t>
                      </a:r>
                    </a:p>
                  </a:txBody>
                  <a:tcPr/>
                </a:tc>
                <a:tc>
                  <a:txBody>
                    <a:bodyPr/>
                    <a:lstStyle/>
                    <a:p>
                      <a:pPr>
                        <a:buNone/>
                      </a:pPr>
                      <a:r>
                        <a:rPr lang="en-US" altLang="zh-CN"/>
                        <a:t>*</a:t>
                      </a:r>
                    </a:p>
                  </a:txBody>
                  <a:tcPr/>
                </a:tc>
                <a:tc>
                  <a:txBody>
                    <a:bodyPr/>
                    <a:lstStyle/>
                    <a:p>
                      <a:pPr>
                        <a:buNone/>
                      </a:pPr>
                      <a:r>
                        <a:rPr lang="en-US" altLang="zh-CN"/>
                        <a:t>*</a:t>
                      </a:r>
                    </a:p>
                  </a:txBody>
                  <a:tcPr/>
                </a:tc>
                <a:extLst>
                  <a:ext uri="{0D108BD9-81ED-4DB2-BD59-A6C34878D82A}">
                    <a16:rowId xmlns:a16="http://schemas.microsoft.com/office/drawing/2014/main" xmlns="" val="10014"/>
                  </a:ext>
                </a:extLst>
              </a:tr>
              <a:tr h="381000">
                <a:tc>
                  <a:txBody>
                    <a:bodyPr/>
                    <a:lstStyle/>
                    <a:p>
                      <a:pPr>
                        <a:buNone/>
                      </a:pPr>
                      <a:endParaRPr lang="en-US" altLang="zh-CN"/>
                    </a:p>
                  </a:txBody>
                  <a:tcPr/>
                </a:tc>
                <a:tc>
                  <a:txBody>
                    <a:bodyPr/>
                    <a:lstStyle/>
                    <a:p>
                      <a:pPr>
                        <a:buNone/>
                      </a:pPr>
                      <a:r>
                        <a:rPr lang="zh-CN" altLang="en-US"/>
                        <a:t>合计</a:t>
                      </a:r>
                    </a:p>
                  </a:txBody>
                  <a:tcPr/>
                </a:tc>
                <a:tc>
                  <a:txBody>
                    <a:bodyPr/>
                    <a:lstStyle/>
                    <a:p>
                      <a:pPr>
                        <a:buNone/>
                      </a:pPr>
                      <a:r>
                        <a:rPr lang="en-US" altLang="zh-CN"/>
                        <a:t>8</a:t>
                      </a:r>
                    </a:p>
                  </a:txBody>
                  <a:tcPr/>
                </a:tc>
                <a:tc>
                  <a:txBody>
                    <a:bodyPr/>
                    <a:lstStyle/>
                    <a:p>
                      <a:pPr>
                        <a:buNone/>
                      </a:pPr>
                      <a:r>
                        <a:rPr lang="en-US" altLang="zh-CN"/>
                        <a:t>14</a:t>
                      </a:r>
                    </a:p>
                  </a:txBody>
                  <a:tcPr/>
                </a:tc>
                <a:tc>
                  <a:txBody>
                    <a:bodyPr/>
                    <a:lstStyle/>
                    <a:p>
                      <a:pPr>
                        <a:buNone/>
                      </a:pPr>
                      <a:r>
                        <a:rPr lang="en-US" altLang="zh-CN"/>
                        <a:t>14</a:t>
                      </a:r>
                    </a:p>
                  </a:txBody>
                  <a:tcPr/>
                </a:tc>
                <a:tc>
                  <a:txBody>
                    <a:bodyPr/>
                    <a:lstStyle/>
                    <a:p>
                      <a:pPr>
                        <a:buNone/>
                      </a:pPr>
                      <a:r>
                        <a:rPr lang="en-US" altLang="zh-CN"/>
                        <a:t>14</a:t>
                      </a:r>
                    </a:p>
                  </a:txBody>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127217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a:t>测评输入          测评方法与过程           测评输出            </a:t>
            </a:r>
          </a:p>
        </p:txBody>
      </p:sp>
      <p:sp>
        <p:nvSpPr>
          <p:cNvPr id="3" name="标题 2"/>
          <p:cNvSpPr>
            <a:spLocks noGrp="1"/>
          </p:cNvSpPr>
          <p:nvPr>
            <p:ph type="title"/>
          </p:nvPr>
        </p:nvSpPr>
        <p:spPr/>
        <p:txBody>
          <a:bodyPr/>
          <a:lstStyle/>
          <a:p>
            <a:r>
              <a:rPr lang="zh-CN" altLang="en-US"/>
              <a:t>等级测评框架</a:t>
            </a:r>
          </a:p>
        </p:txBody>
      </p:sp>
      <p:sp>
        <p:nvSpPr>
          <p:cNvPr id="4" name="矩形 3"/>
          <p:cNvSpPr/>
          <p:nvPr/>
        </p:nvSpPr>
        <p:spPr>
          <a:xfrm>
            <a:off x="1304290" y="2435225"/>
            <a:ext cx="1563370" cy="20732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nvSpPr>
        <p:spPr>
          <a:xfrm>
            <a:off x="3771265" y="2435225"/>
            <a:ext cx="1479550" cy="20732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6" name="矩形 5"/>
          <p:cNvSpPr/>
          <p:nvPr/>
        </p:nvSpPr>
        <p:spPr>
          <a:xfrm>
            <a:off x="6294120" y="2522220"/>
            <a:ext cx="1290320" cy="19862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7" name="文本框 6"/>
          <p:cNvSpPr txBox="1"/>
          <p:nvPr/>
        </p:nvSpPr>
        <p:spPr>
          <a:xfrm>
            <a:off x="1304925" y="2724785"/>
            <a:ext cx="1562100" cy="1753235"/>
          </a:xfrm>
          <a:prstGeom prst="rect">
            <a:avLst/>
          </a:prstGeom>
          <a:noFill/>
        </p:spPr>
        <p:txBody>
          <a:bodyPr wrap="none" rtlCol="0">
            <a:spAutoFit/>
          </a:bodyPr>
          <a:lstStyle/>
          <a:p>
            <a:r>
              <a:rPr lang="zh-CN" altLang="en-US"/>
              <a:t>《基本要求》</a:t>
            </a:r>
          </a:p>
          <a:p>
            <a:r>
              <a:rPr lang="zh-CN" altLang="en-US"/>
              <a:t> 安全控制点</a:t>
            </a:r>
          </a:p>
          <a:p>
            <a:r>
              <a:rPr lang="zh-CN" altLang="en-US"/>
              <a:t> 和要求项</a:t>
            </a:r>
          </a:p>
          <a:p>
            <a:endParaRPr lang="zh-CN" altLang="en-US"/>
          </a:p>
          <a:p>
            <a:r>
              <a:rPr lang="zh-CN" altLang="en-US"/>
              <a:t>   网络安全</a:t>
            </a:r>
          </a:p>
          <a:p>
            <a:r>
              <a:rPr lang="zh-CN" altLang="en-US"/>
              <a:t>保护等级级别</a:t>
            </a:r>
          </a:p>
        </p:txBody>
      </p:sp>
      <p:sp>
        <p:nvSpPr>
          <p:cNvPr id="8" name="右箭头 7"/>
          <p:cNvSpPr/>
          <p:nvPr/>
        </p:nvSpPr>
        <p:spPr>
          <a:xfrm>
            <a:off x="2957195" y="3233420"/>
            <a:ext cx="723900" cy="39116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9" name="文本框 8"/>
          <p:cNvSpPr txBox="1"/>
          <p:nvPr/>
        </p:nvSpPr>
        <p:spPr>
          <a:xfrm>
            <a:off x="3865880" y="2454275"/>
            <a:ext cx="1000760" cy="2122805"/>
          </a:xfrm>
          <a:prstGeom prst="rect">
            <a:avLst/>
          </a:prstGeom>
          <a:noFill/>
        </p:spPr>
        <p:txBody>
          <a:bodyPr wrap="none" rtlCol="0">
            <a:spAutoFit/>
          </a:bodyPr>
          <a:lstStyle/>
          <a:p>
            <a:r>
              <a:rPr lang="zh-CN" altLang="en-US" sz="1600"/>
              <a:t>测评方法</a:t>
            </a:r>
          </a:p>
          <a:p>
            <a:r>
              <a:rPr lang="zh-CN" altLang="en-US"/>
              <a:t>   </a:t>
            </a:r>
            <a:r>
              <a:rPr lang="zh-CN" altLang="en-US" sz="1400"/>
              <a:t>访谈</a:t>
            </a:r>
          </a:p>
          <a:p>
            <a:r>
              <a:rPr lang="zh-CN" altLang="en-US" sz="1400"/>
              <a:t>    检查</a:t>
            </a:r>
          </a:p>
          <a:p>
            <a:r>
              <a:rPr lang="zh-CN" altLang="en-US" sz="1400"/>
              <a:t>    测试</a:t>
            </a:r>
          </a:p>
          <a:p>
            <a:r>
              <a:rPr lang="zh-CN" altLang="en-US" sz="1400"/>
              <a:t>测评对象</a:t>
            </a:r>
          </a:p>
          <a:p>
            <a:r>
              <a:rPr lang="zh-CN" altLang="en-US" sz="1400"/>
              <a:t>测评指标</a:t>
            </a:r>
          </a:p>
          <a:p>
            <a:r>
              <a:rPr lang="zh-CN" altLang="en-US" sz="1400"/>
              <a:t>测评实施</a:t>
            </a:r>
          </a:p>
          <a:p>
            <a:r>
              <a:rPr lang="zh-CN" altLang="en-US" sz="1400"/>
              <a:t>测评判断</a:t>
            </a:r>
          </a:p>
          <a:p>
            <a:endParaRPr lang="zh-CN" altLang="en-US" sz="1400"/>
          </a:p>
        </p:txBody>
      </p:sp>
      <p:sp>
        <p:nvSpPr>
          <p:cNvPr id="10" name="右箭头 9"/>
          <p:cNvSpPr/>
          <p:nvPr/>
        </p:nvSpPr>
        <p:spPr>
          <a:xfrm>
            <a:off x="5374640" y="3233420"/>
            <a:ext cx="723900" cy="39116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2" name="文本框 11"/>
          <p:cNvSpPr txBox="1"/>
          <p:nvPr/>
        </p:nvSpPr>
        <p:spPr>
          <a:xfrm>
            <a:off x="6388100" y="2724785"/>
            <a:ext cx="1102360" cy="1198880"/>
          </a:xfrm>
          <a:prstGeom prst="rect">
            <a:avLst/>
          </a:prstGeom>
          <a:noFill/>
        </p:spPr>
        <p:txBody>
          <a:bodyPr wrap="none" rtlCol="0">
            <a:spAutoFit/>
          </a:bodyPr>
          <a:lstStyle/>
          <a:p>
            <a:r>
              <a:rPr lang="zh-CN" altLang="en-US"/>
              <a:t>测评规程</a:t>
            </a:r>
          </a:p>
          <a:p>
            <a:r>
              <a:rPr lang="zh-CN" altLang="en-US"/>
              <a:t>访谈规程</a:t>
            </a:r>
          </a:p>
          <a:p>
            <a:r>
              <a:rPr lang="zh-CN" altLang="en-US"/>
              <a:t>检查规程</a:t>
            </a:r>
          </a:p>
          <a:p>
            <a:r>
              <a:rPr lang="zh-CN" altLang="en-US"/>
              <a:t>测试规程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sz="2400" dirty="0"/>
              <a:t>等级测评包括单项测评和整体测评两部分构成。</a:t>
            </a:r>
          </a:p>
          <a:p>
            <a:r>
              <a:rPr lang="zh-CN" altLang="en-US" sz="2400" dirty="0"/>
              <a:t>单项测评：针对各个安全要求项的测评，支持测评结果的可重复性和可再现性。</a:t>
            </a:r>
          </a:p>
          <a:p>
            <a:pPr marL="0" indent="0">
              <a:buNone/>
            </a:pPr>
            <a:r>
              <a:rPr lang="en-US" altLang="zh-CN" sz="2400" dirty="0"/>
              <a:t>    </a:t>
            </a:r>
            <a:r>
              <a:rPr lang="zh-CN" altLang="en-US" sz="2400" dirty="0"/>
              <a:t>本标准中的单项测评由测评指标、测评对象，测评实  </a:t>
            </a:r>
            <a:r>
              <a:rPr lang="en-US" altLang="zh-CN" sz="2400" dirty="0"/>
              <a:t>   </a:t>
            </a:r>
            <a:r>
              <a:rPr lang="zh-CN" altLang="en-US" sz="2400" dirty="0"/>
              <a:t>施和单元判定结构构成。</a:t>
            </a:r>
          </a:p>
          <a:p>
            <a:r>
              <a:rPr lang="zh-CN" altLang="en-US" sz="2400" dirty="0"/>
              <a:t>整体测评是在单元测评的基础上，对等级保护对象的整体安全保护能力的判断。</a:t>
            </a:r>
            <a:r>
              <a:rPr lang="zh-CN" altLang="en-US" sz="2400" dirty="0">
                <a:sym typeface="+mn-ea"/>
              </a:rPr>
              <a:t>整体安全保护能力从纵深防御和措施互补两个角度判定。</a:t>
            </a:r>
            <a:endParaRPr lang="zh-CN" altLang="en-US" sz="2400" dirty="0"/>
          </a:p>
          <a:p>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单元测评与整体测评</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101090"/>
            <a:ext cx="7772400" cy="4568190"/>
          </a:xfrm>
        </p:spPr>
        <p:txBody>
          <a:bodyPr/>
          <a:lstStyle/>
          <a:p>
            <a:r>
              <a:rPr lang="zh-CN" altLang="en-US" sz="2000"/>
              <a:t>第一级信息系统：</a:t>
            </a:r>
            <a:endParaRPr lang="zh-CN" altLang="en-US"/>
          </a:p>
          <a:p>
            <a:pPr marL="514350" indent="-514350">
              <a:buFont typeface="+mj-ea"/>
              <a:buAutoNum type="circleNumDbPlain"/>
            </a:pPr>
            <a:r>
              <a:rPr lang="zh-CN" altLang="en-US" sz="1600"/>
              <a:t>主机房：环境、设备和设施</a:t>
            </a:r>
          </a:p>
          <a:p>
            <a:pPr marL="514350" indent="-514350">
              <a:buFont typeface="+mj-ea"/>
              <a:buAutoNum type="circleNumDbPlain"/>
            </a:pPr>
            <a:r>
              <a:rPr lang="zh-CN" altLang="en-US" sz="1600"/>
              <a:t>整个系统的网络拓扑结构</a:t>
            </a:r>
          </a:p>
          <a:p>
            <a:pPr marL="514350" indent="-514350">
              <a:buFont typeface="+mj-ea"/>
              <a:buAutoNum type="circleNumDbPlain"/>
            </a:pPr>
            <a:r>
              <a:rPr lang="zh-CN" altLang="en-US" sz="1600"/>
              <a:t>安全设备：包括防火墙、入侵检测设备和防病毒网关</a:t>
            </a:r>
          </a:p>
          <a:p>
            <a:pPr marL="514350" indent="-514350">
              <a:buFont typeface="+mj-ea"/>
              <a:buAutoNum type="circleNumDbPlain"/>
            </a:pPr>
            <a:r>
              <a:rPr lang="zh-CN" altLang="en-US" sz="1600"/>
              <a:t>边界网络设备包括边界路由器、防火墙和认证网关</a:t>
            </a:r>
          </a:p>
          <a:p>
            <a:pPr marL="514350" indent="-514350">
              <a:buFont typeface="+mj-ea"/>
              <a:buAutoNum type="circleNumDbPlain"/>
            </a:pPr>
            <a:r>
              <a:rPr lang="zh-CN" altLang="en-US" sz="1600"/>
              <a:t>网络互联设备：核心交换机和路由器</a:t>
            </a:r>
          </a:p>
          <a:p>
            <a:pPr marL="514350" indent="-514350">
              <a:buFont typeface="+mj-ea"/>
              <a:buAutoNum type="circleNumDbPlain"/>
            </a:pPr>
            <a:r>
              <a:rPr lang="zh-CN" altLang="en-US" sz="1600"/>
              <a:t>核心服务器</a:t>
            </a:r>
          </a:p>
          <a:p>
            <a:pPr marL="514350" indent="-514350">
              <a:buFont typeface="+mj-ea"/>
              <a:buAutoNum type="circleNumDbPlain"/>
            </a:pPr>
            <a:r>
              <a:rPr lang="zh-CN" altLang="en-US" sz="1600"/>
              <a:t>重要业务应用系统</a:t>
            </a:r>
          </a:p>
          <a:p>
            <a:pPr marL="514350" indent="-514350">
              <a:buFont typeface="+mj-ea"/>
              <a:buAutoNum type="circleNumDbPlain"/>
            </a:pPr>
            <a:r>
              <a:rPr lang="zh-CN" altLang="en-US" sz="1600"/>
              <a:t>信息安全主管人员</a:t>
            </a:r>
          </a:p>
          <a:p>
            <a:pPr marL="514350" indent="-514350">
              <a:buFont typeface="+mj-ea"/>
              <a:buAutoNum type="circleNumDbPlain"/>
            </a:pPr>
            <a:r>
              <a:rPr lang="zh-CN" altLang="en-US" sz="1600"/>
              <a:t>涉及信息安全的主要管理制度和记录，包括进出机房的登记记录、信息系统验收文档等</a:t>
            </a:r>
          </a:p>
        </p:txBody>
      </p:sp>
      <p:sp>
        <p:nvSpPr>
          <p:cNvPr id="3" name="标题 2"/>
          <p:cNvSpPr>
            <a:spLocks noGrp="1"/>
          </p:cNvSpPr>
          <p:nvPr>
            <p:ph type="title"/>
          </p:nvPr>
        </p:nvSpPr>
        <p:spPr/>
        <p:txBody>
          <a:bodyPr/>
          <a:lstStyle/>
          <a:p>
            <a:r>
              <a:rPr lang="zh-CN" altLang="en-US"/>
              <a:t>不同安全等级测评对象</a:t>
            </a:r>
            <a:r>
              <a:rPr lang="en-US" altLang="zh-CN"/>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101090"/>
            <a:ext cx="7772400" cy="4568190"/>
          </a:xfrm>
        </p:spPr>
        <p:txBody>
          <a:bodyPr/>
          <a:lstStyle/>
          <a:p>
            <a:r>
              <a:rPr lang="zh-CN" altLang="en-US" sz="2000"/>
              <a:t>第二级信息系统：</a:t>
            </a:r>
            <a:endParaRPr lang="zh-CN" altLang="en-US"/>
          </a:p>
          <a:p>
            <a:pPr marL="514350" indent="-514350">
              <a:buFont typeface="+mj-ea"/>
              <a:buAutoNum type="circleNumDbPlain"/>
            </a:pPr>
            <a:r>
              <a:rPr lang="zh-CN" altLang="en-US" sz="1600"/>
              <a:t>主机房：环境、设备和设施</a:t>
            </a:r>
          </a:p>
          <a:p>
            <a:pPr marL="514350" indent="-514350">
              <a:buFont typeface="+mj-ea"/>
              <a:buAutoNum type="circleNumDbPlain"/>
            </a:pPr>
            <a:r>
              <a:rPr lang="zh-CN" altLang="en-US" sz="1600"/>
              <a:t>存储系统重要数据的介质的存放环境</a:t>
            </a:r>
          </a:p>
          <a:p>
            <a:pPr marL="514350" indent="-514350">
              <a:buFont typeface="+mj-ea"/>
              <a:buAutoNum type="circleNumDbPlain"/>
            </a:pPr>
            <a:r>
              <a:rPr lang="zh-CN" altLang="en-US" sz="1600"/>
              <a:t>整个系统的网络拓扑结构</a:t>
            </a:r>
          </a:p>
          <a:p>
            <a:pPr marL="514350" indent="-514350">
              <a:buFont typeface="+mj-ea"/>
              <a:buAutoNum type="circleNumDbPlain"/>
            </a:pPr>
            <a:r>
              <a:rPr lang="zh-CN" altLang="en-US" sz="1600"/>
              <a:t>安全设备：包括防火墙、入侵检测设备和防病毒网关</a:t>
            </a:r>
          </a:p>
          <a:p>
            <a:pPr marL="514350" indent="-514350">
              <a:buFont typeface="+mj-ea"/>
              <a:buAutoNum type="circleNumDbPlain"/>
            </a:pPr>
            <a:r>
              <a:rPr lang="zh-CN" altLang="en-US" sz="1600"/>
              <a:t>边界网络设备包括边界路由器、防火墙和认证网关</a:t>
            </a:r>
          </a:p>
          <a:p>
            <a:pPr marL="514350" indent="-514350">
              <a:buFont typeface="+mj-ea"/>
              <a:buAutoNum type="circleNumDbPlain"/>
            </a:pPr>
            <a:r>
              <a:rPr lang="zh-CN" altLang="en-US" sz="1600"/>
              <a:t>网络互联设备：核心交换机和路由器</a:t>
            </a:r>
          </a:p>
          <a:p>
            <a:pPr marL="514350" indent="-514350">
              <a:buFont typeface="+mj-ea"/>
              <a:buAutoNum type="circleNumDbPlain"/>
            </a:pPr>
            <a:r>
              <a:rPr lang="zh-CN" altLang="en-US" sz="1600"/>
              <a:t>核心服务器</a:t>
            </a:r>
          </a:p>
          <a:p>
            <a:pPr marL="514350" indent="-514350">
              <a:buFont typeface="+mj-ea"/>
              <a:buAutoNum type="circleNumDbPlain"/>
            </a:pPr>
            <a:r>
              <a:rPr lang="zh-CN" altLang="en-US" sz="1600"/>
              <a:t>重要管理终端</a:t>
            </a:r>
          </a:p>
          <a:p>
            <a:pPr marL="514350" indent="-514350">
              <a:buFont typeface="+mj-ea"/>
              <a:buAutoNum type="circleNumDbPlain"/>
            </a:pPr>
            <a:r>
              <a:rPr lang="zh-CN" altLang="en-US" sz="1600"/>
              <a:t>重要业务应用系统</a:t>
            </a:r>
          </a:p>
          <a:p>
            <a:pPr marL="514350" indent="-514350">
              <a:buFont typeface="+mj-ea"/>
              <a:buAutoNum type="circleNumDbPlain"/>
            </a:pPr>
            <a:r>
              <a:rPr lang="zh-CN" altLang="en-US" sz="1600"/>
              <a:t>信息安全主管人员、各方面的负责人员</a:t>
            </a:r>
          </a:p>
          <a:p>
            <a:pPr marL="514350" indent="-514350">
              <a:buFont typeface="+mj-ea"/>
              <a:buAutoNum type="circleNumDbPlain"/>
            </a:pPr>
            <a:r>
              <a:rPr lang="zh-CN" altLang="en-US" sz="1600"/>
              <a:t>涉及信息安全的主要管理制度和记录，包括进出机房的登记记录、信息系统验收文档等</a:t>
            </a:r>
          </a:p>
        </p:txBody>
      </p:sp>
      <p:sp>
        <p:nvSpPr>
          <p:cNvPr id="3" name="标题 2"/>
          <p:cNvSpPr>
            <a:spLocks noGrp="1"/>
          </p:cNvSpPr>
          <p:nvPr>
            <p:ph type="title"/>
          </p:nvPr>
        </p:nvSpPr>
        <p:spPr/>
        <p:txBody>
          <a:bodyPr/>
          <a:lstStyle/>
          <a:p>
            <a:r>
              <a:rPr lang="zh-CN" altLang="en-US"/>
              <a:t>不同安全等级测评对象</a:t>
            </a:r>
            <a:r>
              <a:rPr lang="en-US" altLang="zh-CN"/>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t>参考资料</a:t>
            </a:r>
          </a:p>
        </p:txBody>
      </p:sp>
      <p:sp>
        <p:nvSpPr>
          <p:cNvPr id="35843" name="Rectangle 3"/>
          <p:cNvSpPr>
            <a:spLocks noGrp="1" noChangeArrowheads="1"/>
          </p:cNvSpPr>
          <p:nvPr>
            <p:ph type="body" idx="1"/>
          </p:nvPr>
        </p:nvSpPr>
        <p:spPr>
          <a:xfrm>
            <a:off x="180304" y="1101725"/>
            <a:ext cx="8963697" cy="4114800"/>
          </a:xfrm>
        </p:spPr>
        <p:txBody>
          <a:bodyPr/>
          <a:lstStyle/>
          <a:p>
            <a:pPr eaLnBrk="1" hangingPunct="1"/>
            <a:r>
              <a:rPr kumimoji="1" lang="zh-CN" altLang="zh-CN" sz="2400" dirty="0" smtClean="0"/>
              <a:t>GB</a:t>
            </a:r>
            <a:r>
              <a:rPr kumimoji="1" lang="en-US" altLang="zh-CN" sz="2400" dirty="0" smtClean="0"/>
              <a:t>/</a:t>
            </a:r>
            <a:r>
              <a:rPr kumimoji="1" lang="zh-CN" altLang="zh-CN" sz="2400" dirty="0" smtClean="0"/>
              <a:t>T</a:t>
            </a:r>
            <a:r>
              <a:rPr kumimoji="1" lang="zh-CN" altLang="zh-CN" sz="2400" dirty="0"/>
              <a:t>22239-2019信息安全</a:t>
            </a:r>
            <a:r>
              <a:rPr kumimoji="1" lang="zh-CN" altLang="zh-CN" sz="2400" dirty="0" smtClean="0"/>
              <a:t>技术网络</a:t>
            </a:r>
            <a:r>
              <a:rPr kumimoji="1" lang="zh-CN" altLang="zh-CN" sz="2400" dirty="0"/>
              <a:t>安全等级保护基本</a:t>
            </a:r>
            <a:r>
              <a:rPr kumimoji="1" lang="zh-CN" altLang="en-US" sz="2400" dirty="0" smtClean="0"/>
              <a:t>要求 （</a:t>
            </a:r>
            <a:r>
              <a:rPr lang="en-US" altLang="zh-CN" sz="2400" dirty="0" smtClean="0"/>
              <a:t>*)</a:t>
            </a:r>
            <a:endParaRPr kumimoji="1" lang="zh-CN" altLang="zh-CN" sz="2400" dirty="0"/>
          </a:p>
          <a:p>
            <a:pPr eaLnBrk="1" hangingPunct="1"/>
            <a:r>
              <a:rPr kumimoji="1" lang="en-US" altLang="zh-CN" sz="2400" dirty="0" smtClean="0"/>
              <a:t>GB/T25070-2019信息安全技术网络安全等级保护安全设计技术要求 (*)</a:t>
            </a:r>
            <a:endParaRPr kumimoji="1" lang="en-US" altLang="zh-CN" sz="2400" dirty="0"/>
          </a:p>
          <a:p>
            <a:pPr eaLnBrk="1" hangingPunct="1"/>
            <a:r>
              <a:rPr kumimoji="1" lang="en-US" altLang="zh-CN" sz="2400" dirty="0" smtClean="0"/>
              <a:t>GB/T28448-2019信息安全技术网络安全等级保护测评要求   (*)</a:t>
            </a:r>
            <a:endParaRPr kumimoji="1" lang="en-US" altLang="zh-CN" sz="2400" dirty="0"/>
          </a:p>
          <a:p>
            <a:pPr eaLnBrk="1" hangingPunct="1"/>
            <a:r>
              <a:rPr lang="en-US" altLang="zh-CN" sz="2400" dirty="0" smtClean="0"/>
              <a:t>GB/T28449-2019</a:t>
            </a:r>
            <a:r>
              <a:rPr lang="zh-CN" altLang="en-US" sz="2400" dirty="0"/>
              <a:t>信息安全技术网络安全等级保护测评过程</a:t>
            </a:r>
            <a:r>
              <a:rPr lang="zh-CN" altLang="en-US" sz="2400" dirty="0" smtClean="0"/>
              <a:t>指南</a:t>
            </a:r>
            <a:endParaRPr lang="en-US" altLang="zh-CN" sz="2400" dirty="0" smtClean="0"/>
          </a:p>
          <a:p>
            <a:pPr eaLnBrk="1" hangingPunct="1"/>
            <a:r>
              <a:rPr lang="en-US" altLang="zh-CN" sz="2400" dirty="0" smtClean="0"/>
              <a:t>GB/T25058-2019</a:t>
            </a:r>
            <a:r>
              <a:rPr lang="zh-CN" altLang="en-US" sz="2400" dirty="0"/>
              <a:t>信息安全技术网络安全等级保护实施指南</a:t>
            </a:r>
          </a:p>
          <a:p>
            <a:pPr eaLnBrk="1" hangingPunct="1"/>
            <a:r>
              <a:rPr lang="en-US" altLang="zh-CN" sz="2400" dirty="0" smtClean="0"/>
              <a:t>GB/T28440-2019</a:t>
            </a:r>
            <a:r>
              <a:rPr lang="zh-CN" altLang="en-US" sz="2400" dirty="0"/>
              <a:t>信息安全技术网络安全等级保护定级</a:t>
            </a:r>
            <a:r>
              <a:rPr lang="zh-CN" altLang="en-US" sz="2400" dirty="0" smtClean="0"/>
              <a:t>指南</a:t>
            </a:r>
            <a:endParaRPr lang="en-US" altLang="zh-CN" sz="2400" dirty="0" smtClean="0"/>
          </a:p>
          <a:p>
            <a:pPr eaLnBrk="1" hangingPunct="1"/>
            <a:r>
              <a:rPr lang="en-US" altLang="zh-CN" sz="2400" dirty="0" smtClean="0"/>
              <a:t>GB/T20984-2022</a:t>
            </a:r>
            <a:r>
              <a:rPr lang="zh-CN" altLang="en-US" sz="2400" dirty="0" smtClean="0"/>
              <a:t>信息安全技术</a:t>
            </a:r>
            <a:r>
              <a:rPr lang="en-US" altLang="zh-CN" sz="2400" dirty="0" smtClean="0"/>
              <a:t>-</a:t>
            </a:r>
            <a:r>
              <a:rPr lang="zh-CN" altLang="en-US" sz="2400" dirty="0" smtClean="0"/>
              <a:t>信息安全风险评估方法</a:t>
            </a:r>
            <a:endParaRPr lang="en-US" altLang="zh-CN" sz="2400" dirty="0" smtClean="0"/>
          </a:p>
          <a:p>
            <a:pPr eaLnBrk="1" hangingPunct="1"/>
            <a:r>
              <a:rPr lang="en-US" altLang="zh-CN" sz="2400" dirty="0" smtClean="0"/>
              <a:t>GB/T39204-2022</a:t>
            </a:r>
            <a:r>
              <a:rPr lang="zh-CN" altLang="en-US" sz="2400" dirty="0" smtClean="0"/>
              <a:t>信息安全技术关键信息基础设施安全保护要求 （</a:t>
            </a:r>
            <a:r>
              <a:rPr lang="en-US" altLang="zh-CN" sz="2400" dirty="0" smtClean="0"/>
              <a:t>2023</a:t>
            </a:r>
            <a:r>
              <a:rPr lang="zh-CN" altLang="en-US" sz="2400" dirty="0" smtClean="0"/>
              <a:t>年</a:t>
            </a:r>
            <a:r>
              <a:rPr lang="en-US" altLang="zh-CN" sz="2400" dirty="0" smtClean="0"/>
              <a:t>5</a:t>
            </a:r>
            <a:r>
              <a:rPr lang="zh-CN" altLang="en-US" sz="2400" dirty="0" smtClean="0"/>
              <a:t>月</a:t>
            </a:r>
            <a:r>
              <a:rPr lang="en-US" altLang="zh-CN" sz="2400" dirty="0" smtClean="0"/>
              <a:t>1</a:t>
            </a:r>
            <a:r>
              <a:rPr lang="zh-CN" altLang="en-US" sz="2400" dirty="0" smtClean="0"/>
              <a:t>日实施）</a:t>
            </a:r>
            <a:endParaRPr lang="en-US" altLang="zh-CN" sz="2400" dirty="0" smtClean="0"/>
          </a:p>
          <a:p>
            <a:pPr eaLnBrk="1" hangingPunct="1"/>
            <a:r>
              <a:rPr lang="en-US" altLang="zh-CN" sz="2400" dirty="0" smtClean="0"/>
              <a:t>《</a:t>
            </a:r>
            <a:r>
              <a:rPr lang="zh-CN" altLang="en-US" sz="2400" dirty="0" smtClean="0"/>
              <a:t>网络安全法</a:t>
            </a:r>
            <a:r>
              <a:rPr lang="en-US" altLang="zh-CN" sz="2400" dirty="0" smtClean="0"/>
              <a:t>》</a:t>
            </a:r>
            <a:r>
              <a:rPr lang="zh-CN" altLang="en-US" sz="2400" dirty="0" smtClean="0"/>
              <a:t>、</a:t>
            </a:r>
            <a:r>
              <a:rPr lang="en-US" altLang="zh-CN" sz="2400" dirty="0" smtClean="0"/>
              <a:t>《</a:t>
            </a:r>
            <a:r>
              <a:rPr lang="zh-CN" altLang="en-US" sz="2400" dirty="0" smtClean="0"/>
              <a:t>数据安全法</a:t>
            </a:r>
            <a:r>
              <a:rPr lang="en-US" altLang="zh-CN" sz="2400" dirty="0" smtClean="0"/>
              <a:t>》</a:t>
            </a:r>
            <a:r>
              <a:rPr lang="zh-CN" altLang="en-US" sz="2400" dirty="0" smtClean="0"/>
              <a:t>、</a:t>
            </a:r>
            <a:r>
              <a:rPr lang="en-US" altLang="zh-CN" sz="2400" dirty="0" smtClean="0"/>
              <a:t>《</a:t>
            </a:r>
            <a:r>
              <a:rPr lang="zh-CN" altLang="en-US" sz="2400" dirty="0"/>
              <a:t>关键信息基础设施安全</a:t>
            </a:r>
            <a:r>
              <a:rPr lang="zh-CN" altLang="en-US" sz="2400" dirty="0" smtClean="0"/>
              <a:t>保护条例</a:t>
            </a:r>
            <a:r>
              <a:rPr lang="en-US" altLang="zh-CN" sz="2400" dirty="0" smtClean="0"/>
              <a:t>》</a:t>
            </a:r>
            <a:r>
              <a:rPr lang="zh-CN" altLang="en-US" sz="2400" dirty="0" smtClean="0"/>
              <a:t>、</a:t>
            </a:r>
            <a:r>
              <a:rPr lang="en-US" altLang="zh-CN" sz="2400" dirty="0" smtClean="0"/>
              <a:t> 《</a:t>
            </a:r>
            <a:r>
              <a:rPr lang="zh-CN" altLang="en-US" sz="2400" dirty="0" smtClean="0"/>
              <a:t>网络安全审查办法</a:t>
            </a:r>
            <a:r>
              <a:rPr lang="en-US" altLang="zh-CN" sz="2400" dirty="0" smtClean="0"/>
              <a:t>》</a:t>
            </a:r>
            <a:r>
              <a:rPr lang="zh-CN" altLang="en-US" sz="2400" dirty="0" smtClean="0"/>
              <a:t>等（*）</a:t>
            </a:r>
            <a:endParaRPr lang="zh-CN" altLang="en-US" sz="2400" dirty="0"/>
          </a:p>
          <a:p>
            <a:pPr eaLnBrk="1" hangingPunct="1"/>
            <a:endParaRPr lang="en-US" altLang="zh-CN" dirty="0" smtClean="0"/>
          </a:p>
          <a:p>
            <a:pPr eaLnBrk="1" hangingPunct="1"/>
            <a:endParaRPr lang="en-US" altLang="zh-CN" dirty="0"/>
          </a:p>
          <a:p>
            <a:pPr eaLnBrk="1" hangingPunct="1"/>
            <a:endParaRPr kumimoji="1"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7330" y="1101090"/>
            <a:ext cx="8716645" cy="4568190"/>
          </a:xfrm>
        </p:spPr>
        <p:txBody>
          <a:bodyPr/>
          <a:lstStyle/>
          <a:p>
            <a:r>
              <a:rPr lang="zh-CN" altLang="en-US" sz="2000"/>
              <a:t>第三级信息系统：</a:t>
            </a:r>
            <a:endParaRPr lang="zh-CN" altLang="en-US"/>
          </a:p>
          <a:p>
            <a:pPr marL="514350" indent="-514350">
              <a:buFont typeface="+mj-ea"/>
              <a:buAutoNum type="circleNumDbPlain"/>
            </a:pPr>
            <a:r>
              <a:rPr lang="zh-CN" altLang="en-US" sz="1600"/>
              <a:t>主机房：环境、设备和设施</a:t>
            </a:r>
          </a:p>
          <a:p>
            <a:pPr marL="514350" indent="-514350">
              <a:buFont typeface="+mj-ea"/>
              <a:buAutoNum type="circleNumDbPlain"/>
            </a:pPr>
            <a:r>
              <a:rPr lang="zh-CN" altLang="en-US" sz="1600"/>
              <a:t>存储系统重要数据的介质的存放环境</a:t>
            </a:r>
          </a:p>
          <a:p>
            <a:pPr marL="514350" indent="-514350">
              <a:buFont typeface="+mj-ea"/>
              <a:buAutoNum type="circleNumDbPlain"/>
            </a:pPr>
            <a:r>
              <a:rPr lang="zh-CN" altLang="en-US" sz="1600"/>
              <a:t>办公场所</a:t>
            </a:r>
          </a:p>
          <a:p>
            <a:pPr marL="514350" indent="-514350">
              <a:buFont typeface="+mj-ea"/>
              <a:buAutoNum type="circleNumDbPlain"/>
            </a:pPr>
            <a:r>
              <a:rPr lang="zh-CN" altLang="en-US" sz="1600"/>
              <a:t>整个系统的网络拓扑结构</a:t>
            </a:r>
          </a:p>
          <a:p>
            <a:pPr marL="514350" indent="-514350">
              <a:buFont typeface="+mj-ea"/>
              <a:buAutoNum type="circleNumDbPlain"/>
            </a:pPr>
            <a:r>
              <a:rPr lang="zh-CN" altLang="en-US" sz="1600"/>
              <a:t>安全设备：包括防火墙、入侵检测设备和防病毒网关</a:t>
            </a:r>
          </a:p>
          <a:p>
            <a:pPr marL="514350" indent="-514350">
              <a:buFont typeface="+mj-ea"/>
              <a:buAutoNum type="circleNumDbPlain"/>
            </a:pPr>
            <a:r>
              <a:rPr lang="zh-CN" altLang="en-US" sz="1600"/>
              <a:t>边界网络设备包括边界路由器、防火墙和认证网关和边界接入设备（如楼层交换机）</a:t>
            </a:r>
          </a:p>
          <a:p>
            <a:pPr marL="514350" indent="-514350">
              <a:buFont typeface="+mj-ea"/>
              <a:buAutoNum type="circleNumDbPlain"/>
            </a:pPr>
            <a:r>
              <a:rPr lang="zh-CN" altLang="en-US" sz="1600"/>
              <a:t>网络互联设备：核心交换机、汇聚层交换机和路由器</a:t>
            </a:r>
          </a:p>
          <a:p>
            <a:pPr marL="514350" indent="-514350">
              <a:buFont typeface="+mj-ea"/>
              <a:buAutoNum type="circleNumDbPlain"/>
            </a:pPr>
            <a:r>
              <a:rPr lang="zh-CN" altLang="en-US" sz="1600"/>
              <a:t>核心服务器（包括操作系统和数据库系统）</a:t>
            </a:r>
          </a:p>
          <a:p>
            <a:pPr marL="514350" indent="-514350">
              <a:buFont typeface="+mj-ea"/>
              <a:buAutoNum type="circleNumDbPlain"/>
            </a:pPr>
            <a:r>
              <a:rPr lang="zh-CN" altLang="en-US" sz="1600"/>
              <a:t>重要管理终端</a:t>
            </a:r>
          </a:p>
          <a:p>
            <a:pPr marL="514350" indent="-514350">
              <a:buFont typeface="+mj-ea"/>
              <a:buAutoNum type="circleNumDbPlain"/>
            </a:pPr>
            <a:r>
              <a:rPr lang="zh-CN" altLang="en-US" sz="1600"/>
              <a:t>重要业务应用系统</a:t>
            </a:r>
          </a:p>
          <a:p>
            <a:pPr marL="514350" indent="-514350">
              <a:buFont typeface="+mj-ea"/>
              <a:buAutoNum type="circleNumDbPlain"/>
            </a:pPr>
            <a:r>
              <a:rPr lang="zh-CN" altLang="en-US" sz="1600"/>
              <a:t>业务员备份系统</a:t>
            </a:r>
          </a:p>
          <a:p>
            <a:pPr marL="514350" indent="-514350">
              <a:buFont typeface="+mj-ea"/>
              <a:buAutoNum type="circleNumDbPlain"/>
            </a:pPr>
            <a:r>
              <a:rPr lang="zh-CN" altLang="en-US" sz="1600"/>
              <a:t>信息安全主管人员、各方面的负责人员、具体负责安全管理的当事人、业务负责人</a:t>
            </a:r>
          </a:p>
          <a:p>
            <a:pPr marL="514350" indent="-514350">
              <a:buFont typeface="+mj-ea"/>
              <a:buAutoNum type="circleNumDbPlain"/>
            </a:pPr>
            <a:r>
              <a:rPr lang="zh-CN" altLang="en-US" sz="1600"/>
              <a:t>涉及信息安全的主要管理制度和记录，包括进出机房的登记记录、信息系统验收文档等</a:t>
            </a:r>
          </a:p>
        </p:txBody>
      </p:sp>
      <p:sp>
        <p:nvSpPr>
          <p:cNvPr id="3" name="标题 2"/>
          <p:cNvSpPr>
            <a:spLocks noGrp="1"/>
          </p:cNvSpPr>
          <p:nvPr>
            <p:ph type="title"/>
          </p:nvPr>
        </p:nvSpPr>
        <p:spPr/>
        <p:txBody>
          <a:bodyPr/>
          <a:lstStyle/>
          <a:p>
            <a:r>
              <a:rPr lang="zh-CN" altLang="en-US"/>
              <a:t>不同安全等级测评对象</a:t>
            </a:r>
            <a:r>
              <a:rPr lang="en-US" altLang="zh-CN"/>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3730" y="974090"/>
            <a:ext cx="8204200" cy="4568190"/>
          </a:xfrm>
        </p:spPr>
        <p:txBody>
          <a:bodyPr/>
          <a:lstStyle/>
          <a:p>
            <a:r>
              <a:rPr lang="zh-CN" altLang="en-US" sz="2000" dirty="0"/>
              <a:t>第四级信息系统：</a:t>
            </a:r>
            <a:endParaRPr lang="zh-CN" altLang="en-US" dirty="0"/>
          </a:p>
          <a:p>
            <a:pPr marL="514350" indent="-514350">
              <a:buFont typeface="+mj-ea"/>
              <a:buAutoNum type="circleNumDbPlain"/>
            </a:pPr>
            <a:r>
              <a:rPr lang="zh-CN" altLang="en-US" sz="1600" dirty="0"/>
              <a:t>主机房及全辅助机房：环境、设备和设施</a:t>
            </a:r>
          </a:p>
          <a:p>
            <a:pPr marL="514350" indent="-514350">
              <a:buFont typeface="+mj-ea"/>
              <a:buAutoNum type="circleNumDbPlain"/>
            </a:pPr>
            <a:r>
              <a:rPr lang="zh-CN" altLang="en-US" sz="1600" dirty="0"/>
              <a:t>存储系统重要数据的介质的存放环境</a:t>
            </a:r>
          </a:p>
          <a:p>
            <a:pPr marL="514350" indent="-514350">
              <a:buFont typeface="+mj-ea"/>
              <a:buAutoNum type="circleNumDbPlain"/>
            </a:pPr>
            <a:r>
              <a:rPr lang="zh-CN" altLang="en-US" sz="1600" dirty="0"/>
              <a:t>办公场所</a:t>
            </a:r>
          </a:p>
          <a:p>
            <a:pPr marL="514350" indent="-514350">
              <a:buFont typeface="+mj-ea"/>
              <a:buAutoNum type="circleNumDbPlain"/>
            </a:pPr>
            <a:r>
              <a:rPr lang="zh-CN" altLang="en-US" sz="1600" dirty="0"/>
              <a:t>整个系统的网络拓扑结构</a:t>
            </a:r>
          </a:p>
          <a:p>
            <a:pPr marL="514350" indent="-514350">
              <a:buFont typeface="+mj-ea"/>
              <a:buAutoNum type="circleNumDbPlain"/>
            </a:pPr>
            <a:r>
              <a:rPr lang="zh-CN" altLang="en-US" sz="1600" dirty="0"/>
              <a:t>安全设备：包括防火墙、入侵检测设备和防病毒网关</a:t>
            </a:r>
          </a:p>
          <a:p>
            <a:pPr marL="514350" indent="-514350">
              <a:buFont typeface="+mj-ea"/>
              <a:buAutoNum type="circleNumDbPlain"/>
            </a:pPr>
            <a:r>
              <a:rPr lang="zh-CN" altLang="en-US" sz="1600" dirty="0"/>
              <a:t>边界网络设备包括边界路由器、防火墙和认证网关</a:t>
            </a:r>
          </a:p>
          <a:p>
            <a:pPr marL="514350" indent="-514350">
              <a:buFont typeface="+mj-ea"/>
              <a:buAutoNum type="circleNumDbPlain"/>
            </a:pPr>
            <a:r>
              <a:rPr lang="zh-CN" altLang="en-US" sz="1600" dirty="0"/>
              <a:t>网络互联设备：核心及汇聚层交换机和路由器</a:t>
            </a:r>
          </a:p>
          <a:p>
            <a:pPr marL="514350" indent="-514350">
              <a:buFont typeface="+mj-ea"/>
              <a:buAutoNum type="circleNumDbPlain"/>
            </a:pPr>
            <a:r>
              <a:rPr lang="zh-CN" altLang="en-US" sz="1600" dirty="0"/>
              <a:t>主要服务器（包括操作系统和数据库）</a:t>
            </a:r>
          </a:p>
          <a:p>
            <a:pPr marL="514350" indent="-514350">
              <a:buFont typeface="+mj-ea"/>
              <a:buAutoNum type="circleNumDbPlain"/>
            </a:pPr>
            <a:r>
              <a:rPr lang="zh-CN" altLang="en-US" sz="1600" dirty="0"/>
              <a:t>重要管理终端</a:t>
            </a:r>
          </a:p>
          <a:p>
            <a:pPr marL="514350" indent="-514350">
              <a:buFont typeface="+mj-ea"/>
              <a:buAutoNum type="circleNumDbPlain"/>
            </a:pPr>
            <a:r>
              <a:rPr lang="zh-CN" altLang="en-US" sz="1600" dirty="0"/>
              <a:t>全部应用系统</a:t>
            </a:r>
          </a:p>
          <a:p>
            <a:pPr marL="514350" indent="-514350">
              <a:buFont typeface="+mj-ea"/>
              <a:buAutoNum type="circleNumDbPlain"/>
            </a:pPr>
            <a:r>
              <a:rPr lang="zh-CN" altLang="en-US" sz="1600" dirty="0"/>
              <a:t>业务备份系统</a:t>
            </a:r>
          </a:p>
          <a:p>
            <a:pPr marL="514350" indent="-514350">
              <a:buFont typeface="+mj-ea"/>
              <a:buAutoNum type="circleNumDbPlain"/>
            </a:pPr>
            <a:r>
              <a:rPr lang="zh-CN" altLang="en-US" sz="1600" dirty="0"/>
              <a:t>信息安全主管人员、各方面的负责人员、具体负责安全管理的当事人、业务负责人</a:t>
            </a:r>
          </a:p>
          <a:p>
            <a:pPr marL="514350" indent="-514350">
              <a:buFont typeface="+mj-ea"/>
              <a:buAutoNum type="circleNumDbPlain"/>
            </a:pPr>
            <a:r>
              <a:rPr lang="zh-CN" altLang="en-US" sz="1600" dirty="0"/>
              <a:t>涉及信息安全的所有管理制度和记录，包括进出机房的登记记录、信息系统验收文档等</a:t>
            </a:r>
          </a:p>
        </p:txBody>
      </p:sp>
      <p:sp>
        <p:nvSpPr>
          <p:cNvPr id="3" name="标题 2"/>
          <p:cNvSpPr>
            <a:spLocks noGrp="1"/>
          </p:cNvSpPr>
          <p:nvPr>
            <p:ph type="title"/>
          </p:nvPr>
        </p:nvSpPr>
        <p:spPr/>
        <p:txBody>
          <a:bodyPr/>
          <a:lstStyle/>
          <a:p>
            <a:r>
              <a:rPr lang="zh-CN" altLang="en-US"/>
              <a:t>不同安全等级测评对象</a:t>
            </a:r>
            <a:r>
              <a:rPr lang="en-US" altLang="zh-CN"/>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测评举例</a:t>
            </a:r>
          </a:p>
        </p:txBody>
      </p:sp>
      <p:sp>
        <p:nvSpPr>
          <p:cNvPr id="2" name="内容占位符 1"/>
          <p:cNvSpPr>
            <a:spLocks noGrp="1"/>
          </p:cNvSpPr>
          <p:nvPr>
            <p:ph idx="1"/>
          </p:nvPr>
        </p:nvSpPr>
        <p:spPr>
          <a:xfrm>
            <a:off x="659130" y="1241425"/>
            <a:ext cx="7772400" cy="5226050"/>
          </a:xfrm>
        </p:spPr>
        <p:txBody>
          <a:bodyPr/>
          <a:lstStyle/>
          <a:p>
            <a:r>
              <a:rPr lang="zh-CN" altLang="en-US"/>
              <a:t>第一级测评要求：</a:t>
            </a:r>
          </a:p>
          <a:p>
            <a:pPr marL="0" indent="0">
              <a:buNone/>
            </a:pPr>
            <a:r>
              <a:rPr lang="zh-CN" altLang="en-US" sz="1800"/>
              <a:t>安全测评通用要求：</a:t>
            </a:r>
          </a:p>
          <a:p>
            <a:pPr marL="0" indent="0">
              <a:buNone/>
            </a:pPr>
            <a:r>
              <a:rPr lang="en-US" altLang="zh-CN" sz="1800"/>
              <a:t>1.</a:t>
            </a:r>
            <a:r>
              <a:rPr lang="zh-CN" altLang="en-US" sz="1800"/>
              <a:t>安全物理环境</a:t>
            </a:r>
          </a:p>
          <a:p>
            <a:pPr marL="0" indent="0">
              <a:buNone/>
            </a:pPr>
            <a:r>
              <a:rPr lang="en-US" altLang="zh-CN" sz="1800"/>
              <a:t>1.1</a:t>
            </a:r>
            <a:r>
              <a:rPr lang="zh-CN" altLang="en-US" sz="1800"/>
              <a:t>物理访问控制  </a:t>
            </a:r>
          </a:p>
          <a:p>
            <a:pPr marL="0" indent="0">
              <a:buNone/>
            </a:pPr>
            <a:r>
              <a:rPr lang="zh-CN" altLang="en-US" sz="1800"/>
              <a:t>      测评单元：（</a:t>
            </a:r>
            <a:r>
              <a:rPr lang="en-US" altLang="zh-CN" sz="1800"/>
              <a:t>L1-PES1-01)    L1:</a:t>
            </a:r>
            <a:r>
              <a:rPr lang="zh-CN" altLang="en-US" sz="1800"/>
              <a:t>级别</a:t>
            </a:r>
            <a:r>
              <a:rPr lang="en-US" altLang="zh-CN" sz="1800"/>
              <a:t>1</a:t>
            </a:r>
            <a:r>
              <a:rPr lang="zh-CN" altLang="en-US" sz="1800"/>
              <a:t> </a:t>
            </a:r>
          </a:p>
          <a:p>
            <a:pPr marL="0" indent="0">
              <a:buNone/>
            </a:pPr>
            <a:r>
              <a:rPr lang="zh-CN" altLang="en-US" sz="1800"/>
              <a:t>             </a:t>
            </a:r>
            <a:r>
              <a:rPr lang="en-US" altLang="zh-CN" sz="1800"/>
              <a:t>PES1 </a:t>
            </a:r>
            <a:r>
              <a:rPr lang="zh-CN" altLang="en-US" sz="1800"/>
              <a:t>物理环境安全基本要求 </a:t>
            </a:r>
            <a:r>
              <a:rPr lang="en-US" altLang="zh-CN" sz="1800"/>
              <a:t>PES2</a:t>
            </a:r>
            <a:r>
              <a:rPr lang="zh-CN" altLang="en-US" sz="1800">
                <a:sym typeface="+mn-ea"/>
              </a:rPr>
              <a:t>物理环境安全（扩展）：云平台</a:t>
            </a:r>
            <a:endParaRPr lang="zh-CN" altLang="en-US" sz="1800"/>
          </a:p>
          <a:p>
            <a:pPr marL="457200" lvl="1" indent="0">
              <a:buNone/>
            </a:pPr>
            <a:r>
              <a:rPr lang="zh-CN" altLang="en-US" sz="1575"/>
              <a:t>测评指标：机房出入口应设置人员或者门禁系统，控制、鉴别和记录进出人员</a:t>
            </a:r>
          </a:p>
          <a:p>
            <a:pPr marL="457200" lvl="1" indent="0">
              <a:buNone/>
            </a:pPr>
            <a:r>
              <a:rPr lang="zh-CN" altLang="en-US" sz="1575"/>
              <a:t>测评对象：门禁系统的记录或人工记录。</a:t>
            </a:r>
          </a:p>
          <a:p>
            <a:pPr marL="457200" lvl="1" indent="0">
              <a:buNone/>
            </a:pPr>
            <a:r>
              <a:rPr lang="zh-CN" altLang="en-US" sz="1575"/>
              <a:t>测评实施：检查是否设置有门禁系统或安排有专人</a:t>
            </a:r>
          </a:p>
          <a:p>
            <a:pPr marL="457200" lvl="1" indent="0">
              <a:buNone/>
            </a:pPr>
            <a:r>
              <a:rPr lang="zh-CN" altLang="en-US" sz="1575"/>
              <a:t>判定单元：符合或者不符合</a:t>
            </a:r>
          </a:p>
          <a:p>
            <a:pPr marL="0" indent="0">
              <a:buNone/>
            </a:pPr>
            <a:r>
              <a:rPr lang="en-US" altLang="zh-CN" sz="1800"/>
              <a:t>1.2</a:t>
            </a:r>
            <a:r>
              <a:rPr lang="zh-CN" altLang="en-US" sz="1800"/>
              <a:t>防盗和防破坏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测评举例</a:t>
            </a:r>
            <a:endParaRPr lang="zh-CN" altLang="en-US"/>
          </a:p>
        </p:txBody>
      </p:sp>
      <p:sp>
        <p:nvSpPr>
          <p:cNvPr id="2" name="内容占位符 1"/>
          <p:cNvSpPr>
            <a:spLocks noGrp="1"/>
          </p:cNvSpPr>
          <p:nvPr>
            <p:ph idx="1"/>
          </p:nvPr>
        </p:nvSpPr>
        <p:spPr>
          <a:xfrm>
            <a:off x="659130" y="1241425"/>
            <a:ext cx="8179435" cy="5226050"/>
          </a:xfrm>
        </p:spPr>
        <p:txBody>
          <a:bodyPr/>
          <a:lstStyle/>
          <a:p>
            <a:r>
              <a:rPr lang="zh-CN" altLang="en-US"/>
              <a:t>第一级测评要求：</a:t>
            </a:r>
          </a:p>
          <a:p>
            <a:pPr marL="0" indent="0">
              <a:buNone/>
            </a:pPr>
            <a:r>
              <a:rPr lang="zh-CN" altLang="en-US" sz="1800"/>
              <a:t>安全测评通用要求：</a:t>
            </a:r>
          </a:p>
          <a:p>
            <a:pPr marL="0" indent="0">
              <a:buNone/>
            </a:pPr>
            <a:r>
              <a:rPr lang="en-US" altLang="zh-CN" sz="1800"/>
              <a:t>1.</a:t>
            </a:r>
            <a:r>
              <a:rPr lang="zh-CN" altLang="en-US" sz="1800"/>
              <a:t>安全物理环境</a:t>
            </a:r>
          </a:p>
          <a:p>
            <a:pPr marL="0" indent="0">
              <a:buNone/>
            </a:pPr>
            <a:r>
              <a:rPr lang="en-US" altLang="zh-CN" sz="1800"/>
              <a:t>1.1</a:t>
            </a:r>
            <a:r>
              <a:rPr lang="zh-CN" altLang="en-US" sz="1800"/>
              <a:t>物理访问控制  </a:t>
            </a:r>
          </a:p>
          <a:p>
            <a:pPr marL="0" indent="0">
              <a:buNone/>
            </a:pPr>
            <a:r>
              <a:rPr lang="zh-CN" altLang="en-US" sz="1800"/>
              <a:t>     </a:t>
            </a:r>
            <a:r>
              <a:rPr lang="en-US" altLang="zh-CN" sz="1800"/>
              <a:t>1.2</a:t>
            </a:r>
            <a:r>
              <a:rPr lang="zh-CN" altLang="en-US" sz="1800"/>
              <a:t>防盗和防破坏</a:t>
            </a:r>
          </a:p>
          <a:p>
            <a:pPr marL="0" indent="0">
              <a:buNone/>
            </a:pPr>
            <a:r>
              <a:rPr lang="zh-CN" altLang="en-US" sz="1800">
                <a:sym typeface="+mn-ea"/>
              </a:rPr>
              <a:t> </a:t>
            </a:r>
            <a:r>
              <a:rPr lang="zh-CN" altLang="en-US" sz="1600">
                <a:sym typeface="+mn-ea"/>
              </a:rPr>
              <a:t>测评单元：（</a:t>
            </a:r>
            <a:r>
              <a:rPr lang="en-US" altLang="zh-CN" sz="1600">
                <a:sym typeface="+mn-ea"/>
              </a:rPr>
              <a:t>L1-PES1-02)</a:t>
            </a:r>
            <a:endParaRPr lang="zh-CN" altLang="en-US" sz="1600"/>
          </a:p>
          <a:p>
            <a:pPr marL="457200" lvl="1" indent="0">
              <a:buNone/>
            </a:pPr>
            <a:r>
              <a:rPr lang="zh-CN" altLang="en-US" sz="1600">
                <a:sym typeface="+mn-ea"/>
              </a:rPr>
              <a:t>测评指标：应将主要设备或关键部件固定，并设置明显不易剔除的标识。</a:t>
            </a:r>
            <a:endParaRPr lang="zh-CN" altLang="en-US" sz="1600"/>
          </a:p>
          <a:p>
            <a:pPr marL="457200" lvl="1" indent="0">
              <a:buNone/>
            </a:pPr>
            <a:r>
              <a:rPr lang="zh-CN" altLang="en-US" sz="1600">
                <a:sym typeface="+mn-ea"/>
              </a:rPr>
              <a:t>测评对象：机房设备或主要部件。</a:t>
            </a:r>
            <a:endParaRPr lang="zh-CN" altLang="en-US" sz="1600"/>
          </a:p>
          <a:p>
            <a:pPr marL="457200" lvl="1" indent="0">
              <a:buNone/>
            </a:pPr>
            <a:r>
              <a:rPr lang="zh-CN" altLang="en-US" sz="1600">
                <a:sym typeface="+mn-ea"/>
              </a:rPr>
              <a:t>测评实施（内容）：</a:t>
            </a:r>
            <a:r>
              <a:rPr lang="en-US" altLang="zh-CN" sz="1600">
                <a:sym typeface="+mn-ea"/>
              </a:rPr>
              <a:t>1.</a:t>
            </a:r>
            <a:r>
              <a:rPr lang="zh-CN" altLang="en-US" sz="1600">
                <a:sym typeface="+mn-ea"/>
              </a:rPr>
              <a:t>检查机房主要设备或部件是否固定</a:t>
            </a:r>
          </a:p>
          <a:p>
            <a:pPr marL="457200" lvl="1" indent="0">
              <a:buNone/>
            </a:pPr>
            <a:r>
              <a:rPr lang="zh-CN" altLang="en-US" sz="1600">
                <a:sym typeface="+mn-ea"/>
              </a:rPr>
              <a:t>                                    </a:t>
            </a:r>
            <a:r>
              <a:rPr lang="en-US" altLang="zh-CN" sz="1600">
                <a:sym typeface="+mn-ea"/>
              </a:rPr>
              <a:t>2.</a:t>
            </a:r>
            <a:r>
              <a:rPr lang="zh-CN" altLang="en-US" sz="1600">
                <a:sym typeface="+mn-ea"/>
              </a:rPr>
              <a:t>检测机房主要设备或部件是否设置了明显且不易剔除的标识</a:t>
            </a:r>
            <a:endParaRPr lang="zh-CN" altLang="en-US" sz="1600"/>
          </a:p>
          <a:p>
            <a:pPr marL="457200" lvl="1" indent="0">
              <a:buNone/>
            </a:pPr>
            <a:r>
              <a:rPr lang="zh-CN" altLang="en-US" sz="1600">
                <a:sym typeface="+mn-ea"/>
              </a:rPr>
              <a:t>判定单元：上面两项都符合才算符合。</a:t>
            </a:r>
            <a:endParaRPr lang="zh-CN" altLang="en-US" sz="1800"/>
          </a:p>
          <a:p>
            <a:pPr marL="0" indent="0">
              <a:buNone/>
            </a:pPr>
            <a:endParaRPr lang="zh-CN" alt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测评举例</a:t>
            </a:r>
            <a:endParaRPr lang="zh-CN" altLang="en-US"/>
          </a:p>
        </p:txBody>
      </p:sp>
      <p:sp>
        <p:nvSpPr>
          <p:cNvPr id="2" name="内容占位符 1"/>
          <p:cNvSpPr>
            <a:spLocks noGrp="1"/>
          </p:cNvSpPr>
          <p:nvPr>
            <p:ph idx="1"/>
          </p:nvPr>
        </p:nvSpPr>
        <p:spPr>
          <a:xfrm>
            <a:off x="659130" y="1241425"/>
            <a:ext cx="8179435" cy="5226050"/>
          </a:xfrm>
        </p:spPr>
        <p:txBody>
          <a:bodyPr/>
          <a:lstStyle/>
          <a:p>
            <a:r>
              <a:rPr lang="zh-CN" altLang="en-US"/>
              <a:t>第一级测评要求：</a:t>
            </a:r>
          </a:p>
          <a:p>
            <a:pPr marL="0" indent="0">
              <a:buNone/>
            </a:pPr>
            <a:r>
              <a:rPr lang="zh-CN" altLang="en-US" sz="1800"/>
              <a:t>安全测评通用要求：</a:t>
            </a:r>
          </a:p>
          <a:p>
            <a:pPr marL="0" indent="0">
              <a:buNone/>
            </a:pPr>
            <a:r>
              <a:rPr lang="en-US" altLang="zh-CN" sz="1800"/>
              <a:t>1.</a:t>
            </a:r>
            <a:r>
              <a:rPr lang="zh-CN" altLang="en-US" sz="1800"/>
              <a:t>安全物理环境</a:t>
            </a:r>
          </a:p>
          <a:p>
            <a:pPr marL="0" indent="0">
              <a:buNone/>
            </a:pPr>
            <a:r>
              <a:rPr lang="en-US" altLang="zh-CN" sz="1800"/>
              <a:t>1.1</a:t>
            </a:r>
            <a:r>
              <a:rPr lang="zh-CN" altLang="en-US" sz="1800"/>
              <a:t>物理访问控制  </a:t>
            </a:r>
          </a:p>
          <a:p>
            <a:pPr marL="0" indent="0">
              <a:buNone/>
            </a:pPr>
            <a:r>
              <a:rPr lang="zh-CN" altLang="en-US" sz="1800">
                <a:sym typeface="+mn-ea"/>
              </a:rPr>
              <a:t> </a:t>
            </a:r>
            <a:r>
              <a:rPr lang="zh-CN" altLang="en-US" sz="1600">
                <a:sym typeface="+mn-ea"/>
              </a:rPr>
              <a:t>测评单元：</a:t>
            </a:r>
            <a:endParaRPr lang="zh-CN" altLang="en-US" sz="1600"/>
          </a:p>
          <a:p>
            <a:pPr marL="457200" lvl="1" indent="0">
              <a:buNone/>
            </a:pPr>
            <a:r>
              <a:rPr lang="zh-CN" altLang="en-US" sz="1600">
                <a:sym typeface="+mn-ea"/>
              </a:rPr>
              <a:t>测评指标：应将主要设备或关键部件固定，并设置明显不易剔除的标识。</a:t>
            </a:r>
            <a:endParaRPr lang="zh-CN" altLang="en-US" sz="1600"/>
          </a:p>
          <a:p>
            <a:pPr marL="457200" lvl="1" indent="0">
              <a:buNone/>
            </a:pPr>
            <a:r>
              <a:rPr lang="zh-CN" altLang="en-US" sz="1600">
                <a:sym typeface="+mn-ea"/>
              </a:rPr>
              <a:t>测评对象：机房设备或主要部件。</a:t>
            </a:r>
            <a:endParaRPr lang="zh-CN" altLang="en-US" sz="1600"/>
          </a:p>
          <a:p>
            <a:pPr marL="457200" lvl="1" indent="0">
              <a:buNone/>
            </a:pPr>
            <a:r>
              <a:rPr lang="zh-CN" altLang="en-US" sz="1600">
                <a:sym typeface="+mn-ea"/>
              </a:rPr>
              <a:t>测评实施（内容）：</a:t>
            </a:r>
            <a:r>
              <a:rPr lang="en-US" altLang="zh-CN" sz="1600">
                <a:sym typeface="+mn-ea"/>
              </a:rPr>
              <a:t>1.</a:t>
            </a:r>
            <a:r>
              <a:rPr lang="zh-CN" altLang="en-US" sz="1600">
                <a:sym typeface="+mn-ea"/>
              </a:rPr>
              <a:t>检查机房主要设备或部件是否固定</a:t>
            </a:r>
          </a:p>
          <a:p>
            <a:pPr marL="457200" lvl="1" indent="0">
              <a:buNone/>
            </a:pPr>
            <a:r>
              <a:rPr lang="zh-CN" altLang="en-US" sz="1600">
                <a:sym typeface="+mn-ea"/>
              </a:rPr>
              <a:t>                                    </a:t>
            </a:r>
            <a:r>
              <a:rPr lang="en-US" altLang="zh-CN" sz="1600">
                <a:sym typeface="+mn-ea"/>
              </a:rPr>
              <a:t>2.</a:t>
            </a:r>
            <a:r>
              <a:rPr lang="zh-CN" altLang="en-US" sz="1600">
                <a:sym typeface="+mn-ea"/>
              </a:rPr>
              <a:t>检测机房主要设备或部件是否设置了明显且不易剔除的标识</a:t>
            </a:r>
            <a:endParaRPr lang="zh-CN" altLang="en-US" sz="1600"/>
          </a:p>
          <a:p>
            <a:pPr marL="457200" lvl="1" indent="0">
              <a:buNone/>
            </a:pPr>
            <a:r>
              <a:rPr lang="zh-CN" altLang="en-US" sz="1600">
                <a:sym typeface="+mn-ea"/>
              </a:rPr>
              <a:t>判定单元：上面两项都符合才算符合。</a:t>
            </a:r>
            <a:endParaRPr lang="zh-CN" altLang="en-US" sz="1800"/>
          </a:p>
          <a:p>
            <a:pPr marL="0" indent="0">
              <a:buNone/>
            </a:pPr>
            <a:endParaRPr lang="zh-CN"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测评举例</a:t>
            </a:r>
            <a:endParaRPr lang="zh-CN" altLang="en-US"/>
          </a:p>
        </p:txBody>
      </p:sp>
      <p:sp>
        <p:nvSpPr>
          <p:cNvPr id="2" name="内容占位符 1"/>
          <p:cNvSpPr>
            <a:spLocks noGrp="1"/>
          </p:cNvSpPr>
          <p:nvPr>
            <p:ph idx="1"/>
          </p:nvPr>
        </p:nvSpPr>
        <p:spPr>
          <a:xfrm>
            <a:off x="659130" y="1241425"/>
            <a:ext cx="8179435" cy="5226050"/>
          </a:xfrm>
        </p:spPr>
        <p:txBody>
          <a:bodyPr/>
          <a:lstStyle/>
          <a:p>
            <a:r>
              <a:rPr lang="zh-CN" altLang="en-US"/>
              <a:t>第一级测评要求：</a:t>
            </a:r>
          </a:p>
          <a:p>
            <a:pPr marL="0" indent="0">
              <a:buNone/>
            </a:pPr>
            <a:r>
              <a:rPr lang="en-US" altLang="zh-CN" sz="1800"/>
              <a:t>1.</a:t>
            </a:r>
            <a:r>
              <a:rPr lang="zh-CN" altLang="en-US" sz="1800"/>
              <a:t>安全计算环境</a:t>
            </a:r>
          </a:p>
          <a:p>
            <a:pPr marL="0" indent="0">
              <a:buNone/>
            </a:pPr>
            <a:r>
              <a:rPr lang="en-US" altLang="zh-CN" sz="1800"/>
              <a:t>1.1</a:t>
            </a:r>
            <a:r>
              <a:rPr lang="zh-CN" altLang="en-US" sz="1800"/>
              <a:t>身份鉴别  </a:t>
            </a:r>
          </a:p>
          <a:p>
            <a:pPr marL="0" indent="0">
              <a:buNone/>
            </a:pPr>
            <a:r>
              <a:rPr lang="zh-CN" altLang="en-US" sz="1800">
                <a:sym typeface="+mn-ea"/>
              </a:rPr>
              <a:t> </a:t>
            </a:r>
            <a:r>
              <a:rPr lang="zh-CN" altLang="en-US" sz="1600">
                <a:sym typeface="+mn-ea"/>
              </a:rPr>
              <a:t>测评单元（</a:t>
            </a:r>
            <a:r>
              <a:rPr lang="en-US" altLang="zh-CN" sz="1600">
                <a:sym typeface="+mn-ea"/>
              </a:rPr>
              <a:t>L1-CES1-01)</a:t>
            </a:r>
            <a:r>
              <a:rPr lang="zh-CN" altLang="en-US" sz="1600">
                <a:sym typeface="+mn-ea"/>
              </a:rPr>
              <a:t>：</a:t>
            </a:r>
            <a:endParaRPr lang="zh-CN" altLang="en-US" sz="1600"/>
          </a:p>
          <a:p>
            <a:pPr marL="457200" lvl="1" indent="0">
              <a:buNone/>
            </a:pPr>
            <a:r>
              <a:rPr lang="zh-CN" altLang="en-US" sz="1600">
                <a:sym typeface="+mn-ea"/>
              </a:rPr>
              <a:t>测评指标：应对登陆的用户进行身份标识和鉴别，身份标识具有唯一性；身份鉴别信息具有复杂度要求和定期更新。</a:t>
            </a:r>
            <a:endParaRPr lang="zh-CN" altLang="en-US" sz="1600"/>
          </a:p>
          <a:p>
            <a:pPr marL="457200" lvl="1" indent="0">
              <a:buNone/>
            </a:pPr>
            <a:r>
              <a:rPr lang="zh-CN" altLang="en-US" sz="1600">
                <a:sym typeface="+mn-ea"/>
              </a:rPr>
              <a:t>测评对象：终端和服务器操作系统，网络设备、安全设备、移动终端、传感节点、网关设备、应用系统、数据库、中间件等。</a:t>
            </a:r>
            <a:endParaRPr lang="zh-CN" altLang="en-US" sz="1600"/>
          </a:p>
          <a:p>
            <a:pPr marL="457200" lvl="1" indent="0">
              <a:buNone/>
            </a:pPr>
            <a:r>
              <a:rPr lang="zh-CN" altLang="en-US" sz="1600">
                <a:sym typeface="+mn-ea"/>
              </a:rPr>
              <a:t>测评实施（内容）：</a:t>
            </a:r>
            <a:r>
              <a:rPr lang="en-US" altLang="zh-CN" sz="1600">
                <a:sym typeface="+mn-ea"/>
              </a:rPr>
              <a:t>1</a:t>
            </a:r>
            <a:r>
              <a:rPr lang="zh-CN" altLang="en-US" sz="1600">
                <a:sym typeface="+mn-ea"/>
              </a:rPr>
              <a:t>登陆用户标识是否唯一</a:t>
            </a:r>
          </a:p>
          <a:p>
            <a:pPr marL="457200" lvl="1" indent="0">
              <a:buNone/>
            </a:pPr>
            <a:r>
              <a:rPr lang="zh-CN" altLang="en-US" sz="1600">
                <a:sym typeface="+mn-ea"/>
              </a:rPr>
              <a:t>                                    </a:t>
            </a:r>
            <a:r>
              <a:rPr lang="en-US" altLang="zh-CN" sz="1600">
                <a:sym typeface="+mn-ea"/>
              </a:rPr>
              <a:t>2.</a:t>
            </a:r>
            <a:r>
              <a:rPr lang="zh-CN" altLang="en-US" sz="1600">
                <a:sym typeface="+mn-ea"/>
              </a:rPr>
              <a:t>是否有空口令</a:t>
            </a:r>
          </a:p>
          <a:p>
            <a:pPr marL="457200" lvl="1" indent="0">
              <a:buNone/>
            </a:pPr>
            <a:r>
              <a:rPr lang="zh-CN" altLang="en-US" sz="1600">
                <a:sym typeface="+mn-ea"/>
              </a:rPr>
              <a:t>                                    </a:t>
            </a:r>
            <a:r>
              <a:rPr lang="en-US" altLang="zh-CN" sz="1600">
                <a:sym typeface="+mn-ea"/>
              </a:rPr>
              <a:t>3.</a:t>
            </a:r>
            <a:r>
              <a:rPr lang="zh-CN" altLang="en-US" sz="1600">
                <a:sym typeface="+mn-ea"/>
              </a:rPr>
              <a:t>口令是否复杂和定期更新</a:t>
            </a:r>
          </a:p>
          <a:p>
            <a:pPr marL="457200" lvl="1" indent="0">
              <a:buNone/>
            </a:pPr>
            <a:r>
              <a:rPr lang="zh-CN" altLang="en-US" sz="1600">
                <a:sym typeface="+mn-ea"/>
              </a:rPr>
              <a:t>     判定单元：上面各项都符合才算符合。</a:t>
            </a:r>
            <a:endParaRPr lang="zh-CN" altLang="en-US" sz="1800"/>
          </a:p>
          <a:p>
            <a:pPr marL="0" indent="0">
              <a:buNone/>
            </a:pPr>
            <a:endParaRPr lang="zh-CN" altLang="en-US"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测评举例</a:t>
            </a:r>
            <a:endParaRPr lang="zh-CN" altLang="en-US"/>
          </a:p>
        </p:txBody>
      </p:sp>
      <p:sp>
        <p:nvSpPr>
          <p:cNvPr id="2" name="内容占位符 1"/>
          <p:cNvSpPr>
            <a:spLocks noGrp="1"/>
          </p:cNvSpPr>
          <p:nvPr>
            <p:ph idx="1"/>
          </p:nvPr>
        </p:nvSpPr>
        <p:spPr>
          <a:xfrm>
            <a:off x="612140" y="975360"/>
            <a:ext cx="8179435" cy="5226050"/>
          </a:xfrm>
        </p:spPr>
        <p:txBody>
          <a:bodyPr/>
          <a:lstStyle/>
          <a:p>
            <a:r>
              <a:rPr lang="zh-CN" altLang="en-US" sz="2400"/>
              <a:t>第一级测评要求</a:t>
            </a:r>
            <a:r>
              <a:rPr lang="zh-CN" altLang="en-US"/>
              <a:t>：</a:t>
            </a:r>
          </a:p>
          <a:p>
            <a:pPr marL="0" indent="0">
              <a:buNone/>
            </a:pPr>
            <a:r>
              <a:rPr lang="en-US" altLang="zh-CN" sz="1800"/>
              <a:t>1.</a:t>
            </a:r>
            <a:r>
              <a:rPr lang="zh-CN" altLang="en-US" sz="1800"/>
              <a:t>安全计算环境</a:t>
            </a:r>
          </a:p>
          <a:p>
            <a:pPr marL="0" indent="0">
              <a:buNone/>
            </a:pPr>
            <a:r>
              <a:rPr lang="en-US" altLang="zh-CN" sz="1800"/>
              <a:t>1.1</a:t>
            </a:r>
            <a:r>
              <a:rPr lang="zh-CN" altLang="en-US" sz="1800"/>
              <a:t>身份鉴别  </a:t>
            </a:r>
          </a:p>
          <a:p>
            <a:pPr marL="0" indent="0">
              <a:buNone/>
            </a:pPr>
            <a:r>
              <a:rPr lang="zh-CN" altLang="en-US" sz="1800">
                <a:sym typeface="+mn-ea"/>
              </a:rPr>
              <a:t> </a:t>
            </a:r>
            <a:r>
              <a:rPr lang="zh-CN" altLang="en-US" sz="1600">
                <a:sym typeface="+mn-ea"/>
              </a:rPr>
              <a:t>测评单元（</a:t>
            </a:r>
            <a:r>
              <a:rPr lang="en-US" altLang="zh-CN" sz="1600">
                <a:sym typeface="+mn-ea"/>
              </a:rPr>
              <a:t>L1-CES-01)</a:t>
            </a:r>
            <a:r>
              <a:rPr lang="zh-CN" altLang="en-US" sz="1600">
                <a:sym typeface="+mn-ea"/>
              </a:rPr>
              <a:t>：</a:t>
            </a:r>
            <a:endParaRPr lang="zh-CN" altLang="en-US" sz="1600"/>
          </a:p>
          <a:p>
            <a:pPr marL="457200" lvl="1" indent="0">
              <a:buNone/>
            </a:pPr>
            <a:r>
              <a:rPr lang="zh-CN" altLang="en-US" sz="1600">
                <a:sym typeface="+mn-ea"/>
              </a:rPr>
              <a:t>测评指标：应对登陆的用户进行身份标识和鉴别，身份标识具有唯一性；身份鉴别信息具有复杂度要求和定期更新。</a:t>
            </a:r>
            <a:endParaRPr lang="zh-CN" altLang="en-US" sz="1600"/>
          </a:p>
          <a:p>
            <a:pPr marL="457200" lvl="1" indent="0">
              <a:buNone/>
            </a:pPr>
            <a:r>
              <a:rPr lang="zh-CN" altLang="en-US" sz="1600">
                <a:sym typeface="+mn-ea"/>
              </a:rPr>
              <a:t>测评对象：终端和服务器操作系统，网络设备、安全设备、移动终端、传感节点、网关设备、应用系统、数据库、中间件等。</a:t>
            </a:r>
            <a:endParaRPr lang="zh-CN" altLang="en-US" sz="1600"/>
          </a:p>
          <a:p>
            <a:pPr marL="457200" lvl="1" indent="0">
              <a:buNone/>
            </a:pPr>
            <a:r>
              <a:rPr lang="zh-CN" altLang="en-US" sz="1600">
                <a:sym typeface="+mn-ea"/>
              </a:rPr>
              <a:t>测评实施（内容）：</a:t>
            </a:r>
            <a:r>
              <a:rPr lang="en-US" altLang="zh-CN" sz="1600">
                <a:sym typeface="+mn-ea"/>
              </a:rPr>
              <a:t>1</a:t>
            </a:r>
            <a:r>
              <a:rPr lang="zh-CN" altLang="en-US" sz="1600">
                <a:sym typeface="+mn-ea"/>
              </a:rPr>
              <a:t>登录时是否采用了身份鉴别</a:t>
            </a:r>
            <a:r>
              <a:rPr lang="en-US" altLang="zh-CN" sz="1600">
                <a:sym typeface="+mn-ea"/>
              </a:rPr>
              <a:t> </a:t>
            </a:r>
            <a:endParaRPr lang="zh-CN" altLang="en-US" sz="1600">
              <a:sym typeface="+mn-ea"/>
            </a:endParaRPr>
          </a:p>
          <a:p>
            <a:pPr marL="457200" lvl="1" indent="0">
              <a:buNone/>
            </a:pPr>
            <a:r>
              <a:rPr lang="en-US" altLang="zh-CN" sz="1600">
                <a:sym typeface="+mn-ea"/>
              </a:rPr>
              <a:t>                                    2</a:t>
            </a:r>
            <a:r>
              <a:rPr lang="zh-CN" altLang="en-US" sz="1600">
                <a:sym typeface="+mn-ea"/>
              </a:rPr>
              <a:t>登录用户标识是否唯一</a:t>
            </a:r>
          </a:p>
          <a:p>
            <a:pPr marL="457200" lvl="1" indent="0">
              <a:buNone/>
            </a:pPr>
            <a:r>
              <a:rPr lang="zh-CN" altLang="en-US" sz="1600">
                <a:sym typeface="+mn-ea"/>
              </a:rPr>
              <a:t>                                    </a:t>
            </a:r>
            <a:r>
              <a:rPr lang="en-US" altLang="zh-CN" sz="1600">
                <a:sym typeface="+mn-ea"/>
              </a:rPr>
              <a:t>3.</a:t>
            </a:r>
            <a:r>
              <a:rPr lang="zh-CN" altLang="en-US" sz="1600">
                <a:sym typeface="+mn-ea"/>
              </a:rPr>
              <a:t>是否有空口令</a:t>
            </a:r>
          </a:p>
          <a:p>
            <a:pPr marL="457200" lvl="1" indent="0">
              <a:buNone/>
            </a:pPr>
            <a:r>
              <a:rPr lang="zh-CN" altLang="en-US" sz="1600">
                <a:sym typeface="+mn-ea"/>
              </a:rPr>
              <a:t>                                    </a:t>
            </a:r>
            <a:r>
              <a:rPr lang="en-US" altLang="zh-CN" sz="1600">
                <a:sym typeface="+mn-ea"/>
              </a:rPr>
              <a:t>4.</a:t>
            </a:r>
            <a:r>
              <a:rPr lang="zh-CN" altLang="en-US" sz="1600">
                <a:sym typeface="+mn-ea"/>
              </a:rPr>
              <a:t>口令是否复杂和定期更新</a:t>
            </a:r>
          </a:p>
          <a:p>
            <a:pPr marL="457200" lvl="1" indent="0">
              <a:buNone/>
            </a:pPr>
            <a:r>
              <a:rPr lang="zh-CN" altLang="en-US" sz="1600">
                <a:sym typeface="+mn-ea"/>
              </a:rPr>
              <a:t>     判定单元：上面各项都符合才算符合。</a:t>
            </a:r>
            <a:endParaRPr lang="zh-CN" altLang="en-US" sz="1800"/>
          </a:p>
          <a:p>
            <a:pPr marL="0" indent="0">
              <a:buNone/>
            </a:pPr>
            <a:endParaRPr lang="zh-CN"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测评举例</a:t>
            </a:r>
            <a:endParaRPr lang="zh-CN" altLang="en-US"/>
          </a:p>
        </p:txBody>
      </p:sp>
      <p:sp>
        <p:nvSpPr>
          <p:cNvPr id="2" name="内容占位符 1"/>
          <p:cNvSpPr>
            <a:spLocks noGrp="1"/>
          </p:cNvSpPr>
          <p:nvPr>
            <p:ph idx="1"/>
          </p:nvPr>
        </p:nvSpPr>
        <p:spPr>
          <a:xfrm>
            <a:off x="612140" y="975360"/>
            <a:ext cx="8179435" cy="5226050"/>
          </a:xfrm>
        </p:spPr>
        <p:txBody>
          <a:bodyPr/>
          <a:lstStyle/>
          <a:p>
            <a:r>
              <a:rPr lang="zh-CN" altLang="en-US" sz="2400"/>
              <a:t>第一级测评要求</a:t>
            </a:r>
            <a:r>
              <a:rPr lang="zh-CN" altLang="en-US"/>
              <a:t>：</a:t>
            </a:r>
          </a:p>
          <a:p>
            <a:pPr marL="0" indent="0">
              <a:buNone/>
            </a:pPr>
            <a:r>
              <a:rPr lang="en-US" altLang="zh-CN" sz="1800"/>
              <a:t>1.</a:t>
            </a:r>
            <a:r>
              <a:rPr lang="zh-CN" altLang="en-US" sz="1800"/>
              <a:t>安全计算环境</a:t>
            </a:r>
          </a:p>
          <a:p>
            <a:pPr marL="0" indent="0">
              <a:buNone/>
            </a:pPr>
            <a:r>
              <a:rPr lang="en-US" altLang="zh-CN" sz="1800"/>
              <a:t>1.1</a:t>
            </a:r>
            <a:r>
              <a:rPr lang="zh-CN" altLang="en-US" sz="1800"/>
              <a:t>身份鉴别  </a:t>
            </a:r>
          </a:p>
          <a:p>
            <a:pPr marL="0" indent="0">
              <a:buNone/>
            </a:pPr>
            <a:r>
              <a:rPr lang="zh-CN" altLang="en-US" sz="1800">
                <a:sym typeface="+mn-ea"/>
              </a:rPr>
              <a:t> </a:t>
            </a:r>
            <a:r>
              <a:rPr lang="zh-CN" altLang="en-US" sz="1600">
                <a:sym typeface="+mn-ea"/>
              </a:rPr>
              <a:t>测评单元（</a:t>
            </a:r>
            <a:r>
              <a:rPr lang="en-US" altLang="zh-CN" sz="1600">
                <a:sym typeface="+mn-ea"/>
              </a:rPr>
              <a:t>L1-CES-01)</a:t>
            </a:r>
            <a:r>
              <a:rPr lang="zh-CN" altLang="en-US" sz="1600">
                <a:sym typeface="+mn-ea"/>
              </a:rPr>
              <a:t>：</a:t>
            </a:r>
            <a:endParaRPr lang="zh-CN" altLang="en-US" sz="1600"/>
          </a:p>
          <a:p>
            <a:pPr marL="457200" lvl="1" indent="0">
              <a:buNone/>
            </a:pPr>
            <a:r>
              <a:rPr lang="zh-CN" altLang="en-US" sz="1600">
                <a:sym typeface="+mn-ea"/>
              </a:rPr>
              <a:t>测评指标：应对登陆的用户进行身份标识和鉴别，身份标识具有唯一性；身份鉴别信息具有复杂度要求和定期更新。</a:t>
            </a:r>
            <a:endParaRPr lang="zh-CN" altLang="en-US" sz="1600"/>
          </a:p>
          <a:p>
            <a:pPr marL="457200" lvl="1" indent="0">
              <a:buNone/>
            </a:pPr>
            <a:r>
              <a:rPr lang="zh-CN" altLang="en-US" sz="1600">
                <a:sym typeface="+mn-ea"/>
              </a:rPr>
              <a:t>测评对象：终端和服务器操作系统，网络设备、安全设备、移动终端、传感节点、网关设备、应用系统、数据库、中间件等。</a:t>
            </a:r>
            <a:endParaRPr lang="zh-CN" altLang="en-US" sz="1600"/>
          </a:p>
          <a:p>
            <a:pPr marL="457200" lvl="1" indent="0">
              <a:buNone/>
            </a:pPr>
            <a:r>
              <a:rPr lang="zh-CN" altLang="en-US" sz="1600">
                <a:sym typeface="+mn-ea"/>
              </a:rPr>
              <a:t>测评实施（内容）：</a:t>
            </a:r>
            <a:r>
              <a:rPr lang="en-US" altLang="zh-CN" sz="1600">
                <a:sym typeface="+mn-ea"/>
              </a:rPr>
              <a:t>1</a:t>
            </a:r>
            <a:r>
              <a:rPr lang="zh-CN" altLang="en-US" sz="1600">
                <a:sym typeface="+mn-ea"/>
              </a:rPr>
              <a:t>登录时是否采用了身份鉴别</a:t>
            </a:r>
            <a:r>
              <a:rPr lang="en-US" altLang="zh-CN" sz="1600">
                <a:sym typeface="+mn-ea"/>
              </a:rPr>
              <a:t> </a:t>
            </a:r>
            <a:endParaRPr lang="zh-CN" altLang="en-US" sz="1600">
              <a:sym typeface="+mn-ea"/>
            </a:endParaRPr>
          </a:p>
          <a:p>
            <a:pPr marL="457200" lvl="1" indent="0">
              <a:buNone/>
            </a:pPr>
            <a:r>
              <a:rPr lang="en-US" altLang="zh-CN" sz="1600">
                <a:sym typeface="+mn-ea"/>
              </a:rPr>
              <a:t>                                    2</a:t>
            </a:r>
            <a:r>
              <a:rPr lang="zh-CN" altLang="en-US" sz="1600">
                <a:sym typeface="+mn-ea"/>
              </a:rPr>
              <a:t>登录用户标识是否唯一</a:t>
            </a:r>
          </a:p>
          <a:p>
            <a:pPr marL="457200" lvl="1" indent="0">
              <a:buNone/>
            </a:pPr>
            <a:r>
              <a:rPr lang="zh-CN" altLang="en-US" sz="1600">
                <a:sym typeface="+mn-ea"/>
              </a:rPr>
              <a:t>                                    </a:t>
            </a:r>
            <a:r>
              <a:rPr lang="en-US" altLang="zh-CN" sz="1600">
                <a:sym typeface="+mn-ea"/>
              </a:rPr>
              <a:t>3.</a:t>
            </a:r>
            <a:r>
              <a:rPr lang="zh-CN" altLang="en-US" sz="1600">
                <a:sym typeface="+mn-ea"/>
              </a:rPr>
              <a:t>是否有空口令</a:t>
            </a:r>
          </a:p>
          <a:p>
            <a:pPr marL="457200" lvl="1" indent="0">
              <a:buNone/>
            </a:pPr>
            <a:r>
              <a:rPr lang="zh-CN" altLang="en-US" sz="1600">
                <a:sym typeface="+mn-ea"/>
              </a:rPr>
              <a:t>                                    </a:t>
            </a:r>
            <a:r>
              <a:rPr lang="en-US" altLang="zh-CN" sz="1600">
                <a:sym typeface="+mn-ea"/>
              </a:rPr>
              <a:t>4.</a:t>
            </a:r>
            <a:r>
              <a:rPr lang="zh-CN" altLang="en-US" sz="1600">
                <a:sym typeface="+mn-ea"/>
              </a:rPr>
              <a:t>口令是否复杂和定期更新</a:t>
            </a:r>
          </a:p>
          <a:p>
            <a:pPr marL="457200" lvl="1" indent="0">
              <a:buNone/>
            </a:pPr>
            <a:r>
              <a:rPr lang="zh-CN" altLang="en-US" sz="1600">
                <a:sym typeface="+mn-ea"/>
              </a:rPr>
              <a:t>     判定单元：上面各项都符合才算符合。</a:t>
            </a:r>
            <a:endParaRPr lang="zh-CN" altLang="en-US" sz="1800"/>
          </a:p>
          <a:p>
            <a:pPr marL="0" indent="0">
              <a:buNone/>
            </a:pPr>
            <a:endParaRPr lang="zh-CN" altLang="en-US"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等级保护测评结论</a:t>
            </a:r>
          </a:p>
        </p:txBody>
      </p:sp>
      <p:sp>
        <p:nvSpPr>
          <p:cNvPr id="2" name="内容占位符 1"/>
          <p:cNvSpPr>
            <a:spLocks noGrp="1"/>
          </p:cNvSpPr>
          <p:nvPr>
            <p:ph idx="1"/>
          </p:nvPr>
        </p:nvSpPr>
        <p:spPr>
          <a:xfrm>
            <a:off x="612140" y="975360"/>
            <a:ext cx="8179435" cy="5226050"/>
          </a:xfrm>
        </p:spPr>
        <p:txBody>
          <a:bodyPr/>
          <a:lstStyle/>
          <a:p>
            <a:pPr marL="0" indent="0">
              <a:buNone/>
            </a:pPr>
            <a:r>
              <a:rPr lang="zh-CN" altLang="en-US" sz="1800"/>
              <a:t>等级保护测评</a:t>
            </a:r>
            <a:r>
              <a:rPr lang="en-US" altLang="zh-CN" sz="1800"/>
              <a:t>1.0</a:t>
            </a:r>
            <a:r>
              <a:rPr lang="zh-CN" altLang="en-US" sz="1800"/>
              <a:t>的结论为：符合、基本符合和不符合。等保</a:t>
            </a:r>
            <a:r>
              <a:rPr lang="en-US" altLang="zh-CN" sz="1800"/>
              <a:t>2.0</a:t>
            </a:r>
            <a:r>
              <a:rPr lang="zh-CN" altLang="en-US" sz="1800"/>
              <a:t>的结论为：优、良、中、差四个等级，其要求比</a:t>
            </a:r>
            <a:r>
              <a:rPr lang="en-US" altLang="zh-CN" sz="1800"/>
              <a:t>1.0</a:t>
            </a:r>
            <a:r>
              <a:rPr lang="zh-CN" altLang="en-US" sz="1800"/>
              <a:t>要高。判断依据为：</a:t>
            </a:r>
          </a:p>
          <a:p>
            <a:pPr marL="0" indent="0">
              <a:buNone/>
            </a:pPr>
            <a:endParaRPr lang="zh-CN" altLang="en-US" sz="1800"/>
          </a:p>
        </p:txBody>
      </p:sp>
      <p:pic>
        <p:nvPicPr>
          <p:cNvPr id="4" name="图片 3"/>
          <p:cNvPicPr>
            <a:picLocks noChangeAspect="1"/>
          </p:cNvPicPr>
          <p:nvPr/>
        </p:nvPicPr>
        <p:blipFill>
          <a:blip r:embed="rId2"/>
          <a:stretch>
            <a:fillRect/>
          </a:stretch>
        </p:blipFill>
        <p:spPr>
          <a:xfrm>
            <a:off x="82550" y="2005965"/>
            <a:ext cx="8862060" cy="46894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sz="2400" dirty="0" smtClean="0"/>
              <a:t>14-1</a:t>
            </a:r>
            <a:r>
              <a:rPr lang="zh-CN" altLang="en-US" sz="2400" dirty="0" smtClean="0"/>
              <a:t>什么</a:t>
            </a:r>
            <a:r>
              <a:rPr lang="zh-CN" altLang="en-US" sz="2400" dirty="0"/>
              <a:t>是网络安全等级保护</a:t>
            </a:r>
            <a:r>
              <a:rPr lang="zh-CN" altLang="en-US" sz="2400" dirty="0" smtClean="0"/>
              <a:t>？</a:t>
            </a:r>
            <a:endParaRPr lang="en-US" altLang="zh-CN" sz="2400" dirty="0" smtClean="0"/>
          </a:p>
          <a:p>
            <a:pPr marL="0" indent="0">
              <a:buNone/>
            </a:pPr>
            <a:r>
              <a:rPr lang="en-US" altLang="zh-CN" sz="2400" dirty="0" smtClean="0"/>
              <a:t>14-2 </a:t>
            </a:r>
            <a:r>
              <a:rPr lang="zh-CN" altLang="en-US" sz="2400" dirty="0" smtClean="0"/>
              <a:t>等级保护对象定级的因素有哪些？</a:t>
            </a:r>
            <a:endParaRPr lang="zh-CN" altLang="en-US" sz="2400" dirty="0"/>
          </a:p>
          <a:p>
            <a:pPr marL="0" indent="0">
              <a:buNone/>
            </a:pPr>
            <a:r>
              <a:rPr lang="en-US" altLang="zh-CN" sz="2400" dirty="0" smtClean="0"/>
              <a:t>14-3</a:t>
            </a:r>
            <a:r>
              <a:rPr lang="zh-CN" altLang="en-US" sz="2400" dirty="0" smtClean="0"/>
              <a:t>图示</a:t>
            </a:r>
            <a:r>
              <a:rPr lang="zh-CN" altLang="en-US" sz="2400" dirty="0"/>
              <a:t>说明等级网络安全等级保护基本要求的大类划分和描述框架。</a:t>
            </a:r>
          </a:p>
          <a:p>
            <a:pPr marL="0" indent="0">
              <a:buNone/>
            </a:pPr>
            <a:r>
              <a:rPr lang="en-US" altLang="zh-CN" sz="2400" dirty="0" smtClean="0"/>
              <a:t>14-4</a:t>
            </a:r>
            <a:r>
              <a:rPr lang="zh-CN" altLang="en-US" sz="2400" dirty="0" smtClean="0"/>
              <a:t>说明等级保护测评框架？什么是单项测评？什么是整体测评？等级保护</a:t>
            </a:r>
            <a:r>
              <a:rPr lang="en-US" altLang="zh-CN" sz="2400" dirty="0" smtClean="0"/>
              <a:t>2.0</a:t>
            </a:r>
            <a:r>
              <a:rPr lang="zh-CN" altLang="en-US" sz="2400" dirty="0" smtClean="0"/>
              <a:t>测评结论有哪些？ </a:t>
            </a:r>
            <a:endParaRPr lang="zh-CN" altLang="en-US" sz="2400" dirty="0"/>
          </a:p>
          <a:p>
            <a:pPr marL="0" indent="0">
              <a:buNone/>
            </a:pP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extLst>
      <p:ext uri="{BB962C8B-B14F-4D97-AF65-F5344CB8AC3E}">
        <p14:creationId xmlns:p14="http://schemas.microsoft.com/office/powerpoint/2010/main" val="274988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3" y="1554163"/>
            <a:ext cx="8285162" cy="4114800"/>
          </a:xfrm>
        </p:spPr>
        <p:txBody>
          <a:bodyPr/>
          <a:lstStyle/>
          <a:p>
            <a:pPr marL="0" indent="0">
              <a:buNone/>
            </a:pPr>
            <a:r>
              <a:rPr lang="zh-CN" altLang="en-US" sz="2400" dirty="0" smtClean="0"/>
              <a:t>国家</a:t>
            </a:r>
            <a:r>
              <a:rPr lang="zh-CN" altLang="en-US" sz="2400" dirty="0" smtClean="0"/>
              <a:t>对重要的基础设施网络、重要运营平台及其系统、</a:t>
            </a:r>
            <a:r>
              <a:rPr lang="zh-CN" altLang="en-US" sz="2400" dirty="0"/>
              <a:t>关键数据资源实施依据</a:t>
            </a:r>
            <a:r>
              <a:rPr lang="zh-CN" altLang="en-US" sz="2400" dirty="0" smtClean="0"/>
              <a:t>其不同定级</a:t>
            </a:r>
            <a:r>
              <a:rPr lang="zh-CN" altLang="en-US" sz="2400" dirty="0"/>
              <a:t>进行不同等级的保护</a:t>
            </a:r>
            <a:r>
              <a:rPr lang="zh-CN" altLang="en-US" sz="2400" dirty="0" smtClean="0"/>
              <a:t>，这是</a:t>
            </a:r>
            <a:r>
              <a:rPr lang="zh-CN" altLang="en-US" sz="2400" dirty="0" smtClean="0"/>
              <a:t>国家网络安全保障工作的基本制度，是</a:t>
            </a:r>
            <a:r>
              <a:rPr lang="zh-CN" altLang="en-US" sz="2400" dirty="0"/>
              <a:t>维护国家关键信息基础</a:t>
            </a:r>
            <a:r>
              <a:rPr lang="zh-CN" altLang="en-US" sz="2400" dirty="0" smtClean="0"/>
              <a:t>设施与数据资源的</a:t>
            </a:r>
            <a:r>
              <a:rPr lang="zh-CN" altLang="en-US" sz="2400" dirty="0"/>
              <a:t>重要手段</a:t>
            </a:r>
            <a:r>
              <a:rPr lang="zh-CN" altLang="en-US" sz="2400" dirty="0" smtClean="0"/>
              <a:t>。其核心是：国家制定统一的政策、标准；各个单位部门依法展开等级保护工作；有关职能部门对网络安全等级保护工作实施监督。</a:t>
            </a:r>
            <a:endParaRPr lang="zh-CN" altLang="en-US" sz="2400" dirty="0"/>
          </a:p>
        </p:txBody>
      </p:sp>
      <p:sp>
        <p:nvSpPr>
          <p:cNvPr id="3" name="标题 2"/>
          <p:cNvSpPr>
            <a:spLocks noGrp="1"/>
          </p:cNvSpPr>
          <p:nvPr>
            <p:ph type="title"/>
          </p:nvPr>
        </p:nvSpPr>
        <p:spPr/>
        <p:txBody>
          <a:bodyPr/>
          <a:lstStyle/>
          <a:p>
            <a:r>
              <a:rPr lang="zh-CN" altLang="en-US" dirty="0" smtClean="0"/>
              <a:t>什么是网络安全等级保护</a:t>
            </a:r>
            <a:endParaRPr lang="zh-CN" altLang="en-US" dirty="0"/>
          </a:p>
        </p:txBody>
      </p:sp>
    </p:spTree>
    <p:extLst>
      <p:ext uri="{BB962C8B-B14F-4D97-AF65-F5344CB8AC3E}">
        <p14:creationId xmlns:p14="http://schemas.microsoft.com/office/powerpoint/2010/main" val="62703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15ED3A4-CCC5-4AAC-A3A4-C4932C4BC14A}"/>
              </a:ext>
            </a:extLst>
          </p:cNvPr>
          <p:cNvSpPr>
            <a:spLocks noGrp="1"/>
          </p:cNvSpPr>
          <p:nvPr>
            <p:ph idx="1"/>
          </p:nvPr>
        </p:nvSpPr>
        <p:spPr>
          <a:xfrm>
            <a:off x="133507" y="824204"/>
            <a:ext cx="9118242" cy="4114800"/>
          </a:xfrm>
        </p:spPr>
        <p:txBody>
          <a:bodyPr/>
          <a:lstStyle/>
          <a:p>
            <a:r>
              <a:rPr lang="en-US" altLang="zh-CN" sz="2000" dirty="0"/>
              <a:t>1994</a:t>
            </a:r>
            <a:r>
              <a:rPr lang="zh-CN" altLang="en-US" sz="2000" dirty="0"/>
              <a:t>年国务院颁布</a:t>
            </a:r>
            <a:r>
              <a:rPr lang="en-US" altLang="zh-CN" sz="2000" dirty="0"/>
              <a:t>147</a:t>
            </a:r>
            <a:r>
              <a:rPr lang="zh-CN" altLang="en-US" sz="2000" dirty="0"/>
              <a:t>号令</a:t>
            </a:r>
            <a:r>
              <a:rPr lang="en-US" altLang="zh-CN" sz="2000" dirty="0"/>
              <a:t>《</a:t>
            </a:r>
            <a:r>
              <a:rPr lang="zh-CN" altLang="en-US" sz="2000" dirty="0"/>
              <a:t>中华人民共和国计算机信息系统安全保护条例</a:t>
            </a:r>
            <a:r>
              <a:rPr lang="en-US" altLang="zh-CN" sz="2000" dirty="0"/>
              <a:t>》</a:t>
            </a:r>
          </a:p>
          <a:p>
            <a:r>
              <a:rPr lang="en-US" altLang="zh-CN" sz="2000" dirty="0"/>
              <a:t>2007</a:t>
            </a:r>
            <a:r>
              <a:rPr lang="zh-CN" altLang="en-US" sz="2000" dirty="0"/>
              <a:t>年</a:t>
            </a:r>
            <a:r>
              <a:rPr lang="en-US" altLang="zh-CN" sz="2000" dirty="0"/>
              <a:t>《</a:t>
            </a:r>
            <a:r>
              <a:rPr lang="zh-CN" altLang="en-US" sz="2000" dirty="0"/>
              <a:t>信息安全等级保护管理办法</a:t>
            </a:r>
            <a:r>
              <a:rPr lang="en-US" altLang="zh-CN" sz="2000" dirty="0"/>
              <a:t>》</a:t>
            </a:r>
            <a:r>
              <a:rPr lang="zh-CN" altLang="en-US" sz="2000" dirty="0"/>
              <a:t>出台</a:t>
            </a:r>
            <a:endParaRPr lang="en-US" altLang="zh-CN" sz="2000" dirty="0"/>
          </a:p>
          <a:p>
            <a:r>
              <a:rPr lang="en-US" altLang="zh-CN" sz="2000" dirty="0" smtClean="0">
                <a:solidFill>
                  <a:srgbClr val="3366FF"/>
                </a:solidFill>
              </a:rPr>
              <a:t>2008-2012</a:t>
            </a:r>
            <a:r>
              <a:rPr lang="zh-CN" altLang="en-US" sz="2000" dirty="0" smtClean="0">
                <a:solidFill>
                  <a:srgbClr val="3366FF"/>
                </a:solidFill>
              </a:rPr>
              <a:t>网络安全等级</a:t>
            </a:r>
            <a:r>
              <a:rPr lang="zh-CN" altLang="en-US" sz="2000" dirty="0">
                <a:solidFill>
                  <a:srgbClr val="3366FF"/>
                </a:solidFill>
              </a:rPr>
              <a:t>保护</a:t>
            </a:r>
            <a:r>
              <a:rPr lang="en-US" altLang="zh-CN" sz="2000" dirty="0">
                <a:solidFill>
                  <a:srgbClr val="3366FF"/>
                </a:solidFill>
              </a:rPr>
              <a:t>1.0</a:t>
            </a:r>
            <a:r>
              <a:rPr lang="zh-CN" altLang="en-US" sz="2000" dirty="0">
                <a:solidFill>
                  <a:srgbClr val="3366FF"/>
                </a:solidFill>
              </a:rPr>
              <a:t>系列国家标准陆续颁布</a:t>
            </a:r>
            <a:endParaRPr lang="en-US" altLang="zh-CN" sz="2000" dirty="0">
              <a:solidFill>
                <a:srgbClr val="3366FF"/>
              </a:solidFill>
            </a:endParaRPr>
          </a:p>
          <a:p>
            <a:r>
              <a:rPr lang="en-US" altLang="zh-CN" sz="2000" dirty="0"/>
              <a:t>2014</a:t>
            </a:r>
            <a:r>
              <a:rPr lang="zh-CN" altLang="en-US" sz="2000" dirty="0"/>
              <a:t>年网络安全与信息化工作座谈会（习主席</a:t>
            </a:r>
            <a:r>
              <a:rPr lang="en-US" altLang="zh-CN" sz="2000" dirty="0" smtClean="0"/>
              <a:t>4</a:t>
            </a:r>
            <a:r>
              <a:rPr lang="zh-CN" altLang="en-US" sz="2000" dirty="0" smtClean="0"/>
              <a:t>月</a:t>
            </a:r>
            <a:r>
              <a:rPr lang="en-US" altLang="zh-CN" sz="2000" dirty="0" smtClean="0"/>
              <a:t>19</a:t>
            </a:r>
            <a:r>
              <a:rPr lang="zh-CN" altLang="en-US" sz="2000" dirty="0" smtClean="0"/>
              <a:t>讲话）</a:t>
            </a:r>
            <a:endParaRPr lang="en-US" altLang="zh-CN" sz="2000" dirty="0"/>
          </a:p>
          <a:p>
            <a:r>
              <a:rPr lang="en-US" altLang="zh-CN" sz="2000" dirty="0">
                <a:solidFill>
                  <a:srgbClr val="3366FF"/>
                </a:solidFill>
              </a:rPr>
              <a:t>2017</a:t>
            </a:r>
            <a:r>
              <a:rPr lang="zh-CN" altLang="en-US" sz="2000" dirty="0">
                <a:solidFill>
                  <a:srgbClr val="3366FF"/>
                </a:solidFill>
              </a:rPr>
              <a:t>年</a:t>
            </a:r>
            <a:r>
              <a:rPr lang="en-US" altLang="zh-CN" sz="2000" dirty="0">
                <a:solidFill>
                  <a:srgbClr val="3366FF"/>
                </a:solidFill>
              </a:rPr>
              <a:t>6</a:t>
            </a:r>
            <a:r>
              <a:rPr lang="zh-CN" altLang="en-US" sz="2000" dirty="0">
                <a:solidFill>
                  <a:srgbClr val="3366FF"/>
                </a:solidFill>
              </a:rPr>
              <a:t>月</a:t>
            </a:r>
            <a:r>
              <a:rPr lang="en-US" altLang="zh-CN" sz="2000" dirty="0">
                <a:solidFill>
                  <a:srgbClr val="3366FF"/>
                </a:solidFill>
              </a:rPr>
              <a:t>1</a:t>
            </a:r>
            <a:r>
              <a:rPr lang="zh-CN" altLang="en-US" sz="2000" dirty="0">
                <a:solidFill>
                  <a:srgbClr val="3366FF"/>
                </a:solidFill>
              </a:rPr>
              <a:t>日</a:t>
            </a:r>
            <a:r>
              <a:rPr lang="en-US" altLang="zh-CN" sz="2000" dirty="0">
                <a:solidFill>
                  <a:srgbClr val="3366FF"/>
                </a:solidFill>
              </a:rPr>
              <a:t>《</a:t>
            </a:r>
            <a:r>
              <a:rPr lang="zh-CN" altLang="en-US" sz="2000" dirty="0">
                <a:solidFill>
                  <a:srgbClr val="3366FF"/>
                </a:solidFill>
              </a:rPr>
              <a:t>中华人民共和国网络安全法</a:t>
            </a:r>
            <a:r>
              <a:rPr lang="en-US" altLang="zh-CN" sz="2000" dirty="0">
                <a:solidFill>
                  <a:srgbClr val="3366FF"/>
                </a:solidFill>
              </a:rPr>
              <a:t>》</a:t>
            </a:r>
            <a:r>
              <a:rPr lang="zh-CN" altLang="en-US" sz="2000" dirty="0"/>
              <a:t>正式颁布</a:t>
            </a:r>
            <a:r>
              <a:rPr lang="zh-CN" altLang="en-US" sz="2000" dirty="0" smtClean="0"/>
              <a:t>，同时等级</a:t>
            </a:r>
            <a:r>
              <a:rPr lang="zh-CN" altLang="en-US" sz="2000" dirty="0"/>
              <a:t>保护</a:t>
            </a:r>
            <a:r>
              <a:rPr lang="en-US" altLang="zh-CN" sz="2000" dirty="0"/>
              <a:t>2.0</a:t>
            </a:r>
            <a:r>
              <a:rPr lang="zh-CN" altLang="en-US" sz="2000" dirty="0"/>
              <a:t>草案陆续开始制定。（网络安全法第</a:t>
            </a:r>
            <a:r>
              <a:rPr lang="en-US" altLang="zh-CN" sz="2000" dirty="0"/>
              <a:t>21</a:t>
            </a:r>
            <a:r>
              <a:rPr lang="zh-CN" altLang="en-US" sz="2000" dirty="0"/>
              <a:t>条：国家实行网络安全等级保护</a:t>
            </a:r>
            <a:r>
              <a:rPr lang="zh-CN" altLang="en-US" sz="2000" dirty="0" smtClean="0"/>
              <a:t>制度）</a:t>
            </a:r>
            <a:endParaRPr lang="en-US" altLang="zh-CN" sz="2000" dirty="0" smtClean="0"/>
          </a:p>
          <a:p>
            <a:r>
              <a:rPr lang="en-US" altLang="zh-CN" sz="2000" dirty="0" smtClean="0"/>
              <a:t>2018</a:t>
            </a:r>
            <a:r>
              <a:rPr lang="zh-CN" altLang="en-US" sz="2000" dirty="0"/>
              <a:t>年</a:t>
            </a:r>
            <a:r>
              <a:rPr lang="en-US" altLang="zh-CN" sz="2000" dirty="0"/>
              <a:t>《</a:t>
            </a:r>
            <a:r>
              <a:rPr lang="zh-CN" altLang="en-US" sz="2000" dirty="0"/>
              <a:t>网络安全等级保护条例（征求意见稿）</a:t>
            </a:r>
            <a:r>
              <a:rPr lang="en-US" altLang="zh-CN" sz="2000" dirty="0"/>
              <a:t>》</a:t>
            </a:r>
            <a:r>
              <a:rPr lang="zh-CN" altLang="en-US" sz="2000" dirty="0"/>
              <a:t>征求意见，等级保护</a:t>
            </a:r>
            <a:r>
              <a:rPr lang="en-US" altLang="zh-CN" sz="2000" dirty="0"/>
              <a:t>2.0</a:t>
            </a:r>
            <a:r>
              <a:rPr lang="zh-CN" altLang="en-US" sz="2000" dirty="0"/>
              <a:t>国家标准征求意见稿发布</a:t>
            </a:r>
            <a:endParaRPr lang="en-US" altLang="zh-CN" sz="2000" dirty="0"/>
          </a:p>
          <a:p>
            <a:r>
              <a:rPr lang="en-US" altLang="zh-CN" sz="2000" dirty="0">
                <a:solidFill>
                  <a:srgbClr val="3366FF"/>
                </a:solidFill>
              </a:rPr>
              <a:t>2019</a:t>
            </a:r>
            <a:r>
              <a:rPr lang="zh-CN" altLang="en-US" sz="2000" dirty="0">
                <a:solidFill>
                  <a:srgbClr val="3366FF"/>
                </a:solidFill>
              </a:rPr>
              <a:t>年</a:t>
            </a:r>
            <a:r>
              <a:rPr lang="en-US" altLang="zh-CN" sz="2000" dirty="0">
                <a:solidFill>
                  <a:srgbClr val="3366FF"/>
                </a:solidFill>
              </a:rPr>
              <a:t>5</a:t>
            </a:r>
            <a:r>
              <a:rPr lang="zh-CN" altLang="en-US" sz="2000" dirty="0">
                <a:solidFill>
                  <a:srgbClr val="3366FF"/>
                </a:solidFill>
              </a:rPr>
              <a:t>月</a:t>
            </a:r>
            <a:r>
              <a:rPr lang="en-US" altLang="zh-CN" sz="2000" dirty="0">
                <a:solidFill>
                  <a:srgbClr val="3366FF"/>
                </a:solidFill>
              </a:rPr>
              <a:t>13</a:t>
            </a:r>
            <a:r>
              <a:rPr lang="zh-CN" altLang="en-US" sz="2000" dirty="0">
                <a:solidFill>
                  <a:srgbClr val="3366FF"/>
                </a:solidFill>
              </a:rPr>
              <a:t>日正式发布等级保护</a:t>
            </a:r>
            <a:r>
              <a:rPr lang="en-US" altLang="zh-CN" sz="2000" dirty="0">
                <a:solidFill>
                  <a:srgbClr val="3366FF"/>
                </a:solidFill>
              </a:rPr>
              <a:t>2.0</a:t>
            </a:r>
            <a:r>
              <a:rPr lang="zh-CN" altLang="en-US" sz="2000" dirty="0">
                <a:solidFill>
                  <a:srgbClr val="3366FF"/>
                </a:solidFill>
              </a:rPr>
              <a:t>国家标准，并宣布与</a:t>
            </a:r>
            <a:r>
              <a:rPr lang="en-US" altLang="zh-CN" sz="2000" dirty="0">
                <a:solidFill>
                  <a:srgbClr val="3366FF"/>
                </a:solidFill>
              </a:rPr>
              <a:t>12</a:t>
            </a:r>
            <a:r>
              <a:rPr lang="zh-CN" altLang="en-US" sz="2000" dirty="0">
                <a:solidFill>
                  <a:srgbClr val="3366FF"/>
                </a:solidFill>
              </a:rPr>
              <a:t>月</a:t>
            </a:r>
            <a:r>
              <a:rPr lang="en-US" altLang="zh-CN" sz="2000" dirty="0">
                <a:solidFill>
                  <a:srgbClr val="3366FF"/>
                </a:solidFill>
              </a:rPr>
              <a:t>1</a:t>
            </a:r>
            <a:r>
              <a:rPr lang="zh-CN" altLang="en-US" sz="2000" dirty="0">
                <a:solidFill>
                  <a:srgbClr val="3366FF"/>
                </a:solidFill>
              </a:rPr>
              <a:t>日实施。</a:t>
            </a:r>
            <a:endParaRPr lang="en-US" altLang="zh-CN" sz="2000" dirty="0">
              <a:solidFill>
                <a:srgbClr val="3366FF"/>
              </a:solidFill>
            </a:endParaRPr>
          </a:p>
          <a:p>
            <a:r>
              <a:rPr lang="en-US" altLang="zh-CN" sz="2000" dirty="0"/>
              <a:t>2021</a:t>
            </a:r>
            <a:r>
              <a:rPr lang="zh-CN" altLang="en-US" sz="2000" dirty="0"/>
              <a:t>年</a:t>
            </a:r>
            <a:r>
              <a:rPr lang="en-US" altLang="zh-CN" sz="2000" dirty="0"/>
              <a:t>4</a:t>
            </a:r>
            <a:r>
              <a:rPr lang="zh-CN" altLang="en-US" sz="2000" dirty="0"/>
              <a:t>月</a:t>
            </a:r>
            <a:r>
              <a:rPr lang="en-US" altLang="zh-CN" sz="2000" dirty="0"/>
              <a:t>29</a:t>
            </a:r>
            <a:r>
              <a:rPr lang="zh-CN" altLang="en-US" sz="2000" dirty="0"/>
              <a:t>颁布</a:t>
            </a:r>
            <a:r>
              <a:rPr lang="en-US" altLang="zh-CN" sz="2000" dirty="0"/>
              <a:t>《</a:t>
            </a:r>
            <a:r>
              <a:rPr lang="zh-CN" altLang="en-US" sz="2000" dirty="0"/>
              <a:t>网络安全等级保护大数据基本要求</a:t>
            </a:r>
            <a:r>
              <a:rPr lang="en-US" altLang="zh-CN" sz="2000" dirty="0"/>
              <a:t>》</a:t>
            </a:r>
            <a:r>
              <a:rPr lang="zh-CN" altLang="en-US" sz="2000" dirty="0"/>
              <a:t>（</a:t>
            </a:r>
            <a:r>
              <a:rPr lang="en-US" altLang="zh-CN" sz="2000" dirty="0"/>
              <a:t>5</a:t>
            </a:r>
            <a:r>
              <a:rPr lang="zh-CN" altLang="en-US" sz="2000" dirty="0"/>
              <a:t>月</a:t>
            </a:r>
            <a:r>
              <a:rPr lang="en-US" altLang="zh-CN" sz="2000" dirty="0"/>
              <a:t>30</a:t>
            </a:r>
            <a:r>
              <a:rPr lang="zh-CN" altLang="en-US" sz="2000" dirty="0"/>
              <a:t>日实施</a:t>
            </a:r>
            <a:r>
              <a:rPr lang="zh-CN" altLang="en-US" sz="2000" dirty="0" smtClean="0"/>
              <a:t>）</a:t>
            </a:r>
            <a:endParaRPr lang="en-US" altLang="zh-CN" sz="2000" dirty="0" smtClean="0"/>
          </a:p>
          <a:p>
            <a:r>
              <a:rPr lang="en-US" altLang="zh-CN" sz="2000" dirty="0" smtClean="0">
                <a:solidFill>
                  <a:srgbClr val="3366FF"/>
                </a:solidFill>
              </a:rPr>
              <a:t>2021</a:t>
            </a:r>
            <a:r>
              <a:rPr lang="zh-CN" altLang="en-US" sz="2000" dirty="0" smtClean="0">
                <a:solidFill>
                  <a:srgbClr val="3366FF"/>
                </a:solidFill>
              </a:rPr>
              <a:t>年</a:t>
            </a:r>
            <a:r>
              <a:rPr lang="en-US" altLang="zh-CN" sz="2000" dirty="0" smtClean="0">
                <a:solidFill>
                  <a:srgbClr val="3366FF"/>
                </a:solidFill>
              </a:rPr>
              <a:t>9</a:t>
            </a:r>
            <a:r>
              <a:rPr lang="zh-CN" altLang="en-US" sz="2000" dirty="0" smtClean="0">
                <a:solidFill>
                  <a:srgbClr val="3366FF"/>
                </a:solidFill>
              </a:rPr>
              <a:t>月</a:t>
            </a:r>
            <a:r>
              <a:rPr lang="en-US" altLang="zh-CN" sz="2000" dirty="0" smtClean="0">
                <a:solidFill>
                  <a:srgbClr val="3366FF"/>
                </a:solidFill>
              </a:rPr>
              <a:t>1</a:t>
            </a:r>
            <a:r>
              <a:rPr lang="zh-CN" altLang="en-US" sz="2000" dirty="0" smtClean="0">
                <a:solidFill>
                  <a:srgbClr val="3366FF"/>
                </a:solidFill>
              </a:rPr>
              <a:t>日</a:t>
            </a:r>
            <a:r>
              <a:rPr lang="zh-CN" altLang="en-US" sz="2000" dirty="0" smtClean="0"/>
              <a:t>正式实施</a:t>
            </a:r>
            <a:r>
              <a:rPr lang="en-US" altLang="zh-CN" sz="2000" dirty="0" smtClean="0">
                <a:solidFill>
                  <a:srgbClr val="3366FF"/>
                </a:solidFill>
              </a:rPr>
              <a:t>《</a:t>
            </a:r>
            <a:r>
              <a:rPr lang="zh-CN" altLang="en-US" sz="2000" dirty="0" smtClean="0">
                <a:solidFill>
                  <a:srgbClr val="3366FF"/>
                </a:solidFill>
              </a:rPr>
              <a:t>数据安全法</a:t>
            </a:r>
            <a:r>
              <a:rPr lang="en-US" altLang="zh-CN" sz="2000" dirty="0" smtClean="0">
                <a:solidFill>
                  <a:srgbClr val="3366FF"/>
                </a:solidFill>
              </a:rPr>
              <a:t>》</a:t>
            </a:r>
            <a:r>
              <a:rPr lang="zh-CN" altLang="en-US" sz="2000" dirty="0" smtClean="0"/>
              <a:t>（第</a:t>
            </a:r>
            <a:r>
              <a:rPr lang="en-US" altLang="zh-CN" sz="2000" dirty="0" smtClean="0"/>
              <a:t>21</a:t>
            </a:r>
            <a:r>
              <a:rPr lang="zh-CN" altLang="en-US" sz="2000" dirty="0" smtClean="0"/>
              <a:t>条：国家建立数据分类分级保护制度</a:t>
            </a:r>
            <a:r>
              <a:rPr lang="en-US" altLang="zh-CN" sz="2000" dirty="0" smtClean="0"/>
              <a:t>)</a:t>
            </a:r>
          </a:p>
          <a:p>
            <a:r>
              <a:rPr lang="en-US" altLang="zh-CN" sz="2000" dirty="0" smtClean="0">
                <a:solidFill>
                  <a:srgbClr val="3366FF"/>
                </a:solidFill>
              </a:rPr>
              <a:t>2021</a:t>
            </a:r>
            <a:r>
              <a:rPr lang="zh-CN" altLang="en-US" sz="2000" dirty="0" smtClean="0">
                <a:solidFill>
                  <a:srgbClr val="3366FF"/>
                </a:solidFill>
              </a:rPr>
              <a:t>年</a:t>
            </a:r>
            <a:r>
              <a:rPr lang="en-US" altLang="zh-CN" sz="2000" dirty="0" smtClean="0">
                <a:solidFill>
                  <a:srgbClr val="3366FF"/>
                </a:solidFill>
              </a:rPr>
              <a:t>11</a:t>
            </a:r>
            <a:r>
              <a:rPr lang="zh-CN" altLang="en-US" sz="2000" dirty="0" smtClean="0">
                <a:solidFill>
                  <a:srgbClr val="3366FF"/>
                </a:solidFill>
              </a:rPr>
              <a:t>月</a:t>
            </a:r>
            <a:r>
              <a:rPr lang="en-US" altLang="zh-CN" sz="2000" dirty="0" smtClean="0">
                <a:solidFill>
                  <a:srgbClr val="3366FF"/>
                </a:solidFill>
              </a:rPr>
              <a:t>1</a:t>
            </a:r>
            <a:r>
              <a:rPr lang="zh-CN" altLang="en-US" sz="2000" dirty="0" smtClean="0">
                <a:solidFill>
                  <a:srgbClr val="3366FF"/>
                </a:solidFill>
              </a:rPr>
              <a:t>日 正式实施 </a:t>
            </a:r>
            <a:r>
              <a:rPr lang="en-US" altLang="zh-CN" sz="2000" dirty="0" smtClean="0">
                <a:solidFill>
                  <a:srgbClr val="3366FF"/>
                </a:solidFill>
              </a:rPr>
              <a:t>《</a:t>
            </a:r>
            <a:r>
              <a:rPr lang="zh-CN" altLang="en-US" sz="2000" dirty="0" smtClean="0">
                <a:solidFill>
                  <a:srgbClr val="3366FF"/>
                </a:solidFill>
              </a:rPr>
              <a:t>个人信息保护法</a:t>
            </a:r>
            <a:r>
              <a:rPr lang="en-US" altLang="zh-CN" sz="2000" dirty="0" smtClean="0">
                <a:solidFill>
                  <a:srgbClr val="3366FF"/>
                </a:solidFill>
              </a:rPr>
              <a:t>》</a:t>
            </a:r>
            <a:endParaRPr lang="zh-CN" altLang="en-US" sz="2000" dirty="0">
              <a:solidFill>
                <a:srgbClr val="3366FF"/>
              </a:solidFill>
            </a:endParaRPr>
          </a:p>
        </p:txBody>
      </p:sp>
      <p:sp>
        <p:nvSpPr>
          <p:cNvPr id="3" name="标题 2">
            <a:extLst>
              <a:ext uri="{FF2B5EF4-FFF2-40B4-BE49-F238E27FC236}">
                <a16:creationId xmlns="" xmlns:a16="http://schemas.microsoft.com/office/drawing/2014/main" id="{8E4697DF-BE01-452C-A6D9-8A0679B77AEE}"/>
              </a:ext>
            </a:extLst>
          </p:cNvPr>
          <p:cNvSpPr>
            <a:spLocks noGrp="1"/>
          </p:cNvSpPr>
          <p:nvPr>
            <p:ph type="title"/>
          </p:nvPr>
        </p:nvSpPr>
        <p:spPr>
          <a:xfrm>
            <a:off x="1009270" y="0"/>
            <a:ext cx="7993062" cy="958850"/>
          </a:xfrm>
        </p:spPr>
        <p:txBody>
          <a:bodyPr/>
          <a:lstStyle/>
          <a:p>
            <a:r>
              <a:rPr lang="zh-CN" altLang="en-US" sz="4000" dirty="0" smtClean="0"/>
              <a:t>网络安全保护与等级</a:t>
            </a:r>
            <a:r>
              <a:rPr lang="zh-CN" altLang="en-US" sz="4000" dirty="0"/>
              <a:t>保护发展历程</a:t>
            </a:r>
          </a:p>
        </p:txBody>
      </p:sp>
    </p:spTree>
    <p:extLst>
      <p:ext uri="{BB962C8B-B14F-4D97-AF65-F5344CB8AC3E}">
        <p14:creationId xmlns:p14="http://schemas.microsoft.com/office/powerpoint/2010/main" val="351828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FD5C3EEA-489B-4F66-9428-464D54E407B8}"/>
              </a:ext>
            </a:extLst>
          </p:cNvPr>
          <p:cNvSpPr>
            <a:spLocks noGrp="1"/>
          </p:cNvSpPr>
          <p:nvPr>
            <p:ph type="title"/>
          </p:nvPr>
        </p:nvSpPr>
        <p:spPr/>
        <p:txBody>
          <a:bodyPr/>
          <a:lstStyle/>
          <a:p>
            <a:r>
              <a:rPr lang="zh-CN" altLang="en-US" sz="3600" dirty="0"/>
              <a:t>等级保护</a:t>
            </a:r>
            <a:r>
              <a:rPr lang="en-US" altLang="zh-CN" sz="3600" dirty="0" smtClean="0"/>
              <a:t>2.0</a:t>
            </a:r>
            <a:r>
              <a:rPr lang="zh-CN" altLang="en-US" sz="3600" dirty="0" smtClean="0"/>
              <a:t>与等级保护</a:t>
            </a:r>
            <a:r>
              <a:rPr lang="en-US" altLang="zh-CN" sz="3600" dirty="0" smtClean="0"/>
              <a:t>1.0</a:t>
            </a:r>
            <a:endParaRPr lang="zh-CN" altLang="en-US" dirty="0"/>
          </a:p>
        </p:txBody>
      </p:sp>
      <p:sp>
        <p:nvSpPr>
          <p:cNvPr id="4" name="内容占位符 3">
            <a:extLst>
              <a:ext uri="{FF2B5EF4-FFF2-40B4-BE49-F238E27FC236}">
                <a16:creationId xmlns="" xmlns:a16="http://schemas.microsoft.com/office/drawing/2014/main" id="{1DFCB92C-8A47-4B37-83D7-BE14887B3452}"/>
              </a:ext>
            </a:extLst>
          </p:cNvPr>
          <p:cNvSpPr>
            <a:spLocks noGrp="1"/>
          </p:cNvSpPr>
          <p:nvPr>
            <p:ph idx="1"/>
          </p:nvPr>
        </p:nvSpPr>
        <p:spPr>
          <a:xfrm>
            <a:off x="231820" y="1283707"/>
            <a:ext cx="8564449" cy="6762877"/>
          </a:xfrm>
          <a:prstGeom prst="rect">
            <a:avLst/>
          </a:prstGeom>
        </p:spPr>
        <p:txBody>
          <a:bodyPr wrap="square">
            <a:spAutoFit/>
          </a:bodyPr>
          <a:lstStyle/>
          <a:p>
            <a:r>
              <a:rPr lang="zh-CN" altLang="en-US" sz="2400" dirty="0"/>
              <a:t>将风险评估、安全监测、通报预警、案事件调查、数据防护、灾难备份、应急处置、自主可控、供应链安全、效果评价、综治考核等重点措施全部纳入等级保护（等保</a:t>
            </a:r>
            <a:r>
              <a:rPr lang="en-US" altLang="zh-CN" sz="2400" dirty="0"/>
              <a:t>2.0</a:t>
            </a:r>
            <a:r>
              <a:rPr lang="zh-CN" altLang="en-US" sz="2400" dirty="0"/>
              <a:t>）</a:t>
            </a:r>
            <a:endParaRPr lang="en-US" altLang="zh-CN" sz="2400" dirty="0"/>
          </a:p>
          <a:p>
            <a:r>
              <a:rPr lang="zh-CN" altLang="en-US" sz="2400" dirty="0"/>
              <a:t>将网络基础设施、信息系统、网站、数据资源、云计算、物联网、移动互联网、工业空控、公众服务平台、智能设备全部纳入等级保护和安全</a:t>
            </a:r>
            <a:r>
              <a:rPr lang="zh-CN" altLang="en-US" sz="2400" dirty="0" smtClean="0"/>
              <a:t>监管。（</a:t>
            </a:r>
            <a:r>
              <a:rPr lang="en-US" altLang="zh-CN" sz="2400" dirty="0" smtClean="0"/>
              <a:t>V1.0</a:t>
            </a:r>
            <a:r>
              <a:rPr lang="zh-CN" altLang="en-US" sz="2400" dirty="0" smtClean="0"/>
              <a:t>只针对网络与信息系统）</a:t>
            </a:r>
            <a:endParaRPr lang="en-US" altLang="zh-CN" sz="2400" dirty="0"/>
          </a:p>
          <a:p>
            <a:r>
              <a:rPr lang="zh-CN" altLang="en-US" sz="2400" dirty="0"/>
              <a:t>将互联网企业的网络、系统和大数据等纳入等级保护管理。</a:t>
            </a:r>
            <a:endParaRPr lang="en-US" altLang="zh-CN" sz="2400" dirty="0"/>
          </a:p>
          <a:p>
            <a:r>
              <a:rPr lang="zh-CN" altLang="en-US" sz="2400" dirty="0"/>
              <a:t>等级测评结论：优、良、中、差四个</a:t>
            </a:r>
            <a:r>
              <a:rPr lang="zh-CN" altLang="en-US" sz="2400" dirty="0" smtClean="0"/>
              <a:t>等级。等保</a:t>
            </a:r>
            <a:r>
              <a:rPr lang="en-US" altLang="zh-CN" sz="2400" dirty="0" smtClean="0"/>
              <a:t>1.0</a:t>
            </a:r>
            <a:r>
              <a:rPr lang="zh-CN" altLang="en-US" sz="2400" dirty="0" smtClean="0"/>
              <a:t>合格、基本合格与不合格三个等级。</a:t>
            </a:r>
            <a:endParaRPr lang="en-US" altLang="zh-CN" sz="2400" dirty="0"/>
          </a:p>
          <a:p>
            <a:r>
              <a:rPr lang="zh-CN" altLang="en-US" sz="2400" dirty="0"/>
              <a:t>附录</a:t>
            </a:r>
            <a:r>
              <a:rPr lang="en-US" altLang="zh-CN" sz="2400" dirty="0"/>
              <a:t>H</a:t>
            </a:r>
            <a:r>
              <a:rPr lang="zh-CN" altLang="en-US" sz="2400" dirty="0"/>
              <a:t>（云计算）和</a:t>
            </a:r>
            <a:r>
              <a:rPr lang="en-US" altLang="zh-CN" sz="2400" dirty="0"/>
              <a:t>I(</a:t>
            </a:r>
            <a:r>
              <a:rPr lang="zh-CN" altLang="en-US" sz="2400" dirty="0"/>
              <a:t>大数据</a:t>
            </a:r>
            <a:r>
              <a:rPr lang="zh-CN" altLang="en-US" sz="2400" dirty="0" smtClean="0"/>
              <a:t>）</a:t>
            </a:r>
            <a:endParaRPr lang="en-US" altLang="zh-CN" sz="2400" dirty="0" smtClean="0"/>
          </a:p>
          <a:p>
            <a:endParaRPr lang="en-US" altLang="zh-CN" sz="2400" dirty="0"/>
          </a:p>
          <a:p>
            <a:endParaRPr lang="en-US" altLang="zh-CN" dirty="0"/>
          </a:p>
          <a:p>
            <a:pPr marL="0" indent="0">
              <a:buNone/>
            </a:pPr>
            <a:endParaRPr lang="en-US" altLang="zh-CN" dirty="0"/>
          </a:p>
        </p:txBody>
      </p:sp>
    </p:spTree>
    <p:extLst>
      <p:ext uri="{BB962C8B-B14F-4D97-AF65-F5344CB8AC3E}">
        <p14:creationId xmlns:p14="http://schemas.microsoft.com/office/powerpoint/2010/main" val="184306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1DDCD2EB-B966-4C0C-A037-4F36D018FA40}"/>
              </a:ext>
            </a:extLst>
          </p:cNvPr>
          <p:cNvSpPr>
            <a:spLocks noGrp="1"/>
          </p:cNvSpPr>
          <p:nvPr>
            <p:ph idx="1"/>
          </p:nvPr>
        </p:nvSpPr>
        <p:spPr>
          <a:xfrm>
            <a:off x="225286" y="1371600"/>
            <a:ext cx="8918713" cy="4114800"/>
          </a:xfrm>
        </p:spPr>
        <p:txBody>
          <a:bodyPr/>
          <a:lstStyle/>
          <a:p>
            <a:pPr marL="0" indent="0">
              <a:buNone/>
            </a:pPr>
            <a:r>
              <a:rPr lang="zh-CN" altLang="en-US" sz="2400" dirty="0"/>
              <a:t>等级保护对象受到破坏时所</a:t>
            </a:r>
            <a:r>
              <a:rPr lang="zh-CN" altLang="en-US" sz="2400" dirty="0">
                <a:highlight>
                  <a:srgbClr val="FFFF00"/>
                </a:highlight>
              </a:rPr>
              <a:t>侵害的客体</a:t>
            </a:r>
            <a:r>
              <a:rPr lang="zh-CN" altLang="en-US" sz="2400" dirty="0"/>
              <a:t>包括以下三个方面：</a:t>
            </a:r>
          </a:p>
          <a:p>
            <a:pPr marL="0" indent="0">
              <a:buNone/>
            </a:pPr>
            <a:r>
              <a:rPr lang="zh-CN" altLang="en-US" sz="2400" dirty="0"/>
              <a:t>◆ 公民、法人和其他组织的合法权益；</a:t>
            </a:r>
          </a:p>
          <a:p>
            <a:pPr marL="0" indent="0">
              <a:buNone/>
            </a:pPr>
            <a:r>
              <a:rPr lang="zh-CN" altLang="en-US" sz="2400" dirty="0"/>
              <a:t>◆ 社会秩序、公共利益；</a:t>
            </a:r>
          </a:p>
          <a:p>
            <a:pPr marL="0" indent="0">
              <a:buNone/>
            </a:pPr>
            <a:r>
              <a:rPr lang="zh-CN" altLang="en-US" sz="2400" dirty="0"/>
              <a:t>◆ 国家安全。</a:t>
            </a:r>
          </a:p>
          <a:p>
            <a:pPr marL="0" indent="0">
              <a:buNone/>
            </a:pPr>
            <a:r>
              <a:rPr lang="zh-CN" altLang="en-US" sz="2400" dirty="0"/>
              <a:t>等级保护对象受到破坏后对客体造成</a:t>
            </a:r>
            <a:r>
              <a:rPr lang="zh-CN" altLang="en-US" sz="2400" dirty="0">
                <a:highlight>
                  <a:srgbClr val="FFFF00"/>
                </a:highlight>
              </a:rPr>
              <a:t>侵害程度</a:t>
            </a:r>
            <a:r>
              <a:rPr lang="zh-CN" altLang="en-US" sz="2400" dirty="0"/>
              <a:t>归结为以下三种：</a:t>
            </a:r>
          </a:p>
          <a:p>
            <a:pPr marL="0" indent="0">
              <a:buNone/>
            </a:pPr>
            <a:r>
              <a:rPr lang="zh-CN" altLang="en-US" sz="2400" dirty="0"/>
              <a:t>◆ 造成一般损害；</a:t>
            </a:r>
          </a:p>
          <a:p>
            <a:pPr marL="0" indent="0">
              <a:buNone/>
            </a:pPr>
            <a:r>
              <a:rPr lang="zh-CN" altLang="en-US" sz="2400" dirty="0"/>
              <a:t>◆ 造成严重损害；</a:t>
            </a:r>
          </a:p>
          <a:p>
            <a:pPr marL="0" indent="0">
              <a:buNone/>
            </a:pPr>
            <a:r>
              <a:rPr lang="zh-CN" altLang="en-US" sz="2400" dirty="0"/>
              <a:t>◆ 造成特别严重损害。</a:t>
            </a:r>
          </a:p>
          <a:p>
            <a:pPr marL="0" indent="0">
              <a:buNone/>
            </a:pPr>
            <a:r>
              <a:rPr lang="zh-CN" altLang="en-US" sz="2400" dirty="0"/>
              <a:t>安全保护等级</a:t>
            </a:r>
            <a:r>
              <a:rPr lang="zh-CN" altLang="en-US" sz="2400" dirty="0">
                <a:highlight>
                  <a:srgbClr val="FFFF00"/>
                </a:highlight>
              </a:rPr>
              <a:t>定级由两个定级要素决定</a:t>
            </a:r>
            <a:r>
              <a:rPr lang="zh-CN" altLang="en-US" sz="2400" dirty="0"/>
              <a:t>：等级保护对象受到破坏时所侵害的客体和对客体造成侵害的程度。</a:t>
            </a:r>
          </a:p>
          <a:p>
            <a:endParaRPr lang="zh-CN" altLang="en-US" dirty="0"/>
          </a:p>
        </p:txBody>
      </p:sp>
      <p:sp>
        <p:nvSpPr>
          <p:cNvPr id="3" name="标题 2">
            <a:extLst>
              <a:ext uri="{FF2B5EF4-FFF2-40B4-BE49-F238E27FC236}">
                <a16:creationId xmlns="" xmlns:a16="http://schemas.microsoft.com/office/drawing/2014/main" id="{655FDDC9-93EB-4B5A-8267-6868C4191809}"/>
              </a:ext>
            </a:extLst>
          </p:cNvPr>
          <p:cNvSpPr>
            <a:spLocks noGrp="1"/>
          </p:cNvSpPr>
          <p:nvPr>
            <p:ph type="title"/>
          </p:nvPr>
        </p:nvSpPr>
        <p:spPr/>
        <p:txBody>
          <a:bodyPr/>
          <a:lstStyle/>
          <a:p>
            <a:r>
              <a:rPr lang="zh-CN" altLang="en-US" dirty="0"/>
              <a:t>定级的因素</a:t>
            </a:r>
          </a:p>
        </p:txBody>
      </p:sp>
    </p:spTree>
    <p:extLst>
      <p:ext uri="{BB962C8B-B14F-4D97-AF65-F5344CB8AC3E}">
        <p14:creationId xmlns:p14="http://schemas.microsoft.com/office/powerpoint/2010/main" val="406753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7577" y="1101725"/>
            <a:ext cx="8886423" cy="4114800"/>
          </a:xfrm>
        </p:spPr>
        <p:txBody>
          <a:bodyPr/>
          <a:lstStyle/>
          <a:p>
            <a:pPr marL="0" indent="0">
              <a:buNone/>
            </a:pPr>
            <a:r>
              <a:rPr lang="zh-CN" altLang="en-US" sz="2000" dirty="0" smtClean="0"/>
              <a:t>等级</a:t>
            </a:r>
            <a:r>
              <a:rPr lang="zh-CN" altLang="en-US" sz="2000" dirty="0"/>
              <a:t>保护的对象按其在国家、经济建设和社会生活中的重要程度，遭受破坏后对国家、社会秩序、公民利益以及公民、法人和其他组织的合法权益的危害程度等，由低到高被划分为五个安全保护</a:t>
            </a:r>
            <a:r>
              <a:rPr lang="zh-CN" altLang="en-US" sz="2000" dirty="0" smtClean="0"/>
              <a:t>等级。</a:t>
            </a:r>
            <a:endParaRPr lang="zh-CN" altLang="en-US" sz="2000" dirty="0"/>
          </a:p>
          <a:p>
            <a:pPr marL="0" indent="0">
              <a:buNone/>
            </a:pPr>
            <a:r>
              <a:rPr lang="zh-CN" altLang="en-US" sz="2000" dirty="0" smtClean="0"/>
              <a:t>第</a:t>
            </a:r>
            <a:r>
              <a:rPr lang="zh-CN" altLang="en-US" sz="2000" dirty="0"/>
              <a:t>一级，受到破坏后，会对公民、法人和其他组织的合法权益造成一般损害，但不危害国家安全、社会秩序和公共利益</a:t>
            </a:r>
            <a:r>
              <a:rPr lang="zh-CN" altLang="en-US" sz="2000" dirty="0" smtClean="0"/>
              <a:t>。</a:t>
            </a:r>
            <a:endParaRPr lang="en-US" altLang="zh-CN" sz="2000" dirty="0" smtClean="0"/>
          </a:p>
          <a:p>
            <a:pPr marL="0" indent="0">
              <a:buNone/>
            </a:pPr>
            <a:r>
              <a:rPr lang="zh-CN" altLang="en-US" sz="2000" dirty="0" smtClean="0"/>
              <a:t>第二</a:t>
            </a:r>
            <a:r>
              <a:rPr lang="zh-CN" altLang="en-US" sz="2000" dirty="0"/>
              <a:t>级，受到破坏后，会对公民、法人和其他组织的合法权益造成严重损害或特别严重损害，或者对社会秩序和公共利益造成危害，但不危害国家安全</a:t>
            </a:r>
            <a:r>
              <a:rPr lang="zh-CN" altLang="en-US" sz="2000" dirty="0" smtClean="0"/>
              <a:t>。</a:t>
            </a:r>
            <a:endParaRPr lang="en-US" altLang="zh-CN" sz="2000" dirty="0" smtClean="0"/>
          </a:p>
          <a:p>
            <a:pPr marL="0" indent="0">
              <a:buNone/>
            </a:pPr>
            <a:r>
              <a:rPr lang="zh-CN" altLang="en-US" sz="2000" dirty="0" smtClean="0"/>
              <a:t>第三</a:t>
            </a:r>
            <a:r>
              <a:rPr lang="zh-CN" altLang="en-US" sz="2000" dirty="0"/>
              <a:t>级，受到破坏后，会对社会秩序和公共利益造成严重危害，或者对国家安全造成危害</a:t>
            </a:r>
            <a:r>
              <a:rPr lang="zh-CN" altLang="en-US" sz="2000" dirty="0" smtClean="0"/>
              <a:t>。</a:t>
            </a:r>
            <a:endParaRPr lang="en-US" altLang="zh-CN" sz="2000" dirty="0" smtClean="0"/>
          </a:p>
          <a:p>
            <a:pPr marL="0" indent="0">
              <a:buNone/>
            </a:pPr>
            <a:r>
              <a:rPr lang="zh-CN" altLang="en-US" sz="2000" dirty="0" smtClean="0"/>
              <a:t>第四</a:t>
            </a:r>
            <a:r>
              <a:rPr lang="zh-CN" altLang="en-US" sz="2000" dirty="0"/>
              <a:t>级，受到破坏后，会对社会秩序和公共利益造成特别严重危害，或者对国家安全造成严重危害</a:t>
            </a:r>
            <a:r>
              <a:rPr lang="zh-CN" altLang="en-US" sz="2000" dirty="0" smtClean="0"/>
              <a:t>。</a:t>
            </a:r>
            <a:endParaRPr lang="en-US" altLang="zh-CN" sz="2000" dirty="0" smtClean="0"/>
          </a:p>
          <a:p>
            <a:pPr marL="0" indent="0">
              <a:buNone/>
            </a:pPr>
            <a:r>
              <a:rPr lang="zh-CN" altLang="en-US" sz="2000" dirty="0" smtClean="0"/>
              <a:t>第五</a:t>
            </a:r>
            <a:r>
              <a:rPr lang="zh-CN" altLang="en-US" sz="2000" dirty="0"/>
              <a:t>级，受到破坏后会对国家安全造成特别严重危害。</a:t>
            </a:r>
          </a:p>
        </p:txBody>
      </p:sp>
      <p:sp>
        <p:nvSpPr>
          <p:cNvPr id="3" name="标题 2"/>
          <p:cNvSpPr>
            <a:spLocks noGrp="1"/>
          </p:cNvSpPr>
          <p:nvPr>
            <p:ph type="title"/>
          </p:nvPr>
        </p:nvSpPr>
        <p:spPr/>
        <p:txBody>
          <a:bodyPr/>
          <a:lstStyle/>
          <a:p>
            <a:r>
              <a:rPr lang="zh-CN" altLang="en-US" dirty="0" smtClean="0"/>
              <a:t>五个安全保护</a:t>
            </a:r>
            <a:r>
              <a:rPr lang="zh-CN" altLang="en-US" dirty="0" smtClean="0"/>
              <a:t>等级</a:t>
            </a:r>
            <a:endParaRPr lang="zh-CN" altLang="en-US" dirty="0"/>
          </a:p>
        </p:txBody>
      </p:sp>
    </p:spTree>
    <p:extLst>
      <p:ext uri="{BB962C8B-B14F-4D97-AF65-F5344CB8AC3E}">
        <p14:creationId xmlns:p14="http://schemas.microsoft.com/office/powerpoint/2010/main" val="102639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1971" y="992505"/>
            <a:ext cx="8822029" cy="5865495"/>
          </a:xfrm>
        </p:spPr>
        <p:txBody>
          <a:bodyPr/>
          <a:lstStyle/>
          <a:p>
            <a:pPr marL="0" indent="0">
              <a:buNone/>
            </a:pPr>
            <a:r>
              <a:rPr lang="zh-CN" altLang="en-US" sz="1600" dirty="0" smtClean="0"/>
              <a:t>         </a:t>
            </a:r>
            <a:r>
              <a:rPr lang="en-US" altLang="zh-CN" sz="1600" dirty="0"/>
              <a:t> </a:t>
            </a:r>
            <a:r>
              <a:rPr lang="en-US" altLang="zh-CN" sz="1600" dirty="0" smtClean="0"/>
              <a:t>                     </a:t>
            </a:r>
            <a:r>
              <a:rPr lang="zh-CN" altLang="en-US" sz="1600" dirty="0" smtClean="0"/>
              <a:t>不同</a:t>
            </a:r>
            <a:r>
              <a:rPr lang="zh-CN" altLang="en-US" sz="1600" dirty="0"/>
              <a:t>安全等级的保护对象应具有相应等级的安全保护能力</a:t>
            </a:r>
            <a:r>
              <a:rPr lang="zh-CN" altLang="en-US" sz="1600" dirty="0" smtClean="0"/>
              <a:t>。</a:t>
            </a:r>
            <a:endParaRPr lang="en-US" altLang="zh-CN" sz="1600" dirty="0" smtClean="0"/>
          </a:p>
          <a:p>
            <a:pPr marL="0" indent="0">
              <a:buNone/>
            </a:pPr>
            <a:r>
              <a:rPr lang="zh-CN" altLang="en-US" sz="1600" dirty="0" smtClean="0"/>
              <a:t>第一级保护</a:t>
            </a:r>
            <a:r>
              <a:rPr lang="zh-CN" altLang="en-US" sz="1600" dirty="0"/>
              <a:t>能力：应能够防护免受来自个人的、拥有很少资源的威胁源发起的恶意攻击，一般的自然灾害以及其他相当危害程度的威胁所造成的关键资源损害，在自身遭受损害后，能恢复部分功能。</a:t>
            </a:r>
          </a:p>
          <a:p>
            <a:pPr marL="0" indent="0">
              <a:buNone/>
            </a:pPr>
            <a:r>
              <a:rPr lang="zh-CN" altLang="en-US" sz="1600" dirty="0">
                <a:sym typeface="+mn-ea"/>
              </a:rPr>
              <a:t>第二</a:t>
            </a:r>
            <a:r>
              <a:rPr lang="zh-CN" altLang="en-US" sz="1600" dirty="0" smtClean="0">
                <a:sym typeface="+mn-ea"/>
              </a:rPr>
              <a:t>级保护</a:t>
            </a:r>
            <a:r>
              <a:rPr lang="zh-CN" altLang="en-US" sz="1600" dirty="0">
                <a:sym typeface="+mn-ea"/>
              </a:rPr>
              <a:t>能力：应能够防护免受来自外部组织的、拥有很少资源的威胁源发起的恶意攻击，一般的自然灾害以及其他相当危害程度的威胁所造成的关键资源损害，能够发现重要的安全漏洞和处置安全事件， 在自身遭受损害后，能在一段时间内部分恢复功能。</a:t>
            </a:r>
            <a:endParaRPr lang="zh-CN" altLang="en-US" sz="1600" dirty="0"/>
          </a:p>
          <a:p>
            <a:pPr marL="0" indent="0">
              <a:buNone/>
            </a:pPr>
            <a:r>
              <a:rPr lang="zh-CN" altLang="en-US" sz="1600" dirty="0">
                <a:sym typeface="+mn-ea"/>
              </a:rPr>
              <a:t>第三</a:t>
            </a:r>
            <a:r>
              <a:rPr lang="zh-CN" altLang="en-US" sz="1600" dirty="0" smtClean="0">
                <a:sym typeface="+mn-ea"/>
              </a:rPr>
              <a:t>级保护</a:t>
            </a:r>
            <a:r>
              <a:rPr lang="zh-CN" altLang="en-US" sz="1600" dirty="0">
                <a:sym typeface="+mn-ea"/>
              </a:rPr>
              <a:t>能力：应能够在统一的安全策略先防护免受来自外部有组织的团体、拥有较丰富资源的威胁源发起的恶意攻击，较为严重的自然灾害所造成的主要资源损害，能够及时发现检测攻击行为，处置安全事件， 在自身遭受损害后，能够较快恢复绝大的功能。</a:t>
            </a:r>
            <a:endParaRPr lang="zh-CN" altLang="en-US" sz="1600" dirty="0"/>
          </a:p>
          <a:p>
            <a:pPr marL="0" indent="0">
              <a:buNone/>
            </a:pPr>
            <a:r>
              <a:rPr lang="zh-CN" altLang="en-US" sz="1600" dirty="0">
                <a:sym typeface="+mn-ea"/>
              </a:rPr>
              <a:t>第四</a:t>
            </a:r>
            <a:r>
              <a:rPr lang="zh-CN" altLang="en-US" sz="1600" dirty="0" smtClean="0">
                <a:sym typeface="+mn-ea"/>
              </a:rPr>
              <a:t>级保护</a:t>
            </a:r>
            <a:r>
              <a:rPr lang="zh-CN" altLang="en-US" sz="1600" dirty="0">
                <a:sym typeface="+mn-ea"/>
              </a:rPr>
              <a:t>能力：应能够在统一的安全策略下防护免受来自国家级别、敌对组织的、拥有较丰富资源的威胁源发起的恶意攻击，严重的自然灾害以及其他相当程度的威胁所造成的资源损害，能够及时发现、监测发现攻击行为和安全事件， 在自身遭受损害后，能够迅速恢复所有功能</a:t>
            </a:r>
            <a:r>
              <a:rPr lang="zh-CN" altLang="en-US" sz="1600" dirty="0" smtClean="0">
                <a:sym typeface="+mn-ea"/>
              </a:rPr>
              <a:t>。</a:t>
            </a:r>
            <a:endParaRPr lang="en-US" altLang="zh-CN" sz="1600" dirty="0" smtClean="0">
              <a:sym typeface="+mn-ea"/>
            </a:endParaRPr>
          </a:p>
          <a:p>
            <a:pPr marL="0" indent="0">
              <a:buNone/>
            </a:pPr>
            <a:endParaRPr lang="zh-CN" altLang="en-US" sz="1600" dirty="0"/>
          </a:p>
          <a:p>
            <a:endParaRPr lang="zh-CN" altLang="en-US" sz="1600" dirty="0"/>
          </a:p>
          <a:p>
            <a:endParaRPr lang="zh-CN" altLang="en-US" sz="1600" dirty="0"/>
          </a:p>
        </p:txBody>
      </p:sp>
      <p:sp>
        <p:nvSpPr>
          <p:cNvPr id="3" name="标题 2"/>
          <p:cNvSpPr>
            <a:spLocks noGrp="1"/>
          </p:cNvSpPr>
          <p:nvPr>
            <p:ph type="title"/>
          </p:nvPr>
        </p:nvSpPr>
        <p:spPr/>
        <p:txBody>
          <a:bodyPr/>
          <a:lstStyle/>
          <a:p>
            <a:r>
              <a:rPr lang="zh-CN" altLang="en-US" sz="4000" dirty="0"/>
              <a:t>五个安全</a:t>
            </a:r>
            <a:r>
              <a:rPr lang="zh-CN" altLang="en-US" sz="4000" dirty="0" smtClean="0"/>
              <a:t>保护</a:t>
            </a:r>
            <a:r>
              <a:rPr lang="zh-CN" altLang="en-US" sz="4000" dirty="0" smtClean="0"/>
              <a:t>能力</a:t>
            </a:r>
            <a:endParaRPr lang="zh-CN" altLang="en-US" sz="4000" dirty="0"/>
          </a:p>
        </p:txBody>
      </p:sp>
    </p:spTree>
  </p:cSld>
  <p:clrMapOvr>
    <a:masterClrMapping/>
  </p:clrMapOvr>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6259</TotalTime>
  <Words>3877</Words>
  <Application>Microsoft Office PowerPoint</Application>
  <PresentationFormat>全屏显示(4:3)</PresentationFormat>
  <Paragraphs>903</Paragraphs>
  <Slides>39</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楷体_GB2312</vt:lpstr>
      <vt:lpstr>宋体</vt:lpstr>
      <vt:lpstr>Tahoma</vt:lpstr>
      <vt:lpstr>Times New Roman</vt:lpstr>
      <vt:lpstr>Wingdings</vt:lpstr>
      <vt:lpstr>1_Blends</vt:lpstr>
      <vt:lpstr>           网络安全等级保护              （2.0版）  </vt:lpstr>
      <vt:lpstr>内容提纲</vt:lpstr>
      <vt:lpstr>参考资料</vt:lpstr>
      <vt:lpstr>什么是网络安全等级保护</vt:lpstr>
      <vt:lpstr>网络安全保护与等级保护发展历程</vt:lpstr>
      <vt:lpstr>等级保护2.0与等级保护1.0</vt:lpstr>
      <vt:lpstr>定级的因素</vt:lpstr>
      <vt:lpstr>五个安全保护等级</vt:lpstr>
      <vt:lpstr>五个安全保护能力</vt:lpstr>
      <vt:lpstr>五个等保护要求</vt:lpstr>
      <vt:lpstr> 等级保护工作五个阶段（工作内容）</vt:lpstr>
      <vt:lpstr>定级流程</vt:lpstr>
      <vt:lpstr>通用安全要求和扩展安全要求</vt:lpstr>
      <vt:lpstr>《基本要求》的十个大类</vt:lpstr>
      <vt:lpstr>《基本要求》的描述框架</vt:lpstr>
      <vt:lpstr>等保2.0安全通用要求控制点分布表</vt:lpstr>
      <vt:lpstr>等保2.0安全通用要求要求项分布表</vt:lpstr>
      <vt:lpstr>物理与环境安全控制点</vt:lpstr>
      <vt:lpstr>网络与通信安全控制点</vt:lpstr>
      <vt:lpstr>设备与控制计算安全点</vt:lpstr>
      <vt:lpstr>应用与数据安全控制点</vt:lpstr>
      <vt:lpstr>安全策略与管理制度</vt:lpstr>
      <vt:lpstr>安全管理机构与人员控制点</vt:lpstr>
      <vt:lpstr>安全建设管理</vt:lpstr>
      <vt:lpstr>安全运维管理控制点</vt:lpstr>
      <vt:lpstr>等级测评框架</vt:lpstr>
      <vt:lpstr>单元测评与整体测评</vt:lpstr>
      <vt:lpstr>不同安全等级测评对象 </vt:lpstr>
      <vt:lpstr>不同安全等级测评对象 </vt:lpstr>
      <vt:lpstr>不同安全等级测评对象 </vt:lpstr>
      <vt:lpstr>不同安全等级测评对象 </vt:lpstr>
      <vt:lpstr>测评举例</vt:lpstr>
      <vt:lpstr>测评举例</vt:lpstr>
      <vt:lpstr>测评举例</vt:lpstr>
      <vt:lpstr>测评举例</vt:lpstr>
      <vt:lpstr>测评举例</vt:lpstr>
      <vt:lpstr>测评举例</vt:lpstr>
      <vt:lpstr>等级保护测评结论</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John</cp:lastModifiedBy>
  <cp:revision>1672</cp:revision>
  <dcterms:created xsi:type="dcterms:W3CDTF">2004-07-10T13:16:00Z</dcterms:created>
  <dcterms:modified xsi:type="dcterms:W3CDTF">2022-12-01T23:17:20Z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