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4"/>
  </p:notesMasterIdLst>
  <p:handoutMasterIdLst>
    <p:handoutMasterId r:id="rId35"/>
  </p:handoutMasterIdLst>
  <p:sldIdLst>
    <p:sldId id="1715" r:id="rId2"/>
    <p:sldId id="1867" r:id="rId3"/>
    <p:sldId id="1781" r:id="rId4"/>
    <p:sldId id="1864" r:id="rId5"/>
    <p:sldId id="1686" r:id="rId6"/>
    <p:sldId id="1866" r:id="rId7"/>
    <p:sldId id="1834" r:id="rId8"/>
    <p:sldId id="1689" r:id="rId9"/>
    <p:sldId id="1809" r:id="rId10"/>
    <p:sldId id="1863" r:id="rId11"/>
    <p:sldId id="1808" r:id="rId12"/>
    <p:sldId id="1810" r:id="rId13"/>
    <p:sldId id="1835" r:id="rId14"/>
    <p:sldId id="1656" r:id="rId15"/>
    <p:sldId id="1836" r:id="rId16"/>
    <p:sldId id="1658" r:id="rId17"/>
    <p:sldId id="1660" r:id="rId18"/>
    <p:sldId id="1661" r:id="rId19"/>
    <p:sldId id="1662" r:id="rId20"/>
    <p:sldId id="1663" r:id="rId21"/>
    <p:sldId id="1664" r:id="rId22"/>
    <p:sldId id="1665" r:id="rId23"/>
    <p:sldId id="1666" r:id="rId24"/>
    <p:sldId id="1667" r:id="rId25"/>
    <p:sldId id="1668" r:id="rId26"/>
    <p:sldId id="1669" r:id="rId27"/>
    <p:sldId id="1672" r:id="rId28"/>
    <p:sldId id="1673" r:id="rId29"/>
    <p:sldId id="1674" r:id="rId30"/>
    <p:sldId id="1675" r:id="rId31"/>
    <p:sldId id="1677" r:id="rId32"/>
    <p:sldId id="1683" r:id="rId33"/>
  </p:sldIdLst>
  <p:sldSz cx="9144000" cy="6858000" type="screen4x3"/>
  <p:notesSz cx="6858000" cy="9144000"/>
  <p:defaultTextStyle>
    <a:defPPr>
      <a:defRPr lang="zh-CN"/>
    </a:defPPr>
    <a:lvl1pPr algn="l" rtl="0" fontAlgn="base">
      <a:spcBef>
        <a:spcPct val="0"/>
      </a:spcBef>
      <a:spcAft>
        <a:spcPct val="0"/>
      </a:spcAft>
      <a:defRPr kumimoji="1" b="1"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umimoji="1" b="1"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umimoji="1" b="1"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umimoji="1" b="1"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umimoji="1" b="1"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b="1"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b="1"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b="1"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b="1"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32">
          <p15:clr>
            <a:srgbClr val="A4A3A4"/>
          </p15:clr>
        </p15:guide>
        <p15:guide id="2" pos="2823">
          <p15:clr>
            <a:srgbClr val="A4A3A4"/>
          </p15:clr>
        </p15:guide>
      </p15:sldGuideLst>
    </p:ext>
    <p:ext uri="{2D200454-40CA-4A62-9FC3-DE9A4176ACB9}">
      <p15:notesGuideLst xmlns:p15="http://schemas.microsoft.com/office/powerpoint/2012/main">
        <p15:guide id="1" orient="horz" pos="2843">
          <p15:clr>
            <a:srgbClr val="A4A3A4"/>
          </p15:clr>
        </p15:guide>
        <p15:guide id="2" pos="211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6C1D"/>
    <a:srgbClr val="FACA00"/>
    <a:srgbClr val="3366FF"/>
    <a:srgbClr val="0000CC"/>
    <a:srgbClr val="6699FF"/>
    <a:srgbClr val="000066"/>
    <a:srgbClr val="66FFCC"/>
    <a:srgbClr val="66CCFF"/>
    <a:srgbClr val="029A1B"/>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4" autoAdjust="0"/>
    <p:restoredTop sz="81441" autoAdjust="0"/>
  </p:normalViewPr>
  <p:slideViewPr>
    <p:cSldViewPr snapToGrid="0">
      <p:cViewPr varScale="1">
        <p:scale>
          <a:sx n="60" d="100"/>
          <a:sy n="60" d="100"/>
        </p:scale>
        <p:origin x="1650" y="60"/>
      </p:cViewPr>
      <p:guideLst>
        <p:guide orient="horz" pos="2132"/>
        <p:guide pos="28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2832" y="228"/>
      </p:cViewPr>
      <p:guideLst>
        <p:guide orient="horz" pos="2843"/>
        <p:guide pos="211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10957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10957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10957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603050405020304" pitchFamily="18" charset="0"/>
                <a:ea typeface="宋体" panose="02010600030101010101" pitchFamily="2" charset="-122"/>
              </a:defRPr>
            </a:lvl1pPr>
          </a:lstStyle>
          <a:p>
            <a:pPr>
              <a:defRPr/>
            </a:pPr>
            <a:fld id="{3B4577F0-ED67-4FFE-A316-3B3AEC2EA4D6}" type="slidenum">
              <a:rPr lang="en-US" altLang="zh-CN"/>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4915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1116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4915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915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4915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603050405020304" pitchFamily="18" charset="0"/>
                <a:ea typeface="宋体" panose="02010600030101010101" pitchFamily="2" charset="-122"/>
              </a:defRPr>
            </a:lvl1pPr>
          </a:lstStyle>
          <a:p>
            <a:pPr>
              <a:defRPr/>
            </a:pPr>
            <a:fld id="{E46A9642-FD4A-45CC-9F4F-8E10AB9AB4AA}" type="slidenum">
              <a:rPr lang="en-US" altLang="zh-CN"/>
              <a:t>‹#›</a:t>
            </a:fld>
            <a:endParaRPr lang="en-US" altLang="zh-CN"/>
          </a:p>
        </p:txBody>
      </p:sp>
    </p:spTree>
    <p:extLst>
      <p:ext uri="{BB962C8B-B14F-4D97-AF65-F5344CB8AC3E}">
        <p14:creationId xmlns:p14="http://schemas.microsoft.com/office/powerpoint/2010/main" val="40023170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t>4</a:t>
            </a:fld>
            <a:endParaRPr lang="en-US" altLang="zh-CN"/>
          </a:p>
        </p:txBody>
      </p:sp>
    </p:spTree>
    <p:extLst>
      <p:ext uri="{BB962C8B-B14F-4D97-AF65-F5344CB8AC3E}">
        <p14:creationId xmlns:p14="http://schemas.microsoft.com/office/powerpoint/2010/main" val="417035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TW" sz="1200" dirty="0"/>
              <a:t>5</a:t>
            </a:fld>
            <a:endParaRPr lang="en-US" altLang="zh-TW" sz="1200" dirty="0"/>
          </a:p>
        </p:txBody>
      </p:sp>
      <p:sp>
        <p:nvSpPr>
          <p:cNvPr id="34819" name="Rectangle 2"/>
          <p:cNvSpPr>
            <a:spLocks noGrp="1" noRot="1" noChangeAspect="1" noTextEdit="1"/>
          </p:cNvSpPr>
          <p:nvPr>
            <p:ph type="sldImg"/>
          </p:nvPr>
        </p:nvSpPr>
        <p:spPr/>
      </p:sp>
      <p:sp>
        <p:nvSpPr>
          <p:cNvPr id="34820" name="Rectangle 3"/>
          <p:cNvSpPr>
            <a:spLocks noGrp="1"/>
          </p:cNvSpPr>
          <p:nvPr>
            <p:ph type="body" idx="1"/>
          </p:nvPr>
        </p:nvSpPr>
        <p:spPr>
          <a:xfrm>
            <a:off x="687388" y="4343400"/>
            <a:ext cx="5484812" cy="4114800"/>
          </a:xfrm>
        </p:spPr>
        <p:txBody>
          <a:bodyPr wrap="square" lIns="91440" tIns="45720" rIns="91440" bIns="45720" anchor="t"/>
          <a:lstStyle/>
          <a:p>
            <a:pPr lvl="0" eaLnBrk="1" hangingPunct="1"/>
            <a:endParaRPr lang="zh-CN" altLang="zh-CN" dirty="0"/>
          </a:p>
        </p:txBody>
      </p:sp>
    </p:spTree>
    <p:extLst>
      <p:ext uri="{BB962C8B-B14F-4D97-AF65-F5344CB8AC3E}">
        <p14:creationId xmlns:p14="http://schemas.microsoft.com/office/powerpoint/2010/main" val="1646791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p:txBody>
          <a:bodyPr/>
          <a:lstStyle/>
          <a:p>
            <a:pPr>
              <a:defRPr/>
            </a:pPr>
            <a:fld id="{D46567C8-00E9-4C26-B696-138CFFEEEC7D}" type="slidenum">
              <a:rPr lang="zh-CN" altLang="en-US" smtClean="0"/>
              <a:t>28</a:t>
            </a:fld>
            <a:endParaRPr lang="en-US" altLang="zh-CN"/>
          </a:p>
        </p:txBody>
      </p:sp>
      <p:sp>
        <p:nvSpPr>
          <p:cNvPr id="125955" name="Rectangle 2"/>
          <p:cNvSpPr>
            <a:spLocks noGrp="1" noRot="1" noChangeAspect="1" noChangeArrowheads="1" noTextEdit="1"/>
          </p:cNvSpPr>
          <p:nvPr>
            <p:ph type="sldImg"/>
          </p:nvPr>
        </p:nvSpPr>
        <p:spPr/>
      </p:sp>
      <p:sp>
        <p:nvSpPr>
          <p:cNvPr id="125956" name="Rectangle 3"/>
          <p:cNvSpPr>
            <a:spLocks noGrp="1" noChangeArrowheads="1"/>
          </p:cNvSpPr>
          <p:nvPr>
            <p:ph type="body" idx="1"/>
          </p:nvPr>
        </p:nvSpPr>
        <p:spPr>
          <a:noFill/>
        </p:spPr>
        <p:txBody>
          <a:bodyPr/>
          <a:lstStyle/>
          <a:p>
            <a:pPr eaLnBrk="1" hangingPunct="1"/>
            <a:r>
              <a:rPr lang="zh-CN" altLang="en-US" dirty="0"/>
              <a:t>黑客一词还有“侠”的含义，“黑客”就是“黑侠”。我国古代的“剑客”。台湾将“</a:t>
            </a:r>
            <a:r>
              <a:rPr lang="en-US" altLang="zh-CN" dirty="0"/>
              <a:t>hacker”</a:t>
            </a:r>
            <a:r>
              <a:rPr lang="zh-CN" altLang="en-US" dirty="0"/>
              <a:t>译为“骇客”，指“吓用户一跳的人”，对此译法，很多</a:t>
            </a:r>
            <a:r>
              <a:rPr lang="en-US" altLang="zh-CN" dirty="0"/>
              <a:t>hacker</a:t>
            </a:r>
            <a:r>
              <a:rPr lang="zh-CN" altLang="en-US" dirty="0"/>
              <a:t>颇为不满，在很多</a:t>
            </a:r>
            <a:r>
              <a:rPr lang="en-US" altLang="zh-CN" dirty="0"/>
              <a:t>hacker</a:t>
            </a:r>
            <a:r>
              <a:rPr lang="zh-CN" altLang="en-US" dirty="0"/>
              <a:t>文章中一再声明自己不是</a:t>
            </a:r>
            <a:r>
              <a:rPr lang="zh-CN" altLang="en-US" dirty="0" smtClean="0"/>
              <a:t>“骇客”。</a:t>
            </a:r>
            <a:endParaRPr lang="zh-CN" altLang="en-US" dirty="0"/>
          </a:p>
        </p:txBody>
      </p:sp>
    </p:spTree>
    <p:extLst>
      <p:ext uri="{BB962C8B-B14F-4D97-AF65-F5344CB8AC3E}">
        <p14:creationId xmlns:p14="http://schemas.microsoft.com/office/powerpoint/2010/main" val="3495510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p:txBody>
          <a:bodyPr/>
          <a:lstStyle/>
          <a:p>
            <a:pPr>
              <a:defRPr/>
            </a:pPr>
            <a:fld id="{8A6AD342-A658-4744-AC63-CBCA469E2EE3}" type="slidenum">
              <a:rPr lang="zh-CN" altLang="en-US" smtClean="0"/>
              <a:t>29</a:t>
            </a:fld>
            <a:endParaRPr lang="en-US" altLang="zh-CN"/>
          </a:p>
        </p:txBody>
      </p:sp>
      <p:sp>
        <p:nvSpPr>
          <p:cNvPr id="126979" name="Rectangle 2"/>
          <p:cNvSpPr>
            <a:spLocks noGrp="1" noRot="1" noChangeAspect="1" noChangeArrowheads="1" noTextEdit="1"/>
          </p:cNvSpPr>
          <p:nvPr>
            <p:ph type="sldImg"/>
          </p:nvPr>
        </p:nvSpPr>
        <p:spPr/>
      </p:sp>
      <p:sp>
        <p:nvSpPr>
          <p:cNvPr id="126980" name="Rectangle 3"/>
          <p:cNvSpPr>
            <a:spLocks noGrp="1" noChangeArrowheads="1"/>
          </p:cNvSpPr>
          <p:nvPr>
            <p:ph type="body" idx="1"/>
          </p:nvPr>
        </p:nvSpPr>
        <p:spPr>
          <a:noFill/>
        </p:spPr>
        <p:txBody>
          <a:bodyPr/>
          <a:lstStyle/>
          <a:p>
            <a:pPr eaLnBrk="1" hangingPunct="1"/>
            <a:r>
              <a:rPr lang="en-US" altLang="zh-CN"/>
              <a:t>Cracker</a:t>
            </a:r>
            <a:r>
              <a:rPr lang="zh-CN" altLang="en-US"/>
              <a:t>：现常指”解密高手“</a:t>
            </a:r>
          </a:p>
        </p:txBody>
      </p:sp>
    </p:spTree>
    <p:extLst>
      <p:ext uri="{BB962C8B-B14F-4D97-AF65-F5344CB8AC3E}">
        <p14:creationId xmlns:p14="http://schemas.microsoft.com/office/powerpoint/2010/main" val="3360535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p:sp>
      <p:sp>
        <p:nvSpPr>
          <p:cNvPr id="129027" name="备注占位符 2"/>
          <p:cNvSpPr>
            <a:spLocks noGrp="1"/>
          </p:cNvSpPr>
          <p:nvPr>
            <p:ph type="body" idx="1"/>
          </p:nvPr>
        </p:nvSpPr>
        <p:spPr>
          <a:noFill/>
        </p:spPr>
        <p:txBody>
          <a:bodyPr/>
          <a:lstStyle/>
          <a:p>
            <a:r>
              <a:rPr lang="zh-CN" altLang="en-US"/>
              <a:t>黑客思维</a:t>
            </a:r>
          </a:p>
        </p:txBody>
      </p:sp>
      <p:sp>
        <p:nvSpPr>
          <p:cNvPr id="4" name="灯片编号占位符 3"/>
          <p:cNvSpPr>
            <a:spLocks noGrp="1"/>
          </p:cNvSpPr>
          <p:nvPr>
            <p:ph type="sldNum" sz="quarter" idx="5"/>
          </p:nvPr>
        </p:nvSpPr>
        <p:spPr/>
        <p:txBody>
          <a:bodyPr/>
          <a:lstStyle/>
          <a:p>
            <a:pPr>
              <a:defRPr/>
            </a:pPr>
            <a:fld id="{A49704F5-7B5B-4A28-A362-764B0E73B6A1}" type="slidenum">
              <a:rPr lang="zh-CN" altLang="en-US" smtClean="0"/>
              <a:t>31</a:t>
            </a:fld>
            <a:endParaRPr lang="en-US" altLang="zh-CN"/>
          </a:p>
        </p:txBody>
      </p:sp>
    </p:spTree>
    <p:extLst>
      <p:ext uri="{BB962C8B-B14F-4D97-AF65-F5344CB8AC3E}">
        <p14:creationId xmlns:p14="http://schemas.microsoft.com/office/powerpoint/2010/main" val="373069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p:cNvGrpSpPr/>
          <p:nvPr/>
        </p:nvGrpSpPr>
        <p:grpSpPr bwMode="auto">
          <a:xfrm>
            <a:off x="0" y="2438400"/>
            <a:ext cx="9009063" cy="1052513"/>
            <a:chOff x="0" y="1536"/>
            <a:chExt cx="5675" cy="663"/>
          </a:xfrm>
        </p:grpSpPr>
        <p:grpSp>
          <p:nvGrpSpPr>
            <p:cNvPr id="3" name="Group 3"/>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grpSp>
        <p:grpSp>
          <p:nvGrpSpPr>
            <p:cNvPr id="4" name="Group 6"/>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1C61395C-8CDD-4FA2-ADB5-FD6889F54024}" type="datetime1">
              <a:rPr lang="zh-CN" altLang="en-US" smtClean="0">
                <a:solidFill>
                  <a:srgbClr val="1C1C1C"/>
                </a:solidFill>
              </a:rPr>
              <a:t>2022/9/7</a:t>
            </a:fld>
            <a:endParaRPr lang="en-US" altLang="zh-CN">
              <a:solidFill>
                <a:srgbClr val="1C1C1C"/>
              </a:solidFill>
            </a:endParaRP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solidFill>
                <a:srgbClr val="1C1C1C"/>
              </a:solidFill>
            </a:endParaRP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19E74429-26DC-471E-9251-C4807B21DCEF}" type="slidenum">
              <a:rPr lang="en-US" altLang="zh-CN">
                <a:solidFill>
                  <a:srgbClr val="1C1C1C"/>
                </a:solidFill>
              </a:rPr>
              <a:t>‹#›</a:t>
            </a:fld>
            <a:endParaRPr lang="en-US" altLang="zh-CN">
              <a:solidFill>
                <a:srgbClr val="1C1C1C"/>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pPr>
              <a:defRPr/>
            </a:pPr>
            <a:fld id="{CB3E5F7E-5148-4CB2-963A-95C37528F550}" type="datetime1">
              <a:rPr lang="zh-CN" altLang="en-US" smtClean="0">
                <a:solidFill>
                  <a:srgbClr val="000000"/>
                </a:solidFill>
              </a:rPr>
              <a:t>2022/9/7</a:t>
            </a:fld>
            <a:endParaRPr lang="en-US" altLang="zh-CN">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EF68ED92-367B-4CD8-A26C-4E6248EAD48D}"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3875" y="142875"/>
            <a:ext cx="2070100" cy="55260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58813" y="142875"/>
            <a:ext cx="6062662" cy="55260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pPr>
              <a:defRPr/>
            </a:pPr>
            <a:fld id="{E565DC17-A35B-464B-A9AB-82DCA891CFF2}" type="datetime1">
              <a:rPr lang="zh-CN" altLang="en-US" smtClean="0">
                <a:solidFill>
                  <a:srgbClr val="000000"/>
                </a:solidFill>
              </a:rPr>
              <a:t>2022/9/7</a:t>
            </a:fld>
            <a:endParaRPr lang="en-US" altLang="zh-CN">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CBA975A5-F217-4B48-B315-600F055D9787}"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lnSpc>
                <a:spcPts val="3400"/>
              </a:lnSpc>
              <a:defRPr/>
            </a:lvl1pPr>
            <a:lvl2pPr>
              <a:lnSpc>
                <a:spcPts val="3400"/>
              </a:lnSpc>
              <a:defRPr/>
            </a:lvl2pPr>
            <a:lvl3pPr>
              <a:lnSpc>
                <a:spcPts val="3400"/>
              </a:lnSpc>
              <a:defRPr/>
            </a:lvl3pPr>
            <a:lvl4pPr>
              <a:lnSpc>
                <a:spcPts val="3400"/>
              </a:lnSpc>
              <a:defRPr/>
            </a:lvl4pPr>
            <a:lvl5pPr>
              <a:lnSpc>
                <a:spcPts val="34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p:txBody>
          <a:bodyPr/>
          <a:lstStyle>
            <a:lvl1pPr>
              <a:defRPr/>
            </a:lvl1pPr>
          </a:lstStyle>
          <a:p>
            <a:pPr>
              <a:defRPr/>
            </a:pPr>
            <a:fld id="{13EAD5F1-67B5-4A0D-ABC1-AB8E7ABAD35E}" type="datetime1">
              <a:rPr lang="zh-CN" altLang="en-US" smtClean="0">
                <a:solidFill>
                  <a:srgbClr val="000000"/>
                </a:solidFill>
              </a:rPr>
              <a:t>2022/9/7</a:t>
            </a:fld>
            <a:endParaRPr lang="en-US" altLang="zh-CN">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65EB7420-10C5-4439-A879-6C64816B7E29}"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58813" y="15541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1213" y="15541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p:txBody>
          <a:bodyPr/>
          <a:lstStyle>
            <a:lvl1pPr>
              <a:defRPr/>
            </a:lvl1pPr>
          </a:lstStyle>
          <a:p>
            <a:pPr>
              <a:defRPr/>
            </a:pPr>
            <a:fld id="{8777064C-0A55-4E07-B965-6C3D3728ABB2}" type="datetime1">
              <a:rPr lang="zh-CN" altLang="en-US" smtClean="0">
                <a:solidFill>
                  <a:srgbClr val="000000"/>
                </a:solidFill>
              </a:rPr>
              <a:t>2022/9/7</a:t>
            </a:fld>
            <a:endParaRPr lang="en-US" altLang="zh-CN">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6B28E056-97FC-4A70-8131-E02F6583BF82}"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p:txBody>
          <a:bodyPr/>
          <a:lstStyle>
            <a:lvl1pPr>
              <a:defRPr/>
            </a:lvl1pPr>
          </a:lstStyle>
          <a:p>
            <a:pPr>
              <a:defRPr/>
            </a:pPr>
            <a:fld id="{E8AED8A2-82FC-4DC1-9863-2A50613A6AE6}" type="datetime1">
              <a:rPr lang="zh-CN" altLang="en-US" smtClean="0">
                <a:solidFill>
                  <a:srgbClr val="000000"/>
                </a:solidFill>
              </a:rPr>
              <a:t>2022/9/7</a:t>
            </a:fld>
            <a:endParaRPr lang="en-US" altLang="zh-CN">
              <a:solidFill>
                <a:srgbClr val="000000"/>
              </a:solidFill>
            </a:endParaRPr>
          </a:p>
        </p:txBody>
      </p:sp>
      <p:sp>
        <p:nvSpPr>
          <p:cNvPr id="8"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13"/>
          <p:cNvSpPr>
            <a:spLocks noGrp="1" noChangeArrowheads="1"/>
          </p:cNvSpPr>
          <p:nvPr>
            <p:ph type="sldNum" sz="quarter" idx="12"/>
          </p:nvPr>
        </p:nvSpPr>
        <p:spPr/>
        <p:txBody>
          <a:bodyPr/>
          <a:lstStyle>
            <a:lvl1pPr>
              <a:defRPr/>
            </a:lvl1pPr>
          </a:lstStyle>
          <a:p>
            <a:pPr>
              <a:defRPr/>
            </a:pPr>
            <a:fld id="{BBFD273C-C71A-40AC-9777-8B20B0D93BC7}"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p:txBody>
          <a:bodyPr/>
          <a:lstStyle>
            <a:lvl1pPr>
              <a:defRPr/>
            </a:lvl1pPr>
          </a:lstStyle>
          <a:p>
            <a:pPr>
              <a:defRPr/>
            </a:pPr>
            <a:fld id="{075295FB-9049-4B10-8132-A2704FC040E4}" type="datetime1">
              <a:rPr lang="zh-CN" altLang="en-US" smtClean="0">
                <a:solidFill>
                  <a:srgbClr val="000000"/>
                </a:solidFill>
              </a:rPr>
              <a:t>2022/9/7</a:t>
            </a:fld>
            <a:endParaRPr lang="en-US" altLang="zh-CN">
              <a:solidFill>
                <a:srgbClr val="000000"/>
              </a:solidFill>
            </a:endParaRPr>
          </a:p>
        </p:txBody>
      </p:sp>
      <p:sp>
        <p:nvSpPr>
          <p:cNvPr id="4"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13"/>
          <p:cNvSpPr>
            <a:spLocks noGrp="1" noChangeArrowheads="1"/>
          </p:cNvSpPr>
          <p:nvPr>
            <p:ph type="sldNum" sz="quarter" idx="12"/>
          </p:nvPr>
        </p:nvSpPr>
        <p:spPr/>
        <p:txBody>
          <a:bodyPr/>
          <a:lstStyle>
            <a:lvl1pPr>
              <a:defRPr/>
            </a:lvl1pPr>
          </a:lstStyle>
          <a:p>
            <a:pPr>
              <a:defRPr/>
            </a:pPr>
            <a:fld id="{3782B63A-4FE1-4D96-8285-FCAE99EA7890}"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p:txBody>
          <a:bodyPr/>
          <a:lstStyle>
            <a:lvl1pPr>
              <a:defRPr/>
            </a:lvl1pPr>
          </a:lstStyle>
          <a:p>
            <a:pPr>
              <a:defRPr/>
            </a:pPr>
            <a:fld id="{27E94A6A-DBE8-4CE6-9619-41C62789DE7E}" type="datetime1">
              <a:rPr lang="zh-CN" altLang="en-US" smtClean="0">
                <a:solidFill>
                  <a:srgbClr val="000000"/>
                </a:solidFill>
              </a:rPr>
              <a:t>2022/9/7</a:t>
            </a:fld>
            <a:endParaRPr lang="en-US" altLang="zh-CN">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B733275C-2774-4B25-97E7-7065F970E90C}"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p:txBody>
          <a:bodyPr/>
          <a:lstStyle>
            <a:lvl1pPr>
              <a:defRPr/>
            </a:lvl1pPr>
          </a:lstStyle>
          <a:p>
            <a:pPr>
              <a:defRPr/>
            </a:pPr>
            <a:fld id="{00651A7E-C721-4544-8D2F-3546C0565F84}" type="datetime1">
              <a:rPr lang="zh-CN" altLang="en-US" smtClean="0">
                <a:solidFill>
                  <a:srgbClr val="000000"/>
                </a:solidFill>
              </a:rPr>
              <a:t>2022/9/7</a:t>
            </a:fld>
            <a:endParaRPr lang="en-US" altLang="zh-CN">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2C21E245-20D5-4D11-AD9A-5B593160C07A}"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417513" y="439738"/>
            <a:ext cx="438150" cy="474662"/>
          </a:xfrm>
          <a:prstGeom prst="rect">
            <a:avLst/>
          </a:prstGeom>
          <a:solidFill>
            <a:schemeClr val="accent2"/>
          </a:soli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75" name="Rectangle 3"/>
          <p:cNvSpPr>
            <a:spLocks noChangeArrowheads="1"/>
          </p:cNvSpPr>
          <p:nvPr/>
        </p:nvSpPr>
        <p:spPr bwMode="ltGray">
          <a:xfrm>
            <a:off x="800100" y="439738"/>
            <a:ext cx="328613" cy="47466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76" name="Rectangle 4"/>
          <p:cNvSpPr>
            <a:spLocks noChangeArrowheads="1"/>
          </p:cNvSpPr>
          <p:nvPr/>
        </p:nvSpPr>
        <p:spPr bwMode="ltGray">
          <a:xfrm>
            <a:off x="541338" y="862013"/>
            <a:ext cx="422275" cy="474662"/>
          </a:xfrm>
          <a:prstGeom prst="rect">
            <a:avLst/>
          </a:prstGeom>
          <a:solidFill>
            <a:schemeClr val="folHlink"/>
          </a:soli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77" name="Rectangle 5"/>
          <p:cNvSpPr>
            <a:spLocks noChangeArrowheads="1"/>
          </p:cNvSpPr>
          <p:nvPr/>
        </p:nvSpPr>
        <p:spPr bwMode="ltGray">
          <a:xfrm>
            <a:off x="911225" y="862013"/>
            <a:ext cx="368300" cy="47466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78" name="Rectangle 6"/>
          <p:cNvSpPr>
            <a:spLocks noChangeArrowheads="1"/>
          </p:cNvSpPr>
          <p:nvPr/>
        </p:nvSpPr>
        <p:spPr bwMode="ltGray">
          <a:xfrm>
            <a:off x="127000" y="788988"/>
            <a:ext cx="560388" cy="422275"/>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79" name="Rectangle 7"/>
          <p:cNvSpPr>
            <a:spLocks noChangeArrowheads="1"/>
          </p:cNvSpPr>
          <p:nvPr/>
        </p:nvSpPr>
        <p:spPr bwMode="gray">
          <a:xfrm>
            <a:off x="762000" y="331788"/>
            <a:ext cx="31750" cy="1052512"/>
          </a:xfrm>
          <a:prstGeom prst="rect">
            <a:avLst/>
          </a:prstGeom>
          <a:solidFill>
            <a:schemeClr val="bg2"/>
          </a:soli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80" name="Rectangle 8"/>
          <p:cNvSpPr>
            <a:spLocks noChangeArrowheads="1"/>
          </p:cNvSpPr>
          <p:nvPr/>
        </p:nvSpPr>
        <p:spPr bwMode="gray">
          <a:xfrm>
            <a:off x="442913" y="1122363"/>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1033" name="Rectangle 9"/>
          <p:cNvSpPr>
            <a:spLocks noGrp="1" noChangeArrowheads="1"/>
          </p:cNvSpPr>
          <p:nvPr>
            <p:ph type="title"/>
          </p:nvPr>
        </p:nvSpPr>
        <p:spPr bwMode="auto">
          <a:xfrm>
            <a:off x="1150938" y="142875"/>
            <a:ext cx="7793037" cy="958850"/>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p>
        </p:txBody>
      </p:sp>
      <p:sp>
        <p:nvSpPr>
          <p:cNvPr id="1034" name="Rectangle 10"/>
          <p:cNvSpPr>
            <a:spLocks noGrp="1" noChangeArrowheads="1"/>
          </p:cNvSpPr>
          <p:nvPr>
            <p:ph type="body" idx="1"/>
          </p:nvPr>
        </p:nvSpPr>
        <p:spPr bwMode="auto">
          <a:xfrm>
            <a:off x="658813" y="1554163"/>
            <a:ext cx="7772400" cy="41148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3" name="Rectangle 11"/>
          <p:cNvSpPr>
            <a:spLocks noGrp="1" noChangeArrowheads="1"/>
          </p:cNvSpPr>
          <p:nvPr>
            <p:ph type="dt" sz="half" idx="2"/>
          </p:nvPr>
        </p:nvSpPr>
        <p:spPr bwMode="auto">
          <a:xfrm>
            <a:off x="914400" y="6348413"/>
            <a:ext cx="1905000" cy="457200"/>
          </a:xfrm>
          <a:prstGeom prst="rect">
            <a:avLst/>
          </a:prstGeom>
          <a:noFill/>
          <a:ln w="9525">
            <a:noFill/>
            <a:miter lim="800000"/>
          </a:ln>
          <a:effectLst/>
        </p:spPr>
        <p:txBody>
          <a:bodyPr vert="horz" wrap="square" lIns="91440" tIns="45720" rIns="91440" bIns="45720" numCol="1" anchor="b" anchorCtr="0" compatLnSpc="1"/>
          <a:lstStyle>
            <a:lvl1pPr algn="l">
              <a:defRPr kumimoji="0" sz="1400" b="0">
                <a:ea typeface="宋体" panose="02010600030101010101" pitchFamily="2" charset="-122"/>
              </a:defRPr>
            </a:lvl1pPr>
          </a:lstStyle>
          <a:p>
            <a:pPr>
              <a:defRPr/>
            </a:pPr>
            <a:fld id="{2812D72D-DA04-4C9C-9A6E-C01386CD88CE}" type="datetime1">
              <a:rPr lang="zh-CN" altLang="en-US" smtClean="0">
                <a:solidFill>
                  <a:srgbClr val="000000"/>
                </a:solidFill>
              </a:rPr>
              <a:t>2022/9/7</a:t>
            </a:fld>
            <a:endParaRPr lang="en-US" altLang="zh-CN">
              <a:solidFill>
                <a:srgbClr val="000000"/>
              </a:solidFill>
            </a:endParaRPr>
          </a:p>
        </p:txBody>
      </p:sp>
      <p:sp>
        <p:nvSpPr>
          <p:cNvPr id="3084" name="Rectangle 12"/>
          <p:cNvSpPr>
            <a:spLocks noGrp="1" noChangeArrowheads="1"/>
          </p:cNvSpPr>
          <p:nvPr>
            <p:ph type="ftr" sz="quarter" idx="3"/>
          </p:nvPr>
        </p:nvSpPr>
        <p:spPr bwMode="auto">
          <a:xfrm>
            <a:off x="3352800" y="6348413"/>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kumimoji="0" sz="1400" b="0">
                <a:ea typeface="宋体" panose="02010600030101010101" pitchFamily="2" charset="-122"/>
              </a:defRPr>
            </a:lvl1pPr>
          </a:lstStyle>
          <a:p>
            <a:pPr>
              <a:defRPr/>
            </a:pPr>
            <a:endParaRPr lang="en-US" altLang="zh-CN">
              <a:solidFill>
                <a:srgbClr val="000000"/>
              </a:solidFill>
            </a:endParaRPr>
          </a:p>
        </p:txBody>
      </p:sp>
      <p:sp>
        <p:nvSpPr>
          <p:cNvPr id="3085" name="Rectangle 13"/>
          <p:cNvSpPr>
            <a:spLocks noGrp="1" noChangeArrowheads="1"/>
          </p:cNvSpPr>
          <p:nvPr>
            <p:ph type="sldNum" sz="quarter" idx="4"/>
          </p:nvPr>
        </p:nvSpPr>
        <p:spPr bwMode="auto">
          <a:xfrm>
            <a:off x="6781800" y="6348413"/>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kumimoji="0" sz="1400" b="0">
                <a:ea typeface="宋体" panose="02010600030101010101" pitchFamily="2" charset="-122"/>
              </a:defRPr>
            </a:lvl1pPr>
          </a:lstStyle>
          <a:p>
            <a:pPr>
              <a:defRPr/>
            </a:pPr>
            <a:fld id="{38C58080-A4A9-4607-B318-5D24794E2C9C}" type="slidenum">
              <a:rPr lang="en-US" altLang="zh-CN">
                <a:solidFill>
                  <a:srgbClr val="000000"/>
                </a:solidFill>
              </a:rPr>
              <a:t>‹#›</a:t>
            </a:fld>
            <a:endParaRPr lang="en-US" altLang="zh-CN">
              <a:solidFill>
                <a:srgbClr val="000000"/>
              </a:solidFill>
            </a:endParaRPr>
          </a:p>
        </p:txBody>
      </p:sp>
      <p:sp>
        <p:nvSpPr>
          <p:cNvPr id="3089" name="Rectangle 17"/>
          <p:cNvSpPr>
            <a:spLocks noChangeArrowheads="1"/>
          </p:cNvSpPr>
          <p:nvPr/>
        </p:nvSpPr>
        <p:spPr bwMode="gray">
          <a:xfrm>
            <a:off x="539750" y="6332538"/>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90" name="Line 18"/>
          <p:cNvSpPr>
            <a:spLocks noChangeShapeType="1"/>
          </p:cNvSpPr>
          <p:nvPr/>
        </p:nvSpPr>
        <p:spPr bwMode="auto">
          <a:xfrm>
            <a:off x="827088" y="6189663"/>
            <a:ext cx="0" cy="503237"/>
          </a:xfrm>
          <a:prstGeom prst="line">
            <a:avLst/>
          </a:prstGeom>
          <a:noFill/>
          <a:ln w="28575">
            <a:solidFill>
              <a:schemeClr val="tx1"/>
            </a:solidFill>
            <a:miter lim="800000"/>
          </a:ln>
          <a:effectLst/>
        </p:spPr>
        <p:txBody>
          <a:bodyPr wrap="none"/>
          <a:lstStyle/>
          <a:p>
            <a:pPr algn="ctr">
              <a:defRPr/>
            </a:pPr>
            <a:endParaRPr lang="zh-CN" altLang="en-US">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imes New Roman" panose="02020603050405020304" pitchFamily="18" charset="0"/>
          <a:ea typeface="楷体_GB2312" pitchFamily="49" charset="-122"/>
        </a:defRPr>
      </a:lvl2pPr>
      <a:lvl3pPr algn="l" rtl="0" eaLnBrk="0" fontAlgn="base" hangingPunct="0">
        <a:spcBef>
          <a:spcPct val="0"/>
        </a:spcBef>
        <a:spcAft>
          <a:spcPct val="0"/>
        </a:spcAft>
        <a:defRPr kumimoji="1" sz="4400" b="1">
          <a:solidFill>
            <a:schemeClr val="tx2"/>
          </a:solidFill>
          <a:latin typeface="Times New Roman" panose="02020603050405020304" pitchFamily="18" charset="0"/>
          <a:ea typeface="楷体_GB2312" pitchFamily="49" charset="-122"/>
        </a:defRPr>
      </a:lvl3pPr>
      <a:lvl4pPr algn="l" rtl="0" eaLnBrk="0" fontAlgn="base" hangingPunct="0">
        <a:spcBef>
          <a:spcPct val="0"/>
        </a:spcBef>
        <a:spcAft>
          <a:spcPct val="0"/>
        </a:spcAft>
        <a:defRPr kumimoji="1" sz="4400" b="1">
          <a:solidFill>
            <a:schemeClr val="tx2"/>
          </a:solidFill>
          <a:latin typeface="Times New Roman" panose="02020603050405020304" pitchFamily="18" charset="0"/>
          <a:ea typeface="楷体_GB2312" pitchFamily="49" charset="-122"/>
        </a:defRPr>
      </a:lvl4pPr>
      <a:lvl5pPr algn="l" rtl="0" eaLnBrk="0" fontAlgn="base" hangingPunct="0">
        <a:spcBef>
          <a:spcPct val="0"/>
        </a:spcBef>
        <a:spcAft>
          <a:spcPct val="0"/>
        </a:spcAft>
        <a:defRPr kumimoji="1" sz="4400" b="1">
          <a:solidFill>
            <a:schemeClr val="tx2"/>
          </a:solidFill>
          <a:latin typeface="Times New Roman" panose="02020603050405020304" pitchFamily="18" charset="0"/>
          <a:ea typeface="楷体_GB2312" pitchFamily="49" charset="-122"/>
        </a:defRPr>
      </a:lvl5pPr>
      <a:lvl6pPr marL="457200" algn="l" rtl="0" fontAlgn="base">
        <a:spcBef>
          <a:spcPct val="0"/>
        </a:spcBef>
        <a:spcAft>
          <a:spcPct val="0"/>
        </a:spcAft>
        <a:defRPr kumimoji="1" sz="4400" b="1">
          <a:solidFill>
            <a:schemeClr val="tx2"/>
          </a:solidFill>
          <a:latin typeface="Times New Roman" panose="02020603050405020304" pitchFamily="18" charset="0"/>
          <a:ea typeface="楷体_GB2312" pitchFamily="49" charset="-122"/>
        </a:defRPr>
      </a:lvl6pPr>
      <a:lvl7pPr marL="914400" algn="l" rtl="0" fontAlgn="base">
        <a:spcBef>
          <a:spcPct val="0"/>
        </a:spcBef>
        <a:spcAft>
          <a:spcPct val="0"/>
        </a:spcAft>
        <a:defRPr kumimoji="1" sz="4400" b="1">
          <a:solidFill>
            <a:schemeClr val="tx2"/>
          </a:solidFill>
          <a:latin typeface="Times New Roman" panose="02020603050405020304" pitchFamily="18" charset="0"/>
          <a:ea typeface="楷体_GB2312" pitchFamily="49" charset="-122"/>
        </a:defRPr>
      </a:lvl7pPr>
      <a:lvl8pPr marL="1371600" algn="l" rtl="0" fontAlgn="base">
        <a:spcBef>
          <a:spcPct val="0"/>
        </a:spcBef>
        <a:spcAft>
          <a:spcPct val="0"/>
        </a:spcAft>
        <a:defRPr kumimoji="1" sz="4400" b="1">
          <a:solidFill>
            <a:schemeClr val="tx2"/>
          </a:solidFill>
          <a:latin typeface="Times New Roman" panose="02020603050405020304" pitchFamily="18" charset="0"/>
          <a:ea typeface="楷体_GB2312" pitchFamily="49" charset="-122"/>
        </a:defRPr>
      </a:lvl8pPr>
      <a:lvl9pPr marL="1828800" algn="l" rtl="0" fontAlgn="base">
        <a:spcBef>
          <a:spcPct val="0"/>
        </a:spcBef>
        <a:spcAft>
          <a:spcPct val="0"/>
        </a:spcAft>
        <a:defRPr kumimoji="1" sz="4400" b="1">
          <a:solidFill>
            <a:schemeClr val="tx2"/>
          </a:solidFill>
          <a:latin typeface="Times New Roman" panose="02020603050405020304" pitchFamily="18" charset="0"/>
          <a:ea typeface="楷体_GB2312"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kb.cert.org/vuls/" TargetMode="External"/><Relationship Id="rId2" Type="http://schemas.openxmlformats.org/officeDocument/2006/relationships/hyperlink" Target="http://www.cve.mitre.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Computer_network" TargetMode="External"/><Relationship Id="rId2" Type="http://schemas.openxmlformats.org/officeDocument/2006/relationships/hyperlink" Target="http://en.wikipedia.org/wiki/Computer"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4.w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5483" y="1100138"/>
            <a:ext cx="7772400" cy="4114800"/>
          </a:xfrm>
        </p:spPr>
        <p:txBody>
          <a:bodyPr/>
          <a:lstStyle/>
          <a:p>
            <a:r>
              <a:rPr lang="zh-CN" altLang="en-US" sz="2800" dirty="0"/>
              <a:t>攻击的定义</a:t>
            </a:r>
            <a:endParaRPr lang="en-US" altLang="zh-CN" sz="2800" dirty="0"/>
          </a:p>
          <a:p>
            <a:pPr marL="0" indent="0">
              <a:buNone/>
            </a:pPr>
            <a:endParaRPr lang="en-US" altLang="zh-CN" sz="2800" dirty="0"/>
          </a:p>
          <a:p>
            <a:r>
              <a:rPr lang="zh-CN" altLang="en-US" sz="2800" dirty="0"/>
              <a:t>攻击的分类</a:t>
            </a:r>
            <a:endParaRPr lang="en-US" altLang="zh-CN" sz="2800" dirty="0"/>
          </a:p>
          <a:p>
            <a:pPr marL="0" indent="0">
              <a:buNone/>
            </a:pPr>
            <a:endParaRPr lang="en-US" altLang="zh-CN" sz="2800" dirty="0"/>
          </a:p>
          <a:p>
            <a:r>
              <a:rPr lang="zh-CN" altLang="en-US" sz="2800" dirty="0"/>
              <a:t>攻击的过程</a:t>
            </a:r>
            <a:endParaRPr lang="en-US" altLang="zh-CN" sz="2800" dirty="0"/>
          </a:p>
          <a:p>
            <a:pPr marL="0" indent="0">
              <a:buNone/>
            </a:pPr>
            <a:endParaRPr lang="en-US" altLang="zh-CN" sz="2800" dirty="0"/>
          </a:p>
          <a:p>
            <a:r>
              <a:rPr lang="zh-CN" altLang="en-US" sz="2800" dirty="0"/>
              <a:t>攻击者</a:t>
            </a:r>
            <a:endParaRPr lang="zh-CN" altLang="en-US" dirty="0"/>
          </a:p>
        </p:txBody>
      </p:sp>
      <p:sp>
        <p:nvSpPr>
          <p:cNvPr id="3" name="标题 2"/>
          <p:cNvSpPr>
            <a:spLocks noGrp="1"/>
          </p:cNvSpPr>
          <p:nvPr>
            <p:ph type="title"/>
          </p:nvPr>
        </p:nvSpPr>
        <p:spPr>
          <a:xfrm>
            <a:off x="1119188" y="0"/>
            <a:ext cx="7793037" cy="958850"/>
          </a:xfrm>
        </p:spPr>
        <p:txBody>
          <a:bodyPr/>
          <a:lstStyle/>
          <a:p>
            <a:r>
              <a:rPr lang="zh-CN" altLang="en-US" dirty="0">
                <a:sym typeface="+mn-ea"/>
              </a:rPr>
              <a:t>网络攻击的定义与分类</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dirty="0"/>
              <a:t>攻击目标分为：</a:t>
            </a:r>
          </a:p>
          <a:p>
            <a:r>
              <a:rPr lang="zh-CN" altLang="en-US" dirty="0"/>
              <a:t>硬件：计算机和网络设备等</a:t>
            </a:r>
          </a:p>
          <a:p>
            <a:r>
              <a:rPr lang="zh-CN" altLang="en-US" dirty="0"/>
              <a:t>软件：包括操作系统，应用软件和网络协议软件等</a:t>
            </a:r>
            <a:endParaRPr lang="en-US" altLang="zh-CN" dirty="0"/>
          </a:p>
          <a:p>
            <a:r>
              <a:rPr lang="zh-CN" altLang="en-US" dirty="0"/>
              <a:t>数据：文件或数据库中的数据。</a:t>
            </a:r>
          </a:p>
        </p:txBody>
      </p:sp>
      <p:sp>
        <p:nvSpPr>
          <p:cNvPr id="3" name="标题 2"/>
          <p:cNvSpPr>
            <a:spLocks noGrp="1"/>
          </p:cNvSpPr>
          <p:nvPr>
            <p:ph type="title"/>
          </p:nvPr>
        </p:nvSpPr>
        <p:spPr/>
        <p:txBody>
          <a:bodyPr/>
          <a:lstStyle/>
          <a:p>
            <a:r>
              <a:rPr lang="en-US" altLang="zh-CN" dirty="0">
                <a:sym typeface="+mn-ea"/>
              </a:rPr>
              <a:t>2st dimension</a:t>
            </a:r>
            <a:r>
              <a:rPr lang="zh-CN" altLang="en-US" dirty="0">
                <a:sym typeface="+mn-ea"/>
              </a:rPr>
              <a:t>（攻击目标）</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590" y="1101725"/>
            <a:ext cx="9135110" cy="4114800"/>
          </a:xfrm>
        </p:spPr>
        <p:txBody>
          <a:bodyPr/>
          <a:lstStyle/>
          <a:p>
            <a:pPr>
              <a:buNone/>
            </a:pPr>
            <a:r>
              <a:rPr lang="en-US" altLang="zh-CN" sz="2000" dirty="0">
                <a:sym typeface="+mn-ea"/>
              </a:rPr>
              <a:t>CVE(Common Vulnerabilities and  Exposures) </a:t>
            </a:r>
            <a:r>
              <a:rPr lang="zh-CN" altLang="en-US" sz="2000" dirty="0">
                <a:sym typeface="+mn-ea"/>
              </a:rPr>
              <a:t>公共漏洞与暴露</a:t>
            </a:r>
            <a:endParaRPr lang="zh-CN" altLang="en-US" sz="2000" dirty="0"/>
          </a:p>
          <a:p>
            <a:pPr>
              <a:buNone/>
            </a:pPr>
            <a:r>
              <a:rPr lang="en-US" altLang="zh-CN" sz="2000" dirty="0">
                <a:sym typeface="+mn-ea"/>
              </a:rPr>
              <a:t>   Common Vulnerabilities (software flaws) and Exposures(misconfiguration)</a:t>
            </a:r>
            <a:endParaRPr lang="zh-CN" altLang="en-US" sz="2000" dirty="0"/>
          </a:p>
          <a:p>
            <a:pPr>
              <a:buNone/>
            </a:pPr>
            <a:r>
              <a:rPr lang="zh-CN" altLang="en-US" sz="2000" b="0" dirty="0">
                <a:sym typeface="+mn-ea"/>
              </a:rPr>
              <a:t>这是信息安全漏洞名称的标准：为每个漏洞与暴露确定唯一的名称和一个标准化的描述，是已知的信息安全漏洞与暴露的词典。这个标准是的不同安全产品之间的数据交换成为可能</a:t>
            </a:r>
            <a:r>
              <a:rPr lang="en-US" altLang="zh-CN" sz="2000" b="0" dirty="0">
                <a:sym typeface="+mn-ea"/>
              </a:rPr>
              <a:t>,</a:t>
            </a:r>
            <a:r>
              <a:rPr lang="zh-CN" altLang="en-US" sz="2000" b="0" dirty="0">
                <a:sym typeface="+mn-ea"/>
              </a:rPr>
              <a:t>并为评价入侵检测系统与漏洞扫描评估等工具的覆盖率提供了基准参考点。</a:t>
            </a:r>
            <a:endParaRPr lang="zh-CN" altLang="en-US" sz="2000" b="0" dirty="0"/>
          </a:p>
          <a:p>
            <a:pPr>
              <a:buNone/>
            </a:pPr>
            <a:r>
              <a:rPr lang="en-US" altLang="zh-CN" sz="2000" b="0" u="sng" dirty="0">
                <a:sym typeface="+mn-ea"/>
                <a:hlinkClick r:id="rId2"/>
              </a:rPr>
              <a:t>www.cve.mitre.org</a:t>
            </a:r>
            <a:r>
              <a:rPr lang="en-US" altLang="zh-CN" sz="2000" b="0" dirty="0">
                <a:sym typeface="+mn-ea"/>
              </a:rPr>
              <a:t>   </a:t>
            </a:r>
            <a:r>
              <a:rPr lang="zh-CN" altLang="en-US" sz="2000" b="0" dirty="0">
                <a:sym typeface="+mn-ea"/>
              </a:rPr>
              <a:t>美国国土资源部信息安全与通讯办公室资助</a:t>
            </a:r>
            <a:endParaRPr lang="zh-CN" altLang="en-US" sz="2000" b="0" dirty="0"/>
          </a:p>
          <a:p>
            <a:pPr>
              <a:buNone/>
            </a:pPr>
            <a:r>
              <a:rPr lang="en-US" altLang="zh-CN" sz="2000" b="0" dirty="0">
                <a:sym typeface="+mn-ea"/>
              </a:rPr>
              <a:t>http://web.nvd.nist.gov/view/vuln/detail?vulnId=CVE-2010-0436</a:t>
            </a:r>
            <a:endParaRPr lang="zh-CN" altLang="en-US" sz="2000" b="0" dirty="0"/>
          </a:p>
          <a:p>
            <a:pPr>
              <a:buNone/>
            </a:pPr>
            <a:r>
              <a:rPr lang="zh-CN" altLang="en-US" sz="2000" b="0" dirty="0">
                <a:sym typeface="+mn-ea"/>
              </a:rPr>
              <a:t>含有</a:t>
            </a:r>
            <a:r>
              <a:rPr lang="en-US" altLang="zh-CN" sz="2000" b="0" dirty="0">
                <a:sym typeface="+mn-ea"/>
              </a:rPr>
              <a:t>CVE ID</a:t>
            </a:r>
            <a:r>
              <a:rPr lang="zh-CN" altLang="en-US" sz="2000" b="0" dirty="0">
                <a:sym typeface="+mn-ea"/>
              </a:rPr>
              <a:t>，</a:t>
            </a:r>
            <a:r>
              <a:rPr lang="en-US" altLang="zh-CN" sz="2000" b="0" dirty="0">
                <a:sym typeface="+mn-ea"/>
              </a:rPr>
              <a:t>Overview</a:t>
            </a:r>
            <a:r>
              <a:rPr lang="zh-CN" altLang="en-US" sz="2000" b="0" dirty="0">
                <a:sym typeface="+mn-ea"/>
              </a:rPr>
              <a:t>，</a:t>
            </a:r>
            <a:r>
              <a:rPr lang="en-US" altLang="zh-CN" sz="2000" b="0" dirty="0">
                <a:sym typeface="+mn-ea"/>
              </a:rPr>
              <a:t> Impact</a:t>
            </a:r>
            <a:r>
              <a:rPr lang="zh-CN" altLang="en-US" sz="2000" b="0" dirty="0">
                <a:sym typeface="+mn-ea"/>
              </a:rPr>
              <a:t>，</a:t>
            </a:r>
            <a:r>
              <a:rPr lang="en-US" altLang="zh-CN" sz="2000" b="0" dirty="0">
                <a:sym typeface="+mn-ea"/>
              </a:rPr>
              <a:t> Solution</a:t>
            </a:r>
            <a:r>
              <a:rPr lang="zh-CN" altLang="en-US" sz="2000" b="0" dirty="0">
                <a:sym typeface="+mn-ea"/>
              </a:rPr>
              <a:t>等等内容</a:t>
            </a:r>
            <a:endParaRPr lang="en-US" altLang="zh-CN" sz="2000" b="0" dirty="0"/>
          </a:p>
          <a:p>
            <a:pPr>
              <a:buNone/>
            </a:pPr>
            <a:r>
              <a:rPr lang="en-US" altLang="zh-CN" sz="2000" b="0" u="sng" dirty="0">
                <a:sym typeface="+mn-ea"/>
                <a:hlinkClick r:id="rId3"/>
              </a:rPr>
              <a:t>     http://www.kb.cert.org/vuls/</a:t>
            </a:r>
            <a:r>
              <a:rPr lang="en-US" altLang="zh-CN" sz="2000" b="0" dirty="0">
                <a:sym typeface="+mn-ea"/>
              </a:rPr>
              <a:t> </a:t>
            </a:r>
            <a:r>
              <a:rPr lang="en-US" altLang="zh-CN" sz="2000" dirty="0">
                <a:sym typeface="+mn-ea"/>
              </a:rPr>
              <a:t> Vulnerability Note Database </a:t>
            </a:r>
            <a:r>
              <a:rPr lang="zh-CN" altLang="en-US" sz="2000" b="0" dirty="0">
                <a:sym typeface="+mn-ea"/>
              </a:rPr>
              <a:t>漏洞注解数据库：美国国土资源部信息安全与通讯办公室资助由卡内基梅隆大学软件工程研究所</a:t>
            </a:r>
            <a:endParaRPr lang="zh-CN" altLang="en-US" sz="2000" b="0" dirty="0"/>
          </a:p>
          <a:p>
            <a:pPr>
              <a:buNone/>
            </a:pPr>
            <a:r>
              <a:rPr lang="zh-CN" altLang="en-US" sz="2000" b="0" dirty="0">
                <a:sym typeface="+mn-ea"/>
              </a:rPr>
              <a:t>    含有关于漏洞的描述（</a:t>
            </a:r>
            <a:r>
              <a:rPr lang="en-US" altLang="zh-CN" sz="2000" b="0" dirty="0">
                <a:sym typeface="+mn-ea"/>
              </a:rPr>
              <a:t>Discription</a:t>
            </a:r>
            <a:r>
              <a:rPr lang="zh-CN" altLang="en-US" sz="2000" b="0" dirty="0">
                <a:sym typeface="+mn-ea"/>
              </a:rPr>
              <a:t>）影响</a:t>
            </a:r>
            <a:r>
              <a:rPr lang="en-US" altLang="zh-CN" sz="2000" b="0" dirty="0">
                <a:sym typeface="+mn-ea"/>
              </a:rPr>
              <a:t>(Impact)</a:t>
            </a:r>
            <a:r>
              <a:rPr lang="zh-CN" altLang="en-US" sz="2000" b="0" dirty="0">
                <a:sym typeface="+mn-ea"/>
              </a:rPr>
              <a:t>及解决方法（</a:t>
            </a:r>
            <a:r>
              <a:rPr lang="en-US" altLang="zh-CN" sz="2000" b="0" dirty="0">
                <a:sym typeface="+mn-ea"/>
              </a:rPr>
              <a:t>Solution)</a:t>
            </a:r>
            <a:endParaRPr lang="zh-CN" altLang="en-US" sz="2000" b="0" dirty="0"/>
          </a:p>
          <a:p>
            <a:pPr>
              <a:buNone/>
            </a:pPr>
            <a:endParaRPr lang="zh-CN" altLang="en-US" b="0" dirty="0"/>
          </a:p>
          <a:p>
            <a:pPr>
              <a:buNone/>
            </a:pPr>
            <a:endParaRPr lang="zh-CN" altLang="en-US" dirty="0"/>
          </a:p>
          <a:p>
            <a:endParaRPr lang="zh-CN" altLang="en-US" dirty="0"/>
          </a:p>
        </p:txBody>
      </p:sp>
      <p:sp>
        <p:nvSpPr>
          <p:cNvPr id="3" name="标题 2"/>
          <p:cNvSpPr>
            <a:spLocks noGrp="1"/>
          </p:cNvSpPr>
          <p:nvPr>
            <p:ph type="title"/>
          </p:nvPr>
        </p:nvSpPr>
        <p:spPr/>
        <p:txBody>
          <a:bodyPr/>
          <a:lstStyle/>
          <a:p>
            <a:r>
              <a:rPr lang="en-US" altLang="zh-CN" dirty="0">
                <a:sym typeface="+mn-ea"/>
              </a:rPr>
              <a:t>3rd dimension(</a:t>
            </a:r>
            <a:r>
              <a:rPr lang="zh-CN" altLang="en-US" dirty="0">
                <a:sym typeface="+mn-ea"/>
              </a:rPr>
              <a:t>漏洞与利用</a:t>
            </a:r>
            <a:r>
              <a:rPr lang="en-US" altLang="zh-CN" dirty="0">
                <a:sym typeface="+mn-ea"/>
              </a:rPr>
              <a:t>)</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a:pPr>
            <a:r>
              <a:rPr lang="en-US" b="0" noProof="0" dirty="0">
                <a:ln>
                  <a:noFill/>
                </a:ln>
                <a:effectLst/>
                <a:uLnTx/>
                <a:uFillTx/>
                <a:sym typeface="+mn-ea"/>
              </a:rPr>
              <a:t>Corruption of information (</a:t>
            </a:r>
            <a:r>
              <a:rPr lang="zh-CN" altLang="en-US" b="0" noProof="0" dirty="0">
                <a:ln>
                  <a:noFill/>
                </a:ln>
                <a:effectLst/>
                <a:uLnTx/>
                <a:uFillTx/>
                <a:sym typeface="+mn-ea"/>
              </a:rPr>
              <a:t>对信息的改变或损毁</a:t>
            </a:r>
            <a:r>
              <a:rPr lang="en-US" b="0" noProof="0" dirty="0">
                <a:ln>
                  <a:noFill/>
                </a:ln>
                <a:effectLst/>
                <a:uLnTx/>
                <a:uFillTx/>
                <a:sym typeface="+mn-ea"/>
              </a:rPr>
              <a:t>  Alter Or Destroy)</a:t>
            </a:r>
            <a:endParaRPr kumimoji="1" lang="zh-CN" altLang="en-US"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a:pPr>
            <a:r>
              <a:rPr lang="en-US" b="0" noProof="0" dirty="0">
                <a:ln>
                  <a:noFill/>
                </a:ln>
                <a:effectLst/>
                <a:uLnTx/>
                <a:uFillTx/>
                <a:sym typeface="+mn-ea"/>
              </a:rPr>
              <a:t>Disclosure of information</a:t>
            </a:r>
            <a:r>
              <a:rPr lang="zh-CN" altLang="en-US" b="0" noProof="0" dirty="0">
                <a:ln>
                  <a:noFill/>
                </a:ln>
                <a:effectLst/>
                <a:uLnTx/>
                <a:uFillTx/>
                <a:sym typeface="+mn-ea"/>
              </a:rPr>
              <a:t>（信息泄露）</a:t>
            </a:r>
            <a:endParaRPr kumimoji="1" lang="zh-CN" altLang="en-US"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a:pPr>
            <a:r>
              <a:rPr lang="en-US" b="0" noProof="0" dirty="0">
                <a:ln>
                  <a:noFill/>
                </a:ln>
                <a:effectLst/>
                <a:uLnTx/>
                <a:uFillTx/>
                <a:sym typeface="+mn-ea"/>
              </a:rPr>
              <a:t>Theft of service </a:t>
            </a:r>
            <a:r>
              <a:rPr lang="zh-CN" altLang="en-US" b="0" noProof="0" dirty="0">
                <a:ln>
                  <a:noFill/>
                </a:ln>
                <a:effectLst/>
                <a:uLnTx/>
                <a:uFillTx/>
                <a:sym typeface="+mn-ea"/>
              </a:rPr>
              <a:t>（窃取服务：未授权使用服务但未对合法用户有任何影响）</a:t>
            </a:r>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a:pPr>
            <a:endParaRPr lang="zh-CN" altLang="en-US"/>
          </a:p>
        </p:txBody>
      </p:sp>
      <p:sp>
        <p:nvSpPr>
          <p:cNvPr id="3" name="标题 2"/>
          <p:cNvSpPr>
            <a:spLocks noGrp="1"/>
          </p:cNvSpPr>
          <p:nvPr>
            <p:ph type="title"/>
          </p:nvPr>
        </p:nvSpPr>
        <p:spPr/>
        <p:txBody>
          <a:bodyPr/>
          <a:lstStyle/>
          <a:p>
            <a:r>
              <a:rPr lang="en-US" altLang="zh-CN" sz="3200" dirty="0">
                <a:sym typeface="+mn-ea"/>
              </a:rPr>
              <a:t>4th dimension the outcome and effects for an attack(</a:t>
            </a:r>
            <a:r>
              <a:rPr lang="zh-CN" altLang="en-US" sz="3200" dirty="0">
                <a:sym typeface="+mn-ea"/>
              </a:rPr>
              <a:t>结果与影响</a:t>
            </a:r>
            <a:r>
              <a:rPr lang="en-US" altLang="zh-CN" sz="3200" dirty="0">
                <a:sym typeface="+mn-ea"/>
              </a:rPr>
              <a:t>)</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1"/>
          <p:cNvSpPr>
            <a:spLocks noGrp="1"/>
          </p:cNvSpPr>
          <p:nvPr>
            <p:ph idx="1"/>
          </p:nvPr>
        </p:nvSpPr>
        <p:spPr/>
        <p:txBody>
          <a:bodyPr/>
          <a:lstStyle/>
          <a:p>
            <a:r>
              <a:rPr lang="en-US" altLang="zh-CN"/>
              <a:t>Icove</a:t>
            </a:r>
            <a:r>
              <a:rPr lang="zh-CN" altLang="en-US"/>
              <a:t>分类：基于经验术语分类方法</a:t>
            </a:r>
          </a:p>
        </p:txBody>
      </p:sp>
      <p:sp>
        <p:nvSpPr>
          <p:cNvPr id="76803" name="标题 2"/>
          <p:cNvSpPr>
            <a:spLocks noGrp="1"/>
          </p:cNvSpPr>
          <p:nvPr>
            <p:ph type="title"/>
          </p:nvPr>
        </p:nvSpPr>
        <p:spPr/>
        <p:txBody>
          <a:bodyPr/>
          <a:lstStyle/>
          <a:p>
            <a:r>
              <a:rPr lang="zh-CN" altLang="en-US"/>
              <a:t>攻击分类（</a:t>
            </a:r>
            <a:r>
              <a:rPr lang="en-US" altLang="zh-CN">
                <a:sym typeface="+mn-ea"/>
              </a:rPr>
              <a:t>Icove</a:t>
            </a:r>
            <a:r>
              <a:rPr lang="zh-CN" altLang="en-US">
                <a:sym typeface="+mn-ea"/>
              </a:rPr>
              <a:t>分类</a:t>
            </a:r>
            <a:r>
              <a:rPr lang="zh-CN" altLang="en-US"/>
              <a:t>）</a:t>
            </a:r>
          </a:p>
        </p:txBody>
      </p:sp>
      <p:sp>
        <p:nvSpPr>
          <p:cNvPr id="76804" name="Text Box 4"/>
          <p:cNvSpPr txBox="1">
            <a:spLocks noChangeArrowheads="1"/>
          </p:cNvSpPr>
          <p:nvPr/>
        </p:nvSpPr>
        <p:spPr bwMode="auto">
          <a:xfrm>
            <a:off x="1116013" y="2449513"/>
            <a:ext cx="2447925" cy="3140075"/>
          </a:xfrm>
          <a:prstGeom prst="rect">
            <a:avLst/>
          </a:prstGeom>
          <a:noFill/>
          <a:ln w="9525">
            <a:noFill/>
            <a:miter lim="800000"/>
          </a:ln>
        </p:spPr>
        <p:txBody>
          <a:bodyPr>
            <a:spAutoFit/>
          </a:bodyPr>
          <a:lstStyle/>
          <a:p>
            <a:pPr>
              <a:buFont typeface="Wingdings" panose="05000000000000000000" pitchFamily="2" charset="2"/>
              <a:buChar char="u"/>
            </a:pPr>
            <a:r>
              <a:rPr lang="zh-CN" altLang="en-US" sz="2000">
                <a:solidFill>
                  <a:srgbClr val="000000"/>
                </a:solidFill>
              </a:rPr>
              <a:t> 病毒和蠕虫</a:t>
            </a:r>
          </a:p>
          <a:p>
            <a:pPr>
              <a:buFont typeface="Wingdings" panose="05000000000000000000" pitchFamily="2" charset="2"/>
              <a:buChar char="u"/>
            </a:pPr>
            <a:r>
              <a:rPr lang="zh-CN" altLang="en-US" sz="2000">
                <a:solidFill>
                  <a:srgbClr val="000000"/>
                </a:solidFill>
              </a:rPr>
              <a:t> 资料欺骗</a:t>
            </a:r>
          </a:p>
          <a:p>
            <a:pPr>
              <a:buFont typeface="Wingdings" panose="05000000000000000000" pitchFamily="2" charset="2"/>
              <a:buChar char="u"/>
            </a:pPr>
            <a:r>
              <a:rPr lang="zh-CN" altLang="en-US" sz="2000">
                <a:solidFill>
                  <a:srgbClr val="000000"/>
                </a:solidFill>
              </a:rPr>
              <a:t> 拒绝服务</a:t>
            </a:r>
          </a:p>
          <a:p>
            <a:pPr>
              <a:buFont typeface="Wingdings" panose="05000000000000000000" pitchFamily="2" charset="2"/>
              <a:buChar char="u"/>
            </a:pPr>
            <a:r>
              <a:rPr lang="zh-CN" altLang="en-US" sz="2000">
                <a:solidFill>
                  <a:srgbClr val="000000"/>
                </a:solidFill>
              </a:rPr>
              <a:t> 非授权资料拷贝</a:t>
            </a:r>
          </a:p>
          <a:p>
            <a:pPr>
              <a:buFont typeface="Wingdings" panose="05000000000000000000" pitchFamily="2" charset="2"/>
              <a:buChar char="u"/>
            </a:pPr>
            <a:r>
              <a:rPr lang="zh-CN" altLang="en-US" sz="2000">
                <a:solidFill>
                  <a:srgbClr val="000000"/>
                </a:solidFill>
              </a:rPr>
              <a:t> 侵扰</a:t>
            </a:r>
          </a:p>
          <a:p>
            <a:pPr>
              <a:buFont typeface="Wingdings" panose="05000000000000000000" pitchFamily="2" charset="2"/>
              <a:buChar char="u"/>
            </a:pPr>
            <a:r>
              <a:rPr lang="zh-CN" altLang="en-US" sz="2000">
                <a:solidFill>
                  <a:srgbClr val="000000"/>
                </a:solidFill>
              </a:rPr>
              <a:t> 软件盗版</a:t>
            </a:r>
          </a:p>
          <a:p>
            <a:pPr>
              <a:buFont typeface="Wingdings" panose="05000000000000000000" pitchFamily="2" charset="2"/>
              <a:buChar char="u"/>
            </a:pPr>
            <a:r>
              <a:rPr lang="zh-CN" altLang="en-US" sz="2000">
                <a:solidFill>
                  <a:srgbClr val="000000"/>
                </a:solidFill>
              </a:rPr>
              <a:t> 特洛伊木马</a:t>
            </a:r>
          </a:p>
          <a:p>
            <a:pPr>
              <a:buFont typeface="Wingdings" panose="05000000000000000000" pitchFamily="2" charset="2"/>
              <a:buChar char="u"/>
            </a:pPr>
            <a:r>
              <a:rPr lang="zh-CN" altLang="en-US" sz="2000">
                <a:solidFill>
                  <a:srgbClr val="000000"/>
                </a:solidFill>
              </a:rPr>
              <a:t> 隐蔽信道</a:t>
            </a:r>
          </a:p>
          <a:p>
            <a:pPr>
              <a:buFont typeface="Wingdings" panose="05000000000000000000" pitchFamily="2" charset="2"/>
              <a:buChar char="u"/>
            </a:pPr>
            <a:r>
              <a:rPr lang="zh-CN" altLang="en-US" sz="2000">
                <a:solidFill>
                  <a:srgbClr val="000000"/>
                </a:solidFill>
              </a:rPr>
              <a:t> 搭线窃听</a:t>
            </a:r>
          </a:p>
          <a:p>
            <a:pPr>
              <a:buFont typeface="Wingdings" panose="05000000000000000000" pitchFamily="2" charset="2"/>
              <a:buChar char="u"/>
            </a:pPr>
            <a:r>
              <a:rPr lang="zh-CN" altLang="en-US" sz="2000">
                <a:solidFill>
                  <a:srgbClr val="000000"/>
                </a:solidFill>
              </a:rPr>
              <a:t> 会话截持</a:t>
            </a:r>
          </a:p>
        </p:txBody>
      </p:sp>
      <p:sp>
        <p:nvSpPr>
          <p:cNvPr id="76805" name="Text Box 5"/>
          <p:cNvSpPr txBox="1">
            <a:spLocks noChangeArrowheads="1"/>
          </p:cNvSpPr>
          <p:nvPr/>
        </p:nvSpPr>
        <p:spPr bwMode="auto">
          <a:xfrm>
            <a:off x="4140200" y="2449513"/>
            <a:ext cx="2447925" cy="3140075"/>
          </a:xfrm>
          <a:prstGeom prst="rect">
            <a:avLst/>
          </a:prstGeom>
          <a:noFill/>
          <a:ln w="9525">
            <a:noFill/>
            <a:miter lim="800000"/>
          </a:ln>
        </p:spPr>
        <p:txBody>
          <a:bodyPr>
            <a:spAutoFit/>
          </a:bodyPr>
          <a:lstStyle/>
          <a:p>
            <a:pPr>
              <a:buFont typeface="Wingdings" panose="05000000000000000000" pitchFamily="2" charset="2"/>
              <a:buChar char="u"/>
            </a:pPr>
            <a:r>
              <a:rPr lang="zh-CN" altLang="en-US" sz="2000" b="1">
                <a:solidFill>
                  <a:srgbClr val="000000"/>
                </a:solidFill>
              </a:rPr>
              <a:t> </a:t>
            </a:r>
            <a:r>
              <a:rPr lang="en-US" altLang="zh-CN" sz="2000" b="1">
                <a:solidFill>
                  <a:srgbClr val="000000"/>
                </a:solidFill>
              </a:rPr>
              <a:t>IP</a:t>
            </a:r>
            <a:r>
              <a:rPr lang="zh-CN" altLang="en-US" sz="20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欺骗</a:t>
            </a:r>
          </a:p>
          <a:p>
            <a:pPr algn="just">
              <a:buFont typeface="Wingdings" panose="05000000000000000000" pitchFamily="2" charset="2"/>
              <a:buChar char="u"/>
            </a:pPr>
            <a:r>
              <a:rPr lang="zh-CN" altLang="en-US" sz="20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 口令窃听</a:t>
            </a:r>
          </a:p>
          <a:p>
            <a:pPr algn="just">
              <a:buFont typeface="Wingdings" panose="05000000000000000000" pitchFamily="2" charset="2"/>
              <a:buChar char="u"/>
            </a:pPr>
            <a:r>
              <a:rPr lang="zh-CN" altLang="en-US" sz="20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 越权访问</a:t>
            </a:r>
          </a:p>
          <a:p>
            <a:pPr algn="just">
              <a:buFont typeface="Wingdings" panose="05000000000000000000" pitchFamily="2" charset="2"/>
              <a:buChar char="u"/>
            </a:pPr>
            <a:r>
              <a:rPr lang="zh-CN" altLang="en-US" sz="20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 扫描</a:t>
            </a:r>
          </a:p>
          <a:p>
            <a:pPr algn="just">
              <a:buFont typeface="Wingdings" panose="05000000000000000000" pitchFamily="2" charset="2"/>
              <a:buChar char="u"/>
            </a:pPr>
            <a:r>
              <a:rPr lang="zh-CN" altLang="en-US" sz="20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 逻辑炸弹</a:t>
            </a:r>
          </a:p>
          <a:p>
            <a:pPr algn="just">
              <a:buFont typeface="Wingdings" panose="05000000000000000000" pitchFamily="2" charset="2"/>
              <a:buChar char="u"/>
            </a:pPr>
            <a:r>
              <a:rPr lang="zh-CN" altLang="en-US" sz="20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 陷门攻击</a:t>
            </a:r>
          </a:p>
          <a:p>
            <a:pPr algn="just">
              <a:buFont typeface="Wingdings" panose="05000000000000000000" pitchFamily="2" charset="2"/>
              <a:buChar char="u"/>
            </a:pPr>
            <a:r>
              <a:rPr lang="zh-CN" altLang="en-US" sz="20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 隧道</a:t>
            </a:r>
          </a:p>
          <a:p>
            <a:pPr algn="just">
              <a:buFont typeface="Wingdings" panose="05000000000000000000" pitchFamily="2" charset="2"/>
              <a:buChar char="u"/>
            </a:pPr>
            <a:r>
              <a:rPr lang="zh-CN" altLang="en-US" sz="20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 伪装</a:t>
            </a:r>
          </a:p>
          <a:p>
            <a:pPr algn="just">
              <a:buFont typeface="Wingdings" panose="05000000000000000000" pitchFamily="2" charset="2"/>
              <a:buChar char="u"/>
            </a:pPr>
            <a:r>
              <a:rPr lang="zh-CN" altLang="en-US" sz="20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 电磁泄露</a:t>
            </a:r>
            <a:endParaRPr lang="zh-CN" altLang="en-US" sz="2000" b="1">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a:buFont typeface="Wingdings" panose="05000000000000000000" pitchFamily="2" charset="2"/>
              <a:buChar char="u"/>
            </a:pPr>
            <a:r>
              <a:rPr lang="zh-CN" altLang="en-US" sz="2000" b="1">
                <a:solidFill>
                  <a:srgbClr val="000000"/>
                </a:solidFill>
                <a:latin typeface="宋体" panose="02010600030101010101" pitchFamily="2" charset="-122"/>
                <a:ea typeface="宋体" panose="02010600030101010101" pitchFamily="2" charset="-122"/>
                <a:cs typeface="Times New Roman" panose="02020603050405020304" pitchFamily="18" charset="0"/>
              </a:rPr>
              <a:t> 服务干扰</a:t>
            </a:r>
            <a:r>
              <a:rPr lang="zh-CN" altLang="en-US" sz="2000" b="1">
                <a:solidFill>
                  <a:srgbClr val="000000"/>
                </a:solidFill>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1"/>
          <p:cNvSpPr>
            <a:spLocks noGrp="1"/>
          </p:cNvSpPr>
          <p:nvPr>
            <p:ph idx="1"/>
          </p:nvPr>
        </p:nvSpPr>
        <p:spPr/>
        <p:txBody>
          <a:bodyPr/>
          <a:lstStyle/>
          <a:p>
            <a:r>
              <a:rPr lang="en-US" altLang="zh-CN" dirty="0" err="1" smtClean="0"/>
              <a:t>Willam</a:t>
            </a:r>
            <a:r>
              <a:rPr lang="en-US" altLang="zh-CN" dirty="0" smtClean="0"/>
              <a:t> Stallings </a:t>
            </a:r>
            <a:r>
              <a:rPr lang="zh-CN" altLang="en-US" dirty="0"/>
              <a:t>：基于攻击实施手段的网络攻击分类 </a:t>
            </a:r>
          </a:p>
          <a:p>
            <a:endParaRPr lang="zh-CN" altLang="en-US" dirty="0"/>
          </a:p>
        </p:txBody>
      </p:sp>
      <p:sp>
        <p:nvSpPr>
          <p:cNvPr id="75779" name="标题 2"/>
          <p:cNvSpPr>
            <a:spLocks noGrp="1"/>
          </p:cNvSpPr>
          <p:nvPr>
            <p:ph type="title"/>
          </p:nvPr>
        </p:nvSpPr>
        <p:spPr/>
        <p:txBody>
          <a:bodyPr/>
          <a:lstStyle/>
          <a:p>
            <a:r>
              <a:rPr lang="zh-CN" altLang="en-US" dirty="0"/>
              <a:t>攻击分类（</a:t>
            </a:r>
            <a:r>
              <a:rPr lang="en-US" altLang="zh-CN" dirty="0">
                <a:sym typeface="+mn-ea"/>
              </a:rPr>
              <a:t>Stallings </a:t>
            </a:r>
            <a:r>
              <a:rPr lang="zh-CN" altLang="en-US" dirty="0">
                <a:sym typeface="+mn-ea"/>
              </a:rPr>
              <a:t>分类）</a:t>
            </a:r>
          </a:p>
        </p:txBody>
      </p:sp>
      <p:sp>
        <p:nvSpPr>
          <p:cNvPr id="75780" name="Rectangle 42"/>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grpSp>
        <p:nvGrpSpPr>
          <p:cNvPr id="2" name="Group 1"/>
          <p:cNvGrpSpPr>
            <a:grpSpLocks noChangeAspect="1"/>
          </p:cNvGrpSpPr>
          <p:nvPr/>
        </p:nvGrpSpPr>
        <p:grpSpPr bwMode="auto">
          <a:xfrm>
            <a:off x="438150" y="2862263"/>
            <a:ext cx="7943850" cy="2581275"/>
            <a:chOff x="2362" y="8230"/>
            <a:chExt cx="11421" cy="3719"/>
          </a:xfrm>
        </p:grpSpPr>
        <p:sp>
          <p:nvSpPr>
            <p:cNvPr id="75782" name="AutoShape 41"/>
            <p:cNvSpPr>
              <a:spLocks noChangeAspect="1" noChangeArrowheads="1" noTextEdit="1"/>
            </p:cNvSpPr>
            <p:nvPr/>
          </p:nvSpPr>
          <p:spPr bwMode="auto">
            <a:xfrm>
              <a:off x="2362" y="8230"/>
              <a:ext cx="11421" cy="3719"/>
            </a:xfrm>
            <a:prstGeom prst="rect">
              <a:avLst/>
            </a:prstGeom>
            <a:noFill/>
            <a:ln w="9525">
              <a:noFill/>
              <a:miter lim="800000"/>
            </a:ln>
          </p:spPr>
          <p:txBody>
            <a:bodyPr/>
            <a:lstStyle/>
            <a:p>
              <a:endParaRPr lang="zh-CN" altLang="en-US"/>
            </a:p>
          </p:txBody>
        </p:sp>
        <p:sp>
          <p:nvSpPr>
            <p:cNvPr id="75783" name="Line 40"/>
            <p:cNvSpPr>
              <a:spLocks noChangeShapeType="1"/>
            </p:cNvSpPr>
            <p:nvPr/>
          </p:nvSpPr>
          <p:spPr bwMode="auto">
            <a:xfrm>
              <a:off x="5972" y="9136"/>
              <a:ext cx="616" cy="0"/>
            </a:xfrm>
            <a:prstGeom prst="line">
              <a:avLst/>
            </a:prstGeom>
            <a:noFill/>
            <a:ln w="19050">
              <a:solidFill>
                <a:srgbClr val="000000"/>
              </a:solidFill>
              <a:round/>
              <a:headEnd type="none" w="sm" len="sm"/>
              <a:tailEnd type="triangle" w="med" len="lg"/>
            </a:ln>
          </p:spPr>
          <p:txBody>
            <a:bodyPr wrap="none" anchor="ctr"/>
            <a:lstStyle/>
            <a:p>
              <a:endParaRPr lang="zh-CN" altLang="en-US"/>
            </a:p>
          </p:txBody>
        </p:sp>
        <p:sp>
          <p:nvSpPr>
            <p:cNvPr id="75784" name="Oval 39"/>
            <p:cNvSpPr>
              <a:spLocks noChangeArrowheads="1"/>
            </p:cNvSpPr>
            <p:nvPr/>
          </p:nvSpPr>
          <p:spPr bwMode="auto">
            <a:xfrm>
              <a:off x="5666" y="8969"/>
              <a:ext cx="338" cy="335"/>
            </a:xfrm>
            <a:prstGeom prst="ellipse">
              <a:avLst/>
            </a:prstGeom>
            <a:solidFill>
              <a:srgbClr val="FF0066"/>
            </a:solidFill>
            <a:ln w="19050">
              <a:solidFill>
                <a:srgbClr val="000000"/>
              </a:solidFill>
              <a:round/>
              <a:headEnd type="none" w="sm" len="sm"/>
              <a:tailEnd type="none" w="sm" len="sm"/>
            </a:ln>
          </p:spPr>
          <p:txBody>
            <a:bodyPr wrap="none" anchor="ctr"/>
            <a:lstStyle/>
            <a:p>
              <a:endParaRPr lang="zh-CN" altLang="en-US"/>
            </a:p>
          </p:txBody>
        </p:sp>
        <p:sp>
          <p:nvSpPr>
            <p:cNvPr id="75785" name="Oval 38"/>
            <p:cNvSpPr>
              <a:spLocks noChangeArrowheads="1"/>
            </p:cNvSpPr>
            <p:nvPr/>
          </p:nvSpPr>
          <p:spPr bwMode="auto">
            <a:xfrm>
              <a:off x="7408" y="8969"/>
              <a:ext cx="337" cy="335"/>
            </a:xfrm>
            <a:prstGeom prst="ellipse">
              <a:avLst/>
            </a:prstGeom>
            <a:solidFill>
              <a:srgbClr val="FF0066"/>
            </a:solidFill>
            <a:ln w="19050">
              <a:solidFill>
                <a:srgbClr val="000000"/>
              </a:solidFill>
              <a:round/>
              <a:headEnd type="none" w="sm" len="sm"/>
              <a:tailEnd type="none" w="sm" len="sm"/>
            </a:ln>
          </p:spPr>
          <p:txBody>
            <a:bodyPr wrap="none" anchor="ctr"/>
            <a:lstStyle/>
            <a:p>
              <a:endParaRPr lang="zh-CN" altLang="en-US"/>
            </a:p>
          </p:txBody>
        </p:sp>
        <p:sp>
          <p:nvSpPr>
            <p:cNvPr id="75786" name="Line 37"/>
            <p:cNvSpPr>
              <a:spLocks noChangeShapeType="1"/>
            </p:cNvSpPr>
            <p:nvPr/>
          </p:nvSpPr>
          <p:spPr bwMode="auto">
            <a:xfrm>
              <a:off x="6640" y="8753"/>
              <a:ext cx="0" cy="731"/>
            </a:xfrm>
            <a:prstGeom prst="line">
              <a:avLst/>
            </a:prstGeom>
            <a:noFill/>
            <a:ln w="38100">
              <a:solidFill>
                <a:srgbClr val="000000"/>
              </a:solidFill>
              <a:round/>
              <a:headEnd type="none" w="sm" len="sm"/>
              <a:tailEnd type="none" w="sm" len="sm"/>
            </a:ln>
          </p:spPr>
          <p:txBody>
            <a:bodyPr wrap="none" anchor="ctr"/>
            <a:lstStyle/>
            <a:p>
              <a:endParaRPr lang="zh-CN" altLang="en-US"/>
            </a:p>
          </p:txBody>
        </p:sp>
        <p:sp>
          <p:nvSpPr>
            <p:cNvPr id="75787" name="Oval 36"/>
            <p:cNvSpPr>
              <a:spLocks noChangeArrowheads="1"/>
            </p:cNvSpPr>
            <p:nvPr/>
          </p:nvSpPr>
          <p:spPr bwMode="auto">
            <a:xfrm>
              <a:off x="2840" y="8969"/>
              <a:ext cx="338" cy="332"/>
            </a:xfrm>
            <a:prstGeom prst="ellipse">
              <a:avLst/>
            </a:prstGeom>
            <a:solidFill>
              <a:srgbClr val="FF0066"/>
            </a:solidFill>
            <a:ln w="19050">
              <a:solidFill>
                <a:srgbClr val="000000"/>
              </a:solidFill>
              <a:round/>
              <a:headEnd type="none" w="sm" len="sm"/>
              <a:tailEnd type="none" w="sm" len="sm"/>
            </a:ln>
          </p:spPr>
          <p:txBody>
            <a:bodyPr wrap="none" anchor="ctr"/>
            <a:lstStyle/>
            <a:p>
              <a:endParaRPr lang="zh-CN" altLang="en-US"/>
            </a:p>
          </p:txBody>
        </p:sp>
        <p:sp>
          <p:nvSpPr>
            <p:cNvPr id="75788" name="Oval 35"/>
            <p:cNvSpPr>
              <a:spLocks noChangeArrowheads="1"/>
            </p:cNvSpPr>
            <p:nvPr/>
          </p:nvSpPr>
          <p:spPr bwMode="auto">
            <a:xfrm>
              <a:off x="4581" y="8969"/>
              <a:ext cx="338" cy="332"/>
            </a:xfrm>
            <a:prstGeom prst="ellipse">
              <a:avLst/>
            </a:prstGeom>
            <a:solidFill>
              <a:srgbClr val="FF0066"/>
            </a:solidFill>
            <a:ln w="19050">
              <a:solidFill>
                <a:srgbClr val="000000"/>
              </a:solidFill>
              <a:round/>
              <a:headEnd type="none" w="sm" len="sm"/>
              <a:tailEnd type="none" w="sm" len="sm"/>
            </a:ln>
          </p:spPr>
          <p:txBody>
            <a:bodyPr wrap="none" anchor="ctr"/>
            <a:lstStyle/>
            <a:p>
              <a:endParaRPr lang="zh-CN" altLang="en-US"/>
            </a:p>
          </p:txBody>
        </p:sp>
        <p:sp>
          <p:nvSpPr>
            <p:cNvPr id="75789" name="Line 34"/>
            <p:cNvSpPr>
              <a:spLocks noChangeShapeType="1"/>
            </p:cNvSpPr>
            <p:nvPr/>
          </p:nvSpPr>
          <p:spPr bwMode="auto">
            <a:xfrm>
              <a:off x="3178" y="9136"/>
              <a:ext cx="1403" cy="0"/>
            </a:xfrm>
            <a:prstGeom prst="line">
              <a:avLst/>
            </a:prstGeom>
            <a:noFill/>
            <a:ln w="19050">
              <a:solidFill>
                <a:srgbClr val="000000"/>
              </a:solidFill>
              <a:round/>
              <a:headEnd type="none" w="sm" len="sm"/>
              <a:tailEnd type="triangle" w="med" len="lg"/>
            </a:ln>
          </p:spPr>
          <p:txBody>
            <a:bodyPr wrap="none" anchor="ctr"/>
            <a:lstStyle/>
            <a:p>
              <a:endParaRPr lang="zh-CN" altLang="en-US"/>
            </a:p>
          </p:txBody>
        </p:sp>
        <p:sp>
          <p:nvSpPr>
            <p:cNvPr id="75790" name="Arc 33"/>
            <p:cNvSpPr/>
            <p:nvPr/>
          </p:nvSpPr>
          <p:spPr bwMode="auto">
            <a:xfrm>
              <a:off x="3178" y="9136"/>
              <a:ext cx="726" cy="476"/>
            </a:xfrm>
            <a:custGeom>
              <a:avLst/>
              <a:gdLst>
                <a:gd name="T0" fmla="*/ 0 w 21600"/>
                <a:gd name="T1" fmla="*/ 0 h 19891"/>
                <a:gd name="T2" fmla="*/ 0 w 21600"/>
                <a:gd name="T3" fmla="*/ 0 h 19891"/>
                <a:gd name="T4" fmla="*/ 0 w 21600"/>
                <a:gd name="T5" fmla="*/ 0 h 19891"/>
                <a:gd name="T6" fmla="*/ 0 60000 65536"/>
                <a:gd name="T7" fmla="*/ 0 60000 65536"/>
                <a:gd name="T8" fmla="*/ 0 60000 65536"/>
                <a:gd name="T9" fmla="*/ 0 w 21600"/>
                <a:gd name="T10" fmla="*/ 0 h 19891"/>
                <a:gd name="T11" fmla="*/ 21600 w 21600"/>
                <a:gd name="T12" fmla="*/ 19891 h 19891"/>
              </a:gdLst>
              <a:ahLst/>
              <a:cxnLst>
                <a:cxn ang="T6">
                  <a:pos x="T0" y="T1"/>
                </a:cxn>
                <a:cxn ang="T7">
                  <a:pos x="T2" y="T3"/>
                </a:cxn>
                <a:cxn ang="T8">
                  <a:pos x="T4" y="T5"/>
                </a:cxn>
              </a:cxnLst>
              <a:rect l="T9" t="T10" r="T11" b="T12"/>
              <a:pathLst>
                <a:path w="21600" h="19891" fill="none" extrusionOk="0">
                  <a:moveTo>
                    <a:pt x="8420" y="0"/>
                  </a:moveTo>
                  <a:cubicBezTo>
                    <a:pt x="16409" y="3382"/>
                    <a:pt x="21600" y="11215"/>
                    <a:pt x="21600" y="19891"/>
                  </a:cubicBezTo>
                </a:path>
                <a:path w="21600" h="19891" stroke="0" extrusionOk="0">
                  <a:moveTo>
                    <a:pt x="8420" y="0"/>
                  </a:moveTo>
                  <a:cubicBezTo>
                    <a:pt x="16409" y="3382"/>
                    <a:pt x="21600" y="11215"/>
                    <a:pt x="21600" y="19891"/>
                  </a:cubicBezTo>
                  <a:lnTo>
                    <a:pt x="0" y="19891"/>
                  </a:lnTo>
                  <a:close/>
                </a:path>
              </a:pathLst>
            </a:custGeom>
            <a:solidFill>
              <a:srgbClr val="00CC99"/>
            </a:solidFill>
            <a:ln w="19050">
              <a:solidFill>
                <a:srgbClr val="000000"/>
              </a:solidFill>
              <a:round/>
              <a:headEnd type="none" w="sm" len="sm"/>
              <a:tailEnd type="triangle" w="med" len="lg"/>
            </a:ln>
          </p:spPr>
          <p:txBody>
            <a:bodyPr wrap="none" anchor="ctr"/>
            <a:lstStyle/>
            <a:p>
              <a:endParaRPr lang="zh-CN" altLang="en-US"/>
            </a:p>
          </p:txBody>
        </p:sp>
        <p:sp>
          <p:nvSpPr>
            <p:cNvPr id="75791" name="Oval 32"/>
            <p:cNvSpPr>
              <a:spLocks noChangeArrowheads="1"/>
            </p:cNvSpPr>
            <p:nvPr/>
          </p:nvSpPr>
          <p:spPr bwMode="auto">
            <a:xfrm>
              <a:off x="3684" y="9637"/>
              <a:ext cx="504" cy="278"/>
            </a:xfrm>
            <a:prstGeom prst="ellipse">
              <a:avLst/>
            </a:prstGeom>
            <a:solidFill>
              <a:srgbClr val="FFFF00"/>
            </a:solidFill>
            <a:ln w="19050">
              <a:solidFill>
                <a:srgbClr val="000000"/>
              </a:solidFill>
              <a:round/>
              <a:headEnd type="none" w="sm" len="sm"/>
              <a:tailEnd type="none" w="sm" len="sm"/>
            </a:ln>
          </p:spPr>
          <p:txBody>
            <a:bodyPr wrap="none" anchor="ctr"/>
            <a:lstStyle/>
            <a:p>
              <a:endParaRPr lang="zh-CN" altLang="en-US"/>
            </a:p>
          </p:txBody>
        </p:sp>
        <p:sp>
          <p:nvSpPr>
            <p:cNvPr id="75792" name="Text Box 31"/>
            <p:cNvSpPr txBox="1">
              <a:spLocks noChangeArrowheads="1"/>
            </p:cNvSpPr>
            <p:nvPr/>
          </p:nvSpPr>
          <p:spPr bwMode="auto">
            <a:xfrm>
              <a:off x="4187" y="9705"/>
              <a:ext cx="838" cy="484"/>
            </a:xfrm>
            <a:prstGeom prst="rect">
              <a:avLst/>
            </a:prstGeom>
            <a:noFill/>
            <a:ln w="19050">
              <a:noFill/>
              <a:miter lim="800000"/>
              <a:headEnd type="none" w="sm" len="sm"/>
              <a:tailEnd type="none" w="sm" len="sm"/>
            </a:ln>
          </p:spPr>
          <p:txBody>
            <a:bodyPr wrap="none" lIns="58522" tIns="29261" rIns="58522" bIns="29261">
              <a:spAutoFit/>
            </a:bodyPr>
            <a:lstStyle/>
            <a:p>
              <a:pPr eaLnBrk="0" hangingPunct="0"/>
              <a:r>
                <a:rPr lang="zh-CN" b="1">
                  <a:solidFill>
                    <a:srgbClr val="000000"/>
                  </a:solidFill>
                  <a:latin typeface="Times New Roman" panose="02020603050405020304" pitchFamily="18" charset="0"/>
                  <a:ea typeface="宋体" panose="02010600030101010101" pitchFamily="2" charset="-122"/>
                </a:rPr>
                <a:t>截获</a:t>
              </a:r>
              <a:endParaRPr lang="zh-CN"/>
            </a:p>
          </p:txBody>
        </p:sp>
        <p:sp>
          <p:nvSpPr>
            <p:cNvPr id="75793" name="Oval 30"/>
            <p:cNvSpPr>
              <a:spLocks noChangeArrowheads="1"/>
            </p:cNvSpPr>
            <p:nvPr/>
          </p:nvSpPr>
          <p:spPr bwMode="auto">
            <a:xfrm>
              <a:off x="8475" y="8962"/>
              <a:ext cx="337" cy="332"/>
            </a:xfrm>
            <a:prstGeom prst="ellipse">
              <a:avLst/>
            </a:prstGeom>
            <a:solidFill>
              <a:srgbClr val="FF0066"/>
            </a:solidFill>
            <a:ln w="19050">
              <a:solidFill>
                <a:srgbClr val="000000"/>
              </a:solidFill>
              <a:round/>
              <a:headEnd type="none" w="sm" len="sm"/>
              <a:tailEnd type="none" w="sm" len="sm"/>
            </a:ln>
          </p:spPr>
          <p:txBody>
            <a:bodyPr wrap="none" anchor="ctr"/>
            <a:lstStyle/>
            <a:p>
              <a:endParaRPr lang="zh-CN" altLang="en-US"/>
            </a:p>
          </p:txBody>
        </p:sp>
        <p:sp>
          <p:nvSpPr>
            <p:cNvPr id="75794" name="Oval 29"/>
            <p:cNvSpPr>
              <a:spLocks noChangeArrowheads="1"/>
            </p:cNvSpPr>
            <p:nvPr/>
          </p:nvSpPr>
          <p:spPr bwMode="auto">
            <a:xfrm>
              <a:off x="10216" y="8962"/>
              <a:ext cx="337" cy="332"/>
            </a:xfrm>
            <a:prstGeom prst="ellipse">
              <a:avLst/>
            </a:prstGeom>
            <a:solidFill>
              <a:srgbClr val="FF0066"/>
            </a:solidFill>
            <a:ln w="19050">
              <a:solidFill>
                <a:srgbClr val="000000"/>
              </a:solidFill>
              <a:round/>
              <a:headEnd type="none" w="sm" len="sm"/>
              <a:tailEnd type="none" w="sm" len="sm"/>
            </a:ln>
          </p:spPr>
          <p:txBody>
            <a:bodyPr wrap="none" anchor="ctr"/>
            <a:lstStyle/>
            <a:p>
              <a:endParaRPr lang="zh-CN" altLang="en-US"/>
            </a:p>
          </p:txBody>
        </p:sp>
        <p:sp>
          <p:nvSpPr>
            <p:cNvPr id="75795" name="Arc 28"/>
            <p:cNvSpPr/>
            <p:nvPr/>
          </p:nvSpPr>
          <p:spPr bwMode="auto">
            <a:xfrm>
              <a:off x="8812" y="9112"/>
              <a:ext cx="727" cy="51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00CC99"/>
            </a:solidFill>
            <a:ln w="19050">
              <a:solidFill>
                <a:srgbClr val="000000"/>
              </a:solidFill>
              <a:round/>
              <a:headEnd type="none" w="sm" len="sm"/>
              <a:tailEnd type="triangle" w="med" len="lg"/>
            </a:ln>
          </p:spPr>
          <p:txBody>
            <a:bodyPr wrap="none" anchor="ctr"/>
            <a:lstStyle/>
            <a:p>
              <a:endParaRPr lang="zh-CN" altLang="en-US"/>
            </a:p>
          </p:txBody>
        </p:sp>
        <p:sp>
          <p:nvSpPr>
            <p:cNvPr id="75796" name="Oval 27"/>
            <p:cNvSpPr>
              <a:spLocks noChangeArrowheads="1"/>
            </p:cNvSpPr>
            <p:nvPr/>
          </p:nvSpPr>
          <p:spPr bwMode="auto">
            <a:xfrm>
              <a:off x="9319" y="9630"/>
              <a:ext cx="504" cy="279"/>
            </a:xfrm>
            <a:prstGeom prst="ellipse">
              <a:avLst/>
            </a:prstGeom>
            <a:solidFill>
              <a:srgbClr val="FFFF00"/>
            </a:solidFill>
            <a:ln w="19050">
              <a:solidFill>
                <a:srgbClr val="000000"/>
              </a:solidFill>
              <a:round/>
              <a:headEnd type="none" w="sm" len="sm"/>
              <a:tailEnd type="none" w="sm" len="sm"/>
            </a:ln>
          </p:spPr>
          <p:txBody>
            <a:bodyPr wrap="none" anchor="ctr"/>
            <a:lstStyle/>
            <a:p>
              <a:endParaRPr lang="zh-CN" altLang="en-US"/>
            </a:p>
          </p:txBody>
        </p:sp>
        <p:sp>
          <p:nvSpPr>
            <p:cNvPr id="75797" name="Arc 26"/>
            <p:cNvSpPr/>
            <p:nvPr/>
          </p:nvSpPr>
          <p:spPr bwMode="auto">
            <a:xfrm flipH="1">
              <a:off x="9599" y="9125"/>
              <a:ext cx="617" cy="519"/>
            </a:xfrm>
            <a:custGeom>
              <a:avLst/>
              <a:gdLst>
                <a:gd name="T0" fmla="*/ 0 w 21548"/>
                <a:gd name="T1" fmla="*/ 0 h 21600"/>
                <a:gd name="T2" fmla="*/ 0 w 21548"/>
                <a:gd name="T3" fmla="*/ 0 h 21600"/>
                <a:gd name="T4" fmla="*/ 0 w 21548"/>
                <a:gd name="T5" fmla="*/ 0 h 21600"/>
                <a:gd name="T6" fmla="*/ 0 60000 65536"/>
                <a:gd name="T7" fmla="*/ 0 60000 65536"/>
                <a:gd name="T8" fmla="*/ 0 60000 65536"/>
                <a:gd name="T9" fmla="*/ 0 w 21548"/>
                <a:gd name="T10" fmla="*/ 0 h 21600"/>
                <a:gd name="T11" fmla="*/ 21548 w 21548"/>
                <a:gd name="T12" fmla="*/ 21600 h 21600"/>
              </a:gdLst>
              <a:ahLst/>
              <a:cxnLst>
                <a:cxn ang="T6">
                  <a:pos x="T0" y="T1"/>
                </a:cxn>
                <a:cxn ang="T7">
                  <a:pos x="T2" y="T3"/>
                </a:cxn>
                <a:cxn ang="T8">
                  <a:pos x="T4" y="T5"/>
                </a:cxn>
              </a:cxnLst>
              <a:rect l="T9" t="T10" r="T11" b="T12"/>
              <a:pathLst>
                <a:path w="21548" h="21600" fill="none" extrusionOk="0">
                  <a:moveTo>
                    <a:pt x="-1" y="0"/>
                  </a:moveTo>
                  <a:cubicBezTo>
                    <a:pt x="11349" y="0"/>
                    <a:pt x="20763" y="8784"/>
                    <a:pt x="21548" y="20106"/>
                  </a:cubicBezTo>
                </a:path>
                <a:path w="21548" h="21600" stroke="0" extrusionOk="0">
                  <a:moveTo>
                    <a:pt x="-1" y="0"/>
                  </a:moveTo>
                  <a:cubicBezTo>
                    <a:pt x="11349" y="0"/>
                    <a:pt x="20763" y="8784"/>
                    <a:pt x="21548" y="20106"/>
                  </a:cubicBezTo>
                  <a:lnTo>
                    <a:pt x="0" y="21600"/>
                  </a:lnTo>
                  <a:close/>
                </a:path>
              </a:pathLst>
            </a:custGeom>
            <a:solidFill>
              <a:srgbClr val="00CC99"/>
            </a:solidFill>
            <a:ln w="19050">
              <a:solidFill>
                <a:srgbClr val="000000"/>
              </a:solidFill>
              <a:round/>
              <a:headEnd type="triangle" w="med" len="lg"/>
              <a:tailEnd type="none" w="med" len="lg"/>
            </a:ln>
          </p:spPr>
          <p:txBody>
            <a:bodyPr wrap="none" anchor="ctr"/>
            <a:lstStyle/>
            <a:p>
              <a:endParaRPr lang="zh-CN" altLang="en-US"/>
            </a:p>
          </p:txBody>
        </p:sp>
        <p:sp>
          <p:nvSpPr>
            <p:cNvPr id="75798" name="Text Box 25"/>
            <p:cNvSpPr txBox="1">
              <a:spLocks noChangeArrowheads="1"/>
            </p:cNvSpPr>
            <p:nvPr/>
          </p:nvSpPr>
          <p:spPr bwMode="auto">
            <a:xfrm>
              <a:off x="9823" y="9698"/>
              <a:ext cx="838" cy="484"/>
            </a:xfrm>
            <a:prstGeom prst="rect">
              <a:avLst/>
            </a:prstGeom>
            <a:noFill/>
            <a:ln w="19050">
              <a:noFill/>
              <a:miter lim="800000"/>
              <a:headEnd type="none" w="sm" len="sm"/>
              <a:tailEnd type="none" w="sm" len="sm"/>
            </a:ln>
          </p:spPr>
          <p:txBody>
            <a:bodyPr wrap="none" lIns="58522" tIns="29261" rIns="58522" bIns="29261">
              <a:spAutoFit/>
            </a:bodyPr>
            <a:lstStyle/>
            <a:p>
              <a:pPr eaLnBrk="0" hangingPunct="0"/>
              <a:r>
                <a:rPr lang="zh-CN" b="1">
                  <a:solidFill>
                    <a:srgbClr val="000000"/>
                  </a:solidFill>
                  <a:latin typeface="Times New Roman" panose="02020603050405020304" pitchFamily="18" charset="0"/>
                  <a:ea typeface="宋体" panose="02010600030101010101" pitchFamily="2" charset="-122"/>
                </a:rPr>
                <a:t>篡改</a:t>
              </a:r>
              <a:endParaRPr lang="zh-CN"/>
            </a:p>
          </p:txBody>
        </p:sp>
        <p:sp>
          <p:nvSpPr>
            <p:cNvPr id="75799" name="Oval 24"/>
            <p:cNvSpPr>
              <a:spLocks noChangeArrowheads="1"/>
            </p:cNvSpPr>
            <p:nvPr/>
          </p:nvSpPr>
          <p:spPr bwMode="auto">
            <a:xfrm>
              <a:off x="11345" y="8962"/>
              <a:ext cx="336" cy="332"/>
            </a:xfrm>
            <a:prstGeom prst="ellipse">
              <a:avLst/>
            </a:prstGeom>
            <a:solidFill>
              <a:srgbClr val="FF0066"/>
            </a:solidFill>
            <a:ln w="19050">
              <a:solidFill>
                <a:srgbClr val="000000"/>
              </a:solidFill>
              <a:round/>
              <a:headEnd type="none" w="sm" len="sm"/>
              <a:tailEnd type="none" w="sm" len="sm"/>
            </a:ln>
          </p:spPr>
          <p:txBody>
            <a:bodyPr wrap="none" anchor="ctr"/>
            <a:lstStyle/>
            <a:p>
              <a:endParaRPr lang="zh-CN" altLang="en-US"/>
            </a:p>
          </p:txBody>
        </p:sp>
        <p:sp>
          <p:nvSpPr>
            <p:cNvPr id="75800" name="Arc 23"/>
            <p:cNvSpPr/>
            <p:nvPr/>
          </p:nvSpPr>
          <p:spPr bwMode="auto">
            <a:xfrm flipH="1">
              <a:off x="12493" y="9130"/>
              <a:ext cx="617" cy="544"/>
            </a:xfrm>
            <a:custGeom>
              <a:avLst/>
              <a:gdLst>
                <a:gd name="T0" fmla="*/ 0 w 21548"/>
                <a:gd name="T1" fmla="*/ 0 h 21600"/>
                <a:gd name="T2" fmla="*/ 0 w 21548"/>
                <a:gd name="T3" fmla="*/ 0 h 21600"/>
                <a:gd name="T4" fmla="*/ 0 w 21548"/>
                <a:gd name="T5" fmla="*/ 0 h 21600"/>
                <a:gd name="T6" fmla="*/ 0 60000 65536"/>
                <a:gd name="T7" fmla="*/ 0 60000 65536"/>
                <a:gd name="T8" fmla="*/ 0 60000 65536"/>
                <a:gd name="T9" fmla="*/ 0 w 21548"/>
                <a:gd name="T10" fmla="*/ 0 h 21600"/>
                <a:gd name="T11" fmla="*/ 21548 w 21548"/>
                <a:gd name="T12" fmla="*/ 21600 h 21600"/>
              </a:gdLst>
              <a:ahLst/>
              <a:cxnLst>
                <a:cxn ang="T6">
                  <a:pos x="T0" y="T1"/>
                </a:cxn>
                <a:cxn ang="T7">
                  <a:pos x="T2" y="T3"/>
                </a:cxn>
                <a:cxn ang="T8">
                  <a:pos x="T4" y="T5"/>
                </a:cxn>
              </a:cxnLst>
              <a:rect l="T9" t="T10" r="T11" b="T12"/>
              <a:pathLst>
                <a:path w="21548" h="21600" fill="none" extrusionOk="0">
                  <a:moveTo>
                    <a:pt x="-1" y="0"/>
                  </a:moveTo>
                  <a:cubicBezTo>
                    <a:pt x="11349" y="0"/>
                    <a:pt x="20763" y="8784"/>
                    <a:pt x="21548" y="20106"/>
                  </a:cubicBezTo>
                </a:path>
                <a:path w="21548" h="21600" stroke="0" extrusionOk="0">
                  <a:moveTo>
                    <a:pt x="-1" y="0"/>
                  </a:moveTo>
                  <a:cubicBezTo>
                    <a:pt x="11349" y="0"/>
                    <a:pt x="20763" y="8784"/>
                    <a:pt x="21548" y="20106"/>
                  </a:cubicBezTo>
                  <a:lnTo>
                    <a:pt x="0" y="21600"/>
                  </a:lnTo>
                  <a:close/>
                </a:path>
              </a:pathLst>
            </a:custGeom>
            <a:solidFill>
              <a:srgbClr val="00CC99"/>
            </a:solidFill>
            <a:ln w="19050">
              <a:solidFill>
                <a:srgbClr val="000000"/>
              </a:solidFill>
              <a:round/>
              <a:headEnd type="triangle" w="med" len="lg"/>
              <a:tailEnd type="none" w="med" len="lg"/>
            </a:ln>
          </p:spPr>
          <p:txBody>
            <a:bodyPr wrap="none" anchor="ctr"/>
            <a:lstStyle/>
            <a:p>
              <a:endParaRPr lang="zh-CN" altLang="en-US"/>
            </a:p>
          </p:txBody>
        </p:sp>
        <p:sp>
          <p:nvSpPr>
            <p:cNvPr id="75801" name="Text Box 22"/>
            <p:cNvSpPr txBox="1">
              <a:spLocks noChangeArrowheads="1"/>
            </p:cNvSpPr>
            <p:nvPr/>
          </p:nvSpPr>
          <p:spPr bwMode="auto">
            <a:xfrm>
              <a:off x="12716" y="9698"/>
              <a:ext cx="838" cy="484"/>
            </a:xfrm>
            <a:prstGeom prst="rect">
              <a:avLst/>
            </a:prstGeom>
            <a:noFill/>
            <a:ln w="19050">
              <a:noFill/>
              <a:miter lim="800000"/>
              <a:headEnd type="none" w="sm" len="sm"/>
              <a:tailEnd type="none" w="sm" len="sm"/>
            </a:ln>
          </p:spPr>
          <p:txBody>
            <a:bodyPr wrap="none" lIns="58522" tIns="29261" rIns="58522" bIns="29261">
              <a:spAutoFit/>
            </a:bodyPr>
            <a:lstStyle/>
            <a:p>
              <a:pPr eaLnBrk="0" hangingPunct="0"/>
              <a:r>
                <a:rPr lang="zh-CN" b="1">
                  <a:solidFill>
                    <a:srgbClr val="000000"/>
                  </a:solidFill>
                  <a:latin typeface="Times New Roman" panose="02020603050405020304" pitchFamily="18" charset="0"/>
                  <a:ea typeface="宋体" panose="02010600030101010101" pitchFamily="2" charset="-122"/>
                </a:rPr>
                <a:t>伪造</a:t>
              </a:r>
              <a:endParaRPr lang="zh-CN"/>
            </a:p>
          </p:txBody>
        </p:sp>
        <p:sp>
          <p:nvSpPr>
            <p:cNvPr id="75802" name="Oval 21"/>
            <p:cNvSpPr>
              <a:spLocks noChangeArrowheads="1"/>
            </p:cNvSpPr>
            <p:nvPr/>
          </p:nvSpPr>
          <p:spPr bwMode="auto">
            <a:xfrm>
              <a:off x="13086" y="8962"/>
              <a:ext cx="337" cy="332"/>
            </a:xfrm>
            <a:prstGeom prst="ellipse">
              <a:avLst/>
            </a:prstGeom>
            <a:solidFill>
              <a:srgbClr val="FF0066"/>
            </a:solidFill>
            <a:ln w="19050">
              <a:solidFill>
                <a:srgbClr val="000000"/>
              </a:solidFill>
              <a:round/>
              <a:headEnd type="none" w="sm" len="sm"/>
              <a:tailEnd type="none" w="sm" len="sm"/>
            </a:ln>
          </p:spPr>
          <p:txBody>
            <a:bodyPr wrap="none" anchor="ctr"/>
            <a:lstStyle/>
            <a:p>
              <a:endParaRPr lang="zh-CN" altLang="en-US"/>
            </a:p>
          </p:txBody>
        </p:sp>
        <p:sp>
          <p:nvSpPr>
            <p:cNvPr id="75803" name="Oval 20"/>
            <p:cNvSpPr>
              <a:spLocks noChangeArrowheads="1"/>
            </p:cNvSpPr>
            <p:nvPr/>
          </p:nvSpPr>
          <p:spPr bwMode="auto">
            <a:xfrm>
              <a:off x="12212" y="9635"/>
              <a:ext cx="504" cy="279"/>
            </a:xfrm>
            <a:prstGeom prst="ellipse">
              <a:avLst/>
            </a:prstGeom>
            <a:solidFill>
              <a:srgbClr val="FFFF00"/>
            </a:solidFill>
            <a:ln w="19050">
              <a:solidFill>
                <a:srgbClr val="000000"/>
              </a:solidFill>
              <a:round/>
              <a:headEnd type="none" w="sm" len="sm"/>
              <a:tailEnd type="none" w="sm" len="sm"/>
            </a:ln>
          </p:spPr>
          <p:txBody>
            <a:bodyPr wrap="none" anchor="ctr"/>
            <a:lstStyle/>
            <a:p>
              <a:endParaRPr lang="zh-CN" altLang="en-US"/>
            </a:p>
          </p:txBody>
        </p:sp>
        <p:sp>
          <p:nvSpPr>
            <p:cNvPr id="75804" name="Text Box 19"/>
            <p:cNvSpPr txBox="1">
              <a:spLocks noChangeArrowheads="1"/>
            </p:cNvSpPr>
            <p:nvPr/>
          </p:nvSpPr>
          <p:spPr bwMode="auto">
            <a:xfrm>
              <a:off x="6179" y="9694"/>
              <a:ext cx="838" cy="484"/>
            </a:xfrm>
            <a:prstGeom prst="rect">
              <a:avLst/>
            </a:prstGeom>
            <a:noFill/>
            <a:ln w="19050">
              <a:noFill/>
              <a:miter lim="800000"/>
              <a:headEnd type="none" w="sm" len="sm"/>
              <a:tailEnd type="none" w="sm" len="sm"/>
            </a:ln>
          </p:spPr>
          <p:txBody>
            <a:bodyPr wrap="none" lIns="58522" tIns="29261" rIns="58522" bIns="29261">
              <a:spAutoFit/>
            </a:bodyPr>
            <a:lstStyle/>
            <a:p>
              <a:pPr eaLnBrk="0" hangingPunct="0"/>
              <a:r>
                <a:rPr lang="zh-CN" b="1">
                  <a:solidFill>
                    <a:srgbClr val="000000"/>
                  </a:solidFill>
                  <a:latin typeface="Times New Roman" panose="02020603050405020304" pitchFamily="18" charset="0"/>
                  <a:ea typeface="宋体" panose="02010600030101010101" pitchFamily="2" charset="-122"/>
                </a:rPr>
                <a:t>中断</a:t>
              </a:r>
              <a:endParaRPr lang="zh-CN"/>
            </a:p>
          </p:txBody>
        </p:sp>
        <p:sp>
          <p:nvSpPr>
            <p:cNvPr id="75805" name="Text Box 18"/>
            <p:cNvSpPr txBox="1">
              <a:spLocks noChangeArrowheads="1"/>
            </p:cNvSpPr>
            <p:nvPr/>
          </p:nvSpPr>
          <p:spPr bwMode="auto">
            <a:xfrm>
              <a:off x="3049" y="10317"/>
              <a:ext cx="1507" cy="484"/>
            </a:xfrm>
            <a:prstGeom prst="rect">
              <a:avLst/>
            </a:prstGeom>
            <a:noFill/>
            <a:ln w="19050">
              <a:noFill/>
              <a:miter lim="800000"/>
              <a:headEnd type="none" w="sm" len="sm"/>
              <a:tailEnd type="none" w="sm" len="sm"/>
            </a:ln>
          </p:spPr>
          <p:txBody>
            <a:bodyPr wrap="none" lIns="58522" tIns="29261" rIns="58522" bIns="29261">
              <a:spAutoFit/>
            </a:bodyPr>
            <a:lstStyle/>
            <a:p>
              <a:pPr eaLnBrk="0" hangingPunct="0"/>
              <a:r>
                <a:rPr lang="zh-CN" b="1">
                  <a:solidFill>
                    <a:srgbClr val="000000"/>
                  </a:solidFill>
                  <a:latin typeface="Times New Roman" panose="02020603050405020304" pitchFamily="18" charset="0"/>
                  <a:ea typeface="宋体" panose="02010600030101010101" pitchFamily="2" charset="-122"/>
                </a:rPr>
                <a:t>消极攻击</a:t>
              </a:r>
              <a:endParaRPr lang="zh-CN"/>
            </a:p>
          </p:txBody>
        </p:sp>
        <p:sp>
          <p:nvSpPr>
            <p:cNvPr id="75806" name="Text Box 17"/>
            <p:cNvSpPr txBox="1">
              <a:spLocks noChangeArrowheads="1"/>
            </p:cNvSpPr>
            <p:nvPr/>
          </p:nvSpPr>
          <p:spPr bwMode="auto">
            <a:xfrm>
              <a:off x="7868" y="10296"/>
              <a:ext cx="1507" cy="484"/>
            </a:xfrm>
            <a:prstGeom prst="rect">
              <a:avLst/>
            </a:prstGeom>
            <a:noFill/>
            <a:ln w="19050">
              <a:noFill/>
              <a:miter lim="800000"/>
              <a:headEnd type="none" w="sm" len="sm"/>
              <a:tailEnd type="none" w="sm" len="sm"/>
            </a:ln>
          </p:spPr>
          <p:txBody>
            <a:bodyPr wrap="none" lIns="58522" tIns="29261" rIns="58522" bIns="29261">
              <a:spAutoFit/>
            </a:bodyPr>
            <a:lstStyle/>
            <a:p>
              <a:pPr eaLnBrk="0" hangingPunct="0"/>
              <a:r>
                <a:rPr lang="zh-CN" b="1">
                  <a:solidFill>
                    <a:srgbClr val="000000"/>
                  </a:solidFill>
                  <a:latin typeface="Times New Roman" panose="02020603050405020304" pitchFamily="18" charset="0"/>
                  <a:ea typeface="宋体" panose="02010600030101010101" pitchFamily="2" charset="-122"/>
                </a:rPr>
                <a:t>积极攻击</a:t>
              </a:r>
              <a:endParaRPr lang="zh-CN"/>
            </a:p>
          </p:txBody>
        </p:sp>
        <p:sp>
          <p:nvSpPr>
            <p:cNvPr id="75807" name="Text Box 16"/>
            <p:cNvSpPr txBox="1">
              <a:spLocks noChangeArrowheads="1"/>
            </p:cNvSpPr>
            <p:nvPr/>
          </p:nvSpPr>
          <p:spPr bwMode="auto">
            <a:xfrm>
              <a:off x="12545" y="8459"/>
              <a:ext cx="1172" cy="484"/>
            </a:xfrm>
            <a:prstGeom prst="rect">
              <a:avLst/>
            </a:prstGeom>
            <a:noFill/>
            <a:ln w="19050">
              <a:noFill/>
              <a:miter lim="800000"/>
              <a:headEnd type="none" w="sm" len="sm"/>
              <a:tailEnd type="none" w="sm" len="sm"/>
            </a:ln>
          </p:spPr>
          <p:txBody>
            <a:bodyPr wrap="none" lIns="58522" tIns="29261" rIns="58522" bIns="29261">
              <a:spAutoFit/>
            </a:bodyPr>
            <a:lstStyle/>
            <a:p>
              <a:pPr eaLnBrk="0" hangingPunct="0"/>
              <a:r>
                <a:rPr lang="zh-CN" b="1">
                  <a:solidFill>
                    <a:srgbClr val="000000"/>
                  </a:solidFill>
                  <a:latin typeface="Times New Roman" panose="02020603050405020304" pitchFamily="18" charset="0"/>
                  <a:ea typeface="宋体" panose="02010600030101010101" pitchFamily="2" charset="-122"/>
                </a:rPr>
                <a:t>目的站</a:t>
              </a:r>
              <a:endParaRPr lang="zh-CN"/>
            </a:p>
          </p:txBody>
        </p:sp>
        <p:sp>
          <p:nvSpPr>
            <p:cNvPr id="75808" name="Text Box 15"/>
            <p:cNvSpPr txBox="1">
              <a:spLocks noChangeArrowheads="1"/>
            </p:cNvSpPr>
            <p:nvPr/>
          </p:nvSpPr>
          <p:spPr bwMode="auto">
            <a:xfrm>
              <a:off x="10978" y="8459"/>
              <a:ext cx="838" cy="484"/>
            </a:xfrm>
            <a:prstGeom prst="rect">
              <a:avLst/>
            </a:prstGeom>
            <a:noFill/>
            <a:ln w="19050">
              <a:noFill/>
              <a:miter lim="800000"/>
              <a:headEnd type="none" w="sm" len="sm"/>
              <a:tailEnd type="none" w="sm" len="sm"/>
            </a:ln>
          </p:spPr>
          <p:txBody>
            <a:bodyPr wrap="none" lIns="58522" tIns="29261" rIns="58522" bIns="29261">
              <a:spAutoFit/>
            </a:bodyPr>
            <a:lstStyle/>
            <a:p>
              <a:pPr eaLnBrk="0" hangingPunct="0"/>
              <a:r>
                <a:rPr lang="zh-CN" b="1">
                  <a:solidFill>
                    <a:srgbClr val="000000"/>
                  </a:solidFill>
                  <a:latin typeface="Times New Roman" panose="02020603050405020304" pitchFamily="18" charset="0"/>
                  <a:ea typeface="宋体" panose="02010600030101010101" pitchFamily="2" charset="-122"/>
                </a:rPr>
                <a:t>源站</a:t>
              </a:r>
              <a:endParaRPr lang="zh-CN"/>
            </a:p>
          </p:txBody>
        </p:sp>
        <p:sp>
          <p:nvSpPr>
            <p:cNvPr id="75809" name="Text Box 14"/>
            <p:cNvSpPr txBox="1">
              <a:spLocks noChangeArrowheads="1"/>
            </p:cNvSpPr>
            <p:nvPr/>
          </p:nvSpPr>
          <p:spPr bwMode="auto">
            <a:xfrm>
              <a:off x="8266" y="8459"/>
              <a:ext cx="838" cy="484"/>
            </a:xfrm>
            <a:prstGeom prst="rect">
              <a:avLst/>
            </a:prstGeom>
            <a:noFill/>
            <a:ln w="19050">
              <a:noFill/>
              <a:miter lim="800000"/>
              <a:headEnd type="none" w="sm" len="sm"/>
              <a:tailEnd type="none" w="sm" len="sm"/>
            </a:ln>
          </p:spPr>
          <p:txBody>
            <a:bodyPr wrap="none" lIns="58522" tIns="29261" rIns="58522" bIns="29261">
              <a:spAutoFit/>
            </a:bodyPr>
            <a:lstStyle/>
            <a:p>
              <a:pPr eaLnBrk="0" hangingPunct="0"/>
              <a:r>
                <a:rPr lang="zh-CN" b="1">
                  <a:solidFill>
                    <a:srgbClr val="000000"/>
                  </a:solidFill>
                  <a:latin typeface="Times New Roman" panose="02020603050405020304" pitchFamily="18" charset="0"/>
                  <a:ea typeface="宋体" panose="02010600030101010101" pitchFamily="2" charset="-122"/>
                </a:rPr>
                <a:t>源站</a:t>
              </a:r>
              <a:endParaRPr lang="zh-CN"/>
            </a:p>
          </p:txBody>
        </p:sp>
        <p:sp>
          <p:nvSpPr>
            <p:cNvPr id="75810" name="Text Box 13"/>
            <p:cNvSpPr txBox="1">
              <a:spLocks noChangeArrowheads="1"/>
            </p:cNvSpPr>
            <p:nvPr/>
          </p:nvSpPr>
          <p:spPr bwMode="auto">
            <a:xfrm>
              <a:off x="5449" y="8459"/>
              <a:ext cx="838" cy="484"/>
            </a:xfrm>
            <a:prstGeom prst="rect">
              <a:avLst/>
            </a:prstGeom>
            <a:noFill/>
            <a:ln w="19050">
              <a:noFill/>
              <a:miter lim="800000"/>
              <a:headEnd type="none" w="sm" len="sm"/>
              <a:tailEnd type="none" w="sm" len="sm"/>
            </a:ln>
          </p:spPr>
          <p:txBody>
            <a:bodyPr wrap="none" lIns="58522" tIns="29261" rIns="58522" bIns="29261">
              <a:spAutoFit/>
            </a:bodyPr>
            <a:lstStyle/>
            <a:p>
              <a:pPr eaLnBrk="0" hangingPunct="0"/>
              <a:r>
                <a:rPr lang="zh-CN" b="1">
                  <a:solidFill>
                    <a:srgbClr val="000000"/>
                  </a:solidFill>
                  <a:latin typeface="Times New Roman" panose="02020603050405020304" pitchFamily="18" charset="0"/>
                  <a:ea typeface="宋体" panose="02010600030101010101" pitchFamily="2" charset="-122"/>
                </a:rPr>
                <a:t>源站</a:t>
              </a:r>
              <a:endParaRPr lang="zh-CN"/>
            </a:p>
          </p:txBody>
        </p:sp>
        <p:sp>
          <p:nvSpPr>
            <p:cNvPr id="75811" name="Text Box 12"/>
            <p:cNvSpPr txBox="1">
              <a:spLocks noChangeArrowheads="1"/>
            </p:cNvSpPr>
            <p:nvPr/>
          </p:nvSpPr>
          <p:spPr bwMode="auto">
            <a:xfrm>
              <a:off x="2526" y="8459"/>
              <a:ext cx="838" cy="484"/>
            </a:xfrm>
            <a:prstGeom prst="rect">
              <a:avLst/>
            </a:prstGeom>
            <a:noFill/>
            <a:ln w="19050">
              <a:noFill/>
              <a:miter lim="800000"/>
              <a:headEnd type="none" w="sm" len="sm"/>
              <a:tailEnd type="none" w="sm" len="sm"/>
            </a:ln>
          </p:spPr>
          <p:txBody>
            <a:bodyPr wrap="none" lIns="58522" tIns="29261" rIns="58522" bIns="29261">
              <a:spAutoFit/>
            </a:bodyPr>
            <a:lstStyle/>
            <a:p>
              <a:pPr eaLnBrk="0" hangingPunct="0"/>
              <a:r>
                <a:rPr lang="zh-CN" b="1">
                  <a:solidFill>
                    <a:srgbClr val="000000"/>
                  </a:solidFill>
                  <a:latin typeface="Times New Roman" panose="02020603050405020304" pitchFamily="18" charset="0"/>
                  <a:ea typeface="宋体" panose="02010600030101010101" pitchFamily="2" charset="-122"/>
                </a:rPr>
                <a:t>源站</a:t>
              </a:r>
              <a:endParaRPr lang="zh-CN"/>
            </a:p>
          </p:txBody>
        </p:sp>
        <p:sp>
          <p:nvSpPr>
            <p:cNvPr id="75812" name="Text Box 11"/>
            <p:cNvSpPr txBox="1">
              <a:spLocks noChangeArrowheads="1"/>
            </p:cNvSpPr>
            <p:nvPr/>
          </p:nvSpPr>
          <p:spPr bwMode="auto">
            <a:xfrm>
              <a:off x="9725" y="8459"/>
              <a:ext cx="1172" cy="484"/>
            </a:xfrm>
            <a:prstGeom prst="rect">
              <a:avLst/>
            </a:prstGeom>
            <a:noFill/>
            <a:ln w="19050">
              <a:noFill/>
              <a:miter lim="800000"/>
              <a:headEnd type="none" w="sm" len="sm"/>
              <a:tailEnd type="none" w="sm" len="sm"/>
            </a:ln>
          </p:spPr>
          <p:txBody>
            <a:bodyPr wrap="none" lIns="58522" tIns="29261" rIns="58522" bIns="29261">
              <a:spAutoFit/>
            </a:bodyPr>
            <a:lstStyle/>
            <a:p>
              <a:pPr eaLnBrk="0" hangingPunct="0"/>
              <a:r>
                <a:rPr lang="zh-CN" b="1">
                  <a:solidFill>
                    <a:srgbClr val="000000"/>
                  </a:solidFill>
                  <a:latin typeface="Times New Roman" panose="02020603050405020304" pitchFamily="18" charset="0"/>
                  <a:ea typeface="宋体" panose="02010600030101010101" pitchFamily="2" charset="-122"/>
                </a:rPr>
                <a:t>目的站</a:t>
              </a:r>
              <a:endParaRPr lang="zh-CN"/>
            </a:p>
          </p:txBody>
        </p:sp>
        <p:sp>
          <p:nvSpPr>
            <p:cNvPr id="75813" name="Text Box 10"/>
            <p:cNvSpPr txBox="1">
              <a:spLocks noChangeArrowheads="1"/>
            </p:cNvSpPr>
            <p:nvPr/>
          </p:nvSpPr>
          <p:spPr bwMode="auto">
            <a:xfrm>
              <a:off x="6910" y="8459"/>
              <a:ext cx="1172" cy="484"/>
            </a:xfrm>
            <a:prstGeom prst="rect">
              <a:avLst/>
            </a:prstGeom>
            <a:noFill/>
            <a:ln w="19050">
              <a:noFill/>
              <a:miter lim="800000"/>
              <a:headEnd type="none" w="sm" len="sm"/>
              <a:tailEnd type="none" w="sm" len="sm"/>
            </a:ln>
          </p:spPr>
          <p:txBody>
            <a:bodyPr wrap="none" lIns="58522" tIns="29261" rIns="58522" bIns="29261">
              <a:spAutoFit/>
            </a:bodyPr>
            <a:lstStyle/>
            <a:p>
              <a:pPr eaLnBrk="0" hangingPunct="0"/>
              <a:r>
                <a:rPr lang="zh-CN" b="1">
                  <a:solidFill>
                    <a:srgbClr val="000000"/>
                  </a:solidFill>
                  <a:latin typeface="Times New Roman" panose="02020603050405020304" pitchFamily="18" charset="0"/>
                  <a:ea typeface="宋体" panose="02010600030101010101" pitchFamily="2" charset="-122"/>
                </a:rPr>
                <a:t>目的站</a:t>
              </a:r>
              <a:endParaRPr lang="zh-CN"/>
            </a:p>
          </p:txBody>
        </p:sp>
        <p:sp>
          <p:nvSpPr>
            <p:cNvPr id="75814" name="Text Box 9"/>
            <p:cNvSpPr txBox="1">
              <a:spLocks noChangeArrowheads="1"/>
            </p:cNvSpPr>
            <p:nvPr/>
          </p:nvSpPr>
          <p:spPr bwMode="auto">
            <a:xfrm>
              <a:off x="4092" y="8459"/>
              <a:ext cx="1172" cy="484"/>
            </a:xfrm>
            <a:prstGeom prst="rect">
              <a:avLst/>
            </a:prstGeom>
            <a:noFill/>
            <a:ln w="19050">
              <a:noFill/>
              <a:miter lim="800000"/>
              <a:headEnd type="none" w="sm" len="sm"/>
              <a:tailEnd type="none" w="sm" len="sm"/>
            </a:ln>
          </p:spPr>
          <p:txBody>
            <a:bodyPr wrap="none" lIns="58522" tIns="29261" rIns="58522" bIns="29261">
              <a:spAutoFit/>
            </a:bodyPr>
            <a:lstStyle/>
            <a:p>
              <a:pPr eaLnBrk="0" hangingPunct="0"/>
              <a:r>
                <a:rPr lang="zh-CN" b="1">
                  <a:solidFill>
                    <a:srgbClr val="000000"/>
                  </a:solidFill>
                  <a:latin typeface="Times New Roman" panose="02020603050405020304" pitchFamily="18" charset="0"/>
                  <a:ea typeface="宋体" panose="02010600030101010101" pitchFamily="2" charset="-122"/>
                </a:rPr>
                <a:t>目的站</a:t>
              </a:r>
              <a:endParaRPr lang="zh-CN"/>
            </a:p>
          </p:txBody>
        </p:sp>
        <p:sp>
          <p:nvSpPr>
            <p:cNvPr id="75815" name="Rectangle 8"/>
            <p:cNvSpPr>
              <a:spLocks noChangeArrowheads="1"/>
            </p:cNvSpPr>
            <p:nvPr/>
          </p:nvSpPr>
          <p:spPr bwMode="auto">
            <a:xfrm>
              <a:off x="2362" y="8230"/>
              <a:ext cx="11374" cy="2613"/>
            </a:xfrm>
            <a:prstGeom prst="rect">
              <a:avLst/>
            </a:prstGeom>
            <a:noFill/>
            <a:ln w="9525">
              <a:solidFill>
                <a:srgbClr val="000000"/>
              </a:solidFill>
              <a:prstDash val="dash"/>
              <a:miter lim="800000"/>
            </a:ln>
          </p:spPr>
          <p:txBody>
            <a:bodyPr wrap="none" anchor="ctr"/>
            <a:lstStyle/>
            <a:p>
              <a:endParaRPr lang="zh-CN" altLang="en-US"/>
            </a:p>
          </p:txBody>
        </p:sp>
        <p:sp>
          <p:nvSpPr>
            <p:cNvPr id="75816" name="Line 7"/>
            <p:cNvSpPr>
              <a:spLocks noChangeShapeType="1"/>
            </p:cNvSpPr>
            <p:nvPr/>
          </p:nvSpPr>
          <p:spPr bwMode="auto">
            <a:xfrm>
              <a:off x="2362" y="10216"/>
              <a:ext cx="11374" cy="0"/>
            </a:xfrm>
            <a:prstGeom prst="line">
              <a:avLst/>
            </a:prstGeom>
            <a:noFill/>
            <a:ln w="9525">
              <a:solidFill>
                <a:srgbClr val="000000"/>
              </a:solidFill>
              <a:prstDash val="dash"/>
              <a:round/>
            </a:ln>
          </p:spPr>
          <p:txBody>
            <a:bodyPr wrap="none" anchor="ctr"/>
            <a:lstStyle/>
            <a:p>
              <a:endParaRPr lang="zh-CN" altLang="en-US"/>
            </a:p>
          </p:txBody>
        </p:sp>
        <p:sp>
          <p:nvSpPr>
            <p:cNvPr id="75817" name="Line 6"/>
            <p:cNvSpPr>
              <a:spLocks noChangeShapeType="1"/>
            </p:cNvSpPr>
            <p:nvPr/>
          </p:nvSpPr>
          <p:spPr bwMode="auto">
            <a:xfrm>
              <a:off x="5284" y="8230"/>
              <a:ext cx="0" cy="2613"/>
            </a:xfrm>
            <a:prstGeom prst="line">
              <a:avLst/>
            </a:prstGeom>
            <a:noFill/>
            <a:ln w="9525">
              <a:solidFill>
                <a:srgbClr val="000000"/>
              </a:solidFill>
              <a:prstDash val="dash"/>
              <a:round/>
            </a:ln>
          </p:spPr>
          <p:txBody>
            <a:bodyPr wrap="none" anchor="ctr"/>
            <a:lstStyle/>
            <a:p>
              <a:endParaRPr lang="zh-CN" altLang="en-US"/>
            </a:p>
          </p:txBody>
        </p:sp>
        <p:sp>
          <p:nvSpPr>
            <p:cNvPr id="75818" name="Line 5"/>
            <p:cNvSpPr>
              <a:spLocks noChangeShapeType="1"/>
            </p:cNvSpPr>
            <p:nvPr/>
          </p:nvSpPr>
          <p:spPr bwMode="auto">
            <a:xfrm>
              <a:off x="8101" y="8230"/>
              <a:ext cx="0" cy="1986"/>
            </a:xfrm>
            <a:prstGeom prst="line">
              <a:avLst/>
            </a:prstGeom>
            <a:noFill/>
            <a:ln w="9525">
              <a:solidFill>
                <a:srgbClr val="000000"/>
              </a:solidFill>
              <a:prstDash val="dash"/>
              <a:round/>
            </a:ln>
          </p:spPr>
          <p:txBody>
            <a:bodyPr wrap="none" anchor="ctr"/>
            <a:lstStyle/>
            <a:p>
              <a:endParaRPr lang="zh-CN" altLang="en-US"/>
            </a:p>
          </p:txBody>
        </p:sp>
        <p:sp>
          <p:nvSpPr>
            <p:cNvPr id="75819" name="Line 4"/>
            <p:cNvSpPr>
              <a:spLocks noChangeShapeType="1"/>
            </p:cNvSpPr>
            <p:nvPr/>
          </p:nvSpPr>
          <p:spPr bwMode="auto">
            <a:xfrm>
              <a:off x="10919" y="8230"/>
              <a:ext cx="0" cy="1986"/>
            </a:xfrm>
            <a:prstGeom prst="line">
              <a:avLst/>
            </a:prstGeom>
            <a:noFill/>
            <a:ln w="9525">
              <a:solidFill>
                <a:srgbClr val="000000"/>
              </a:solidFill>
              <a:prstDash val="dash"/>
              <a:round/>
            </a:ln>
          </p:spPr>
          <p:txBody>
            <a:bodyPr wrap="none" anchor="ctr"/>
            <a:lstStyle/>
            <a:p>
              <a:endParaRPr lang="zh-CN" altLang="en-US"/>
            </a:p>
          </p:txBody>
        </p:sp>
        <p:sp>
          <p:nvSpPr>
            <p:cNvPr id="75820" name="Text Box 3"/>
            <p:cNvSpPr txBox="1">
              <a:spLocks noChangeArrowheads="1"/>
            </p:cNvSpPr>
            <p:nvPr/>
          </p:nvSpPr>
          <p:spPr bwMode="auto">
            <a:xfrm>
              <a:off x="3030" y="10967"/>
              <a:ext cx="1507" cy="484"/>
            </a:xfrm>
            <a:prstGeom prst="rect">
              <a:avLst/>
            </a:prstGeom>
            <a:noFill/>
            <a:ln w="19050">
              <a:noFill/>
              <a:miter lim="800000"/>
              <a:headEnd type="none" w="sm" len="sm"/>
              <a:tailEnd type="none" w="sm" len="sm"/>
            </a:ln>
          </p:spPr>
          <p:txBody>
            <a:bodyPr wrap="none" lIns="58522" tIns="29261" rIns="58522" bIns="29261">
              <a:spAutoFit/>
            </a:bodyPr>
            <a:lstStyle/>
            <a:p>
              <a:pPr eaLnBrk="0" hangingPunct="0"/>
              <a:r>
                <a:rPr lang="zh-CN" b="1">
                  <a:solidFill>
                    <a:srgbClr val="000000"/>
                  </a:solidFill>
                  <a:latin typeface="Times New Roman" panose="02020603050405020304" pitchFamily="18" charset="0"/>
                  <a:ea typeface="宋体" panose="02010600030101010101" pitchFamily="2" charset="-122"/>
                </a:rPr>
                <a:t>被动攻击</a:t>
              </a:r>
              <a:endParaRPr lang="zh-CN"/>
            </a:p>
          </p:txBody>
        </p:sp>
        <p:sp>
          <p:nvSpPr>
            <p:cNvPr id="75821" name="Text Box 2"/>
            <p:cNvSpPr txBox="1">
              <a:spLocks noChangeArrowheads="1"/>
            </p:cNvSpPr>
            <p:nvPr/>
          </p:nvSpPr>
          <p:spPr bwMode="auto">
            <a:xfrm>
              <a:off x="7849" y="10948"/>
              <a:ext cx="1507" cy="484"/>
            </a:xfrm>
            <a:prstGeom prst="rect">
              <a:avLst/>
            </a:prstGeom>
            <a:noFill/>
            <a:ln w="19050">
              <a:noFill/>
              <a:miter lim="800000"/>
              <a:headEnd type="none" w="sm" len="sm"/>
              <a:tailEnd type="none" w="sm" len="sm"/>
            </a:ln>
          </p:spPr>
          <p:txBody>
            <a:bodyPr wrap="none" lIns="58522" tIns="29261" rIns="58522" bIns="29261">
              <a:spAutoFit/>
            </a:bodyPr>
            <a:lstStyle/>
            <a:p>
              <a:pPr eaLnBrk="0" hangingPunct="0"/>
              <a:r>
                <a:rPr lang="zh-CN" b="1">
                  <a:solidFill>
                    <a:srgbClr val="000000"/>
                  </a:solidFill>
                  <a:latin typeface="Times New Roman" panose="02020603050405020304" pitchFamily="18" charset="0"/>
                  <a:ea typeface="宋体" panose="02010600030101010101" pitchFamily="2" charset="-122"/>
                </a:rPr>
                <a:t>主动攻击</a:t>
              </a:r>
              <a:endParaRPr lang="zh-CN"/>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5669" y="1101725"/>
            <a:ext cx="7958247" cy="4114800"/>
          </a:xfrm>
        </p:spPr>
        <p:txBody>
          <a:bodyPr/>
          <a:lstStyle/>
          <a:p>
            <a:r>
              <a:rPr lang="zh-CN" altLang="en-US" sz="2800" dirty="0"/>
              <a:t>主动攻击与被动攻击</a:t>
            </a:r>
          </a:p>
          <a:p>
            <a:pPr>
              <a:buFont typeface="Wingdings" panose="05000000000000000000" charset="0"/>
              <a:buChar char=""/>
            </a:pPr>
            <a:r>
              <a:rPr lang="zh-CN" altLang="en-US" sz="2400" dirty="0">
                <a:sym typeface="+mn-ea"/>
              </a:rPr>
              <a:t>被动</a:t>
            </a:r>
            <a:r>
              <a:rPr lang="zh-CN" altLang="en-US" sz="2400" dirty="0" smtClean="0">
                <a:sym typeface="+mn-ea"/>
              </a:rPr>
              <a:t>攻击：在不影响系统资源的前提下试图从系统中学习或者利用信息。表现形式是截获，结果导致内容泄露</a:t>
            </a:r>
            <a:r>
              <a:rPr lang="en-US" altLang="zh-CN" sz="2400" dirty="0" smtClean="0">
                <a:sym typeface="+mn-ea"/>
              </a:rPr>
              <a:t>(</a:t>
            </a:r>
            <a:r>
              <a:rPr lang="zh-CN" altLang="en-US" sz="2400" dirty="0" smtClean="0">
                <a:sym typeface="+mn-ea"/>
              </a:rPr>
              <a:t>窃听或者破解弱加密）和通信量分析。</a:t>
            </a:r>
            <a:endParaRPr lang="zh-CN" altLang="en-US" sz="2400" dirty="0" smtClean="0"/>
          </a:p>
          <a:p>
            <a:pPr>
              <a:buFont typeface="Wingdings" panose="05000000000000000000" charset="0"/>
              <a:buChar char=""/>
            </a:pPr>
            <a:r>
              <a:rPr lang="zh-CN" altLang="en-US" sz="2400" dirty="0" smtClean="0">
                <a:sym typeface="+mn-ea"/>
              </a:rPr>
              <a:t>主动攻击：试图改变系统资源或影响其运行。表现形式是中断、修改（篡改）和伪造。其中修改又包括重放攻击和改变消息内容。</a:t>
            </a:r>
            <a:endParaRPr lang="zh-CN" altLang="en-US" sz="2800" dirty="0" smtClean="0"/>
          </a:p>
          <a:p>
            <a:r>
              <a:rPr lang="zh-CN" altLang="en-US" sz="2800" dirty="0" smtClean="0"/>
              <a:t>内部</a:t>
            </a:r>
            <a:r>
              <a:rPr lang="zh-CN" altLang="en-US" sz="2800" dirty="0"/>
              <a:t>攻击与外部攻击</a:t>
            </a:r>
          </a:p>
          <a:p>
            <a:pPr>
              <a:buFont typeface="Wingdings" panose="05000000000000000000" pitchFamily="2" charset="2"/>
              <a:buChar char="Ø"/>
            </a:pPr>
            <a:r>
              <a:rPr lang="zh-CN" altLang="en-US" sz="2000" dirty="0">
                <a:sym typeface="+mn-ea"/>
              </a:rPr>
              <a:t>内部攻击（</a:t>
            </a:r>
            <a:r>
              <a:rPr lang="en-US" altLang="zh-CN" sz="2000" dirty="0">
                <a:sym typeface="+mn-ea"/>
              </a:rPr>
              <a:t>“</a:t>
            </a:r>
            <a:r>
              <a:rPr lang="zh-CN" altLang="en-US" sz="2000" dirty="0">
                <a:sym typeface="+mn-ea"/>
              </a:rPr>
              <a:t>内部人</a:t>
            </a:r>
            <a:r>
              <a:rPr lang="en-US" altLang="zh-CN" sz="2000" dirty="0">
                <a:sym typeface="+mn-ea"/>
              </a:rPr>
              <a:t>”</a:t>
            </a:r>
            <a:r>
              <a:rPr lang="zh-CN" altLang="en-US" sz="2000" dirty="0">
                <a:sym typeface="+mn-ea"/>
              </a:rPr>
              <a:t>）：</a:t>
            </a:r>
            <a:r>
              <a:rPr lang="zh-CN" altLang="en-US" sz="2000" dirty="0"/>
              <a:t>安全边界内部实体发起的攻击。</a:t>
            </a:r>
          </a:p>
          <a:p>
            <a:pPr>
              <a:buFont typeface="Wingdings" panose="05000000000000000000" charset="0"/>
              <a:buChar char=""/>
            </a:pPr>
            <a:r>
              <a:rPr lang="zh-CN" altLang="en-US" sz="2000" dirty="0"/>
              <a:t>外部攻击（</a:t>
            </a:r>
            <a:r>
              <a:rPr lang="en-US" altLang="zh-CN" sz="2000" dirty="0"/>
              <a:t>“</a:t>
            </a:r>
            <a:r>
              <a:rPr lang="zh-CN" altLang="en-US" sz="2000" dirty="0"/>
              <a:t>外部人</a:t>
            </a:r>
            <a:r>
              <a:rPr lang="en-US" altLang="zh-CN" sz="2000" dirty="0"/>
              <a:t>”</a:t>
            </a:r>
            <a:r>
              <a:rPr lang="zh-CN" altLang="en-US" sz="2000" dirty="0"/>
              <a:t>）：安全边界外非授权或者非法使用者发起的攻击。</a:t>
            </a:r>
          </a:p>
          <a:p>
            <a:pPr marL="0" indent="0">
              <a:buNone/>
            </a:pPr>
            <a:endParaRPr lang="zh-CN" altLang="en-US" sz="2400" dirty="0"/>
          </a:p>
          <a:p>
            <a:endParaRPr lang="zh-CN" altLang="en-US" sz="2800" dirty="0"/>
          </a:p>
        </p:txBody>
      </p:sp>
      <p:sp>
        <p:nvSpPr>
          <p:cNvPr id="3" name="标题 2"/>
          <p:cNvSpPr>
            <a:spLocks noGrp="1"/>
          </p:cNvSpPr>
          <p:nvPr>
            <p:ph type="title"/>
          </p:nvPr>
        </p:nvSpPr>
        <p:spPr/>
        <p:txBody>
          <a:bodyPr/>
          <a:lstStyle/>
          <a:p>
            <a:r>
              <a:rPr lang="zh-CN" altLang="en-US"/>
              <a:t>其他攻击分类</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zh-CN" altLang="en-US" b="0"/>
              <a:t>一般攻击过程</a:t>
            </a:r>
            <a:endParaRPr lang="en-US" altLang="zh-CN" b="0"/>
          </a:p>
        </p:txBody>
      </p:sp>
      <p:sp>
        <p:nvSpPr>
          <p:cNvPr id="77827" name="Rectangle 3"/>
          <p:cNvSpPr>
            <a:spLocks noGrp="1" noChangeArrowheads="1"/>
          </p:cNvSpPr>
          <p:nvPr>
            <p:ph type="body" idx="1"/>
          </p:nvPr>
        </p:nvSpPr>
        <p:spPr>
          <a:xfrm>
            <a:off x="658813" y="1554162"/>
            <a:ext cx="7772400" cy="5303837"/>
          </a:xfrm>
        </p:spPr>
        <p:txBody>
          <a:bodyPr/>
          <a:lstStyle/>
          <a:p>
            <a:pPr eaLnBrk="1" hangingPunct="1"/>
            <a:endParaRPr lang="zh-CN" altLang="en-US" dirty="0"/>
          </a:p>
        </p:txBody>
      </p:sp>
      <p:sp>
        <p:nvSpPr>
          <p:cNvPr id="77828" name="Rectangle 12"/>
          <p:cNvSpPr>
            <a:spLocks noChangeArrowheads="1"/>
          </p:cNvSpPr>
          <p:nvPr/>
        </p:nvSpPr>
        <p:spPr bwMode="auto">
          <a:xfrm>
            <a:off x="1093788" y="1196975"/>
            <a:ext cx="5638800" cy="533400"/>
          </a:xfrm>
          <a:prstGeom prst="rect">
            <a:avLst/>
          </a:prstGeom>
          <a:gradFill rotWithShape="0">
            <a:gsLst>
              <a:gs pos="0">
                <a:srgbClr val="CCCCFF"/>
              </a:gs>
              <a:gs pos="100000">
                <a:srgbClr val="FFFFFF"/>
              </a:gs>
            </a:gsLst>
            <a:lin ang="2700000" scaled="1"/>
          </a:gradFill>
          <a:ln w="28575">
            <a:solidFill>
              <a:srgbClr val="969696"/>
            </a:solidFill>
            <a:miter lim="800000"/>
          </a:ln>
        </p:spPr>
        <p:txBody>
          <a:bodyPr wrap="none" anchor="ctr"/>
          <a:lstStyle/>
          <a:p>
            <a:pPr eaLnBrk="0" hangingPunct="0">
              <a:lnSpc>
                <a:spcPct val="90000"/>
              </a:lnSpc>
            </a:pPr>
            <a:r>
              <a:rPr lang="zh-CN" altLang="en-US" sz="2400" b="1">
                <a:solidFill>
                  <a:srgbClr val="000000"/>
                </a:solidFill>
                <a:ea typeface="宋体" panose="02010600030101010101" pitchFamily="2" charset="-122"/>
              </a:rPr>
              <a:t>目标踩点：</a:t>
            </a:r>
            <a:r>
              <a:rPr lang="en-US" altLang="zh-CN" sz="2400" b="1">
                <a:solidFill>
                  <a:srgbClr val="000000"/>
                </a:solidFill>
                <a:ea typeface="宋体" panose="02010600030101010101" pitchFamily="2" charset="-122"/>
              </a:rPr>
              <a:t>Target Footprinting</a:t>
            </a:r>
          </a:p>
        </p:txBody>
      </p:sp>
      <p:sp>
        <p:nvSpPr>
          <p:cNvPr id="77829" name="Rectangle 13"/>
          <p:cNvSpPr>
            <a:spLocks noChangeArrowheads="1"/>
          </p:cNvSpPr>
          <p:nvPr/>
        </p:nvSpPr>
        <p:spPr bwMode="auto">
          <a:xfrm>
            <a:off x="1093788" y="1882775"/>
            <a:ext cx="5638800" cy="533400"/>
          </a:xfrm>
          <a:prstGeom prst="rect">
            <a:avLst/>
          </a:prstGeom>
          <a:gradFill rotWithShape="0">
            <a:gsLst>
              <a:gs pos="0">
                <a:srgbClr val="CCCCFF"/>
              </a:gs>
              <a:gs pos="100000">
                <a:srgbClr val="FFFFFF"/>
              </a:gs>
            </a:gsLst>
            <a:lin ang="2700000" scaled="1"/>
          </a:gradFill>
          <a:ln w="28575">
            <a:solidFill>
              <a:srgbClr val="969696"/>
            </a:solidFill>
            <a:miter lim="800000"/>
          </a:ln>
        </p:spPr>
        <p:txBody>
          <a:bodyPr wrap="none" anchor="ctr"/>
          <a:lstStyle/>
          <a:p>
            <a:pPr eaLnBrk="0" hangingPunct="0">
              <a:lnSpc>
                <a:spcPct val="90000"/>
              </a:lnSpc>
            </a:pPr>
            <a:r>
              <a:rPr lang="zh-CN" altLang="en-US" sz="2400" b="1">
                <a:solidFill>
                  <a:srgbClr val="000000"/>
                </a:solidFill>
                <a:ea typeface="宋体" panose="02010600030101010101" pitchFamily="2" charset="-122"/>
              </a:rPr>
              <a:t>远端扫描：</a:t>
            </a:r>
            <a:r>
              <a:rPr lang="en-US" altLang="zh-CN" sz="2400" b="1">
                <a:solidFill>
                  <a:srgbClr val="000000"/>
                </a:solidFill>
                <a:ea typeface="宋体" panose="02010600030101010101" pitchFamily="2" charset="-122"/>
              </a:rPr>
              <a:t>Remote Scaning</a:t>
            </a:r>
          </a:p>
        </p:txBody>
      </p:sp>
      <p:sp>
        <p:nvSpPr>
          <p:cNvPr id="77830" name="Rectangle 14"/>
          <p:cNvSpPr>
            <a:spLocks noChangeArrowheads="1"/>
          </p:cNvSpPr>
          <p:nvPr/>
        </p:nvSpPr>
        <p:spPr bwMode="auto">
          <a:xfrm>
            <a:off x="1093788" y="2644775"/>
            <a:ext cx="5638800" cy="533400"/>
          </a:xfrm>
          <a:prstGeom prst="rect">
            <a:avLst/>
          </a:prstGeom>
          <a:gradFill rotWithShape="0">
            <a:gsLst>
              <a:gs pos="0">
                <a:srgbClr val="CCCCFF"/>
              </a:gs>
              <a:gs pos="100000">
                <a:srgbClr val="FFFFFF"/>
              </a:gs>
            </a:gsLst>
            <a:lin ang="2700000" scaled="1"/>
          </a:gradFill>
          <a:ln w="28575">
            <a:solidFill>
              <a:srgbClr val="969696"/>
            </a:solidFill>
            <a:miter lim="800000"/>
          </a:ln>
        </p:spPr>
        <p:txBody>
          <a:bodyPr wrap="none" anchor="ctr"/>
          <a:lstStyle/>
          <a:p>
            <a:pPr eaLnBrk="0" hangingPunct="0">
              <a:lnSpc>
                <a:spcPct val="90000"/>
              </a:lnSpc>
            </a:pPr>
            <a:r>
              <a:rPr lang="zh-CN" altLang="en-US" sz="2400" b="1">
                <a:solidFill>
                  <a:srgbClr val="000000"/>
                </a:solidFill>
                <a:ea typeface="宋体" panose="02010600030101010101" pitchFamily="2" charset="-122"/>
              </a:rPr>
              <a:t>资源列举： </a:t>
            </a:r>
            <a:r>
              <a:rPr lang="en-US" altLang="zh-TW" sz="2400" b="1">
                <a:solidFill>
                  <a:srgbClr val="000000"/>
                </a:solidFill>
                <a:ea typeface="宋体" panose="02010600030101010101" pitchFamily="2" charset="-122"/>
              </a:rPr>
              <a:t>Resource Enumerating</a:t>
            </a:r>
            <a:endParaRPr lang="en-US" altLang="zh-CN" sz="2400" b="1">
              <a:solidFill>
                <a:srgbClr val="000000"/>
              </a:solidFill>
              <a:ea typeface="宋体" panose="02010600030101010101" pitchFamily="2" charset="-122"/>
            </a:endParaRPr>
          </a:p>
        </p:txBody>
      </p:sp>
      <p:sp>
        <p:nvSpPr>
          <p:cNvPr id="77831" name="Rectangle 15"/>
          <p:cNvSpPr>
            <a:spLocks noChangeArrowheads="1"/>
          </p:cNvSpPr>
          <p:nvPr/>
        </p:nvSpPr>
        <p:spPr bwMode="auto">
          <a:xfrm>
            <a:off x="1093788" y="3406775"/>
            <a:ext cx="5638800" cy="533400"/>
          </a:xfrm>
          <a:prstGeom prst="rect">
            <a:avLst/>
          </a:prstGeom>
          <a:gradFill rotWithShape="0">
            <a:gsLst>
              <a:gs pos="0">
                <a:srgbClr val="CCCCFF"/>
              </a:gs>
              <a:gs pos="100000">
                <a:srgbClr val="FFFFFF"/>
              </a:gs>
            </a:gsLst>
            <a:lin ang="2700000" scaled="1"/>
          </a:gradFill>
          <a:ln w="28575">
            <a:solidFill>
              <a:srgbClr val="969696"/>
            </a:solidFill>
            <a:miter lim="800000"/>
          </a:ln>
        </p:spPr>
        <p:txBody>
          <a:bodyPr wrap="none" anchor="ctr"/>
          <a:lstStyle/>
          <a:p>
            <a:pPr eaLnBrk="0" hangingPunct="0">
              <a:lnSpc>
                <a:spcPct val="90000"/>
              </a:lnSpc>
            </a:pPr>
            <a:r>
              <a:rPr lang="zh-CN" altLang="en-US" sz="2400" b="1">
                <a:solidFill>
                  <a:srgbClr val="000000"/>
                </a:solidFill>
                <a:ea typeface="宋体" panose="02010600030101010101" pitchFamily="2" charset="-122"/>
              </a:rPr>
              <a:t>权限获取： </a:t>
            </a:r>
            <a:r>
              <a:rPr lang="en-US" altLang="zh-TW" sz="2400" b="1">
                <a:solidFill>
                  <a:srgbClr val="000000"/>
                </a:solidFill>
                <a:ea typeface="宋体" panose="02010600030101010101" pitchFamily="2" charset="-122"/>
              </a:rPr>
              <a:t>Access Gaining</a:t>
            </a:r>
            <a:endParaRPr lang="en-US" altLang="zh-CN" sz="2400" b="1">
              <a:solidFill>
                <a:srgbClr val="000000"/>
              </a:solidFill>
              <a:ea typeface="宋体" panose="02010600030101010101" pitchFamily="2" charset="-122"/>
            </a:endParaRPr>
          </a:p>
        </p:txBody>
      </p:sp>
      <p:sp>
        <p:nvSpPr>
          <p:cNvPr id="77832" name="Rectangle 16"/>
          <p:cNvSpPr>
            <a:spLocks noChangeArrowheads="1"/>
          </p:cNvSpPr>
          <p:nvPr/>
        </p:nvSpPr>
        <p:spPr bwMode="auto">
          <a:xfrm>
            <a:off x="1093788" y="4092575"/>
            <a:ext cx="5638800" cy="533400"/>
          </a:xfrm>
          <a:prstGeom prst="rect">
            <a:avLst/>
          </a:prstGeom>
          <a:gradFill rotWithShape="0">
            <a:gsLst>
              <a:gs pos="0">
                <a:srgbClr val="CCCCFF"/>
              </a:gs>
              <a:gs pos="100000">
                <a:srgbClr val="FFFFFF"/>
              </a:gs>
            </a:gsLst>
            <a:lin ang="2700000" scaled="1"/>
          </a:gradFill>
          <a:ln w="28575">
            <a:solidFill>
              <a:srgbClr val="969696"/>
            </a:solidFill>
            <a:miter lim="800000"/>
          </a:ln>
        </p:spPr>
        <p:txBody>
          <a:bodyPr wrap="none" anchor="ctr"/>
          <a:lstStyle/>
          <a:p>
            <a:pPr eaLnBrk="0" hangingPunct="0">
              <a:lnSpc>
                <a:spcPct val="90000"/>
              </a:lnSpc>
            </a:pPr>
            <a:r>
              <a:rPr lang="zh-CN" altLang="en-US" sz="2400" b="1" dirty="0">
                <a:solidFill>
                  <a:srgbClr val="000000"/>
                </a:solidFill>
                <a:ea typeface="宋体" panose="02010600030101010101" pitchFamily="2" charset="-122"/>
              </a:rPr>
              <a:t>权限提升： </a:t>
            </a:r>
            <a:r>
              <a:rPr lang="en-US" altLang="zh-TW" sz="2400" b="1" dirty="0">
                <a:solidFill>
                  <a:srgbClr val="000000"/>
                </a:solidFill>
                <a:ea typeface="宋体" panose="02010600030101010101" pitchFamily="2" charset="-122"/>
              </a:rPr>
              <a:t>Privilege Escalating</a:t>
            </a:r>
          </a:p>
        </p:txBody>
      </p:sp>
      <p:sp>
        <p:nvSpPr>
          <p:cNvPr id="77833" name="Rectangle 17"/>
          <p:cNvSpPr>
            <a:spLocks noChangeArrowheads="1"/>
          </p:cNvSpPr>
          <p:nvPr/>
        </p:nvSpPr>
        <p:spPr bwMode="auto">
          <a:xfrm>
            <a:off x="1057107" y="4865374"/>
            <a:ext cx="5638800" cy="533400"/>
          </a:xfrm>
          <a:prstGeom prst="rect">
            <a:avLst/>
          </a:prstGeom>
          <a:gradFill rotWithShape="0">
            <a:gsLst>
              <a:gs pos="0">
                <a:srgbClr val="CCCCFF"/>
              </a:gs>
              <a:gs pos="100000">
                <a:srgbClr val="FFFFFF"/>
              </a:gs>
            </a:gsLst>
            <a:lin ang="2700000" scaled="1"/>
          </a:gradFill>
          <a:ln w="28575">
            <a:solidFill>
              <a:srgbClr val="969696"/>
            </a:solidFill>
            <a:miter lim="800000"/>
          </a:ln>
        </p:spPr>
        <p:txBody>
          <a:bodyPr wrap="none" anchor="ctr"/>
          <a:lstStyle/>
          <a:p>
            <a:pPr eaLnBrk="0" hangingPunct="0">
              <a:lnSpc>
                <a:spcPct val="90000"/>
              </a:lnSpc>
            </a:pPr>
            <a:r>
              <a:rPr lang="zh-CN" altLang="en-US" sz="2400" dirty="0">
                <a:solidFill>
                  <a:srgbClr val="000000"/>
                </a:solidFill>
              </a:rPr>
              <a:t>违法操作：如篡改数据，窃取数据与服务</a:t>
            </a:r>
            <a:endParaRPr lang="en-US" altLang="zh-CN" sz="2400" b="1" dirty="0">
              <a:solidFill>
                <a:srgbClr val="000000"/>
              </a:solidFill>
              <a:ea typeface="宋体" panose="02010600030101010101" pitchFamily="2" charset="-122"/>
            </a:endParaRPr>
          </a:p>
        </p:txBody>
      </p:sp>
      <p:sp>
        <p:nvSpPr>
          <p:cNvPr id="77834" name="Rectangle 18"/>
          <p:cNvSpPr>
            <a:spLocks noChangeArrowheads="1"/>
          </p:cNvSpPr>
          <p:nvPr/>
        </p:nvSpPr>
        <p:spPr bwMode="auto">
          <a:xfrm>
            <a:off x="1057107" y="6147087"/>
            <a:ext cx="5638800" cy="533400"/>
          </a:xfrm>
          <a:prstGeom prst="rect">
            <a:avLst/>
          </a:prstGeom>
          <a:gradFill rotWithShape="0">
            <a:gsLst>
              <a:gs pos="0">
                <a:srgbClr val="CCCCFF"/>
              </a:gs>
              <a:gs pos="100000">
                <a:srgbClr val="FFFFFF"/>
              </a:gs>
            </a:gsLst>
            <a:lin ang="2700000" scaled="1"/>
          </a:gradFill>
          <a:ln w="28575">
            <a:solidFill>
              <a:srgbClr val="969696"/>
            </a:solidFill>
            <a:miter lim="800000"/>
          </a:ln>
        </p:spPr>
        <p:txBody>
          <a:bodyPr wrap="none" anchor="ctr"/>
          <a:lstStyle/>
          <a:p>
            <a:pPr eaLnBrk="0" hangingPunct="0">
              <a:lnSpc>
                <a:spcPct val="90000"/>
              </a:lnSpc>
            </a:pPr>
            <a:r>
              <a:rPr lang="zh-CN" altLang="en-US" sz="2400" b="1">
                <a:solidFill>
                  <a:srgbClr val="000000"/>
                </a:solidFill>
                <a:ea typeface="宋体" panose="02010600030101010101" pitchFamily="2" charset="-122"/>
              </a:rPr>
              <a:t>毁踪灭迹： </a:t>
            </a:r>
            <a:r>
              <a:rPr lang="en-US" altLang="zh-TW" sz="2400" b="1">
                <a:solidFill>
                  <a:srgbClr val="000000"/>
                </a:solidFill>
                <a:ea typeface="宋体" panose="02010600030101010101" pitchFamily="2" charset="-122"/>
              </a:rPr>
              <a:t>Tracks Covering</a:t>
            </a:r>
            <a:endParaRPr lang="en-US" altLang="zh-CN" sz="2400" b="1">
              <a:solidFill>
                <a:srgbClr val="000000"/>
              </a:solidFill>
              <a:ea typeface="宋体" panose="02010600030101010101" pitchFamily="2" charset="-122"/>
            </a:endParaRPr>
          </a:p>
        </p:txBody>
      </p:sp>
      <p:sp>
        <p:nvSpPr>
          <p:cNvPr id="77835" name="AutoShape 19"/>
          <p:cNvSpPr>
            <a:spLocks noChangeArrowheads="1"/>
          </p:cNvSpPr>
          <p:nvPr/>
        </p:nvSpPr>
        <p:spPr bwMode="auto">
          <a:xfrm>
            <a:off x="7019925" y="1268413"/>
            <a:ext cx="914400" cy="4752975"/>
          </a:xfrm>
          <a:prstGeom prst="downArrow">
            <a:avLst>
              <a:gd name="adj1" fmla="val 50000"/>
              <a:gd name="adj2" fmla="val 129948"/>
            </a:avLst>
          </a:prstGeom>
          <a:solidFill>
            <a:srgbClr val="00CC99"/>
          </a:solidFill>
          <a:ln w="9525">
            <a:solidFill>
              <a:srgbClr val="000000"/>
            </a:solidFill>
            <a:miter lim="800000"/>
          </a:ln>
        </p:spPr>
        <p:txBody>
          <a:bodyPr vert="eaVert" wrap="none" anchor="ctr"/>
          <a:lstStyle/>
          <a:p>
            <a:endParaRPr lang="zh-CN" altLang="en-US"/>
          </a:p>
        </p:txBody>
      </p:sp>
      <p:pic>
        <p:nvPicPr>
          <p:cNvPr id="3" name="图片 2">
            <a:extLst>
              <a:ext uri="{FF2B5EF4-FFF2-40B4-BE49-F238E27FC236}">
                <a16:creationId xmlns="" xmlns:a16="http://schemas.microsoft.com/office/drawing/2014/main" id="{7E2315AF-661E-45DB-B975-976D64F75EE1}"/>
              </a:ext>
            </a:extLst>
          </p:cNvPr>
          <p:cNvPicPr>
            <a:picLocks noChangeAspect="1"/>
          </p:cNvPicPr>
          <p:nvPr/>
        </p:nvPicPr>
        <p:blipFill>
          <a:blip r:embed="rId2"/>
          <a:stretch>
            <a:fillRect/>
          </a:stretch>
        </p:blipFill>
        <p:spPr>
          <a:xfrm>
            <a:off x="983562" y="5488662"/>
            <a:ext cx="5749026" cy="65842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a:t>一般攻击过程</a:t>
            </a:r>
          </a:p>
        </p:txBody>
      </p:sp>
      <p:sp>
        <p:nvSpPr>
          <p:cNvPr id="79875" name="Rectangle 3"/>
          <p:cNvSpPr>
            <a:spLocks noGrp="1" noChangeArrowheads="1"/>
          </p:cNvSpPr>
          <p:nvPr>
            <p:ph type="body" idx="1"/>
          </p:nvPr>
        </p:nvSpPr>
        <p:spPr/>
        <p:txBody>
          <a:bodyPr/>
          <a:lstStyle/>
          <a:p>
            <a:endParaRPr lang="zh-CN" altLang="en-US"/>
          </a:p>
        </p:txBody>
      </p:sp>
      <p:pic>
        <p:nvPicPr>
          <p:cNvPr id="79876" name="Picture 4"/>
          <p:cNvPicPr>
            <a:picLocks noChangeAspect="1" noChangeArrowheads="1"/>
          </p:cNvPicPr>
          <p:nvPr/>
        </p:nvPicPr>
        <p:blipFill>
          <a:blip r:embed="rId2" cstate="print"/>
          <a:srcRect/>
          <a:stretch>
            <a:fillRect/>
          </a:stretch>
        </p:blipFill>
        <p:spPr bwMode="auto">
          <a:xfrm>
            <a:off x="539750" y="1125538"/>
            <a:ext cx="7126288" cy="4886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a:t>一般攻击过程</a:t>
            </a:r>
          </a:p>
        </p:txBody>
      </p:sp>
      <p:sp>
        <p:nvSpPr>
          <p:cNvPr id="80899" name="Rectangle 3"/>
          <p:cNvSpPr>
            <a:spLocks noGrp="1" noChangeArrowheads="1"/>
          </p:cNvSpPr>
          <p:nvPr>
            <p:ph type="body" idx="1"/>
          </p:nvPr>
        </p:nvSpPr>
        <p:spPr/>
        <p:txBody>
          <a:bodyPr/>
          <a:lstStyle/>
          <a:p>
            <a:endParaRPr lang="zh-CN" altLang="en-US"/>
          </a:p>
        </p:txBody>
      </p:sp>
      <p:pic>
        <p:nvPicPr>
          <p:cNvPr id="80900" name="Picture 4"/>
          <p:cNvPicPr>
            <a:picLocks noChangeAspect="1" noChangeArrowheads="1"/>
          </p:cNvPicPr>
          <p:nvPr/>
        </p:nvPicPr>
        <p:blipFill>
          <a:blip r:embed="rId2" cstate="print"/>
          <a:srcRect/>
          <a:stretch>
            <a:fillRect/>
          </a:stretch>
        </p:blipFill>
        <p:spPr bwMode="auto">
          <a:xfrm>
            <a:off x="611188" y="981075"/>
            <a:ext cx="6904037" cy="517207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zh-CN" altLang="en-US"/>
              <a:t>一般攻击过程</a:t>
            </a:r>
          </a:p>
        </p:txBody>
      </p:sp>
      <p:sp>
        <p:nvSpPr>
          <p:cNvPr id="81923" name="Rectangle 3"/>
          <p:cNvSpPr>
            <a:spLocks noGrp="1" noChangeArrowheads="1"/>
          </p:cNvSpPr>
          <p:nvPr>
            <p:ph type="body" idx="1"/>
          </p:nvPr>
        </p:nvSpPr>
        <p:spPr/>
        <p:txBody>
          <a:bodyPr/>
          <a:lstStyle/>
          <a:p>
            <a:endParaRPr lang="zh-CN" altLang="en-US"/>
          </a:p>
        </p:txBody>
      </p:sp>
      <p:pic>
        <p:nvPicPr>
          <p:cNvPr id="81924" name="Picture 4"/>
          <p:cNvPicPr>
            <a:picLocks noChangeAspect="1" noChangeArrowheads="1"/>
          </p:cNvPicPr>
          <p:nvPr/>
        </p:nvPicPr>
        <p:blipFill>
          <a:blip r:embed="rId2" cstate="print"/>
          <a:srcRect/>
          <a:stretch>
            <a:fillRect/>
          </a:stretch>
        </p:blipFill>
        <p:spPr bwMode="auto">
          <a:xfrm>
            <a:off x="539750" y="1125538"/>
            <a:ext cx="8018463" cy="4743450"/>
          </a:xfrm>
          <a:prstGeom prst="rect">
            <a:avLst/>
          </a:prstGeom>
          <a:noFill/>
          <a:ln w="9525">
            <a:noFill/>
            <a:miter lim="800000"/>
            <a:headEnd/>
            <a:tailEnd/>
          </a:ln>
        </p:spPr>
      </p:pic>
      <p:sp>
        <p:nvSpPr>
          <p:cNvPr id="81925" name="Rectangle 5"/>
          <p:cNvSpPr>
            <a:spLocks noChangeArrowheads="1"/>
          </p:cNvSpPr>
          <p:nvPr/>
        </p:nvSpPr>
        <p:spPr bwMode="auto">
          <a:xfrm>
            <a:off x="7885113" y="5589588"/>
            <a:ext cx="790575" cy="360362"/>
          </a:xfrm>
          <a:prstGeom prst="rect">
            <a:avLst/>
          </a:prstGeom>
          <a:solidFill>
            <a:schemeClr val="bg1"/>
          </a:solidFill>
          <a:ln w="9525">
            <a:noFill/>
            <a:miter lim="800000"/>
          </a:ln>
        </p:spPr>
        <p:txBody>
          <a:bodyPr wrap="none" anchor="ct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ITU-T </a:t>
            </a:r>
            <a:r>
              <a:rPr lang="zh-CN" altLang="en-US" dirty="0" smtClean="0"/>
              <a:t>标准</a:t>
            </a:r>
            <a:r>
              <a:rPr lang="en-US" altLang="zh-CN" dirty="0" smtClean="0"/>
              <a:t>X800: </a:t>
            </a:r>
            <a:r>
              <a:rPr lang="zh-CN" altLang="en-US" dirty="0" smtClean="0"/>
              <a:t>任何削弱一个机构所拥有的信息或信息系统的安全性的活动。</a:t>
            </a:r>
            <a:endParaRPr lang="en-US" altLang="zh-CN" dirty="0" smtClean="0"/>
          </a:p>
          <a:p>
            <a:r>
              <a:rPr lang="en-US" altLang="zh-CN" dirty="0" smtClean="0"/>
              <a:t>Internet</a:t>
            </a:r>
            <a:r>
              <a:rPr lang="zh-CN" altLang="en-US" dirty="0" smtClean="0"/>
              <a:t>协会</a:t>
            </a:r>
            <a:r>
              <a:rPr lang="en-US" altLang="zh-CN" dirty="0" smtClean="0"/>
              <a:t>RFC 2828:</a:t>
            </a:r>
            <a:r>
              <a:rPr lang="zh-CN" altLang="en-US" dirty="0" smtClean="0"/>
              <a:t>试图故意避开安全服务和违法系统安全策略的行为。</a:t>
            </a:r>
            <a:endParaRPr lang="zh-CN" altLang="en-US" dirty="0"/>
          </a:p>
        </p:txBody>
      </p:sp>
      <p:sp>
        <p:nvSpPr>
          <p:cNvPr id="3" name="标题 2"/>
          <p:cNvSpPr>
            <a:spLocks noGrp="1"/>
          </p:cNvSpPr>
          <p:nvPr>
            <p:ph type="title"/>
          </p:nvPr>
        </p:nvSpPr>
        <p:spPr/>
        <p:txBody>
          <a:bodyPr/>
          <a:lstStyle/>
          <a:p>
            <a:r>
              <a:rPr lang="zh-CN" altLang="en-US" dirty="0" smtClean="0"/>
              <a:t>（安全）攻击的定义</a:t>
            </a:r>
            <a:endParaRPr lang="zh-CN" altLang="en-US" dirty="0"/>
          </a:p>
        </p:txBody>
      </p:sp>
    </p:spTree>
    <p:extLst>
      <p:ext uri="{BB962C8B-B14F-4D97-AF65-F5344CB8AC3E}">
        <p14:creationId xmlns:p14="http://schemas.microsoft.com/office/powerpoint/2010/main" val="2429575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150938" y="-58420"/>
            <a:ext cx="7793037" cy="958850"/>
          </a:xfrm>
        </p:spPr>
        <p:txBody>
          <a:bodyPr/>
          <a:lstStyle/>
          <a:p>
            <a:r>
              <a:rPr lang="zh-CN" altLang="en-US"/>
              <a:t>一般攻击过程</a:t>
            </a:r>
          </a:p>
        </p:txBody>
      </p:sp>
      <p:sp>
        <p:nvSpPr>
          <p:cNvPr id="82947" name="Rectangle 3"/>
          <p:cNvSpPr>
            <a:spLocks noGrp="1" noChangeArrowheads="1"/>
          </p:cNvSpPr>
          <p:nvPr>
            <p:ph type="body" idx="1"/>
          </p:nvPr>
        </p:nvSpPr>
        <p:spPr/>
        <p:txBody>
          <a:bodyPr/>
          <a:lstStyle/>
          <a:p>
            <a:endParaRPr lang="zh-CN" altLang="en-US"/>
          </a:p>
        </p:txBody>
      </p:sp>
      <p:pic>
        <p:nvPicPr>
          <p:cNvPr id="82948" name="Picture 4"/>
          <p:cNvPicPr>
            <a:picLocks noChangeAspect="1" noChangeArrowheads="1"/>
          </p:cNvPicPr>
          <p:nvPr/>
        </p:nvPicPr>
        <p:blipFill>
          <a:blip r:embed="rId2" cstate="print"/>
          <a:srcRect/>
          <a:stretch>
            <a:fillRect/>
          </a:stretch>
        </p:blipFill>
        <p:spPr bwMode="auto">
          <a:xfrm>
            <a:off x="333693" y="900430"/>
            <a:ext cx="8097837" cy="505777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zh-CN" altLang="en-US"/>
              <a:t>一般攻击过程</a:t>
            </a:r>
          </a:p>
        </p:txBody>
      </p:sp>
      <p:sp>
        <p:nvSpPr>
          <p:cNvPr id="83971" name="Rectangle 3"/>
          <p:cNvSpPr>
            <a:spLocks noGrp="1" noChangeArrowheads="1"/>
          </p:cNvSpPr>
          <p:nvPr>
            <p:ph type="body" idx="1"/>
          </p:nvPr>
        </p:nvSpPr>
        <p:spPr/>
        <p:txBody>
          <a:bodyPr/>
          <a:lstStyle/>
          <a:p>
            <a:endParaRPr lang="zh-CN" altLang="en-US"/>
          </a:p>
        </p:txBody>
      </p:sp>
      <p:pic>
        <p:nvPicPr>
          <p:cNvPr id="83972" name="Picture 4"/>
          <p:cNvPicPr>
            <a:picLocks noChangeAspect="1" noChangeArrowheads="1"/>
          </p:cNvPicPr>
          <p:nvPr/>
        </p:nvPicPr>
        <p:blipFill>
          <a:blip r:embed="rId2" cstate="print"/>
          <a:srcRect/>
          <a:stretch>
            <a:fillRect/>
          </a:stretch>
        </p:blipFill>
        <p:spPr bwMode="auto">
          <a:xfrm>
            <a:off x="511174" y="1359291"/>
            <a:ext cx="7974013" cy="512445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a:t>一般攻击过程</a:t>
            </a:r>
          </a:p>
        </p:txBody>
      </p:sp>
      <p:sp>
        <p:nvSpPr>
          <p:cNvPr id="84995" name="Rectangle 3"/>
          <p:cNvSpPr>
            <a:spLocks noGrp="1" noChangeArrowheads="1"/>
          </p:cNvSpPr>
          <p:nvPr>
            <p:ph type="body" idx="1"/>
          </p:nvPr>
        </p:nvSpPr>
        <p:spPr/>
        <p:txBody>
          <a:bodyPr/>
          <a:lstStyle/>
          <a:p>
            <a:endParaRPr lang="zh-CN" altLang="en-US"/>
          </a:p>
        </p:txBody>
      </p:sp>
      <p:pic>
        <p:nvPicPr>
          <p:cNvPr id="84996" name="Picture 4"/>
          <p:cNvPicPr>
            <a:picLocks noChangeAspect="1" noChangeArrowheads="1"/>
          </p:cNvPicPr>
          <p:nvPr/>
        </p:nvPicPr>
        <p:blipFill>
          <a:blip r:embed="rId2" cstate="print"/>
          <a:srcRect/>
          <a:stretch>
            <a:fillRect/>
          </a:stretch>
        </p:blipFill>
        <p:spPr bwMode="auto">
          <a:xfrm>
            <a:off x="539750" y="981075"/>
            <a:ext cx="7993063" cy="526732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a:t>一般攻击过程</a:t>
            </a:r>
          </a:p>
        </p:txBody>
      </p:sp>
      <p:sp>
        <p:nvSpPr>
          <p:cNvPr id="86019" name="Rectangle 3"/>
          <p:cNvSpPr>
            <a:spLocks noGrp="1" noChangeArrowheads="1"/>
          </p:cNvSpPr>
          <p:nvPr>
            <p:ph type="body" idx="1"/>
          </p:nvPr>
        </p:nvSpPr>
        <p:spPr/>
        <p:txBody>
          <a:bodyPr/>
          <a:lstStyle/>
          <a:p>
            <a:endParaRPr lang="zh-CN" altLang="en-US"/>
          </a:p>
        </p:txBody>
      </p:sp>
      <p:pic>
        <p:nvPicPr>
          <p:cNvPr id="86020" name="Picture 4"/>
          <p:cNvPicPr>
            <a:picLocks noChangeAspect="1" noChangeArrowheads="1"/>
          </p:cNvPicPr>
          <p:nvPr/>
        </p:nvPicPr>
        <p:blipFill>
          <a:blip r:embed="rId2" cstate="print"/>
          <a:srcRect/>
          <a:stretch>
            <a:fillRect/>
          </a:stretch>
        </p:blipFill>
        <p:spPr bwMode="auto">
          <a:xfrm>
            <a:off x="395288" y="981075"/>
            <a:ext cx="8018462" cy="51530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a:t>一般攻击过程</a:t>
            </a:r>
          </a:p>
        </p:txBody>
      </p:sp>
      <p:sp>
        <p:nvSpPr>
          <p:cNvPr id="87043" name="Rectangle 3"/>
          <p:cNvSpPr>
            <a:spLocks noGrp="1" noChangeArrowheads="1"/>
          </p:cNvSpPr>
          <p:nvPr>
            <p:ph type="body" idx="1"/>
          </p:nvPr>
        </p:nvSpPr>
        <p:spPr/>
        <p:txBody>
          <a:bodyPr/>
          <a:lstStyle/>
          <a:p>
            <a:endParaRPr lang="zh-CN" altLang="en-US"/>
          </a:p>
        </p:txBody>
      </p:sp>
      <p:pic>
        <p:nvPicPr>
          <p:cNvPr id="87044" name="Picture 4"/>
          <p:cNvPicPr>
            <a:picLocks noChangeAspect="1" noChangeArrowheads="1"/>
          </p:cNvPicPr>
          <p:nvPr/>
        </p:nvPicPr>
        <p:blipFill>
          <a:blip r:embed="rId2" cstate="print"/>
          <a:srcRect/>
          <a:stretch>
            <a:fillRect/>
          </a:stretch>
        </p:blipFill>
        <p:spPr bwMode="auto">
          <a:xfrm>
            <a:off x="395288" y="1052513"/>
            <a:ext cx="8142287" cy="51054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zh-CN" altLang="en-US"/>
              <a:t>一般攻击过程</a:t>
            </a:r>
          </a:p>
        </p:txBody>
      </p:sp>
      <p:sp>
        <p:nvSpPr>
          <p:cNvPr id="88067" name="Rectangle 3"/>
          <p:cNvSpPr>
            <a:spLocks noGrp="1" noChangeArrowheads="1"/>
          </p:cNvSpPr>
          <p:nvPr>
            <p:ph type="body" idx="1"/>
          </p:nvPr>
        </p:nvSpPr>
        <p:spPr/>
        <p:txBody>
          <a:bodyPr/>
          <a:lstStyle/>
          <a:p>
            <a:endParaRPr lang="zh-CN" altLang="en-US"/>
          </a:p>
        </p:txBody>
      </p:sp>
      <p:pic>
        <p:nvPicPr>
          <p:cNvPr id="88068" name="Picture 4"/>
          <p:cNvPicPr>
            <a:picLocks noChangeAspect="1" noChangeArrowheads="1"/>
          </p:cNvPicPr>
          <p:nvPr/>
        </p:nvPicPr>
        <p:blipFill>
          <a:blip r:embed="rId2" cstate="print"/>
          <a:srcRect/>
          <a:stretch>
            <a:fillRect/>
          </a:stretch>
        </p:blipFill>
        <p:spPr bwMode="auto">
          <a:xfrm>
            <a:off x="395288" y="981075"/>
            <a:ext cx="8361362" cy="5229225"/>
          </a:xfrm>
          <a:prstGeom prst="rect">
            <a:avLst/>
          </a:prstGeom>
          <a:noFill/>
          <a:ln w="9525">
            <a:noFill/>
            <a:miter lim="800000"/>
            <a:headEnd/>
            <a:tailEnd/>
          </a:ln>
        </p:spPr>
      </p:pic>
      <p:sp>
        <p:nvSpPr>
          <p:cNvPr id="88069" name="Rectangle 5"/>
          <p:cNvSpPr>
            <a:spLocks noChangeArrowheads="1"/>
          </p:cNvSpPr>
          <p:nvPr/>
        </p:nvSpPr>
        <p:spPr bwMode="auto">
          <a:xfrm>
            <a:off x="7235825" y="6021388"/>
            <a:ext cx="792163" cy="287337"/>
          </a:xfrm>
          <a:prstGeom prst="rect">
            <a:avLst/>
          </a:prstGeom>
          <a:solidFill>
            <a:schemeClr val="bg1"/>
          </a:solidFill>
          <a:ln w="9525">
            <a:noFill/>
            <a:miter lim="800000"/>
          </a:ln>
        </p:spPr>
        <p:txBody>
          <a:bodyPr wrap="none" anchor="ctr"/>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a:t>一般攻击过程</a:t>
            </a:r>
          </a:p>
        </p:txBody>
      </p:sp>
      <p:sp>
        <p:nvSpPr>
          <p:cNvPr id="89091" name="Rectangle 3"/>
          <p:cNvSpPr>
            <a:spLocks noGrp="1" noChangeArrowheads="1"/>
          </p:cNvSpPr>
          <p:nvPr>
            <p:ph type="body" idx="1"/>
          </p:nvPr>
        </p:nvSpPr>
        <p:spPr/>
        <p:txBody>
          <a:bodyPr/>
          <a:lstStyle/>
          <a:p>
            <a:endParaRPr lang="zh-CN" altLang="en-US"/>
          </a:p>
        </p:txBody>
      </p:sp>
      <p:pic>
        <p:nvPicPr>
          <p:cNvPr id="89092" name="Picture 4"/>
          <p:cNvPicPr>
            <a:picLocks noChangeAspect="1" noChangeArrowheads="1"/>
          </p:cNvPicPr>
          <p:nvPr/>
        </p:nvPicPr>
        <p:blipFill>
          <a:blip r:embed="rId2" cstate="print"/>
          <a:srcRect/>
          <a:stretch>
            <a:fillRect/>
          </a:stretch>
        </p:blipFill>
        <p:spPr bwMode="auto">
          <a:xfrm>
            <a:off x="395288" y="1052513"/>
            <a:ext cx="8164512" cy="51435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zh-CN" altLang="en-US" dirty="0"/>
              <a:t>认识 </a:t>
            </a:r>
            <a:r>
              <a:rPr lang="zh-CN" altLang="en-US" dirty="0">
                <a:latin typeface="Arial" panose="020B0604020202020204" pitchFamily="34" charset="0"/>
              </a:rPr>
              <a:t>“</a:t>
            </a:r>
            <a:r>
              <a:rPr lang="zh-CN" altLang="en-US" dirty="0"/>
              <a:t>黑客</a:t>
            </a:r>
            <a:r>
              <a:rPr lang="zh-CN" altLang="en-US" dirty="0">
                <a:latin typeface="Arial" panose="020B0604020202020204" pitchFamily="34" charset="0"/>
              </a:rPr>
              <a:t>”</a:t>
            </a:r>
            <a:r>
              <a:rPr lang="en-US" altLang="zh-CN" dirty="0"/>
              <a:t>(1/4)</a:t>
            </a:r>
          </a:p>
        </p:txBody>
      </p:sp>
      <p:sp>
        <p:nvSpPr>
          <p:cNvPr id="92163" name="Rectangle 3"/>
          <p:cNvSpPr>
            <a:spLocks noGrp="1" noChangeArrowheads="1"/>
          </p:cNvSpPr>
          <p:nvPr>
            <p:ph type="body" idx="1"/>
          </p:nvPr>
        </p:nvSpPr>
        <p:spPr/>
        <p:txBody>
          <a:bodyPr/>
          <a:lstStyle/>
          <a:p>
            <a:pPr eaLnBrk="1" hangingPunct="1"/>
            <a:r>
              <a:rPr lang="zh-CN" altLang="en-US">
                <a:latin typeface="黑体" panose="02010609060101010101" pitchFamily="2" charset="-122"/>
              </a:rPr>
              <a:t>试图闯入计算机并试图造成破坏的人？</a:t>
            </a:r>
            <a:endParaRPr lang="zh-CN" altLang="en-US"/>
          </a:p>
        </p:txBody>
      </p:sp>
      <p:sp>
        <p:nvSpPr>
          <p:cNvPr id="92164" name="AutoShape 5">
            <a:hlinkClick r:id="" action="ppaction://noaction" highlightClick="1"/>
          </p:cNvPr>
          <p:cNvSpPr>
            <a:spLocks noChangeArrowheads="1"/>
          </p:cNvSpPr>
          <p:nvPr/>
        </p:nvSpPr>
        <p:spPr bwMode="auto">
          <a:xfrm>
            <a:off x="3352800" y="1981200"/>
            <a:ext cx="1066800" cy="1143000"/>
          </a:xfrm>
          <a:prstGeom prst="actionButtonHelp">
            <a:avLst/>
          </a:prstGeom>
          <a:solidFill>
            <a:srgbClr val="00CC99"/>
          </a:solidFill>
          <a:ln w="9525">
            <a:solidFill>
              <a:srgbClr val="000000"/>
            </a:solidFill>
            <a:miter lim="800000"/>
          </a:ln>
        </p:spPr>
        <p:txBody>
          <a:bodyPr wrap="none" anchor="ctr"/>
          <a:lstStyle/>
          <a:p>
            <a:endParaRPr lang="zh-CN" altLang="en-US"/>
          </a:p>
        </p:txBody>
      </p:sp>
      <p:pic>
        <p:nvPicPr>
          <p:cNvPr id="92165" name="Picture 4"/>
          <p:cNvPicPr>
            <a:picLocks noChangeAspect="1" noChangeArrowheads="1"/>
          </p:cNvPicPr>
          <p:nvPr/>
        </p:nvPicPr>
        <p:blipFill>
          <a:blip r:embed="rId2" cstate="print"/>
          <a:srcRect/>
          <a:stretch>
            <a:fillRect/>
          </a:stretch>
        </p:blipFill>
        <p:spPr bwMode="auto">
          <a:xfrm>
            <a:off x="2000250" y="3357563"/>
            <a:ext cx="4281488" cy="2852737"/>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zh-CN" altLang="en-US" dirty="0"/>
              <a:t>认识 </a:t>
            </a:r>
            <a:r>
              <a:rPr lang="zh-CN" altLang="en-US" dirty="0">
                <a:latin typeface="Arial" panose="020B0604020202020204" pitchFamily="34" charset="0"/>
              </a:rPr>
              <a:t>“</a:t>
            </a:r>
            <a:r>
              <a:rPr lang="zh-CN" altLang="en-US" dirty="0"/>
              <a:t>黑客</a:t>
            </a:r>
            <a:r>
              <a:rPr lang="zh-CN" altLang="en-US" dirty="0">
                <a:latin typeface="Arial" panose="020B0604020202020204" pitchFamily="34" charset="0"/>
              </a:rPr>
              <a:t>”</a:t>
            </a:r>
            <a:r>
              <a:rPr lang="en-US" altLang="zh-CN" dirty="0"/>
              <a:t>(2/4)</a:t>
            </a:r>
            <a:endParaRPr lang="zh-CN" altLang="en-US" dirty="0"/>
          </a:p>
        </p:txBody>
      </p:sp>
      <p:sp>
        <p:nvSpPr>
          <p:cNvPr id="339971" name="Rectangle 3"/>
          <p:cNvSpPr>
            <a:spLocks noGrp="1" noChangeArrowheads="1"/>
          </p:cNvSpPr>
          <p:nvPr>
            <p:ph type="body" idx="1"/>
          </p:nvPr>
        </p:nvSpPr>
        <p:spPr>
          <a:xfrm>
            <a:off x="601663" y="1335088"/>
            <a:ext cx="7772400" cy="4760912"/>
          </a:xfrm>
        </p:spPr>
        <p:txBody>
          <a:bodyPr/>
          <a:lstStyle/>
          <a:p>
            <a:pPr eaLnBrk="1" hangingPunct="1">
              <a:lnSpc>
                <a:spcPct val="100000"/>
              </a:lnSpc>
              <a:spcBef>
                <a:spcPts val="0"/>
              </a:spcBef>
            </a:pPr>
            <a:r>
              <a:rPr lang="zh-CN" altLang="en-US" sz="2400" dirty="0"/>
              <a:t>黑客（</a:t>
            </a:r>
            <a:r>
              <a:rPr lang="en-US" altLang="zh-CN" sz="2400" dirty="0"/>
              <a:t>hacker</a:t>
            </a:r>
            <a:r>
              <a:rPr lang="zh-CN" altLang="en-US" sz="2400" dirty="0"/>
              <a:t>）</a:t>
            </a:r>
          </a:p>
          <a:p>
            <a:pPr lvl="1" eaLnBrk="1" hangingPunct="1">
              <a:lnSpc>
                <a:spcPct val="100000"/>
              </a:lnSpc>
              <a:spcBef>
                <a:spcPts val="0"/>
              </a:spcBef>
            </a:pPr>
            <a:r>
              <a:rPr lang="en-US" altLang="zh-CN" sz="2400" dirty="0"/>
              <a:t>Hack: “</a:t>
            </a:r>
            <a:r>
              <a:rPr lang="zh-CN" altLang="en-US" sz="2400" dirty="0"/>
              <a:t>劈，砍”，引伸为“干了一件非常漂亮工作”</a:t>
            </a:r>
          </a:p>
          <a:p>
            <a:pPr lvl="1" eaLnBrk="1" hangingPunct="1">
              <a:lnSpc>
                <a:spcPct val="100000"/>
              </a:lnSpc>
              <a:spcBef>
                <a:spcPts val="0"/>
              </a:spcBef>
            </a:pPr>
            <a:r>
              <a:rPr lang="en-US" altLang="zh-CN" sz="2400" dirty="0"/>
              <a:t>Hacker: a person who uses computers for a</a:t>
            </a:r>
            <a:r>
              <a:rPr lang="en-US" altLang="zh-CN" sz="2400" dirty="0">
                <a:solidFill>
                  <a:srgbClr val="FF0000"/>
                </a:solidFill>
              </a:rPr>
              <a:t> hobby</a:t>
            </a:r>
            <a:r>
              <a:rPr lang="en-US" altLang="zh-CN" sz="2400" dirty="0"/>
              <a:t>, esp. to gain unauthorized access to data.</a:t>
            </a:r>
          </a:p>
          <a:p>
            <a:pPr lvl="1" eaLnBrk="1" hangingPunct="1">
              <a:lnSpc>
                <a:spcPct val="100000"/>
              </a:lnSpc>
              <a:spcBef>
                <a:spcPts val="0"/>
              </a:spcBef>
            </a:pPr>
            <a:r>
              <a:rPr lang="zh-CN" altLang="en-US" sz="2000" dirty="0"/>
              <a:t>起源：</a:t>
            </a:r>
            <a:r>
              <a:rPr lang="en-US" altLang="zh-CN" sz="2000" dirty="0"/>
              <a:t>20</a:t>
            </a:r>
            <a:r>
              <a:rPr lang="zh-CN" altLang="en-US" sz="2000" dirty="0"/>
              <a:t>世纪</a:t>
            </a:r>
            <a:r>
              <a:rPr lang="en-US" altLang="zh-CN" sz="2000" dirty="0"/>
              <a:t>50</a:t>
            </a:r>
            <a:r>
              <a:rPr lang="zh-CN" altLang="en-US" sz="2000" dirty="0"/>
              <a:t>年代</a:t>
            </a:r>
            <a:r>
              <a:rPr lang="en-US" altLang="zh-CN" sz="2000" dirty="0"/>
              <a:t>MIT</a:t>
            </a:r>
            <a:r>
              <a:rPr lang="zh-CN" altLang="en-US" sz="2000" dirty="0"/>
              <a:t>的实验室：</a:t>
            </a:r>
          </a:p>
          <a:p>
            <a:pPr lvl="2" eaLnBrk="1" hangingPunct="1">
              <a:lnSpc>
                <a:spcPct val="100000"/>
              </a:lnSpc>
              <a:spcBef>
                <a:spcPts val="0"/>
              </a:spcBef>
            </a:pPr>
            <a:r>
              <a:rPr lang="zh-CN" altLang="en-US" sz="2000" dirty="0">
                <a:solidFill>
                  <a:srgbClr val="000000"/>
                </a:solidFill>
              </a:rPr>
              <a:t>早期</a:t>
            </a:r>
            <a:r>
              <a:rPr lang="en-US" altLang="zh-CN" sz="2000" dirty="0">
                <a:solidFill>
                  <a:srgbClr val="000000"/>
                </a:solidFill>
              </a:rPr>
              <a:t>MIT</a:t>
            </a:r>
            <a:r>
              <a:rPr lang="zh-CN" altLang="en-US" sz="2000" dirty="0">
                <a:solidFill>
                  <a:srgbClr val="000000"/>
                </a:solidFill>
              </a:rPr>
              <a:t>俚语：“恶作剧”，尤指手法巧妙、技术高明的恶作剧。</a:t>
            </a:r>
          </a:p>
          <a:p>
            <a:pPr lvl="2" eaLnBrk="1" hangingPunct="1">
              <a:lnSpc>
                <a:spcPct val="100000"/>
              </a:lnSpc>
              <a:spcBef>
                <a:spcPts val="0"/>
              </a:spcBef>
            </a:pPr>
            <a:r>
              <a:rPr lang="en-US" altLang="zh-CN" sz="2000" dirty="0">
                <a:solidFill>
                  <a:srgbClr val="000000"/>
                </a:solidFill>
              </a:rPr>
              <a:t>60</a:t>
            </a:r>
            <a:r>
              <a:rPr lang="zh-CN" altLang="en-US" sz="2000" dirty="0">
                <a:solidFill>
                  <a:srgbClr val="000000"/>
                </a:solidFill>
              </a:rPr>
              <a:t>年代，极富褒义：独立思考、智力超群、奉公守法的计算机迷，“熟悉</a:t>
            </a:r>
            <a:r>
              <a:rPr lang="zh-CN" altLang="en-US" sz="2000" dirty="0">
                <a:solidFill>
                  <a:srgbClr val="FF0000"/>
                </a:solidFill>
              </a:rPr>
              <a:t>操作系统知识</a:t>
            </a:r>
            <a:r>
              <a:rPr lang="zh-CN" altLang="en-US" sz="2000" dirty="0"/>
              <a:t>、</a:t>
            </a:r>
            <a:r>
              <a:rPr lang="zh-CN" altLang="en-US" sz="2000" dirty="0">
                <a:solidFill>
                  <a:srgbClr val="000000"/>
                </a:solidFill>
              </a:rPr>
              <a:t>具有</a:t>
            </a:r>
            <a:r>
              <a:rPr lang="zh-CN" altLang="en-US" sz="2000" dirty="0">
                <a:solidFill>
                  <a:srgbClr val="FF0000"/>
                </a:solidFill>
              </a:rPr>
              <a:t>较高的编程水平</a:t>
            </a:r>
            <a:r>
              <a:rPr lang="zh-CN" altLang="en-US" sz="2000" dirty="0"/>
              <a:t>、</a:t>
            </a:r>
            <a:r>
              <a:rPr lang="zh-CN" altLang="en-US" sz="2000" dirty="0">
                <a:solidFill>
                  <a:srgbClr val="000000"/>
                </a:solidFill>
              </a:rPr>
              <a:t>热衷于发现系统漏洞并将漏洞公开与他人共享的一类人”</a:t>
            </a:r>
          </a:p>
          <a:p>
            <a:pPr lvl="2" eaLnBrk="1" hangingPunct="1">
              <a:lnSpc>
                <a:spcPct val="100000"/>
              </a:lnSpc>
              <a:spcBef>
                <a:spcPts val="0"/>
              </a:spcBef>
            </a:pPr>
            <a:r>
              <a:rPr lang="zh-CN" altLang="en-US" sz="2000" dirty="0">
                <a:solidFill>
                  <a:srgbClr val="000000"/>
                </a:solidFill>
              </a:rPr>
              <a:t>日本的</a:t>
            </a:r>
            <a:r>
              <a:rPr lang="en-US" altLang="zh-CN" sz="2000" dirty="0">
                <a:solidFill>
                  <a:srgbClr val="000000"/>
                </a:solidFill>
              </a:rPr>
              <a:t>《</a:t>
            </a:r>
            <a:r>
              <a:rPr lang="zh-CN" altLang="en-US" sz="2000" dirty="0">
                <a:solidFill>
                  <a:srgbClr val="000000"/>
                </a:solidFill>
              </a:rPr>
              <a:t>新黑客字典</a:t>
            </a:r>
            <a:r>
              <a:rPr lang="en-US" altLang="zh-CN" sz="2000" dirty="0">
                <a:solidFill>
                  <a:srgbClr val="000000"/>
                </a:solidFill>
              </a:rPr>
              <a:t>》</a:t>
            </a:r>
            <a:r>
              <a:rPr lang="zh-CN" altLang="en-US" sz="2000" dirty="0">
                <a:solidFill>
                  <a:srgbClr val="000000"/>
                </a:solidFill>
              </a:rPr>
              <a:t>：“喜欢探索软件程序奥秘、并从中增长其个人才干的人。”</a:t>
            </a:r>
          </a:p>
          <a:p>
            <a:pPr lvl="1" eaLnBrk="1" hangingPunct="1">
              <a:lnSpc>
                <a:spcPct val="100000"/>
              </a:lnSpc>
              <a:spcBef>
                <a:spcPts val="0"/>
              </a:spcBef>
            </a:pPr>
            <a:r>
              <a:rPr lang="zh-CN" altLang="en-US" sz="2000" dirty="0"/>
              <a:t>现指：电脑系统的非法入侵者。</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39971">
                                            <p:txEl>
                                              <p:pRg st="0" end="0"/>
                                            </p:txEl>
                                          </p:spTgt>
                                        </p:tgtEl>
                                        <p:attrNameLst>
                                          <p:attrName>style.visibility</p:attrName>
                                        </p:attrNameLst>
                                      </p:cBhvr>
                                      <p:to>
                                        <p:strVal val="visible"/>
                                      </p:to>
                                    </p:set>
                                    <p:anim calcmode="lin" valueType="num">
                                      <p:cBhvr>
                                        <p:cTn id="7" dur="1000" fill="hold"/>
                                        <p:tgtEl>
                                          <p:spTgt spid="339971">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3997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3997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39971">
                                            <p:txEl>
                                              <p:pRg st="1" end="1"/>
                                            </p:txEl>
                                          </p:spTgt>
                                        </p:tgtEl>
                                        <p:attrNameLst>
                                          <p:attrName>style.visibility</p:attrName>
                                        </p:attrNameLst>
                                      </p:cBhvr>
                                      <p:to>
                                        <p:strVal val="visible"/>
                                      </p:to>
                                    </p:set>
                                    <p:anim calcmode="lin" valueType="num">
                                      <p:cBhvr>
                                        <p:cTn id="14" dur="1000" fill="hold"/>
                                        <p:tgtEl>
                                          <p:spTgt spid="339971">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39971">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3997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39971">
                                            <p:txEl>
                                              <p:pRg st="2" end="2"/>
                                            </p:txEl>
                                          </p:spTgt>
                                        </p:tgtEl>
                                        <p:attrNameLst>
                                          <p:attrName>style.visibility</p:attrName>
                                        </p:attrNameLst>
                                      </p:cBhvr>
                                      <p:to>
                                        <p:strVal val="visible"/>
                                      </p:to>
                                    </p:set>
                                    <p:anim calcmode="lin" valueType="num">
                                      <p:cBhvr>
                                        <p:cTn id="21" dur="1000" fill="hold"/>
                                        <p:tgtEl>
                                          <p:spTgt spid="339971">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39971">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3997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39971">
                                            <p:txEl>
                                              <p:pRg st="3" end="3"/>
                                            </p:txEl>
                                          </p:spTgt>
                                        </p:tgtEl>
                                        <p:attrNameLst>
                                          <p:attrName>style.visibility</p:attrName>
                                        </p:attrNameLst>
                                      </p:cBhvr>
                                      <p:to>
                                        <p:strVal val="visible"/>
                                      </p:to>
                                    </p:set>
                                    <p:anim calcmode="lin" valueType="num">
                                      <p:cBhvr>
                                        <p:cTn id="28" dur="1000" fill="hold"/>
                                        <p:tgtEl>
                                          <p:spTgt spid="339971">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339971">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3997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339971">
                                            <p:txEl>
                                              <p:pRg st="4" end="4"/>
                                            </p:txEl>
                                          </p:spTgt>
                                        </p:tgtEl>
                                        <p:attrNameLst>
                                          <p:attrName>style.visibility</p:attrName>
                                        </p:attrNameLst>
                                      </p:cBhvr>
                                      <p:to>
                                        <p:strVal val="visible"/>
                                      </p:to>
                                    </p:set>
                                    <p:anim calcmode="lin" valueType="num">
                                      <p:cBhvr>
                                        <p:cTn id="35" dur="1000" fill="hold"/>
                                        <p:tgtEl>
                                          <p:spTgt spid="339971">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339971">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339971">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339971">
                                            <p:txEl>
                                              <p:pRg st="5" end="5"/>
                                            </p:txEl>
                                          </p:spTgt>
                                        </p:tgtEl>
                                        <p:attrNameLst>
                                          <p:attrName>style.visibility</p:attrName>
                                        </p:attrNameLst>
                                      </p:cBhvr>
                                      <p:to>
                                        <p:strVal val="visible"/>
                                      </p:to>
                                    </p:set>
                                    <p:anim calcmode="lin" valueType="num">
                                      <p:cBhvr>
                                        <p:cTn id="42" dur="1000" fill="hold"/>
                                        <p:tgtEl>
                                          <p:spTgt spid="339971">
                                            <p:txEl>
                                              <p:pRg st="5" end="5"/>
                                            </p:txEl>
                                          </p:spTgt>
                                        </p:tgtEl>
                                        <p:attrNameLst>
                                          <p:attrName>ppt_w</p:attrName>
                                        </p:attrNameLst>
                                      </p:cBhvr>
                                      <p:tavLst>
                                        <p:tav tm="0">
                                          <p:val>
                                            <p:strVal val="#ppt_w*0.70"/>
                                          </p:val>
                                        </p:tav>
                                        <p:tav tm="100000">
                                          <p:val>
                                            <p:strVal val="#ppt_w"/>
                                          </p:val>
                                        </p:tav>
                                      </p:tavLst>
                                    </p:anim>
                                    <p:anim calcmode="lin" valueType="num">
                                      <p:cBhvr>
                                        <p:cTn id="43" dur="1000" fill="hold"/>
                                        <p:tgtEl>
                                          <p:spTgt spid="339971">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339971">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5" presetClass="entr" presetSubtype="0" fill="hold" grpId="0" nodeType="clickEffect">
                                  <p:stCondLst>
                                    <p:cond delay="0"/>
                                  </p:stCondLst>
                                  <p:childTnLst>
                                    <p:set>
                                      <p:cBhvr>
                                        <p:cTn id="48" dur="1" fill="hold">
                                          <p:stCondLst>
                                            <p:cond delay="0"/>
                                          </p:stCondLst>
                                        </p:cTn>
                                        <p:tgtEl>
                                          <p:spTgt spid="339971">
                                            <p:txEl>
                                              <p:pRg st="6" end="6"/>
                                            </p:txEl>
                                          </p:spTgt>
                                        </p:tgtEl>
                                        <p:attrNameLst>
                                          <p:attrName>style.visibility</p:attrName>
                                        </p:attrNameLst>
                                      </p:cBhvr>
                                      <p:to>
                                        <p:strVal val="visible"/>
                                      </p:to>
                                    </p:set>
                                    <p:anim calcmode="lin" valueType="num">
                                      <p:cBhvr>
                                        <p:cTn id="49" dur="1000" fill="hold"/>
                                        <p:tgtEl>
                                          <p:spTgt spid="339971">
                                            <p:txEl>
                                              <p:pRg st="6" end="6"/>
                                            </p:txEl>
                                          </p:spTgt>
                                        </p:tgtEl>
                                        <p:attrNameLst>
                                          <p:attrName>ppt_w</p:attrName>
                                        </p:attrNameLst>
                                      </p:cBhvr>
                                      <p:tavLst>
                                        <p:tav tm="0">
                                          <p:val>
                                            <p:strVal val="#ppt_w*0.70"/>
                                          </p:val>
                                        </p:tav>
                                        <p:tav tm="100000">
                                          <p:val>
                                            <p:strVal val="#ppt_w"/>
                                          </p:val>
                                        </p:tav>
                                      </p:tavLst>
                                    </p:anim>
                                    <p:anim calcmode="lin" valueType="num">
                                      <p:cBhvr>
                                        <p:cTn id="50" dur="1000" fill="hold"/>
                                        <p:tgtEl>
                                          <p:spTgt spid="339971">
                                            <p:txEl>
                                              <p:pRg st="6" end="6"/>
                                            </p:txEl>
                                          </p:spTgt>
                                        </p:tgtEl>
                                        <p:attrNameLst>
                                          <p:attrName>ppt_h</p:attrName>
                                        </p:attrNameLst>
                                      </p:cBhvr>
                                      <p:tavLst>
                                        <p:tav tm="0">
                                          <p:val>
                                            <p:strVal val="#ppt_h"/>
                                          </p:val>
                                        </p:tav>
                                        <p:tav tm="100000">
                                          <p:val>
                                            <p:strVal val="#ppt_h"/>
                                          </p:val>
                                        </p:tav>
                                      </p:tavLst>
                                    </p:anim>
                                    <p:animEffect transition="in" filter="fade">
                                      <p:cBhvr>
                                        <p:cTn id="51" dur="1000"/>
                                        <p:tgtEl>
                                          <p:spTgt spid="339971">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5" presetClass="entr" presetSubtype="0" fill="hold" grpId="0" nodeType="clickEffect">
                                  <p:stCondLst>
                                    <p:cond delay="0"/>
                                  </p:stCondLst>
                                  <p:childTnLst>
                                    <p:set>
                                      <p:cBhvr>
                                        <p:cTn id="55" dur="1" fill="hold">
                                          <p:stCondLst>
                                            <p:cond delay="0"/>
                                          </p:stCondLst>
                                        </p:cTn>
                                        <p:tgtEl>
                                          <p:spTgt spid="339971">
                                            <p:txEl>
                                              <p:pRg st="7" end="7"/>
                                            </p:txEl>
                                          </p:spTgt>
                                        </p:tgtEl>
                                        <p:attrNameLst>
                                          <p:attrName>style.visibility</p:attrName>
                                        </p:attrNameLst>
                                      </p:cBhvr>
                                      <p:to>
                                        <p:strVal val="visible"/>
                                      </p:to>
                                    </p:set>
                                    <p:anim calcmode="lin" valueType="num">
                                      <p:cBhvr>
                                        <p:cTn id="56" dur="1000" fill="hold"/>
                                        <p:tgtEl>
                                          <p:spTgt spid="339971">
                                            <p:txEl>
                                              <p:pRg st="7" end="7"/>
                                            </p:txEl>
                                          </p:spTgt>
                                        </p:tgtEl>
                                        <p:attrNameLst>
                                          <p:attrName>ppt_w</p:attrName>
                                        </p:attrNameLst>
                                      </p:cBhvr>
                                      <p:tavLst>
                                        <p:tav tm="0">
                                          <p:val>
                                            <p:strVal val="#ppt_w*0.70"/>
                                          </p:val>
                                        </p:tav>
                                        <p:tav tm="100000">
                                          <p:val>
                                            <p:strVal val="#ppt_w"/>
                                          </p:val>
                                        </p:tav>
                                      </p:tavLst>
                                    </p:anim>
                                    <p:anim calcmode="lin" valueType="num">
                                      <p:cBhvr>
                                        <p:cTn id="57" dur="1000" fill="hold"/>
                                        <p:tgtEl>
                                          <p:spTgt spid="339971">
                                            <p:txEl>
                                              <p:pRg st="7" end="7"/>
                                            </p:txEl>
                                          </p:spTgt>
                                        </p:tgtEl>
                                        <p:attrNameLst>
                                          <p:attrName>ppt_h</p:attrName>
                                        </p:attrNameLst>
                                      </p:cBhvr>
                                      <p:tavLst>
                                        <p:tav tm="0">
                                          <p:val>
                                            <p:strVal val="#ppt_h"/>
                                          </p:val>
                                        </p:tav>
                                        <p:tav tm="100000">
                                          <p:val>
                                            <p:strVal val="#ppt_h"/>
                                          </p:val>
                                        </p:tav>
                                      </p:tavLst>
                                    </p:anim>
                                    <p:animEffect transition="in" filter="fade">
                                      <p:cBhvr>
                                        <p:cTn id="58" dur="1000"/>
                                        <p:tgtEl>
                                          <p:spTgt spid="3399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dirty="0"/>
              <a:t>认识 </a:t>
            </a:r>
            <a:r>
              <a:rPr lang="zh-CN" altLang="en-US" dirty="0">
                <a:latin typeface="Arial" panose="020B0604020202020204" pitchFamily="34" charset="0"/>
              </a:rPr>
              <a:t>“</a:t>
            </a:r>
            <a:r>
              <a:rPr lang="zh-CN" altLang="en-US" dirty="0"/>
              <a:t>黑客</a:t>
            </a:r>
            <a:r>
              <a:rPr lang="zh-CN" altLang="en-US" dirty="0">
                <a:latin typeface="Arial" panose="020B0604020202020204" pitchFamily="34" charset="0"/>
              </a:rPr>
              <a:t>”</a:t>
            </a:r>
            <a:r>
              <a:rPr lang="en-US" altLang="zh-CN" dirty="0"/>
              <a:t>(3/4)</a:t>
            </a:r>
            <a:endParaRPr lang="zh-CN" altLang="en-US" dirty="0"/>
          </a:p>
        </p:txBody>
      </p:sp>
      <p:sp>
        <p:nvSpPr>
          <p:cNvPr id="342019" name="Rectangle 3"/>
          <p:cNvSpPr>
            <a:spLocks noGrp="1" noChangeArrowheads="1"/>
          </p:cNvSpPr>
          <p:nvPr>
            <p:ph type="body" idx="1"/>
          </p:nvPr>
        </p:nvSpPr>
        <p:spPr/>
        <p:txBody>
          <a:bodyPr/>
          <a:lstStyle/>
          <a:p>
            <a:pPr eaLnBrk="1" hangingPunct="1"/>
            <a:r>
              <a:rPr lang="zh-CN" altLang="en-US"/>
              <a:t>其它相关词汇：</a:t>
            </a:r>
          </a:p>
          <a:p>
            <a:pPr lvl="1" eaLnBrk="1" hangingPunct="1">
              <a:lnSpc>
                <a:spcPct val="120000"/>
              </a:lnSpc>
            </a:pPr>
            <a:r>
              <a:rPr lang="zh-CN" altLang="en-US" sz="2000">
                <a:solidFill>
                  <a:srgbClr val="FF3300"/>
                </a:solidFill>
              </a:rPr>
              <a:t>飞客 （</a:t>
            </a:r>
            <a:r>
              <a:rPr lang="en-US" altLang="zh-CN" sz="2000">
                <a:solidFill>
                  <a:srgbClr val="FF3300"/>
                </a:solidFill>
              </a:rPr>
              <a:t>Phreak</a:t>
            </a:r>
            <a:r>
              <a:rPr lang="zh-CN" altLang="en-US" sz="2000">
                <a:solidFill>
                  <a:srgbClr val="FF3300"/>
                </a:solidFill>
              </a:rPr>
              <a:t>）</a:t>
            </a:r>
            <a:r>
              <a:rPr lang="zh-CN" altLang="en-US" sz="2000"/>
              <a:t>：早期攻击电话网的青少年，研究各种盗打电话而不用付费的技术。</a:t>
            </a:r>
          </a:p>
          <a:p>
            <a:pPr lvl="1" eaLnBrk="1" hangingPunct="1">
              <a:lnSpc>
                <a:spcPct val="120000"/>
              </a:lnSpc>
            </a:pPr>
            <a:r>
              <a:rPr lang="zh-CN" altLang="en-US" sz="2000">
                <a:solidFill>
                  <a:srgbClr val="FF3300"/>
                </a:solidFill>
              </a:rPr>
              <a:t>骇客（</a:t>
            </a:r>
            <a:r>
              <a:rPr lang="en-US" altLang="zh-CN" sz="2000">
                <a:solidFill>
                  <a:srgbClr val="FF3300"/>
                </a:solidFill>
              </a:rPr>
              <a:t>Cracker</a:t>
            </a:r>
            <a:r>
              <a:rPr lang="zh-CN" altLang="en-US" sz="2000">
                <a:solidFill>
                  <a:srgbClr val="FF3300"/>
                </a:solidFill>
              </a:rPr>
              <a:t>）</a:t>
            </a:r>
            <a:r>
              <a:rPr lang="zh-CN" altLang="en-US" sz="2000"/>
              <a:t>：闯入计算机系统和网络试图破坏和偷窃个人信息的个体，与没有兴趣做破坏只是对技术上的挑战感兴趣的黑客相对应。</a:t>
            </a:r>
          </a:p>
          <a:p>
            <a:pPr lvl="1" eaLnBrk="1" hangingPunct="1">
              <a:lnSpc>
                <a:spcPct val="120000"/>
              </a:lnSpc>
            </a:pPr>
            <a:r>
              <a:rPr lang="zh-CN" altLang="en-US" sz="2000">
                <a:solidFill>
                  <a:srgbClr val="FF3300"/>
                </a:solidFill>
              </a:rPr>
              <a:t>快客（</a:t>
            </a:r>
            <a:r>
              <a:rPr lang="en-US" altLang="zh-CN" sz="2000">
                <a:solidFill>
                  <a:srgbClr val="FF3300"/>
                </a:solidFill>
              </a:rPr>
              <a:t>Whacker</a:t>
            </a:r>
            <a:r>
              <a:rPr lang="zh-CN" altLang="en-US" sz="2000">
                <a:solidFill>
                  <a:srgbClr val="FF3300"/>
                </a:solidFill>
              </a:rPr>
              <a:t>）</a:t>
            </a:r>
            <a:r>
              <a:rPr lang="zh-CN" altLang="en-US" sz="2000"/>
              <a:t>：从事黑客活动但没有黑客技能的人，</a:t>
            </a:r>
            <a:r>
              <a:rPr lang="en-US" altLang="zh-CN" sz="2000"/>
              <a:t>whacker</a:t>
            </a:r>
            <a:r>
              <a:rPr lang="zh-CN" altLang="en-US" sz="2000"/>
              <a:t>是穿透系统的人中，在技术和能力上最不复杂的一类。</a:t>
            </a:r>
          </a:p>
          <a:p>
            <a:pPr lvl="1" eaLnBrk="1" hangingPunct="1">
              <a:lnSpc>
                <a:spcPct val="120000"/>
              </a:lnSpc>
            </a:pPr>
            <a:r>
              <a:rPr lang="zh-CN" altLang="en-US" sz="2000">
                <a:solidFill>
                  <a:srgbClr val="FF3300"/>
                </a:solidFill>
              </a:rPr>
              <a:t>武士（</a:t>
            </a:r>
            <a:r>
              <a:rPr lang="en-US" altLang="zh-CN" sz="2000">
                <a:solidFill>
                  <a:srgbClr val="FF3300"/>
                </a:solidFill>
              </a:rPr>
              <a:t>Samurai</a:t>
            </a:r>
            <a:r>
              <a:rPr lang="zh-CN" altLang="en-US" sz="2000">
                <a:solidFill>
                  <a:srgbClr val="FF3300"/>
                </a:solidFill>
              </a:rPr>
              <a:t>）</a:t>
            </a:r>
            <a:r>
              <a:rPr lang="zh-CN" altLang="en-US" sz="2000"/>
              <a:t>：被他人雇佣的帮助他人提高网络安全的黑客，武士通常被公司付给薪金来攻击网络。</a:t>
            </a:r>
          </a:p>
          <a:p>
            <a:pPr lvl="1" eaLnBrk="1" hangingPunct="1">
              <a:lnSpc>
                <a:spcPct val="120000"/>
              </a:lnSpc>
            </a:pPr>
            <a:r>
              <a:rPr lang="zh-CN" altLang="en-US" sz="2000">
                <a:solidFill>
                  <a:srgbClr val="FF3300"/>
                </a:solidFill>
              </a:rPr>
              <a:t>幼虫（</a:t>
            </a:r>
            <a:r>
              <a:rPr lang="en-US" altLang="zh-CN" sz="2000">
                <a:solidFill>
                  <a:srgbClr val="FF3300"/>
                </a:solidFill>
              </a:rPr>
              <a:t>Lara</a:t>
            </a:r>
            <a:r>
              <a:rPr lang="zh-CN" altLang="en-US" sz="2000">
                <a:solidFill>
                  <a:srgbClr val="FF3300"/>
                </a:solidFill>
              </a:rPr>
              <a:t>）</a:t>
            </a:r>
            <a:r>
              <a:rPr lang="zh-CN" altLang="en-US" sz="2000"/>
              <a:t>：一个崇拜真正黑客的初级黑客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42019">
                                            <p:txEl>
                                              <p:pRg st="0" end="0"/>
                                            </p:txEl>
                                          </p:spTgt>
                                        </p:tgtEl>
                                        <p:attrNameLst>
                                          <p:attrName>style.visibility</p:attrName>
                                        </p:attrNameLst>
                                      </p:cBhvr>
                                      <p:to>
                                        <p:strVal val="visible"/>
                                      </p:to>
                                    </p:set>
                                    <p:anim calcmode="lin" valueType="num">
                                      <p:cBhvr>
                                        <p:cTn id="7" dur="1000" fill="hold"/>
                                        <p:tgtEl>
                                          <p:spTgt spid="342019">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42019">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4201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42019">
                                            <p:txEl>
                                              <p:pRg st="1" end="1"/>
                                            </p:txEl>
                                          </p:spTgt>
                                        </p:tgtEl>
                                        <p:attrNameLst>
                                          <p:attrName>style.visibility</p:attrName>
                                        </p:attrNameLst>
                                      </p:cBhvr>
                                      <p:to>
                                        <p:strVal val="visible"/>
                                      </p:to>
                                    </p:set>
                                    <p:anim calcmode="lin" valueType="num">
                                      <p:cBhvr>
                                        <p:cTn id="14" dur="1000" fill="hold"/>
                                        <p:tgtEl>
                                          <p:spTgt spid="342019">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42019">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4201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42019">
                                            <p:txEl>
                                              <p:pRg st="2" end="2"/>
                                            </p:txEl>
                                          </p:spTgt>
                                        </p:tgtEl>
                                        <p:attrNameLst>
                                          <p:attrName>style.visibility</p:attrName>
                                        </p:attrNameLst>
                                      </p:cBhvr>
                                      <p:to>
                                        <p:strVal val="visible"/>
                                      </p:to>
                                    </p:set>
                                    <p:anim calcmode="lin" valueType="num">
                                      <p:cBhvr>
                                        <p:cTn id="21" dur="1000" fill="hold"/>
                                        <p:tgtEl>
                                          <p:spTgt spid="342019">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42019">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4201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42019">
                                            <p:txEl>
                                              <p:pRg st="3" end="3"/>
                                            </p:txEl>
                                          </p:spTgt>
                                        </p:tgtEl>
                                        <p:attrNameLst>
                                          <p:attrName>style.visibility</p:attrName>
                                        </p:attrNameLst>
                                      </p:cBhvr>
                                      <p:to>
                                        <p:strVal val="visible"/>
                                      </p:to>
                                    </p:set>
                                    <p:anim calcmode="lin" valueType="num">
                                      <p:cBhvr>
                                        <p:cTn id="28" dur="1000" fill="hold"/>
                                        <p:tgtEl>
                                          <p:spTgt spid="342019">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342019">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42019">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342019">
                                            <p:txEl>
                                              <p:pRg st="4" end="4"/>
                                            </p:txEl>
                                          </p:spTgt>
                                        </p:tgtEl>
                                        <p:attrNameLst>
                                          <p:attrName>style.visibility</p:attrName>
                                        </p:attrNameLst>
                                      </p:cBhvr>
                                      <p:to>
                                        <p:strVal val="visible"/>
                                      </p:to>
                                    </p:set>
                                    <p:anim calcmode="lin" valueType="num">
                                      <p:cBhvr>
                                        <p:cTn id="35" dur="1000" fill="hold"/>
                                        <p:tgtEl>
                                          <p:spTgt spid="342019">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342019">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342019">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342019">
                                            <p:txEl>
                                              <p:pRg st="5" end="5"/>
                                            </p:txEl>
                                          </p:spTgt>
                                        </p:tgtEl>
                                        <p:attrNameLst>
                                          <p:attrName>style.visibility</p:attrName>
                                        </p:attrNameLst>
                                      </p:cBhvr>
                                      <p:to>
                                        <p:strVal val="visible"/>
                                      </p:to>
                                    </p:set>
                                    <p:anim calcmode="lin" valueType="num">
                                      <p:cBhvr>
                                        <p:cTn id="42" dur="1000" fill="hold"/>
                                        <p:tgtEl>
                                          <p:spTgt spid="342019">
                                            <p:txEl>
                                              <p:pRg st="5" end="5"/>
                                            </p:txEl>
                                          </p:spTgt>
                                        </p:tgtEl>
                                        <p:attrNameLst>
                                          <p:attrName>ppt_w</p:attrName>
                                        </p:attrNameLst>
                                      </p:cBhvr>
                                      <p:tavLst>
                                        <p:tav tm="0">
                                          <p:val>
                                            <p:strVal val="#ppt_w*0.70"/>
                                          </p:val>
                                        </p:tav>
                                        <p:tav tm="100000">
                                          <p:val>
                                            <p:strVal val="#ppt_w"/>
                                          </p:val>
                                        </p:tav>
                                      </p:tavLst>
                                    </p:anim>
                                    <p:anim calcmode="lin" valueType="num">
                                      <p:cBhvr>
                                        <p:cTn id="43" dur="1000" fill="hold"/>
                                        <p:tgtEl>
                                          <p:spTgt spid="342019">
                                            <p:txEl>
                                              <p:pRg st="5" end="5"/>
                                            </p:txEl>
                                          </p:spTgt>
                                        </p:tgtEl>
                                        <p:attrNameLst>
                                          <p:attrName>ppt_h</p:attrName>
                                        </p:attrNameLst>
                                      </p:cBhvr>
                                      <p:tavLst>
                                        <p:tav tm="0">
                                          <p:val>
                                            <p:strVal val="#ppt_h"/>
                                          </p:val>
                                        </p:tav>
                                        <p:tav tm="100000">
                                          <p:val>
                                            <p:strVal val="#ppt_h"/>
                                          </p:val>
                                        </p:tav>
                                      </p:tavLst>
                                    </p:anim>
                                    <p:animEffect transition="in" filter="fade">
                                      <p:cBhvr>
                                        <p:cTn id="44" dur="1000"/>
                                        <p:tgtEl>
                                          <p:spTgt spid="3420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59130" y="1101725"/>
            <a:ext cx="7772400" cy="4567555"/>
          </a:xfrm>
        </p:spPr>
        <p:txBody>
          <a:bodyPr/>
          <a:lstStyle/>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r>
              <a:rPr lang="en-US" sz="2400" b="0" noProof="0" dirty="0">
                <a:ln>
                  <a:noFill/>
                </a:ln>
                <a:effectLst/>
                <a:uLnTx/>
                <a:uFillTx/>
                <a:sym typeface="+mn-ea"/>
              </a:rPr>
              <a:t> In </a:t>
            </a:r>
            <a:r>
              <a:rPr lang="en-US" sz="2400" b="0" i="1" u="sng" noProof="0" dirty="0">
                <a:ln>
                  <a:noFill/>
                </a:ln>
                <a:effectLst/>
                <a:uLnTx/>
                <a:uFillTx/>
                <a:sym typeface="+mn-ea"/>
                <a:hlinkClick r:id="rId2" tooltip="Computer"/>
              </a:rPr>
              <a:t>computer</a:t>
            </a:r>
            <a:r>
              <a:rPr lang="en-US" sz="2400" b="0" noProof="0" dirty="0">
                <a:ln>
                  <a:noFill/>
                </a:ln>
                <a:effectLst/>
                <a:uLnTx/>
                <a:uFillTx/>
                <a:sym typeface="+mn-ea"/>
              </a:rPr>
              <a:t> and </a:t>
            </a:r>
            <a:r>
              <a:rPr lang="en-US" sz="2400" b="0" i="1" u="sng" noProof="0" dirty="0">
                <a:ln>
                  <a:noFill/>
                </a:ln>
                <a:effectLst/>
                <a:uLnTx/>
                <a:uFillTx/>
                <a:sym typeface="+mn-ea"/>
                <a:hlinkClick r:id="rId3" tooltip="Computer network"/>
              </a:rPr>
              <a:t>computer networks</a:t>
            </a:r>
            <a:r>
              <a:rPr lang="en-US" sz="2400" b="0" noProof="0" dirty="0">
                <a:ln>
                  <a:noFill/>
                </a:ln>
                <a:effectLst/>
                <a:uLnTx/>
                <a:uFillTx/>
                <a:sym typeface="+mn-ea"/>
              </a:rPr>
              <a:t> an </a:t>
            </a:r>
            <a:r>
              <a:rPr lang="en-US" sz="2400" noProof="0" dirty="0">
                <a:ln>
                  <a:noFill/>
                </a:ln>
                <a:effectLst/>
                <a:uLnTx/>
                <a:uFillTx/>
                <a:sym typeface="+mn-ea"/>
              </a:rPr>
              <a:t>attack</a:t>
            </a:r>
            <a:r>
              <a:rPr lang="en-US" sz="2400" b="0" noProof="0" dirty="0">
                <a:ln>
                  <a:noFill/>
                </a:ln>
                <a:effectLst/>
                <a:uLnTx/>
                <a:uFillTx/>
                <a:sym typeface="+mn-ea"/>
              </a:rPr>
              <a:t> is any attempt to destroy, expose, alter, disable, steal or gain unauthorized access to or make unauthorized use of an asset. </a:t>
            </a:r>
            <a:r>
              <a:rPr lang="zh-CN" altLang="en-US" sz="2400" b="0" noProof="0" dirty="0">
                <a:ln>
                  <a:noFill/>
                </a:ln>
                <a:effectLst/>
                <a:uLnTx/>
                <a:uFillTx/>
                <a:sym typeface="+mn-ea"/>
              </a:rPr>
              <a:t>任何企图破坏、暴露、改变、失能、窃取或者获得未授权的访问或者使用资产的行为。</a:t>
            </a:r>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r>
              <a:rPr lang="en-US" sz="2400" b="0" noProof="0" dirty="0">
                <a:ln>
                  <a:noFill/>
                </a:ln>
                <a:effectLst/>
                <a:uLnTx/>
                <a:uFillTx/>
                <a:sym typeface="+mn-ea"/>
              </a:rPr>
              <a:t>   Unauthorized access :</a:t>
            </a:r>
            <a:r>
              <a:rPr lang="zh-CN" altLang="en-US" sz="2400" b="0" noProof="0" dirty="0">
                <a:ln>
                  <a:noFill/>
                </a:ln>
                <a:effectLst/>
                <a:uLnTx/>
                <a:uFillTx/>
                <a:sym typeface="+mn-ea"/>
              </a:rPr>
              <a:t>未授权访问包括</a:t>
            </a:r>
            <a:r>
              <a:rPr lang="en-US" altLang="zh-CN" sz="2400" b="0" noProof="0" dirty="0">
                <a:ln>
                  <a:noFill/>
                </a:ln>
                <a:effectLst/>
                <a:uLnTx/>
                <a:uFillTx/>
                <a:sym typeface="+mn-ea"/>
              </a:rPr>
              <a:t>:</a:t>
            </a:r>
          </a:p>
          <a:p>
            <a:pPr marR="0" lvl="1" algn="l" defTabSz="914400" rtl="0" eaLnBrk="0" fontAlgn="base" latinLnBrk="0" hangingPunct="0">
              <a:lnSpc>
                <a:spcPct val="100000"/>
              </a:lnSpc>
              <a:spcBef>
                <a:spcPct val="20000"/>
              </a:spcBef>
              <a:spcAft>
                <a:spcPct val="0"/>
              </a:spcAft>
              <a:buClr>
                <a:schemeClr val="tx2"/>
              </a:buClr>
              <a:buSzPct val="70000"/>
              <a:buFont typeface="Wingdings" panose="05000000000000000000" charset="0"/>
              <a:buChar char=""/>
              <a:defRPr/>
            </a:pPr>
            <a:r>
              <a:rPr lang="en-US" altLang="zh-CN" sz="2100" b="0" noProof="0" dirty="0">
                <a:ln>
                  <a:noFill/>
                </a:ln>
                <a:effectLst/>
                <a:uLnTx/>
                <a:uFillTx/>
                <a:sym typeface="+mn-ea"/>
              </a:rPr>
              <a:t>system access</a:t>
            </a:r>
            <a:r>
              <a:rPr lang="zh-CN" altLang="en-US" sz="2100" b="0" noProof="0" dirty="0">
                <a:ln>
                  <a:noFill/>
                </a:ln>
                <a:effectLst/>
                <a:uLnTx/>
                <a:uFillTx/>
                <a:sym typeface="+mn-ea"/>
              </a:rPr>
              <a:t>系统访问</a:t>
            </a:r>
            <a:r>
              <a:rPr lang="en-US" altLang="zh-CN" sz="2100" b="0" noProof="0" dirty="0">
                <a:ln>
                  <a:noFill/>
                </a:ln>
                <a:effectLst/>
                <a:uLnTx/>
                <a:uFillTx/>
                <a:sym typeface="+mn-ea"/>
              </a:rPr>
              <a:t>:</a:t>
            </a:r>
            <a:r>
              <a:rPr lang="zh-CN" altLang="en-US" sz="2100" b="0" noProof="0" dirty="0">
                <a:ln>
                  <a:noFill/>
                </a:ln>
                <a:effectLst/>
                <a:uLnTx/>
                <a:uFillTx/>
                <a:sym typeface="+mn-ea"/>
              </a:rPr>
              <a:t>攻击者有登陆设备的能力</a:t>
            </a:r>
          </a:p>
          <a:p>
            <a:pPr marR="0" lvl="1" algn="l" defTabSz="914400" rtl="0" eaLnBrk="0" fontAlgn="base" latinLnBrk="0" hangingPunct="0">
              <a:lnSpc>
                <a:spcPct val="100000"/>
              </a:lnSpc>
              <a:spcBef>
                <a:spcPct val="20000"/>
              </a:spcBef>
              <a:spcAft>
                <a:spcPct val="0"/>
              </a:spcAft>
              <a:buClr>
                <a:schemeClr val="tx2"/>
              </a:buClr>
              <a:buSzPct val="70000"/>
              <a:buFont typeface="Wingdings" panose="05000000000000000000" charset="0"/>
              <a:buChar char=""/>
              <a:defRPr/>
            </a:pPr>
            <a:r>
              <a:rPr lang="en-US" sz="2100" b="0" noProof="0" dirty="0">
                <a:ln>
                  <a:noFill/>
                </a:ln>
                <a:effectLst/>
                <a:uLnTx/>
                <a:uFillTx/>
                <a:sym typeface="+mn-ea"/>
              </a:rPr>
              <a:t>Privilege Escalation </a:t>
            </a:r>
            <a:r>
              <a:rPr lang="zh-CN" altLang="en-US" sz="2100" b="0" noProof="0" dirty="0">
                <a:ln>
                  <a:noFill/>
                </a:ln>
                <a:effectLst/>
                <a:uLnTx/>
                <a:uFillTx/>
                <a:sym typeface="+mn-ea"/>
              </a:rPr>
              <a:t>权限提升</a:t>
            </a:r>
            <a:r>
              <a:rPr lang="en-US" altLang="zh-CN" sz="2100" b="0" noProof="0" dirty="0">
                <a:ln>
                  <a:noFill/>
                </a:ln>
                <a:effectLst/>
                <a:uLnTx/>
                <a:uFillTx/>
                <a:sym typeface="+mn-ea"/>
              </a:rPr>
              <a:t>:</a:t>
            </a:r>
          </a:p>
          <a:p>
            <a:pPr marR="0" lvl="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r>
              <a:rPr lang="zh-CN" altLang="en-US" sz="2400" b="0" noProof="0" dirty="0">
                <a:ln>
                  <a:noFill/>
                </a:ln>
                <a:effectLst/>
                <a:uLnTx/>
                <a:uFillTx/>
                <a:sym typeface="+mn-ea"/>
              </a:rPr>
              <a:t> </a:t>
            </a:r>
            <a:r>
              <a:rPr lang="en-US" sz="2400" b="0" noProof="0" dirty="0">
                <a:ln>
                  <a:noFill/>
                </a:ln>
                <a:effectLst/>
                <a:uLnTx/>
                <a:uFillTx/>
                <a:sym typeface="+mn-ea"/>
              </a:rPr>
              <a:t>Unauthorized use </a:t>
            </a:r>
            <a:r>
              <a:rPr lang="zh-CN" altLang="en-US" sz="2400" b="0" noProof="0" dirty="0">
                <a:ln>
                  <a:noFill/>
                </a:ln>
                <a:effectLst/>
                <a:uLnTx/>
                <a:uFillTx/>
                <a:sym typeface="+mn-ea"/>
              </a:rPr>
              <a:t>：</a:t>
            </a:r>
            <a:r>
              <a:rPr lang="en-US" sz="2400" b="0" noProof="0" dirty="0">
                <a:ln>
                  <a:noFill/>
                </a:ln>
                <a:effectLst/>
                <a:uLnTx/>
                <a:uFillTx/>
                <a:sym typeface="+mn-ea"/>
              </a:rPr>
              <a:t>any attempt to destroy, expose, alter, disable, steal .</a:t>
            </a:r>
            <a:endParaRPr kumimoji="1" lang="en-US"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r>
              <a:rPr lang="en-US" altLang="zh-CN" sz="2400" b="0" noProof="0" dirty="0">
                <a:ln>
                  <a:noFill/>
                </a:ln>
                <a:effectLst/>
                <a:uLnTx/>
                <a:uFillTx/>
                <a:sym typeface="+mn-ea"/>
              </a:rPr>
              <a:t>   </a:t>
            </a:r>
            <a:r>
              <a:rPr lang="zh-CN" altLang="en-US" sz="2400" b="0" noProof="0" dirty="0">
                <a:ln>
                  <a:noFill/>
                </a:ln>
                <a:effectLst/>
                <a:uLnTx/>
                <a:uFillTx/>
                <a:sym typeface="+mn-ea"/>
              </a:rPr>
              <a:t>违背了信息安全的三原则</a:t>
            </a:r>
            <a:r>
              <a:rPr lang="en-US" sz="2400" b="0" noProof="0" dirty="0">
                <a:ln>
                  <a:noFill/>
                </a:ln>
                <a:effectLst/>
                <a:uLnTx/>
                <a:uFillTx/>
                <a:sym typeface="+mn-ea"/>
              </a:rPr>
              <a:t>CIA</a:t>
            </a:r>
            <a:r>
              <a:rPr lang="zh-CN" altLang="en-US" sz="2400" b="0" noProof="0" dirty="0">
                <a:ln>
                  <a:noFill/>
                </a:ln>
                <a:effectLst/>
                <a:uLnTx/>
                <a:uFillTx/>
                <a:sym typeface="+mn-ea"/>
              </a:rPr>
              <a:t>。</a:t>
            </a:r>
            <a:endParaRPr kumimoji="1" lang="zh-CN" altLang="en-US"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r>
              <a:rPr lang="zh-CN" altLang="en-US" sz="2400" b="0" noProof="0" dirty="0">
                <a:ln>
                  <a:noFill/>
                </a:ln>
                <a:effectLst/>
                <a:uLnTx/>
                <a:uFillTx/>
                <a:sym typeface="+mn-ea"/>
              </a:rPr>
              <a:t>  </a:t>
            </a:r>
            <a:r>
              <a:rPr lang="en-US" sz="2400" noProof="0" dirty="0">
                <a:ln>
                  <a:noFill/>
                </a:ln>
                <a:effectLst/>
                <a:uLnTx/>
                <a:uFillTx/>
                <a:sym typeface="+mn-ea"/>
              </a:rPr>
              <a:t>Unauthorized  access  implies that this access will result in  unauthorized </a:t>
            </a:r>
            <a:r>
              <a:rPr lang="en-US" sz="2400" noProof="0" dirty="0" smtClean="0">
                <a:ln>
                  <a:noFill/>
                </a:ln>
                <a:effectLst/>
                <a:uLnTx/>
                <a:uFillTx/>
                <a:sym typeface="+mn-ea"/>
              </a:rPr>
              <a:t>use </a:t>
            </a:r>
            <a:endParaRPr kumimoji="1" lang="en-US" altLang="en-US" sz="2400" i="0" u="none" strike="noStrike" kern="0" cap="none" spc="0" normalizeH="0" baseline="0" noProof="0" dirty="0">
              <a:ln>
                <a:noFill/>
              </a:ln>
              <a:solidFill>
                <a:schemeClr val="tx1"/>
              </a:solidFill>
              <a:effectLst/>
              <a:uLnTx/>
              <a:uFillTx/>
              <a:latin typeface="+mn-lt"/>
              <a:ea typeface="+mn-ea"/>
              <a:cs typeface="+mn-cs"/>
              <a:sym typeface="+mn-ea"/>
            </a:endParaRPr>
          </a:p>
          <a:p>
            <a:endParaRPr lang="zh-CN" altLang="en-US" dirty="0"/>
          </a:p>
        </p:txBody>
      </p:sp>
      <p:sp>
        <p:nvSpPr>
          <p:cNvPr id="3" name="标题 2"/>
          <p:cNvSpPr>
            <a:spLocks noGrp="1"/>
          </p:cNvSpPr>
          <p:nvPr>
            <p:ph type="title"/>
          </p:nvPr>
        </p:nvSpPr>
        <p:spPr/>
        <p:txBody>
          <a:bodyPr/>
          <a:lstStyle/>
          <a:p>
            <a:r>
              <a:rPr lang="zh-CN" altLang="en-US" dirty="0"/>
              <a:t>攻击的</a:t>
            </a:r>
            <a:r>
              <a:rPr lang="zh-CN" altLang="en-US" dirty="0" smtClean="0"/>
              <a:t>定义</a:t>
            </a:r>
            <a:r>
              <a:rPr lang="en-US" altLang="zh-CN" dirty="0" smtClean="0"/>
              <a:t>(William Stallings)</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zh-CN" altLang="en-US" dirty="0"/>
              <a:t>认识 </a:t>
            </a:r>
            <a:r>
              <a:rPr lang="zh-CN" altLang="en-US" dirty="0">
                <a:latin typeface="Arial" panose="020B0604020202020204" pitchFamily="34" charset="0"/>
              </a:rPr>
              <a:t>“</a:t>
            </a:r>
            <a:r>
              <a:rPr lang="zh-CN" altLang="en-US" dirty="0"/>
              <a:t>黑客</a:t>
            </a:r>
            <a:r>
              <a:rPr lang="zh-CN" altLang="en-US" dirty="0">
                <a:latin typeface="Arial" panose="020B0604020202020204" pitchFamily="34" charset="0"/>
              </a:rPr>
              <a:t>”</a:t>
            </a:r>
            <a:r>
              <a:rPr lang="en-US" altLang="zh-CN" dirty="0"/>
              <a:t>(4/4)</a:t>
            </a:r>
            <a:endParaRPr lang="zh-CN" altLang="en-US" dirty="0"/>
          </a:p>
        </p:txBody>
      </p:sp>
      <p:sp>
        <p:nvSpPr>
          <p:cNvPr id="343043" name="Rectangle 3"/>
          <p:cNvSpPr>
            <a:spLocks noGrp="1" noChangeArrowheads="1"/>
          </p:cNvSpPr>
          <p:nvPr>
            <p:ph type="body" idx="1"/>
          </p:nvPr>
        </p:nvSpPr>
        <p:spPr>
          <a:xfrm>
            <a:off x="685800" y="1101725"/>
            <a:ext cx="7772400" cy="4856162"/>
          </a:xfrm>
        </p:spPr>
        <p:txBody>
          <a:bodyPr/>
          <a:lstStyle/>
          <a:p>
            <a:pPr eaLnBrk="1" hangingPunct="1"/>
            <a:r>
              <a:rPr lang="zh-CN" altLang="en-US" sz="2400" dirty="0"/>
              <a:t>其它相关词汇（</a:t>
            </a:r>
            <a:r>
              <a:rPr lang="en-US" altLang="zh-CN" sz="2400" dirty="0"/>
              <a:t>Cont.</a:t>
            </a:r>
            <a:r>
              <a:rPr lang="zh-CN" altLang="en-US" sz="2400" dirty="0">
                <a:sym typeface="Wingdings" panose="05000000000000000000" pitchFamily="2" charset="2"/>
              </a:rPr>
              <a:t>）</a:t>
            </a:r>
            <a:endParaRPr lang="zh-CN" altLang="en-US" sz="2400" dirty="0"/>
          </a:p>
          <a:p>
            <a:pPr lvl="1" eaLnBrk="1" hangingPunct="1">
              <a:lnSpc>
                <a:spcPct val="120000"/>
              </a:lnSpc>
            </a:pPr>
            <a:r>
              <a:rPr lang="zh-CN" altLang="en-US" sz="2400" dirty="0">
                <a:solidFill>
                  <a:srgbClr val="FF0000"/>
                </a:solidFill>
              </a:rPr>
              <a:t>欲望蜜蜂（</a:t>
            </a:r>
            <a:r>
              <a:rPr lang="en-US" altLang="zh-CN" sz="2400" dirty="0" err="1">
                <a:solidFill>
                  <a:srgbClr val="FF0000"/>
                </a:solidFill>
              </a:rPr>
              <a:t>Wannabee</a:t>
            </a:r>
            <a:r>
              <a:rPr lang="zh-CN" altLang="en-US" sz="2400" dirty="0">
                <a:solidFill>
                  <a:srgbClr val="FF0000"/>
                </a:solidFill>
              </a:rPr>
              <a:t>）</a:t>
            </a:r>
            <a:r>
              <a:rPr lang="zh-CN" altLang="en-US" sz="2400" dirty="0"/>
              <a:t>：处于幼虫的初始阶段的黑客的称呼，他们急于掌握入侵技术，但由于他们没有经验，因此即使没有恶意也可能造成很大危险</a:t>
            </a:r>
          </a:p>
          <a:p>
            <a:pPr lvl="1" eaLnBrk="1" hangingPunct="1">
              <a:lnSpc>
                <a:spcPct val="120000"/>
              </a:lnSpc>
            </a:pPr>
            <a:r>
              <a:rPr lang="zh-CN" altLang="en-US" sz="2400" dirty="0">
                <a:solidFill>
                  <a:srgbClr val="FF0000"/>
                </a:solidFill>
              </a:rPr>
              <a:t>黑边黑客（</a:t>
            </a:r>
            <a:r>
              <a:rPr lang="en-US" altLang="zh-CN" sz="2400" dirty="0">
                <a:solidFill>
                  <a:srgbClr val="FF0000"/>
                </a:solidFill>
              </a:rPr>
              <a:t>Dark-Side</a:t>
            </a:r>
            <a:r>
              <a:rPr lang="zh-CN" altLang="en-US" sz="2400" dirty="0">
                <a:solidFill>
                  <a:srgbClr val="FF0000"/>
                </a:solidFill>
              </a:rPr>
              <a:t>）</a:t>
            </a:r>
            <a:r>
              <a:rPr lang="zh-CN" altLang="en-US" sz="2400" dirty="0"/>
              <a:t>：是指由于种种原因放弃黑客的道德信念而恶意攻击的黑客</a:t>
            </a:r>
          </a:p>
          <a:p>
            <a:pPr lvl="1" eaLnBrk="1" hangingPunct="1">
              <a:lnSpc>
                <a:spcPct val="120000"/>
              </a:lnSpc>
            </a:pPr>
            <a:r>
              <a:rPr lang="zh-CN" altLang="en-US" sz="2400" dirty="0">
                <a:solidFill>
                  <a:srgbClr val="FF0000"/>
                </a:solidFill>
              </a:rPr>
              <a:t>半仙（</a:t>
            </a:r>
            <a:r>
              <a:rPr lang="en-US" altLang="zh-CN" sz="2400" dirty="0">
                <a:solidFill>
                  <a:srgbClr val="FF0000"/>
                </a:solidFill>
              </a:rPr>
              <a:t>Demigod</a:t>
            </a:r>
            <a:r>
              <a:rPr lang="zh-CN" altLang="en-US" sz="2400" dirty="0">
                <a:solidFill>
                  <a:srgbClr val="FF0000"/>
                </a:solidFill>
              </a:rPr>
              <a:t>）</a:t>
            </a:r>
            <a:r>
              <a:rPr lang="zh-CN" altLang="en-US" sz="2400" dirty="0"/>
              <a:t>：一个具有多年经验在黑客团体具有世界级声誉的黑客。</a:t>
            </a:r>
          </a:p>
          <a:p>
            <a:pPr lvl="1" eaLnBrk="1" hangingPunct="1">
              <a:lnSpc>
                <a:spcPct val="120000"/>
              </a:lnSpc>
            </a:pPr>
            <a:r>
              <a:rPr lang="zh-CN" altLang="en-US" sz="2400" dirty="0">
                <a:solidFill>
                  <a:srgbClr val="FF0000"/>
                </a:solidFill>
              </a:rPr>
              <a:t>入侵者（</a:t>
            </a:r>
            <a:r>
              <a:rPr lang="en-US" altLang="zh-CN" sz="2400" dirty="0">
                <a:solidFill>
                  <a:srgbClr val="FF0000"/>
                </a:solidFill>
              </a:rPr>
              <a:t>Intruder</a:t>
            </a:r>
            <a:r>
              <a:rPr lang="zh-CN" altLang="en-US" sz="2400" dirty="0">
                <a:solidFill>
                  <a:srgbClr val="FF0000"/>
                </a:solidFill>
              </a:rPr>
              <a:t>）</a:t>
            </a:r>
            <a:r>
              <a:rPr lang="en-US" altLang="zh-CN" sz="2400" dirty="0"/>
              <a:t>:</a:t>
            </a:r>
            <a:r>
              <a:rPr lang="zh-CN" altLang="en-US" sz="2400" dirty="0"/>
              <a:t>有目的的破坏者。</a:t>
            </a:r>
            <a:endParaRPr lang="en-US" altLang="zh-CN" sz="2400" dirty="0"/>
          </a:p>
          <a:p>
            <a:pPr lvl="1" eaLnBrk="1" hangingPunct="1">
              <a:lnSpc>
                <a:spcPct val="120000"/>
              </a:lnSpc>
            </a:pPr>
            <a:r>
              <a:rPr lang="zh-CN" altLang="en-US" sz="2400" dirty="0">
                <a:solidFill>
                  <a:srgbClr val="FF0000"/>
                </a:solidFill>
              </a:rPr>
              <a:t>极客（</a:t>
            </a:r>
            <a:r>
              <a:rPr lang="en-US" altLang="zh-CN" sz="2400" dirty="0">
                <a:solidFill>
                  <a:srgbClr val="FF0000"/>
                </a:solidFill>
              </a:rPr>
              <a:t>Geek</a:t>
            </a:r>
            <a:r>
              <a:rPr lang="zh-CN" altLang="en-US" sz="2400" dirty="0">
                <a:solidFill>
                  <a:srgbClr val="FF0000"/>
                </a:solidFill>
              </a:rPr>
              <a:t>）：</a:t>
            </a:r>
            <a:r>
              <a:rPr lang="zh-CN" altLang="en-US" sz="2400" dirty="0">
                <a:solidFill>
                  <a:schemeClr val="tx1"/>
                </a:solidFill>
              </a:rPr>
              <a:t>追求极致和自由。对问题近乎偏执追求破解，同时打破一切信息阻碍。代表人物如苹果的创始人乔布斯和谷歌的创始人佩奇与布林。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 calcmode="lin" valueType="num">
                                      <p:cBhvr>
                                        <p:cTn id="7" dur="1000" fill="hold"/>
                                        <p:tgtEl>
                                          <p:spTgt spid="34304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4304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4304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43043">
                                            <p:txEl>
                                              <p:pRg st="1" end="1"/>
                                            </p:txEl>
                                          </p:spTgt>
                                        </p:tgtEl>
                                        <p:attrNameLst>
                                          <p:attrName>style.visibility</p:attrName>
                                        </p:attrNameLst>
                                      </p:cBhvr>
                                      <p:to>
                                        <p:strVal val="visible"/>
                                      </p:to>
                                    </p:set>
                                    <p:anim calcmode="lin" valueType="num">
                                      <p:cBhvr>
                                        <p:cTn id="14" dur="1000" fill="hold"/>
                                        <p:tgtEl>
                                          <p:spTgt spid="34304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4304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4304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43043">
                                            <p:txEl>
                                              <p:pRg st="2" end="2"/>
                                            </p:txEl>
                                          </p:spTgt>
                                        </p:tgtEl>
                                        <p:attrNameLst>
                                          <p:attrName>style.visibility</p:attrName>
                                        </p:attrNameLst>
                                      </p:cBhvr>
                                      <p:to>
                                        <p:strVal val="visible"/>
                                      </p:to>
                                    </p:set>
                                    <p:anim calcmode="lin" valueType="num">
                                      <p:cBhvr>
                                        <p:cTn id="21" dur="1000" fill="hold"/>
                                        <p:tgtEl>
                                          <p:spTgt spid="343043">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4304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4304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43043">
                                            <p:txEl>
                                              <p:pRg st="3" end="3"/>
                                            </p:txEl>
                                          </p:spTgt>
                                        </p:tgtEl>
                                        <p:attrNameLst>
                                          <p:attrName>style.visibility</p:attrName>
                                        </p:attrNameLst>
                                      </p:cBhvr>
                                      <p:to>
                                        <p:strVal val="visible"/>
                                      </p:to>
                                    </p:set>
                                    <p:anim calcmode="lin" valueType="num">
                                      <p:cBhvr>
                                        <p:cTn id="28" dur="1000" fill="hold"/>
                                        <p:tgtEl>
                                          <p:spTgt spid="343043">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343043">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4304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343043">
                                            <p:txEl>
                                              <p:pRg st="4" end="4"/>
                                            </p:txEl>
                                          </p:spTgt>
                                        </p:tgtEl>
                                        <p:attrNameLst>
                                          <p:attrName>style.visibility</p:attrName>
                                        </p:attrNameLst>
                                      </p:cBhvr>
                                      <p:to>
                                        <p:strVal val="visible"/>
                                      </p:to>
                                    </p:set>
                                    <p:anim calcmode="lin" valueType="num">
                                      <p:cBhvr>
                                        <p:cTn id="35" dur="1000" fill="hold"/>
                                        <p:tgtEl>
                                          <p:spTgt spid="343043">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343043">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343043">
                                            <p:txEl>
                                              <p:pRg st="4" end="4"/>
                                            </p:txEl>
                                          </p:spTgt>
                                        </p:tgtEl>
                                      </p:cBhvr>
                                    </p:animEffect>
                                  </p:childTnLst>
                                </p:cTn>
                              </p:par>
                              <p:par>
                                <p:cTn id="38" presetID="55" presetClass="entr" presetSubtype="0" fill="hold" grpId="0" nodeType="withEffect">
                                  <p:stCondLst>
                                    <p:cond delay="0"/>
                                  </p:stCondLst>
                                  <p:childTnLst>
                                    <p:set>
                                      <p:cBhvr>
                                        <p:cTn id="39" dur="1" fill="hold">
                                          <p:stCondLst>
                                            <p:cond delay="0"/>
                                          </p:stCondLst>
                                        </p:cTn>
                                        <p:tgtEl>
                                          <p:spTgt spid="343043">
                                            <p:txEl>
                                              <p:pRg st="5" end="5"/>
                                            </p:txEl>
                                          </p:spTgt>
                                        </p:tgtEl>
                                        <p:attrNameLst>
                                          <p:attrName>style.visibility</p:attrName>
                                        </p:attrNameLst>
                                      </p:cBhvr>
                                      <p:to>
                                        <p:strVal val="visible"/>
                                      </p:to>
                                    </p:set>
                                    <p:anim calcmode="lin" valueType="num">
                                      <p:cBhvr>
                                        <p:cTn id="40" dur="1000" fill="hold"/>
                                        <p:tgtEl>
                                          <p:spTgt spid="343043">
                                            <p:txEl>
                                              <p:pRg st="5" end="5"/>
                                            </p:txEl>
                                          </p:spTgt>
                                        </p:tgtEl>
                                        <p:attrNameLst>
                                          <p:attrName>ppt_w</p:attrName>
                                        </p:attrNameLst>
                                      </p:cBhvr>
                                      <p:tavLst>
                                        <p:tav tm="0">
                                          <p:val>
                                            <p:strVal val="#ppt_w*0.70"/>
                                          </p:val>
                                        </p:tav>
                                        <p:tav tm="100000">
                                          <p:val>
                                            <p:strVal val="#ppt_w"/>
                                          </p:val>
                                        </p:tav>
                                      </p:tavLst>
                                    </p:anim>
                                    <p:anim calcmode="lin" valueType="num">
                                      <p:cBhvr>
                                        <p:cTn id="41" dur="1000" fill="hold"/>
                                        <p:tgtEl>
                                          <p:spTgt spid="343043">
                                            <p:txEl>
                                              <p:pRg st="5" end="5"/>
                                            </p:txEl>
                                          </p:spTgt>
                                        </p:tgtEl>
                                        <p:attrNameLst>
                                          <p:attrName>ppt_h</p:attrName>
                                        </p:attrNameLst>
                                      </p:cBhvr>
                                      <p:tavLst>
                                        <p:tav tm="0">
                                          <p:val>
                                            <p:strVal val="#ppt_h"/>
                                          </p:val>
                                        </p:tav>
                                        <p:tav tm="100000">
                                          <p:val>
                                            <p:strVal val="#ppt_h"/>
                                          </p:val>
                                        </p:tav>
                                      </p:tavLst>
                                    </p:anim>
                                    <p:animEffect transition="in" filter="fade">
                                      <p:cBhvr>
                                        <p:cTn id="42" dur="1000"/>
                                        <p:tgtEl>
                                          <p:spTgt spid="3430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ltLang="zh-CN"/>
              <a:t>(</a:t>
            </a:r>
            <a:r>
              <a:rPr lang="zh-CN" altLang="en-US"/>
              <a:t>二）黑客的成长</a:t>
            </a:r>
          </a:p>
        </p:txBody>
      </p:sp>
      <p:sp>
        <p:nvSpPr>
          <p:cNvPr id="8196" name="内容占位符 5"/>
          <p:cNvSpPr>
            <a:spLocks noGrp="1"/>
          </p:cNvSpPr>
          <p:nvPr>
            <p:ph idx="1"/>
          </p:nvPr>
        </p:nvSpPr>
        <p:spPr/>
        <p:txBody>
          <a:bodyPr/>
          <a:lstStyle/>
          <a:p>
            <a:endParaRPr lang="zh-CN" altLang="en-US" dirty="0"/>
          </a:p>
        </p:txBody>
      </p:sp>
      <p:sp>
        <p:nvSpPr>
          <p:cNvPr id="8198" name="Rectangle 8"/>
          <p:cNvSpPr>
            <a:spLocks noChangeArrowheads="1"/>
          </p:cNvSpPr>
          <p:nvPr/>
        </p:nvSpPr>
        <p:spPr bwMode="auto">
          <a:xfrm>
            <a:off x="0" y="0"/>
            <a:ext cx="9144000" cy="0"/>
          </a:xfrm>
          <a:prstGeom prst="rect">
            <a:avLst/>
          </a:prstGeom>
          <a:noFill/>
          <a:ln w="9525">
            <a:noFill/>
            <a:miter lim="800000"/>
          </a:ln>
        </p:spPr>
        <p:txBody>
          <a:bodyPr wrap="none" anchor="ctr">
            <a:spAutoFit/>
          </a:bodyPr>
          <a:lstStyle/>
          <a:p>
            <a:endParaRPr lang="zh-CN" altLang="en-US"/>
          </a:p>
        </p:txBody>
      </p:sp>
      <p:graphicFrame>
        <p:nvGraphicFramePr>
          <p:cNvPr id="92167" name="Object 7"/>
          <p:cNvGraphicFramePr>
            <a:graphicFrameLocks noChangeAspect="1"/>
          </p:cNvGraphicFramePr>
          <p:nvPr/>
        </p:nvGraphicFramePr>
        <p:xfrm>
          <a:off x="1042988" y="0"/>
          <a:ext cx="5334000" cy="7734300"/>
        </p:xfrm>
        <a:graphic>
          <a:graphicData uri="http://schemas.openxmlformats.org/presentationml/2006/ole">
            <mc:AlternateContent xmlns:mc="http://schemas.openxmlformats.org/markup-compatibility/2006">
              <mc:Choice xmlns:v="urn:schemas-microsoft-com:vml" Requires="v">
                <p:oleObj spid="_x0000_s1071" r:id="rId4" imgW="5524500" imgH="7600950" progId="">
                  <p:embed/>
                </p:oleObj>
              </mc:Choice>
              <mc:Fallback>
                <p:oleObj r:id="rId4" imgW="5524500" imgH="7600950" progId="">
                  <p:embed/>
                  <p:pic>
                    <p:nvPicPr>
                      <p:cNvPr id="0" name="Object 7"/>
                      <p:cNvPicPr>
                        <a:picLocks noChangeAspect="1"/>
                      </p:cNvPicPr>
                      <p:nvPr/>
                    </p:nvPicPr>
                    <p:blipFill>
                      <a:blip r:embed="rId5"/>
                      <a:stretch>
                        <a:fillRect/>
                      </a:stretch>
                    </p:blipFill>
                    <p:spPr>
                      <a:xfrm>
                        <a:off x="1042988" y="0"/>
                        <a:ext cx="5334000" cy="7734300"/>
                      </a:xfrm>
                      <a:prstGeom prst="rect">
                        <a:avLst/>
                      </a:prstGeom>
                      <a:noFill/>
                      <a:ln w="9525">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92167"/>
                                        </p:tgtEl>
                                        <p:attrNameLst>
                                          <p:attrName>style.visibility</p:attrName>
                                        </p:attrNameLst>
                                      </p:cBhvr>
                                      <p:to>
                                        <p:strVal val="visible"/>
                                      </p:to>
                                    </p:set>
                                    <p:anim calcmode="lin" valueType="num">
                                      <p:cBhvr>
                                        <p:cTn id="7" dur="1000" fill="hold"/>
                                        <p:tgtEl>
                                          <p:spTgt spid="92167"/>
                                        </p:tgtEl>
                                        <p:attrNameLst>
                                          <p:attrName>ppt_w</p:attrName>
                                        </p:attrNameLst>
                                      </p:cBhvr>
                                      <p:tavLst>
                                        <p:tav tm="0">
                                          <p:val>
                                            <p:strVal val="#ppt_w*0.70"/>
                                          </p:val>
                                        </p:tav>
                                        <p:tav tm="100000">
                                          <p:val>
                                            <p:strVal val="#ppt_w"/>
                                          </p:val>
                                        </p:tav>
                                      </p:tavLst>
                                    </p:anim>
                                    <p:anim calcmode="lin" valueType="num">
                                      <p:cBhvr>
                                        <p:cTn id="8" dur="1000" fill="hold"/>
                                        <p:tgtEl>
                                          <p:spTgt spid="92167"/>
                                        </p:tgtEl>
                                        <p:attrNameLst>
                                          <p:attrName>ppt_h</p:attrName>
                                        </p:attrNameLst>
                                      </p:cBhvr>
                                      <p:tavLst>
                                        <p:tav tm="0">
                                          <p:val>
                                            <p:strVal val="#ppt_h"/>
                                          </p:val>
                                        </p:tav>
                                        <p:tav tm="100000">
                                          <p:val>
                                            <p:strVal val="#ppt_h"/>
                                          </p:val>
                                        </p:tav>
                                      </p:tavLst>
                                    </p:anim>
                                    <p:animEffect transition="in" filter="fade">
                                      <p:cBhvr>
                                        <p:cTn id="9" dur="1000"/>
                                        <p:tgtEl>
                                          <p:spTgt spid="92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zh-CN" altLang="en-US" dirty="0"/>
              <a:t>黑客的出路</a:t>
            </a:r>
          </a:p>
        </p:txBody>
      </p:sp>
      <p:sp>
        <p:nvSpPr>
          <p:cNvPr id="102403" name="Rectangle 3"/>
          <p:cNvSpPr>
            <a:spLocks noGrp="1" noChangeArrowheads="1"/>
          </p:cNvSpPr>
          <p:nvPr>
            <p:ph type="body" idx="1"/>
          </p:nvPr>
        </p:nvSpPr>
        <p:spPr>
          <a:xfrm>
            <a:off x="706438" y="1344613"/>
            <a:ext cx="7772400" cy="4684712"/>
          </a:xfrm>
        </p:spPr>
        <p:txBody>
          <a:bodyPr/>
          <a:lstStyle/>
          <a:p>
            <a:pPr eaLnBrk="1" hangingPunct="1">
              <a:lnSpc>
                <a:spcPct val="150000"/>
              </a:lnSpc>
              <a:spcBef>
                <a:spcPts val="0"/>
              </a:spcBef>
            </a:pPr>
            <a:r>
              <a:rPr lang="zh-CN" altLang="en-US" dirty="0"/>
              <a:t>很多为政府和公司服务，提高单位网络的安全性。</a:t>
            </a:r>
          </a:p>
          <a:p>
            <a:pPr lvl="1" eaLnBrk="1" hangingPunct="1">
              <a:lnSpc>
                <a:spcPct val="150000"/>
              </a:lnSpc>
              <a:spcBef>
                <a:spcPts val="0"/>
              </a:spcBef>
            </a:pPr>
            <a:r>
              <a:rPr lang="zh-CN" altLang="en-US" dirty="0"/>
              <a:t>被政府“招安”</a:t>
            </a:r>
          </a:p>
          <a:p>
            <a:pPr lvl="1" eaLnBrk="1" hangingPunct="1">
              <a:lnSpc>
                <a:spcPct val="150000"/>
              </a:lnSpc>
              <a:spcBef>
                <a:spcPts val="0"/>
              </a:spcBef>
            </a:pPr>
            <a:r>
              <a:rPr lang="zh-CN" altLang="en-US" dirty="0"/>
              <a:t>成为有名的安全专家</a:t>
            </a:r>
          </a:p>
          <a:p>
            <a:pPr lvl="2" eaLnBrk="1" hangingPunct="1">
              <a:lnSpc>
                <a:spcPct val="150000"/>
              </a:lnSpc>
              <a:spcBef>
                <a:spcPts val="0"/>
              </a:spcBef>
            </a:pPr>
            <a:r>
              <a:rPr lang="en-US" altLang="zh-CN" dirty="0">
                <a:solidFill>
                  <a:srgbClr val="000000"/>
                </a:solidFill>
              </a:rPr>
              <a:t>ISS </a:t>
            </a:r>
            <a:r>
              <a:rPr lang="zh-CN" altLang="en-US" dirty="0">
                <a:solidFill>
                  <a:srgbClr val="000000"/>
                </a:solidFill>
              </a:rPr>
              <a:t>公司创始人 </a:t>
            </a:r>
            <a:r>
              <a:rPr lang="en-US" altLang="zh-CN" dirty="0">
                <a:solidFill>
                  <a:srgbClr val="000000"/>
                </a:solidFill>
              </a:rPr>
              <a:t>Christopher Klaus </a:t>
            </a:r>
            <a:r>
              <a:rPr lang="zh-CN" altLang="en-US" dirty="0">
                <a:solidFill>
                  <a:srgbClr val="000000"/>
                </a:solidFill>
              </a:rPr>
              <a:t>作为少年黑客，曾进入美国国防部和</a:t>
            </a:r>
            <a:r>
              <a:rPr lang="en-US" altLang="zh-CN" dirty="0">
                <a:solidFill>
                  <a:srgbClr val="000000"/>
                </a:solidFill>
              </a:rPr>
              <a:t>NASA</a:t>
            </a:r>
          </a:p>
          <a:p>
            <a:pPr eaLnBrk="1" hangingPunct="1">
              <a:lnSpc>
                <a:spcPct val="150000"/>
              </a:lnSpc>
              <a:spcBef>
                <a:spcPts val="0"/>
              </a:spcBef>
            </a:pPr>
            <a:r>
              <a:rPr lang="zh-CN" altLang="en-US" dirty="0"/>
              <a:t>信息战需要更多高水平的“黑客”</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1101725"/>
            <a:ext cx="9144000" cy="4435249"/>
          </a:xfrm>
        </p:spPr>
        <p:txBody>
          <a:bodyPr/>
          <a:lstStyle/>
          <a:p>
            <a:pPr marL="0" indent="0">
              <a:buNone/>
            </a:pPr>
            <a:r>
              <a:rPr lang="zh-CN" altLang="en-US" sz="2800" dirty="0" smtClean="0"/>
              <a:t>安全的基本目标或属性：保密性</a:t>
            </a:r>
            <a:r>
              <a:rPr lang="en-US" altLang="zh-CN" sz="2800" dirty="0"/>
              <a:t>C</a:t>
            </a:r>
            <a:r>
              <a:rPr lang="zh-CN" altLang="en-US" sz="2800" dirty="0" smtClean="0"/>
              <a:t> 完整性</a:t>
            </a:r>
            <a:r>
              <a:rPr lang="en-US" altLang="zh-CN" sz="2800" dirty="0" smtClean="0"/>
              <a:t>I</a:t>
            </a:r>
            <a:r>
              <a:rPr lang="zh-CN" altLang="en-US" sz="2800" dirty="0" smtClean="0"/>
              <a:t>和可用性</a:t>
            </a:r>
            <a:r>
              <a:rPr lang="en-US" altLang="zh-CN" sz="2800" dirty="0" smtClean="0"/>
              <a:t>A</a:t>
            </a:r>
          </a:p>
          <a:p>
            <a:r>
              <a:rPr lang="en-US" altLang="zh-CN" sz="2800" dirty="0" smtClean="0"/>
              <a:t>Confidentiality</a:t>
            </a:r>
            <a:r>
              <a:rPr lang="zh-CN" altLang="en-US" sz="2800" dirty="0" smtClean="0"/>
              <a:t>：</a:t>
            </a:r>
            <a:endParaRPr lang="en-US" altLang="zh-CN" sz="2800" dirty="0" smtClean="0"/>
          </a:p>
          <a:p>
            <a:pPr lvl="1">
              <a:buFont typeface="Wingdings" panose="05000000000000000000" pitchFamily="2" charset="2"/>
              <a:buChar char="Ø"/>
            </a:pPr>
            <a:r>
              <a:rPr lang="en-US" altLang="zh-CN" sz="2400" b="0" dirty="0"/>
              <a:t>Data confidentiality:</a:t>
            </a:r>
            <a:r>
              <a:rPr lang="zh-CN" altLang="en-US" sz="2400" b="0" dirty="0" smtClean="0"/>
              <a:t>确保私密或</a:t>
            </a:r>
            <a:r>
              <a:rPr lang="zh-CN" altLang="en-US" sz="2400" b="0" dirty="0"/>
              <a:t>机密信息不向未授权的个人提供或者披露。</a:t>
            </a:r>
          </a:p>
          <a:p>
            <a:pPr lvl="1">
              <a:buFont typeface="Wingdings" panose="05000000000000000000" pitchFamily="2" charset="2"/>
              <a:buChar char="Ø"/>
            </a:pPr>
            <a:r>
              <a:rPr lang="en-US" altLang="zh-CN" sz="2400" b="0" dirty="0"/>
              <a:t>Privacy</a:t>
            </a:r>
            <a:r>
              <a:rPr lang="zh-CN" altLang="en-US" sz="2400" b="0" dirty="0"/>
              <a:t>：</a:t>
            </a:r>
            <a:r>
              <a:rPr lang="zh-CN" altLang="en-US" sz="2400" b="0" dirty="0" smtClean="0"/>
              <a:t>确保能够控制个人信息的收集和存储，也能控制这些信息由谁披露以及</a:t>
            </a:r>
            <a:r>
              <a:rPr lang="zh-CN" altLang="en-US" sz="2400" b="0" dirty="0"/>
              <a:t>向谁</a:t>
            </a:r>
            <a:r>
              <a:rPr lang="zh-CN" altLang="en-US" sz="2400" b="0" dirty="0" smtClean="0"/>
              <a:t>披露。</a:t>
            </a:r>
            <a:endParaRPr lang="en-US" altLang="zh-CN" b="0" dirty="0" smtClean="0"/>
          </a:p>
          <a:p>
            <a:r>
              <a:rPr lang="en-US" altLang="zh-CN" sz="2800" dirty="0" smtClean="0"/>
              <a:t>Integrity:</a:t>
            </a:r>
          </a:p>
          <a:p>
            <a:pPr lvl="1">
              <a:buFont typeface="Wingdings" panose="05000000000000000000" pitchFamily="2" charset="2"/>
              <a:buChar char="Ø"/>
            </a:pPr>
            <a:r>
              <a:rPr lang="en-US" altLang="zh-CN" sz="2400" b="0" dirty="0" smtClean="0"/>
              <a:t>Data Integrity</a:t>
            </a:r>
            <a:r>
              <a:rPr lang="zh-CN" altLang="en-US" sz="2400" b="0" dirty="0" smtClean="0"/>
              <a:t>：确保信息和程序只能在指定和授权方式下被改变。</a:t>
            </a:r>
            <a:endParaRPr lang="en-US" altLang="zh-CN" sz="2400" b="0" dirty="0" smtClean="0"/>
          </a:p>
          <a:p>
            <a:pPr lvl="1">
              <a:buFont typeface="Wingdings" panose="05000000000000000000" pitchFamily="2" charset="2"/>
              <a:buChar char="Ø"/>
            </a:pPr>
            <a:r>
              <a:rPr lang="en-US" altLang="zh-CN" sz="2400" b="0" dirty="0" smtClean="0"/>
              <a:t>System Integrity</a:t>
            </a:r>
            <a:r>
              <a:rPr lang="zh-CN" altLang="en-US" sz="2400" b="0" dirty="0" smtClean="0"/>
              <a:t>：确保系统以不受损害的方式执行其预期功能，避免系统有意或无意的未授权的操作。</a:t>
            </a:r>
            <a:endParaRPr lang="en-US" altLang="zh-CN" sz="2400" b="0" dirty="0" smtClean="0"/>
          </a:p>
          <a:p>
            <a:r>
              <a:rPr lang="en-US" altLang="zh-CN" sz="2800" dirty="0" smtClean="0"/>
              <a:t>Availability:</a:t>
            </a:r>
            <a:r>
              <a:rPr lang="zh-CN" altLang="en-US" sz="2800" b="0" dirty="0" smtClean="0"/>
              <a:t>确保系统能迅速工作，并且不能拒绝为授权用户提供服务。</a:t>
            </a:r>
            <a:endParaRPr lang="en-US" altLang="zh-CN" sz="2800" b="0" dirty="0" smtClean="0"/>
          </a:p>
          <a:p>
            <a:endParaRPr lang="zh-CN" altLang="en-US" dirty="0"/>
          </a:p>
        </p:txBody>
      </p:sp>
      <p:sp>
        <p:nvSpPr>
          <p:cNvPr id="3" name="标题 2"/>
          <p:cNvSpPr>
            <a:spLocks noGrp="1"/>
          </p:cNvSpPr>
          <p:nvPr>
            <p:ph type="title"/>
          </p:nvPr>
        </p:nvSpPr>
        <p:spPr/>
        <p:txBody>
          <a:bodyPr/>
          <a:lstStyle/>
          <a:p>
            <a:r>
              <a:rPr lang="zh-CN" altLang="en-US" sz="4000" dirty="0" smtClean="0"/>
              <a:t>信息与信息系统安全三原则</a:t>
            </a:r>
            <a:r>
              <a:rPr lang="en-US" altLang="zh-CN" sz="4000" dirty="0" smtClean="0"/>
              <a:t>CIA</a:t>
            </a:r>
            <a:endParaRPr lang="zh-CN" altLang="en-US" sz="4000" dirty="0"/>
          </a:p>
        </p:txBody>
      </p:sp>
    </p:spTree>
    <p:extLst>
      <p:ext uri="{BB962C8B-B14F-4D97-AF65-F5344CB8AC3E}">
        <p14:creationId xmlns:p14="http://schemas.microsoft.com/office/powerpoint/2010/main" val="1640773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idx="1"/>
          </p:nvPr>
        </p:nvSpPr>
        <p:spPr>
          <a:xfrm>
            <a:off x="214313" y="782955"/>
            <a:ext cx="8572500" cy="5857875"/>
          </a:xfrm>
        </p:spPr>
        <p:txBody>
          <a:bodyPr vert="horz" wrap="square" lIns="91440" tIns="45720" rIns="91440" bIns="45720" anchor="t"/>
          <a:lstStyle/>
          <a:p>
            <a:pPr marL="669925" lvl="1" indent="-325755" eaLnBrk="1" hangingPunct="1"/>
            <a:r>
              <a:rPr lang="en-US" altLang="zh-CN" sz="1800" dirty="0"/>
              <a:t>Howard and Longstaff  Computer and Network Attack Taxonomy (1998)</a:t>
            </a:r>
          </a:p>
          <a:p>
            <a:pPr marL="669925" lvl="1" indent="-325755" eaLnBrk="1" hangingPunct="1">
              <a:buNone/>
            </a:pPr>
            <a:r>
              <a:rPr lang="zh-CN" altLang="en-US" sz="1600" b="1" dirty="0"/>
              <a:t>攻击者（</a:t>
            </a:r>
            <a:r>
              <a:rPr lang="en-US" altLang="zh-CN" sz="1600" b="1" dirty="0"/>
              <a:t>Attackers</a:t>
            </a:r>
            <a:r>
              <a:rPr lang="zh-CN" altLang="en-US" sz="1600" b="1" dirty="0"/>
              <a:t>）采用多种工具利用了</a:t>
            </a:r>
            <a:r>
              <a:rPr lang="en-US" altLang="zh-CN" sz="1600" b="1" dirty="0"/>
              <a:t>Network, OS</a:t>
            </a:r>
            <a:r>
              <a:rPr lang="zh-CN" altLang="en-US" sz="1600" b="1" dirty="0"/>
              <a:t>和</a:t>
            </a:r>
            <a:r>
              <a:rPr lang="en-US" altLang="zh-CN" sz="1600" b="1" dirty="0"/>
              <a:t> </a:t>
            </a:r>
            <a:r>
              <a:rPr lang="zh-CN" altLang="en-US" sz="1600" b="1" dirty="0"/>
              <a:t>应用中漏洞（软件设计，实现和配置等环节），通过各种动作对目标（</a:t>
            </a:r>
            <a:r>
              <a:rPr lang="en-US" altLang="zh-CN" sz="1600" b="1" dirty="0"/>
              <a:t>Target</a:t>
            </a:r>
            <a:r>
              <a:rPr lang="zh-CN" altLang="en-US" sz="1600" b="1" dirty="0"/>
              <a:t>）进行攻击，导致（产生）未授权的结果（如增加访问权，信息泄露，信息毁坏，拒绝服务和资源与服务的盗取），最终达到相应的目的</a:t>
            </a:r>
            <a:r>
              <a:rPr lang="zh-CN" altLang="en-US" sz="1600" b="1" dirty="0" smtClean="0"/>
              <a:t>。  （</a:t>
            </a:r>
            <a:r>
              <a:rPr lang="en-US" altLang="zh-CN" sz="1600" b="1" dirty="0" smtClean="0"/>
              <a:t>William Stallings P17)</a:t>
            </a:r>
            <a:endParaRPr lang="zh-CN" altLang="en-US" sz="1600" b="1" dirty="0"/>
          </a:p>
          <a:p>
            <a:pPr marL="669925" lvl="1" indent="-325755" eaLnBrk="1" hangingPunct="1">
              <a:buNone/>
            </a:pPr>
            <a:endParaRPr lang="zh-CN" altLang="en-US" sz="2400" dirty="0"/>
          </a:p>
          <a:p>
            <a:pPr marL="669925" lvl="1" indent="-325755" eaLnBrk="1" hangingPunct="1">
              <a:buNone/>
            </a:pPr>
            <a:endParaRPr lang="en-US" altLang="zh-TW" sz="2400" dirty="0"/>
          </a:p>
        </p:txBody>
      </p:sp>
      <p:sp>
        <p:nvSpPr>
          <p:cNvPr id="5123" name="Rectangle 3"/>
          <p:cNvSpPr>
            <a:spLocks noGrp="1"/>
          </p:cNvSpPr>
          <p:nvPr>
            <p:ph type="title"/>
          </p:nvPr>
        </p:nvSpPr>
        <p:spPr>
          <a:xfrm>
            <a:off x="825818" y="119063"/>
            <a:ext cx="7015162" cy="793750"/>
          </a:xfrm>
        </p:spPr>
        <p:txBody>
          <a:bodyPr vert="horz" wrap="square" lIns="91440" tIns="45720" rIns="91440" bIns="45720" anchor="ctr"/>
          <a:lstStyle/>
          <a:p>
            <a:pPr eaLnBrk="1" hangingPunct="1"/>
            <a:r>
              <a:rPr lang="zh-CN" altLang="en-US" sz="3600" dirty="0">
                <a:solidFill>
                  <a:srgbClr val="7030A0"/>
                </a:solidFill>
              </a:rPr>
              <a:t>攻击的分类</a:t>
            </a:r>
            <a:br>
              <a:rPr lang="zh-CN" altLang="en-US" sz="3600" dirty="0">
                <a:solidFill>
                  <a:srgbClr val="7030A0"/>
                </a:solidFill>
              </a:rPr>
            </a:br>
            <a:r>
              <a:rPr lang="zh-CN" altLang="en-US" sz="3200" dirty="0">
                <a:solidFill>
                  <a:srgbClr val="7030A0"/>
                </a:solidFill>
              </a:rPr>
              <a:t>（</a:t>
            </a:r>
            <a:r>
              <a:rPr lang="en-US" altLang="zh-CN" sz="3200" dirty="0">
                <a:sym typeface="+mn-ea"/>
              </a:rPr>
              <a:t>Howard </a:t>
            </a:r>
            <a:r>
              <a:rPr lang="zh-CN" altLang="en-US" sz="3200" dirty="0">
                <a:solidFill>
                  <a:srgbClr val="7030A0"/>
                </a:solidFill>
              </a:rPr>
              <a:t>方法，是最全面系统的分类）</a:t>
            </a:r>
            <a:endParaRPr lang="en-US" altLang="zh-CN" sz="3200" dirty="0">
              <a:solidFill>
                <a:srgbClr val="7030A0"/>
              </a:solidFill>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488" y="3010176"/>
            <a:ext cx="8490857" cy="384782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00025" y="1101725"/>
            <a:ext cx="8943975" cy="6014085"/>
          </a:xfrm>
        </p:spPr>
        <p:txBody>
          <a:bodyPr/>
          <a:lstStyle/>
          <a:p>
            <a:r>
              <a:rPr lang="en-US" altLang="zh-CN" sz="2400" dirty="0" smtClean="0"/>
              <a:t>Event</a:t>
            </a:r>
            <a:r>
              <a:rPr lang="zh-CN" altLang="en-US" sz="2400" dirty="0"/>
              <a:t>：</a:t>
            </a:r>
            <a:r>
              <a:rPr lang="en-US" altLang="zh-CN" sz="2400" dirty="0"/>
              <a:t>An action directed at a target that is intended to </a:t>
            </a:r>
            <a:r>
              <a:rPr lang="en-US" altLang="zh-CN" sz="2400" dirty="0" smtClean="0"/>
              <a:t>result </a:t>
            </a:r>
            <a:r>
              <a:rPr lang="en-US" altLang="zh-CN" sz="2400" dirty="0"/>
              <a:t>in a change  of state or status ,of the target.</a:t>
            </a:r>
          </a:p>
          <a:p>
            <a:pPr marL="0" indent="0">
              <a:buNone/>
            </a:pPr>
            <a:r>
              <a:rPr lang="zh-CN" altLang="en-US" sz="2400" dirty="0"/>
              <a:t>    </a:t>
            </a:r>
            <a:r>
              <a:rPr lang="zh-CN" altLang="en-US" sz="2000" dirty="0"/>
              <a:t>事件：针对某一个目标采取的动作，其</a:t>
            </a:r>
            <a:r>
              <a:rPr lang="zh-CN" altLang="en-US" sz="2000" dirty="0" smtClean="0"/>
              <a:t>目的是为了改变目标</a:t>
            </a:r>
            <a:r>
              <a:rPr lang="zh-CN" altLang="en-US" sz="2000" dirty="0"/>
              <a:t>的状态或状况。</a:t>
            </a:r>
          </a:p>
          <a:p>
            <a:r>
              <a:rPr lang="en-US" altLang="zh-CN" sz="2400" dirty="0" err="1"/>
              <a:t>Incident:A</a:t>
            </a:r>
            <a:r>
              <a:rPr lang="en-US" altLang="zh-CN" sz="2400" dirty="0"/>
              <a:t> group of attacks that can be distinguished from other attacks because of the distinctiveness of the </a:t>
            </a:r>
            <a:r>
              <a:rPr lang="en-US" altLang="zh-CN" sz="2400" dirty="0" smtClean="0"/>
              <a:t>attackers</a:t>
            </a:r>
            <a:r>
              <a:rPr lang="zh-CN" altLang="en-US" sz="2400" dirty="0" smtClean="0"/>
              <a:t>，</a:t>
            </a:r>
            <a:r>
              <a:rPr lang="en-US" altLang="zh-CN" sz="2400" dirty="0" smtClean="0"/>
              <a:t> attacks</a:t>
            </a:r>
            <a:r>
              <a:rPr lang="zh-CN" altLang="en-US" sz="2400" dirty="0" smtClean="0"/>
              <a:t>，</a:t>
            </a:r>
            <a:r>
              <a:rPr lang="en-US" altLang="zh-CN" sz="2400" dirty="0" smtClean="0"/>
              <a:t> objectives</a:t>
            </a:r>
            <a:r>
              <a:rPr lang="zh-CN" altLang="en-US" sz="2400" dirty="0" smtClean="0"/>
              <a:t>，</a:t>
            </a:r>
            <a:r>
              <a:rPr lang="en-US" altLang="zh-CN" sz="2400" dirty="0" smtClean="0"/>
              <a:t>sites and timing .</a:t>
            </a:r>
          </a:p>
          <a:p>
            <a:pPr marL="0" indent="0">
              <a:buNone/>
            </a:pPr>
            <a:r>
              <a:rPr lang="en-US" altLang="zh-CN" sz="2400" dirty="0"/>
              <a:t> </a:t>
            </a:r>
            <a:r>
              <a:rPr lang="zh-CN" altLang="en-US" sz="2400" dirty="0" smtClean="0"/>
              <a:t>（</a:t>
            </a:r>
            <a:r>
              <a:rPr lang="zh-CN" altLang="en-US" sz="2000" dirty="0" smtClean="0"/>
              <a:t>安全）事故</a:t>
            </a:r>
            <a:r>
              <a:rPr lang="zh-CN" altLang="en-US" sz="2000" dirty="0"/>
              <a:t>：由一组</a:t>
            </a:r>
            <a:r>
              <a:rPr lang="zh-CN" altLang="en-US" sz="2000" dirty="0">
                <a:sym typeface="+mn-ea"/>
              </a:rPr>
              <a:t>不同于其他攻击的攻击组成，由同一批或一个攻击者发动，可以采取多种攻击手段，为了达到最终的目标。</a:t>
            </a:r>
          </a:p>
          <a:p>
            <a:r>
              <a:rPr lang="zh-CN" altLang="en-US" sz="2000" dirty="0" smtClean="0">
                <a:sym typeface="+mn-ea"/>
              </a:rPr>
              <a:t>事件</a:t>
            </a:r>
            <a:r>
              <a:rPr lang="en-US" altLang="zh-CN" sz="2000" dirty="0" smtClean="0">
                <a:sym typeface="+mn-ea"/>
              </a:rPr>
              <a:t>Event</a:t>
            </a:r>
            <a:r>
              <a:rPr lang="zh-CN" altLang="en-US" sz="2000" dirty="0">
                <a:sym typeface="+mn-ea"/>
              </a:rPr>
              <a:t>是 对应一个原子动作，构成一项安全日志记录</a:t>
            </a:r>
            <a:r>
              <a:rPr lang="zh-CN" altLang="en-US" sz="2000" dirty="0" smtClean="0">
                <a:sym typeface="+mn-ea"/>
              </a:rPr>
              <a:t>；安全事故</a:t>
            </a:r>
            <a:r>
              <a:rPr lang="en-US" altLang="zh-CN" sz="2000" dirty="0" smtClean="0">
                <a:sym typeface="+mn-ea"/>
              </a:rPr>
              <a:t>Incident</a:t>
            </a:r>
            <a:r>
              <a:rPr lang="zh-CN" altLang="en-US" sz="2000" dirty="0">
                <a:sym typeface="+mn-ea"/>
              </a:rPr>
              <a:t>对应一系列关联的攻击，由多个</a:t>
            </a:r>
            <a:r>
              <a:rPr lang="en-US" altLang="zh-CN" sz="2000" dirty="0">
                <a:sym typeface="+mn-ea"/>
              </a:rPr>
              <a:t>Event</a:t>
            </a:r>
            <a:r>
              <a:rPr lang="zh-CN" altLang="en-US" sz="2000" dirty="0">
                <a:sym typeface="+mn-ea"/>
              </a:rPr>
              <a:t>组成</a:t>
            </a:r>
            <a:r>
              <a:rPr lang="zh-CN" altLang="en-US" sz="2000" dirty="0" smtClean="0">
                <a:sym typeface="+mn-ea"/>
              </a:rPr>
              <a:t>。</a:t>
            </a:r>
            <a:endParaRPr lang="en-US" altLang="zh-CN" sz="2000" dirty="0" smtClean="0">
              <a:sym typeface="+mn-ea"/>
            </a:endParaRPr>
          </a:p>
          <a:p>
            <a:r>
              <a:rPr lang="en-US" altLang="zh-CN" sz="2000" dirty="0">
                <a:sym typeface="+mn-ea"/>
              </a:rPr>
              <a:t>Attach: A series of steps taken by an attacker to achieve an unauthorized result</a:t>
            </a:r>
            <a:r>
              <a:rPr lang="en-US" altLang="zh-CN" sz="2000" dirty="0" smtClean="0">
                <a:sym typeface="+mn-ea"/>
              </a:rPr>
              <a:t>.    </a:t>
            </a:r>
            <a:r>
              <a:rPr lang="zh-CN" altLang="en-US" sz="2000" dirty="0">
                <a:sym typeface="+mn-ea"/>
              </a:rPr>
              <a:t>攻击：攻击者为了获得未授权结果而采取的一系列步骤。</a:t>
            </a:r>
          </a:p>
          <a:p>
            <a:endParaRPr lang="en-US" altLang="zh-CN" sz="2000" dirty="0" smtClean="0">
              <a:sym typeface="+mn-ea"/>
            </a:endParaRPr>
          </a:p>
          <a:p>
            <a:pPr marL="0" indent="0">
              <a:buNone/>
            </a:pPr>
            <a:endParaRPr lang="zh-CN" altLang="en-US" sz="2000" dirty="0">
              <a:sym typeface="+mn-ea"/>
            </a:endParaRPr>
          </a:p>
          <a:p>
            <a:pPr marL="0" indent="0">
              <a:buNone/>
            </a:pPr>
            <a:endParaRPr lang="en-US" altLang="zh-CN" dirty="0"/>
          </a:p>
        </p:txBody>
      </p:sp>
      <p:sp>
        <p:nvSpPr>
          <p:cNvPr id="3" name="标题 2"/>
          <p:cNvSpPr>
            <a:spLocks noGrp="1"/>
          </p:cNvSpPr>
          <p:nvPr>
            <p:ph type="title"/>
          </p:nvPr>
        </p:nvSpPr>
        <p:spPr/>
        <p:txBody>
          <a:bodyPr/>
          <a:lstStyle/>
          <a:p>
            <a:r>
              <a:rPr lang="zh-CN" altLang="en-US" dirty="0"/>
              <a:t>事件</a:t>
            </a:r>
            <a:r>
              <a:rPr lang="en-US" altLang="zh-CN" dirty="0" smtClean="0"/>
              <a:t>Event </a:t>
            </a:r>
            <a:r>
              <a:rPr lang="zh-CN" altLang="en-US" dirty="0" smtClean="0"/>
              <a:t>与事故</a:t>
            </a:r>
            <a:r>
              <a:rPr lang="en-US" altLang="zh-CN" dirty="0" smtClean="0"/>
              <a:t>Incident </a:t>
            </a:r>
            <a:endParaRPr lang="en-US" altLang="zh-CN" dirty="0"/>
          </a:p>
        </p:txBody>
      </p:sp>
    </p:spTree>
    <p:extLst>
      <p:ext uri="{BB962C8B-B14F-4D97-AF65-F5344CB8AC3E}">
        <p14:creationId xmlns:p14="http://schemas.microsoft.com/office/powerpoint/2010/main" val="3824587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6124" y="1102360"/>
            <a:ext cx="9017876" cy="5624830"/>
          </a:xfrm>
        </p:spPr>
        <p:txBody>
          <a:bodyPr/>
          <a:lstStyle/>
          <a:p>
            <a:pPr marL="0" indent="0">
              <a:buNone/>
            </a:pPr>
            <a:r>
              <a:rPr lang="zh-CN" altLang="en-US" sz="2400" dirty="0" smtClean="0"/>
              <a:t>攻击</a:t>
            </a:r>
            <a:r>
              <a:rPr lang="zh-CN" altLang="en-US" sz="2400" dirty="0"/>
              <a:t>者（</a:t>
            </a:r>
            <a:r>
              <a:rPr lang="en-US" altLang="zh-CN" sz="2400" dirty="0"/>
              <a:t>Attacker):</a:t>
            </a:r>
            <a:r>
              <a:rPr lang="zh-CN" altLang="en-US" sz="2400" dirty="0"/>
              <a:t>为了达到某一目的而进行或者试图进行攻击的个人或者代理程序。</a:t>
            </a:r>
          </a:p>
          <a:p>
            <a:pPr marL="0" indent="0">
              <a:buNone/>
            </a:pPr>
            <a:r>
              <a:rPr lang="zh-CN" altLang="en-US" sz="2400" dirty="0" smtClean="0"/>
              <a:t>动作</a:t>
            </a:r>
            <a:r>
              <a:rPr lang="en-US" altLang="zh-CN" sz="2400" dirty="0"/>
              <a:t>Action:</a:t>
            </a:r>
            <a:r>
              <a:rPr lang="zh-CN" altLang="en-US" sz="2400" dirty="0"/>
              <a:t>用户或者进程为了实现某一结果所采取的步骤。</a:t>
            </a:r>
            <a:r>
              <a:rPr lang="zh-CN" altLang="en-US" sz="2400" b="0" dirty="0"/>
              <a:t>这些动作有：探测、扫描、泛红、认证、旁路、欺骗、读取、复制、窃取、篡改和删除。</a:t>
            </a:r>
          </a:p>
          <a:p>
            <a:pPr marL="0" indent="0">
              <a:buNone/>
            </a:pPr>
            <a:r>
              <a:rPr lang="zh-CN" altLang="en-US" sz="2400" dirty="0" smtClean="0"/>
              <a:t>目标</a:t>
            </a:r>
            <a:r>
              <a:rPr lang="en-US" altLang="zh-CN" sz="2400" dirty="0"/>
              <a:t>Target</a:t>
            </a:r>
            <a:r>
              <a:rPr lang="zh-CN" altLang="en-US" sz="2400" dirty="0" smtClean="0"/>
              <a:t>：</a:t>
            </a:r>
            <a:r>
              <a:rPr lang="zh-CN" altLang="en-US" sz="2400" dirty="0"/>
              <a:t>计算机或者网络逻辑实体或物理实体。</a:t>
            </a:r>
            <a:r>
              <a:rPr lang="zh-CN" altLang="en-US" sz="2400" b="0" dirty="0"/>
              <a:t>如账户、进程、数据、组件、计算机、网络、互联网。</a:t>
            </a:r>
          </a:p>
          <a:p>
            <a:pPr marL="0" indent="0">
              <a:buNone/>
            </a:pPr>
            <a:r>
              <a:rPr lang="zh-CN" altLang="en-US" sz="2400" dirty="0" smtClean="0"/>
              <a:t>工具</a:t>
            </a:r>
            <a:r>
              <a:rPr lang="en-US" altLang="zh-CN" sz="2400" dirty="0"/>
              <a:t>Tool</a:t>
            </a:r>
            <a:r>
              <a:rPr lang="zh-CN" altLang="en-US" sz="2400" dirty="0" smtClean="0"/>
              <a:t>：</a:t>
            </a:r>
            <a:r>
              <a:rPr lang="zh-CN" altLang="en-US" sz="2400" dirty="0"/>
              <a:t>利用计算机或者网络脆弱性的方法或者手段，</a:t>
            </a:r>
            <a:r>
              <a:rPr lang="zh-CN" altLang="en-US" sz="2400" b="0" dirty="0"/>
              <a:t>如物理攻击，信息交换，用户命令，脚本或程序，匿名代理、工具箱、分布式工具或数据分接等。</a:t>
            </a:r>
          </a:p>
          <a:p>
            <a:pPr marL="0" indent="0">
              <a:buNone/>
            </a:pPr>
            <a:r>
              <a:rPr lang="zh-CN" altLang="en-US" sz="2400" dirty="0" smtClean="0">
                <a:sym typeface="+mn-ea"/>
              </a:rPr>
              <a:t>未</a:t>
            </a:r>
            <a:r>
              <a:rPr lang="zh-CN" altLang="en-US" sz="2400" dirty="0">
                <a:sym typeface="+mn-ea"/>
              </a:rPr>
              <a:t>授权的</a:t>
            </a:r>
            <a:r>
              <a:rPr lang="zh-CN" altLang="en-US" sz="2400" dirty="0" smtClean="0">
                <a:sym typeface="+mn-ea"/>
              </a:rPr>
              <a:t>结果</a:t>
            </a:r>
            <a:r>
              <a:rPr lang="en-US" altLang="zh-CN" sz="2400" dirty="0" err="1">
                <a:sym typeface="+mn-ea"/>
              </a:rPr>
              <a:t>Unauthozed</a:t>
            </a:r>
            <a:r>
              <a:rPr lang="en-US" altLang="zh-CN" sz="2400" dirty="0">
                <a:sym typeface="+mn-ea"/>
              </a:rPr>
              <a:t> result</a:t>
            </a:r>
            <a:r>
              <a:rPr lang="zh-CN" altLang="en-US" sz="2400" dirty="0" smtClean="0">
                <a:sym typeface="+mn-ea"/>
              </a:rPr>
              <a:t>（</a:t>
            </a:r>
            <a:r>
              <a:rPr lang="zh-CN" altLang="en-US" sz="2400" dirty="0">
                <a:sym typeface="+mn-ea"/>
              </a:rPr>
              <a:t>如增加访问权，信息泄露，信息毁坏，拒绝服务和资源与服务的盗取）</a:t>
            </a:r>
          </a:p>
          <a:p>
            <a:pPr marL="0" indent="0">
              <a:buNone/>
            </a:pPr>
            <a:r>
              <a:rPr lang="en-US" altLang="zh-CN" sz="2400" dirty="0"/>
              <a:t>Objectives</a:t>
            </a:r>
            <a:r>
              <a:rPr lang="zh-CN" altLang="en-US" sz="2400" dirty="0"/>
              <a:t>目的：安全事故最终目的。如挑战、政治收益、经济收益、破坏。</a:t>
            </a:r>
          </a:p>
          <a:p>
            <a:pPr marL="0" indent="0">
              <a:buNone/>
            </a:pPr>
            <a:endParaRPr lang="en-US" altLang="zh-CN" dirty="0"/>
          </a:p>
        </p:txBody>
      </p:sp>
      <p:sp>
        <p:nvSpPr>
          <p:cNvPr id="3" name="标题 2"/>
          <p:cNvSpPr>
            <a:spLocks noGrp="1"/>
          </p:cNvSpPr>
          <p:nvPr>
            <p:ph type="title"/>
          </p:nvPr>
        </p:nvSpPr>
        <p:spPr/>
        <p:txBody>
          <a:bodyPr/>
          <a:lstStyle/>
          <a:p>
            <a:r>
              <a:rPr lang="zh-CN" altLang="en-US"/>
              <a:t>几个字段的含义</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vert="horz" wrap="square" lIns="91440" tIns="45720" rIns="91440" bIns="45720" anchor="b"/>
          <a:lstStyle/>
          <a:p>
            <a:r>
              <a:rPr lang="en-US" altLang="zh-CN" sz="3600" dirty="0">
                <a:solidFill>
                  <a:srgbClr val="7030A0"/>
                </a:solidFill>
              </a:rPr>
              <a:t>     </a:t>
            </a:r>
            <a:r>
              <a:rPr lang="zh-CN" altLang="en-US" sz="3600" dirty="0">
                <a:solidFill>
                  <a:srgbClr val="7030A0"/>
                </a:solidFill>
              </a:rPr>
              <a:t>攻击的分类</a:t>
            </a:r>
            <a:r>
              <a:rPr lang="zh-CN" altLang="en-US" dirty="0">
                <a:solidFill>
                  <a:srgbClr val="7030A0"/>
                </a:solidFill>
              </a:rPr>
              <a:t/>
            </a:r>
            <a:br>
              <a:rPr lang="zh-CN" altLang="en-US" dirty="0">
                <a:solidFill>
                  <a:srgbClr val="7030A0"/>
                </a:solidFill>
              </a:rPr>
            </a:br>
            <a:r>
              <a:rPr lang="zh-CN" altLang="en-US" sz="3200" dirty="0">
                <a:solidFill>
                  <a:srgbClr val="7030A0"/>
                </a:solidFill>
              </a:rPr>
              <a:t>（</a:t>
            </a:r>
            <a:r>
              <a:rPr lang="en-US" altLang="zh-CN" sz="3200" dirty="0">
                <a:sym typeface="+mn-ea"/>
              </a:rPr>
              <a:t>Hansman </a:t>
            </a:r>
            <a:r>
              <a:rPr lang="zh-CN" altLang="en-US" sz="3200" dirty="0">
                <a:sym typeface="+mn-ea"/>
              </a:rPr>
              <a:t>方法，四维度分法）</a:t>
            </a:r>
          </a:p>
        </p:txBody>
      </p:sp>
      <p:sp>
        <p:nvSpPr>
          <p:cNvPr id="6147" name="内容占位符 2"/>
          <p:cNvSpPr>
            <a:spLocks noGrp="1"/>
          </p:cNvSpPr>
          <p:nvPr>
            <p:ph idx="1"/>
          </p:nvPr>
        </p:nvSpPr>
        <p:spPr/>
        <p:txBody>
          <a:bodyPr vert="horz" wrap="square" lIns="91440" tIns="45720" rIns="91440" bIns="45720" anchor="t"/>
          <a:lstStyle/>
          <a:p>
            <a:r>
              <a:rPr lang="en-US" altLang="zh-CN" sz="2800" dirty="0"/>
              <a:t>Hansman and Hunt</a:t>
            </a:r>
            <a:r>
              <a:rPr lang="zh-CN" altLang="en-US" sz="2800" dirty="0"/>
              <a:t>   </a:t>
            </a:r>
            <a:r>
              <a:rPr lang="en-US" altLang="zh-CN" sz="2800" dirty="0"/>
              <a:t>“four dimensions for attack classification” (2005)</a:t>
            </a:r>
            <a:endParaRPr lang="zh-CN" altLang="en-US" sz="2800" dirty="0"/>
          </a:p>
          <a:p>
            <a:pPr lvl="1">
              <a:buFont typeface="Wingdings" panose="05000000000000000000" pitchFamily="2" charset="2"/>
              <a:buChar char="u"/>
            </a:pPr>
            <a:r>
              <a:rPr lang="en-US" altLang="zh-CN" sz="2800" dirty="0"/>
              <a:t>1st dimension the main behavior of the attack </a:t>
            </a:r>
            <a:r>
              <a:rPr lang="zh-CN" altLang="en-US" sz="2800" dirty="0"/>
              <a:t>（</a:t>
            </a:r>
            <a:r>
              <a:rPr lang="en-US" altLang="zh-CN" sz="2800" dirty="0"/>
              <a:t>attack vector)</a:t>
            </a:r>
            <a:r>
              <a:rPr lang="zh-CN" altLang="en-US" sz="2800" dirty="0"/>
              <a:t>攻击手段</a:t>
            </a:r>
          </a:p>
          <a:p>
            <a:pPr lvl="1">
              <a:buFont typeface="Wingdings" panose="05000000000000000000" pitchFamily="2" charset="2"/>
              <a:buChar char="u"/>
            </a:pPr>
            <a:r>
              <a:rPr lang="en-US" altLang="zh-CN" sz="2800" dirty="0"/>
              <a:t>2nd dimemsion  the attack targets </a:t>
            </a:r>
            <a:r>
              <a:rPr lang="zh-CN" altLang="en-US" sz="2800" dirty="0"/>
              <a:t>攻击目标</a:t>
            </a:r>
          </a:p>
          <a:p>
            <a:pPr lvl="1">
              <a:buFont typeface="Wingdings" panose="05000000000000000000" pitchFamily="2" charset="2"/>
              <a:buChar char="u"/>
            </a:pPr>
            <a:r>
              <a:rPr lang="en-US" altLang="zh-CN" sz="2800" dirty="0"/>
              <a:t>3rd dimension the vulnerabilities and exploits the attackers use </a:t>
            </a:r>
            <a:r>
              <a:rPr lang="zh-CN" altLang="en-US" sz="2800" dirty="0"/>
              <a:t>漏洞与利用</a:t>
            </a:r>
          </a:p>
          <a:p>
            <a:pPr lvl="1">
              <a:buFont typeface="Wingdings" panose="05000000000000000000" pitchFamily="2" charset="2"/>
              <a:buChar char="u"/>
            </a:pPr>
            <a:r>
              <a:rPr lang="en-US" altLang="zh-CN" sz="2800" dirty="0"/>
              <a:t>4th dimension the outcome and effects for an attack  </a:t>
            </a:r>
            <a:r>
              <a:rPr lang="zh-CN" altLang="en-US" sz="2800" dirty="0"/>
              <a:t>攻击的后果和影响</a:t>
            </a:r>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5800" y="1239370"/>
            <a:ext cx="7772400" cy="4114800"/>
          </a:xfrm>
        </p:spPr>
        <p:txBody>
          <a:bodyPr/>
          <a:lstStyle/>
          <a:p>
            <a:pPr eaLnBrk="1" hangingPunct="1"/>
            <a:r>
              <a:rPr lang="en-US" altLang="zh-TW" sz="2400" dirty="0">
                <a:sym typeface="+mn-ea"/>
              </a:rPr>
              <a:t>Virus</a:t>
            </a:r>
            <a:endParaRPr lang="en-US" altLang="zh-TW" sz="2400" b="1" dirty="0"/>
          </a:p>
          <a:p>
            <a:pPr eaLnBrk="1" hangingPunct="1"/>
            <a:r>
              <a:rPr lang="en-US" altLang="zh-TW" sz="2400" dirty="0">
                <a:sym typeface="+mn-ea"/>
              </a:rPr>
              <a:t>Worms</a:t>
            </a:r>
            <a:endParaRPr lang="en-US" altLang="zh-TW" sz="2400" b="1" dirty="0"/>
          </a:p>
          <a:p>
            <a:pPr eaLnBrk="1" hangingPunct="1"/>
            <a:r>
              <a:rPr lang="en-US" altLang="zh-TW" sz="2400" dirty="0">
                <a:sym typeface="+mn-ea"/>
              </a:rPr>
              <a:t>Trojans</a:t>
            </a:r>
            <a:endParaRPr lang="en-US" altLang="zh-TW" sz="2400" b="1" dirty="0"/>
          </a:p>
          <a:p>
            <a:pPr eaLnBrk="1" hangingPunct="1"/>
            <a:r>
              <a:rPr lang="en-US" altLang="zh-CN" sz="2400" dirty="0">
                <a:sym typeface="+mn-ea"/>
              </a:rPr>
              <a:t>Buffer overflows</a:t>
            </a:r>
            <a:endParaRPr lang="en-US" altLang="zh-CN" sz="2400" b="1" dirty="0"/>
          </a:p>
          <a:p>
            <a:pPr eaLnBrk="1" hangingPunct="1"/>
            <a:r>
              <a:rPr lang="en-US" altLang="zh-CN" sz="2400" dirty="0">
                <a:sym typeface="+mn-ea"/>
              </a:rPr>
              <a:t>Denial of service(DoS) attacks</a:t>
            </a:r>
            <a:endParaRPr lang="en-US" altLang="zh-CN" sz="2400" b="1" dirty="0"/>
          </a:p>
          <a:p>
            <a:pPr eaLnBrk="1" hangingPunct="1"/>
            <a:r>
              <a:rPr lang="en-US" altLang="zh-CN" sz="2400" dirty="0">
                <a:sym typeface="+mn-ea"/>
              </a:rPr>
              <a:t>Network attacks</a:t>
            </a:r>
            <a:endParaRPr lang="en-US" altLang="zh-CN" sz="2400" b="1" dirty="0"/>
          </a:p>
          <a:p>
            <a:pPr eaLnBrk="1" hangingPunct="1"/>
            <a:r>
              <a:rPr lang="en-US" altLang="zh-CN" sz="2400" dirty="0">
                <a:sym typeface="+mn-ea"/>
              </a:rPr>
              <a:t>Physical attacks</a:t>
            </a:r>
            <a:endParaRPr lang="en-US" altLang="zh-CN" sz="2400" b="1" dirty="0"/>
          </a:p>
          <a:p>
            <a:pPr eaLnBrk="1" hangingPunct="1"/>
            <a:r>
              <a:rPr lang="en-US" altLang="zh-CN" sz="2400" dirty="0">
                <a:sym typeface="+mn-ea"/>
              </a:rPr>
              <a:t>Password attacks</a:t>
            </a:r>
            <a:endParaRPr lang="en-US" altLang="zh-CN" sz="2400" b="1" dirty="0"/>
          </a:p>
          <a:p>
            <a:pPr eaLnBrk="1" hangingPunct="1"/>
            <a:r>
              <a:rPr lang="en-US" altLang="zh-CN" sz="2400" dirty="0">
                <a:sym typeface="+mn-ea"/>
              </a:rPr>
              <a:t>Information gathering attacks</a:t>
            </a:r>
            <a:endParaRPr lang="en-US" altLang="zh-CN" sz="2400" b="1" dirty="0"/>
          </a:p>
          <a:p>
            <a:pPr eaLnBrk="1" hangingPunct="1"/>
            <a:r>
              <a:rPr lang="en-US" altLang="zh-CN" sz="2400" dirty="0">
                <a:sym typeface="+mn-ea"/>
              </a:rPr>
              <a:t>Routing attacks</a:t>
            </a:r>
            <a:endParaRPr lang="en-US" altLang="zh-CN" sz="2400" b="1" dirty="0"/>
          </a:p>
          <a:p>
            <a:endParaRPr lang="zh-CN" altLang="en-US" dirty="0"/>
          </a:p>
        </p:txBody>
      </p:sp>
      <p:sp>
        <p:nvSpPr>
          <p:cNvPr id="3" name="标题 2"/>
          <p:cNvSpPr>
            <a:spLocks noGrp="1"/>
          </p:cNvSpPr>
          <p:nvPr>
            <p:ph type="title"/>
          </p:nvPr>
        </p:nvSpPr>
        <p:spPr/>
        <p:txBody>
          <a:bodyPr/>
          <a:lstStyle/>
          <a:p>
            <a:r>
              <a:rPr lang="en-US" altLang="zh-CN" sz="3200" dirty="0">
                <a:sym typeface="+mn-ea"/>
              </a:rPr>
              <a:t>1st dimension the main behavior of the attack </a:t>
            </a:r>
            <a:r>
              <a:rPr lang="zh-CN" altLang="en-US" sz="3200" dirty="0">
                <a:sym typeface="+mn-ea"/>
              </a:rPr>
              <a:t>（</a:t>
            </a:r>
            <a:r>
              <a:rPr lang="en-US" altLang="zh-CN" sz="3200" dirty="0">
                <a:sym typeface="+mn-ea"/>
              </a:rPr>
              <a:t>attack vector</a:t>
            </a:r>
            <a:r>
              <a:rPr lang="zh-CN" altLang="en-US" sz="3200" dirty="0">
                <a:sym typeface="+mn-ea"/>
              </a:rPr>
              <a:t>）攻击手段</a:t>
            </a:r>
            <a:endParaRPr lang="zh-CN" altLang="en-US" sz="32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3868</TotalTime>
  <Words>2013</Words>
  <Application>Microsoft Office PowerPoint</Application>
  <PresentationFormat>全屏显示(4:3)</PresentationFormat>
  <Paragraphs>187</Paragraphs>
  <Slides>32</Slides>
  <Notes>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0</vt:i4>
      </vt:variant>
      <vt:variant>
        <vt:lpstr>幻灯片标题</vt:lpstr>
      </vt:variant>
      <vt:variant>
        <vt:i4>32</vt:i4>
      </vt:variant>
    </vt:vector>
  </HeadingPairs>
  <TitlesOfParts>
    <vt:vector size="40" baseType="lpstr">
      <vt:lpstr>黑体</vt:lpstr>
      <vt:lpstr>楷体_GB2312</vt:lpstr>
      <vt:lpstr>宋体</vt:lpstr>
      <vt:lpstr>Arial</vt:lpstr>
      <vt:lpstr>Tahoma</vt:lpstr>
      <vt:lpstr>Times New Roman</vt:lpstr>
      <vt:lpstr>Wingdings</vt:lpstr>
      <vt:lpstr>1_Blends</vt:lpstr>
      <vt:lpstr>网络攻击的定义与分类</vt:lpstr>
      <vt:lpstr>（安全）攻击的定义</vt:lpstr>
      <vt:lpstr>攻击的定义(William Stallings)</vt:lpstr>
      <vt:lpstr>信息与信息系统安全三原则CIA</vt:lpstr>
      <vt:lpstr>攻击的分类 （Howard 方法，是最全面系统的分类）</vt:lpstr>
      <vt:lpstr>事件Event 与事故Incident </vt:lpstr>
      <vt:lpstr>几个字段的含义</vt:lpstr>
      <vt:lpstr>     攻击的分类 （Hansman 方法，四维度分法）</vt:lpstr>
      <vt:lpstr>1st dimension the main behavior of the attack （attack vector）攻击手段</vt:lpstr>
      <vt:lpstr>2st dimension（攻击目标）</vt:lpstr>
      <vt:lpstr>3rd dimension(漏洞与利用)</vt:lpstr>
      <vt:lpstr>4th dimension the outcome and effects for an attack(结果与影响)</vt:lpstr>
      <vt:lpstr>攻击分类（Icove分类）</vt:lpstr>
      <vt:lpstr>攻击分类（Stallings 分类）</vt:lpstr>
      <vt:lpstr>其他攻击分类</vt:lpstr>
      <vt:lpstr>一般攻击过程</vt:lpstr>
      <vt:lpstr>一般攻击过程</vt:lpstr>
      <vt:lpstr>一般攻击过程</vt:lpstr>
      <vt:lpstr>一般攻击过程</vt:lpstr>
      <vt:lpstr>一般攻击过程</vt:lpstr>
      <vt:lpstr>一般攻击过程</vt:lpstr>
      <vt:lpstr>一般攻击过程</vt:lpstr>
      <vt:lpstr>一般攻击过程</vt:lpstr>
      <vt:lpstr>一般攻击过程</vt:lpstr>
      <vt:lpstr>一般攻击过程</vt:lpstr>
      <vt:lpstr>一般攻击过程</vt:lpstr>
      <vt:lpstr>认识 “黑客”(1/4)</vt:lpstr>
      <vt:lpstr>认识 “黑客”(2/4)</vt:lpstr>
      <vt:lpstr>认识 “黑客”(3/4)</vt:lpstr>
      <vt:lpstr>认识 “黑客”(4/4)</vt:lpstr>
      <vt:lpstr>(二）黑客的成长</vt:lpstr>
      <vt:lpstr>黑客的出路</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unknown</dc:creator>
  <cp:lastModifiedBy>John</cp:lastModifiedBy>
  <cp:revision>1425</cp:revision>
  <dcterms:created xsi:type="dcterms:W3CDTF">2004-07-10T13:16:00Z</dcterms:created>
  <dcterms:modified xsi:type="dcterms:W3CDTF">2022-09-07T12:15:51Z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