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sldIdLst>
    <p:sldId id="257" r:id="rId3"/>
    <p:sldId id="259" r:id="rId4"/>
    <p:sldId id="260" r:id="rId5"/>
    <p:sldId id="264" r:id="rId6"/>
    <p:sldId id="265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73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0000"/>
              </a:buClr>
              <a:defRPr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2EFB9-3EF7-4B29-BDEC-29641359795F}" type="datetimeFigureOut">
              <a:rPr lang="zh-CN" altLang="en-US" smtClean="0"/>
              <a:pPr/>
              <a:t>2021/9/23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DB8886-C8A1-470A-B1AB-6806189DA5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EAD8FC-9A24-4132-B3B6-8DFF88F5E3BA}" type="datetimeFigureOut">
              <a:rPr lang="zh-CN" altLang="en-US"/>
              <a:pPr>
                <a:defRPr/>
              </a:pPr>
              <a:t>2021/9/23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C0796-B3F5-4F66-A208-7318043563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BA1DD-079A-4FDA-9830-4F2DC16DE7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897CE-F90C-4D2A-A565-2A3844C3AA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74E97-D644-4556-9D3E-C57C40FE5B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C49BA-2C2A-4C6A-B3D8-5B71595230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981200"/>
            <a:ext cx="8229600" cy="3886200"/>
          </a:xfrm>
        </p:spPr>
        <p:txBody>
          <a:bodyPr rtlCol="0">
            <a:normAutofit/>
          </a:bodyPr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54A53-AF0A-42FC-833C-0E1AA25916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241A5-470F-4765-99B7-41FC3C4A5C25}" type="datetime1">
              <a:rPr lang="zh-CN" altLang="en-US"/>
              <a:pPr>
                <a:defRPr/>
              </a:pPr>
              <a:t>2021/9/23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15025" cy="4905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4038600" cy="5073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3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3DB8886-C8A1-470A-B1AB-6806189DA53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172EFB9-3EF7-4B29-BDEC-29641359795F}" type="datetimeFigureOut">
              <a:rPr lang="zh-CN" altLang="en-US" smtClean="0"/>
              <a:pPr/>
              <a:t>2021/9/23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4E791-0DAE-41B6-8083-1AE8BAC16E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4EC06-CAF6-4BC4-9745-A44628779B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2A9AE-6181-41C6-ACA7-C0AD430E71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0C316-893F-4DBB-B5CD-CB33656D31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53AC5-D368-4054-AA1D-450314404F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ACF10-1291-4131-8A58-FD71CCDEDA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fld id="{E172EFB9-3EF7-4B29-BDEC-29641359795F}" type="datetimeFigureOut">
              <a:rPr lang="zh-CN" altLang="en-US" smtClean="0"/>
              <a:pPr/>
              <a:t>2021/9/23</a:t>
            </a:fld>
            <a:endParaRPr lang="zh-CN" alt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zh-CN" alt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13DB8886-C8A1-470A-B1AB-6806189DA5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" grpId="0" build="p" autoUpdateAnimBg="0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800" b="1">
          <a:solidFill>
            <a:schemeClr val="tx2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59F9197-D362-4E81-9A98-C4ED4C0B7B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404664"/>
            <a:ext cx="7793037" cy="1355874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实验一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(1)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词法分析器设计与实现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916832"/>
            <a:ext cx="7944346" cy="4571462"/>
          </a:xfrm>
        </p:spPr>
        <p:txBody>
          <a:bodyPr/>
          <a:lstStyle/>
          <a:p>
            <a:pPr>
              <a:buNone/>
              <a:defRPr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要求：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>
              <a:defRPr/>
            </a:pPr>
            <a:r>
              <a:rPr lang="zh-CN" altLang="en-US" dirty="0" smtClean="0"/>
              <a:t>对给定类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语言的单词集，试编写一个词法分析器，输入为源程序字符串，输出为单词的机内表示序列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&lt;</a:t>
            </a:r>
            <a:r>
              <a:rPr lang="zh-CN" altLang="en-US" sz="2400" dirty="0" smtClean="0">
                <a:solidFill>
                  <a:schemeClr val="tx1"/>
                </a:solidFill>
              </a:rPr>
              <a:t>种别，属性值</a:t>
            </a:r>
            <a:r>
              <a:rPr lang="en-US" altLang="zh-CN" sz="2400" dirty="0" smtClean="0">
                <a:solidFill>
                  <a:schemeClr val="tx1"/>
                </a:solidFill>
              </a:rPr>
              <a:t>&gt; 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CN" altLang="en-US" dirty="0" smtClean="0"/>
              <a:t>词法分析器设计</a:t>
            </a:r>
            <a:r>
              <a:rPr lang="zh-CN" altLang="en-US" dirty="0" smtClean="0">
                <a:latin typeface="宋体" pitchFamily="2" charset="-122"/>
              </a:rPr>
              <a:t>为子程序以供主程序或后续实验的语法分析程序调用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在完成以上基本要求情况下，对程序功能扩充（如：增加单词数量、出错处理、预处理程序等）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916832"/>
            <a:ext cx="7772400" cy="4499454"/>
          </a:xfrm>
        </p:spPr>
        <p:txBody>
          <a:bodyPr/>
          <a:lstStyle/>
          <a:p>
            <a:pPr marL="990600" lvl="1" indent="-533400"/>
            <a:r>
              <a:rPr lang="zh-CN" altLang="zh-CN" sz="2400" b="1" dirty="0" smtClean="0"/>
              <a:t>关键字：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| void | if | else | while | return</a:t>
            </a:r>
            <a:endParaRPr lang="zh-CN" altLang="zh-CN" sz="2400" b="1" dirty="0" smtClean="0"/>
          </a:p>
          <a:p>
            <a:pPr marL="990600" lvl="1" indent="-533400"/>
            <a:r>
              <a:rPr lang="zh-CN" altLang="zh-CN" sz="2400" b="1" dirty="0" smtClean="0"/>
              <a:t>标识符： 字母（字母</a:t>
            </a:r>
            <a:r>
              <a:rPr lang="en-US" altLang="zh-CN" sz="2400" b="1" dirty="0" smtClean="0"/>
              <a:t>|</a:t>
            </a:r>
            <a:r>
              <a:rPr lang="zh-CN" altLang="zh-CN" sz="2400" b="1" dirty="0" smtClean="0"/>
              <a:t>数字）</a:t>
            </a:r>
            <a:r>
              <a:rPr lang="en-US" altLang="zh-CN" sz="2400" b="1" dirty="0" smtClean="0"/>
              <a:t>*    </a:t>
            </a:r>
            <a:r>
              <a:rPr lang="zh-CN" altLang="zh-CN" sz="2400" b="1" dirty="0" smtClean="0"/>
              <a:t>（注：不与关键字相同）</a:t>
            </a:r>
          </a:p>
          <a:p>
            <a:pPr marL="990600" lvl="1" indent="-533400"/>
            <a:r>
              <a:rPr lang="zh-CN" altLang="zh-CN" sz="2400" b="1" dirty="0" smtClean="0"/>
              <a:t>数值：数字（数字）</a:t>
            </a:r>
            <a:r>
              <a:rPr lang="en-US" altLang="zh-CN" sz="2400" b="1" dirty="0" smtClean="0"/>
              <a:t>*</a:t>
            </a:r>
            <a:endParaRPr lang="zh-CN" altLang="zh-CN" sz="2400" b="1" dirty="0" smtClean="0"/>
          </a:p>
          <a:p>
            <a:pPr marL="990600" lvl="1" indent="-533400"/>
            <a:r>
              <a:rPr lang="zh-CN" altLang="zh-CN" sz="2400" b="1" dirty="0" smtClean="0"/>
              <a:t>赋值号：</a:t>
            </a:r>
            <a:r>
              <a:rPr lang="en-US" altLang="zh-CN" sz="2400" b="1" dirty="0" smtClean="0"/>
              <a:t> =</a:t>
            </a:r>
            <a:endParaRPr lang="zh-CN" altLang="zh-CN" sz="2400" b="1" dirty="0" smtClean="0"/>
          </a:p>
          <a:p>
            <a:pPr marL="990600" lvl="1" indent="-533400"/>
            <a:r>
              <a:rPr lang="zh-CN" altLang="zh-CN" sz="2400" b="1" dirty="0" smtClean="0"/>
              <a:t>算符：</a:t>
            </a:r>
            <a:r>
              <a:rPr lang="en-US" altLang="zh-CN" sz="2400" b="1" dirty="0" smtClean="0"/>
              <a:t> + | - | * | / | = | == | &gt; | &gt;= | &lt; | &lt;= | != </a:t>
            </a:r>
            <a:endParaRPr lang="zh-CN" altLang="zh-CN" sz="2400" b="1" dirty="0" smtClean="0"/>
          </a:p>
          <a:p>
            <a:pPr marL="990600" lvl="1" indent="-533400"/>
            <a:r>
              <a:rPr lang="zh-CN" altLang="zh-CN" sz="2400" b="1" dirty="0" smtClean="0"/>
              <a:t>界符： ；</a:t>
            </a:r>
          </a:p>
          <a:p>
            <a:pPr marL="990600" lvl="1" indent="-533400"/>
            <a:r>
              <a:rPr lang="zh-CN" altLang="zh-CN" sz="2400" b="1" dirty="0" smtClean="0"/>
              <a:t>分隔符： ，</a:t>
            </a:r>
          </a:p>
          <a:p>
            <a:pPr marL="990600" lvl="1" indent="-533400"/>
            <a:r>
              <a:rPr lang="zh-CN" altLang="zh-CN" sz="2400" b="1" dirty="0" smtClean="0"/>
              <a:t>注释号：</a:t>
            </a:r>
            <a:r>
              <a:rPr lang="en-US" altLang="zh-CN" sz="2400" b="1" dirty="0" smtClean="0"/>
              <a:t> /*   */  |  //</a:t>
            </a:r>
            <a:endParaRPr lang="zh-CN" altLang="zh-CN" sz="2400" b="1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50938" y="404664"/>
            <a:ext cx="7793037" cy="1080120"/>
          </a:xfrm>
        </p:spPr>
        <p:txBody>
          <a:bodyPr/>
          <a:lstStyle/>
          <a:p>
            <a:pPr algn="ctr"/>
            <a:r>
              <a:rPr lang="zh-CN" altLang="en-US" dirty="0" smtClean="0"/>
              <a:t>类</a:t>
            </a:r>
            <a:r>
              <a:rPr lang="en-US" altLang="zh-CN" dirty="0" smtClean="0"/>
              <a:t>C</a:t>
            </a:r>
            <a:r>
              <a:rPr lang="zh-CN" altLang="en-US" dirty="0" smtClean="0"/>
              <a:t>词法规则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916832"/>
            <a:ext cx="7772400" cy="4499454"/>
          </a:xfrm>
        </p:spPr>
        <p:txBody>
          <a:bodyPr/>
          <a:lstStyle/>
          <a:p>
            <a:pPr marL="990600" lvl="1" indent="-533400"/>
            <a:r>
              <a:rPr lang="zh-CN" altLang="zh-CN" sz="2400" b="1" dirty="0" smtClean="0"/>
              <a:t>左括号： （</a:t>
            </a:r>
          </a:p>
          <a:p>
            <a:pPr marL="990600" lvl="1" indent="-533400"/>
            <a:r>
              <a:rPr lang="zh-CN" altLang="zh-CN" sz="2400" b="1" dirty="0" smtClean="0"/>
              <a:t>右括号： ）</a:t>
            </a:r>
          </a:p>
          <a:p>
            <a:pPr marL="990600" lvl="1" indent="-533400"/>
            <a:r>
              <a:rPr lang="zh-CN" altLang="zh-CN" sz="2400" b="1" dirty="0" smtClean="0"/>
              <a:t>左大括号：</a:t>
            </a:r>
            <a:r>
              <a:rPr lang="en-US" altLang="zh-CN" sz="2400" b="1" dirty="0" smtClean="0"/>
              <a:t> {</a:t>
            </a:r>
            <a:endParaRPr lang="zh-CN" altLang="zh-CN" sz="2400" b="1" dirty="0" smtClean="0"/>
          </a:p>
          <a:p>
            <a:pPr marL="990600" lvl="1" indent="-533400"/>
            <a:r>
              <a:rPr lang="zh-CN" altLang="zh-CN" sz="2400" b="1" dirty="0" smtClean="0"/>
              <a:t>右大括号：</a:t>
            </a:r>
            <a:r>
              <a:rPr lang="en-US" altLang="zh-CN" sz="2400" b="1" dirty="0" smtClean="0"/>
              <a:t> }</a:t>
            </a:r>
            <a:endParaRPr lang="zh-CN" altLang="zh-CN" sz="2400" b="1" dirty="0" smtClean="0"/>
          </a:p>
          <a:p>
            <a:pPr marL="990600" lvl="1" indent="-533400"/>
            <a:r>
              <a:rPr lang="zh-CN" altLang="zh-CN" sz="2400" b="1" dirty="0" smtClean="0"/>
              <a:t>字母：</a:t>
            </a:r>
            <a:r>
              <a:rPr lang="en-US" altLang="zh-CN" sz="2400" b="1" dirty="0" smtClean="0"/>
              <a:t>| a |....| z | A |....| Z |</a:t>
            </a:r>
            <a:endParaRPr lang="zh-CN" altLang="zh-CN" sz="2400" b="1" dirty="0" smtClean="0"/>
          </a:p>
          <a:p>
            <a:pPr marL="990600" lvl="1" indent="-533400"/>
            <a:r>
              <a:rPr lang="zh-CN" altLang="zh-CN" sz="2400" b="1" dirty="0" smtClean="0"/>
              <a:t>数字：</a:t>
            </a:r>
            <a:r>
              <a:rPr lang="en-US" altLang="zh-CN" sz="2400" b="1" dirty="0" smtClean="0"/>
              <a:t>0| 1 | 2 | 3 | 4 | 5 | 6 | 7 | 8 | 9 |</a:t>
            </a:r>
            <a:endParaRPr lang="zh-CN" altLang="zh-CN" sz="2400" b="1" dirty="0" smtClean="0"/>
          </a:p>
          <a:p>
            <a:pPr marL="990600" lvl="1" indent="-533400"/>
            <a:r>
              <a:rPr lang="zh-CN" altLang="zh-CN" sz="2400" b="1" dirty="0" smtClean="0"/>
              <a:t>结束符：</a:t>
            </a:r>
            <a:r>
              <a:rPr lang="en-US" altLang="zh-CN" sz="2400" b="1" dirty="0" smtClean="0"/>
              <a:t>#</a:t>
            </a:r>
            <a:endParaRPr lang="zh-CN" altLang="zh-CN" sz="2400" b="1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50938" y="404664"/>
            <a:ext cx="7793037" cy="1152128"/>
          </a:xfrm>
        </p:spPr>
        <p:txBody>
          <a:bodyPr/>
          <a:lstStyle/>
          <a:p>
            <a:pPr algn="ctr"/>
            <a:r>
              <a:rPr lang="zh-CN" altLang="en-US" dirty="0" smtClean="0"/>
              <a:t>类</a:t>
            </a:r>
            <a:r>
              <a:rPr lang="en-US" altLang="zh-CN" dirty="0" smtClean="0"/>
              <a:t>C</a:t>
            </a:r>
            <a:r>
              <a:rPr lang="zh-CN" altLang="en-US" dirty="0" smtClean="0"/>
              <a:t>词法规则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1772816"/>
            <a:ext cx="4968552" cy="4499454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CN" sz="18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</a:rPr>
              <a:t>  program(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a,int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b,int</a:t>
            </a:r>
            <a:r>
              <a:rPr lang="en-US" altLang="zh-CN" sz="1800" dirty="0" smtClean="0">
                <a:solidFill>
                  <a:schemeClr val="tx1"/>
                </a:solidFill>
              </a:rPr>
              <a:t> c)</a:t>
            </a:r>
            <a:endParaRPr lang="zh-CN" altLang="zh-CN" sz="1800" dirty="0" smtClean="0">
              <a:solidFill>
                <a:schemeClr val="tx1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{</a:t>
            </a:r>
            <a:endParaRPr lang="zh-CN" altLang="zh-CN" sz="1800" dirty="0" smtClean="0">
              <a:solidFill>
                <a:schemeClr val="tx1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</a:rPr>
              <a:t>;</a:t>
            </a:r>
            <a:endParaRPr lang="zh-CN" altLang="zh-CN" sz="1800" dirty="0" smtClean="0">
              <a:solidFill>
                <a:schemeClr val="tx1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</a:rPr>
              <a:t> j;</a:t>
            </a:r>
            <a:endParaRPr lang="zh-CN" altLang="zh-CN" sz="1800" dirty="0" smtClean="0">
              <a:solidFill>
                <a:schemeClr val="tx1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</a:rPr>
              <a:t>=0; 	</a:t>
            </a:r>
            <a:endParaRPr lang="zh-CN" altLang="zh-CN" sz="1800" dirty="0" smtClean="0">
              <a:solidFill>
                <a:schemeClr val="tx1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if(a&gt;(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b+c</a:t>
            </a:r>
            <a:r>
              <a:rPr lang="en-US" altLang="zh-CN" sz="1800" dirty="0" smtClean="0">
                <a:solidFill>
                  <a:schemeClr val="tx1"/>
                </a:solidFill>
              </a:rPr>
              <a:t>))</a:t>
            </a:r>
            <a:endParaRPr lang="zh-CN" altLang="zh-CN" sz="1800" dirty="0" smtClean="0">
              <a:solidFill>
                <a:schemeClr val="tx1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{</a:t>
            </a:r>
            <a:endParaRPr lang="zh-CN" altLang="zh-CN" sz="1800" dirty="0" smtClean="0">
              <a:solidFill>
                <a:schemeClr val="tx1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	j=a+(b*c+1);</a:t>
            </a:r>
            <a:endParaRPr lang="zh-CN" altLang="zh-CN" sz="1800" dirty="0" smtClean="0">
              <a:solidFill>
                <a:schemeClr val="tx1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}</a:t>
            </a:r>
            <a:endParaRPr lang="zh-CN" altLang="zh-CN" sz="1800" dirty="0" smtClean="0">
              <a:solidFill>
                <a:schemeClr val="tx1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else</a:t>
            </a:r>
            <a:endParaRPr lang="zh-CN" altLang="zh-CN" sz="1800" dirty="0" smtClean="0">
              <a:solidFill>
                <a:schemeClr val="tx1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{</a:t>
            </a:r>
            <a:endParaRPr lang="zh-CN" altLang="zh-CN" sz="1800" dirty="0" smtClean="0">
              <a:solidFill>
                <a:schemeClr val="tx1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	j=a;</a:t>
            </a:r>
            <a:endParaRPr lang="zh-CN" altLang="zh-CN" sz="1800" dirty="0" smtClean="0">
              <a:solidFill>
                <a:schemeClr val="tx1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}</a:t>
            </a:r>
            <a:endParaRPr lang="zh-CN" altLang="zh-CN" sz="1800" dirty="0" smtClean="0">
              <a:solidFill>
                <a:schemeClr val="tx1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while(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</a:rPr>
              <a:t>&lt;=100)</a:t>
            </a:r>
            <a:endParaRPr lang="zh-CN" altLang="zh-CN" sz="1800" dirty="0" smtClean="0">
              <a:solidFill>
                <a:schemeClr val="tx1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{</a:t>
            </a:r>
            <a:endParaRPr lang="zh-CN" altLang="zh-CN" sz="1800" dirty="0" smtClean="0">
              <a:solidFill>
                <a:schemeClr val="tx1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	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</a:rPr>
              <a:t>=j*2;</a:t>
            </a:r>
            <a:endParaRPr lang="zh-CN" altLang="zh-CN" sz="1800" dirty="0" smtClean="0">
              <a:solidFill>
                <a:schemeClr val="tx1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}</a:t>
            </a:r>
            <a:endParaRPr lang="zh-CN" altLang="zh-CN" sz="1800" dirty="0" smtClean="0">
              <a:solidFill>
                <a:schemeClr val="tx1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return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</a:rPr>
              <a:t>;       }</a:t>
            </a:r>
            <a:endParaRPr lang="zh-CN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50939" y="404664"/>
            <a:ext cx="6013349" cy="1152128"/>
          </a:xfrm>
        </p:spPr>
        <p:txBody>
          <a:bodyPr/>
          <a:lstStyle/>
          <a:p>
            <a:pPr algn="ctr"/>
            <a:r>
              <a:rPr lang="zh-CN" altLang="en-US" dirty="0" smtClean="0"/>
              <a:t>类</a:t>
            </a:r>
            <a:r>
              <a:rPr lang="en-US" altLang="zh-CN" dirty="0" smtClean="0"/>
              <a:t>C</a:t>
            </a:r>
            <a:r>
              <a:rPr lang="zh-CN" altLang="en-US" dirty="0" smtClean="0"/>
              <a:t>源程序示例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7164288" y="1844824"/>
            <a:ext cx="1296144" cy="449945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&lt;$</a:t>
            </a:r>
            <a:r>
              <a:rPr kumimoji="1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kumimoji="1" lang="en-US" altLang="zh-CN" sz="1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- 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b="1" kern="0" baseline="0" dirty="0" smtClean="0">
                <a:latin typeface="Times New Roman" pitchFamily="18" charset="0"/>
                <a:cs typeface="Times New Roman" pitchFamily="18" charset="0"/>
              </a:rPr>
              <a:t>&lt;$ID,</a:t>
            </a:r>
            <a:r>
              <a:rPr kumimoji="1" lang="en-US" altLang="zh-CN" b="1" kern="0" dirty="0" smtClean="0">
                <a:latin typeface="Times New Roman" pitchFamily="18" charset="0"/>
                <a:cs typeface="Times New Roman" pitchFamily="18" charset="0"/>
              </a:rPr>
              <a:t> 1 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&lt;$(,</a:t>
            </a:r>
            <a:r>
              <a:rPr kumimoji="1" lang="en-US" altLang="zh-CN" sz="1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 &gt;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60000"/>
            </a:pPr>
            <a:r>
              <a:rPr kumimoji="1" lang="en-US" altLang="zh-CN" b="1" kern="0" dirty="0" smtClean="0">
                <a:latin typeface="Times New Roman" pitchFamily="18" charset="0"/>
                <a:cs typeface="Times New Roman" pitchFamily="18" charset="0"/>
              </a:rPr>
              <a:t> &lt;$</a:t>
            </a:r>
            <a:r>
              <a:rPr kumimoji="1" lang="en-US" altLang="zh-CN" b="1" kern="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1" lang="en-US" altLang="zh-CN" b="1" kern="0" dirty="0" smtClean="0">
                <a:latin typeface="Times New Roman" pitchFamily="18" charset="0"/>
                <a:cs typeface="Times New Roman" pitchFamily="18" charset="0"/>
              </a:rPr>
              <a:t>, - 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60000"/>
            </a:pPr>
            <a:r>
              <a:rPr kumimoji="1" lang="en-US" altLang="zh-CN" b="1" kern="0" dirty="0" smtClean="0">
                <a:latin typeface="Times New Roman" pitchFamily="18" charset="0"/>
                <a:cs typeface="Times New Roman" pitchFamily="18" charset="0"/>
              </a:rPr>
              <a:t>&lt;$ID, 2 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… 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60000"/>
              <a:buFont typeface="Wingdings" pitchFamily="2" charset="2"/>
              <a:buNone/>
              <a:tabLst/>
              <a:defRPr/>
            </a:pPr>
            <a:endParaRPr kumimoji="1" lang="zh-CN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4644008" y="3573016"/>
            <a:ext cx="504056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508104" y="1844824"/>
            <a:ext cx="1224136" cy="449945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&lt;1,</a:t>
            </a:r>
            <a:r>
              <a:rPr kumimoji="1" lang="en-US" altLang="zh-CN" sz="1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- 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b="1" kern="0" baseline="0" dirty="0" smtClean="0">
                <a:latin typeface="Times New Roman" pitchFamily="18" charset="0"/>
                <a:cs typeface="Times New Roman" pitchFamily="18" charset="0"/>
              </a:rPr>
              <a:t>&lt;2,</a:t>
            </a:r>
            <a:r>
              <a:rPr kumimoji="1" lang="en-US" altLang="zh-CN" b="1" kern="0" dirty="0" smtClean="0">
                <a:latin typeface="Times New Roman" pitchFamily="18" charset="0"/>
                <a:cs typeface="Times New Roman" pitchFamily="18" charset="0"/>
              </a:rPr>
              <a:t>  1 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&lt;3,</a:t>
            </a:r>
            <a:r>
              <a:rPr kumimoji="1" lang="en-US" altLang="zh-CN" sz="1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&gt;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60000"/>
            </a:pPr>
            <a:r>
              <a:rPr kumimoji="1" lang="en-US" altLang="zh-CN" b="1" kern="0" dirty="0" smtClean="0">
                <a:latin typeface="Times New Roman" pitchFamily="18" charset="0"/>
                <a:cs typeface="Times New Roman" pitchFamily="18" charset="0"/>
              </a:rPr>
              <a:t>&lt;1,   - 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60000"/>
            </a:pPr>
            <a:r>
              <a:rPr kumimoji="1" lang="en-US" altLang="zh-CN" b="1" kern="0" dirty="0" smtClean="0">
                <a:latin typeface="Times New Roman" pitchFamily="18" charset="0"/>
                <a:cs typeface="Times New Roman" pitchFamily="18" charset="0"/>
              </a:rPr>
              <a:t>&lt;2,  2 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… 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60000"/>
              <a:buFont typeface="Wingdings" pitchFamily="2" charset="2"/>
              <a:buNone/>
              <a:tabLst/>
              <a:defRPr/>
            </a:pPr>
            <a:endParaRPr kumimoji="1" lang="zh-CN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32240" y="3573016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或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916832"/>
            <a:ext cx="7772400" cy="4355438"/>
          </a:xfrm>
        </p:spPr>
        <p:txBody>
          <a:bodyPr/>
          <a:lstStyle/>
          <a:p>
            <a:r>
              <a:rPr lang="zh-CN" altLang="en-US" sz="3200" dirty="0" smtClean="0"/>
              <a:t>程序源代码、可执行代码、测试用例</a:t>
            </a:r>
            <a:endParaRPr lang="en-US" altLang="zh-CN" sz="3200" dirty="0" smtClean="0"/>
          </a:p>
          <a:p>
            <a:r>
              <a:rPr lang="zh-CN" altLang="en-US" sz="3200" dirty="0" smtClean="0"/>
              <a:t>设计说明</a:t>
            </a:r>
            <a:endParaRPr lang="en-US" altLang="zh-CN" sz="3200" dirty="0" smtClean="0"/>
          </a:p>
          <a:p>
            <a:pPr lvl="1"/>
            <a:r>
              <a:rPr lang="zh-CN" altLang="en-US" sz="2400" b="1" dirty="0" smtClean="0"/>
              <a:t>运行和开发环境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/>
              <a:t>能识别的单词、扩充的功能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/>
              <a:t>分析算法的主程序框图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/>
              <a:t>运行结果截图</a:t>
            </a:r>
            <a:endParaRPr lang="en-US" altLang="zh-CN" sz="2400" b="1" dirty="0" smtClean="0"/>
          </a:p>
          <a:p>
            <a:r>
              <a:rPr lang="zh-CN" altLang="en-US" dirty="0" smtClean="0"/>
              <a:t>文件名</a:t>
            </a:r>
            <a:r>
              <a:rPr lang="en-US" altLang="zh-CN" dirty="0" smtClean="0"/>
              <a:t>:</a:t>
            </a:r>
            <a:r>
              <a:rPr lang="zh-CN" altLang="en-US" dirty="0" smtClean="0"/>
              <a:t>  学号</a:t>
            </a:r>
            <a:r>
              <a:rPr lang="en-US" altLang="zh-CN" dirty="0" smtClean="0"/>
              <a:t>-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-</a:t>
            </a:r>
            <a:r>
              <a:rPr lang="zh-CN" altLang="en-US" dirty="0" smtClean="0"/>
              <a:t>实验</a:t>
            </a:r>
            <a:r>
              <a:rPr lang="en-US" altLang="zh-CN" dirty="0" smtClean="0"/>
              <a:t>1-1.rar</a:t>
            </a:r>
          </a:p>
          <a:p>
            <a:r>
              <a:rPr lang="en-US" altLang="zh-CN" dirty="0" smtClean="0"/>
              <a:t>DDL: 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27</a:t>
            </a:r>
            <a:r>
              <a:rPr lang="zh-CN" altLang="en-US" dirty="0" smtClean="0"/>
              <a:t>日</a:t>
            </a:r>
            <a:endParaRPr lang="en-US" altLang="zh-CN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50939" y="404664"/>
            <a:ext cx="6949453" cy="1152128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文档要求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334</Words>
  <Application>Microsoft Office PowerPoint</Application>
  <PresentationFormat>全屏显示(4:3)</PresentationFormat>
  <Paragraphs>63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主题1</vt:lpstr>
      <vt:lpstr>1_Office 主题</vt:lpstr>
      <vt:lpstr>实验一(1) 词法分析器设计与实现</vt:lpstr>
      <vt:lpstr>类C词法规则</vt:lpstr>
      <vt:lpstr>类C词法规则</vt:lpstr>
      <vt:lpstr>类C源程序示例</vt:lpstr>
      <vt:lpstr>文档要求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 词法分析器</dc:title>
  <dc:creator>lenovo</dc:creator>
  <cp:lastModifiedBy>Windows</cp:lastModifiedBy>
  <cp:revision>63</cp:revision>
  <dcterms:created xsi:type="dcterms:W3CDTF">2016-09-28T02:23:03Z</dcterms:created>
  <dcterms:modified xsi:type="dcterms:W3CDTF">2021-09-23T05:20:53Z</dcterms:modified>
</cp:coreProperties>
</file>