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257" r:id="rId3"/>
    <p:sldId id="259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73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defRPr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2EFB9-3EF7-4B29-BDEC-29641359795F}" type="datetimeFigureOut">
              <a:rPr lang="zh-CN" altLang="en-US" smtClean="0"/>
              <a:pPr/>
              <a:t>2021/10/28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B8886-C8A1-470A-B1AB-6806189DA5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EAD8FC-9A24-4132-B3B6-8DFF88F5E3BA}" type="datetimeFigureOut">
              <a:rPr lang="zh-CN" altLang="en-US"/>
              <a:pPr>
                <a:defRPr/>
              </a:pPr>
              <a:t>2021/10/28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C0796-B3F5-4F66-A208-7318043563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BA1DD-079A-4FDA-9830-4F2DC16DE7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897CE-F90C-4D2A-A565-2A3844C3AA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74E97-D644-4556-9D3E-C57C40FE5B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C49BA-2C2A-4C6A-B3D8-5B71595230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981200"/>
            <a:ext cx="8229600" cy="3886200"/>
          </a:xfrm>
        </p:spPr>
        <p:txBody>
          <a:bodyPr rtlCol="0">
            <a:normAutofit/>
          </a:bodyPr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54A53-AF0A-42FC-833C-0E1AA25916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41A5-470F-4765-99B7-41FC3C4A5C25}" type="datetime1">
              <a:rPr lang="zh-CN" altLang="en-US"/>
              <a:pPr>
                <a:defRPr/>
              </a:pPr>
              <a:t>2021/10/28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15025" cy="490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3DB8886-C8A1-470A-B1AB-6806189DA5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172EFB9-3EF7-4B29-BDEC-29641359795F}" type="datetimeFigureOut">
              <a:rPr lang="zh-CN" altLang="en-US" smtClean="0"/>
              <a:pPr/>
              <a:t>2021/10/28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4E791-0DAE-41B6-8083-1AE8BAC16E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4EC06-CAF6-4BC4-9745-A44628779B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2A9AE-6181-41C6-ACA7-C0AD430E7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0C316-893F-4DBB-B5CD-CB33656D31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53AC5-D368-4054-AA1D-450314404F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ACF10-1291-4131-8A58-FD71CCDEDA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E172EFB9-3EF7-4B29-BDEC-29641359795F}" type="datetimeFigureOut">
              <a:rPr lang="zh-CN" altLang="en-US" smtClean="0"/>
              <a:pPr/>
              <a:t>2021/10/28</a:t>
            </a:fld>
            <a:endParaRPr lang="zh-CN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zh-CN" alt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13DB8886-C8A1-470A-B1AB-6806189DA5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 build="p" autoUpdateAnimBg="0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 b="1">
          <a:solidFill>
            <a:schemeClr val="tx2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9F9197-D362-4E81-9A98-C4ED4C0B7B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04664"/>
            <a:ext cx="7793037" cy="1355874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实验一（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词法和语法分析工具设计与实现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38" y="1928802"/>
            <a:ext cx="7772400" cy="4643470"/>
          </a:xfrm>
        </p:spPr>
        <p:txBody>
          <a:bodyPr/>
          <a:lstStyle/>
          <a:p>
            <a:pPr>
              <a:buNone/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要求：</a:t>
            </a:r>
            <a:endParaRPr lang="en-US" altLang="zh-CN" sz="3200" dirty="0" smtClean="0"/>
          </a:p>
          <a:p>
            <a:pPr>
              <a:defRPr/>
            </a:pPr>
            <a:r>
              <a:rPr lang="zh-CN" altLang="en-US" dirty="0" smtClean="0"/>
              <a:t>对类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语法规则，自选语法分析方法，设计语法分析器，输入源程序，分析程序语法是否正确，给出分析过程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语法分析器在需要的时候调用词法分析器返回单词符号，供语法分析器使用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扩充功能：增加一定的出错处理能力</a:t>
            </a:r>
            <a:endParaRPr lang="en-US" altLang="zh-CN" dirty="0" smtClean="0"/>
          </a:p>
          <a:p>
            <a:pPr algn="just"/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7772400" cy="4499454"/>
          </a:xfrm>
        </p:spPr>
        <p:txBody>
          <a:bodyPr/>
          <a:lstStyle/>
          <a:p>
            <a:pPr marL="990600" lvl="1" indent="-533400"/>
            <a:r>
              <a:rPr lang="zh-CN" altLang="zh-CN" sz="2400" b="1" dirty="0" smtClean="0"/>
              <a:t>关键字：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| void | if | else | while | return</a:t>
            </a:r>
            <a:endParaRPr lang="zh-CN" altLang="zh-CN" sz="2400" b="1" dirty="0" smtClean="0"/>
          </a:p>
          <a:p>
            <a:pPr marL="990600" lvl="1" indent="-533400"/>
            <a:r>
              <a:rPr lang="zh-CN" altLang="zh-CN" sz="2400" b="1" dirty="0" smtClean="0"/>
              <a:t>标识符： 字母（字母</a:t>
            </a:r>
            <a:r>
              <a:rPr lang="en-US" altLang="zh-CN" sz="2400" b="1" dirty="0" smtClean="0"/>
              <a:t>|</a:t>
            </a:r>
            <a:r>
              <a:rPr lang="zh-CN" altLang="zh-CN" sz="2400" b="1" dirty="0" smtClean="0"/>
              <a:t>数字）</a:t>
            </a:r>
            <a:r>
              <a:rPr lang="en-US" altLang="zh-CN" sz="2400" b="1" dirty="0" smtClean="0"/>
              <a:t>*    </a:t>
            </a:r>
            <a:r>
              <a:rPr lang="zh-CN" altLang="zh-CN" sz="2400" b="1" dirty="0" smtClean="0"/>
              <a:t>（注：不与关键字相同）</a:t>
            </a:r>
          </a:p>
          <a:p>
            <a:pPr marL="990600" lvl="1" indent="-533400"/>
            <a:r>
              <a:rPr lang="zh-CN" altLang="zh-CN" sz="2400" b="1" dirty="0" smtClean="0"/>
              <a:t>数值：数字（数字）</a:t>
            </a:r>
            <a:r>
              <a:rPr lang="en-US" altLang="zh-CN" sz="2400" b="1" dirty="0" smtClean="0"/>
              <a:t>*</a:t>
            </a:r>
            <a:endParaRPr lang="zh-CN" altLang="zh-CN" sz="2400" b="1" dirty="0" smtClean="0"/>
          </a:p>
          <a:p>
            <a:pPr marL="990600" lvl="1" indent="-533400"/>
            <a:r>
              <a:rPr lang="zh-CN" altLang="zh-CN" sz="2400" b="1" dirty="0" smtClean="0"/>
              <a:t>赋值号：</a:t>
            </a:r>
            <a:r>
              <a:rPr lang="en-US" altLang="zh-CN" sz="2400" b="1" dirty="0" smtClean="0"/>
              <a:t> =</a:t>
            </a:r>
            <a:endParaRPr lang="zh-CN" altLang="zh-CN" sz="2400" b="1" dirty="0" smtClean="0"/>
          </a:p>
          <a:p>
            <a:pPr marL="990600" lvl="1" indent="-533400"/>
            <a:r>
              <a:rPr lang="zh-CN" altLang="zh-CN" sz="2400" b="1" dirty="0" smtClean="0"/>
              <a:t>算符：</a:t>
            </a:r>
            <a:r>
              <a:rPr lang="en-US" altLang="zh-CN" sz="2400" b="1" dirty="0" smtClean="0"/>
              <a:t> + | - | * | / | = | == | &gt; | &gt;= | &lt; | &lt;= | != </a:t>
            </a:r>
            <a:endParaRPr lang="zh-CN" altLang="zh-CN" sz="2400" b="1" dirty="0" smtClean="0"/>
          </a:p>
          <a:p>
            <a:pPr marL="990600" lvl="1" indent="-533400"/>
            <a:r>
              <a:rPr lang="zh-CN" altLang="zh-CN" sz="2400" b="1" dirty="0" smtClean="0"/>
              <a:t>界符： ；</a:t>
            </a:r>
          </a:p>
          <a:p>
            <a:pPr marL="990600" lvl="1" indent="-533400"/>
            <a:r>
              <a:rPr lang="zh-CN" altLang="zh-CN" sz="2400" b="1" dirty="0" smtClean="0"/>
              <a:t>分隔符： ，</a:t>
            </a:r>
          </a:p>
          <a:p>
            <a:pPr marL="990600" lvl="1" indent="-533400"/>
            <a:r>
              <a:rPr lang="zh-CN" altLang="zh-CN" sz="2400" b="1" dirty="0" smtClean="0"/>
              <a:t>注释号：</a:t>
            </a:r>
            <a:r>
              <a:rPr lang="en-US" altLang="zh-CN" sz="2400" b="1" dirty="0" smtClean="0"/>
              <a:t> /*   */  |  //</a:t>
            </a:r>
            <a:endParaRPr lang="zh-CN" altLang="zh-CN" sz="2400" b="1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50938" y="404664"/>
            <a:ext cx="7793037" cy="1080120"/>
          </a:xfrm>
        </p:spPr>
        <p:txBody>
          <a:bodyPr/>
          <a:lstStyle/>
          <a:p>
            <a:pPr algn="ctr"/>
            <a:r>
              <a:rPr lang="zh-CN" altLang="en-US" dirty="0" smtClean="0"/>
              <a:t>类</a:t>
            </a:r>
            <a:r>
              <a:rPr lang="en-US" altLang="zh-CN" dirty="0" smtClean="0"/>
              <a:t>C</a:t>
            </a:r>
            <a:r>
              <a:rPr lang="zh-CN" altLang="en-US" dirty="0" smtClean="0"/>
              <a:t>词法规则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916832"/>
            <a:ext cx="7772400" cy="4499454"/>
          </a:xfrm>
        </p:spPr>
        <p:txBody>
          <a:bodyPr/>
          <a:lstStyle/>
          <a:p>
            <a:pPr marL="990600" lvl="1" indent="-533400"/>
            <a:r>
              <a:rPr lang="zh-CN" altLang="zh-CN" sz="2400" b="1" dirty="0" smtClean="0"/>
              <a:t>左括号： （</a:t>
            </a:r>
          </a:p>
          <a:p>
            <a:pPr marL="990600" lvl="1" indent="-533400"/>
            <a:r>
              <a:rPr lang="zh-CN" altLang="zh-CN" sz="2400" b="1" dirty="0" smtClean="0"/>
              <a:t>右括号： ）</a:t>
            </a:r>
          </a:p>
          <a:p>
            <a:pPr marL="990600" lvl="1" indent="-533400"/>
            <a:r>
              <a:rPr lang="zh-CN" altLang="zh-CN" sz="2400" b="1" dirty="0" smtClean="0"/>
              <a:t>左大括号：</a:t>
            </a:r>
            <a:r>
              <a:rPr lang="en-US" altLang="zh-CN" sz="2400" b="1" dirty="0" smtClean="0"/>
              <a:t> {</a:t>
            </a:r>
            <a:endParaRPr lang="zh-CN" altLang="zh-CN" sz="2400" b="1" dirty="0" smtClean="0"/>
          </a:p>
          <a:p>
            <a:pPr marL="990600" lvl="1" indent="-533400"/>
            <a:r>
              <a:rPr lang="zh-CN" altLang="zh-CN" sz="2400" b="1" dirty="0" smtClean="0"/>
              <a:t>右大括号：</a:t>
            </a:r>
            <a:r>
              <a:rPr lang="en-US" altLang="zh-CN" sz="2400" b="1" dirty="0" smtClean="0"/>
              <a:t> }</a:t>
            </a:r>
            <a:endParaRPr lang="zh-CN" altLang="zh-CN" sz="2400" b="1" dirty="0" smtClean="0"/>
          </a:p>
          <a:p>
            <a:pPr marL="990600" lvl="1" indent="-533400"/>
            <a:r>
              <a:rPr lang="zh-CN" altLang="zh-CN" sz="2400" b="1" dirty="0" smtClean="0"/>
              <a:t>字母：</a:t>
            </a:r>
            <a:r>
              <a:rPr lang="en-US" altLang="zh-CN" sz="2400" b="1" dirty="0" smtClean="0"/>
              <a:t>| a |....| z | A |....| Z |</a:t>
            </a:r>
            <a:endParaRPr lang="zh-CN" altLang="zh-CN" sz="2400" b="1" dirty="0" smtClean="0"/>
          </a:p>
          <a:p>
            <a:pPr marL="990600" lvl="1" indent="-533400"/>
            <a:r>
              <a:rPr lang="zh-CN" altLang="zh-CN" sz="2400" b="1" dirty="0" smtClean="0"/>
              <a:t>数字：</a:t>
            </a:r>
            <a:r>
              <a:rPr lang="en-US" altLang="zh-CN" sz="2400" b="1" dirty="0" smtClean="0"/>
              <a:t>0| 1 | 2 | 3 | 4 | 5 | 6 | 7 | 8 | 9 |</a:t>
            </a:r>
            <a:endParaRPr lang="zh-CN" altLang="zh-CN" sz="2400" b="1" dirty="0" smtClean="0"/>
          </a:p>
          <a:p>
            <a:pPr marL="990600" lvl="1" indent="-533400"/>
            <a:r>
              <a:rPr lang="zh-CN" altLang="zh-CN" sz="2400" b="1" dirty="0" smtClean="0"/>
              <a:t>结束符：</a:t>
            </a:r>
            <a:r>
              <a:rPr lang="en-US" altLang="zh-CN" sz="2400" b="1" dirty="0" smtClean="0"/>
              <a:t>#</a:t>
            </a:r>
            <a:endParaRPr lang="zh-CN" altLang="zh-CN" sz="2400" b="1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50938" y="404664"/>
            <a:ext cx="7793037" cy="1152128"/>
          </a:xfrm>
        </p:spPr>
        <p:txBody>
          <a:bodyPr/>
          <a:lstStyle/>
          <a:p>
            <a:pPr algn="ctr"/>
            <a:r>
              <a:rPr lang="zh-CN" altLang="en-US" dirty="0" smtClean="0"/>
              <a:t>类</a:t>
            </a:r>
            <a:r>
              <a:rPr lang="en-US" altLang="zh-CN" dirty="0" smtClean="0"/>
              <a:t>C</a:t>
            </a:r>
            <a:r>
              <a:rPr lang="zh-CN" altLang="en-US" dirty="0" smtClean="0"/>
              <a:t>词法规则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916832"/>
            <a:ext cx="7772400" cy="4499454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Program ::= &lt;</a:t>
            </a:r>
            <a:r>
              <a:rPr lang="zh-CN" altLang="zh-CN" sz="2000" dirty="0" smtClean="0">
                <a:solidFill>
                  <a:schemeClr val="tx1"/>
                </a:solidFill>
              </a:rPr>
              <a:t>类型</a:t>
            </a:r>
            <a:r>
              <a:rPr lang="en-US" altLang="zh-CN" sz="2000" dirty="0" smtClean="0">
                <a:solidFill>
                  <a:schemeClr val="tx1"/>
                </a:solidFill>
              </a:rPr>
              <a:t>&gt; &lt; ID&gt;’(‘  ‘)’&lt;</a:t>
            </a:r>
            <a:r>
              <a:rPr lang="zh-CN" altLang="zh-CN" sz="2000" dirty="0" smtClean="0">
                <a:solidFill>
                  <a:schemeClr val="tx1"/>
                </a:solidFill>
              </a:rPr>
              <a:t>语句块</a:t>
            </a:r>
            <a:r>
              <a:rPr lang="en-US" altLang="zh-CN" sz="2000" dirty="0" smtClean="0">
                <a:solidFill>
                  <a:schemeClr val="tx1"/>
                </a:solidFill>
              </a:rPr>
              <a:t>&gt; </a:t>
            </a:r>
            <a:endParaRPr lang="zh-CN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&lt;</a:t>
            </a:r>
            <a:r>
              <a:rPr lang="zh-CN" altLang="zh-CN" sz="2000" dirty="0" smtClean="0">
                <a:solidFill>
                  <a:schemeClr val="tx1"/>
                </a:solidFill>
              </a:rPr>
              <a:t>类型</a:t>
            </a:r>
            <a:r>
              <a:rPr lang="en-US" altLang="zh-CN" sz="2000" dirty="0" smtClean="0">
                <a:solidFill>
                  <a:schemeClr val="tx1"/>
                </a:solidFill>
              </a:rPr>
              <a:t>&gt;::=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</a:rPr>
              <a:t> | void</a:t>
            </a:r>
            <a:endParaRPr lang="zh-CN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&lt;ID&gt;::=</a:t>
            </a:r>
            <a:r>
              <a:rPr lang="zh-CN" altLang="zh-CN" sz="2000" dirty="0" smtClean="0">
                <a:solidFill>
                  <a:schemeClr val="tx1"/>
                </a:solidFill>
              </a:rPr>
              <a:t>字母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zh-CN" sz="2000" dirty="0" smtClean="0">
                <a:solidFill>
                  <a:schemeClr val="tx1"/>
                </a:solidFill>
              </a:rPr>
              <a:t>字母</a:t>
            </a:r>
            <a:r>
              <a:rPr lang="en-US" altLang="zh-CN" sz="2000" dirty="0" smtClean="0">
                <a:solidFill>
                  <a:schemeClr val="tx1"/>
                </a:solidFill>
              </a:rPr>
              <a:t>|</a:t>
            </a:r>
            <a:r>
              <a:rPr lang="zh-CN" altLang="zh-CN" sz="2000" dirty="0" smtClean="0">
                <a:solidFill>
                  <a:schemeClr val="tx1"/>
                </a:solidFill>
              </a:rPr>
              <a:t>数字</a:t>
            </a:r>
            <a:r>
              <a:rPr lang="en-US" altLang="zh-CN" sz="2000" dirty="0" smtClean="0">
                <a:solidFill>
                  <a:schemeClr val="tx1"/>
                </a:solidFill>
              </a:rPr>
              <a:t>)*</a:t>
            </a:r>
            <a:endParaRPr lang="zh-CN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&lt;</a:t>
            </a:r>
            <a:r>
              <a:rPr lang="zh-CN" altLang="zh-CN" sz="2000" dirty="0" smtClean="0">
                <a:solidFill>
                  <a:schemeClr val="tx1"/>
                </a:solidFill>
              </a:rPr>
              <a:t>语句块</a:t>
            </a:r>
            <a:r>
              <a:rPr lang="en-US" altLang="zh-CN" sz="2000" dirty="0" smtClean="0">
                <a:solidFill>
                  <a:schemeClr val="tx1"/>
                </a:solidFill>
              </a:rPr>
              <a:t>&gt; ::= ‘{’ &lt;</a:t>
            </a:r>
            <a:r>
              <a:rPr lang="zh-CN" altLang="zh-CN" sz="2000" dirty="0" smtClean="0">
                <a:solidFill>
                  <a:schemeClr val="tx1"/>
                </a:solidFill>
              </a:rPr>
              <a:t>内部声明</a:t>
            </a:r>
            <a:r>
              <a:rPr lang="en-US" altLang="zh-CN" sz="2000" dirty="0" smtClean="0">
                <a:solidFill>
                  <a:schemeClr val="tx1"/>
                </a:solidFill>
              </a:rPr>
              <a:t>&gt;  &lt;</a:t>
            </a:r>
            <a:r>
              <a:rPr lang="zh-CN" altLang="zh-CN" sz="2000" dirty="0" smtClean="0">
                <a:solidFill>
                  <a:schemeClr val="tx1"/>
                </a:solidFill>
              </a:rPr>
              <a:t>语句串</a:t>
            </a:r>
            <a:r>
              <a:rPr lang="en-US" altLang="zh-CN" sz="2000" dirty="0" smtClean="0">
                <a:solidFill>
                  <a:schemeClr val="tx1"/>
                </a:solidFill>
              </a:rPr>
              <a:t>&gt;‘}’</a:t>
            </a:r>
            <a:endParaRPr lang="zh-CN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&lt;</a:t>
            </a:r>
            <a:r>
              <a:rPr lang="zh-CN" altLang="zh-CN" sz="2000" dirty="0" smtClean="0">
                <a:solidFill>
                  <a:schemeClr val="tx1"/>
                </a:solidFill>
              </a:rPr>
              <a:t>内部声明</a:t>
            </a:r>
            <a:r>
              <a:rPr lang="en-US" altLang="zh-CN" sz="2000" dirty="0" smtClean="0">
                <a:solidFill>
                  <a:schemeClr val="tx1"/>
                </a:solidFill>
              </a:rPr>
              <a:t>&gt; ::= </a:t>
            </a:r>
            <a:r>
              <a:rPr lang="zh-CN" altLang="zh-CN" sz="2000" dirty="0" smtClean="0">
                <a:solidFill>
                  <a:schemeClr val="tx1"/>
                </a:solidFill>
              </a:rPr>
              <a:t>空</a:t>
            </a:r>
            <a:r>
              <a:rPr lang="en-US" altLang="zh-CN" sz="2000" dirty="0" smtClean="0">
                <a:solidFill>
                  <a:schemeClr val="tx1"/>
                </a:solidFill>
              </a:rPr>
              <a:t> | &lt;</a:t>
            </a:r>
            <a:r>
              <a:rPr lang="zh-CN" altLang="zh-CN" sz="2000" dirty="0" smtClean="0">
                <a:solidFill>
                  <a:schemeClr val="tx1"/>
                </a:solidFill>
              </a:rPr>
              <a:t>内部变量声明</a:t>
            </a:r>
            <a:r>
              <a:rPr lang="en-US" altLang="zh-CN" sz="2000" dirty="0" smtClean="0">
                <a:solidFill>
                  <a:schemeClr val="tx1"/>
                </a:solidFill>
              </a:rPr>
              <a:t>&gt;{; &lt;</a:t>
            </a:r>
            <a:r>
              <a:rPr lang="zh-CN" altLang="zh-CN" sz="2000" dirty="0" smtClean="0">
                <a:solidFill>
                  <a:schemeClr val="tx1"/>
                </a:solidFill>
              </a:rPr>
              <a:t>内部变量声明</a:t>
            </a:r>
            <a:r>
              <a:rPr lang="en-US" altLang="zh-CN" sz="2000" dirty="0" smtClean="0">
                <a:solidFill>
                  <a:schemeClr val="tx1"/>
                </a:solidFill>
              </a:rPr>
              <a:t>&gt;}</a:t>
            </a:r>
            <a:endParaRPr lang="zh-CN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&lt;</a:t>
            </a:r>
            <a:r>
              <a:rPr lang="zh-CN" altLang="zh-CN" sz="2000" dirty="0" smtClean="0">
                <a:solidFill>
                  <a:schemeClr val="tx1"/>
                </a:solidFill>
              </a:rPr>
              <a:t>内部变量声明</a:t>
            </a:r>
            <a:r>
              <a:rPr lang="en-US" altLang="zh-CN" sz="2000" dirty="0" smtClean="0">
                <a:solidFill>
                  <a:schemeClr val="tx1"/>
                </a:solidFill>
              </a:rPr>
              <a:t>&gt;::=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</a:rPr>
              <a:t>  &lt;ID&gt;  </a:t>
            </a:r>
            <a:r>
              <a:rPr lang="zh-CN" altLang="zh-CN" sz="2000" dirty="0" smtClean="0"/>
              <a:t>（注：</a:t>
            </a:r>
            <a:r>
              <a:rPr lang="en-US" altLang="zh-CN" sz="2000" dirty="0" smtClean="0"/>
              <a:t> { }</a:t>
            </a:r>
            <a:r>
              <a:rPr lang="zh-CN" altLang="zh-CN" sz="2000" dirty="0" smtClean="0"/>
              <a:t>中的项表示可重复若干次）</a:t>
            </a:r>
            <a:endParaRPr lang="zh-CN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&lt;</a:t>
            </a:r>
            <a:r>
              <a:rPr lang="zh-CN" altLang="zh-CN" sz="2000" dirty="0" smtClean="0">
                <a:solidFill>
                  <a:schemeClr val="tx1"/>
                </a:solidFill>
              </a:rPr>
              <a:t>语句串</a:t>
            </a:r>
            <a:r>
              <a:rPr lang="en-US" altLang="zh-CN" sz="2000" dirty="0" smtClean="0">
                <a:solidFill>
                  <a:schemeClr val="tx1"/>
                </a:solidFill>
              </a:rPr>
              <a:t>&gt; ::= &lt;</a:t>
            </a:r>
            <a:r>
              <a:rPr lang="zh-CN" altLang="zh-CN" sz="2000" dirty="0" smtClean="0">
                <a:solidFill>
                  <a:schemeClr val="tx1"/>
                </a:solidFill>
              </a:rPr>
              <a:t>语句</a:t>
            </a:r>
            <a:r>
              <a:rPr lang="en-US" altLang="zh-CN" sz="2000" dirty="0" smtClean="0">
                <a:solidFill>
                  <a:schemeClr val="tx1"/>
                </a:solidFill>
              </a:rPr>
              <a:t>&gt; {  &lt;</a:t>
            </a:r>
            <a:r>
              <a:rPr lang="zh-CN" altLang="zh-CN" sz="2000" dirty="0" smtClean="0">
                <a:solidFill>
                  <a:schemeClr val="tx1"/>
                </a:solidFill>
              </a:rPr>
              <a:t>语句</a:t>
            </a:r>
            <a:r>
              <a:rPr lang="en-US" altLang="zh-CN" sz="2000" dirty="0" smtClean="0">
                <a:solidFill>
                  <a:schemeClr val="tx1"/>
                </a:solidFill>
              </a:rPr>
              <a:t>&gt;  }</a:t>
            </a:r>
            <a:endParaRPr lang="zh-CN" altLang="zh-CN" sz="2000" dirty="0" smtClean="0"/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&lt;</a:t>
            </a:r>
            <a:r>
              <a:rPr lang="zh-CN" altLang="zh-CN" sz="2000" dirty="0" smtClean="0">
                <a:solidFill>
                  <a:schemeClr val="tx1"/>
                </a:solidFill>
              </a:rPr>
              <a:t>语句</a:t>
            </a:r>
            <a:r>
              <a:rPr lang="en-US" altLang="zh-CN" sz="2000" dirty="0" smtClean="0">
                <a:solidFill>
                  <a:schemeClr val="tx1"/>
                </a:solidFill>
              </a:rPr>
              <a:t>&gt; ::= &lt;if</a:t>
            </a:r>
            <a:r>
              <a:rPr lang="zh-CN" altLang="zh-CN" sz="2000" dirty="0" smtClean="0">
                <a:solidFill>
                  <a:schemeClr val="tx1"/>
                </a:solidFill>
              </a:rPr>
              <a:t>语句</a:t>
            </a:r>
            <a:r>
              <a:rPr lang="en-US" altLang="zh-CN" sz="2000" dirty="0" smtClean="0">
                <a:solidFill>
                  <a:schemeClr val="tx1"/>
                </a:solidFill>
              </a:rPr>
              <a:t>&gt; |&lt; while</a:t>
            </a:r>
            <a:r>
              <a:rPr lang="zh-CN" altLang="zh-CN" sz="2000" dirty="0" smtClean="0">
                <a:solidFill>
                  <a:schemeClr val="tx1"/>
                </a:solidFill>
              </a:rPr>
              <a:t>语句</a:t>
            </a:r>
            <a:r>
              <a:rPr lang="en-US" altLang="zh-CN" sz="2000" dirty="0" smtClean="0">
                <a:solidFill>
                  <a:schemeClr val="tx1"/>
                </a:solidFill>
              </a:rPr>
              <a:t>&gt; | &lt;return</a:t>
            </a:r>
            <a:r>
              <a:rPr lang="zh-CN" altLang="zh-CN" sz="2000" dirty="0" smtClean="0">
                <a:solidFill>
                  <a:schemeClr val="tx1"/>
                </a:solidFill>
              </a:rPr>
              <a:t>语句</a:t>
            </a:r>
            <a:r>
              <a:rPr lang="en-US" altLang="zh-CN" sz="2000" dirty="0" smtClean="0">
                <a:solidFill>
                  <a:schemeClr val="tx1"/>
                </a:solidFill>
              </a:rPr>
              <a:t>&gt; | &lt;</a:t>
            </a:r>
            <a:r>
              <a:rPr lang="zh-CN" altLang="zh-CN" sz="2000" dirty="0" smtClean="0">
                <a:solidFill>
                  <a:schemeClr val="tx1"/>
                </a:solidFill>
              </a:rPr>
              <a:t>赋值语句</a:t>
            </a:r>
            <a:r>
              <a:rPr lang="en-US" altLang="zh-CN" sz="20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&lt;</a:t>
            </a:r>
            <a:r>
              <a:rPr lang="zh-CN" altLang="zh-CN" sz="2000" dirty="0" smtClean="0">
                <a:solidFill>
                  <a:schemeClr val="tx1"/>
                </a:solidFill>
              </a:rPr>
              <a:t>赋值语句</a:t>
            </a:r>
            <a:r>
              <a:rPr lang="en-US" altLang="zh-CN" sz="2000" dirty="0" smtClean="0">
                <a:solidFill>
                  <a:schemeClr val="tx1"/>
                </a:solidFill>
              </a:rPr>
              <a:t>&gt; ::=  &lt;ID&gt; =&lt;</a:t>
            </a:r>
            <a:r>
              <a:rPr lang="zh-CN" altLang="zh-CN" sz="2000" dirty="0" smtClean="0">
                <a:solidFill>
                  <a:schemeClr val="tx1"/>
                </a:solidFill>
              </a:rPr>
              <a:t>表达式</a:t>
            </a:r>
            <a:r>
              <a:rPr lang="en-US" altLang="zh-CN" sz="2000" dirty="0" smtClean="0">
                <a:solidFill>
                  <a:schemeClr val="tx1"/>
                </a:solidFill>
              </a:rPr>
              <a:t>&gt;;</a:t>
            </a:r>
            <a:endParaRPr lang="zh-CN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&lt;return</a:t>
            </a:r>
            <a:r>
              <a:rPr lang="zh-CN" altLang="zh-CN" sz="2000" dirty="0" smtClean="0">
                <a:solidFill>
                  <a:schemeClr val="tx1"/>
                </a:solidFill>
              </a:rPr>
              <a:t>语句</a:t>
            </a:r>
            <a:r>
              <a:rPr lang="en-US" altLang="zh-CN" sz="2000" dirty="0" smtClean="0">
                <a:solidFill>
                  <a:schemeClr val="tx1"/>
                </a:solidFill>
              </a:rPr>
              <a:t>&gt; ::= return  [ &lt;</a:t>
            </a:r>
            <a:r>
              <a:rPr lang="zh-CN" altLang="zh-CN" sz="2000" dirty="0" smtClean="0">
                <a:solidFill>
                  <a:schemeClr val="tx1"/>
                </a:solidFill>
              </a:rPr>
              <a:t>表达式</a:t>
            </a:r>
            <a:r>
              <a:rPr lang="en-US" altLang="zh-CN" sz="2000" dirty="0" smtClean="0">
                <a:solidFill>
                  <a:schemeClr val="tx1"/>
                </a:solidFill>
              </a:rPr>
              <a:t>&gt; ] </a:t>
            </a:r>
            <a:r>
              <a:rPr lang="zh-CN" altLang="zh-CN" sz="2000" dirty="0" smtClean="0">
                <a:solidFill>
                  <a:schemeClr val="tx1"/>
                </a:solidFill>
              </a:rPr>
              <a:t>（</a:t>
            </a:r>
            <a:r>
              <a:rPr lang="zh-CN" altLang="zh-CN" sz="2000" dirty="0" smtClean="0"/>
              <a:t>注：</a:t>
            </a:r>
            <a:r>
              <a:rPr lang="en-US" altLang="zh-CN" sz="2000" dirty="0" smtClean="0"/>
              <a:t>[ ]</a:t>
            </a:r>
            <a:r>
              <a:rPr lang="zh-CN" altLang="zh-CN" sz="2000" dirty="0" smtClean="0"/>
              <a:t>中的项表示可选</a:t>
            </a:r>
            <a:r>
              <a:rPr lang="zh-CN" altLang="zh-CN" sz="2000" dirty="0" smtClean="0">
                <a:solidFill>
                  <a:schemeClr val="tx1"/>
                </a:solidFill>
              </a:rPr>
              <a:t>）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&lt;while</a:t>
            </a:r>
            <a:r>
              <a:rPr lang="zh-CN" altLang="zh-CN" sz="2000" dirty="0" smtClean="0">
                <a:solidFill>
                  <a:schemeClr val="tx1"/>
                </a:solidFill>
              </a:rPr>
              <a:t>语句</a:t>
            </a:r>
            <a:r>
              <a:rPr lang="en-US" altLang="zh-CN" sz="2000" dirty="0" smtClean="0">
                <a:solidFill>
                  <a:schemeClr val="tx1"/>
                </a:solidFill>
              </a:rPr>
              <a:t>&gt; ::= while ‘(’ &lt;</a:t>
            </a:r>
            <a:r>
              <a:rPr lang="zh-CN" altLang="zh-CN" sz="2000" dirty="0" smtClean="0">
                <a:solidFill>
                  <a:schemeClr val="tx1"/>
                </a:solidFill>
              </a:rPr>
              <a:t>表达式</a:t>
            </a:r>
            <a:r>
              <a:rPr lang="en-US" altLang="zh-CN" sz="2000" dirty="0" smtClean="0">
                <a:solidFill>
                  <a:schemeClr val="tx1"/>
                </a:solidFill>
              </a:rPr>
              <a:t>&gt; ‘)’  &lt;</a:t>
            </a:r>
            <a:r>
              <a:rPr lang="zh-CN" altLang="zh-CN" sz="2000" dirty="0" smtClean="0">
                <a:solidFill>
                  <a:schemeClr val="tx1"/>
                </a:solidFill>
              </a:rPr>
              <a:t>语句块</a:t>
            </a:r>
            <a:r>
              <a:rPr lang="en-US" altLang="zh-CN" sz="2000" dirty="0" smtClean="0">
                <a:solidFill>
                  <a:schemeClr val="tx1"/>
                </a:solidFill>
              </a:rPr>
              <a:t>&gt;</a:t>
            </a:r>
            <a:endParaRPr lang="zh-CN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50938" y="404664"/>
            <a:ext cx="7793037" cy="1152128"/>
          </a:xfrm>
        </p:spPr>
        <p:txBody>
          <a:bodyPr/>
          <a:lstStyle/>
          <a:p>
            <a:pPr algn="ctr"/>
            <a:r>
              <a:rPr lang="zh-CN" altLang="en-US" dirty="0" smtClean="0"/>
              <a:t>类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语法规则</a:t>
            </a:r>
            <a:r>
              <a:rPr lang="en-US" altLang="zh-CN" dirty="0" smtClean="0"/>
              <a:t>——</a:t>
            </a:r>
            <a:r>
              <a:rPr lang="zh-CN" altLang="en-US" sz="2800" dirty="0" smtClean="0"/>
              <a:t>不</a:t>
            </a:r>
            <a:r>
              <a:rPr lang="zh-CN" altLang="zh-CN" sz="2800" dirty="0" smtClean="0"/>
              <a:t>含过程调用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916832"/>
            <a:ext cx="7772400" cy="4499454"/>
          </a:xfrm>
        </p:spPr>
        <p:txBody>
          <a:bodyPr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&lt;if</a:t>
            </a:r>
            <a:r>
              <a:rPr lang="zh-CN" altLang="zh-CN" sz="2000" dirty="0" smtClean="0">
                <a:solidFill>
                  <a:schemeClr val="tx1"/>
                </a:solidFill>
              </a:rPr>
              <a:t>语句</a:t>
            </a:r>
            <a:r>
              <a:rPr lang="en-US" altLang="zh-CN" sz="2000" dirty="0" smtClean="0">
                <a:solidFill>
                  <a:schemeClr val="tx1"/>
                </a:solidFill>
              </a:rPr>
              <a:t>&gt; ::= if ‘(‘&lt;</a:t>
            </a:r>
            <a:r>
              <a:rPr lang="zh-CN" altLang="zh-CN" sz="2000" dirty="0" smtClean="0">
                <a:solidFill>
                  <a:schemeClr val="tx1"/>
                </a:solidFill>
              </a:rPr>
              <a:t>表达式</a:t>
            </a:r>
            <a:r>
              <a:rPr lang="en-US" altLang="zh-CN" sz="2000" dirty="0" smtClean="0">
                <a:solidFill>
                  <a:schemeClr val="tx1"/>
                </a:solidFill>
              </a:rPr>
              <a:t>&gt;’)’  &lt;</a:t>
            </a:r>
            <a:r>
              <a:rPr lang="zh-CN" altLang="zh-CN" sz="2000" dirty="0" smtClean="0">
                <a:solidFill>
                  <a:schemeClr val="tx1"/>
                </a:solidFill>
              </a:rPr>
              <a:t>语句块</a:t>
            </a:r>
            <a:r>
              <a:rPr lang="en-US" altLang="zh-CN" sz="2000" dirty="0" smtClean="0">
                <a:solidFill>
                  <a:schemeClr val="tx1"/>
                </a:solidFill>
              </a:rPr>
              <a:t>&gt;  [  else  &lt;</a:t>
            </a:r>
            <a:r>
              <a:rPr lang="zh-CN" altLang="zh-CN" sz="2000" dirty="0" smtClean="0">
                <a:solidFill>
                  <a:schemeClr val="tx1"/>
                </a:solidFill>
              </a:rPr>
              <a:t>语句块</a:t>
            </a:r>
            <a:r>
              <a:rPr lang="en-US" altLang="zh-CN" sz="2000" dirty="0" smtClean="0">
                <a:solidFill>
                  <a:schemeClr val="tx1"/>
                </a:solidFill>
              </a:rPr>
              <a:t>&gt;  ]</a:t>
            </a:r>
            <a:r>
              <a:rPr lang="zh-CN" altLang="zh-CN" sz="2000" dirty="0" smtClean="0">
                <a:solidFill>
                  <a:schemeClr val="tx1"/>
                </a:solidFill>
              </a:rPr>
              <a:t>（</a:t>
            </a:r>
            <a:r>
              <a:rPr lang="zh-CN" altLang="zh-CN" sz="2000" dirty="0" smtClean="0"/>
              <a:t>注：</a:t>
            </a:r>
            <a:r>
              <a:rPr lang="en-US" altLang="zh-CN" sz="2000" dirty="0" smtClean="0"/>
              <a:t>[ ]</a:t>
            </a:r>
            <a:r>
              <a:rPr lang="zh-CN" altLang="zh-CN" sz="2000" dirty="0" smtClean="0"/>
              <a:t>中的项表示可选）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&lt;</a:t>
            </a:r>
            <a:r>
              <a:rPr lang="zh-CN" altLang="zh-CN" sz="2000" dirty="0" smtClean="0">
                <a:solidFill>
                  <a:schemeClr val="tx1"/>
                </a:solidFill>
              </a:rPr>
              <a:t>表达式</a:t>
            </a:r>
            <a:r>
              <a:rPr lang="en-US" altLang="zh-CN" sz="2000" dirty="0" smtClean="0">
                <a:solidFill>
                  <a:schemeClr val="tx1"/>
                </a:solidFill>
              </a:rPr>
              <a:t>&gt;::=&lt;</a:t>
            </a:r>
            <a:r>
              <a:rPr lang="zh-CN" altLang="zh-CN" sz="2000" dirty="0" smtClean="0">
                <a:solidFill>
                  <a:schemeClr val="tx1"/>
                </a:solidFill>
              </a:rPr>
              <a:t>加法表达式</a:t>
            </a:r>
            <a:r>
              <a:rPr lang="en-US" altLang="zh-CN" sz="2000" dirty="0" smtClean="0">
                <a:solidFill>
                  <a:schemeClr val="tx1"/>
                </a:solidFill>
              </a:rPr>
              <a:t>&gt;{ 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relop</a:t>
            </a:r>
            <a:r>
              <a:rPr lang="en-US" altLang="zh-CN" sz="2000" dirty="0" smtClean="0">
                <a:solidFill>
                  <a:schemeClr val="tx1"/>
                </a:solidFill>
              </a:rPr>
              <a:t>  &lt;</a:t>
            </a:r>
            <a:r>
              <a:rPr lang="zh-CN" altLang="zh-CN" sz="2000" dirty="0" smtClean="0">
                <a:solidFill>
                  <a:schemeClr val="tx1"/>
                </a:solidFill>
              </a:rPr>
              <a:t>加法表达式</a:t>
            </a:r>
            <a:r>
              <a:rPr lang="en-US" altLang="zh-CN" sz="2000" dirty="0" smtClean="0">
                <a:solidFill>
                  <a:schemeClr val="tx1"/>
                </a:solidFill>
              </a:rPr>
              <a:t>&gt; }  </a:t>
            </a:r>
            <a:r>
              <a:rPr lang="zh-CN" altLang="zh-CN" sz="2000" dirty="0" smtClean="0"/>
              <a:t>（注：</a:t>
            </a:r>
            <a:r>
              <a:rPr lang="en-US" altLang="zh-CN" sz="2000" dirty="0" err="1" smtClean="0"/>
              <a:t>relop</a:t>
            </a:r>
            <a:r>
              <a:rPr lang="en-US" altLang="zh-CN" sz="2000" dirty="0" smtClean="0"/>
              <a:t>-&gt; &lt;|&lt;=|&gt;|&gt;=|==|!=</a:t>
            </a:r>
            <a:r>
              <a:rPr lang="zh-CN" altLang="zh-CN" sz="2000" dirty="0" smtClean="0"/>
              <a:t>）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&lt;</a:t>
            </a:r>
            <a:r>
              <a:rPr lang="zh-CN" altLang="zh-CN" sz="2000" dirty="0" smtClean="0">
                <a:solidFill>
                  <a:schemeClr val="tx1"/>
                </a:solidFill>
              </a:rPr>
              <a:t>加法表达式</a:t>
            </a:r>
            <a:r>
              <a:rPr lang="en-US" altLang="zh-CN" sz="2000" dirty="0" smtClean="0">
                <a:solidFill>
                  <a:schemeClr val="tx1"/>
                </a:solidFill>
              </a:rPr>
              <a:t>&gt; ::= &lt;</a:t>
            </a:r>
            <a:r>
              <a:rPr lang="zh-CN" altLang="zh-CN" sz="2000" dirty="0" smtClean="0">
                <a:solidFill>
                  <a:schemeClr val="tx1"/>
                </a:solidFill>
              </a:rPr>
              <a:t>项</a:t>
            </a:r>
            <a:r>
              <a:rPr lang="en-US" altLang="zh-CN" sz="2000" dirty="0" smtClean="0">
                <a:solidFill>
                  <a:schemeClr val="tx1"/>
                </a:solidFill>
              </a:rPr>
              <a:t>&gt; {+ &lt;</a:t>
            </a:r>
            <a:r>
              <a:rPr lang="zh-CN" altLang="zh-CN" sz="2000" dirty="0" smtClean="0">
                <a:solidFill>
                  <a:schemeClr val="tx1"/>
                </a:solidFill>
              </a:rPr>
              <a:t>项</a:t>
            </a:r>
            <a:r>
              <a:rPr lang="en-US" altLang="zh-CN" sz="2000" dirty="0" smtClean="0">
                <a:solidFill>
                  <a:schemeClr val="tx1"/>
                </a:solidFill>
              </a:rPr>
              <a:t>&gt; | -&lt;</a:t>
            </a:r>
            <a:r>
              <a:rPr lang="zh-CN" altLang="zh-CN" sz="2000" dirty="0" smtClean="0">
                <a:solidFill>
                  <a:schemeClr val="tx1"/>
                </a:solidFill>
              </a:rPr>
              <a:t>项</a:t>
            </a:r>
            <a:r>
              <a:rPr lang="en-US" altLang="zh-CN" sz="2000" dirty="0" smtClean="0">
                <a:solidFill>
                  <a:schemeClr val="tx1"/>
                </a:solidFill>
              </a:rPr>
              <a:t>&gt;}</a:t>
            </a:r>
            <a:endParaRPr lang="zh-CN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&lt;</a:t>
            </a:r>
            <a:r>
              <a:rPr lang="zh-CN" altLang="zh-CN" sz="2000" dirty="0" smtClean="0">
                <a:solidFill>
                  <a:schemeClr val="tx1"/>
                </a:solidFill>
              </a:rPr>
              <a:t>项</a:t>
            </a:r>
            <a:r>
              <a:rPr lang="en-US" altLang="zh-CN" sz="2000" dirty="0" smtClean="0">
                <a:solidFill>
                  <a:schemeClr val="tx1"/>
                </a:solidFill>
              </a:rPr>
              <a:t>&gt; ::= &lt;</a:t>
            </a:r>
            <a:r>
              <a:rPr lang="zh-CN" altLang="zh-CN" sz="2000" dirty="0" smtClean="0">
                <a:solidFill>
                  <a:schemeClr val="tx1"/>
                </a:solidFill>
              </a:rPr>
              <a:t>因子</a:t>
            </a:r>
            <a:r>
              <a:rPr lang="en-US" altLang="zh-CN" sz="2000" dirty="0" smtClean="0">
                <a:solidFill>
                  <a:schemeClr val="tx1"/>
                </a:solidFill>
              </a:rPr>
              <a:t>&gt; {* &lt;</a:t>
            </a:r>
            <a:r>
              <a:rPr lang="zh-CN" altLang="zh-CN" sz="2000" dirty="0" smtClean="0">
                <a:solidFill>
                  <a:schemeClr val="tx1"/>
                </a:solidFill>
              </a:rPr>
              <a:t>因子</a:t>
            </a:r>
            <a:r>
              <a:rPr lang="en-US" altLang="zh-CN" sz="2000" dirty="0" smtClean="0">
                <a:solidFill>
                  <a:schemeClr val="tx1"/>
                </a:solidFill>
              </a:rPr>
              <a:t>&gt; | /&lt;</a:t>
            </a:r>
            <a:r>
              <a:rPr lang="zh-CN" altLang="zh-CN" sz="2000" dirty="0" smtClean="0">
                <a:solidFill>
                  <a:schemeClr val="tx1"/>
                </a:solidFill>
              </a:rPr>
              <a:t>因子</a:t>
            </a:r>
            <a:r>
              <a:rPr lang="en-US" altLang="zh-CN" sz="2000" dirty="0" smtClean="0">
                <a:solidFill>
                  <a:schemeClr val="tx1"/>
                </a:solidFill>
              </a:rPr>
              <a:t>&gt;}</a:t>
            </a:r>
            <a:endParaRPr lang="zh-CN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&lt;</a:t>
            </a:r>
            <a:r>
              <a:rPr lang="zh-CN" altLang="zh-CN" sz="2000" dirty="0" smtClean="0">
                <a:solidFill>
                  <a:schemeClr val="tx1"/>
                </a:solidFill>
              </a:rPr>
              <a:t>因子</a:t>
            </a:r>
            <a:r>
              <a:rPr lang="en-US" altLang="zh-CN" sz="2000" dirty="0" smtClean="0">
                <a:solidFill>
                  <a:schemeClr val="tx1"/>
                </a:solidFill>
              </a:rPr>
              <a:t>&gt; ::=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ID|num</a:t>
            </a:r>
            <a:r>
              <a:rPr lang="en-US" altLang="zh-CN" sz="2000" dirty="0" smtClean="0">
                <a:solidFill>
                  <a:schemeClr val="tx1"/>
                </a:solidFill>
              </a:rPr>
              <a:t> | ‘(’ &lt;</a:t>
            </a:r>
            <a:r>
              <a:rPr lang="zh-CN" altLang="zh-CN" sz="2000" dirty="0" smtClean="0">
                <a:solidFill>
                  <a:schemeClr val="tx1"/>
                </a:solidFill>
              </a:rPr>
              <a:t>表达式</a:t>
            </a:r>
            <a:r>
              <a:rPr lang="en-US" altLang="zh-CN" sz="2000" dirty="0" smtClean="0">
                <a:solidFill>
                  <a:schemeClr val="tx1"/>
                </a:solidFill>
              </a:rPr>
              <a:t>&gt;‘)’</a:t>
            </a:r>
            <a:endParaRPr lang="zh-CN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50938" y="404664"/>
            <a:ext cx="7793037" cy="1152128"/>
          </a:xfrm>
        </p:spPr>
        <p:txBody>
          <a:bodyPr/>
          <a:lstStyle/>
          <a:p>
            <a:pPr algn="ctr"/>
            <a:r>
              <a:rPr lang="zh-CN" altLang="en-US" dirty="0" smtClean="0"/>
              <a:t>类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语法规则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不</a:t>
            </a:r>
            <a:r>
              <a:rPr lang="zh-CN" altLang="zh-CN" dirty="0" smtClean="0"/>
              <a:t>含过程调用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672" y="1772816"/>
            <a:ext cx="7196336" cy="4499454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 program(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a,int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b,int</a:t>
            </a:r>
            <a:r>
              <a:rPr lang="en-US" altLang="zh-CN" sz="1800" dirty="0" smtClean="0">
                <a:solidFill>
                  <a:schemeClr val="tx1"/>
                </a:solidFill>
              </a:rPr>
              <a:t> c)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{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</a:rPr>
              <a:t>;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</a:rPr>
              <a:t> j;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</a:rPr>
              <a:t>=0; 	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if(a&gt;(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b+c</a:t>
            </a:r>
            <a:r>
              <a:rPr lang="en-US" altLang="zh-CN" sz="1800" dirty="0" smtClean="0">
                <a:solidFill>
                  <a:schemeClr val="tx1"/>
                </a:solidFill>
              </a:rPr>
              <a:t>))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{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	j=a+(b*c+1);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}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else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{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	j=a;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}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while(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</a:rPr>
              <a:t>&lt;=100)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{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</a:rPr>
              <a:t>=j*2;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}</a:t>
            </a:r>
            <a:endParaRPr lang="zh-CN" altLang="zh-CN" sz="1800" dirty="0" smtClean="0">
              <a:solidFill>
                <a:schemeClr val="tx1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return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</a:rPr>
              <a:t>;       }</a:t>
            </a:r>
            <a:endParaRPr lang="zh-CN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50939" y="404664"/>
            <a:ext cx="6589414" cy="1152128"/>
          </a:xfrm>
        </p:spPr>
        <p:txBody>
          <a:bodyPr/>
          <a:lstStyle/>
          <a:p>
            <a:pPr algn="ctr"/>
            <a:r>
              <a:rPr lang="zh-CN" altLang="en-US" dirty="0" smtClean="0"/>
              <a:t>类</a:t>
            </a:r>
            <a:r>
              <a:rPr lang="en-US" altLang="zh-CN" dirty="0" smtClean="0"/>
              <a:t>C</a:t>
            </a:r>
            <a:r>
              <a:rPr lang="zh-CN" altLang="en-US" dirty="0" smtClean="0"/>
              <a:t>源程序示例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916832"/>
            <a:ext cx="7772400" cy="4355438"/>
          </a:xfrm>
        </p:spPr>
        <p:txBody>
          <a:bodyPr/>
          <a:lstStyle/>
          <a:p>
            <a:r>
              <a:rPr lang="zh-CN" altLang="en-US" sz="3200" dirty="0" smtClean="0"/>
              <a:t>程序源代码、可执行代码、测试用例</a:t>
            </a:r>
            <a:endParaRPr lang="en-US" altLang="zh-CN" sz="3200" dirty="0" smtClean="0"/>
          </a:p>
          <a:p>
            <a:r>
              <a:rPr lang="zh-CN" altLang="en-US" sz="3200" dirty="0" smtClean="0"/>
              <a:t>设计说明</a:t>
            </a:r>
            <a:endParaRPr lang="en-US" altLang="zh-CN" sz="3200" dirty="0" smtClean="0"/>
          </a:p>
          <a:p>
            <a:pPr lvl="1"/>
            <a:r>
              <a:rPr lang="zh-CN" altLang="en-US" sz="2400" b="1" dirty="0" smtClean="0"/>
              <a:t>运行和开发环境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能识别的单词、能分析的语法、扩充的功能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分析算法的主程序框图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运行结果截图</a:t>
            </a:r>
            <a:endParaRPr lang="en-US" altLang="zh-CN" sz="2400" b="1" dirty="0" smtClean="0"/>
          </a:p>
          <a:p>
            <a:r>
              <a:rPr lang="zh-CN" altLang="en-US" sz="3200" dirty="0" smtClean="0"/>
              <a:t>截止日期</a:t>
            </a:r>
            <a:r>
              <a:rPr lang="en-US" altLang="zh-CN" sz="3200" dirty="0" smtClean="0"/>
              <a:t>: 11</a:t>
            </a:r>
            <a:r>
              <a:rPr lang="zh-CN" altLang="en-US" sz="3200" dirty="0" smtClean="0"/>
              <a:t>月</a:t>
            </a:r>
            <a:r>
              <a:rPr lang="en-US" altLang="zh-CN" sz="3200" dirty="0" smtClean="0"/>
              <a:t>24</a:t>
            </a:r>
            <a:r>
              <a:rPr lang="zh-CN" altLang="en-US" sz="3200" dirty="0" smtClean="0"/>
              <a:t>日</a:t>
            </a:r>
            <a:endParaRPr lang="en-US" altLang="zh-CN" sz="3200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50939" y="404664"/>
            <a:ext cx="7381502" cy="1152128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文档要求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466</Words>
  <Application>Microsoft Office PowerPoint</Application>
  <PresentationFormat>全屏显示(4:3)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主题1</vt:lpstr>
      <vt:lpstr>1_Office 主题</vt:lpstr>
      <vt:lpstr>实验一（2） 词法和语法分析工具设计与实现</vt:lpstr>
      <vt:lpstr>类C词法规则</vt:lpstr>
      <vt:lpstr>类C词法规则</vt:lpstr>
      <vt:lpstr>类C语法规则——不含过程调用</vt:lpstr>
      <vt:lpstr>类C语法规则——不含过程调用</vt:lpstr>
      <vt:lpstr>类C源程序示例</vt:lpstr>
      <vt:lpstr>文档要求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 词法分析器</dc:title>
  <dc:creator>lenovo</dc:creator>
  <cp:lastModifiedBy>Windows</cp:lastModifiedBy>
  <cp:revision>63</cp:revision>
  <dcterms:created xsi:type="dcterms:W3CDTF">2016-09-28T02:23:03Z</dcterms:created>
  <dcterms:modified xsi:type="dcterms:W3CDTF">2021-10-28T07:57:38Z</dcterms:modified>
</cp:coreProperties>
</file>