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58" r:id="rId3"/>
    <p:sldId id="259"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739"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Times New Roman" pitchFamily="18" charset="0"/>
                <a:cs typeface="Times New Roman"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Clr>
                <a:srgbClr val="FF0000"/>
              </a:buClr>
              <a:defRPr sz="2800" b="1">
                <a:solidFill>
                  <a:schemeClr val="tx2"/>
                </a:solidFill>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fld id="{E172EFB9-3EF7-4B29-BDEC-29641359795F}" type="datetimeFigureOut">
              <a:rPr lang="zh-CN" altLang="en-US" smtClean="0"/>
              <a:pPr/>
              <a:t>2021/11/24</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endParaRPr lang="zh-CN" altLang="en-US"/>
          </a:p>
        </p:txBody>
      </p:sp>
      <p:sp>
        <p:nvSpPr>
          <p:cNvPr id="6" name="Rectangle 13"/>
          <p:cNvSpPr>
            <a:spLocks noGrp="1" noChangeArrowheads="1"/>
          </p:cNvSpPr>
          <p:nvPr>
            <p:ph type="sldNum" sz="quarter" idx="12"/>
          </p:nvPr>
        </p:nvSpPr>
        <p:spPr>
          <a:ln/>
        </p:spPr>
        <p:txBody>
          <a:bodyPr/>
          <a:lstStyle>
            <a:lvl1pPr>
              <a:defRPr/>
            </a:lvl1pPr>
          </a:lstStyle>
          <a:p>
            <a:fld id="{13DB8886-C8A1-470A-B1AB-6806189DA53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5EEAD8FC-9A24-4132-B3B6-8DFF88F5E3BA}" type="datetimeFigureOut">
              <a:rPr lang="zh-CN" altLang="en-US"/>
              <a:pPr>
                <a:defRPr/>
              </a:pPr>
              <a:t>2021/11/24</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369C0796-B3F5-4F66-A208-73180435632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532BA1DD-079A-4FDA-9830-4F2DC16DE70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AD897CE-F90C-4D2A-A565-2A3844C3AAA1}"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8474E97-D644-4556-9D3E-C57C40FE5B14}"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51C49BA-2C2A-4C6A-B3D8-5B7159523065}"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981200"/>
            <a:ext cx="8229600" cy="3886200"/>
          </a:xfrm>
        </p:spPr>
        <p:txBody>
          <a:bodyPr rtlCol="0">
            <a:normAutofit/>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pPr>
              <a:defRPr/>
            </a:pPr>
            <a:fld id="{3A554A53-AF0A-42FC-833C-0E1AA2591600}" type="slidenum">
              <a:rPr lang="en-US" altLang="zh-CN"/>
              <a:pPr>
                <a:defRPr/>
              </a:pPr>
              <a:t>‹#›</a:t>
            </a:fld>
            <a:endParaRPr lang="en-US" altLang="zh-CN"/>
          </a:p>
        </p:txBody>
      </p:sp>
      <p:sp>
        <p:nvSpPr>
          <p:cNvPr id="6" name="日期占位符 5"/>
          <p:cNvSpPr>
            <a:spLocks noGrp="1"/>
          </p:cNvSpPr>
          <p:nvPr>
            <p:ph type="dt" sz="half" idx="12"/>
          </p:nvPr>
        </p:nvSpPr>
        <p:spPr>
          <a:xfrm>
            <a:off x="457200" y="6245225"/>
            <a:ext cx="2133600" cy="476250"/>
          </a:xfrm>
        </p:spPr>
        <p:txBody>
          <a:bodyPr/>
          <a:lstStyle>
            <a:lvl1pPr>
              <a:defRPr/>
            </a:lvl1pPr>
          </a:lstStyle>
          <a:p>
            <a:pPr>
              <a:defRPr/>
            </a:pPr>
            <a:fld id="{2D6241A5-470F-4765-99B7-41FC3C4A5C25}" type="datetime1">
              <a:rPr lang="zh-CN" altLang="en-US"/>
              <a:pPr>
                <a:defRPr/>
              </a:pPr>
              <a:t>2021/11/24</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5915025" cy="4905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52513"/>
            <a:ext cx="40386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073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981200"/>
            <a:ext cx="8229600" cy="3886200"/>
          </a:xfrm>
        </p:spPr>
        <p:txBody>
          <a:bodyPr/>
          <a:lstStyle/>
          <a:p>
            <a:pPr lvl="0"/>
            <a:r>
              <a:rPr lang="zh-CN" altLang="en-US" noProof="0" smtClean="0"/>
              <a:t>单击图标添加 </a:t>
            </a:r>
            <a:r>
              <a:rPr lang="en-US" altLang="zh-CN" noProof="0" smtClean="0"/>
              <a:t>SmartArt </a:t>
            </a:r>
            <a:r>
              <a:rPr lang="zh-CN" altLang="en-US" noProof="0" smtClean="0"/>
              <a:t>图形</a:t>
            </a:r>
            <a:endParaRPr lang="zh-CN" altLang="en-US" noProof="0"/>
          </a:p>
        </p:txBody>
      </p:sp>
      <p:sp>
        <p:nvSpPr>
          <p:cNvPr id="4" name="页脚占位符 3"/>
          <p:cNvSpPr>
            <a:spLocks noGrp="1"/>
          </p:cNvSpPr>
          <p:nvPr>
            <p:ph type="ftr" sz="quarter" idx="10"/>
          </p:nvPr>
        </p:nvSpPr>
        <p:spPr>
          <a:xfrm>
            <a:off x="3124200" y="6248400"/>
            <a:ext cx="2895600" cy="457200"/>
          </a:xfrm>
        </p:spPr>
        <p:txBody>
          <a:bodyPr/>
          <a:lstStyle>
            <a:lvl1pPr>
              <a:defRPr/>
            </a:lvl1pPr>
          </a:lstStyle>
          <a:p>
            <a:endParaRPr lang="zh-CN" altLang="en-US"/>
          </a:p>
        </p:txBody>
      </p:sp>
      <p:sp>
        <p:nvSpPr>
          <p:cNvPr id="5" name="灯片编号占位符 4"/>
          <p:cNvSpPr>
            <a:spLocks noGrp="1"/>
          </p:cNvSpPr>
          <p:nvPr>
            <p:ph type="sldNum" sz="quarter" idx="11"/>
          </p:nvPr>
        </p:nvSpPr>
        <p:spPr>
          <a:xfrm>
            <a:off x="6553200" y="6248400"/>
            <a:ext cx="2133600" cy="457200"/>
          </a:xfrm>
        </p:spPr>
        <p:txBody>
          <a:bodyPr/>
          <a:lstStyle>
            <a:lvl1pPr>
              <a:defRPr/>
            </a:lvl1pPr>
          </a:lstStyle>
          <a:p>
            <a:fld id="{13DB8886-C8A1-470A-B1AB-6806189DA532}" type="slidenum">
              <a:rPr lang="zh-CN" altLang="en-US" smtClean="0"/>
              <a:pPr/>
              <a:t>‹#›</a:t>
            </a:fld>
            <a:endParaRPr lang="zh-CN" altLang="en-US"/>
          </a:p>
        </p:txBody>
      </p:sp>
      <p:sp>
        <p:nvSpPr>
          <p:cNvPr id="6" name="日期占位符 5"/>
          <p:cNvSpPr>
            <a:spLocks noGrp="1"/>
          </p:cNvSpPr>
          <p:nvPr>
            <p:ph type="dt" sz="half" idx="12"/>
          </p:nvPr>
        </p:nvSpPr>
        <p:spPr>
          <a:xfrm>
            <a:off x="457200" y="6245225"/>
            <a:ext cx="2133600" cy="476250"/>
          </a:xfrm>
        </p:spPr>
        <p:txBody>
          <a:bodyPr/>
          <a:lstStyle>
            <a:lvl1pPr>
              <a:defRPr/>
            </a:lvl1pPr>
          </a:lstStyle>
          <a:p>
            <a:fld id="{E172EFB9-3EF7-4B29-BDEC-29641359795F}" type="datetimeFigureOut">
              <a:rPr lang="zh-CN" altLang="en-US" smtClean="0"/>
              <a:pPr/>
              <a:t>2021/11/24</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AC4E791-0DAE-41B6-8083-1AE8BAC16E19}"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674EC06-CAF6-4BC4-9745-A44628779BE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1D2A9AE-6181-41C6-ACA7-C0AD430E715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F130C316-893F-4DBB-B5CD-CB33656D319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1253AC5-D368-4054-AA1D-450314404F0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C46ACF10-1291-4131-8A58-FD71CCDEDAB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lang="zh-CN" altLang="zh-CN"/>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lang="zh-CN" altLang="zh-CN"/>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lang="zh-CN" altLang="zh-CN"/>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5129"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fld id="{E172EFB9-3EF7-4B29-BDEC-29641359795F}" type="datetimeFigureOut">
              <a:rPr lang="zh-CN" altLang="en-US" smtClean="0"/>
              <a:pPr/>
              <a:t>2021/11/24</a:t>
            </a:fld>
            <a:endParaRPr lang="zh-CN" altLang="en-US"/>
          </a:p>
        </p:txBody>
      </p:sp>
      <p:sp>
        <p:nvSpPr>
          <p:cNvPr id="4108"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endParaRPr lang="zh-CN" altLang="en-US"/>
          </a:p>
        </p:txBody>
      </p:sp>
      <p:sp>
        <p:nvSpPr>
          <p:cNvPr id="4109"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13DB8886-C8A1-470A-B1AB-6806189DA53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 calcmode="lin" valueType="num">
                                      <p:cBhvr additive="base">
                                        <p:cTn id="7" dur="500" fill="hold"/>
                                        <p:tgtEl>
                                          <p:spTgt spid="41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4106">
                                            <p:txEl>
                                              <p:pRg st="1" end="1"/>
                                            </p:txEl>
                                          </p:spTgt>
                                        </p:tgtEl>
                                        <p:attrNameLst>
                                          <p:attrName>style.visibility</p:attrName>
                                        </p:attrNameLst>
                                      </p:cBhvr>
                                      <p:to>
                                        <p:strVal val="visible"/>
                                      </p:to>
                                    </p:set>
                                    <p:anim calcmode="lin" valueType="num">
                                      <p:cBhvr additive="base">
                                        <p:cTn id="11" dur="500" fill="hold"/>
                                        <p:tgtEl>
                                          <p:spTgt spid="410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0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5"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4106">
                                            <p:txEl>
                                              <p:pRg st="2" end="2"/>
                                            </p:txEl>
                                          </p:spTgt>
                                        </p:tgtEl>
                                        <p:attrNameLst>
                                          <p:attrName>style.visibility</p:attrName>
                                        </p:attrNameLst>
                                      </p:cBhvr>
                                      <p:to>
                                        <p:strVal val="visible"/>
                                      </p:to>
                                    </p:set>
                                    <p:anim calcmode="lin" valueType="num">
                                      <p:cBhvr additive="base">
                                        <p:cTn id="15" dur="500" fill="hold"/>
                                        <p:tgtEl>
                                          <p:spTgt spid="4106">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10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5"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4106">
                                            <p:txEl>
                                              <p:pRg st="3" end="3"/>
                                            </p:txEl>
                                          </p:spTgt>
                                        </p:tgtEl>
                                        <p:attrNameLst>
                                          <p:attrName>style.visibility</p:attrName>
                                        </p:attrNameLst>
                                      </p:cBhvr>
                                      <p:to>
                                        <p:strVal val="visible"/>
                                      </p:to>
                                    </p:set>
                                    <p:anim calcmode="lin" valueType="num">
                                      <p:cBhvr additive="base">
                                        <p:cTn id="19" dur="500" fill="hold"/>
                                        <p:tgtEl>
                                          <p:spTgt spid="410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4106">
                                            <p:txEl>
                                              <p:pRg st="4" end="4"/>
                                            </p:txEl>
                                          </p:spTgt>
                                        </p:tgtEl>
                                        <p:attrNameLst>
                                          <p:attrName>style.visibility</p:attrName>
                                        </p:attrNameLst>
                                      </p:cBhvr>
                                      <p:to>
                                        <p:strVal val="visible"/>
                                      </p:to>
                                    </p:set>
                                    <p:anim calcmode="lin" valueType="num">
                                      <p:cBhvr additive="base">
                                        <p:cTn id="23" dur="500" fill="hold"/>
                                        <p:tgtEl>
                                          <p:spTgt spid="410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10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build="p" autoUpdateAnimBg="0">
        <p:tmplLst>
          <p:tmpl lvl="1">
            <p:tnLst>
              <p:par>
                <p:cTn presetID="2" presetClass="entr" presetSubtype="8"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 calcmode="lin" valueType="num">
                      <p:cBhvr additive="base">
                        <p:cTn dur="500" fill="hold"/>
                        <p:tgtEl>
                          <p:spTgt spid="4106"/>
                        </p:tgtEl>
                        <p:attrNameLst>
                          <p:attrName>ppt_x</p:attrName>
                        </p:attrNameLst>
                      </p:cBhvr>
                      <p:tavLst>
                        <p:tav tm="0">
                          <p:val>
                            <p:strVal val="0-#ppt_w/2"/>
                          </p:val>
                        </p:tav>
                        <p:tav tm="100000">
                          <p:val>
                            <p:strVal val="#ppt_x"/>
                          </p:val>
                        </p:tav>
                      </p:tavLst>
                    </p:anim>
                    <p:anim calcmode="lin" valueType="num">
                      <p:cBhvr additive="base">
                        <p:cTn dur="500" fill="hold"/>
                        <p:tgtEl>
                          <p:spTgt spid="4106"/>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 calcmode="lin" valueType="num">
                      <p:cBhvr additive="base">
                        <p:cTn dur="500" fill="hold"/>
                        <p:tgtEl>
                          <p:spTgt spid="4106"/>
                        </p:tgtEl>
                        <p:attrNameLst>
                          <p:attrName>ppt_x</p:attrName>
                        </p:attrNameLst>
                      </p:cBhvr>
                      <p:tavLst>
                        <p:tav tm="0">
                          <p:val>
                            <p:strVal val="0-#ppt_w/2"/>
                          </p:val>
                        </p:tav>
                        <p:tav tm="100000">
                          <p:val>
                            <p:strVal val="#ppt_x"/>
                          </p:val>
                        </p:tav>
                      </p:tavLst>
                    </p:anim>
                    <p:anim calcmode="lin" valueType="num">
                      <p:cBhvr additive="base">
                        <p:cTn dur="500" fill="hold"/>
                        <p:tgtEl>
                          <p:spTgt spid="4106"/>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 calcmode="lin" valueType="num">
                      <p:cBhvr additive="base">
                        <p:cTn dur="500" fill="hold"/>
                        <p:tgtEl>
                          <p:spTgt spid="4106"/>
                        </p:tgtEl>
                        <p:attrNameLst>
                          <p:attrName>ppt_x</p:attrName>
                        </p:attrNameLst>
                      </p:cBhvr>
                      <p:tavLst>
                        <p:tav tm="0">
                          <p:val>
                            <p:strVal val="0-#ppt_w/2"/>
                          </p:val>
                        </p:tav>
                        <p:tav tm="100000">
                          <p:val>
                            <p:strVal val="#ppt_x"/>
                          </p:val>
                        </p:tav>
                      </p:tavLst>
                    </p:anim>
                    <p:anim calcmode="lin" valueType="num">
                      <p:cBhvr additive="base">
                        <p:cTn dur="500" fill="hold"/>
                        <p:tgtEl>
                          <p:spTgt spid="4106"/>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 calcmode="lin" valueType="num">
                      <p:cBhvr additive="base">
                        <p:cTn dur="500" fill="hold"/>
                        <p:tgtEl>
                          <p:spTgt spid="4106"/>
                        </p:tgtEl>
                        <p:attrNameLst>
                          <p:attrName>ppt_x</p:attrName>
                        </p:attrNameLst>
                      </p:cBhvr>
                      <p:tavLst>
                        <p:tav tm="0">
                          <p:val>
                            <p:strVal val="0-#ppt_w/2"/>
                          </p:val>
                        </p:tav>
                        <p:tav tm="100000">
                          <p:val>
                            <p:strVal val="#ppt_x"/>
                          </p:val>
                        </p:tav>
                      </p:tavLst>
                    </p:anim>
                    <p:anim calcmode="lin" valueType="num">
                      <p:cBhvr additive="base">
                        <p:cTn dur="500" fill="hold"/>
                        <p:tgtEl>
                          <p:spTgt spid="4106"/>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4106"/>
                        </p:tgtEl>
                        <p:attrNameLst>
                          <p:attrName>style.visibility</p:attrName>
                        </p:attrNameLst>
                      </p:cBhvr>
                      <p:to>
                        <p:strVal val="visible"/>
                      </p:to>
                    </p:set>
                    <p:anim calcmode="lin" valueType="num">
                      <p:cBhvr additive="base">
                        <p:cTn dur="500" fill="hold"/>
                        <p:tgtEl>
                          <p:spTgt spid="4106"/>
                        </p:tgtEl>
                        <p:attrNameLst>
                          <p:attrName>ppt_x</p:attrName>
                        </p:attrNameLst>
                      </p:cBhvr>
                      <p:tavLst>
                        <p:tav tm="0">
                          <p:val>
                            <p:strVal val="0-#ppt_w/2"/>
                          </p:val>
                        </p:tav>
                        <p:tav tm="100000">
                          <p:val>
                            <p:strVal val="#ppt_x"/>
                          </p:val>
                        </p:tav>
                      </p:tavLst>
                    </p:anim>
                    <p:anim calcmode="lin" valueType="num">
                      <p:cBhvr additive="base">
                        <p:cTn dur="500" fill="hold"/>
                        <p:tgtEl>
                          <p:spTgt spid="4106"/>
                        </p:tgtEl>
                        <p:attrNameLst>
                          <p:attrName>ppt_y</p:attrName>
                        </p:attrNameLst>
                      </p:cBhvr>
                      <p:tavLst>
                        <p:tav tm="0">
                          <p:val>
                            <p:strVal val="#ppt_y"/>
                          </p:val>
                        </p:tav>
                        <p:tav tm="100000">
                          <p:val>
                            <p:strVal val="#ppt_y"/>
                          </p:val>
                        </p:tav>
                      </p:tavLst>
                    </p:anim>
                  </p:childTnLst>
                </p:cTn>
              </p:par>
            </p:tnLst>
          </p:tmpl>
        </p:tmplLst>
      </p:bldP>
    </p:bldLst>
  </p:timing>
  <p:txStyles>
    <p:titleStyle>
      <a:lvl1pPr algn="l" rtl="0" eaLnBrk="1" fontAlgn="base" hangingPunct="1">
        <a:spcBef>
          <a:spcPct val="0"/>
        </a:spcBef>
        <a:spcAft>
          <a:spcPct val="0"/>
        </a:spcAft>
        <a:defRPr kumimoji="1" sz="4000" b="1">
          <a:solidFill>
            <a:schemeClr val="tx2"/>
          </a:solidFill>
          <a:latin typeface="+mj-lt"/>
          <a:ea typeface="+mj-ea"/>
          <a:cs typeface="+mj-cs"/>
        </a:defRPr>
      </a:lvl1pPr>
      <a:lvl2pPr algn="l" rtl="0" eaLnBrk="1" fontAlgn="base" hangingPunct="1">
        <a:spcBef>
          <a:spcPct val="0"/>
        </a:spcBef>
        <a:spcAft>
          <a:spcPct val="0"/>
        </a:spcAft>
        <a:defRPr kumimoji="1" sz="4000" b="1">
          <a:solidFill>
            <a:schemeClr val="tx2"/>
          </a:solidFill>
          <a:latin typeface="Tahoma" pitchFamily="34" charset="0"/>
          <a:ea typeface="宋体" pitchFamily="2" charset="-122"/>
        </a:defRPr>
      </a:lvl2pPr>
      <a:lvl3pPr algn="l" rtl="0" eaLnBrk="1" fontAlgn="base" hangingPunct="1">
        <a:spcBef>
          <a:spcPct val="0"/>
        </a:spcBef>
        <a:spcAft>
          <a:spcPct val="0"/>
        </a:spcAft>
        <a:defRPr kumimoji="1" sz="4000" b="1">
          <a:solidFill>
            <a:schemeClr val="tx2"/>
          </a:solidFill>
          <a:latin typeface="Tahoma" pitchFamily="34" charset="0"/>
          <a:ea typeface="宋体" pitchFamily="2" charset="-122"/>
        </a:defRPr>
      </a:lvl3pPr>
      <a:lvl4pPr algn="l" rtl="0" eaLnBrk="1" fontAlgn="base" hangingPunct="1">
        <a:spcBef>
          <a:spcPct val="0"/>
        </a:spcBef>
        <a:spcAft>
          <a:spcPct val="0"/>
        </a:spcAft>
        <a:defRPr kumimoji="1" sz="4000" b="1">
          <a:solidFill>
            <a:schemeClr val="tx2"/>
          </a:solidFill>
          <a:latin typeface="Tahoma" pitchFamily="34" charset="0"/>
          <a:ea typeface="宋体" pitchFamily="2" charset="-122"/>
        </a:defRPr>
      </a:lvl4pPr>
      <a:lvl5pPr algn="l" rtl="0" eaLnBrk="1" fontAlgn="base" hangingPunct="1">
        <a:spcBef>
          <a:spcPct val="0"/>
        </a:spcBef>
        <a:spcAft>
          <a:spcPct val="0"/>
        </a:spcAft>
        <a:defRPr kumimoji="1" sz="4000" b="1">
          <a:solidFill>
            <a:schemeClr val="tx2"/>
          </a:solidFill>
          <a:latin typeface="Tahoma" pitchFamily="34" charset="0"/>
          <a:ea typeface="宋体" pitchFamily="2" charset="-122"/>
        </a:defRPr>
      </a:lvl5pPr>
      <a:lvl6pPr marL="457200" algn="l" rtl="0" eaLnBrk="1" fontAlgn="base" hangingPunct="1">
        <a:spcBef>
          <a:spcPct val="0"/>
        </a:spcBef>
        <a:spcAft>
          <a:spcPct val="0"/>
        </a:spcAft>
        <a:defRPr kumimoji="1"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kumimoji="1"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kumimoji="1"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2800" b="1">
          <a:solidFill>
            <a:schemeClr val="tx2"/>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A59F9197-D362-4E81-9A98-C4ED4C0B7B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916832"/>
            <a:ext cx="7772400" cy="4355438"/>
          </a:xfrm>
        </p:spPr>
        <p:txBody>
          <a:bodyPr/>
          <a:lstStyle/>
          <a:p>
            <a:r>
              <a:rPr lang="zh-CN" altLang="en-US" dirty="0" smtClean="0"/>
              <a:t>在前面实验的基础上（词法、语法分析），进行语义分析和中间代码生成器的设计，输入源程序，输出等价的中间代码序列</a:t>
            </a:r>
            <a:r>
              <a:rPr lang="zh-CN" altLang="en-US" dirty="0" smtClean="0">
                <a:solidFill>
                  <a:schemeClr val="tx1"/>
                </a:solidFill>
              </a:rPr>
              <a:t>（建议以四元式的形式作为中间代码）</a:t>
            </a:r>
            <a:endParaRPr lang="en-US" altLang="zh-CN" dirty="0" smtClean="0">
              <a:solidFill>
                <a:schemeClr val="tx1"/>
              </a:solidFill>
            </a:endParaRPr>
          </a:p>
          <a:p>
            <a:pPr marL="360000" indent="-540000">
              <a:lnSpc>
                <a:spcPct val="115000"/>
              </a:lnSpc>
              <a:defRPr/>
            </a:pPr>
            <a:r>
              <a:rPr lang="zh-CN" altLang="en-US" dirty="0" smtClean="0"/>
              <a:t>注意静态语义错误的诊断和处理</a:t>
            </a:r>
            <a:endParaRPr lang="en-US" altLang="zh-CN" dirty="0" smtClean="0"/>
          </a:p>
          <a:p>
            <a:pPr marL="360000" indent="-540000">
              <a:lnSpc>
                <a:spcPct val="115000"/>
              </a:lnSpc>
              <a:defRPr/>
            </a:pPr>
            <a:r>
              <a:rPr lang="zh-CN" altLang="en-US" dirty="0" smtClean="0"/>
              <a:t>在此基础上，考虑更为通行的高级语言的语义检查和中间代码生成所需要注意的内容，并给出解决方案。</a:t>
            </a:r>
          </a:p>
          <a:p>
            <a:pPr marL="360000" indent="-540000">
              <a:lnSpc>
                <a:spcPct val="115000"/>
              </a:lnSpc>
              <a:defRPr/>
            </a:pPr>
            <a:endParaRPr lang="en-US" altLang="zh-CN" dirty="0" smtClean="0">
              <a:solidFill>
                <a:srgbClr val="FF0000"/>
              </a:solidFill>
            </a:endParaRPr>
          </a:p>
        </p:txBody>
      </p:sp>
      <p:sp>
        <p:nvSpPr>
          <p:cNvPr id="6" name="标题 1"/>
          <p:cNvSpPr>
            <a:spLocks noGrp="1"/>
          </p:cNvSpPr>
          <p:nvPr>
            <p:ph type="title"/>
          </p:nvPr>
        </p:nvSpPr>
        <p:spPr>
          <a:xfrm>
            <a:off x="1150938" y="404664"/>
            <a:ext cx="7793037" cy="1355874"/>
          </a:xfrm>
        </p:spPr>
        <p:txBody>
          <a:bodyPr/>
          <a:lstStyle/>
          <a:p>
            <a:pPr algn="ctr"/>
            <a:r>
              <a:rPr lang="zh-CN" altLang="en-US" dirty="0" smtClean="0">
                <a:latin typeface="黑体" pitchFamily="49" charset="-122"/>
                <a:ea typeface="黑体" pitchFamily="49" charset="-122"/>
              </a:rPr>
              <a:t>实验二</a:t>
            </a:r>
            <a:r>
              <a:rPr lang="en-US" altLang="zh-CN" dirty="0" smtClean="0"/>
              <a:t/>
            </a:r>
            <a:br>
              <a:rPr lang="en-US" altLang="zh-CN" dirty="0" smtClean="0"/>
            </a:br>
            <a:r>
              <a:rPr lang="zh-CN" altLang="en-US" dirty="0" smtClean="0">
                <a:latin typeface="黑体" pitchFamily="49" charset="-122"/>
                <a:ea typeface="黑体" pitchFamily="49" charset="-122"/>
              </a:rPr>
              <a:t>中间代码生成器设计与实现</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916832"/>
            <a:ext cx="7772400" cy="4355438"/>
          </a:xfrm>
        </p:spPr>
        <p:txBody>
          <a:bodyPr/>
          <a:lstStyle/>
          <a:p>
            <a:r>
              <a:rPr lang="zh-CN" altLang="en-US" sz="3200" dirty="0" smtClean="0"/>
              <a:t>程序源代码、可执行代码、测试用例</a:t>
            </a:r>
            <a:endParaRPr lang="en-US" altLang="zh-CN" sz="3200" dirty="0" smtClean="0"/>
          </a:p>
          <a:p>
            <a:r>
              <a:rPr lang="zh-CN" altLang="en-US" sz="3200" dirty="0" smtClean="0"/>
              <a:t>设计说明</a:t>
            </a:r>
            <a:endParaRPr lang="en-US" altLang="zh-CN" sz="3200" dirty="0" smtClean="0"/>
          </a:p>
          <a:p>
            <a:pPr lvl="1"/>
            <a:r>
              <a:rPr lang="zh-CN" altLang="en-US" sz="2400" b="1" dirty="0" smtClean="0"/>
              <a:t>运行和开发环境</a:t>
            </a:r>
            <a:endParaRPr lang="en-US" altLang="zh-CN" sz="2400" b="1" dirty="0" smtClean="0"/>
          </a:p>
          <a:p>
            <a:pPr lvl="1"/>
            <a:r>
              <a:rPr lang="zh-CN" altLang="en-US" sz="2400" b="1" dirty="0" smtClean="0"/>
              <a:t>能识别的单词、能分析的语法</a:t>
            </a:r>
            <a:endParaRPr lang="en-US" altLang="zh-CN" sz="2400" b="1" dirty="0" smtClean="0"/>
          </a:p>
          <a:p>
            <a:pPr lvl="1"/>
            <a:r>
              <a:rPr lang="zh-CN" altLang="en-US" sz="2400" b="1" dirty="0" smtClean="0"/>
              <a:t>分析算法的主程序框图</a:t>
            </a:r>
            <a:endParaRPr lang="en-US" altLang="zh-CN" sz="2400" b="1" dirty="0" smtClean="0"/>
          </a:p>
          <a:p>
            <a:pPr lvl="1"/>
            <a:r>
              <a:rPr lang="zh-CN" altLang="en-US" sz="2400" b="1" dirty="0" smtClean="0"/>
              <a:t>运行结果截图</a:t>
            </a:r>
            <a:endParaRPr lang="en-US" altLang="zh-CN" sz="2400" b="1" dirty="0" smtClean="0"/>
          </a:p>
          <a:p>
            <a:r>
              <a:rPr lang="zh-CN" altLang="en-US" dirty="0" smtClean="0"/>
              <a:t>提交截止日期  </a:t>
            </a:r>
            <a:r>
              <a:rPr lang="en-US" altLang="zh-CN" dirty="0" smtClean="0"/>
              <a:t>12</a:t>
            </a:r>
            <a:r>
              <a:rPr lang="zh-CN" altLang="en-US" dirty="0" smtClean="0"/>
              <a:t>月</a:t>
            </a:r>
            <a:r>
              <a:rPr lang="en-US" altLang="zh-CN" dirty="0" smtClean="0"/>
              <a:t>22</a:t>
            </a:r>
            <a:r>
              <a:rPr lang="zh-CN" altLang="en-US" dirty="0" smtClean="0"/>
              <a:t>日  </a:t>
            </a:r>
            <a:endParaRPr lang="en-US" altLang="zh-CN" dirty="0" smtClean="0"/>
          </a:p>
        </p:txBody>
      </p:sp>
      <p:sp>
        <p:nvSpPr>
          <p:cNvPr id="5" name="标题 1"/>
          <p:cNvSpPr>
            <a:spLocks noGrp="1"/>
          </p:cNvSpPr>
          <p:nvPr>
            <p:ph type="title"/>
          </p:nvPr>
        </p:nvSpPr>
        <p:spPr>
          <a:xfrm>
            <a:off x="1150939" y="404664"/>
            <a:ext cx="7381502" cy="1152128"/>
          </a:xfrm>
        </p:spPr>
        <p:txBody>
          <a:bodyPr/>
          <a:lstStyle/>
          <a:p>
            <a:pPr algn="ctr"/>
            <a:r>
              <a:rPr lang="zh-CN" altLang="en-US" dirty="0" smtClean="0">
                <a:latin typeface="黑体" pitchFamily="49" charset="-122"/>
                <a:ea typeface="黑体" pitchFamily="49" charset="-122"/>
              </a:rPr>
              <a:t>文档要求</a:t>
            </a:r>
            <a:endParaRPr lang="zh-CN" altLang="en-US"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116</Words>
  <Application>Microsoft Office PowerPoint</Application>
  <PresentationFormat>全屏显示(4:3)</PresentationFormat>
  <Paragraphs>12</Paragraphs>
  <Slides>2</Slides>
  <Notes>0</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主题1</vt:lpstr>
      <vt:lpstr>1_Office 主题</vt:lpstr>
      <vt:lpstr>实验二 中间代码生成器设计与实现</vt:lpstr>
      <vt:lpstr>文档要求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实验一 词法分析器</dc:title>
  <dc:creator>lenovo</dc:creator>
  <cp:lastModifiedBy>Windows</cp:lastModifiedBy>
  <cp:revision>15</cp:revision>
  <dcterms:created xsi:type="dcterms:W3CDTF">2016-09-28T02:23:03Z</dcterms:created>
  <dcterms:modified xsi:type="dcterms:W3CDTF">2021-11-24T01:19:14Z</dcterms:modified>
</cp:coreProperties>
</file>