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11455" r:id="rId6"/>
    <p:sldId id="257" r:id="rId7"/>
    <p:sldId id="11407" r:id="rId8"/>
    <p:sldId id="259" r:id="rId9"/>
    <p:sldId id="8355" r:id="rId10"/>
    <p:sldId id="11419" r:id="rId11"/>
    <p:sldId id="11420" r:id="rId12"/>
    <p:sldId id="260" r:id="rId13"/>
    <p:sldId id="11427" r:id="rId14"/>
    <p:sldId id="11436" r:id="rId15"/>
    <p:sldId id="11422" r:id="rId16"/>
    <p:sldId id="11437" r:id="rId17"/>
    <p:sldId id="11459" r:id="rId18"/>
    <p:sldId id="11438" r:id="rId19"/>
    <p:sldId id="11448" r:id="rId20"/>
    <p:sldId id="11428" r:id="rId21"/>
    <p:sldId id="11432" r:id="rId22"/>
    <p:sldId id="11451" r:id="rId23"/>
    <p:sldId id="11453" r:id="rId24"/>
    <p:sldId id="11433" r:id="rId25"/>
    <p:sldId id="11460" r:id="rId26"/>
    <p:sldId id="11461" r:id="rId27"/>
    <p:sldId id="11462" r:id="rId28"/>
    <p:sldId id="11446" r:id="rId29"/>
    <p:sldId id="11454" r:id="rId30"/>
    <p:sldId id="11457" r:id="rId31"/>
    <p:sldId id="11434" r:id="rId32"/>
    <p:sldId id="11435" r:id="rId33"/>
    <p:sldId id="11456" r:id="rId34"/>
    <p:sldId id="11439" r:id="rId35"/>
    <p:sldId id="11440" r:id="rId36"/>
    <p:sldId id="11441" r:id="rId37"/>
    <p:sldId id="11442" r:id="rId38"/>
    <p:sldId id="11443" r:id="rId39"/>
    <p:sldId id="261" r:id="rId40"/>
    <p:sldId id="11429" r:id="rId41"/>
    <p:sldId id="11463" r:id="rId42"/>
    <p:sldId id="262"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高曾谊" initials="高曾谊" lastIdx="3" clrIdx="0">
    <p:extLst>
      <p:ext uri="{19B8F6BF-5375-455C-9EA6-DF929625EA0E}">
        <p15:presenceInfo xmlns:p15="http://schemas.microsoft.com/office/powerpoint/2012/main" userId="S::GZY301@alumni.tongji.edu.cn::1042ca72-48e3-4398-883a-98f2d540043e" providerId="AD"/>
      </p:ext>
    </p:extLst>
  </p:cmAuthor>
  <p:cmAuthor id="2" name="高曾谊" initials="高曾谊 [2]" lastIdx="3" clrIdx="1">
    <p:extLst>
      <p:ext uri="{19B8F6BF-5375-455C-9EA6-DF929625EA0E}">
        <p15:presenceInfo xmlns:p15="http://schemas.microsoft.com/office/powerpoint/2012/main" userId="高曾谊"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DD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46" autoAdjust="0"/>
  </p:normalViewPr>
  <p:slideViewPr>
    <p:cSldViewPr snapToGrid="0">
      <p:cViewPr varScale="1">
        <p:scale>
          <a:sx n="61" d="100"/>
          <a:sy n="61" d="100"/>
        </p:scale>
        <p:origin x="53" y="1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曾谊" userId="1042ca72-48e3-4398-883a-98f2d540043e" providerId="ADAL" clId="{87E1CABF-18D6-4BBA-9A8F-424DE50BB8DD}"/>
    <pc:docChg chg="delSld modSld">
      <pc:chgData name="高曾谊" userId="1042ca72-48e3-4398-883a-98f2d540043e" providerId="ADAL" clId="{87E1CABF-18D6-4BBA-9A8F-424DE50BB8DD}" dt="2022-03-28T07:35:40.588" v="2" actId="47"/>
      <pc:docMkLst>
        <pc:docMk/>
      </pc:docMkLst>
      <pc:sldChg chg="modSp mod">
        <pc:chgData name="高曾谊" userId="1042ca72-48e3-4398-883a-98f2d540043e" providerId="ADAL" clId="{87E1CABF-18D6-4BBA-9A8F-424DE50BB8DD}" dt="2022-03-28T07:35:20.890" v="0" actId="6549"/>
        <pc:sldMkLst>
          <pc:docMk/>
          <pc:sldMk cId="832681184" sldId="256"/>
        </pc:sldMkLst>
        <pc:spChg chg="mod">
          <ac:chgData name="高曾谊" userId="1042ca72-48e3-4398-883a-98f2d540043e" providerId="ADAL" clId="{87E1CABF-18D6-4BBA-9A8F-424DE50BB8DD}" dt="2022-03-28T07:35:20.890" v="0" actId="6549"/>
          <ac:spMkLst>
            <pc:docMk/>
            <pc:sldMk cId="832681184" sldId="256"/>
            <ac:spMk id="24" creationId="{87BBDCFA-5568-4546-9CC4-61947A8A0711}"/>
          </ac:spMkLst>
        </pc:spChg>
      </pc:sldChg>
      <pc:sldChg chg="del">
        <pc:chgData name="高曾谊" userId="1042ca72-48e3-4398-883a-98f2d540043e" providerId="ADAL" clId="{87E1CABF-18D6-4BBA-9A8F-424DE50BB8DD}" dt="2022-03-28T07:35:26.627" v="1" actId="47"/>
        <pc:sldMkLst>
          <pc:docMk/>
          <pc:sldMk cId="2175073305" sldId="258"/>
        </pc:sldMkLst>
      </pc:sldChg>
      <pc:sldChg chg="del">
        <pc:chgData name="高曾谊" userId="1042ca72-48e3-4398-883a-98f2d540043e" providerId="ADAL" clId="{87E1CABF-18D6-4BBA-9A8F-424DE50BB8DD}" dt="2022-03-28T07:35:40.588" v="2" actId="47"/>
        <pc:sldMkLst>
          <pc:docMk/>
          <pc:sldMk cId="2764977621" sldId="8435"/>
        </pc:sldMkLst>
      </pc:sldChg>
      <pc:sldMasterChg chg="delSldLayout">
        <pc:chgData name="高曾谊" userId="1042ca72-48e3-4398-883a-98f2d540043e" providerId="ADAL" clId="{87E1CABF-18D6-4BBA-9A8F-424DE50BB8DD}" dt="2022-03-28T07:35:40.588" v="2" actId="47"/>
        <pc:sldMasterMkLst>
          <pc:docMk/>
          <pc:sldMasterMk cId="1527271863" sldId="2147483648"/>
        </pc:sldMasterMkLst>
        <pc:sldLayoutChg chg="del">
          <pc:chgData name="高曾谊" userId="1042ca72-48e3-4398-883a-98f2d540043e" providerId="ADAL" clId="{87E1CABF-18D6-4BBA-9A8F-424DE50BB8DD}" dt="2022-03-28T07:35:40.588" v="2" actId="47"/>
          <pc:sldLayoutMkLst>
            <pc:docMk/>
            <pc:sldMasterMk cId="1527271863" sldId="2147483648"/>
            <pc:sldLayoutMk cId="2791204041" sldId="21474836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PCA分析结果</c:v>
                </c:pt>
              </c:strCache>
            </c:strRef>
          </c:tx>
          <c:dPt>
            <c:idx val="0"/>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1-026C-4F4D-86C1-36F992B6BE5D}"/>
              </c:ext>
            </c:extLst>
          </c:dPt>
          <c:dPt>
            <c:idx val="1"/>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3-026C-4F4D-86C1-36F992B6BE5D}"/>
              </c:ext>
            </c:extLst>
          </c:dPt>
          <c:dPt>
            <c:idx val="2"/>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5-026C-4F4D-86C1-36F992B6BE5D}"/>
              </c:ext>
            </c:extLst>
          </c:dPt>
          <c:dPt>
            <c:idx val="3"/>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7-026C-4F4D-86C1-36F992B6BE5D}"/>
              </c:ext>
            </c:extLst>
          </c:dPt>
          <c:dPt>
            <c:idx val="4"/>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9-026C-4F4D-86C1-36F992B6BE5D}"/>
              </c:ext>
            </c:extLst>
          </c:dPt>
          <c:dPt>
            <c:idx val="5"/>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B-026C-4F4D-86C1-36F992B6BE5D}"/>
              </c:ext>
            </c:extLst>
          </c:dPt>
          <c:dPt>
            <c:idx val="6"/>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D-026C-4F4D-86C1-36F992B6BE5D}"/>
              </c:ext>
            </c:extLst>
          </c:dPt>
          <c:dPt>
            <c:idx val="7"/>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F-026C-4F4D-86C1-36F992B6BE5D}"/>
              </c:ext>
            </c:extLst>
          </c:dPt>
          <c:cat>
            <c:strRef>
              <c:f>Sheet1!$A$2:$A$9</c:f>
              <c:strCache>
                <c:ptCount val="8"/>
                <c:pt idx="0">
                  <c:v>feature1</c:v>
                </c:pt>
                <c:pt idx="1">
                  <c:v>feature2</c:v>
                </c:pt>
                <c:pt idx="2">
                  <c:v>feature3</c:v>
                </c:pt>
                <c:pt idx="3">
                  <c:v>feature4</c:v>
                </c:pt>
                <c:pt idx="4">
                  <c:v>feature5</c:v>
                </c:pt>
                <c:pt idx="5">
                  <c:v>feature6</c:v>
                </c:pt>
                <c:pt idx="6">
                  <c:v>feature7</c:v>
                </c:pt>
                <c:pt idx="7">
                  <c:v>feature8</c:v>
                </c:pt>
              </c:strCache>
            </c:strRef>
          </c:cat>
          <c:val>
            <c:numRef>
              <c:f>Sheet1!$B$2:$B$9</c:f>
              <c:numCache>
                <c:formatCode>0.00E+00</c:formatCode>
                <c:ptCount val="8"/>
                <c:pt idx="0">
                  <c:v>0.325769855</c:v>
                </c:pt>
                <c:pt idx="1">
                  <c:v>0.24886873300000001</c:v>
                </c:pt>
                <c:pt idx="2">
                  <c:v>0.18480058299999999</c:v>
                </c:pt>
                <c:pt idx="3">
                  <c:v>0.107660178</c:v>
                </c:pt>
                <c:pt idx="4">
                  <c:v>0.10094974600000001</c:v>
                </c:pt>
                <c:pt idx="5">
                  <c:v>2.9845291600000001E-2</c:v>
                </c:pt>
                <c:pt idx="6">
                  <c:v>1.81808433E-3</c:v>
                </c:pt>
                <c:pt idx="7">
                  <c:v>2.8753009700000003E-4</c:v>
                </c:pt>
              </c:numCache>
            </c:numRef>
          </c:val>
          <c:extLst>
            <c:ext xmlns:c16="http://schemas.microsoft.com/office/drawing/2014/chart" uri="{C3380CC4-5D6E-409C-BE32-E72D297353CC}">
              <c16:uniqueId val="{00000000-77DD-48B4-BC4C-869A159E946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3-28T09:06:03.287" idx="2">
    <p:pos x="10" y="10"/>
    <p:text>无法使用最小二乘法（我们不会 我问了个数学系的也不会）</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t>‹#›</a:t>
            </a:fld>
            <a:endParaRPr lang="zh-CN" altLang="en-US"/>
          </a:p>
        </p:txBody>
      </p:sp>
    </p:spTree>
    <p:extLst>
      <p:ext uri="{BB962C8B-B14F-4D97-AF65-F5344CB8AC3E}">
        <p14:creationId xmlns:p14="http://schemas.microsoft.com/office/powerpoint/2010/main" val="9912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a:t>
            </a:fld>
            <a:endParaRPr lang="zh-CN" altLang="en-US"/>
          </a:p>
        </p:txBody>
      </p:sp>
    </p:spTree>
    <p:extLst>
      <p:ext uri="{BB962C8B-B14F-4D97-AF65-F5344CB8AC3E}">
        <p14:creationId xmlns:p14="http://schemas.microsoft.com/office/powerpoint/2010/main" val="410787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由</a:t>
            </a:r>
            <a:r>
              <a:rPr lang="zh-CN" altLang="en-US" dirty="0"/>
              <a:t>热度图，</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我们注意到各自变量间的相关系数较大，可能不利于模型拟合，因此我们利用</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PCA</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进行数据降维</a:t>
            </a:r>
            <a:endParaRPr lang="en-US" altLang="zh-CN" sz="1200" kern="100" dirty="0">
              <a:effectLst/>
              <a:latin typeface="Cambria" panose="02040503050406030204" pitchFamily="18"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首先通过主成分提取方法</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看出</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feature7&amp;&amp;feature8</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占所有特征的方差比例</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极小</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，意味着他们几乎不含任何信息。</a:t>
            </a:r>
            <a:endParaRPr lang="en-US" altLang="zh-CN" sz="1200" kern="100" dirty="0">
              <a:effectLst/>
              <a:latin typeface="Cambria" panose="02040503050406030204" pitchFamily="18"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因此，我们剔除最后两项，然后将得到的数据</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(1030*6)</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用于后面的分析之中。</a:t>
            </a:r>
            <a:endParaRPr lang="zh-CN" altLang="en-US" sz="1200" kern="100" dirty="0">
              <a:effectLst/>
              <a:latin typeface="Cambria" panose="02040503050406030204" pitchFamily="18" charset="0"/>
              <a:ea typeface="宋体" panose="02010600030101010101" pitchFamily="2" charset="-122"/>
              <a:cs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166829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首先我们直接使用最小二乘法</a:t>
            </a:r>
            <a:r>
              <a:rPr lang="zh-CN" altLang="en-US" sz="1200" kern="100" dirty="0">
                <a:effectLst/>
                <a:latin typeface="Cambria" panose="02040503050406030204" pitchFamily="18" charset="0"/>
                <a:ea typeface="宋体" panose="02010600030101010101" pitchFamily="2" charset="-122"/>
                <a:cs typeface="Times New Roman" panose="02020603050405020304" pitchFamily="18" charset="0"/>
              </a:rPr>
              <a:t>，公式如上</a:t>
            </a:r>
            <a:endPar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endParaRPr>
          </a:p>
          <a:p>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11</a:t>
            </a:fld>
            <a:endParaRPr lang="zh-CN" altLang="en-US"/>
          </a:p>
        </p:txBody>
      </p:sp>
    </p:spTree>
    <p:extLst>
      <p:ext uri="{BB962C8B-B14F-4D97-AF65-F5344CB8AC3E}">
        <p14:creationId xmlns:p14="http://schemas.microsoft.com/office/powerpoint/2010/main" val="193945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pPr indent="266700" algn="just"/>
            <a:r>
              <a:rPr lang="zh-CN" altLang="en-US" dirty="0"/>
              <a:t>具体梯度下降算法如图所示。我们</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将所有参数视作一个矩阵考虑，则梯度下降法只需对遍历样本，然后分别求出每个样本对应的梯度，再求平均值即可。</a:t>
            </a:r>
            <a:endPar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1656004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随后我们实现了基于梯度下降法的线性回归模型，同时遇到了梯度爆炸的问题。</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如右图</a:t>
            </a:r>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13</a:t>
            </a:fld>
            <a:endParaRPr lang="zh-CN" altLang="en-US"/>
          </a:p>
        </p:txBody>
      </p:sp>
    </p:spTree>
    <p:extLst>
      <p:ext uri="{BB962C8B-B14F-4D97-AF65-F5344CB8AC3E}">
        <p14:creationId xmlns:p14="http://schemas.microsoft.com/office/powerpoint/2010/main" val="14239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Cambria" panose="02040503050406030204" pitchFamily="18" charset="0"/>
                <a:ea typeface="宋体" panose="02010600030101010101" pitchFamily="2" charset="-122"/>
                <a:cs typeface="Times New Roman" panose="02020603050405020304" pitchFamily="18" charset="0"/>
              </a:rPr>
              <a:t>一开始我们使用极小的学习率</a:t>
            </a:r>
            <a:r>
              <a:rPr lang="en-US" altLang="zh-CN" sz="1200" dirty="0">
                <a:latin typeface="Cambria" panose="02040503050406030204" pitchFamily="18" charset="0"/>
                <a:ea typeface="宋体" panose="02010600030101010101" pitchFamily="2" charset="-122"/>
                <a:cs typeface="Times New Roman" panose="02020603050405020304" pitchFamily="18" charset="0"/>
              </a:rPr>
              <a:t>(1e-7)</a:t>
            </a:r>
            <a:r>
              <a:rPr lang="zh-CN" altLang="en-US" sz="1200" dirty="0">
                <a:latin typeface="Cambria" panose="02040503050406030204" pitchFamily="18" charset="0"/>
                <a:ea typeface="宋体" panose="02010600030101010101" pitchFamily="2" charset="-122"/>
                <a:cs typeface="Times New Roman" panose="02020603050405020304" pitchFamily="18" charset="0"/>
              </a:rPr>
              <a:t>勉强解决了这一问题。但它仍会时而发生。</a:t>
            </a:r>
            <a:endParaRPr lang="zh-CN" altLang="en-US" dirty="0"/>
          </a:p>
          <a:p>
            <a:r>
              <a:rPr lang="zh-CN" altLang="en-US" sz="1200" dirty="0">
                <a:latin typeface="Cambria" panose="02040503050406030204" pitchFamily="18" charset="0"/>
                <a:ea typeface="宋体" panose="02010600030101010101" pitchFamily="2" charset="-122"/>
                <a:cs typeface="Times New Roman" panose="02020603050405020304" pitchFamily="18" charset="0"/>
              </a:rPr>
              <a:t>随后我们查阅资料得知，当</a:t>
            </a:r>
            <a:r>
              <a:rPr lang="en-US" altLang="zh-CN" sz="1200" dirty="0">
                <a:latin typeface="Cambria" panose="02040503050406030204" pitchFamily="18" charset="0"/>
                <a:ea typeface="宋体" panose="02010600030101010101" pitchFamily="2" charset="-122"/>
                <a:cs typeface="Times New Roman" panose="02020603050405020304" pitchFamily="18" charset="0"/>
              </a:rPr>
              <a:t>abs(</a:t>
            </a:r>
            <a:r>
              <a:rPr lang="en-US" altLang="zh-CN" sz="1200" dirty="0" err="1">
                <a:latin typeface="Cambria" panose="02040503050406030204" pitchFamily="18" charset="0"/>
                <a:ea typeface="宋体" panose="02010600030101010101" pitchFamily="2" charset="-122"/>
                <a:cs typeface="Times New Roman" panose="02020603050405020304" pitchFamily="18" charset="0"/>
              </a:rPr>
              <a:t>wixi</a:t>
            </a:r>
            <a:r>
              <a:rPr lang="en-US" altLang="zh-CN" sz="1200" dirty="0">
                <a:latin typeface="Cambria" panose="02040503050406030204" pitchFamily="18" charset="0"/>
                <a:ea typeface="宋体" panose="02010600030101010101" pitchFamily="2" charset="-122"/>
                <a:cs typeface="Times New Roman" panose="02020603050405020304" pitchFamily="18" charset="0"/>
              </a:rPr>
              <a:t>)&gt;1</a:t>
            </a:r>
            <a:r>
              <a:rPr lang="zh-CN" altLang="en-US" sz="1200" dirty="0">
                <a:latin typeface="Cambria" panose="02040503050406030204" pitchFamily="18" charset="0"/>
                <a:ea typeface="宋体" panose="02010600030101010101" pitchFamily="2" charset="-122"/>
                <a:cs typeface="Times New Roman" panose="02020603050405020304" pitchFamily="18" charset="0"/>
              </a:rPr>
              <a:t>时，可能会发生梯度爆炸。</a:t>
            </a:r>
            <a:endParaRPr lang="en-US" altLang="zh-CN" sz="1200" dirty="0">
              <a:latin typeface="Cambria" panose="02040503050406030204" pitchFamily="18" charset="0"/>
              <a:ea typeface="宋体" panose="02010600030101010101" pitchFamily="2" charset="-122"/>
              <a:cs typeface="Times New Roman" panose="02020603050405020304" pitchFamily="18" charset="0"/>
            </a:endParaRPr>
          </a:p>
          <a:p>
            <a:r>
              <a:rPr lang="zh-CN" altLang="en-US" sz="1200" dirty="0">
                <a:latin typeface="Cambria" panose="02040503050406030204" pitchFamily="18" charset="0"/>
                <a:ea typeface="宋体" panose="02010600030101010101" pitchFamily="2" charset="-122"/>
                <a:cs typeface="Times New Roman" panose="02020603050405020304" pitchFamily="18" charset="0"/>
              </a:rPr>
              <a:t>因此，</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我们</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只需将所有自变量归一化至标准正态分布，初始参数值也归一化至标准正态分布。即可彻底</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解决</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梯度爆炸的问题</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a:t>
            </a:r>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14</a:t>
            </a:fld>
            <a:endParaRPr lang="zh-CN" altLang="en-US"/>
          </a:p>
        </p:txBody>
      </p:sp>
    </p:spTree>
    <p:extLst>
      <p:ext uri="{BB962C8B-B14F-4D97-AF65-F5344CB8AC3E}">
        <p14:creationId xmlns:p14="http://schemas.microsoft.com/office/powerpoint/2010/main" val="6824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除了标准梯度下降，我们还实现了小批量梯度下降 取</a:t>
            </a:r>
            <a:r>
              <a:rPr lang="en-US" altLang="zh-CN" dirty="0"/>
              <a:t>minibatch=128 </a:t>
            </a:r>
          </a:p>
          <a:p>
            <a:r>
              <a:rPr lang="zh-CN" altLang="en-US" dirty="0"/>
              <a:t>结果如图，效果很不好，不仅没达到提高训练效率的作用，损失值还高得离谱、无法收敛。</a:t>
            </a:r>
            <a:endParaRPr lang="en-US" altLang="zh-CN" dirty="0"/>
          </a:p>
          <a:p>
            <a:r>
              <a:rPr lang="zh-CN" altLang="en-US" dirty="0"/>
              <a:t>当然，这里训练数据不够大（一共才</a:t>
            </a:r>
            <a:r>
              <a:rPr lang="en-US" altLang="zh-CN" dirty="0"/>
              <a:t>1030</a:t>
            </a:r>
            <a:r>
              <a:rPr lang="zh-CN" altLang="en-US" dirty="0"/>
              <a:t>条），因此我们无需采用</a:t>
            </a:r>
            <a:r>
              <a:rPr lang="en-US" altLang="zh-CN" dirty="0" err="1"/>
              <a:t>mini_batch</a:t>
            </a:r>
            <a:r>
              <a:rPr lang="zh-CN" altLang="en-US" dirty="0"/>
              <a:t>（也有可能是这个原因导致</a:t>
            </a:r>
            <a:r>
              <a:rPr lang="en-US" altLang="zh-CN" dirty="0" err="1"/>
              <a:t>mini_batch</a:t>
            </a:r>
            <a:r>
              <a:rPr lang="zh-CN" altLang="en-US" dirty="0"/>
              <a:t>效果不好）</a:t>
            </a:r>
          </a:p>
        </p:txBody>
      </p:sp>
      <p:sp>
        <p:nvSpPr>
          <p:cNvPr id="4" name="灯片编号占位符 3"/>
          <p:cNvSpPr>
            <a:spLocks noGrp="1"/>
          </p:cNvSpPr>
          <p:nvPr>
            <p:ph type="sldNum" sz="quarter" idx="5"/>
          </p:nvPr>
        </p:nvSpPr>
        <p:spPr/>
        <p:txBody>
          <a:bodyPr/>
          <a:lstStyle/>
          <a:p>
            <a:fld id="{64E61829-E50B-4091-AE21-893680968DF2}" type="slidenum">
              <a:rPr lang="zh-CN" altLang="en-US" smtClean="0"/>
              <a:t>15</a:t>
            </a:fld>
            <a:endParaRPr lang="zh-CN" altLang="en-US"/>
          </a:p>
        </p:txBody>
      </p:sp>
    </p:spTree>
    <p:extLst>
      <p:ext uri="{BB962C8B-B14F-4D97-AF65-F5344CB8AC3E}">
        <p14:creationId xmlns:p14="http://schemas.microsoft.com/office/powerpoint/2010/main" val="927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在</a:t>
                </a:r>
                <a:r>
                  <a:rPr lang="zh-CN" altLang="en-US" sz="2800" kern="100" dirty="0">
                    <a:latin typeface="Cambria" panose="02040503050406030204" pitchFamily="18" charset="0"/>
                    <a:ea typeface="宋体" panose="02010600030101010101" pitchFamily="2" charset="-122"/>
                    <a:cs typeface="Arial" panose="020B0604020202020204" pitchFamily="34" charset="0"/>
                  </a:rPr>
                  <a:t>尝试使用</a:t>
                </a:r>
                <a:r>
                  <a:rPr lang="zh-CN" altLang="zh-CN" sz="2800" kern="100" dirty="0">
                    <a:latin typeface="Cambria" panose="02040503050406030204" pitchFamily="18" charset="0"/>
                    <a:ea typeface="宋体" panose="02010600030101010101" pitchFamily="2" charset="-122"/>
                    <a:cs typeface="Arial" panose="020B0604020202020204" pitchFamily="34" charset="0"/>
                  </a:rPr>
                  <a:t>最小二乘法</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zh-CN" sz="2800" kern="100" dirty="0">
                    <a:latin typeface="Cambria" panose="02040503050406030204" pitchFamily="18" charset="0"/>
                    <a:ea typeface="宋体" panose="02010600030101010101" pitchFamily="2" charset="-122"/>
                    <a:cs typeface="Arial" panose="020B0604020202020204" pitchFamily="34" charset="0"/>
                  </a:rPr>
                  <a:t>线性模型</a:t>
                </a:r>
                <a:r>
                  <a:rPr lang="en-US" altLang="zh-CN" sz="2800" kern="100" dirty="0">
                    <a:latin typeface="Cambria" panose="02040503050406030204" pitchFamily="18" charset="0"/>
                    <a:ea typeface="宋体" panose="02010600030101010101" pitchFamily="2" charset="-122"/>
                    <a:cs typeface="Arial" panose="020B0604020202020204" pitchFamily="34" charset="0"/>
                  </a:rPr>
                  <a:t>Lasso</a:t>
                </a:r>
                <a:r>
                  <a:rPr lang="zh-CN" altLang="en-US" sz="2800" kern="100" dirty="0">
                    <a:latin typeface="Cambria" panose="02040503050406030204" pitchFamily="18" charset="0"/>
                    <a:ea typeface="宋体" panose="02010600030101010101" pitchFamily="2" charset="-122"/>
                    <a:cs typeface="Arial" panose="020B0604020202020204" pitchFamily="34" charset="0"/>
                  </a:rPr>
                  <a:t>的</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参数值时，我们</a:t>
                </a:r>
                <a:r>
                  <a:rPr lang="zh-CN" altLang="en-US" sz="2800" kern="100" dirty="0">
                    <a:latin typeface="Cambria" panose="02040503050406030204" pitchFamily="18" charset="0"/>
                    <a:ea typeface="宋体" panose="02010600030101010101" pitchFamily="2" charset="-122"/>
                    <a:cs typeface="Arial" panose="020B0604020202020204" pitchFamily="34" charset="0"/>
                  </a:rPr>
                  <a:t>将</a:t>
                </a:r>
                <a:r>
                  <a:rPr lang="en-US" altLang="zh-CN" sz="2800" kern="100" dirty="0">
                    <a:latin typeface="Cambria" panose="02040503050406030204" pitchFamily="18" charset="0"/>
                    <a:ea typeface="宋体" panose="02010600030101010101" pitchFamily="2" charset="-122"/>
                    <a:cs typeface="Arial" panose="020B0604020202020204" pitchFamily="34" charset="0"/>
                  </a:rPr>
                  <a:t>Lasso</a:t>
                </a:r>
                <a:r>
                  <a:rPr lang="zh-CN" altLang="en-US" sz="2800" kern="100" dirty="0">
                    <a:latin typeface="Cambria" panose="02040503050406030204" pitchFamily="18" charset="0"/>
                    <a:ea typeface="宋体" panose="02010600030101010101" pitchFamily="2" charset="-122"/>
                    <a:cs typeface="Arial" panose="020B0604020202020204" pitchFamily="34" charset="0"/>
                  </a:rPr>
                  <a:t>的损失函数求偏导后令其为</a:t>
                </a:r>
                <a:r>
                  <a:rPr lang="en-US" altLang="zh-CN" sz="2800" kern="100" dirty="0">
                    <a:latin typeface="Cambria" panose="02040503050406030204" pitchFamily="18" charset="0"/>
                    <a:ea typeface="宋体" panose="02010600030101010101" pitchFamily="2" charset="-122"/>
                    <a:cs typeface="Arial" panose="020B0604020202020204" pitchFamily="34" charset="0"/>
                  </a:rPr>
                  <a:t>0</a:t>
                </a:r>
                <a:r>
                  <a:rPr lang="zh-CN" altLang="en-US" sz="2800" kern="100" dirty="0">
                    <a:latin typeface="Cambria" panose="02040503050406030204" pitchFamily="18" charset="0"/>
                    <a:ea typeface="宋体" panose="02010600030101010101" pitchFamily="2" charset="-122"/>
                    <a:cs typeface="Arial" panose="020B0604020202020204" pitchFamily="34" charset="0"/>
                  </a:rPr>
                  <a:t>，得到</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以下方程</a:t>
                </a:r>
                <a:r>
                  <a:rPr lang="zh-CN" altLang="en-US" sz="2800" kern="100" dirty="0">
                    <a:latin typeface="Cambria" panose="02040503050406030204" pitchFamily="18" charset="0"/>
                    <a:ea typeface="宋体" panose="02010600030101010101" pitchFamily="2" charset="-122"/>
                    <a:cs typeface="Arial" panose="020B0604020202020204" pitchFamily="34" charset="0"/>
                  </a:rPr>
                  <a:t>。然而，</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我们却</a:t>
                </a:r>
                <a:r>
                  <a:rPr lang="zh-CN" altLang="zh-CN" sz="2800" kern="100" dirty="0">
                    <a:latin typeface="Cambria" panose="02040503050406030204" pitchFamily="18" charset="0"/>
                    <a:ea typeface="宋体" panose="02010600030101010101" pitchFamily="2" charset="-122"/>
                    <a:cs typeface="Arial" panose="020B0604020202020204" pitchFamily="34" charset="0"/>
                  </a:rPr>
                  <a:t>无法</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基于这些方程</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a14:m>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1800" dirty="0">
                  <a:effectLst/>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Microsoft YaHei UI" panose="020B0503020204020204" pitchFamily="34" charset="-122"/>
                    <a:ea typeface="Microsoft YaHei UI" panose="020B0503020204020204" pitchFamily="34" charset="-122"/>
                  </a:rPr>
                  <a:t>我们不会，问了个数学系同学的也不会，于是我们放弃最小二乘法</a:t>
                </a:r>
                <a:endParaRPr lang="zh-CN" altLang="en-US" sz="1800" dirty="0">
                  <a:effectLst/>
                  <a:latin typeface="Arial" panose="020B0604020202020204" pitchFamily="34"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在</a:t>
                </a:r>
                <a:r>
                  <a:rPr lang="zh-CN" altLang="en-US" sz="2800" kern="100" dirty="0">
                    <a:latin typeface="Cambria" panose="02040503050406030204" pitchFamily="18" charset="0"/>
                    <a:ea typeface="宋体" panose="02010600030101010101" pitchFamily="2" charset="-122"/>
                    <a:cs typeface="Arial" panose="020B0604020202020204" pitchFamily="34" charset="0"/>
                  </a:rPr>
                  <a:t>尝试使用</a:t>
                </a:r>
                <a:r>
                  <a:rPr lang="zh-CN" altLang="zh-CN" sz="2800" kern="100" dirty="0">
                    <a:latin typeface="Cambria" panose="02040503050406030204" pitchFamily="18" charset="0"/>
                    <a:ea typeface="宋体" panose="02010600030101010101" pitchFamily="2" charset="-122"/>
                    <a:cs typeface="Arial" panose="020B0604020202020204" pitchFamily="34" charset="0"/>
                  </a:rPr>
                  <a:t>最小二乘法</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zh-CN" sz="2800" kern="100" dirty="0">
                    <a:latin typeface="Cambria" panose="02040503050406030204" pitchFamily="18" charset="0"/>
                    <a:ea typeface="宋体" panose="02010600030101010101" pitchFamily="2" charset="-122"/>
                    <a:cs typeface="Arial" panose="020B0604020202020204" pitchFamily="34" charset="0"/>
                  </a:rPr>
                  <a:t>线性模型</a:t>
                </a:r>
                <a:r>
                  <a:rPr lang="en-US" altLang="zh-CN" sz="2800" kern="100" dirty="0">
                    <a:latin typeface="Cambria" panose="02040503050406030204" pitchFamily="18" charset="0"/>
                    <a:ea typeface="宋体" panose="02010600030101010101" pitchFamily="2" charset="-122"/>
                    <a:cs typeface="Arial" panose="020B0604020202020204" pitchFamily="34" charset="0"/>
                  </a:rPr>
                  <a:t>Lasso</a:t>
                </a:r>
                <a:r>
                  <a:rPr lang="zh-CN" altLang="en-US" sz="2800" kern="100" dirty="0">
                    <a:latin typeface="Cambria" panose="02040503050406030204" pitchFamily="18" charset="0"/>
                    <a:ea typeface="宋体" panose="02010600030101010101" pitchFamily="2" charset="-122"/>
                    <a:cs typeface="Arial" panose="020B0604020202020204" pitchFamily="34" charset="0"/>
                  </a:rPr>
                  <a:t>的</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参数值时，我们</a:t>
                </a:r>
                <a:r>
                  <a:rPr lang="zh-CN" altLang="en-US" sz="2800" kern="100" dirty="0">
                    <a:latin typeface="Cambria" panose="02040503050406030204" pitchFamily="18" charset="0"/>
                    <a:ea typeface="宋体" panose="02010600030101010101" pitchFamily="2" charset="-122"/>
                    <a:cs typeface="Arial" panose="020B0604020202020204" pitchFamily="34" charset="0"/>
                  </a:rPr>
                  <a:t>将</a:t>
                </a:r>
                <a:r>
                  <a:rPr lang="en-US" altLang="zh-CN" sz="2800" kern="100" dirty="0">
                    <a:latin typeface="Cambria" panose="02040503050406030204" pitchFamily="18" charset="0"/>
                    <a:ea typeface="宋体" panose="02010600030101010101" pitchFamily="2" charset="-122"/>
                    <a:cs typeface="Arial" panose="020B0604020202020204" pitchFamily="34" charset="0"/>
                  </a:rPr>
                  <a:t>Lasso</a:t>
                </a:r>
                <a:r>
                  <a:rPr lang="zh-CN" altLang="en-US" sz="2800" kern="100" dirty="0">
                    <a:latin typeface="Cambria" panose="02040503050406030204" pitchFamily="18" charset="0"/>
                    <a:ea typeface="宋体" panose="02010600030101010101" pitchFamily="2" charset="-122"/>
                    <a:cs typeface="Arial" panose="020B0604020202020204" pitchFamily="34" charset="0"/>
                  </a:rPr>
                  <a:t>的损失函数求偏导后令其为</a:t>
                </a:r>
                <a:r>
                  <a:rPr lang="en-US" altLang="zh-CN" sz="2800" kern="100" dirty="0">
                    <a:latin typeface="Cambria" panose="02040503050406030204" pitchFamily="18" charset="0"/>
                    <a:ea typeface="宋体" panose="02010600030101010101" pitchFamily="2" charset="-122"/>
                    <a:cs typeface="Arial" panose="020B0604020202020204" pitchFamily="34" charset="0"/>
                  </a:rPr>
                  <a:t>0</a:t>
                </a:r>
                <a:r>
                  <a:rPr lang="zh-CN" altLang="en-US" sz="2800" kern="100" dirty="0">
                    <a:latin typeface="Cambria" panose="02040503050406030204" pitchFamily="18" charset="0"/>
                    <a:ea typeface="宋体" panose="02010600030101010101" pitchFamily="2" charset="-122"/>
                    <a:cs typeface="Arial" panose="020B0604020202020204" pitchFamily="34" charset="0"/>
                  </a:rPr>
                  <a:t>，得到</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以下方程</a:t>
                </a:r>
                <a:r>
                  <a:rPr lang="zh-CN" altLang="en-US" sz="2800" kern="100" dirty="0">
                    <a:latin typeface="Cambria" panose="02040503050406030204" pitchFamily="18" charset="0"/>
                    <a:ea typeface="宋体" panose="02010600030101010101" pitchFamily="2" charset="-122"/>
                    <a:cs typeface="Arial" panose="020B0604020202020204" pitchFamily="34" charset="0"/>
                  </a:rPr>
                  <a:t>。然而，</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我们却</a:t>
                </a:r>
                <a:r>
                  <a:rPr lang="zh-CN" altLang="zh-CN" sz="2800" kern="100" dirty="0">
                    <a:latin typeface="Cambria" panose="02040503050406030204" pitchFamily="18" charset="0"/>
                    <a:ea typeface="宋体" panose="02010600030101010101" pitchFamily="2" charset="-122"/>
                    <a:cs typeface="Arial" panose="020B0604020202020204" pitchFamily="34" charset="0"/>
                  </a:rPr>
                  <a:t>无法</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基于这些方程</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r>
                  <a:rPr lang="en-US" altLang="zh-CN" sz="1800" i="0" kern="100">
                    <a:effectLst/>
                    <a:latin typeface="Cambria Math" panose="02040503050406030204" pitchFamily="18" charset="0"/>
                    <a:ea typeface="宋体" panose="02010600030101010101" pitchFamily="2" charset="-122"/>
                    <a:cs typeface="Arial" panose="020B0604020202020204" pitchFamily="34" charset="0"/>
                  </a:rPr>
                  <a:t>𝜃</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1800" dirty="0">
                  <a:effectLst/>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Microsoft YaHei UI" panose="020B0503020204020204" pitchFamily="34" charset="-122"/>
                    <a:ea typeface="Microsoft YaHei UI" panose="020B0503020204020204" pitchFamily="34" charset="-122"/>
                  </a:rPr>
                  <a:t>我们不会，问了个数学系同学的也不会，于是我们放弃最小二乘法</a:t>
                </a:r>
                <a:endParaRPr lang="zh-CN" altLang="en-US" sz="1800" dirty="0">
                  <a:effectLst/>
                  <a:latin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64E61829-E50B-4091-AE21-893680968DF2}" type="slidenum">
              <a:rPr lang="zh-CN" altLang="en-US" smtClean="0"/>
              <a:t>16</a:t>
            </a:fld>
            <a:endParaRPr lang="zh-CN" altLang="en-US"/>
          </a:p>
        </p:txBody>
      </p:sp>
    </p:spTree>
    <p:extLst>
      <p:ext uri="{BB962C8B-B14F-4D97-AF65-F5344CB8AC3E}">
        <p14:creationId xmlns:p14="http://schemas.microsoft.com/office/powerpoint/2010/main" val="3999924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在使用最小二乘法失败后，我们决定</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采用梯度下降法求解</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Lasso</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模型的参数值</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的数值解</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，并最终成功。</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只需</a:t>
            </a:r>
            <a:r>
              <a:rPr lang="zh-CN" altLang="en-US" sz="1200" kern="100" dirty="0">
                <a:effectLst/>
                <a:latin typeface="Cambria" panose="02040503050406030204" pitchFamily="18" charset="0"/>
                <a:ea typeface="宋体" panose="02010600030101010101" pitchFamily="2" charset="-122"/>
                <a:cs typeface="Times New Roman" panose="02020603050405020304" pitchFamily="18" charset="0"/>
              </a:rPr>
              <a:t>在梯度下降算法中</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添加正则化项</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L1</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即可。</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值曲线</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17</a:t>
            </a:fld>
            <a:endParaRPr lang="zh-CN" altLang="en-US"/>
          </a:p>
        </p:txBody>
      </p:sp>
    </p:spTree>
    <p:extLst>
      <p:ext uri="{BB962C8B-B14F-4D97-AF65-F5344CB8AC3E}">
        <p14:creationId xmlns:p14="http://schemas.microsoft.com/office/powerpoint/2010/main" val="2374253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Cambria" panose="02040503050406030204" pitchFamily="18" charset="0"/>
                <a:ea typeface="宋体" panose="02010600030101010101" pitchFamily="2" charset="-122"/>
                <a:cs typeface="Times New Roman" panose="02020603050405020304" pitchFamily="18" charset="0"/>
              </a:rPr>
              <a:t>岭回归是在传统多元线性回归的最后加入</a:t>
            </a:r>
            <a:r>
              <a:rPr lang="en-US" altLang="zh-CN" sz="1200" kern="100" dirty="0">
                <a:latin typeface="Cambria" panose="02040503050406030204" pitchFamily="18" charset="0"/>
                <a:ea typeface="宋体" panose="02010600030101010101" pitchFamily="2" charset="-122"/>
                <a:cs typeface="Times New Roman" panose="02020603050405020304" pitchFamily="18" charset="0"/>
              </a:rPr>
              <a:t>L2</a:t>
            </a:r>
            <a:r>
              <a:rPr lang="zh-CN" altLang="en-US" sz="1200" kern="100" dirty="0">
                <a:latin typeface="Cambria" panose="02040503050406030204" pitchFamily="18" charset="0"/>
                <a:ea typeface="宋体" panose="02010600030101010101" pitchFamily="2" charset="-122"/>
                <a:cs typeface="Times New Roman" panose="02020603050405020304" pitchFamily="18" charset="0"/>
              </a:rPr>
              <a:t>正则化参数，直接使用最小二乘法的结论</a:t>
            </a:r>
            <a:endPar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endParaRPr>
          </a:p>
          <a:p>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18</a:t>
            </a:fld>
            <a:endParaRPr lang="zh-CN" altLang="en-US"/>
          </a:p>
        </p:txBody>
      </p:sp>
    </p:spTree>
    <p:extLst>
      <p:ext uri="{BB962C8B-B14F-4D97-AF65-F5344CB8AC3E}">
        <p14:creationId xmlns:p14="http://schemas.microsoft.com/office/powerpoint/2010/main" val="1570232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梯度下降法</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en-US" sz="1200" kern="100" dirty="0">
                <a:latin typeface="Cambria" panose="02040503050406030204" pitchFamily="18" charset="0"/>
                <a:ea typeface="宋体" panose="02010600030101010101" pitchFamily="2" charset="-122"/>
                <a:cs typeface="Arial" panose="020B0604020202020204" pitchFamily="34" charset="0"/>
              </a:rPr>
              <a:t>岭回归</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模型的参数值</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只需</a:t>
            </a:r>
            <a:r>
              <a:rPr lang="zh-CN" altLang="en-US" sz="1200" kern="100" dirty="0">
                <a:effectLst/>
                <a:latin typeface="Cambria" panose="02040503050406030204" pitchFamily="18" charset="0"/>
                <a:ea typeface="宋体" panose="02010600030101010101" pitchFamily="2" charset="-122"/>
                <a:cs typeface="Times New Roman" panose="02020603050405020304" pitchFamily="18" charset="0"/>
              </a:rPr>
              <a:t>在梯度下降算法中</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添加正则化项</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L2</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即可。</a:t>
            </a:r>
            <a:endParaRPr lang="zh-CN" altLang="zh-CN" sz="1200" kern="100" dirty="0">
              <a:effectLst/>
              <a:latin typeface="Cambria" panose="02040503050406030204" pitchFamily="18"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值曲线</a:t>
            </a:r>
            <a:r>
              <a:rPr lang="zh-CN" altLang="en-US" sz="12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p>
          <a:p>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19</a:t>
            </a:fld>
            <a:endParaRPr lang="zh-CN" altLang="en-US"/>
          </a:p>
        </p:txBody>
      </p:sp>
    </p:spTree>
    <p:extLst>
      <p:ext uri="{BB962C8B-B14F-4D97-AF65-F5344CB8AC3E}">
        <p14:creationId xmlns:p14="http://schemas.microsoft.com/office/powerpoint/2010/main" val="257988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a:t>
            </a:fld>
            <a:endParaRPr lang="zh-CN" altLang="en-US"/>
          </a:p>
        </p:txBody>
      </p:sp>
    </p:spTree>
    <p:extLst>
      <p:ext uri="{BB962C8B-B14F-4D97-AF65-F5344CB8AC3E}">
        <p14:creationId xmlns:p14="http://schemas.microsoft.com/office/powerpoint/2010/main" val="266286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err="1">
                <a:effectLst/>
                <a:latin typeface="Cambria" panose="02040503050406030204" pitchFamily="18" charset="0"/>
                <a:ea typeface="宋体" panose="02010600030101010101" pitchFamily="2" charset="-122"/>
                <a:cs typeface="Arial" panose="020B0604020202020204" pitchFamily="34" charset="0"/>
              </a:rPr>
              <a:t>ElasticNet</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同</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Lasso</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一样存在</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L1</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正则化，因此无法使用最小二乘法。</a:t>
            </a:r>
            <a:endParaRPr lang="en-US" altLang="zh-CN" sz="1200" kern="100" dirty="0">
              <a:effectLst/>
              <a:latin typeface="Cambria" panose="02040503050406030204" pitchFamily="18"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因此我们仅</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采用梯度下降法求解</a:t>
            </a:r>
            <a:r>
              <a:rPr lang="en-US" altLang="zh-CN" sz="1200" kern="100" dirty="0" err="1">
                <a:effectLst/>
                <a:latin typeface="Cambria" panose="02040503050406030204" pitchFamily="18" charset="0"/>
                <a:ea typeface="宋体" panose="02010600030101010101" pitchFamily="2" charset="-122"/>
                <a:cs typeface="Arial" panose="020B0604020202020204" pitchFamily="34" charset="0"/>
              </a:rPr>
              <a:t>ElasticNet</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模型的参数值</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的数值解</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值曲线</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20</a:t>
            </a:fld>
            <a:endParaRPr lang="zh-CN" altLang="en-US"/>
          </a:p>
        </p:txBody>
      </p:sp>
    </p:spTree>
    <p:extLst>
      <p:ext uri="{BB962C8B-B14F-4D97-AF65-F5344CB8AC3E}">
        <p14:creationId xmlns:p14="http://schemas.microsoft.com/office/powerpoint/2010/main" val="3071989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21</a:t>
            </a:fld>
            <a:endParaRPr lang="zh-CN" altLang="en-US"/>
          </a:p>
        </p:txBody>
      </p:sp>
    </p:spTree>
    <p:extLst>
      <p:ext uri="{BB962C8B-B14F-4D97-AF65-F5344CB8AC3E}">
        <p14:creationId xmlns:p14="http://schemas.microsoft.com/office/powerpoint/2010/main" val="2304822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22</a:t>
            </a:fld>
            <a:endParaRPr lang="zh-CN" altLang="en-US"/>
          </a:p>
        </p:txBody>
      </p:sp>
    </p:spTree>
    <p:extLst>
      <p:ext uri="{BB962C8B-B14F-4D97-AF65-F5344CB8AC3E}">
        <p14:creationId xmlns:p14="http://schemas.microsoft.com/office/powerpoint/2010/main" val="2811549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23</a:t>
            </a:fld>
            <a:endParaRPr lang="zh-CN" altLang="en-US"/>
          </a:p>
        </p:txBody>
      </p:sp>
    </p:spTree>
    <p:extLst>
      <p:ext uri="{BB962C8B-B14F-4D97-AF65-F5344CB8AC3E}">
        <p14:creationId xmlns:p14="http://schemas.microsoft.com/office/powerpoint/2010/main" val="675663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24</a:t>
            </a:fld>
            <a:endParaRPr lang="zh-CN" altLang="en-US"/>
          </a:p>
        </p:txBody>
      </p:sp>
    </p:spTree>
    <p:extLst>
      <p:ext uri="{BB962C8B-B14F-4D97-AF65-F5344CB8AC3E}">
        <p14:creationId xmlns:p14="http://schemas.microsoft.com/office/powerpoint/2010/main" val="2353124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r>
                  <a:rPr lang="zh-CN" altLang="en-US" sz="1200" dirty="0">
                    <a:latin typeface="Cambria" panose="02040503050406030204" pitchFamily="18" charset="0"/>
                    <a:ea typeface="宋体" panose="02010600030101010101" pitchFamily="2" charset="-122"/>
                    <a:cs typeface="Arial" panose="020B0604020202020204" pitchFamily="34" charset="0"/>
                  </a:rPr>
                  <a:t>与线性回归模型一样，我们依旧</a:t>
                </a:r>
                <a:r>
                  <a:rPr lang="zh-CN" altLang="zh-CN" sz="1200" dirty="0">
                    <a:latin typeface="Cambria" panose="02040503050406030204" pitchFamily="18" charset="0"/>
                    <a:ea typeface="宋体" panose="02010600030101010101" pitchFamily="2" charset="-122"/>
                    <a:cs typeface="Arial" panose="020B0604020202020204" pitchFamily="34" charset="0"/>
                  </a:rPr>
                  <a:t>将所有参数视作一个矩阵考虑，梯度下降法只需遍历样本，然后分别求出每个样本对应的梯度，再求平均值即可。</a:t>
                </a:r>
                <a:endParaRPr lang="en-US" altLang="zh-CN" sz="1200" dirty="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200" dirty="0">
                    <a:latin typeface="Cambria" panose="02040503050406030204" pitchFamily="18" charset="0"/>
                    <a:ea typeface="宋体" panose="02010600030101010101" pitchFamily="2" charset="-122"/>
                    <a:cs typeface="Arial" panose="020B0604020202020204" pitchFamily="34" charset="0"/>
                  </a:rPr>
                  <a:t>对于神经网络，需要知道其结构，然后使用链式法则一步一步求出</a:t>
                </a:r>
                <a14:m>
                  <m:oMath xmlns:m="http://schemas.openxmlformats.org/officeDocument/2006/math">
                    <m:r>
                      <a:rPr lang="en-US" altLang="zh-CN" sz="1200" i="1">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i="1">
                        <a:latin typeface="Cambria Math" panose="02040503050406030204" pitchFamily="18" charset="0"/>
                        <a:ea typeface="宋体" panose="02010600030101010101" pitchFamily="2" charset="-122"/>
                        <a:cs typeface="Arial" panose="020B0604020202020204" pitchFamily="34" charset="0"/>
                      </a:rPr>
                      <m:t>/</m:t>
                    </m:r>
                    <m:r>
                      <a:rPr lang="en-US" altLang="zh-CN" sz="1200" i="1">
                        <a:latin typeface="Cambria Math" panose="02040503050406030204" pitchFamily="18" charset="0"/>
                        <a:ea typeface="宋体" panose="02010600030101010101" pitchFamily="2" charset="-122"/>
                        <a:cs typeface="Arial" panose="020B0604020202020204" pitchFamily="34" charset="0"/>
                      </a:rPr>
                      <m:t>𝑑</m:t>
                    </m:r>
                    <m:r>
                      <a:rPr lang="en-US" altLang="zh-CN" sz="1200" i="1">
                        <a:latin typeface="Cambria Math" panose="02040503050406030204" pitchFamily="18" charset="0"/>
                        <a:ea typeface="宋体" panose="02010600030101010101" pitchFamily="2" charset="-122"/>
                        <a:cs typeface="Arial" panose="020B0604020202020204" pitchFamily="34" charset="0"/>
                      </a:rPr>
                      <m:t>𝜃</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即可。</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en-US" sz="1200" dirty="0">
                    <a:effectLst/>
                    <a:latin typeface="Cambria" panose="02040503050406030204" pitchFamily="18" charset="0"/>
                    <a:ea typeface="宋体" panose="02010600030101010101" pitchFamily="2" charset="-122"/>
                    <a:cs typeface="Arial" panose="020B0604020202020204" pitchFamily="34" charset="0"/>
                  </a:rPr>
                  <a:t>如图是</a:t>
                </a:r>
                <a:r>
                  <a:rPr lang="en-US" altLang="zh-CN" sz="1200" dirty="0">
                    <a:effectLst/>
                    <a:latin typeface="Cambria" panose="02040503050406030204" pitchFamily="18" charset="0"/>
                    <a:ea typeface="宋体" panose="02010600030101010101" pitchFamily="2" charset="-122"/>
                    <a:cs typeface="Arial" panose="020B0604020202020204" pitchFamily="34" charset="0"/>
                  </a:rPr>
                  <a:t>hidden</a:t>
                </a:r>
                <a:r>
                  <a:rPr lang="zh-CN" altLang="en-US" sz="1200" dirty="0">
                    <a:effectLst/>
                    <a:latin typeface="Cambria" panose="02040503050406030204" pitchFamily="18" charset="0"/>
                    <a:ea typeface="宋体" panose="02010600030101010101" pitchFamily="2" charset="-122"/>
                    <a:cs typeface="Arial" panose="020B0604020202020204" pitchFamily="34" charset="0"/>
                  </a:rPr>
                  <a:t>为</a:t>
                </a:r>
                <a:r>
                  <a:rPr lang="en-US" altLang="zh-CN" sz="1200" dirty="0">
                    <a:effectLst/>
                    <a:latin typeface="Cambria" panose="02040503050406030204" pitchFamily="18" charset="0"/>
                    <a:ea typeface="宋体" panose="02010600030101010101" pitchFamily="2" charset="-122"/>
                    <a:cs typeface="Arial" panose="020B0604020202020204" pitchFamily="34" charset="0"/>
                  </a:rPr>
                  <a:t>2</a:t>
                </a:r>
                <a:r>
                  <a:rPr lang="zh-CN" altLang="en-US" sz="1200" dirty="0">
                    <a:effectLst/>
                    <a:latin typeface="Cambria" panose="02040503050406030204" pitchFamily="18" charset="0"/>
                    <a:ea typeface="宋体" panose="02010600030101010101" pitchFamily="2" charset="-122"/>
                    <a:cs typeface="Arial" panose="020B0604020202020204" pitchFamily="34" charset="0"/>
                  </a:rPr>
                  <a:t>层的神经网络示意图。在这处理</a:t>
                </a:r>
                <a:r>
                  <a:rPr lang="zh-CN" altLang="zh-CN" sz="1200" dirty="0">
                    <a:effectLst/>
                    <a:latin typeface="Cambria" panose="02040503050406030204" pitchFamily="18" charset="0"/>
                    <a:ea typeface="宋体" panose="02010600030101010101" pitchFamily="2" charset="-122"/>
                    <a:cs typeface="Arial" panose="020B0604020202020204" pitchFamily="34" charset="0"/>
                  </a:rPr>
                  <a:t>期间</a:t>
                </a:r>
                <a:r>
                  <a:rPr lang="zh-CN" altLang="en-US" sz="12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1200" dirty="0">
                    <a:effectLst/>
                    <a:latin typeface="Cambria" panose="02040503050406030204" pitchFamily="18" charset="0"/>
                    <a:ea typeface="宋体" panose="02010600030101010101" pitchFamily="2" charset="-122"/>
                    <a:cs typeface="Arial" panose="020B0604020202020204" pitchFamily="34" charset="0"/>
                  </a:rPr>
                  <a:t>遇到的最大问题在于如何处理输入变量</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en-US" altLang="zh-CN" sz="1200" baseline="-25000" dirty="0">
                    <a:effectLst/>
                    <a:latin typeface="Cambria" panose="02040503050406030204" pitchFamily="18" charset="0"/>
                    <a:ea typeface="宋体" panose="02010600030101010101" pitchFamily="2" charset="-122"/>
                    <a:cs typeface="Arial" panose="020B0604020202020204" pitchFamily="34" charset="0"/>
                  </a:rPr>
                  <a:t>i</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的增广</a:t>
                </a:r>
                <a:r>
                  <a:rPr lang="en-US" altLang="zh-CN" sz="1200" dirty="0" err="1">
                    <a:latin typeface="Cambria" panose="02040503050406030204" pitchFamily="18" charset="0"/>
                    <a:ea typeface="宋体" panose="02010600030101010101" pitchFamily="2" charset="-122"/>
                    <a:cs typeface="Arial" panose="020B0604020202020204" pitchFamily="34" charset="0"/>
                  </a:rPr>
                  <a:t>x’</a:t>
                </a:r>
                <a:r>
                  <a:rPr lang="en-US" altLang="zh-CN" sz="1200" baseline="-25000" dirty="0" err="1">
                    <a:latin typeface="Cambria" panose="02040503050406030204" pitchFamily="18" charset="0"/>
                    <a:ea typeface="宋体" panose="02010600030101010101" pitchFamily="2" charset="-122"/>
                    <a:cs typeface="Arial" panose="020B0604020202020204" pitchFamily="34" charset="0"/>
                  </a:rPr>
                  <a:t>i</a:t>
                </a:r>
                <a:r>
                  <a:rPr lang="en-US" altLang="zh-CN" sz="1200" baseline="-25000" dirty="0">
                    <a:latin typeface="Cambria" panose="02040503050406030204" pitchFamily="18" charset="0"/>
                    <a:ea typeface="宋体" panose="02010600030101010101" pitchFamily="2" charset="-122"/>
                    <a:cs typeface="Arial" panose="020B0604020202020204" pitchFamily="34" charset="0"/>
                  </a:rPr>
                  <a:t> </a:t>
                </a:r>
                <a:endParaRPr lang="zh-CN" altLang="en-US" dirty="0"/>
              </a:p>
            </p:txBody>
          </p:sp>
        </mc:Choice>
        <mc:Fallback xmlns="">
          <p:sp>
            <p:nvSpPr>
              <p:cNvPr id="3" name="备注占位符 2"/>
              <p:cNvSpPr>
                <a:spLocks noGrp="1"/>
              </p:cNvSpPr>
              <p:nvPr>
                <p:ph type="body" idx="1"/>
              </p:nvPr>
            </p:nvSpPr>
            <p:spPr/>
            <p:txBody>
              <a:bodyPr/>
              <a:lstStyle/>
              <a:p>
                <a:pPr indent="266700" algn="just"/>
                <a:r>
                  <a:rPr lang="zh-CN" altLang="en-US" sz="1200" dirty="0">
                    <a:latin typeface="Cambria" panose="02040503050406030204" pitchFamily="18" charset="0"/>
                    <a:ea typeface="宋体" panose="02010600030101010101" pitchFamily="2" charset="-122"/>
                    <a:cs typeface="Arial" panose="020B0604020202020204" pitchFamily="34" charset="0"/>
                  </a:rPr>
                  <a:t>与线性回归模型一样，我们依旧</a:t>
                </a:r>
                <a:r>
                  <a:rPr lang="zh-CN" altLang="zh-CN" sz="1200" dirty="0">
                    <a:latin typeface="Cambria" panose="02040503050406030204" pitchFamily="18" charset="0"/>
                    <a:ea typeface="宋体" panose="02010600030101010101" pitchFamily="2" charset="-122"/>
                    <a:cs typeface="Arial" panose="020B0604020202020204" pitchFamily="34" charset="0"/>
                  </a:rPr>
                  <a:t>将所有参数视作一个矩阵考虑，梯度下降法只需遍历样本，然后分别求出每个样本对应的梯度，再求平均值即可。</a:t>
                </a:r>
                <a:endParaRPr lang="en-US" altLang="zh-CN" sz="1200" dirty="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200" dirty="0">
                    <a:latin typeface="Cambria" panose="02040503050406030204" pitchFamily="18" charset="0"/>
                    <a:ea typeface="宋体" panose="02010600030101010101" pitchFamily="2" charset="-122"/>
                    <a:cs typeface="Arial" panose="020B0604020202020204" pitchFamily="34" charset="0"/>
                  </a:rPr>
                  <a:t>对于神经网络，需要知道其结构，然后使用链式法则一步一步求出</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𝑑𝑐𝑜𝑠𝑡/𝑑𝜃</a:t>
                </a:r>
                <a:r>
                  <a:rPr lang="zh-CN" altLang="zh-CN" sz="1200" dirty="0">
                    <a:effectLst/>
                    <a:latin typeface="Cambria" panose="02040503050406030204" pitchFamily="18" charset="0"/>
                    <a:ea typeface="宋体" panose="02010600030101010101" pitchFamily="2" charset="-122"/>
                    <a:cs typeface="Arial" panose="020B0604020202020204" pitchFamily="34" charset="0"/>
                  </a:rPr>
                  <a:t>即可。</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en-US" sz="1200" dirty="0">
                    <a:effectLst/>
                    <a:latin typeface="Cambria" panose="02040503050406030204" pitchFamily="18" charset="0"/>
                    <a:ea typeface="宋体" panose="02010600030101010101" pitchFamily="2" charset="-122"/>
                    <a:cs typeface="Arial" panose="020B0604020202020204" pitchFamily="34" charset="0"/>
                  </a:rPr>
                  <a:t>如图是</a:t>
                </a:r>
                <a:r>
                  <a:rPr lang="en-US" altLang="zh-CN" sz="1200" dirty="0">
                    <a:effectLst/>
                    <a:latin typeface="Cambria" panose="02040503050406030204" pitchFamily="18" charset="0"/>
                    <a:ea typeface="宋体" panose="02010600030101010101" pitchFamily="2" charset="-122"/>
                    <a:cs typeface="Arial" panose="020B0604020202020204" pitchFamily="34" charset="0"/>
                  </a:rPr>
                  <a:t>hidden</a:t>
                </a:r>
                <a:r>
                  <a:rPr lang="zh-CN" altLang="en-US" sz="1200" dirty="0">
                    <a:effectLst/>
                    <a:latin typeface="Cambria" panose="02040503050406030204" pitchFamily="18" charset="0"/>
                    <a:ea typeface="宋体" panose="02010600030101010101" pitchFamily="2" charset="-122"/>
                    <a:cs typeface="Arial" panose="020B0604020202020204" pitchFamily="34" charset="0"/>
                  </a:rPr>
                  <a:t>为</a:t>
                </a:r>
                <a:r>
                  <a:rPr lang="en-US" altLang="zh-CN" sz="1200" dirty="0">
                    <a:effectLst/>
                    <a:latin typeface="Cambria" panose="02040503050406030204" pitchFamily="18" charset="0"/>
                    <a:ea typeface="宋体" panose="02010600030101010101" pitchFamily="2" charset="-122"/>
                    <a:cs typeface="Arial" panose="020B0604020202020204" pitchFamily="34" charset="0"/>
                  </a:rPr>
                  <a:t>2</a:t>
                </a:r>
                <a:r>
                  <a:rPr lang="zh-CN" altLang="en-US" sz="1200" dirty="0">
                    <a:effectLst/>
                    <a:latin typeface="Cambria" panose="02040503050406030204" pitchFamily="18" charset="0"/>
                    <a:ea typeface="宋体" panose="02010600030101010101" pitchFamily="2" charset="-122"/>
                    <a:cs typeface="Arial" panose="020B0604020202020204" pitchFamily="34" charset="0"/>
                  </a:rPr>
                  <a:t>层的神经网络示意图。在这处理</a:t>
                </a:r>
                <a:r>
                  <a:rPr lang="zh-CN" altLang="zh-CN" sz="1200" dirty="0">
                    <a:effectLst/>
                    <a:latin typeface="Cambria" panose="02040503050406030204" pitchFamily="18" charset="0"/>
                    <a:ea typeface="宋体" panose="02010600030101010101" pitchFamily="2" charset="-122"/>
                    <a:cs typeface="Arial" panose="020B0604020202020204" pitchFamily="34" charset="0"/>
                  </a:rPr>
                  <a:t>期间</a:t>
                </a:r>
                <a:r>
                  <a:rPr lang="zh-CN" altLang="en-US" sz="12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1200" dirty="0">
                    <a:effectLst/>
                    <a:latin typeface="Cambria" panose="02040503050406030204" pitchFamily="18" charset="0"/>
                    <a:ea typeface="宋体" panose="02010600030101010101" pitchFamily="2" charset="-122"/>
                    <a:cs typeface="Arial" panose="020B0604020202020204" pitchFamily="34" charset="0"/>
                  </a:rPr>
                  <a:t>遇到的最大问题在于如何处理输入变量</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en-US" altLang="zh-CN" sz="1200" baseline="-25000" dirty="0">
                    <a:effectLst/>
                    <a:latin typeface="Cambria" panose="02040503050406030204" pitchFamily="18" charset="0"/>
                    <a:ea typeface="宋体" panose="02010600030101010101" pitchFamily="2" charset="-122"/>
                    <a:cs typeface="Arial" panose="020B0604020202020204" pitchFamily="34" charset="0"/>
                  </a:rPr>
                  <a:t>i</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的增广</a:t>
                </a:r>
                <a:r>
                  <a:rPr lang="en-US" altLang="zh-CN" sz="1200" dirty="0" err="1">
                    <a:latin typeface="Cambria" panose="02040503050406030204" pitchFamily="18" charset="0"/>
                    <a:ea typeface="宋体" panose="02010600030101010101" pitchFamily="2" charset="-122"/>
                    <a:cs typeface="Arial" panose="020B0604020202020204" pitchFamily="34" charset="0"/>
                  </a:rPr>
                  <a:t>x’</a:t>
                </a:r>
                <a:r>
                  <a:rPr lang="en-US" altLang="zh-CN" sz="1200" baseline="-25000" dirty="0" err="1">
                    <a:latin typeface="Cambria" panose="02040503050406030204" pitchFamily="18" charset="0"/>
                    <a:ea typeface="宋体" panose="02010600030101010101" pitchFamily="2" charset="-122"/>
                    <a:cs typeface="Arial" panose="020B0604020202020204" pitchFamily="34" charset="0"/>
                  </a:rPr>
                  <a:t>i</a:t>
                </a:r>
                <a:r>
                  <a:rPr lang="en-US" altLang="zh-CN" sz="1200" baseline="-25000" dirty="0">
                    <a:latin typeface="Cambria" panose="02040503050406030204" pitchFamily="18" charset="0"/>
                    <a:ea typeface="宋体" panose="02010600030101010101" pitchFamily="2" charset="-122"/>
                    <a:cs typeface="Arial" panose="020B0604020202020204" pitchFamily="34" charset="0"/>
                  </a:rPr>
                  <a:t> </a:t>
                </a:r>
                <a:endParaRPr lang="zh-CN" altLang="en-US" dirty="0"/>
              </a:p>
            </p:txBody>
          </p:sp>
        </mc:Fallback>
      </mc:AlternateContent>
      <p:sp>
        <p:nvSpPr>
          <p:cNvPr id="4" name="灯片编号占位符 3"/>
          <p:cNvSpPr>
            <a:spLocks noGrp="1"/>
          </p:cNvSpPr>
          <p:nvPr>
            <p:ph type="sldNum" sz="quarter" idx="5"/>
          </p:nvPr>
        </p:nvSpPr>
        <p:spPr/>
        <p:txBody>
          <a:bodyPr/>
          <a:lstStyle/>
          <a:p>
            <a:fld id="{64E61829-E50B-4091-AE21-893680968DF2}" type="slidenum">
              <a:rPr lang="zh-CN" altLang="en-US" smtClean="0"/>
              <a:t>25</a:t>
            </a:fld>
            <a:endParaRPr lang="zh-CN" altLang="en-US"/>
          </a:p>
        </p:txBody>
      </p:sp>
    </p:spTree>
    <p:extLst>
      <p:ext uri="{BB962C8B-B14F-4D97-AF65-F5344CB8AC3E}">
        <p14:creationId xmlns:p14="http://schemas.microsoft.com/office/powerpoint/2010/main" val="3082831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effectLst/>
                    <a:latin typeface="Cambria" panose="02040503050406030204" pitchFamily="18" charset="0"/>
                    <a:ea typeface="宋体" panose="02010600030101010101" pitchFamily="2" charset="-122"/>
                    <a:cs typeface="Arial" panose="020B0604020202020204" pitchFamily="34" charset="0"/>
                  </a:rPr>
                  <a:t>首先，我们</a:t>
                </a:r>
                <a:r>
                  <a:rPr lang="zh-CN" altLang="en-US" sz="1200" dirty="0">
                    <a:latin typeface="Cambria" panose="02040503050406030204" pitchFamily="18" charset="0"/>
                    <a:ea typeface="宋体" panose="02010600030101010101" pitchFamily="2" charset="-122"/>
                    <a:cs typeface="Arial" panose="020B0604020202020204" pitchFamily="34" charset="0"/>
                  </a:rPr>
                  <a:t>容易</a:t>
                </a:r>
                <a:r>
                  <a:rPr lang="zh-CN" altLang="zh-CN" sz="1200" dirty="0">
                    <a:effectLst/>
                    <a:latin typeface="Cambria" panose="02040503050406030204" pitchFamily="18" charset="0"/>
                    <a:ea typeface="宋体" panose="02010600030101010101" pitchFamily="2" charset="-122"/>
                    <a:cs typeface="Arial" panose="020B0604020202020204" pitchFamily="34" charset="0"/>
                  </a:rPr>
                  <a:t>求得</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i="1">
                        <a:effectLst/>
                        <a:latin typeface="Cambria Math" panose="02040503050406030204" pitchFamily="18" charset="0"/>
                        <a:ea typeface="宋体" panose="02010600030101010101" pitchFamily="2" charset="-122"/>
                        <a:cs typeface="Arial" panose="020B0604020202020204" pitchFamily="34" charset="0"/>
                      </a:rPr>
                      <m:t>/</m:t>
                    </m:r>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1200" i="1">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（它就是</a:t>
                </a:r>
                <a:r>
                  <a:rPr lang="en-US" altLang="zh-CN" sz="1200" dirty="0">
                    <a:effectLst/>
                    <a:latin typeface="Cambria" panose="02040503050406030204" pitchFamily="18" charset="0"/>
                    <a:ea typeface="宋体" panose="02010600030101010101" pitchFamily="2" charset="-122"/>
                    <a:cs typeface="Arial" panose="020B0604020202020204" pitchFamily="34" charset="0"/>
                  </a:rPr>
                  <a:t>cost</a:t>
                </a:r>
                <a:r>
                  <a:rPr lang="zh-CN" altLang="zh-CN" sz="1200" dirty="0">
                    <a:effectLst/>
                    <a:latin typeface="Cambria" panose="02040503050406030204" pitchFamily="18" charset="0"/>
                    <a:ea typeface="宋体" panose="02010600030101010101" pitchFamily="2" charset="-122"/>
                    <a:cs typeface="Arial" panose="020B0604020202020204" pitchFamily="34" charset="0"/>
                  </a:rPr>
                  <a:t>对前一层</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的偏导</a:t>
                </a:r>
                <a:r>
                  <a:rPr lang="zh-CN" altLang="en-US" sz="1200" dirty="0">
                    <a:effectLst/>
                    <a:latin typeface="Cambria" panose="02040503050406030204" pitchFamily="18" charset="0"/>
                    <a:ea typeface="宋体" panose="02010600030101010101" pitchFamily="2" charset="-122"/>
                    <a:cs typeface="Arial" panose="020B0604020202020204" pitchFamily="34" charset="0"/>
                  </a:rPr>
                  <a:t>，最后一层即为</a:t>
                </a:r>
                <a:r>
                  <a:rPr lang="en-US" altLang="zh-CN" sz="1200" dirty="0">
                    <a:effectLst/>
                    <a:latin typeface="Cambria" panose="02040503050406030204" pitchFamily="18" charset="0"/>
                    <a:ea typeface="宋体" panose="02010600030101010101" pitchFamily="2" charset="-122"/>
                    <a:cs typeface="Arial" panose="020B0604020202020204" pitchFamily="34" charset="0"/>
                  </a:rPr>
                  <a:t>predict-y</a:t>
                </a:r>
                <a:r>
                  <a:rPr lang="zh-CN" altLang="zh-CN" sz="12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1200" dirty="0">
                    <a:effectLst/>
                    <a:latin typeface="Cambria" panose="02040503050406030204" pitchFamily="18" charset="0"/>
                    <a:ea typeface="宋体" panose="02010600030101010101" pitchFamily="2" charset="-122"/>
                    <a:cs typeface="Arial" panose="020B0604020202020204" pitchFamily="34" charset="0"/>
                  </a:rPr>
                  <a:t>容易知道，</a:t>
                </a:r>
                <a:r>
                  <a:rPr lang="zh-CN" altLang="zh-CN" sz="1200" dirty="0">
                    <a:effectLst/>
                    <a:latin typeface="Cambria" panose="02040503050406030204" pitchFamily="18" charset="0"/>
                    <a:ea typeface="宋体" panose="02010600030101010101" pitchFamily="2" charset="-122"/>
                    <a:cs typeface="Arial" panose="020B0604020202020204" pitchFamily="34" charset="0"/>
                  </a:rPr>
                  <a:t>只要我们求得</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1200" i="1">
                        <a:effectLst/>
                        <a:latin typeface="Cambria Math" panose="02040503050406030204" pitchFamily="18" charset="0"/>
                        <a:ea typeface="宋体" panose="02010600030101010101" pitchFamily="2" charset="-122"/>
                        <a:cs typeface="Arial" panose="020B0604020202020204" pitchFamily="34" charset="0"/>
                      </a:rPr>
                      <m:t>′/</m:t>
                    </m:r>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，就可以</a:t>
                </a:r>
                <a:r>
                  <a:rPr lang="zh-CN" altLang="en-US" sz="1200" dirty="0">
                    <a:effectLst/>
                    <a:latin typeface="Cambria" panose="02040503050406030204" pitchFamily="18" charset="0"/>
                    <a:ea typeface="宋体" panose="02010600030101010101" pitchFamily="2" charset="-122"/>
                    <a:cs typeface="Arial" panose="020B0604020202020204" pitchFamily="34" charset="0"/>
                  </a:rPr>
                  <a:t>根据</a:t>
                </a:r>
                <a14:m>
                  <m:oMath xmlns:m="http://schemas.openxmlformats.org/officeDocument/2006/math">
                    <m:r>
                      <a:rPr lang="en-US" altLang="zh-CN" sz="1200" i="1">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i="1">
                        <a:latin typeface="Cambria Math" panose="02040503050406030204" pitchFamily="18" charset="0"/>
                        <a:ea typeface="宋体" panose="02010600030101010101" pitchFamily="2" charset="-122"/>
                        <a:cs typeface="Arial" panose="020B0604020202020204" pitchFamily="34" charset="0"/>
                      </a:rPr>
                      <m:t>/</m:t>
                    </m:r>
                    <m:r>
                      <a:rPr lang="en-US" altLang="zh-CN" sz="1200" i="1">
                        <a:latin typeface="Cambria Math" panose="02040503050406030204" pitchFamily="18" charset="0"/>
                        <a:ea typeface="宋体" panose="02010600030101010101" pitchFamily="2" charset="-122"/>
                        <a:cs typeface="Arial" panose="020B0604020202020204" pitchFamily="34" charset="0"/>
                      </a:rPr>
                      <m:t>𝑑𝑥</m:t>
                    </m:r>
                    <m:r>
                      <a:rPr lang="en-US" altLang="zh-CN" sz="1200" i="1">
                        <a:latin typeface="Cambria Math" panose="02040503050406030204" pitchFamily="18" charset="0"/>
                        <a:ea typeface="宋体" panose="02010600030101010101" pitchFamily="2" charset="-122"/>
                        <a:cs typeface="Arial" panose="020B0604020202020204" pitchFamily="34" charset="0"/>
                      </a:rPr>
                      <m:t>′</m:t>
                    </m:r>
                  </m:oMath>
                </a14:m>
                <a:r>
                  <a:rPr lang="zh-CN" altLang="en-US" sz="1200" dirty="0">
                    <a:effectLst/>
                    <a:latin typeface="Cambria" panose="02040503050406030204" pitchFamily="18" charset="0"/>
                    <a:ea typeface="宋体" panose="02010600030101010101" pitchFamily="2" charset="-122"/>
                    <a:cs typeface="Arial" panose="020B0604020202020204" pitchFamily="34" charset="0"/>
                  </a:rPr>
                  <a:t>的值及链式法则</a:t>
                </a:r>
                <a:r>
                  <a:rPr lang="zh-CN" altLang="zh-CN" sz="1200" dirty="0">
                    <a:effectLst/>
                    <a:latin typeface="Cambria" panose="02040503050406030204" pitchFamily="18" charset="0"/>
                    <a:ea typeface="宋体" panose="02010600030101010101" pitchFamily="2" charset="-122"/>
                    <a:cs typeface="Arial" panose="020B0604020202020204" pitchFamily="34" charset="0"/>
                  </a:rPr>
                  <a:t>求出</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i="1">
                        <a:effectLst/>
                        <a:latin typeface="Cambria Math" panose="02040503050406030204" pitchFamily="18" charset="0"/>
                        <a:ea typeface="宋体" panose="02010600030101010101" pitchFamily="2" charset="-122"/>
                        <a:cs typeface="Arial" panose="020B0604020202020204" pitchFamily="34" charset="0"/>
                      </a:rPr>
                      <m:t>/</m:t>
                    </m:r>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，之后再对</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Arial" panose="020B0604020202020204" pitchFamily="34" charset="0"/>
                      </a:rPr>
                      <m:t>𝜃</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求出一次偏导即可求出对应梯度。</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1200" dirty="0">
                    <a:latin typeface="Cambria" panose="02040503050406030204" pitchFamily="18" charset="0"/>
                    <a:ea typeface="宋体" panose="02010600030101010101" pitchFamily="2" charset="-122"/>
                    <a:cs typeface="Arial" panose="020B0604020202020204" pitchFamily="34" charset="0"/>
                  </a:rPr>
                  <a:t>那么最朴素</a:t>
                </a:r>
                <a:r>
                  <a:rPr lang="zh-CN" altLang="zh-CN" sz="1200" dirty="0">
                    <a:effectLst/>
                    <a:latin typeface="Cambria" panose="02040503050406030204" pitchFamily="18" charset="0"/>
                    <a:ea typeface="宋体" panose="02010600030101010101" pitchFamily="2" charset="-122"/>
                    <a:cs typeface="Arial" panose="020B0604020202020204" pitchFamily="34" charset="0"/>
                  </a:rPr>
                  <a:t>想法</a:t>
                </a:r>
                <a:r>
                  <a:rPr lang="zh-CN" altLang="en-US" sz="1200" dirty="0">
                    <a:effectLst/>
                    <a:latin typeface="Cambria" panose="02040503050406030204" pitchFamily="18" charset="0"/>
                    <a:ea typeface="宋体" panose="02010600030101010101" pitchFamily="2" charset="-122"/>
                    <a:cs typeface="Arial" panose="020B0604020202020204" pitchFamily="34" charset="0"/>
                  </a:rPr>
                  <a:t>就</a:t>
                </a:r>
                <a:r>
                  <a:rPr lang="zh-CN" altLang="zh-CN" sz="1200" dirty="0">
                    <a:effectLst/>
                    <a:latin typeface="Cambria" panose="02040503050406030204" pitchFamily="18" charset="0"/>
                    <a:ea typeface="宋体" panose="02010600030101010101" pitchFamily="2" charset="-122"/>
                    <a:cs typeface="Arial" panose="020B0604020202020204" pitchFamily="34" charset="0"/>
                  </a:rPr>
                  <a:t>是</a:t>
                </a:r>
                <a:r>
                  <a:rPr lang="zh-CN" altLang="zh-CN" sz="1200" dirty="0">
                    <a:latin typeface="Cambria" panose="02040503050406030204" pitchFamily="18" charset="0"/>
                    <a:ea typeface="宋体" panose="02010600030101010101" pitchFamily="2" charset="-122"/>
                    <a:cs typeface="Arial" panose="020B0604020202020204" pitchFamily="34" charset="0"/>
                  </a:rPr>
                  <a:t>求得</a:t>
                </a:r>
                <a14:m>
                  <m:oMath xmlns:m="http://schemas.openxmlformats.org/officeDocument/2006/math">
                    <m:r>
                      <a:rPr lang="en-US" altLang="zh-CN" sz="1200" i="1">
                        <a:latin typeface="Cambria Math" panose="02040503050406030204" pitchFamily="18" charset="0"/>
                        <a:ea typeface="宋体" panose="02010600030101010101" pitchFamily="2" charset="-122"/>
                        <a:cs typeface="Arial" panose="020B0604020202020204" pitchFamily="34" charset="0"/>
                      </a:rPr>
                      <m:t>𝑑𝑥</m:t>
                    </m:r>
                    <m:r>
                      <a:rPr lang="en-US" altLang="zh-CN" sz="1200" i="1">
                        <a:latin typeface="Cambria Math" panose="02040503050406030204" pitchFamily="18" charset="0"/>
                        <a:ea typeface="宋体" panose="02010600030101010101" pitchFamily="2" charset="-122"/>
                        <a:cs typeface="Arial" panose="020B0604020202020204" pitchFamily="34" charset="0"/>
                      </a:rPr>
                      <m:t>′/</m:t>
                    </m:r>
                    <m:r>
                      <a:rPr lang="en-US" altLang="zh-CN" sz="1200" i="1">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1200" dirty="0">
                    <a:effectLst/>
                    <a:latin typeface="Cambria" panose="02040503050406030204" pitchFamily="18" charset="0"/>
                    <a:ea typeface="宋体" panose="02010600030101010101" pitchFamily="2" charset="-122"/>
                    <a:cs typeface="Arial" panose="020B0604020202020204" pitchFamily="34" charset="0"/>
                  </a:rPr>
                  <a:t>。可以</a:t>
                </a:r>
                <a:r>
                  <a:rPr lang="zh-CN" altLang="zh-CN" sz="1200" dirty="0">
                    <a:effectLst/>
                    <a:latin typeface="Cambria" panose="02040503050406030204" pitchFamily="18" charset="0"/>
                    <a:ea typeface="宋体" panose="02010600030101010101" pitchFamily="2" charset="-122"/>
                    <a:cs typeface="Arial" panose="020B0604020202020204" pitchFamily="34" charset="0"/>
                  </a:rPr>
                  <a:t>令</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右乘一个</a:t>
                </a:r>
                <a:r>
                  <a:rPr lang="en-US" altLang="zh-CN" sz="1200" dirty="0">
                    <a:effectLst/>
                    <a:latin typeface="Cambria" panose="02040503050406030204" pitchFamily="18" charset="0"/>
                    <a:ea typeface="宋体" panose="02010600030101010101" pitchFamily="2" charset="-122"/>
                    <a:cs typeface="Arial" panose="020B0604020202020204" pitchFamily="34" charset="0"/>
                  </a:rPr>
                  <a:t>n</a:t>
                </a:r>
                <a:r>
                  <a:rPr lang="zh-CN" altLang="zh-CN" sz="1200" dirty="0">
                    <a:effectLst/>
                    <a:latin typeface="Cambria" panose="02040503050406030204" pitchFamily="18" charset="0"/>
                    <a:ea typeface="宋体" panose="02010600030101010101" pitchFamily="2" charset="-122"/>
                    <a:cs typeface="Arial" panose="020B0604020202020204" pitchFamily="34" charset="0"/>
                  </a:rPr>
                  <a:t>×</a:t>
                </a:r>
                <a:r>
                  <a:rPr lang="en-US" altLang="zh-CN" sz="1200" dirty="0">
                    <a:effectLst/>
                    <a:latin typeface="Cambria" panose="02040503050406030204" pitchFamily="18" charset="0"/>
                    <a:ea typeface="宋体" panose="02010600030101010101" pitchFamily="2" charset="-122"/>
                    <a:cs typeface="Arial" panose="020B0604020202020204" pitchFamily="34" charset="0"/>
                  </a:rPr>
                  <a:t>(n+1)</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的矩阵</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zh-CN" sz="1200" dirty="0">
                    <a:effectLst/>
                    <a:latin typeface="Cambria" panose="02040503050406030204" pitchFamily="18" charset="0"/>
                    <a:ea typeface="宋体" panose="02010600030101010101" pitchFamily="2" charset="-122"/>
                    <a:cs typeface="Arial" panose="020B0604020202020204" pitchFamily="34" charset="0"/>
                  </a:rPr>
                  <a:t>从而得到</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和</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的线性关系，再利用这一关系得到</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1200" i="1">
                        <a:effectLst/>
                        <a:latin typeface="Cambria Math" panose="02040503050406030204" pitchFamily="18" charset="0"/>
                        <a:ea typeface="宋体" panose="02010600030101010101" pitchFamily="2" charset="-122"/>
                        <a:cs typeface="Arial" panose="020B0604020202020204" pitchFamily="34" charset="0"/>
                      </a:rPr>
                      <m:t>′/</m:t>
                    </m:r>
                    <m:r>
                      <a:rPr lang="en-US" altLang="zh-CN" sz="1200" i="1">
                        <a:effectLst/>
                        <a:latin typeface="Cambria Math" panose="02040503050406030204" pitchFamily="18" charset="0"/>
                        <a:ea typeface="宋体" panose="02010600030101010101" pitchFamily="2" charset="-122"/>
                        <a:cs typeface="Arial" panose="020B0604020202020204" pitchFamily="34" charset="0"/>
                      </a:rPr>
                      <m:t>𝑑𝑥</m:t>
                    </m:r>
                    <m:r>
                      <a:rPr lang="zh-CN" altLang="zh-CN" sz="1200">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最后利用链式法则处理</a:t>
                </a:r>
                <a14:m>
                  <m:oMath xmlns:m="http://schemas.openxmlformats.org/officeDocument/2006/math">
                    <m:r>
                      <a:rPr lang="en-US" altLang="zh-CN" sz="1200" i="1" smtClean="0">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i="1" smtClean="0">
                        <a:effectLst/>
                        <a:latin typeface="Cambria Math" panose="02040503050406030204" pitchFamily="18" charset="0"/>
                        <a:ea typeface="宋体" panose="02010600030101010101" pitchFamily="2" charset="-122"/>
                        <a:cs typeface="Arial" panose="020B0604020202020204" pitchFamily="34" charset="0"/>
                      </a:rPr>
                      <m:t>/</m:t>
                    </m:r>
                    <m:r>
                      <a:rPr lang="en-US" altLang="zh-CN" sz="1200" i="1" smtClean="0">
                        <a:effectLst/>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effectLst/>
                    <a:latin typeface="Cambria" panose="02040503050406030204" pitchFamily="18" charset="0"/>
                    <a:ea typeface="宋体" panose="02010600030101010101" pitchFamily="2" charset="-122"/>
                    <a:cs typeface="Arial" panose="020B0604020202020204" pitchFamily="34" charset="0"/>
                  </a:rPr>
                  <a:t>。但是这一方法过于复杂，会大大增加计算量。</a:t>
                </a:r>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r>
                  <a:rPr lang="zh-CN" altLang="en-US" sz="1200" dirty="0">
                    <a:effectLst/>
                    <a:latin typeface="Cambria" panose="02040503050406030204" pitchFamily="18" charset="0"/>
                    <a:ea typeface="宋体" panose="02010600030101010101" pitchFamily="2" charset="-122"/>
                    <a:cs typeface="Arial" panose="020B0604020202020204" pitchFamily="34" charset="0"/>
                  </a:rPr>
                  <a:t>首先，我们</a:t>
                </a:r>
                <a:r>
                  <a:rPr lang="zh-CN" altLang="en-US" sz="1200" dirty="0">
                    <a:latin typeface="Cambria" panose="02040503050406030204" pitchFamily="18" charset="0"/>
                    <a:ea typeface="宋体" panose="02010600030101010101" pitchFamily="2" charset="-122"/>
                    <a:cs typeface="Arial" panose="020B0604020202020204" pitchFamily="34" charset="0"/>
                  </a:rPr>
                  <a:t>容易</a:t>
                </a:r>
                <a:r>
                  <a:rPr lang="zh-CN" altLang="zh-CN" sz="1200" dirty="0">
                    <a:effectLst/>
                    <a:latin typeface="Cambria" panose="02040503050406030204" pitchFamily="18" charset="0"/>
                    <a:ea typeface="宋体" panose="02010600030101010101" pitchFamily="2" charset="-122"/>
                    <a:cs typeface="Arial" panose="020B0604020202020204" pitchFamily="34" charset="0"/>
                  </a:rPr>
                  <a:t>求得</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effectLst/>
                    <a:latin typeface="Cambria" panose="02040503050406030204" pitchFamily="18" charset="0"/>
                    <a:ea typeface="宋体" panose="02010600030101010101" pitchFamily="2" charset="-122"/>
                    <a:cs typeface="Arial" panose="020B0604020202020204" pitchFamily="34" charset="0"/>
                  </a:rPr>
                  <a:t>（它就是</a:t>
                </a:r>
                <a:r>
                  <a:rPr lang="en-US" altLang="zh-CN" sz="1200" dirty="0">
                    <a:effectLst/>
                    <a:latin typeface="Cambria" panose="02040503050406030204" pitchFamily="18" charset="0"/>
                    <a:ea typeface="宋体" panose="02010600030101010101" pitchFamily="2" charset="-122"/>
                    <a:cs typeface="Arial" panose="020B0604020202020204" pitchFamily="34" charset="0"/>
                  </a:rPr>
                  <a:t>cost</a:t>
                </a:r>
                <a:r>
                  <a:rPr lang="zh-CN" altLang="zh-CN" sz="1200" dirty="0">
                    <a:effectLst/>
                    <a:latin typeface="Cambria" panose="02040503050406030204" pitchFamily="18" charset="0"/>
                    <a:ea typeface="宋体" panose="02010600030101010101" pitchFamily="2" charset="-122"/>
                    <a:cs typeface="Arial" panose="020B0604020202020204" pitchFamily="34" charset="0"/>
                  </a:rPr>
                  <a:t>对前一层</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的偏导</a:t>
                </a:r>
                <a:r>
                  <a:rPr lang="zh-CN" altLang="en-US" sz="1200" dirty="0">
                    <a:effectLst/>
                    <a:latin typeface="Cambria" panose="02040503050406030204" pitchFamily="18" charset="0"/>
                    <a:ea typeface="宋体" panose="02010600030101010101" pitchFamily="2" charset="-122"/>
                    <a:cs typeface="Arial" panose="020B0604020202020204" pitchFamily="34" charset="0"/>
                  </a:rPr>
                  <a:t>，最后一层即为</a:t>
                </a:r>
                <a:r>
                  <a:rPr lang="en-US" altLang="zh-CN" sz="1200" dirty="0">
                    <a:effectLst/>
                    <a:latin typeface="Cambria" panose="02040503050406030204" pitchFamily="18" charset="0"/>
                    <a:ea typeface="宋体" panose="02010600030101010101" pitchFamily="2" charset="-122"/>
                    <a:cs typeface="Arial" panose="020B0604020202020204" pitchFamily="34" charset="0"/>
                  </a:rPr>
                  <a:t>predict-y</a:t>
                </a:r>
                <a:r>
                  <a:rPr lang="zh-CN" altLang="zh-CN" sz="12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1200" dirty="0">
                    <a:effectLst/>
                    <a:latin typeface="Cambria" panose="02040503050406030204" pitchFamily="18" charset="0"/>
                    <a:ea typeface="宋体" panose="02010600030101010101" pitchFamily="2" charset="-122"/>
                    <a:cs typeface="Arial" panose="020B0604020202020204" pitchFamily="34" charset="0"/>
                  </a:rPr>
                  <a:t>容易知道，</a:t>
                </a:r>
                <a:r>
                  <a:rPr lang="zh-CN" altLang="zh-CN" sz="1200" dirty="0">
                    <a:effectLst/>
                    <a:latin typeface="Cambria" panose="02040503050406030204" pitchFamily="18" charset="0"/>
                    <a:ea typeface="宋体" panose="02010600030101010101" pitchFamily="2" charset="-122"/>
                    <a:cs typeface="Arial" panose="020B0604020202020204" pitchFamily="34" charset="0"/>
                  </a:rPr>
                  <a:t>只要我们求得</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𝑑𝑥′/𝑑𝑥</a:t>
                </a:r>
                <a:r>
                  <a:rPr lang="zh-CN" altLang="zh-CN" sz="1200" dirty="0">
                    <a:effectLst/>
                    <a:latin typeface="Cambria" panose="02040503050406030204" pitchFamily="18" charset="0"/>
                    <a:ea typeface="宋体" panose="02010600030101010101" pitchFamily="2" charset="-122"/>
                    <a:cs typeface="Arial" panose="020B0604020202020204" pitchFamily="34" charset="0"/>
                  </a:rPr>
                  <a:t>，就可以</a:t>
                </a:r>
                <a:r>
                  <a:rPr lang="zh-CN" altLang="en-US" sz="1200" dirty="0">
                    <a:effectLst/>
                    <a:latin typeface="Cambria" panose="02040503050406030204" pitchFamily="18" charset="0"/>
                    <a:ea typeface="宋体" panose="02010600030101010101" pitchFamily="2" charset="-122"/>
                    <a:cs typeface="Arial" panose="020B0604020202020204" pitchFamily="34" charset="0"/>
                  </a:rPr>
                  <a:t>根据</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en-US" sz="1200" dirty="0">
                    <a:effectLst/>
                    <a:latin typeface="Cambria" panose="02040503050406030204" pitchFamily="18" charset="0"/>
                    <a:ea typeface="宋体" panose="02010600030101010101" pitchFamily="2" charset="-122"/>
                    <a:cs typeface="Arial" panose="020B0604020202020204" pitchFamily="34" charset="0"/>
                  </a:rPr>
                  <a:t>的值及链式法则</a:t>
                </a:r>
                <a:r>
                  <a:rPr lang="zh-CN" altLang="zh-CN" sz="1200" dirty="0">
                    <a:effectLst/>
                    <a:latin typeface="Cambria" panose="02040503050406030204" pitchFamily="18" charset="0"/>
                    <a:ea typeface="宋体" panose="02010600030101010101" pitchFamily="2" charset="-122"/>
                    <a:cs typeface="Arial" panose="020B0604020202020204" pitchFamily="34" charset="0"/>
                  </a:rPr>
                  <a:t>求出</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effectLst/>
                    <a:latin typeface="Cambria" panose="02040503050406030204" pitchFamily="18" charset="0"/>
                    <a:ea typeface="宋体" panose="02010600030101010101" pitchFamily="2" charset="-122"/>
                    <a:cs typeface="Arial" panose="020B0604020202020204" pitchFamily="34" charset="0"/>
                  </a:rPr>
                  <a:t>，之后再对</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𝜃</a:t>
                </a:r>
                <a:r>
                  <a:rPr lang="zh-CN" altLang="zh-CN" sz="1200" dirty="0">
                    <a:effectLst/>
                    <a:latin typeface="Cambria" panose="02040503050406030204" pitchFamily="18" charset="0"/>
                    <a:ea typeface="宋体" panose="02010600030101010101" pitchFamily="2" charset="-122"/>
                    <a:cs typeface="Arial" panose="020B0604020202020204" pitchFamily="34" charset="0"/>
                  </a:rPr>
                  <a:t>求出一次偏导即可求出对应梯度。</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1200" dirty="0">
                    <a:latin typeface="Cambria" panose="02040503050406030204" pitchFamily="18" charset="0"/>
                    <a:ea typeface="宋体" panose="02010600030101010101" pitchFamily="2" charset="-122"/>
                    <a:cs typeface="Arial" panose="020B0604020202020204" pitchFamily="34" charset="0"/>
                  </a:rPr>
                  <a:t>那么最朴素</a:t>
                </a:r>
                <a:r>
                  <a:rPr lang="zh-CN" altLang="zh-CN" sz="1200" dirty="0">
                    <a:effectLst/>
                    <a:latin typeface="Cambria" panose="02040503050406030204" pitchFamily="18" charset="0"/>
                    <a:ea typeface="宋体" panose="02010600030101010101" pitchFamily="2" charset="-122"/>
                    <a:cs typeface="Arial" panose="020B0604020202020204" pitchFamily="34" charset="0"/>
                  </a:rPr>
                  <a:t>想法</a:t>
                </a:r>
                <a:r>
                  <a:rPr lang="zh-CN" altLang="en-US" sz="1200" dirty="0">
                    <a:effectLst/>
                    <a:latin typeface="Cambria" panose="02040503050406030204" pitchFamily="18" charset="0"/>
                    <a:ea typeface="宋体" panose="02010600030101010101" pitchFamily="2" charset="-122"/>
                    <a:cs typeface="Arial" panose="020B0604020202020204" pitchFamily="34" charset="0"/>
                  </a:rPr>
                  <a:t>就</a:t>
                </a:r>
                <a:r>
                  <a:rPr lang="zh-CN" altLang="zh-CN" sz="1200" dirty="0">
                    <a:effectLst/>
                    <a:latin typeface="Cambria" panose="02040503050406030204" pitchFamily="18" charset="0"/>
                    <a:ea typeface="宋体" panose="02010600030101010101" pitchFamily="2" charset="-122"/>
                    <a:cs typeface="Arial" panose="020B0604020202020204" pitchFamily="34" charset="0"/>
                  </a:rPr>
                  <a:t>是</a:t>
                </a:r>
                <a:r>
                  <a:rPr lang="zh-CN" altLang="zh-CN" sz="1200" dirty="0">
                    <a:latin typeface="Cambria" panose="02040503050406030204" pitchFamily="18" charset="0"/>
                    <a:ea typeface="宋体" panose="02010600030101010101" pitchFamily="2" charset="-122"/>
                    <a:cs typeface="Arial" panose="020B0604020202020204" pitchFamily="34" charset="0"/>
                  </a:rPr>
                  <a:t>求得</a:t>
                </a:r>
                <a:r>
                  <a:rPr lang="en-US" altLang="zh-CN" sz="1200" i="0">
                    <a:latin typeface="Cambria Math" panose="02040503050406030204" pitchFamily="18" charset="0"/>
                    <a:ea typeface="宋体" panose="02010600030101010101" pitchFamily="2" charset="-122"/>
                    <a:cs typeface="Arial" panose="020B0604020202020204" pitchFamily="34" charset="0"/>
                  </a:rPr>
                  <a:t>𝑑𝑥′/𝑑𝑥</a:t>
                </a:r>
                <a:r>
                  <a:rPr lang="zh-CN" altLang="en-US" sz="1200" dirty="0">
                    <a:effectLst/>
                    <a:latin typeface="Cambria" panose="02040503050406030204" pitchFamily="18" charset="0"/>
                    <a:ea typeface="宋体" panose="02010600030101010101" pitchFamily="2" charset="-122"/>
                    <a:cs typeface="Arial" panose="020B0604020202020204" pitchFamily="34" charset="0"/>
                  </a:rPr>
                  <a:t>。可以</a:t>
                </a:r>
                <a:r>
                  <a:rPr lang="zh-CN" altLang="zh-CN" sz="1200" dirty="0">
                    <a:effectLst/>
                    <a:latin typeface="Cambria" panose="02040503050406030204" pitchFamily="18" charset="0"/>
                    <a:ea typeface="宋体" panose="02010600030101010101" pitchFamily="2" charset="-122"/>
                    <a:cs typeface="Arial" panose="020B0604020202020204" pitchFamily="34" charset="0"/>
                  </a:rPr>
                  <a:t>令</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右乘一个</a:t>
                </a:r>
                <a:r>
                  <a:rPr lang="en-US" altLang="zh-CN" sz="1200" dirty="0">
                    <a:effectLst/>
                    <a:latin typeface="Cambria" panose="02040503050406030204" pitchFamily="18" charset="0"/>
                    <a:ea typeface="宋体" panose="02010600030101010101" pitchFamily="2" charset="-122"/>
                    <a:cs typeface="Arial" panose="020B0604020202020204" pitchFamily="34" charset="0"/>
                  </a:rPr>
                  <a:t>n</a:t>
                </a:r>
                <a:r>
                  <a:rPr lang="zh-CN" altLang="zh-CN" sz="1200" dirty="0">
                    <a:effectLst/>
                    <a:latin typeface="Cambria" panose="02040503050406030204" pitchFamily="18" charset="0"/>
                    <a:ea typeface="宋体" panose="02010600030101010101" pitchFamily="2" charset="-122"/>
                    <a:cs typeface="Arial" panose="020B0604020202020204" pitchFamily="34" charset="0"/>
                  </a:rPr>
                  <a:t>×</a:t>
                </a:r>
                <a:r>
                  <a:rPr lang="en-US" altLang="zh-CN" sz="1200" dirty="0">
                    <a:effectLst/>
                    <a:latin typeface="Cambria" panose="02040503050406030204" pitchFamily="18" charset="0"/>
                    <a:ea typeface="宋体" panose="02010600030101010101" pitchFamily="2" charset="-122"/>
                    <a:cs typeface="Arial" panose="020B0604020202020204" pitchFamily="34" charset="0"/>
                  </a:rPr>
                  <a:t>(n+1)</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的矩阵</a:t>
                </a:r>
                <a:endParaRPr lang="en-US" altLang="zh-CN" sz="1200" dirty="0">
                  <a:effectLst/>
                  <a:latin typeface="Cambria" panose="02040503050406030204" pitchFamily="18" charset="0"/>
                  <a:ea typeface="宋体" panose="02010600030101010101" pitchFamily="2" charset="-122"/>
                  <a:cs typeface="Arial" panose="020B0604020202020204" pitchFamily="34" charset="0"/>
                </a:endParaRPr>
              </a:p>
              <a:p>
                <a:r>
                  <a:rPr lang="zh-CN" altLang="zh-CN" sz="1200" dirty="0">
                    <a:effectLst/>
                    <a:latin typeface="Cambria" panose="02040503050406030204" pitchFamily="18" charset="0"/>
                    <a:ea typeface="宋体" panose="02010600030101010101" pitchFamily="2" charset="-122"/>
                    <a:cs typeface="Arial" panose="020B0604020202020204" pitchFamily="34" charset="0"/>
                  </a:rPr>
                  <a:t>从而得到</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和</a:t>
                </a:r>
                <a:r>
                  <a:rPr lang="en-US" altLang="zh-CN" sz="1200" dirty="0">
                    <a:effectLst/>
                    <a:latin typeface="Cambria" panose="02040503050406030204" pitchFamily="18" charset="0"/>
                    <a:ea typeface="宋体" panose="02010600030101010101" pitchFamily="2" charset="-122"/>
                    <a:cs typeface="Arial" panose="020B0604020202020204" pitchFamily="34" charset="0"/>
                  </a:rPr>
                  <a:t>x’</a:t>
                </a:r>
                <a:r>
                  <a:rPr lang="zh-CN" altLang="zh-CN" sz="1200" dirty="0">
                    <a:effectLst/>
                    <a:latin typeface="Cambria" panose="02040503050406030204" pitchFamily="18" charset="0"/>
                    <a:ea typeface="宋体" panose="02010600030101010101" pitchFamily="2" charset="-122"/>
                    <a:cs typeface="Arial" panose="020B0604020202020204" pitchFamily="34" charset="0"/>
                  </a:rPr>
                  <a:t>的线性关系，再利用这一关系得到</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𝑑𝑥′/𝑑𝑥</a:t>
                </a:r>
                <a:r>
                  <a:rPr lang="zh-CN" altLang="zh-CN" sz="1200" i="0">
                    <a:effectLst/>
                    <a:latin typeface="Cambria Math" panose="02040503050406030204" pitchFamily="18" charset="0"/>
                    <a:ea typeface="宋体" panose="02010600030101010101" pitchFamily="2" charset="-122"/>
                    <a:cs typeface="Arial" panose="020B0604020202020204" pitchFamily="34" charset="0"/>
                  </a:rPr>
                  <a:t>，</a:t>
                </a:r>
                <a:r>
                  <a:rPr lang="zh-CN" altLang="zh-CN" sz="1200" dirty="0">
                    <a:effectLst/>
                    <a:latin typeface="Cambria" panose="02040503050406030204" pitchFamily="18" charset="0"/>
                    <a:ea typeface="宋体" panose="02010600030101010101" pitchFamily="2" charset="-122"/>
                    <a:cs typeface="Arial" panose="020B0604020202020204" pitchFamily="34" charset="0"/>
                  </a:rPr>
                  <a:t>最后利用链式法则处理</a:t>
                </a:r>
                <a:r>
                  <a:rPr lang="en-US" altLang="zh-CN" sz="1200" i="0">
                    <a:effectLst/>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effectLst/>
                    <a:latin typeface="Cambria" panose="02040503050406030204" pitchFamily="18" charset="0"/>
                    <a:ea typeface="宋体" panose="02010600030101010101" pitchFamily="2" charset="-122"/>
                    <a:cs typeface="Arial" panose="020B0604020202020204" pitchFamily="34" charset="0"/>
                  </a:rPr>
                  <a:t>。但是这一方法过于复杂，会大大增加计算量。</a:t>
                </a:r>
                <a:endParaRPr lang="zh-CN" altLang="en-US"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64E61829-E50B-4091-AE21-893680968DF2}" type="slidenum">
              <a:rPr lang="zh-CN" altLang="en-US" smtClean="0"/>
              <a:t>26</a:t>
            </a:fld>
            <a:endParaRPr lang="zh-CN" altLang="en-US"/>
          </a:p>
        </p:txBody>
      </p:sp>
    </p:spTree>
    <p:extLst>
      <p:ext uri="{BB962C8B-B14F-4D97-AF65-F5344CB8AC3E}">
        <p14:creationId xmlns:p14="http://schemas.microsoft.com/office/powerpoint/2010/main" val="2480997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dirty="0">
                    <a:latin typeface="Cambria" panose="02040503050406030204" pitchFamily="18" charset="0"/>
                    <a:ea typeface="宋体" panose="02010600030101010101" pitchFamily="2" charset="-122"/>
                    <a:cs typeface="Arial" panose="020B0604020202020204" pitchFamily="34" charset="0"/>
                  </a:rPr>
                  <a:t>注意到</a:t>
                </a:r>
                <a:r>
                  <a:rPr lang="zh-CN" altLang="en-US" sz="1200" dirty="0">
                    <a:latin typeface="Cambria" panose="02040503050406030204" pitchFamily="18" charset="0"/>
                    <a:ea typeface="宋体" panose="02010600030101010101" pitchFamily="2" charset="-122"/>
                    <a:cs typeface="Arial" panose="020B0604020202020204" pitchFamily="34" charset="0"/>
                  </a:rPr>
                  <a:t>前向传播时</a:t>
                </a:r>
                <a:r>
                  <a:rPr lang="zh-CN" altLang="zh-CN" sz="1200" dirty="0">
                    <a:latin typeface="Cambria" panose="02040503050406030204" pitchFamily="18" charset="0"/>
                    <a:ea typeface="宋体" panose="02010600030101010101" pitchFamily="2" charset="-122"/>
                    <a:cs typeface="Arial" panose="020B0604020202020204" pitchFamily="34" charset="0"/>
                  </a:rPr>
                  <a:t>增广的值始终为</a:t>
                </a:r>
                <a:r>
                  <a:rPr lang="en-US" altLang="zh-CN" sz="1200" dirty="0">
                    <a:latin typeface="Cambria" panose="02040503050406030204" pitchFamily="18" charset="0"/>
                    <a:ea typeface="宋体" panose="02010600030101010101" pitchFamily="2" charset="-122"/>
                    <a:cs typeface="Arial" panose="020B0604020202020204" pitchFamily="34" charset="0"/>
                  </a:rPr>
                  <a:t>1</a:t>
                </a:r>
                <a:r>
                  <a:rPr lang="zh-CN" altLang="zh-CN" sz="1200" dirty="0">
                    <a:latin typeface="Cambria" panose="02040503050406030204" pitchFamily="18" charset="0"/>
                    <a:ea typeface="宋体" panose="02010600030101010101" pitchFamily="2" charset="-122"/>
                    <a:cs typeface="Arial" panose="020B0604020202020204" pitchFamily="34" charset="0"/>
                  </a:rPr>
                  <a:t>（因为</a:t>
                </a:r>
                <a:r>
                  <a:rPr lang="en-US" altLang="zh-CN" sz="1200" dirty="0">
                    <a:latin typeface="Cambria" panose="02040503050406030204" pitchFamily="18" charset="0"/>
                    <a:ea typeface="宋体" panose="02010600030101010101" pitchFamily="2" charset="-122"/>
                    <a:cs typeface="Arial" panose="020B0604020202020204" pitchFamily="34" charset="0"/>
                  </a:rPr>
                  <a:t>bias</a:t>
                </a:r>
                <a:r>
                  <a:rPr lang="zh-CN" altLang="zh-CN" sz="1200" dirty="0">
                    <a:latin typeface="Cambria" panose="02040503050406030204" pitchFamily="18" charset="0"/>
                    <a:ea typeface="宋体" panose="02010600030101010101" pitchFamily="2" charset="-122"/>
                    <a:cs typeface="Arial" panose="020B0604020202020204" pitchFamily="34" charset="0"/>
                  </a:rPr>
                  <a:t>），是一个常数。故求取</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latin typeface="Cambria" panose="02040503050406030204" pitchFamily="18" charset="0"/>
                    <a:ea typeface="宋体" panose="02010600030101010101" pitchFamily="2" charset="-122"/>
                    <a:cs typeface="Arial" panose="020B0604020202020204" pitchFamily="34" charset="0"/>
                  </a:rPr>
                  <a:t>时可以不使用链式法则先求</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r>
                      <a:rPr lang="en-US" altLang="zh-CN" sz="1200">
                        <a:latin typeface="Cambria Math" panose="02040503050406030204" pitchFamily="18" charset="0"/>
                        <a:ea typeface="宋体" panose="02010600030101010101" pitchFamily="2" charset="-122"/>
                        <a:cs typeface="Arial" panose="020B0604020202020204" pitchFamily="34" charset="0"/>
                      </a:rPr>
                      <m:t>′</m:t>
                    </m:r>
                  </m:oMath>
                </a14:m>
                <a:r>
                  <a:rPr lang="zh-CN" altLang="zh-CN" sz="1200" dirty="0">
                    <a:latin typeface="Cambria" panose="02040503050406030204" pitchFamily="18" charset="0"/>
                    <a:ea typeface="宋体" panose="02010600030101010101" pitchFamily="2" charset="-122"/>
                    <a:cs typeface="Arial" panose="020B0604020202020204" pitchFamily="34" charset="0"/>
                  </a:rPr>
                  <a:t>，再求</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𝑑𝑥</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latin typeface="Cambria" panose="02040503050406030204" pitchFamily="18" charset="0"/>
                    <a:ea typeface="宋体" panose="02010600030101010101" pitchFamily="2" charset="-122"/>
                    <a:cs typeface="Arial" panose="020B0604020202020204" pitchFamily="34" charset="0"/>
                  </a:rPr>
                  <a:t>，而是将梯度矩阵</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r>
                      <a:rPr lang="en-US" altLang="zh-CN" sz="1200">
                        <a:latin typeface="Cambria Math" panose="02040503050406030204" pitchFamily="18" charset="0"/>
                        <a:ea typeface="宋体" panose="02010600030101010101" pitchFamily="2" charset="-122"/>
                        <a:cs typeface="Arial" panose="020B0604020202020204" pitchFamily="34" charset="0"/>
                      </a:rPr>
                      <m:t>′</m:t>
                    </m:r>
                  </m:oMath>
                </a14:m>
                <a:r>
                  <a:rPr lang="zh-CN" altLang="zh-CN" sz="1200" dirty="0">
                    <a:latin typeface="Cambria" panose="02040503050406030204" pitchFamily="18" charset="0"/>
                    <a:ea typeface="宋体" panose="02010600030101010101" pitchFamily="2" charset="-122"/>
                    <a:cs typeface="Arial" panose="020B0604020202020204" pitchFamily="34" charset="0"/>
                  </a:rPr>
                  <a:t>的</a:t>
                </a:r>
                <a:r>
                  <a:rPr lang="zh-CN" altLang="zh-CN" sz="1200" dirty="0">
                    <a:solidFill>
                      <a:srgbClr val="FF0000"/>
                    </a:solidFill>
                    <a:latin typeface="Cambria" panose="02040503050406030204" pitchFamily="18" charset="0"/>
                    <a:ea typeface="宋体" panose="02010600030101010101" pitchFamily="2" charset="-122"/>
                    <a:cs typeface="Arial" panose="020B0604020202020204" pitchFamily="34" charset="0"/>
                  </a:rPr>
                  <a:t>第一列直接去掉</a:t>
                </a:r>
                <a:r>
                  <a:rPr lang="zh-CN" altLang="zh-CN" sz="1200" dirty="0">
                    <a:latin typeface="Cambria" panose="02040503050406030204" pitchFamily="18" charset="0"/>
                    <a:ea typeface="宋体" panose="02010600030101010101" pitchFamily="2" charset="-122"/>
                    <a:cs typeface="Arial" panose="020B0604020202020204" pitchFamily="34" charset="0"/>
                  </a:rPr>
                  <a:t>，即可得到</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latin typeface="Cambria" panose="02040503050406030204" pitchFamily="18" charset="0"/>
                    <a:ea typeface="宋体" panose="02010600030101010101" pitchFamily="2" charset="-122"/>
                    <a:cs typeface="Arial" panose="020B0604020202020204" pitchFamily="34" charset="0"/>
                  </a:rPr>
                  <a:t>。（因为梯度矩阵</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r>
                      <a:rPr lang="en-US" altLang="zh-CN" sz="1200">
                        <a:latin typeface="Cambria Math" panose="02040503050406030204" pitchFamily="18" charset="0"/>
                        <a:ea typeface="宋体" panose="02010600030101010101" pitchFamily="2" charset="-122"/>
                        <a:cs typeface="Arial" panose="020B0604020202020204" pitchFamily="34" charset="0"/>
                      </a:rPr>
                      <m:t>′</m:t>
                    </m:r>
                  </m:oMath>
                </a14:m>
                <a:r>
                  <a:rPr lang="zh-CN" altLang="zh-CN" sz="1200" dirty="0">
                    <a:latin typeface="Cambria" panose="02040503050406030204" pitchFamily="18" charset="0"/>
                    <a:ea typeface="宋体" panose="02010600030101010101" pitchFamily="2" charset="-122"/>
                    <a:cs typeface="Arial" panose="020B0604020202020204" pitchFamily="34" charset="0"/>
                  </a:rPr>
                  <a:t>除了第一列外，所有元素均是</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1200" dirty="0">
                    <a:latin typeface="Cambria" panose="02040503050406030204" pitchFamily="18" charset="0"/>
                    <a:ea typeface="宋体" panose="02010600030101010101" pitchFamily="2" charset="-122"/>
                    <a:cs typeface="Arial" panose="020B0604020202020204" pitchFamily="34" charset="0"/>
                  </a:rPr>
                  <a:t>的运算结果，只有第一列是因为增广得到的额外列）</a:t>
                </a:r>
                <a:r>
                  <a:rPr lang="zh-CN" altLang="en-US" sz="1200" dirty="0">
                    <a:latin typeface="Cambria" panose="02040503050406030204" pitchFamily="18" charset="0"/>
                    <a:ea typeface="宋体" panose="02010600030101010101" pitchFamily="2" charset="-122"/>
                    <a:cs typeface="Arial" panose="020B0604020202020204" pitchFamily="34" charset="0"/>
                  </a:rPr>
                  <a:t>由此，绕开了</a:t>
                </a:r>
                <a:r>
                  <a:rPr lang="zh-CN" altLang="zh-CN" sz="1200" dirty="0">
                    <a:latin typeface="Cambria" panose="02040503050406030204" pitchFamily="18" charset="0"/>
                    <a:ea typeface="宋体" panose="02010600030101010101" pitchFamily="2" charset="-122"/>
                    <a:cs typeface="Arial" panose="020B0604020202020204" pitchFamily="34" charset="0"/>
                  </a:rPr>
                  <a:t>求</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𝑑𝑥</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1200" dirty="0">
                    <a:latin typeface="Cambria" panose="02040503050406030204" pitchFamily="18" charset="0"/>
                    <a:ea typeface="宋体" panose="02010600030101010101" pitchFamily="2" charset="-122"/>
                    <a:cs typeface="Arial" panose="020B0604020202020204" pitchFamily="34" charset="0"/>
                  </a:rPr>
                  <a:t>，简单方便地解决了</a:t>
                </a:r>
                <a:r>
                  <a:rPr lang="zh-CN" altLang="zh-CN" sz="1200" dirty="0">
                    <a:latin typeface="Cambria" panose="02040503050406030204" pitchFamily="18" charset="0"/>
                    <a:ea typeface="宋体" panose="02010600030101010101" pitchFamily="2" charset="-122"/>
                    <a:cs typeface="Arial" panose="020B0604020202020204" pitchFamily="34" charset="0"/>
                  </a:rPr>
                  <a:t> </a:t>
                </a:r>
                <a14:m>
                  <m:oMath xmlns:m="http://schemas.openxmlformats.org/officeDocument/2006/math">
                    <m:r>
                      <a:rPr lang="en-US" altLang="zh-CN" sz="12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1200">
                        <a:latin typeface="Cambria Math" panose="02040503050406030204" pitchFamily="18" charset="0"/>
                        <a:ea typeface="宋体" panose="02010600030101010101" pitchFamily="2" charset="-122"/>
                        <a:cs typeface="Arial" panose="020B0604020202020204" pitchFamily="34" charset="0"/>
                      </a:rPr>
                      <m:t>/</m:t>
                    </m:r>
                    <m:r>
                      <a:rPr lang="en-US" altLang="zh-CN" sz="1200">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1200" dirty="0">
                    <a:latin typeface="Cambria" panose="02040503050406030204" pitchFamily="18" charset="0"/>
                    <a:ea typeface="宋体" panose="02010600030101010101" pitchFamily="2" charset="-122"/>
                    <a:cs typeface="Arial" panose="020B0604020202020204" pitchFamily="34" charset="0"/>
                  </a:rPr>
                  <a:t>的求取问题</a:t>
                </a:r>
                <a:endParaRPr lang="zh-CN" altLang="en-US" dirty="0"/>
              </a:p>
            </p:txBody>
          </p:sp>
        </mc:Choice>
        <mc:Fallback xmlns="">
          <p:sp>
            <p:nvSpPr>
              <p:cNvPr id="3" name="备注占位符 2"/>
              <p:cNvSpPr>
                <a:spLocks noGrp="1"/>
              </p:cNvSpPr>
              <p:nvPr>
                <p:ph type="body" idx="1"/>
              </p:nvPr>
            </p:nvSpPr>
            <p:spPr/>
            <p:txBody>
              <a:bodyPr/>
              <a:lstStyle/>
              <a:p>
                <a:r>
                  <a:rPr lang="zh-CN" altLang="zh-CN" sz="1200" dirty="0">
                    <a:latin typeface="Cambria" panose="02040503050406030204" pitchFamily="18" charset="0"/>
                    <a:ea typeface="宋体" panose="02010600030101010101" pitchFamily="2" charset="-122"/>
                    <a:cs typeface="Arial" panose="020B0604020202020204" pitchFamily="34" charset="0"/>
                  </a:rPr>
                  <a:t>注意到</a:t>
                </a:r>
                <a:r>
                  <a:rPr lang="zh-CN" altLang="en-US" sz="1200" dirty="0">
                    <a:latin typeface="Cambria" panose="02040503050406030204" pitchFamily="18" charset="0"/>
                    <a:ea typeface="宋体" panose="02010600030101010101" pitchFamily="2" charset="-122"/>
                    <a:cs typeface="Arial" panose="020B0604020202020204" pitchFamily="34" charset="0"/>
                  </a:rPr>
                  <a:t>前向传播时</a:t>
                </a:r>
                <a:r>
                  <a:rPr lang="zh-CN" altLang="zh-CN" sz="1200" dirty="0">
                    <a:latin typeface="Cambria" panose="02040503050406030204" pitchFamily="18" charset="0"/>
                    <a:ea typeface="宋体" panose="02010600030101010101" pitchFamily="2" charset="-122"/>
                    <a:cs typeface="Arial" panose="020B0604020202020204" pitchFamily="34" charset="0"/>
                  </a:rPr>
                  <a:t>增广的值始终为</a:t>
                </a:r>
                <a:r>
                  <a:rPr lang="en-US" altLang="zh-CN" sz="1200" dirty="0">
                    <a:latin typeface="Cambria" panose="02040503050406030204" pitchFamily="18" charset="0"/>
                    <a:ea typeface="宋体" panose="02010600030101010101" pitchFamily="2" charset="-122"/>
                    <a:cs typeface="Arial" panose="020B0604020202020204" pitchFamily="34" charset="0"/>
                  </a:rPr>
                  <a:t>1</a:t>
                </a:r>
                <a:r>
                  <a:rPr lang="zh-CN" altLang="zh-CN" sz="1200" dirty="0">
                    <a:latin typeface="Cambria" panose="02040503050406030204" pitchFamily="18" charset="0"/>
                    <a:ea typeface="宋体" panose="02010600030101010101" pitchFamily="2" charset="-122"/>
                    <a:cs typeface="Arial" panose="020B0604020202020204" pitchFamily="34" charset="0"/>
                  </a:rPr>
                  <a:t>（因为</a:t>
                </a:r>
                <a:r>
                  <a:rPr lang="en-US" altLang="zh-CN" sz="1200" dirty="0">
                    <a:latin typeface="Cambria" panose="02040503050406030204" pitchFamily="18" charset="0"/>
                    <a:ea typeface="宋体" panose="02010600030101010101" pitchFamily="2" charset="-122"/>
                    <a:cs typeface="Arial" panose="020B0604020202020204" pitchFamily="34" charset="0"/>
                  </a:rPr>
                  <a:t>bias</a:t>
                </a:r>
                <a:r>
                  <a:rPr lang="zh-CN" altLang="zh-CN" sz="1200" dirty="0">
                    <a:latin typeface="Cambria" panose="02040503050406030204" pitchFamily="18" charset="0"/>
                    <a:ea typeface="宋体" panose="02010600030101010101" pitchFamily="2" charset="-122"/>
                    <a:cs typeface="Arial" panose="020B0604020202020204" pitchFamily="34" charset="0"/>
                  </a:rPr>
                  <a:t>），是一个常数。故求取</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时可以不使用链式法则先求</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，再求</a:t>
                </a:r>
                <a:r>
                  <a:rPr lang="en-US" altLang="zh-CN" sz="1200" i="0">
                    <a:latin typeface="Cambria Math" panose="02040503050406030204" pitchFamily="18" charset="0"/>
                    <a:ea typeface="宋体" panose="02010600030101010101" pitchFamily="2" charset="-122"/>
                    <a:cs typeface="Arial" panose="020B0604020202020204" pitchFamily="34" charset="0"/>
                  </a:rPr>
                  <a:t>𝑑𝑥′/𝑑𝑥</a:t>
                </a:r>
                <a:r>
                  <a:rPr lang="zh-CN" altLang="zh-CN" sz="1200" dirty="0">
                    <a:latin typeface="Cambria" panose="02040503050406030204" pitchFamily="18" charset="0"/>
                    <a:ea typeface="宋体" panose="02010600030101010101" pitchFamily="2" charset="-122"/>
                    <a:cs typeface="Arial" panose="020B0604020202020204" pitchFamily="34" charset="0"/>
                  </a:rPr>
                  <a:t>，而是将梯度矩阵</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的</a:t>
                </a:r>
                <a:r>
                  <a:rPr lang="zh-CN" altLang="zh-CN" sz="1200" dirty="0">
                    <a:solidFill>
                      <a:srgbClr val="FF0000"/>
                    </a:solidFill>
                    <a:latin typeface="Cambria" panose="02040503050406030204" pitchFamily="18" charset="0"/>
                    <a:ea typeface="宋体" panose="02010600030101010101" pitchFamily="2" charset="-122"/>
                    <a:cs typeface="Arial" panose="020B0604020202020204" pitchFamily="34" charset="0"/>
                  </a:rPr>
                  <a:t>第一列直接去掉</a:t>
                </a:r>
                <a:r>
                  <a:rPr lang="zh-CN" altLang="zh-CN" sz="1200" dirty="0">
                    <a:latin typeface="Cambria" panose="02040503050406030204" pitchFamily="18" charset="0"/>
                    <a:ea typeface="宋体" panose="02010600030101010101" pitchFamily="2" charset="-122"/>
                    <a:cs typeface="Arial" panose="020B0604020202020204" pitchFamily="34" charset="0"/>
                  </a:rPr>
                  <a:t>，即可得到</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。（因为梯度矩阵</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除了第一列外，所有元素均是</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zh-CN" sz="1200" dirty="0">
                    <a:latin typeface="Cambria" panose="02040503050406030204" pitchFamily="18" charset="0"/>
                    <a:ea typeface="宋体" panose="02010600030101010101" pitchFamily="2" charset="-122"/>
                    <a:cs typeface="Arial" panose="020B0604020202020204" pitchFamily="34" charset="0"/>
                  </a:rPr>
                  <a:t>的运算结果，只有第一列是因为增广得到的额外列）</a:t>
                </a:r>
                <a:r>
                  <a:rPr lang="zh-CN" altLang="en-US" sz="1200" dirty="0">
                    <a:latin typeface="Cambria" panose="02040503050406030204" pitchFamily="18" charset="0"/>
                    <a:ea typeface="宋体" panose="02010600030101010101" pitchFamily="2" charset="-122"/>
                    <a:cs typeface="Arial" panose="020B0604020202020204" pitchFamily="34" charset="0"/>
                  </a:rPr>
                  <a:t>由此，绕开了</a:t>
                </a:r>
                <a:r>
                  <a:rPr lang="zh-CN" altLang="zh-CN" sz="1200" dirty="0">
                    <a:latin typeface="Cambria" panose="02040503050406030204" pitchFamily="18" charset="0"/>
                    <a:ea typeface="宋体" panose="02010600030101010101" pitchFamily="2" charset="-122"/>
                    <a:cs typeface="Arial" panose="020B0604020202020204" pitchFamily="34" charset="0"/>
                  </a:rPr>
                  <a:t>求</a:t>
                </a:r>
                <a:r>
                  <a:rPr lang="en-US" altLang="zh-CN" sz="1200" i="0">
                    <a:latin typeface="Cambria Math" panose="02040503050406030204" pitchFamily="18" charset="0"/>
                    <a:ea typeface="宋体" panose="02010600030101010101" pitchFamily="2" charset="-122"/>
                    <a:cs typeface="Arial" panose="020B0604020202020204" pitchFamily="34" charset="0"/>
                  </a:rPr>
                  <a:t>𝑑𝑥′/𝑑𝑥</a:t>
                </a:r>
                <a:r>
                  <a:rPr lang="zh-CN" altLang="en-US" sz="1200" dirty="0">
                    <a:latin typeface="Cambria" panose="02040503050406030204" pitchFamily="18" charset="0"/>
                    <a:ea typeface="宋体" panose="02010600030101010101" pitchFamily="2" charset="-122"/>
                    <a:cs typeface="Arial" panose="020B0604020202020204" pitchFamily="34" charset="0"/>
                  </a:rPr>
                  <a:t>，简单方便地解决了</a:t>
                </a:r>
                <a:r>
                  <a:rPr lang="zh-CN" altLang="zh-CN" sz="1200" dirty="0">
                    <a:latin typeface="Cambria" panose="02040503050406030204" pitchFamily="18" charset="0"/>
                    <a:ea typeface="宋体" panose="02010600030101010101" pitchFamily="2" charset="-122"/>
                    <a:cs typeface="Arial" panose="020B0604020202020204" pitchFamily="34" charset="0"/>
                  </a:rPr>
                  <a:t> </a:t>
                </a:r>
                <a:r>
                  <a:rPr lang="en-US" altLang="zh-CN" sz="1200" i="0">
                    <a:latin typeface="Cambria Math" panose="02040503050406030204" pitchFamily="18" charset="0"/>
                    <a:ea typeface="宋体" panose="02010600030101010101" pitchFamily="2" charset="-122"/>
                    <a:cs typeface="Arial" panose="020B0604020202020204" pitchFamily="34" charset="0"/>
                  </a:rPr>
                  <a:t>𝑑𝑐𝑜𝑠𝑡/𝑑𝑥</a:t>
                </a:r>
                <a:r>
                  <a:rPr lang="zh-CN" altLang="en-US" sz="1200" dirty="0">
                    <a:latin typeface="Cambria" panose="02040503050406030204" pitchFamily="18" charset="0"/>
                    <a:ea typeface="宋体" panose="02010600030101010101" pitchFamily="2" charset="-122"/>
                    <a:cs typeface="Arial" panose="020B0604020202020204" pitchFamily="34" charset="0"/>
                  </a:rPr>
                  <a:t>的求取问题</a:t>
                </a:r>
                <a:endParaRPr lang="zh-CN" altLang="en-US" dirty="0"/>
              </a:p>
            </p:txBody>
          </p:sp>
        </mc:Fallback>
      </mc:AlternateContent>
      <p:sp>
        <p:nvSpPr>
          <p:cNvPr id="4" name="灯片编号占位符 3"/>
          <p:cNvSpPr>
            <a:spLocks noGrp="1"/>
          </p:cNvSpPr>
          <p:nvPr>
            <p:ph type="sldNum" sz="quarter" idx="5"/>
          </p:nvPr>
        </p:nvSpPr>
        <p:spPr/>
        <p:txBody>
          <a:bodyPr/>
          <a:lstStyle/>
          <a:p>
            <a:fld id="{64E61829-E50B-4091-AE21-893680968DF2}" type="slidenum">
              <a:rPr lang="zh-CN" altLang="en-US" smtClean="0"/>
              <a:t>27</a:t>
            </a:fld>
            <a:endParaRPr lang="zh-CN" altLang="en-US"/>
          </a:p>
        </p:txBody>
      </p:sp>
    </p:spTree>
    <p:extLst>
      <p:ext uri="{BB962C8B-B14F-4D97-AF65-F5344CB8AC3E}">
        <p14:creationId xmlns:p14="http://schemas.microsoft.com/office/powerpoint/2010/main" val="3721292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最终</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手写</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神经网络</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梯度下降算法</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结果如下</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我们额外实现了</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L2</a:t>
            </a:r>
            <a:r>
              <a:rPr lang="zh-CN" altLang="zh-CN" sz="1200" kern="100" dirty="0">
                <a:effectLst/>
                <a:latin typeface="Cambria" panose="02040503050406030204" pitchFamily="18" charset="0"/>
                <a:ea typeface="宋体" panose="02010600030101010101" pitchFamily="2" charset="-122"/>
                <a:cs typeface="Times New Roman" panose="02020603050405020304" pitchFamily="18" charset="0"/>
              </a:rPr>
              <a:t>正则化</a:t>
            </a:r>
            <a:r>
              <a:rPr lang="en-US" altLang="zh-CN" sz="1200" kern="1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en-US" sz="1200" dirty="0"/>
          </a:p>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2383171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基于传统的标准梯度下降法训练速度较慢（每一次训练均</a:t>
            </a:r>
            <a:r>
              <a:rPr lang="en-US" altLang="zh-CN" sz="1200" dirty="0">
                <a:effectLst/>
                <a:latin typeface="Cambria" panose="02040503050406030204" pitchFamily="18" charset="0"/>
                <a:ea typeface="宋体" panose="02010600030101010101" pitchFamily="2" charset="-122"/>
                <a:cs typeface="Times New Roman" panose="02020603050405020304" pitchFamily="18" charset="0"/>
              </a:rPr>
              <a:t>&gt;10min</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），因此，我们还</a:t>
            </a:r>
            <a:r>
              <a:rPr lang="zh-CN" altLang="zh-CN" sz="1200" dirty="0">
                <a:effectLst/>
                <a:latin typeface="Cambria" panose="02040503050406030204" pitchFamily="18" charset="0"/>
                <a:ea typeface="宋体" panose="02010600030101010101" pitchFamily="2" charset="-122"/>
                <a:cs typeface="Times New Roman" panose="02020603050405020304" pitchFamily="18" charset="0"/>
              </a:rPr>
              <a:t>手写</a:t>
            </a:r>
            <a:r>
              <a:rPr lang="zh-CN" altLang="en-US" sz="1200" dirty="0">
                <a:effectLst/>
                <a:latin typeface="Cambria" panose="02040503050406030204" pitchFamily="18" charset="0"/>
                <a:ea typeface="宋体" panose="02010600030101010101" pitchFamily="2" charset="-122"/>
                <a:cs typeface="Times New Roman" panose="02020603050405020304" pitchFamily="18" charset="0"/>
              </a:rPr>
              <a:t>了</a:t>
            </a:r>
            <a:r>
              <a:rPr lang="en-US" altLang="zh-CN" sz="1200" dirty="0">
                <a:latin typeface="Cambria" panose="02040503050406030204" pitchFamily="18" charset="0"/>
                <a:ea typeface="宋体" panose="02010600030101010101" pitchFamily="2" charset="-122"/>
                <a:cs typeface="Times New Roman" panose="02020603050405020304" pitchFamily="18" charset="0"/>
              </a:rPr>
              <a:t>Adam</a:t>
            </a:r>
            <a:r>
              <a:rPr lang="zh-CN" altLang="en-US" sz="1200" dirty="0">
                <a:latin typeface="Cambria" panose="02040503050406030204" pitchFamily="18" charset="0"/>
                <a:ea typeface="宋体" panose="02010600030101010101" pitchFamily="2" charset="-122"/>
                <a:cs typeface="Times New Roman" panose="02020603050405020304" pitchFamily="18" charset="0"/>
              </a:rPr>
              <a:t>算法。</a:t>
            </a:r>
            <a:endParaRPr lang="en-US" altLang="zh-CN" sz="1200" dirty="0">
              <a:latin typeface="Cambria" panose="02040503050406030204" pitchFamily="18" charset="0"/>
              <a:ea typeface="宋体" panose="02010600030101010101" pitchFamily="2" charset="-122"/>
              <a:cs typeface="Times New Roman" panose="02020603050405020304" pitchFamily="18" charset="0"/>
            </a:endParaRPr>
          </a:p>
          <a:p>
            <a:r>
              <a:rPr lang="zh-CN" altLang="en-US" sz="1200" dirty="0">
                <a:latin typeface="Cambria" panose="02040503050406030204" pitchFamily="18" charset="0"/>
                <a:ea typeface="宋体" panose="02010600030101010101" pitchFamily="2" charset="-122"/>
                <a:cs typeface="Times New Roman" panose="02020603050405020304" pitchFamily="18" charset="0"/>
              </a:rPr>
              <a:t>其使用动量和自适应学习率来加快收敛速度</a:t>
            </a:r>
            <a:r>
              <a:rPr lang="zh-CN" altLang="en-US" sz="1200" dirty="0"/>
              <a:t>。</a:t>
            </a:r>
          </a:p>
          <a:p>
            <a:endParaRPr lang="en-US" dirty="0"/>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389071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a:t>
            </a:fld>
            <a:endParaRPr lang="zh-CN" altLang="en-US"/>
          </a:p>
        </p:txBody>
      </p:sp>
    </p:spTree>
    <p:extLst>
      <p:ext uri="{BB962C8B-B14F-4D97-AF65-F5344CB8AC3E}">
        <p14:creationId xmlns:p14="http://schemas.microsoft.com/office/powerpoint/2010/main" val="1143579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经过</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广泛的</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调参可知，网络模型不需要过于复杂，两层足矣。也许是模型不算复杂，训练集不够大，最后选用的模型结构是</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9_5(hidden), </a:t>
            </a:r>
            <a:r>
              <a:rPr lang="en-US" altLang="zh-CN" sz="1200" kern="100" dirty="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=0.003, </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激活函数选择</a:t>
            </a:r>
            <a:r>
              <a:rPr lang="en-US" altLang="zh-CN" sz="1200" kern="100" dirty="0">
                <a:effectLst/>
                <a:latin typeface="Cambria" panose="02040503050406030204" pitchFamily="18" charset="0"/>
                <a:ea typeface="宋体" panose="02010600030101010101" pitchFamily="2" charset="-122"/>
                <a:cs typeface="Arial" panose="020B0604020202020204" pitchFamily="34" charset="0"/>
              </a:rPr>
              <a:t>sigmoid, </a:t>
            </a:r>
            <a:r>
              <a:rPr lang="zh-CN" altLang="zh-CN" sz="1200" kern="100" dirty="0">
                <a:effectLst/>
                <a:latin typeface="Cambria" panose="02040503050406030204" pitchFamily="18" charset="0"/>
                <a:ea typeface="宋体" panose="02010600030101010101" pitchFamily="2" charset="-122"/>
                <a:cs typeface="Arial" panose="020B0604020202020204" pitchFamily="34" charset="0"/>
              </a:rPr>
              <a:t>训练方法选用传统方法</a:t>
            </a:r>
            <a:r>
              <a:rPr lang="zh-CN" altLang="en-US" sz="1200" kern="100" dirty="0">
                <a:effectLst/>
                <a:latin typeface="Cambria" panose="02040503050406030204" pitchFamily="18" charset="0"/>
                <a:ea typeface="宋体" panose="02010600030101010101" pitchFamily="2" charset="-122"/>
                <a:cs typeface="Arial" panose="020B0604020202020204" pitchFamily="34" charset="0"/>
              </a:rPr>
              <a:t>（标准梯度下降</a:t>
            </a:r>
            <a:r>
              <a:rPr lang="zh-CN" altLang="en-US" sz="1200" kern="100" dirty="0">
                <a:latin typeface="Cambria" panose="02040503050406030204" pitchFamily="18" charset="0"/>
                <a:ea typeface="宋体" panose="02010600030101010101" pitchFamily="2" charset="-122"/>
                <a:cs typeface="Arial" panose="020B0604020202020204" pitchFamily="34" charset="0"/>
              </a:rPr>
              <a:t>）</a:t>
            </a:r>
            <a:endParaRPr lang="zh-CN" altLang="zh-CN" sz="1200" kern="1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1200" kern="100" dirty="0">
                <a:latin typeface="Cambria" panose="02040503050406030204" pitchFamily="18" charset="0"/>
                <a:ea typeface="宋体" panose="02010600030101010101" pitchFamily="2" charset="-122"/>
                <a:cs typeface="Arial" panose="020B0604020202020204" pitchFamily="34" charset="0"/>
              </a:rPr>
              <a:t>无论是额外利用了</a:t>
            </a:r>
            <a:r>
              <a:rPr lang="en-US" altLang="zh-CN" sz="1200" kern="100" dirty="0">
                <a:latin typeface="Cambria" panose="02040503050406030204" pitchFamily="18" charset="0"/>
                <a:ea typeface="宋体" panose="02010600030101010101" pitchFamily="2" charset="-122"/>
                <a:cs typeface="Arial" panose="020B0604020202020204" pitchFamily="34" charset="0"/>
              </a:rPr>
              <a:t>PCA</a:t>
            </a:r>
            <a:r>
              <a:rPr lang="zh-CN" altLang="en-US" sz="1200" kern="100" dirty="0">
                <a:latin typeface="Cambria" panose="02040503050406030204" pitchFamily="18" charset="0"/>
                <a:ea typeface="宋体" panose="02010600030101010101" pitchFamily="2" charset="-122"/>
                <a:cs typeface="Arial" panose="020B0604020202020204" pitchFamily="34" charset="0"/>
              </a:rPr>
              <a:t>、</a:t>
            </a:r>
            <a:r>
              <a:rPr lang="en-US" altLang="zh-CN" sz="1200" kern="100" dirty="0">
                <a:latin typeface="Cambria" panose="02040503050406030204" pitchFamily="18" charset="0"/>
                <a:ea typeface="宋体" panose="02010600030101010101" pitchFamily="2" charset="-122"/>
                <a:cs typeface="Arial" panose="020B0604020202020204" pitchFamily="34" charset="0"/>
              </a:rPr>
              <a:t>Adam</a:t>
            </a:r>
            <a:r>
              <a:rPr lang="zh-CN" altLang="en-US" sz="1200" kern="100" dirty="0">
                <a:latin typeface="Cambria" panose="02040503050406030204" pitchFamily="18" charset="0"/>
                <a:ea typeface="宋体" panose="02010600030101010101" pitchFamily="2" charset="-122"/>
                <a:cs typeface="Arial" panose="020B0604020202020204" pitchFamily="34" charset="0"/>
              </a:rPr>
              <a:t>亦或是</a:t>
            </a:r>
            <a:r>
              <a:rPr lang="en-US" altLang="zh-CN" sz="1200" kern="100" dirty="0">
                <a:latin typeface="Cambria" panose="02040503050406030204" pitchFamily="18" charset="0"/>
                <a:ea typeface="宋体" panose="02010600030101010101" pitchFamily="2" charset="-122"/>
                <a:cs typeface="Arial" panose="020B0604020202020204" pitchFamily="34" charset="0"/>
              </a:rPr>
              <a:t>L2</a:t>
            </a:r>
            <a:r>
              <a:rPr lang="zh-CN" altLang="en-US" sz="1200" kern="100" dirty="0">
                <a:latin typeface="Cambria" panose="02040503050406030204" pitchFamily="18" charset="0"/>
                <a:ea typeface="宋体" panose="02010600030101010101" pitchFamily="2" charset="-122"/>
                <a:cs typeface="Arial" panose="020B0604020202020204" pitchFamily="34" charset="0"/>
              </a:rPr>
              <a:t>正则化，对于模型准确率均未见提升（但归一化显著提升了模型准确率）</a:t>
            </a:r>
            <a:endParaRPr lang="en-US" altLang="zh-CN" sz="1200" kern="100" dirty="0">
              <a:latin typeface="Cambria" panose="02040503050406030204" pitchFamily="18" charset="0"/>
              <a:ea typeface="宋体" panose="02010600030101010101" pitchFamily="2" charset="-122"/>
              <a:cs typeface="Arial" panose="020B0604020202020204" pitchFamily="34" charset="0"/>
            </a:endParaRPr>
          </a:p>
          <a:p>
            <a:r>
              <a:rPr lang="zh-CN" altLang="en-US" kern="100" dirty="0">
                <a:effectLst/>
                <a:latin typeface="Cambria" panose="02040503050406030204" pitchFamily="18" charset="0"/>
                <a:ea typeface="宋体" panose="02010600030101010101" pitchFamily="2" charset="-122"/>
                <a:cs typeface="Times New Roman" panose="02020603050405020304" pitchFamily="18" charset="0"/>
              </a:rPr>
              <a:t>最终</a:t>
            </a:r>
            <a:r>
              <a:rPr lang="zh-CN" altLang="zh-CN"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30</a:t>
            </a:fld>
            <a:endParaRPr lang="zh-CN" altLang="en-US"/>
          </a:p>
        </p:txBody>
      </p:sp>
    </p:spTree>
    <p:extLst>
      <p:ext uri="{BB962C8B-B14F-4D97-AF65-F5344CB8AC3E}">
        <p14:creationId xmlns:p14="http://schemas.microsoft.com/office/powerpoint/2010/main" val="106386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100" dirty="0">
                <a:latin typeface="Cambria" panose="02040503050406030204" pitchFamily="18" charset="0"/>
                <a:ea typeface="宋体" panose="02010600030101010101" pitchFamily="2" charset="-122"/>
                <a:cs typeface="Times New Roman" panose="02020603050405020304" pitchFamily="18" charset="0"/>
              </a:rPr>
              <a:t>因为时间原因，只展示五张</a:t>
            </a:r>
            <a:r>
              <a:rPr lang="en-US" altLang="zh-CN" kern="100" dirty="0">
                <a:latin typeface="Cambria" panose="02040503050406030204" pitchFamily="18" charset="0"/>
                <a:ea typeface="宋体" panose="02010600030101010101" pitchFamily="2" charset="-122"/>
                <a:cs typeface="Times New Roman" panose="02020603050405020304" pitchFamily="18" charset="0"/>
              </a:rPr>
              <a:t>loss</a:t>
            </a:r>
            <a:r>
              <a:rPr lang="zh-CN" altLang="en-US" kern="100" dirty="0">
                <a:latin typeface="Cambria" panose="02040503050406030204" pitchFamily="18" charset="0"/>
                <a:ea typeface="宋体" panose="02010600030101010101" pitchFamily="2" charset="-122"/>
                <a:cs typeface="Times New Roman" panose="02020603050405020304" pitchFamily="18" charset="0"/>
              </a:rPr>
              <a:t>值下降图</a:t>
            </a:r>
            <a:endParaRPr lang="zh-CN" altLang="en-US" dirty="0"/>
          </a:p>
        </p:txBody>
      </p:sp>
      <p:sp>
        <p:nvSpPr>
          <p:cNvPr id="4" name="灯片编号占位符 3"/>
          <p:cNvSpPr>
            <a:spLocks noGrp="1"/>
          </p:cNvSpPr>
          <p:nvPr>
            <p:ph type="sldNum" sz="quarter" idx="5"/>
          </p:nvPr>
        </p:nvSpPr>
        <p:spPr/>
        <p:txBody>
          <a:bodyPr/>
          <a:lstStyle/>
          <a:p>
            <a:fld id="{64E61829-E50B-4091-AE21-893680968DF2}" type="slidenum">
              <a:rPr lang="zh-CN" altLang="en-US" smtClean="0"/>
              <a:t>31</a:t>
            </a:fld>
            <a:endParaRPr lang="zh-CN" altLang="en-US"/>
          </a:p>
        </p:txBody>
      </p:sp>
    </p:spTree>
    <p:extLst>
      <p:ext uri="{BB962C8B-B14F-4D97-AF65-F5344CB8AC3E}">
        <p14:creationId xmlns:p14="http://schemas.microsoft.com/office/powerpoint/2010/main" val="1535985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32</a:t>
            </a:fld>
            <a:endParaRPr lang="zh-CN" altLang="en-US"/>
          </a:p>
        </p:txBody>
      </p:sp>
    </p:spTree>
    <p:extLst>
      <p:ext uri="{BB962C8B-B14F-4D97-AF65-F5344CB8AC3E}">
        <p14:creationId xmlns:p14="http://schemas.microsoft.com/office/powerpoint/2010/main" val="4279100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33</a:t>
            </a:fld>
            <a:endParaRPr lang="zh-CN" altLang="en-US"/>
          </a:p>
        </p:txBody>
      </p:sp>
    </p:spTree>
    <p:extLst>
      <p:ext uri="{BB962C8B-B14F-4D97-AF65-F5344CB8AC3E}">
        <p14:creationId xmlns:p14="http://schemas.microsoft.com/office/powerpoint/2010/main" val="215599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34</a:t>
            </a:fld>
            <a:endParaRPr lang="zh-CN" altLang="en-US"/>
          </a:p>
        </p:txBody>
      </p:sp>
    </p:spTree>
    <p:extLst>
      <p:ext uri="{BB962C8B-B14F-4D97-AF65-F5344CB8AC3E}">
        <p14:creationId xmlns:p14="http://schemas.microsoft.com/office/powerpoint/2010/main" val="732980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35</a:t>
            </a:fld>
            <a:endParaRPr lang="zh-CN" altLang="en-US"/>
          </a:p>
        </p:txBody>
      </p:sp>
    </p:spTree>
    <p:extLst>
      <p:ext uri="{BB962C8B-B14F-4D97-AF65-F5344CB8AC3E}">
        <p14:creationId xmlns:p14="http://schemas.microsoft.com/office/powerpoint/2010/main" val="2645028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36</a:t>
            </a:fld>
            <a:endParaRPr lang="zh-CN" altLang="en-US"/>
          </a:p>
        </p:txBody>
      </p:sp>
    </p:spTree>
    <p:extLst>
      <p:ext uri="{BB962C8B-B14F-4D97-AF65-F5344CB8AC3E}">
        <p14:creationId xmlns:p14="http://schemas.microsoft.com/office/powerpoint/2010/main" val="3495413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37</a:t>
            </a:fld>
            <a:endParaRPr lang="zh-CN" altLang="en-US"/>
          </a:p>
        </p:txBody>
      </p:sp>
    </p:spTree>
    <p:extLst>
      <p:ext uri="{BB962C8B-B14F-4D97-AF65-F5344CB8AC3E}">
        <p14:creationId xmlns:p14="http://schemas.microsoft.com/office/powerpoint/2010/main" val="695374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39</a:t>
            </a:fld>
            <a:endParaRPr lang="zh-CN" altLang="en-US"/>
          </a:p>
        </p:txBody>
      </p:sp>
    </p:spTree>
    <p:extLst>
      <p:ext uri="{BB962C8B-B14F-4D97-AF65-F5344CB8AC3E}">
        <p14:creationId xmlns:p14="http://schemas.microsoft.com/office/powerpoint/2010/main" val="194035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4</a:t>
            </a:fld>
            <a:endParaRPr lang="zh-CN" altLang="en-US"/>
          </a:p>
        </p:txBody>
      </p:sp>
    </p:spTree>
    <p:extLst>
      <p:ext uri="{BB962C8B-B14F-4D97-AF65-F5344CB8AC3E}">
        <p14:creationId xmlns:p14="http://schemas.microsoft.com/office/powerpoint/2010/main" val="299943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5</a:t>
            </a:fld>
            <a:endParaRPr lang="zh-CN" altLang="en-US"/>
          </a:p>
        </p:txBody>
      </p:sp>
    </p:spTree>
    <p:extLst>
      <p:ext uri="{BB962C8B-B14F-4D97-AF65-F5344CB8AC3E}">
        <p14:creationId xmlns:p14="http://schemas.microsoft.com/office/powerpoint/2010/main" val="116164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6</a:t>
            </a:fld>
            <a:endParaRPr lang="zh-CN" altLang="en-US"/>
          </a:p>
        </p:txBody>
      </p:sp>
    </p:spTree>
    <p:extLst>
      <p:ext uri="{BB962C8B-B14F-4D97-AF65-F5344CB8AC3E}">
        <p14:creationId xmlns:p14="http://schemas.microsoft.com/office/powerpoint/2010/main" val="2487571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7</a:t>
            </a:fld>
            <a:endParaRPr lang="zh-CN" altLang="en-US"/>
          </a:p>
        </p:txBody>
      </p:sp>
    </p:spTree>
    <p:extLst>
      <p:ext uri="{BB962C8B-B14F-4D97-AF65-F5344CB8AC3E}">
        <p14:creationId xmlns:p14="http://schemas.microsoft.com/office/powerpoint/2010/main" val="266690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8</a:t>
            </a:fld>
            <a:endParaRPr lang="zh-CN" altLang="en-US"/>
          </a:p>
        </p:txBody>
      </p:sp>
    </p:spTree>
    <p:extLst>
      <p:ext uri="{BB962C8B-B14F-4D97-AF65-F5344CB8AC3E}">
        <p14:creationId xmlns:p14="http://schemas.microsoft.com/office/powerpoint/2010/main" val="257252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9</a:t>
            </a:fld>
            <a:endParaRPr lang="zh-CN" altLang="en-US"/>
          </a:p>
        </p:txBody>
      </p:sp>
    </p:spTree>
    <p:extLst>
      <p:ext uri="{BB962C8B-B14F-4D97-AF65-F5344CB8AC3E}">
        <p14:creationId xmlns:p14="http://schemas.microsoft.com/office/powerpoint/2010/main" val="28061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E0202-CF07-4CE3-9B06-248522A7C9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1C83BA-9D58-4A7C-8329-9DD78222C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88012-6D33-4B13-BF33-61CABE173E8C}"/>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E7D8EA67-3AD3-4EA0-B09F-2B49D6B084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D85C0-27DB-4AA7-A58B-CF404A79D23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2391459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FEB4-74F6-4998-93D0-6F46AC51DB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B0E14-CE5B-4473-865D-61C19510C0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842D53-0A5D-415A-9AED-9E175F527658}"/>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AFFE2EFD-5572-48A5-B370-5BB5597579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984E88-69BF-4D63-BE90-989870C37534}"/>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356362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3A8ADB-1A29-4FB9-AE7A-ED9AF09B20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4D3196-A0D2-4014-A87E-87164CE83F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900BF8-9590-4A89-BAA5-C37B7ACDA36F}"/>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51A93537-7FB2-4EBC-81F5-1C496001AB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45934-5EED-4B0C-9DDD-A7818DE9B4A6}"/>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29444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26860EA-C313-45B3-979D-76F40048CC74}"/>
              </a:ext>
            </a:extLst>
          </p:cNvPr>
          <p:cNvGrpSpPr/>
          <p:nvPr userDrawn="1"/>
        </p:nvGrpSpPr>
        <p:grpSpPr>
          <a:xfrm rot="20932037" flipH="1">
            <a:off x="10437887" y="5321909"/>
            <a:ext cx="1804027" cy="1603342"/>
            <a:chOff x="176073" y="436443"/>
            <a:chExt cx="3814267" cy="3954252"/>
          </a:xfrm>
        </p:grpSpPr>
        <p:sp>
          <p:nvSpPr>
            <p:cNvPr id="3" name="等腰三角形 2">
              <a:extLst>
                <a:ext uri="{FF2B5EF4-FFF2-40B4-BE49-F238E27FC236}">
                  <a16:creationId xmlns:a16="http://schemas.microsoft.com/office/drawing/2014/main" id="{561CA3BB-F80E-418F-ADB5-E0110BF4BEFB}"/>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D701EBF0-30B9-4D3E-8154-93EA2F6F010F}"/>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64B10D3D-3983-46DD-9928-42C885C3929A}"/>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grpSp>
        <p:nvGrpSpPr>
          <p:cNvPr id="6" name="组合 5">
            <a:extLst>
              <a:ext uri="{FF2B5EF4-FFF2-40B4-BE49-F238E27FC236}">
                <a16:creationId xmlns:a16="http://schemas.microsoft.com/office/drawing/2014/main" id="{D3DD3A87-A987-4CB6-A729-CF8671512F78}"/>
              </a:ext>
            </a:extLst>
          </p:cNvPr>
          <p:cNvGrpSpPr/>
          <p:nvPr userDrawn="1"/>
        </p:nvGrpSpPr>
        <p:grpSpPr>
          <a:xfrm rot="667963">
            <a:off x="108807" y="165330"/>
            <a:ext cx="1804027" cy="1603342"/>
            <a:chOff x="176073" y="436443"/>
            <a:chExt cx="3814267" cy="3954252"/>
          </a:xfrm>
        </p:grpSpPr>
        <p:sp>
          <p:nvSpPr>
            <p:cNvPr id="7" name="等腰三角形 6">
              <a:extLst>
                <a:ext uri="{FF2B5EF4-FFF2-40B4-BE49-F238E27FC236}">
                  <a16:creationId xmlns:a16="http://schemas.microsoft.com/office/drawing/2014/main" id="{F4E330F3-050F-45AC-886E-396F469BC8D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150118B7-AB8C-4A02-A326-0E65F009324A}"/>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8848993-8791-4510-A3B8-5E1793B19A6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923095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1289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521E-9303-4AD5-8714-D5E01FA571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65FF87-28E5-4FF1-ADA1-59F9E2DCB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4895E3-FCB4-4965-A894-8656E821CF5D}"/>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5" name="页脚占位符 4">
            <a:extLst>
              <a:ext uri="{FF2B5EF4-FFF2-40B4-BE49-F238E27FC236}">
                <a16:creationId xmlns:a16="http://schemas.microsoft.com/office/drawing/2014/main" id="{7D7907B2-8365-49B2-A4B5-E7F78F383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4B052-6411-4F2C-B862-ABBEF1EB405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55879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60C44-5783-4A8A-819F-23018CE10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CAEE4-EACE-4B37-8ABB-734DB1D2D6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3858DB-734C-44F9-8A26-9C3631DD86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528712-35AD-4B92-8F03-91669A03581C}"/>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3FAE8FB0-AA9F-4A49-B7FC-E74AF68241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90B71-5238-4122-AF8F-EC0C21C56E03}"/>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88381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80EBE-7DDB-440A-9FC5-B284AE291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143B3B-BE6B-40F5-B2A7-A0FC93606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4E1D89-B208-45B7-8987-1C2724FD8B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58DDA5-EE23-46DA-8B94-32EB93695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C02C7D1-07AA-4808-8802-E4057218FE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601063-2FED-4EB0-A244-CDC635358C63}"/>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8" name="页脚占位符 7">
            <a:extLst>
              <a:ext uri="{FF2B5EF4-FFF2-40B4-BE49-F238E27FC236}">
                <a16:creationId xmlns:a16="http://schemas.microsoft.com/office/drawing/2014/main" id="{9B9FDE82-7C61-4DC1-A615-CEB214D8D4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E117CD-D124-4916-9902-E4F53490387B}"/>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
        <p:nvSpPr>
          <p:cNvPr id="11" name="矩形 10"/>
          <p:cNvSpPr/>
          <p:nvPr userDrawn="1"/>
        </p:nvSpPr>
        <p:spPr>
          <a:xfrm>
            <a:off x="8782440" y="6431122"/>
            <a:ext cx="775136" cy="246221"/>
          </a:xfrm>
          <a:prstGeom prst="rect">
            <a:avLst/>
          </a:prstGeom>
        </p:spPr>
        <p:txBody>
          <a:bodyPr wrap="square">
            <a:spAutoFit/>
          </a:bodyPr>
          <a:lstStyle/>
          <a:p>
            <a:r>
              <a:rPr lang="en-US" altLang="zh-CN" sz="100">
                <a:solidFill>
                  <a:prstClr val="white"/>
                </a:solidFill>
                <a:latin typeface="Calibri"/>
                <a:ea typeface="宋体"/>
              </a:rPr>
              <a:t>PPT</a:t>
            </a:r>
            <a:r>
              <a:rPr lang="zh-CN" altLang="en-US" sz="100">
                <a:solidFill>
                  <a:prstClr val="white"/>
                </a:solidFill>
                <a:latin typeface="Calibri"/>
                <a:ea typeface="宋体"/>
              </a:rPr>
              <a:t>模板下载：</a:t>
            </a:r>
            <a:r>
              <a:rPr lang="en-US" altLang="zh-CN" sz="100">
                <a:solidFill>
                  <a:prstClr val="white"/>
                </a:solidFill>
                <a:latin typeface="Calibri"/>
                <a:ea typeface="宋体"/>
              </a:rPr>
              <a:t>www.1ppt.com/moban/     </a:t>
            </a:r>
            <a:r>
              <a:rPr lang="zh-CN" altLang="en-US" sz="100">
                <a:solidFill>
                  <a:prstClr val="white"/>
                </a:solidFill>
                <a:latin typeface="Calibri"/>
                <a:ea typeface="宋体"/>
              </a:rPr>
              <a:t>行业</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www.1ppt.com/hangye/ </a:t>
            </a:r>
          </a:p>
          <a:p>
            <a:r>
              <a:rPr lang="zh-CN" altLang="en-US" sz="100">
                <a:solidFill>
                  <a:prstClr val="white"/>
                </a:solidFill>
                <a:latin typeface="Calibri"/>
                <a:ea typeface="宋体"/>
              </a:rPr>
              <a:t>节日</a:t>
            </a:r>
            <a:r>
              <a:rPr lang="en-US" altLang="zh-CN" sz="100">
                <a:solidFill>
                  <a:prstClr val="white"/>
                </a:solidFill>
                <a:latin typeface="Calibri"/>
                <a:ea typeface="宋体"/>
              </a:rPr>
              <a:t>PPT</a:t>
            </a:r>
            <a:r>
              <a:rPr lang="zh-CN" altLang="en-US" sz="100">
                <a:solidFill>
                  <a:prstClr val="white"/>
                </a:solidFill>
                <a:latin typeface="Calibri"/>
                <a:ea typeface="宋体"/>
              </a:rPr>
              <a:t>模板：</a:t>
            </a:r>
            <a:r>
              <a:rPr lang="en-US" altLang="zh-CN" sz="100">
                <a:solidFill>
                  <a:prstClr val="white"/>
                </a:solidFill>
                <a:latin typeface="Calibri"/>
                <a:ea typeface="宋体"/>
              </a:rPr>
              <a:t>www.1ppt.com/jieri/           PPT</a:t>
            </a:r>
            <a:r>
              <a:rPr lang="zh-CN" altLang="en-US" sz="100">
                <a:solidFill>
                  <a:prstClr val="white"/>
                </a:solidFill>
                <a:latin typeface="Calibri"/>
                <a:ea typeface="宋体"/>
              </a:rPr>
              <a:t>素材下载：</a:t>
            </a:r>
            <a:r>
              <a:rPr lang="en-US" altLang="zh-CN" sz="100">
                <a:solidFill>
                  <a:prstClr val="white"/>
                </a:solidFill>
                <a:latin typeface="Calibri"/>
                <a:ea typeface="宋体"/>
              </a:rPr>
              <a:t>www.1ppt.com/sucai/</a:t>
            </a:r>
          </a:p>
          <a:p>
            <a:r>
              <a:rPr lang="en-US" altLang="zh-CN" sz="100">
                <a:solidFill>
                  <a:prstClr val="white"/>
                </a:solidFill>
                <a:latin typeface="Calibri"/>
                <a:ea typeface="宋体"/>
              </a:rPr>
              <a:t>PPT</a:t>
            </a:r>
            <a:r>
              <a:rPr lang="zh-CN" altLang="en-US" sz="100">
                <a:solidFill>
                  <a:prstClr val="white"/>
                </a:solidFill>
                <a:latin typeface="Calibri"/>
                <a:ea typeface="宋体"/>
              </a:rPr>
              <a:t>背景图片：</a:t>
            </a:r>
            <a:r>
              <a:rPr lang="en-US" altLang="zh-CN" sz="100">
                <a:solidFill>
                  <a:prstClr val="white"/>
                </a:solidFill>
                <a:latin typeface="Calibri"/>
                <a:ea typeface="宋体"/>
              </a:rPr>
              <a:t>www.1ppt.com/beijing/      PPT</a:t>
            </a:r>
            <a:r>
              <a:rPr lang="zh-CN" altLang="en-US" sz="100">
                <a:solidFill>
                  <a:prstClr val="white"/>
                </a:solidFill>
                <a:latin typeface="Calibri"/>
                <a:ea typeface="宋体"/>
              </a:rPr>
              <a:t>图表下载：</a:t>
            </a:r>
            <a:r>
              <a:rPr lang="en-US" altLang="zh-CN" sz="100">
                <a:solidFill>
                  <a:prstClr val="white"/>
                </a:solidFill>
                <a:latin typeface="Calibri"/>
                <a:ea typeface="宋体"/>
              </a:rPr>
              <a:t>www.1ppt.com/tubiao/      </a:t>
            </a:r>
          </a:p>
          <a:p>
            <a:r>
              <a:rPr lang="zh-CN" altLang="en-US" sz="100">
                <a:solidFill>
                  <a:prstClr val="white"/>
                </a:solidFill>
                <a:latin typeface="Calibri"/>
                <a:ea typeface="宋体"/>
              </a:rPr>
              <a:t>优秀</a:t>
            </a:r>
            <a:r>
              <a:rPr lang="en-US" altLang="zh-CN" sz="100">
                <a:solidFill>
                  <a:prstClr val="white"/>
                </a:solidFill>
                <a:latin typeface="Calibri"/>
                <a:ea typeface="宋体"/>
              </a:rPr>
              <a:t>PPT</a:t>
            </a:r>
            <a:r>
              <a:rPr lang="zh-CN" altLang="en-US" sz="100">
                <a:solidFill>
                  <a:prstClr val="white"/>
                </a:solidFill>
                <a:latin typeface="Calibri"/>
                <a:ea typeface="宋体"/>
              </a:rPr>
              <a:t>下载：</a:t>
            </a:r>
            <a:r>
              <a:rPr lang="en-US" altLang="zh-CN" sz="100">
                <a:solidFill>
                  <a:prstClr val="white"/>
                </a:solidFill>
                <a:latin typeface="Calibri"/>
                <a:ea typeface="宋体"/>
              </a:rPr>
              <a:t>www.1ppt.com/xiazai/        PPT</a:t>
            </a:r>
            <a:r>
              <a:rPr lang="zh-CN" altLang="en-US" sz="100">
                <a:solidFill>
                  <a:prstClr val="white"/>
                </a:solidFill>
                <a:latin typeface="Calibri"/>
                <a:ea typeface="宋体"/>
              </a:rPr>
              <a:t>教程： </a:t>
            </a:r>
            <a:r>
              <a:rPr lang="en-US" altLang="zh-CN" sz="100">
                <a:solidFill>
                  <a:prstClr val="white"/>
                </a:solidFill>
                <a:latin typeface="Calibri"/>
                <a:ea typeface="宋体"/>
              </a:rPr>
              <a:t>www.1ppt.com/powerpoint/      </a:t>
            </a:r>
          </a:p>
          <a:p>
            <a:r>
              <a:rPr lang="en-US" altLang="zh-CN" sz="100">
                <a:solidFill>
                  <a:prstClr val="white"/>
                </a:solidFill>
                <a:latin typeface="Calibri"/>
                <a:ea typeface="宋体"/>
              </a:rPr>
              <a:t>Word</a:t>
            </a:r>
            <a:r>
              <a:rPr lang="zh-CN" altLang="en-US" sz="100">
                <a:solidFill>
                  <a:prstClr val="white"/>
                </a:solidFill>
                <a:latin typeface="Calibri"/>
                <a:ea typeface="宋体"/>
              </a:rPr>
              <a:t>教程： </a:t>
            </a:r>
            <a:r>
              <a:rPr lang="en-US" altLang="zh-CN" sz="100">
                <a:solidFill>
                  <a:prstClr val="white"/>
                </a:solidFill>
                <a:latin typeface="Calibri"/>
                <a:ea typeface="宋体"/>
              </a:rPr>
              <a:t>www.1ppt.com/word/              Excel</a:t>
            </a:r>
            <a:r>
              <a:rPr lang="zh-CN" altLang="en-US" sz="100">
                <a:solidFill>
                  <a:prstClr val="white"/>
                </a:solidFill>
                <a:latin typeface="Calibri"/>
                <a:ea typeface="宋体"/>
              </a:rPr>
              <a:t>教程：</a:t>
            </a:r>
            <a:r>
              <a:rPr lang="en-US" altLang="zh-CN" sz="100">
                <a:solidFill>
                  <a:prstClr val="white"/>
                </a:solidFill>
                <a:latin typeface="Calibri"/>
                <a:ea typeface="宋体"/>
              </a:rPr>
              <a:t>www.1ppt.com/excel/  </a:t>
            </a:r>
          </a:p>
          <a:p>
            <a:r>
              <a:rPr lang="zh-CN" altLang="en-US" sz="100">
                <a:solidFill>
                  <a:prstClr val="white"/>
                </a:solidFill>
                <a:latin typeface="Calibri"/>
                <a:ea typeface="宋体"/>
              </a:rPr>
              <a:t>资料下载：</a:t>
            </a:r>
            <a:r>
              <a:rPr lang="en-US" altLang="zh-CN" sz="100">
                <a:solidFill>
                  <a:prstClr val="white"/>
                </a:solidFill>
                <a:latin typeface="Calibri"/>
                <a:ea typeface="宋体"/>
              </a:rPr>
              <a:t>www.1ppt.com/ziliao/                PPT</a:t>
            </a:r>
            <a:r>
              <a:rPr lang="zh-CN" altLang="en-US" sz="100">
                <a:solidFill>
                  <a:prstClr val="white"/>
                </a:solidFill>
                <a:latin typeface="Calibri"/>
                <a:ea typeface="宋体"/>
              </a:rPr>
              <a:t>课件下载：</a:t>
            </a:r>
            <a:r>
              <a:rPr lang="en-US" altLang="zh-CN" sz="100">
                <a:solidFill>
                  <a:prstClr val="white"/>
                </a:solidFill>
                <a:latin typeface="Calibri"/>
                <a:ea typeface="宋体"/>
              </a:rPr>
              <a:t>www.1ppt.com/kejian/ </a:t>
            </a:r>
          </a:p>
          <a:p>
            <a:r>
              <a:rPr lang="zh-CN" altLang="en-US" sz="100">
                <a:solidFill>
                  <a:prstClr val="white"/>
                </a:solidFill>
                <a:latin typeface="Calibri"/>
                <a:ea typeface="宋体"/>
              </a:rPr>
              <a:t>范文下载：</a:t>
            </a:r>
            <a:r>
              <a:rPr lang="en-US" altLang="zh-CN" sz="100">
                <a:solidFill>
                  <a:prstClr val="white"/>
                </a:solidFill>
                <a:latin typeface="Calibri"/>
                <a:ea typeface="宋体"/>
              </a:rPr>
              <a:t>www.1ppt.com/fanwen/             </a:t>
            </a:r>
            <a:r>
              <a:rPr lang="zh-CN" altLang="en-US" sz="100">
                <a:solidFill>
                  <a:prstClr val="white"/>
                </a:solidFill>
                <a:latin typeface="Calibri"/>
                <a:ea typeface="宋体"/>
              </a:rPr>
              <a:t>试卷下载：</a:t>
            </a:r>
            <a:r>
              <a:rPr lang="en-US" altLang="zh-CN" sz="100">
                <a:solidFill>
                  <a:prstClr val="white"/>
                </a:solidFill>
                <a:latin typeface="Calibri"/>
                <a:ea typeface="宋体"/>
              </a:rPr>
              <a:t>www.1ppt.com/shiti/  </a:t>
            </a:r>
          </a:p>
          <a:p>
            <a:r>
              <a:rPr lang="zh-CN" altLang="en-US" sz="100">
                <a:solidFill>
                  <a:prstClr val="white"/>
                </a:solidFill>
                <a:latin typeface="Calibri"/>
                <a:ea typeface="宋体"/>
              </a:rPr>
              <a:t>教案下载：</a:t>
            </a:r>
            <a:r>
              <a:rPr lang="en-US" altLang="zh-CN" sz="100">
                <a:solidFill>
                  <a:prstClr val="white"/>
                </a:solidFill>
                <a:latin typeface="Calibri"/>
                <a:ea typeface="宋体"/>
              </a:rPr>
              <a:t>www.1ppt.com/jiaoan/        </a:t>
            </a:r>
          </a:p>
          <a:p>
            <a:r>
              <a:rPr lang="zh-CN" altLang="en-US" sz="100">
                <a:solidFill>
                  <a:prstClr val="white"/>
                </a:solidFill>
                <a:latin typeface="Calibri"/>
                <a:ea typeface="宋体"/>
              </a:rPr>
              <a:t>字体下载：</a:t>
            </a:r>
            <a:r>
              <a:rPr lang="en-US" altLang="zh-CN" sz="100">
                <a:solidFill>
                  <a:prstClr val="white"/>
                </a:solidFill>
                <a:latin typeface="Calibri"/>
                <a:ea typeface="宋体"/>
              </a:rPr>
              <a:t>www.1ppt.com/ziti/</a:t>
            </a:r>
          </a:p>
          <a:p>
            <a:r>
              <a:rPr lang="en-US" altLang="zh-CN" sz="100">
                <a:solidFill>
                  <a:prstClr val="white"/>
                </a:solidFill>
                <a:latin typeface="Calibri"/>
                <a:ea typeface="宋体"/>
              </a:rPr>
              <a:t> </a:t>
            </a:r>
            <a:endParaRPr lang="zh-CN" altLang="en-US" sz="100">
              <a:solidFill>
                <a:prstClr val="white"/>
              </a:solidFill>
              <a:latin typeface="Calibri"/>
              <a:ea typeface="宋体"/>
            </a:endParaRPr>
          </a:p>
        </p:txBody>
      </p:sp>
    </p:spTree>
    <p:extLst>
      <p:ext uri="{BB962C8B-B14F-4D97-AF65-F5344CB8AC3E}">
        <p14:creationId xmlns:p14="http://schemas.microsoft.com/office/powerpoint/2010/main" val="2001127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F8CC5-F2E6-48E9-BBA6-82A4CB23C7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2B39D5-0F7D-465A-AC6C-86AC0840F371}"/>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4" name="页脚占位符 3">
            <a:extLst>
              <a:ext uri="{FF2B5EF4-FFF2-40B4-BE49-F238E27FC236}">
                <a16:creationId xmlns:a16="http://schemas.microsoft.com/office/drawing/2014/main" id="{62B8BD78-3074-4FA5-9585-05A01D8F2C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409CC1-7E3E-4CED-80CC-FD31ECEF0161}"/>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grpSp>
        <p:nvGrpSpPr>
          <p:cNvPr id="6" name="组合 5">
            <a:extLst>
              <a:ext uri="{FF2B5EF4-FFF2-40B4-BE49-F238E27FC236}">
                <a16:creationId xmlns:a16="http://schemas.microsoft.com/office/drawing/2014/main" id="{A0A40A54-7759-48E3-9027-7DAA4245BCFF}"/>
              </a:ext>
            </a:extLst>
          </p:cNvPr>
          <p:cNvGrpSpPr/>
          <p:nvPr userDrawn="1"/>
        </p:nvGrpSpPr>
        <p:grpSpPr>
          <a:xfrm rot="20932037" flipH="1">
            <a:off x="10437887" y="5321909"/>
            <a:ext cx="1804027" cy="1603342"/>
            <a:chOff x="176073" y="436443"/>
            <a:chExt cx="3814267" cy="3954252"/>
          </a:xfrm>
        </p:grpSpPr>
        <p:sp>
          <p:nvSpPr>
            <p:cNvPr id="7" name="等腰三角形 6">
              <a:extLst>
                <a:ext uri="{FF2B5EF4-FFF2-40B4-BE49-F238E27FC236}">
                  <a16:creationId xmlns:a16="http://schemas.microsoft.com/office/drawing/2014/main" id="{ADE71E8F-DBB9-4E63-96D2-29702E94F8A4}"/>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5B7C0AEC-305B-4823-9CB8-EF1FA727F63A}"/>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87EEA515-FEF5-4413-BEDB-3D0E584E32F5}"/>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grpSp>
        <p:nvGrpSpPr>
          <p:cNvPr id="10" name="组合 9">
            <a:extLst>
              <a:ext uri="{FF2B5EF4-FFF2-40B4-BE49-F238E27FC236}">
                <a16:creationId xmlns:a16="http://schemas.microsoft.com/office/drawing/2014/main" id="{560DE99E-FB03-4E3F-AB8B-31E7A44015CD}"/>
              </a:ext>
            </a:extLst>
          </p:cNvPr>
          <p:cNvGrpSpPr/>
          <p:nvPr userDrawn="1"/>
        </p:nvGrpSpPr>
        <p:grpSpPr>
          <a:xfrm rot="667963">
            <a:off x="108807" y="165330"/>
            <a:ext cx="1804027" cy="1603342"/>
            <a:chOff x="176073" y="436443"/>
            <a:chExt cx="3814267" cy="3954252"/>
          </a:xfrm>
        </p:grpSpPr>
        <p:sp>
          <p:nvSpPr>
            <p:cNvPr id="11" name="等腰三角形 10">
              <a:extLst>
                <a:ext uri="{FF2B5EF4-FFF2-40B4-BE49-F238E27FC236}">
                  <a16:creationId xmlns:a16="http://schemas.microsoft.com/office/drawing/2014/main" id="{1A7272AD-E9A4-4ADF-B33F-9E8D6D4D7FAB}"/>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E71FF05A-4864-4225-9A3C-FEA621A87E5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B27376B2-49BB-4874-AEBA-22A1DB5A22CE}"/>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452150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56BEE7-7634-441F-896F-EF441C96ADAC}"/>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3" name="页脚占位符 2">
            <a:extLst>
              <a:ext uri="{FF2B5EF4-FFF2-40B4-BE49-F238E27FC236}">
                <a16:creationId xmlns:a16="http://schemas.microsoft.com/office/drawing/2014/main" id="{2680F31E-F510-4C14-A310-A97DD82EB0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6E3198-4FB5-4326-B839-6505267F14E5}"/>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grpSp>
        <p:nvGrpSpPr>
          <p:cNvPr id="5" name="组合 4">
            <a:extLst>
              <a:ext uri="{FF2B5EF4-FFF2-40B4-BE49-F238E27FC236}">
                <a16:creationId xmlns:a16="http://schemas.microsoft.com/office/drawing/2014/main" id="{77334FD2-F57D-49CE-B063-C204315F5086}"/>
              </a:ext>
            </a:extLst>
          </p:cNvPr>
          <p:cNvGrpSpPr/>
          <p:nvPr userDrawn="1"/>
        </p:nvGrpSpPr>
        <p:grpSpPr>
          <a:xfrm rot="20932037" flipH="1">
            <a:off x="10437887" y="5321909"/>
            <a:ext cx="1804027" cy="1603342"/>
            <a:chOff x="176073" y="436443"/>
            <a:chExt cx="3814267" cy="3954252"/>
          </a:xfrm>
        </p:grpSpPr>
        <p:sp>
          <p:nvSpPr>
            <p:cNvPr id="6" name="等腰三角形 5">
              <a:extLst>
                <a:ext uri="{FF2B5EF4-FFF2-40B4-BE49-F238E27FC236}">
                  <a16:creationId xmlns:a16="http://schemas.microsoft.com/office/drawing/2014/main" id="{041FD824-AADB-4063-AA0B-405E86BF9FDF}"/>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41C80097-3A17-4789-AF59-B874842B861D}"/>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F5407FAF-DF22-426E-B695-9C9013B8DA4C}"/>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8C9DEEE4-7BFA-4787-A487-1B2410500DAF}"/>
              </a:ext>
            </a:extLst>
          </p:cNvPr>
          <p:cNvGrpSpPr/>
          <p:nvPr userDrawn="1"/>
        </p:nvGrpSpPr>
        <p:grpSpPr>
          <a:xfrm rot="667963">
            <a:off x="108807" y="165330"/>
            <a:ext cx="1804027" cy="1603342"/>
            <a:chOff x="176073" y="436443"/>
            <a:chExt cx="3814267" cy="3954252"/>
          </a:xfrm>
        </p:grpSpPr>
        <p:sp>
          <p:nvSpPr>
            <p:cNvPr id="10" name="等腰三角形 9">
              <a:extLst>
                <a:ext uri="{FF2B5EF4-FFF2-40B4-BE49-F238E27FC236}">
                  <a16:creationId xmlns:a16="http://schemas.microsoft.com/office/drawing/2014/main" id="{07D21F86-2E3D-479B-AC90-FB601C93D0A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B571B9A1-FD93-41C9-9240-FCD5CE5DDE1E}"/>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CD4C9D14-279A-4424-9F80-CCD3C1660E89}"/>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171465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2CF95-EF21-487D-9841-BDB4FC9180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AD49F7-31D0-48A2-B4E4-4CDD731FF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FE60A1-843D-4323-8A4F-49F8D70D1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634A0-21DA-4C0B-AAAF-52B67CAF4474}"/>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17F1F795-6798-4472-A1E7-31EDCC1DCB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4C359D-8EAB-434E-AB0E-610A199B665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26576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DCECE-E21C-41CC-862F-A0DFC8D665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650FD0-5E6E-4FE9-BB92-BE2354A86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C2E2EE-6D18-4E5C-8944-A99C7CA4E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75F6A8-A963-4D03-B2DE-C8AE1467586C}"/>
              </a:ext>
            </a:extLst>
          </p:cNvPr>
          <p:cNvSpPr>
            <a:spLocks noGrp="1"/>
          </p:cNvSpPr>
          <p:nvPr>
            <p:ph type="dt" sz="half" idx="10"/>
          </p:nvPr>
        </p:nvSpPr>
        <p:spPr/>
        <p:txBody>
          <a:bodyPr/>
          <a:lstStyle/>
          <a:p>
            <a:fld id="{276664BA-FAEB-42F3-A8BE-09D6F18B1435}" type="datetimeFigureOut">
              <a:rPr lang="zh-CN" altLang="en-US" smtClean="0"/>
              <a:t>2022/3/28</a:t>
            </a:fld>
            <a:endParaRPr lang="zh-CN" altLang="en-US"/>
          </a:p>
        </p:txBody>
      </p:sp>
      <p:sp>
        <p:nvSpPr>
          <p:cNvPr id="6" name="页脚占位符 5">
            <a:extLst>
              <a:ext uri="{FF2B5EF4-FFF2-40B4-BE49-F238E27FC236}">
                <a16:creationId xmlns:a16="http://schemas.microsoft.com/office/drawing/2014/main" id="{65042E8E-2CF7-4DDB-BE1B-492FF9ED5A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DACCEE-F6B6-4FC5-B22E-EA0AC4550B4D}"/>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116344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6D0321-6142-4F18-8D63-DACD2D964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49BA9D-EA54-45EF-A230-E16A320FA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20BBBA-5296-4AC5-9411-BA77AA40B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76664BA-FAEB-42F3-A8BE-09D6F18B1435}" type="datetimeFigureOut">
              <a:rPr lang="zh-CN" altLang="en-US" smtClean="0"/>
              <a:pPr/>
              <a:t>2022/3/28</a:t>
            </a:fld>
            <a:endParaRPr lang="zh-CN" altLang="en-US"/>
          </a:p>
        </p:txBody>
      </p:sp>
      <p:sp>
        <p:nvSpPr>
          <p:cNvPr id="5" name="页脚占位符 4">
            <a:extLst>
              <a:ext uri="{FF2B5EF4-FFF2-40B4-BE49-F238E27FC236}">
                <a16:creationId xmlns:a16="http://schemas.microsoft.com/office/drawing/2014/main" id="{E9731AC9-1796-4915-8C48-861E6CDF9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4C46FCD6-1171-451F-B699-B1CDEB3CC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pPr/>
              <a:t>‹#›</a:t>
            </a:fld>
            <a:endParaRPr lang="zh-CN" altLang="en-US"/>
          </a:p>
        </p:txBody>
      </p:sp>
    </p:spTree>
    <p:extLst>
      <p:ext uri="{BB962C8B-B14F-4D97-AF65-F5344CB8AC3E}">
        <p14:creationId xmlns:p14="http://schemas.microsoft.com/office/powerpoint/2010/main" val="152727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ee.com/killf/numpy.gpu"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nitya123-github/Concrete-strength" TargetMode="External"/><Relationship Id="rId2" Type="http://schemas.openxmlformats.org/officeDocument/2006/relationships/hyperlink" Target="https://github.com/pranaymodukuru/Concrete-compressive-strength" TargetMode="External"/><Relationship Id="rId1" Type="http://schemas.openxmlformats.org/officeDocument/2006/relationships/slideLayout" Target="../slideLayouts/slideLayout7.xml"/><Relationship Id="rId4" Type="http://schemas.openxmlformats.org/officeDocument/2006/relationships/hyperlink" Target="https://www.bilibili.com/video/BV16x411V7Q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E4AF0435-B980-4FA0-9BEA-80603292B76E}"/>
              </a:ext>
            </a:extLst>
          </p:cNvPr>
          <p:cNvGrpSpPr/>
          <p:nvPr/>
        </p:nvGrpSpPr>
        <p:grpSpPr>
          <a:xfrm>
            <a:off x="-1" y="0"/>
            <a:ext cx="13444825" cy="8736897"/>
            <a:chOff x="-1" y="0"/>
            <a:chExt cx="13444825" cy="8736897"/>
          </a:xfrm>
        </p:grpSpPr>
        <p:sp>
          <p:nvSpPr>
            <p:cNvPr id="7" name="等腰三角形 6">
              <a:extLst>
                <a:ext uri="{FF2B5EF4-FFF2-40B4-BE49-F238E27FC236}">
                  <a16:creationId xmlns:a16="http://schemas.microsoft.com/office/drawing/2014/main" id="{3A214EF5-DDA2-47E1-BF40-778D414BF404}"/>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69312BFF-0E95-4402-A15E-EFAD7C8B956C}"/>
                </a:ext>
              </a:extLst>
            </p:cNvPr>
            <p:cNvSpPr/>
            <p:nvPr/>
          </p:nvSpPr>
          <p:spPr>
            <a:xfrm rot="5400000">
              <a:off x="-552735" y="842749"/>
              <a:ext cx="6277970" cy="5172501"/>
            </a:xfrm>
            <a:prstGeom prst="triangle">
              <a:avLst>
                <a:gd name="adj" fmla="val 543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FCF50CD9-BECD-44F1-8C98-03683D4FD366}"/>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等腰三角形 5">
              <a:extLst>
                <a:ext uri="{FF2B5EF4-FFF2-40B4-BE49-F238E27FC236}">
                  <a16:creationId xmlns:a16="http://schemas.microsoft.com/office/drawing/2014/main" id="{5D593E7D-CB98-4D46-A3CC-D9E7189A9A66}"/>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040FD8C3-0F36-48AB-A6E4-768EFF2C6679}"/>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A75B3F26-CF4F-4E39-8A8B-6B6627E8A4E0}"/>
                </a:ext>
              </a:extLst>
            </p:cNvPr>
            <p:cNvSpPr/>
            <p:nvPr/>
          </p:nvSpPr>
          <p:spPr>
            <a:xfrm>
              <a:off x="10342234" y="5417646"/>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53E9190E-0273-4875-909D-896F41D07174}"/>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188DEC40-803A-4F28-B1EF-6282BD477645}"/>
                </a:ext>
              </a:extLst>
            </p:cNvPr>
            <p:cNvSpPr/>
            <p:nvPr/>
          </p:nvSpPr>
          <p:spPr>
            <a:xfrm>
              <a:off x="9739457" y="6154029"/>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23" name="文本框 22">
            <a:extLst>
              <a:ext uri="{FF2B5EF4-FFF2-40B4-BE49-F238E27FC236}">
                <a16:creationId xmlns:a16="http://schemas.microsoft.com/office/drawing/2014/main" id="{7FC8566B-A901-4DB1-9E23-611FE3EBE7E3}"/>
              </a:ext>
            </a:extLst>
          </p:cNvPr>
          <p:cNvSpPr txBox="1"/>
          <p:nvPr/>
        </p:nvSpPr>
        <p:spPr>
          <a:xfrm>
            <a:off x="4229451" y="2150338"/>
            <a:ext cx="7802136" cy="923330"/>
          </a:xfrm>
          <a:prstGeom prst="rect">
            <a:avLst/>
          </a:prstGeom>
          <a:noFill/>
        </p:spPr>
        <p:txBody>
          <a:bodyPr wrap="none" rtlCol="0">
            <a:spAutoFit/>
            <a:scene3d>
              <a:camera prst="orthographicFront"/>
              <a:lightRig rig="threePt" dir="t"/>
            </a:scene3d>
            <a:sp3d contourW="12700"/>
          </a:bodyPr>
          <a:lstStyle/>
          <a:p>
            <a:pPr defTabSz="901073">
              <a:defRPr/>
            </a:pPr>
            <a:r>
              <a:rPr lang="zh-CN" altLang="en-US" sz="5400">
                <a:latin typeface="微软雅黑" panose="020B0503020204020204" pitchFamily="34" charset="-122"/>
                <a:ea typeface="微软雅黑" panose="020B0503020204020204" pitchFamily="34" charset="-122"/>
                <a:cs typeface="+mn-ea"/>
                <a:sym typeface="+mn-lt"/>
              </a:rPr>
              <a:t>混凝土抗压强度回归分析</a:t>
            </a:r>
          </a:p>
        </p:txBody>
      </p:sp>
      <p:sp>
        <p:nvSpPr>
          <p:cNvPr id="24" name="文本框 23">
            <a:extLst>
              <a:ext uri="{FF2B5EF4-FFF2-40B4-BE49-F238E27FC236}">
                <a16:creationId xmlns:a16="http://schemas.microsoft.com/office/drawing/2014/main" id="{87BBDCFA-5568-4546-9CC4-61947A8A0711}"/>
              </a:ext>
            </a:extLst>
          </p:cNvPr>
          <p:cNvSpPr txBox="1"/>
          <p:nvPr/>
        </p:nvSpPr>
        <p:spPr>
          <a:xfrm>
            <a:off x="5096037" y="5241024"/>
            <a:ext cx="6456298" cy="384144"/>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dirty="0">
                <a:latin typeface="微软雅黑" panose="020B0503020204020204" pitchFamily="34" charset="-122"/>
                <a:ea typeface="微软雅黑" panose="020B0503020204020204" pitchFamily="34" charset="-122"/>
                <a:cs typeface="+mn-ea"/>
                <a:sym typeface="+mn-lt"/>
              </a:rPr>
              <a:t>小组成员：</a:t>
            </a:r>
            <a:endParaRPr lang="en-US" altLang="zh-CN" dirty="0">
              <a:latin typeface="微软雅黑" panose="020B0503020204020204" pitchFamily="34" charset="-122"/>
              <a:ea typeface="微软雅黑" panose="020B0503020204020204" pitchFamily="34" charset="-122"/>
              <a:cs typeface="+mn-ea"/>
              <a:sym typeface="+mn-lt"/>
            </a:endParaRPr>
          </a:p>
        </p:txBody>
      </p:sp>
      <p:sp>
        <p:nvSpPr>
          <p:cNvPr id="31" name="矩形 259">
            <a:extLst>
              <a:ext uri="{FF2B5EF4-FFF2-40B4-BE49-F238E27FC236}">
                <a16:creationId xmlns:a16="http://schemas.microsoft.com/office/drawing/2014/main" id="{C8D9B928-4DE2-4EE2-BD62-44A95175CDC7}"/>
              </a:ext>
            </a:extLst>
          </p:cNvPr>
          <p:cNvSpPr>
            <a:spLocks noChangeArrowheads="1"/>
          </p:cNvSpPr>
          <p:nvPr/>
        </p:nvSpPr>
        <p:spPr bwMode="auto">
          <a:xfrm>
            <a:off x="4818820" y="3183671"/>
            <a:ext cx="70871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r">
              <a:buNone/>
            </a:pPr>
            <a:r>
              <a:rPr lang="en-US" altLang="zh-CN" sz="2400" cap="all">
                <a:latin typeface="微软雅黑" panose="020B0503020204020204" pitchFamily="34" charset="-122"/>
                <a:ea typeface="微软雅黑" panose="020B0503020204020204" pitchFamily="34" charset="-122"/>
                <a:cs typeface="+mn-ea"/>
                <a:sym typeface="+mn-lt"/>
              </a:rPr>
              <a:t>——</a:t>
            </a:r>
            <a:r>
              <a:rPr lang="zh-CN" altLang="en-US" sz="2400" cap="all">
                <a:latin typeface="微软雅黑" panose="020B0503020204020204" pitchFamily="34" charset="-122"/>
                <a:ea typeface="微软雅黑" panose="020B0503020204020204" pitchFamily="34" charset="-122"/>
                <a:cs typeface="+mn-ea"/>
                <a:sym typeface="+mn-lt"/>
              </a:rPr>
              <a:t>机器学习第一次实验汇报</a:t>
            </a:r>
            <a:endParaRPr lang="en-US" altLang="zh-CN" sz="2400" cap="a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3268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C9DFE278-2FFE-4C4F-A80B-2FDE0E93B0E4}"/>
              </a:ext>
            </a:extLst>
          </p:cNvPr>
          <p:cNvGrpSpPr/>
          <p:nvPr/>
        </p:nvGrpSpPr>
        <p:grpSpPr>
          <a:xfrm>
            <a:off x="1347019" y="1365944"/>
            <a:ext cx="4237133" cy="5199192"/>
            <a:chOff x="1703943" y="2324178"/>
            <a:chExt cx="2644658" cy="2930370"/>
          </a:xfrm>
        </p:grpSpPr>
        <p:sp>
          <p:nvSpPr>
            <p:cNvPr id="23" name="矩形: 剪去单角 437">
              <a:extLst>
                <a:ext uri="{FF2B5EF4-FFF2-40B4-BE49-F238E27FC236}">
                  <a16:creationId xmlns:a16="http://schemas.microsoft.com/office/drawing/2014/main" id="{41633E95-51DB-4600-B525-04F68FBAFA5E}"/>
                </a:ext>
              </a:extLst>
            </p:cNvPr>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a16="http://schemas.microsoft.com/office/drawing/2014/main" id="{71137A63-1641-4732-A016-965115919053}"/>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5" name="任意多边形: 形状 438">
              <a:extLst>
                <a:ext uri="{FF2B5EF4-FFF2-40B4-BE49-F238E27FC236}">
                  <a16:creationId xmlns:a16="http://schemas.microsoft.com/office/drawing/2014/main" id="{9EA8E335-093F-431E-B542-9C6C209E0647}"/>
                </a:ext>
              </a:extLst>
            </p:cNvPr>
            <p:cNvSpPr>
              <a:spLocks/>
            </p:cNvSpPr>
            <p:nvPr/>
          </p:nvSpPr>
          <p:spPr bwMode="auto">
            <a:xfrm>
              <a:off x="3649464" y="2324179"/>
              <a:ext cx="699137" cy="716767"/>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endParaRPr lang="en-US" altLang="ko-KR" sz="2000" b="1">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56" name="TextBox 8">
            <a:extLst>
              <a:ext uri="{FF2B5EF4-FFF2-40B4-BE49-F238E27FC236}">
                <a16:creationId xmlns:a16="http://schemas.microsoft.com/office/drawing/2014/main" id="{630D2532-FA95-4EDD-9CDE-41846C08A0A8}"/>
              </a:ext>
            </a:extLst>
          </p:cNvPr>
          <p:cNvSpPr txBox="1"/>
          <p:nvPr/>
        </p:nvSpPr>
        <p:spPr>
          <a:xfrm>
            <a:off x="941058" y="1365943"/>
            <a:ext cx="1681561" cy="369332"/>
          </a:xfrm>
          <a:prstGeom prst="rect">
            <a:avLst/>
          </a:prstGeom>
          <a:noFill/>
        </p:spPr>
        <p:txBody>
          <a:bodyPr wrap="square" lIns="0" tIns="0" rIns="0" bIns="0" rtlCol="0" anchor="ctr">
            <a:spAutoFit/>
          </a:bodyPr>
          <a:lstStyle/>
          <a:p>
            <a:pPr algn="ct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PCA</a:t>
            </a:r>
            <a:endPar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7" name="图表 6">
            <a:extLst>
              <a:ext uri="{FF2B5EF4-FFF2-40B4-BE49-F238E27FC236}">
                <a16:creationId xmlns:a16="http://schemas.microsoft.com/office/drawing/2014/main" id="{A2A597D1-A1C6-4A33-8C9D-67512891F811}"/>
              </a:ext>
            </a:extLst>
          </p:cNvPr>
          <p:cNvGraphicFramePr/>
          <p:nvPr>
            <p:extLst>
              <p:ext uri="{D42A27DB-BD31-4B8C-83A1-F6EECF244321}">
                <p14:modId xmlns:p14="http://schemas.microsoft.com/office/powerpoint/2010/main" val="1207929569"/>
              </p:ext>
            </p:extLst>
          </p:nvPr>
        </p:nvGraphicFramePr>
        <p:xfrm>
          <a:off x="865954" y="3486423"/>
          <a:ext cx="3083501" cy="2968864"/>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D7DFAF8-6B63-4653-98F8-9AB8B282453C}"/>
              </a:ext>
            </a:extLst>
          </p:cNvPr>
          <p:cNvSpPr txBox="1"/>
          <p:nvPr/>
        </p:nvSpPr>
        <p:spPr>
          <a:xfrm>
            <a:off x="3563999" y="3718153"/>
            <a:ext cx="1698578" cy="2546916"/>
          </a:xfrm>
          <a:prstGeom prst="rect">
            <a:avLst/>
          </a:prstGeom>
          <a:noFill/>
        </p:spPr>
        <p:txBody>
          <a:bodyPr wrap="square">
            <a:spAutoFit/>
          </a:bodyPr>
          <a:lstStyle/>
          <a:p>
            <a:pPr indent="266700" algn="just">
              <a:lnSpc>
                <a:spcPct val="115000"/>
              </a:lnSpc>
            </a:pPr>
            <a:r>
              <a:rPr lang="zh-CN" altLang="zh-CN" sz="1400" kern="100">
                <a:effectLst/>
                <a:latin typeface="Cambria" panose="02040503050406030204" pitchFamily="18" charset="0"/>
                <a:ea typeface="宋体" panose="02010600030101010101" pitchFamily="2" charset="-122"/>
                <a:cs typeface="Arial" panose="020B0604020202020204" pitchFamily="34" charset="0"/>
              </a:rPr>
              <a:t>由</a:t>
            </a:r>
            <a:r>
              <a:rPr lang="zh-CN" altLang="en-US" sz="1400" kern="100">
                <a:effectLst/>
                <a:latin typeface="Cambria" panose="02040503050406030204" pitchFamily="18" charset="0"/>
                <a:ea typeface="宋体" panose="02010600030101010101" pitchFamily="2" charset="-122"/>
                <a:cs typeface="Arial" panose="020B0604020202020204" pitchFamily="34" charset="0"/>
              </a:rPr>
              <a:t>图</a:t>
            </a:r>
            <a:r>
              <a:rPr lang="zh-CN" altLang="zh-CN" sz="1400" kern="100">
                <a:effectLst/>
                <a:latin typeface="Cambria" panose="02040503050406030204" pitchFamily="18" charset="0"/>
                <a:ea typeface="宋体" panose="02010600030101010101" pitchFamily="2" charset="-122"/>
                <a:cs typeface="Arial" panose="020B0604020202020204" pitchFamily="34" charset="0"/>
              </a:rPr>
              <a:t>可知，</a:t>
            </a:r>
            <a:r>
              <a:rPr lang="en-US" altLang="zh-CN" sz="1400" kern="100">
                <a:effectLst/>
                <a:latin typeface="Cambria" panose="02040503050406030204" pitchFamily="18" charset="0"/>
                <a:ea typeface="宋体" panose="02010600030101010101" pitchFamily="2" charset="-122"/>
                <a:cs typeface="Arial" panose="020B0604020202020204" pitchFamily="34" charset="0"/>
              </a:rPr>
              <a:t>feature7&amp;&amp;8</a:t>
            </a:r>
            <a:r>
              <a:rPr lang="zh-CN" altLang="zh-CN" sz="1400" kern="100">
                <a:effectLst/>
                <a:latin typeface="Cambria" panose="02040503050406030204" pitchFamily="18" charset="0"/>
                <a:ea typeface="宋体" panose="02010600030101010101" pitchFamily="2" charset="-122"/>
                <a:cs typeface="Arial" panose="020B0604020202020204" pitchFamily="34" charset="0"/>
              </a:rPr>
              <a:t>占所有特征的方差比例</a:t>
            </a:r>
            <a:r>
              <a:rPr lang="zh-CN" altLang="en-US" sz="1400" kern="100">
                <a:effectLst/>
                <a:latin typeface="Cambria" panose="02040503050406030204" pitchFamily="18" charset="0"/>
                <a:ea typeface="宋体" panose="02010600030101010101" pitchFamily="2" charset="-122"/>
                <a:cs typeface="Arial" panose="020B0604020202020204" pitchFamily="34" charset="0"/>
              </a:rPr>
              <a:t>极小</a:t>
            </a:r>
            <a:r>
              <a:rPr lang="zh-CN" altLang="zh-CN" sz="1400" kern="100">
                <a:effectLst/>
                <a:latin typeface="Cambria" panose="02040503050406030204" pitchFamily="18" charset="0"/>
                <a:ea typeface="宋体" panose="02010600030101010101" pitchFamily="2" charset="-122"/>
                <a:cs typeface="Arial" panose="020B0604020202020204" pitchFamily="34" charset="0"/>
              </a:rPr>
              <a:t>，意味着他们几乎不含任何信息。因此，我们</a:t>
            </a:r>
            <a:r>
              <a:rPr lang="zh-CN" altLang="en-US" sz="1400" kern="100">
                <a:effectLst/>
                <a:latin typeface="Cambria" panose="02040503050406030204" pitchFamily="18" charset="0"/>
                <a:ea typeface="宋体" panose="02010600030101010101" pitchFamily="2" charset="-122"/>
                <a:cs typeface="Arial" panose="020B0604020202020204" pitchFamily="34" charset="0"/>
              </a:rPr>
              <a:t>将特征个数降为</a:t>
            </a:r>
            <a:r>
              <a:rPr lang="en-US" altLang="zh-CN" sz="1400" kern="100">
                <a:effectLst/>
                <a:latin typeface="Cambria" panose="02040503050406030204" pitchFamily="18" charset="0"/>
                <a:ea typeface="宋体" panose="02010600030101010101" pitchFamily="2" charset="-122"/>
                <a:cs typeface="Arial" panose="020B0604020202020204" pitchFamily="34" charset="0"/>
              </a:rPr>
              <a:t>6</a:t>
            </a:r>
            <a:r>
              <a:rPr lang="zh-CN" altLang="zh-CN" sz="1400" kern="100">
                <a:effectLst/>
                <a:latin typeface="Cambria" panose="02040503050406030204" pitchFamily="18" charset="0"/>
                <a:ea typeface="宋体" panose="02010600030101010101" pitchFamily="2" charset="-122"/>
                <a:cs typeface="Arial" panose="020B0604020202020204" pitchFamily="34" charset="0"/>
              </a:rPr>
              <a:t>，然后将得到的数据</a:t>
            </a:r>
            <a:r>
              <a:rPr lang="en-US" altLang="zh-CN" sz="1400" kern="100">
                <a:effectLst/>
                <a:latin typeface="Cambria" panose="02040503050406030204" pitchFamily="18" charset="0"/>
                <a:ea typeface="宋体" panose="02010600030101010101" pitchFamily="2" charset="-122"/>
                <a:cs typeface="Arial" panose="020B0604020202020204" pitchFamily="34" charset="0"/>
              </a:rPr>
              <a:t>(1030*6)</a:t>
            </a:r>
            <a:r>
              <a:rPr lang="zh-CN" altLang="zh-CN" sz="1400" kern="100">
                <a:effectLst/>
                <a:latin typeface="Cambria" panose="02040503050406030204" pitchFamily="18" charset="0"/>
                <a:ea typeface="宋体" panose="02010600030101010101" pitchFamily="2" charset="-122"/>
                <a:cs typeface="Arial" panose="020B0604020202020204" pitchFamily="34" charset="0"/>
              </a:rPr>
              <a:t>用于后面的分析之中。</a:t>
            </a:r>
          </a:p>
        </p:txBody>
      </p:sp>
      <p:pic>
        <p:nvPicPr>
          <p:cNvPr id="16" name="图片 15">
            <a:extLst>
              <a:ext uri="{FF2B5EF4-FFF2-40B4-BE49-F238E27FC236}">
                <a16:creationId xmlns:a16="http://schemas.microsoft.com/office/drawing/2014/main" id="{489B399D-F273-447C-A11F-84850D5D64EE}"/>
              </a:ext>
            </a:extLst>
          </p:cNvPr>
          <p:cNvPicPr>
            <a:picLocks noChangeAspect="1"/>
          </p:cNvPicPr>
          <p:nvPr/>
        </p:nvPicPr>
        <p:blipFill rotWithShape="1">
          <a:blip r:embed="rId4"/>
          <a:srcRect l="1943"/>
          <a:stretch/>
        </p:blipFill>
        <p:spPr>
          <a:xfrm>
            <a:off x="1441732" y="1770513"/>
            <a:ext cx="3192945" cy="1245416"/>
          </a:xfrm>
          <a:prstGeom prst="rect">
            <a:avLst/>
          </a:prstGeom>
        </p:spPr>
      </p:pic>
      <p:sp>
        <p:nvSpPr>
          <p:cNvPr id="26" name="TextBox 8">
            <a:extLst>
              <a:ext uri="{FF2B5EF4-FFF2-40B4-BE49-F238E27FC236}">
                <a16:creationId xmlns:a16="http://schemas.microsoft.com/office/drawing/2014/main" id="{17C0F62E-9A92-41B9-9518-B27AA3ED56F4}"/>
              </a:ext>
            </a:extLst>
          </p:cNvPr>
          <p:cNvSpPr txBox="1"/>
          <p:nvPr/>
        </p:nvSpPr>
        <p:spPr>
          <a:xfrm>
            <a:off x="3759671" y="655959"/>
            <a:ext cx="4933944" cy="492443"/>
          </a:xfrm>
          <a:prstGeom prst="rect">
            <a:avLst/>
          </a:prstGeom>
          <a:noFill/>
        </p:spPr>
        <p:txBody>
          <a:bodyPr wrap="square" lIns="0" tIns="0" rIns="0" bIns="0" rtlCol="0" anchor="ctr">
            <a:spAutoFit/>
          </a:bodyPr>
          <a:lstStyle/>
          <a:p>
            <a:pPr algn="ctr"/>
            <a:r>
              <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数据预处理</a:t>
            </a:r>
          </a:p>
        </p:txBody>
      </p:sp>
      <p:sp>
        <p:nvSpPr>
          <p:cNvPr id="28" name="文本框 27">
            <a:extLst>
              <a:ext uri="{FF2B5EF4-FFF2-40B4-BE49-F238E27FC236}">
                <a16:creationId xmlns:a16="http://schemas.microsoft.com/office/drawing/2014/main" id="{7194DB66-D961-45F0-B8CE-15EA9BE51498}"/>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pic>
        <p:nvPicPr>
          <p:cNvPr id="3" name="图片 2">
            <a:extLst>
              <a:ext uri="{FF2B5EF4-FFF2-40B4-BE49-F238E27FC236}">
                <a16:creationId xmlns:a16="http://schemas.microsoft.com/office/drawing/2014/main" id="{69AE62E3-B6D2-481C-819E-3A598AB1494D}"/>
              </a:ext>
            </a:extLst>
          </p:cNvPr>
          <p:cNvPicPr>
            <a:picLocks noChangeAspect="1"/>
          </p:cNvPicPr>
          <p:nvPr/>
        </p:nvPicPr>
        <p:blipFill rotWithShape="1">
          <a:blip r:embed="rId5"/>
          <a:srcRect l="5380" t="-955"/>
          <a:stretch/>
        </p:blipFill>
        <p:spPr>
          <a:xfrm>
            <a:off x="1441732" y="2866070"/>
            <a:ext cx="3550934" cy="605862"/>
          </a:xfrm>
          <a:prstGeom prst="rect">
            <a:avLst/>
          </a:prstGeom>
        </p:spPr>
      </p:pic>
      <p:pic>
        <p:nvPicPr>
          <p:cNvPr id="6" name="图片 5">
            <a:extLst>
              <a:ext uri="{FF2B5EF4-FFF2-40B4-BE49-F238E27FC236}">
                <a16:creationId xmlns:a16="http://schemas.microsoft.com/office/drawing/2014/main" id="{CABFAB79-DA13-4087-A935-780506C5C05A}"/>
              </a:ext>
            </a:extLst>
          </p:cNvPr>
          <p:cNvPicPr>
            <a:picLocks noChangeAspect="1"/>
          </p:cNvPicPr>
          <p:nvPr/>
        </p:nvPicPr>
        <p:blipFill>
          <a:blip r:embed="rId6"/>
          <a:stretch>
            <a:fillRect/>
          </a:stretch>
        </p:blipFill>
        <p:spPr>
          <a:xfrm>
            <a:off x="5680248" y="1237175"/>
            <a:ext cx="3289641" cy="2872709"/>
          </a:xfrm>
          <a:prstGeom prst="rect">
            <a:avLst/>
          </a:prstGeom>
        </p:spPr>
      </p:pic>
      <p:pic>
        <p:nvPicPr>
          <p:cNvPr id="4" name="图片 3" descr="图表, 瀑布图, 树状图&#10;&#10;描述已自动生成">
            <a:extLst>
              <a:ext uri="{FF2B5EF4-FFF2-40B4-BE49-F238E27FC236}">
                <a16:creationId xmlns:a16="http://schemas.microsoft.com/office/drawing/2014/main" id="{3097F016-91F6-4F85-AD09-5D4A433BC0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6245" y="3607685"/>
            <a:ext cx="3765755" cy="3272921"/>
          </a:xfrm>
          <a:prstGeom prst="rect">
            <a:avLst/>
          </a:prstGeom>
        </p:spPr>
      </p:pic>
      <p:sp>
        <p:nvSpPr>
          <p:cNvPr id="29" name="箭头: 右 28">
            <a:extLst>
              <a:ext uri="{FF2B5EF4-FFF2-40B4-BE49-F238E27FC236}">
                <a16:creationId xmlns:a16="http://schemas.microsoft.com/office/drawing/2014/main" id="{18AE07D6-770A-4E73-832E-1F1C09A0E5D8}"/>
              </a:ext>
            </a:extLst>
          </p:cNvPr>
          <p:cNvSpPr/>
          <p:nvPr/>
        </p:nvSpPr>
        <p:spPr>
          <a:xfrm>
            <a:off x="7033867" y="5244145"/>
            <a:ext cx="1070806" cy="475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96723A74-9566-43E7-8FF7-D56A43A6DA71}"/>
              </a:ext>
            </a:extLst>
          </p:cNvPr>
          <p:cNvSpPr/>
          <p:nvPr/>
        </p:nvSpPr>
        <p:spPr>
          <a:xfrm>
            <a:off x="6453136" y="418402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7EE0F24-634B-4DB0-A1B6-E93CFD1DA777}"/>
              </a:ext>
            </a:extLst>
          </p:cNvPr>
          <p:cNvSpPr txBox="1"/>
          <p:nvPr/>
        </p:nvSpPr>
        <p:spPr>
          <a:xfrm>
            <a:off x="6374163" y="5297463"/>
            <a:ext cx="950905" cy="369332"/>
          </a:xfrm>
          <a:prstGeom prst="rect">
            <a:avLst/>
          </a:prstGeom>
          <a:noFill/>
        </p:spPr>
        <p:txBody>
          <a:bodyPr wrap="square" rtlCol="0">
            <a:spAutoFit/>
          </a:bodyPr>
          <a:lstStyle/>
          <a:p>
            <a:r>
              <a:rPr lang="en-US" altLang="zh-CN" dirty="0"/>
              <a:t>PCA</a:t>
            </a:r>
            <a:endParaRPr lang="zh-CN" altLang="en-US" dirty="0"/>
          </a:p>
        </p:txBody>
      </p:sp>
    </p:spTree>
    <p:extLst>
      <p:ext uri="{BB962C8B-B14F-4D97-AF65-F5344CB8AC3E}">
        <p14:creationId xmlns:p14="http://schemas.microsoft.com/office/powerpoint/2010/main" val="2424541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157833" y="524342"/>
            <a:ext cx="5876333"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传统多元线性回归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DF4005-D3A2-4C10-A4B3-BCBACFAA13E0}"/>
                  </a:ext>
                </a:extLst>
              </p:cNvPr>
              <p:cNvSpPr txBox="1"/>
              <p:nvPr/>
            </p:nvSpPr>
            <p:spPr>
              <a:xfrm>
                <a:off x="0" y="1362771"/>
                <a:ext cx="5670344" cy="632353"/>
              </a:xfrm>
              <a:prstGeom prst="rect">
                <a:avLst/>
              </a:prstGeom>
              <a:solidFill>
                <a:schemeClr val="bg1"/>
              </a:solidFill>
            </p:spPr>
            <p:txBody>
              <a:bodyPr wrap="square">
                <a:spAutoFit/>
              </a:bodyPr>
              <a:lstStyle/>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首先我们直接使用最小二乘法，实现为</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𝑋</m:t>
                            </m:r>
                          </m:e>
                        </m:d>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以</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data</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指代</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X</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target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为</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y</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的话即有</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2FDF4005-D3A2-4C10-A4B3-BCBACFAA13E0}"/>
                  </a:ext>
                </a:extLst>
              </p:cNvPr>
              <p:cNvSpPr txBox="1">
                <a:spLocks noRot="1" noChangeAspect="1" noMove="1" noResize="1" noEditPoints="1" noAdjustHandles="1" noChangeArrowheads="1" noChangeShapeType="1" noTextEdit="1"/>
              </p:cNvSpPr>
              <p:nvPr/>
            </p:nvSpPr>
            <p:spPr>
              <a:xfrm>
                <a:off x="0" y="1362771"/>
                <a:ext cx="5670344" cy="632353"/>
              </a:xfrm>
              <a:prstGeom prst="rect">
                <a:avLst/>
              </a:prstGeom>
              <a:blipFill>
                <a:blip r:embed="rId3"/>
                <a:stretch>
                  <a:fillRect t="-1942" r="-4086" b="-1262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83EC887-085D-4A02-9563-B0793A7F40B7}"/>
              </a:ext>
            </a:extLst>
          </p:cNvPr>
          <p:cNvPicPr>
            <a:picLocks noChangeAspect="1"/>
          </p:cNvPicPr>
          <p:nvPr/>
        </p:nvPicPr>
        <p:blipFill>
          <a:blip r:embed="rId4"/>
          <a:stretch>
            <a:fillRect/>
          </a:stretch>
        </p:blipFill>
        <p:spPr>
          <a:xfrm>
            <a:off x="3732365" y="1772572"/>
            <a:ext cx="5526081" cy="1211785"/>
          </a:xfrm>
          <a:prstGeom prst="rect">
            <a:avLst/>
          </a:prstGeom>
        </p:spPr>
      </p:pic>
      <p:sp>
        <p:nvSpPr>
          <p:cNvPr id="24" name="文本框 23">
            <a:extLst>
              <a:ext uri="{FF2B5EF4-FFF2-40B4-BE49-F238E27FC236}">
                <a16:creationId xmlns:a16="http://schemas.microsoft.com/office/drawing/2014/main" id="{367E369E-B818-4DF4-A8D4-01EDC74DCF16}"/>
              </a:ext>
            </a:extLst>
          </p:cNvPr>
          <p:cNvSpPr txBox="1"/>
          <p:nvPr/>
        </p:nvSpPr>
        <p:spPr>
          <a:xfrm>
            <a:off x="0" y="2989671"/>
            <a:ext cx="10127226" cy="349198"/>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无显著影响，最终使用原始数据进行回归</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R2=0.63</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pic>
        <p:nvPicPr>
          <p:cNvPr id="25" name="图片 24" descr="图表, 散点图&#10;&#10;描述已自动生成">
            <a:extLst>
              <a:ext uri="{FF2B5EF4-FFF2-40B4-BE49-F238E27FC236}">
                <a16:creationId xmlns:a16="http://schemas.microsoft.com/office/drawing/2014/main" id="{4FFF3458-DBD1-4730-98C0-74606ABF6BB5}"/>
              </a:ext>
            </a:extLst>
          </p:cNvPr>
          <p:cNvPicPr>
            <a:picLocks noChangeAspect="1"/>
          </p:cNvPicPr>
          <p:nvPr/>
        </p:nvPicPr>
        <p:blipFill>
          <a:blip r:embed="rId5"/>
          <a:stretch>
            <a:fillRect/>
          </a:stretch>
        </p:blipFill>
        <p:spPr>
          <a:xfrm>
            <a:off x="2829972" y="3429000"/>
            <a:ext cx="3553376" cy="3079257"/>
          </a:xfrm>
          <a:prstGeom prst="rect">
            <a:avLst/>
          </a:prstGeom>
        </p:spPr>
      </p:pic>
      <p:pic>
        <p:nvPicPr>
          <p:cNvPr id="26" name="图片 25" descr="图表, 散点图&#10;&#10;描述已自动生成">
            <a:extLst>
              <a:ext uri="{FF2B5EF4-FFF2-40B4-BE49-F238E27FC236}">
                <a16:creationId xmlns:a16="http://schemas.microsoft.com/office/drawing/2014/main" id="{D72D6E65-5491-44C1-87F7-3FB60262250A}"/>
              </a:ext>
            </a:extLst>
          </p:cNvPr>
          <p:cNvPicPr>
            <a:picLocks noChangeAspect="1"/>
          </p:cNvPicPr>
          <p:nvPr/>
        </p:nvPicPr>
        <p:blipFill>
          <a:blip r:embed="rId6"/>
          <a:stretch>
            <a:fillRect/>
          </a:stretch>
        </p:blipFill>
        <p:spPr>
          <a:xfrm>
            <a:off x="6471366" y="3429000"/>
            <a:ext cx="3554146" cy="3079256"/>
          </a:xfrm>
          <a:prstGeom prst="rect">
            <a:avLst/>
          </a:prstGeom>
        </p:spPr>
      </p:pic>
      <p:sp>
        <p:nvSpPr>
          <p:cNvPr id="27" name="文本框 26">
            <a:extLst>
              <a:ext uri="{FF2B5EF4-FFF2-40B4-BE49-F238E27FC236}">
                <a16:creationId xmlns:a16="http://schemas.microsoft.com/office/drawing/2014/main" id="{D25AB5BF-EDB2-41D3-B603-D95D523551D2}"/>
              </a:ext>
            </a:extLst>
          </p:cNvPr>
          <p:cNvSpPr txBox="1"/>
          <p:nvPr/>
        </p:nvSpPr>
        <p:spPr>
          <a:xfrm>
            <a:off x="3674281" y="6598388"/>
            <a:ext cx="1841839" cy="318998"/>
          </a:xfrm>
          <a:prstGeom prst="rect">
            <a:avLst/>
          </a:prstGeom>
          <a:noFill/>
        </p:spPr>
        <p:txBody>
          <a:bodyPr wrap="square">
            <a:spAutoFit/>
          </a:bodyPr>
          <a:lstStyle/>
          <a:p>
            <a:pPr indent="266700" algn="just">
              <a:lnSpc>
                <a:spcPct val="115000"/>
              </a:lnSpc>
            </a:pPr>
            <a:r>
              <a:rPr lang="en-US" altLang="zh-CN" sz="1400" kern="100" dirty="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6B244FA0-DA95-4259-87BC-C7503E170B46}"/>
              </a:ext>
            </a:extLst>
          </p:cNvPr>
          <p:cNvSpPr txBox="1"/>
          <p:nvPr/>
        </p:nvSpPr>
        <p:spPr>
          <a:xfrm>
            <a:off x="7533368" y="6567577"/>
            <a:ext cx="1364993" cy="318998"/>
          </a:xfrm>
          <a:prstGeom prst="rect">
            <a:avLst/>
          </a:prstGeom>
          <a:noFill/>
        </p:spPr>
        <p:txBody>
          <a:bodyPr wrap="square">
            <a:spAutoFit/>
          </a:bodyPr>
          <a:lstStyle/>
          <a:p>
            <a:pPr indent="266700" algn="just">
              <a:lnSpc>
                <a:spcPct val="115000"/>
              </a:lnSpc>
            </a:pPr>
            <a:r>
              <a:rPr lang="zh-CN" altLang="en-US" sz="1400" kern="100" dirty="0">
                <a:effectLst/>
                <a:latin typeface="Cambria" panose="02040503050406030204" pitchFamily="18" charset="0"/>
                <a:ea typeface="宋体" panose="02010600030101010101" pitchFamily="2" charset="-122"/>
                <a:cs typeface="Times New Roman" panose="02020603050405020304" pitchFamily="18" charset="0"/>
              </a:rPr>
              <a:t>最小二乘法</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739C23BF-DD62-4470-AB60-F3FCA3F0E157}"/>
              </a:ext>
            </a:extLst>
          </p:cNvPr>
          <p:cNvSpPr txBox="1"/>
          <p:nvPr/>
        </p:nvSpPr>
        <p:spPr>
          <a:xfrm>
            <a:off x="3475863" y="983805"/>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最小二乘</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法求解</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线性</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
        <p:nvSpPr>
          <p:cNvPr id="11" name="文本框 10">
            <a:extLst>
              <a:ext uri="{FF2B5EF4-FFF2-40B4-BE49-F238E27FC236}">
                <a16:creationId xmlns:a16="http://schemas.microsoft.com/office/drawing/2014/main" id="{40D0A6B7-BE37-456E-BEB3-8D8AC9CC2072}"/>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spTree>
    <p:extLst>
      <p:ext uri="{BB962C8B-B14F-4D97-AF65-F5344CB8AC3E}">
        <p14:creationId xmlns:p14="http://schemas.microsoft.com/office/powerpoint/2010/main" val="278199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31A19B-9574-4876-BD86-A43303F11099}"/>
              </a:ext>
            </a:extLst>
          </p:cNvPr>
          <p:cNvSpPr txBox="1"/>
          <p:nvPr/>
        </p:nvSpPr>
        <p:spPr>
          <a:xfrm>
            <a:off x="358669" y="1601309"/>
            <a:ext cx="2856803" cy="338554"/>
          </a:xfrm>
          <a:prstGeom prst="rect">
            <a:avLst/>
          </a:prstGeom>
          <a:solidFill>
            <a:schemeClr val="bg1"/>
          </a:solidFill>
        </p:spPr>
        <p:txBody>
          <a:bodyPr wrap="square">
            <a:spAutoFit/>
          </a:bodyPr>
          <a:lstStyle/>
          <a:p>
            <a:r>
              <a:rPr lang="zh-CN" altLang="zh-CN" sz="1600" dirty="0">
                <a:effectLst/>
                <a:latin typeface="Cambria" panose="02040503050406030204" pitchFamily="18" charset="0"/>
                <a:ea typeface="宋体" panose="02010600030101010101" pitchFamily="2" charset="-122"/>
                <a:cs typeface="Times New Roman" panose="02020603050405020304" pitchFamily="18" charset="0"/>
              </a:rPr>
              <a:t>手写线性模型梯度下降算法</a:t>
            </a:r>
            <a:endParaRPr lang="zh-CN" altLang="en-US" sz="1600" dirty="0"/>
          </a:p>
        </p:txBody>
      </p:sp>
      <p:pic>
        <p:nvPicPr>
          <p:cNvPr id="5" name="图片 4">
            <a:extLst>
              <a:ext uri="{FF2B5EF4-FFF2-40B4-BE49-F238E27FC236}">
                <a16:creationId xmlns:a16="http://schemas.microsoft.com/office/drawing/2014/main" id="{D04E4558-CAD8-4EA8-A805-2FB3C3A3C841}"/>
              </a:ext>
            </a:extLst>
          </p:cNvPr>
          <p:cNvPicPr>
            <a:picLocks noChangeAspect="1"/>
          </p:cNvPicPr>
          <p:nvPr/>
        </p:nvPicPr>
        <p:blipFill rotWithShape="1">
          <a:blip r:embed="rId3"/>
          <a:srcRect b="29339"/>
          <a:stretch/>
        </p:blipFill>
        <p:spPr>
          <a:xfrm>
            <a:off x="358669" y="1962737"/>
            <a:ext cx="8062659" cy="2622408"/>
          </a:xfrm>
          <a:prstGeom prst="rect">
            <a:avLst/>
          </a:prstGeom>
        </p:spPr>
      </p:pic>
      <p:pic>
        <p:nvPicPr>
          <p:cNvPr id="7" name="图片 6" descr="文本, 信件&#10;&#10;描述已自动生成">
            <a:extLst>
              <a:ext uri="{FF2B5EF4-FFF2-40B4-BE49-F238E27FC236}">
                <a16:creationId xmlns:a16="http://schemas.microsoft.com/office/drawing/2014/main" id="{E902AFBE-5C43-4D26-A834-A9B89E3BA670}"/>
              </a:ext>
            </a:extLst>
          </p:cNvPr>
          <p:cNvPicPr>
            <a:picLocks noChangeAspect="1"/>
          </p:cNvPicPr>
          <p:nvPr/>
        </p:nvPicPr>
        <p:blipFill>
          <a:blip r:embed="rId4"/>
          <a:stretch>
            <a:fillRect/>
          </a:stretch>
        </p:blipFill>
        <p:spPr>
          <a:xfrm>
            <a:off x="8505040" y="1962737"/>
            <a:ext cx="3492692" cy="2369820"/>
          </a:xfrm>
          <a:prstGeom prst="rect">
            <a:avLst/>
          </a:prstGeom>
        </p:spPr>
      </p:pic>
      <p:sp>
        <p:nvSpPr>
          <p:cNvPr id="9" name="文本框 8">
            <a:extLst>
              <a:ext uri="{FF2B5EF4-FFF2-40B4-BE49-F238E27FC236}">
                <a16:creationId xmlns:a16="http://schemas.microsoft.com/office/drawing/2014/main" id="{4E19B0F5-8F43-4613-AD9D-EBD0B3219E9C}"/>
              </a:ext>
            </a:extLst>
          </p:cNvPr>
          <p:cNvSpPr txBox="1"/>
          <p:nvPr/>
        </p:nvSpPr>
        <p:spPr>
          <a:xfrm>
            <a:off x="87970" y="5120076"/>
            <a:ext cx="8417677" cy="584775"/>
          </a:xfrm>
          <a:prstGeom prst="rect">
            <a:avLst/>
          </a:prstGeom>
          <a:noFill/>
        </p:spPr>
        <p:txBody>
          <a:bodyPr wrap="square">
            <a:spAutoFit/>
          </a:bodyPr>
          <a:lstStyle/>
          <a:p>
            <a:pPr indent="266700" algn="just"/>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如上代码，将所有参数视作一个矩阵考虑，则梯度下降法只需对遍历样本，然后分别求出每个样本对应的梯度，再求平均值即可。</a:t>
            </a:r>
          </a:p>
        </p:txBody>
      </p:sp>
      <p:sp>
        <p:nvSpPr>
          <p:cNvPr id="8" name="TextBox 8">
            <a:extLst>
              <a:ext uri="{FF2B5EF4-FFF2-40B4-BE49-F238E27FC236}">
                <a16:creationId xmlns:a16="http://schemas.microsoft.com/office/drawing/2014/main" id="{A86A4DD3-A4B6-42FF-8022-355A71E34975}"/>
              </a:ext>
            </a:extLst>
          </p:cNvPr>
          <p:cNvSpPr txBox="1"/>
          <p:nvPr/>
        </p:nvSpPr>
        <p:spPr>
          <a:xfrm>
            <a:off x="3157833" y="524342"/>
            <a:ext cx="5876333"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传统多元线性回归</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3CDDD733-3960-47CF-90BA-B1898B58BDB3}"/>
              </a:ext>
            </a:extLst>
          </p:cNvPr>
          <p:cNvSpPr txBox="1"/>
          <p:nvPr/>
        </p:nvSpPr>
        <p:spPr>
          <a:xfrm>
            <a:off x="3565854" y="1040768"/>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梯度下降法</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线性</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
        <p:nvSpPr>
          <p:cNvPr id="11" name="文本框 10">
            <a:extLst>
              <a:ext uri="{FF2B5EF4-FFF2-40B4-BE49-F238E27FC236}">
                <a16:creationId xmlns:a16="http://schemas.microsoft.com/office/drawing/2014/main" id="{5A7C2A15-2995-40BC-92F4-73497760106A}"/>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spTree>
    <p:extLst>
      <p:ext uri="{BB962C8B-B14F-4D97-AF65-F5344CB8AC3E}">
        <p14:creationId xmlns:p14="http://schemas.microsoft.com/office/powerpoint/2010/main" val="2646845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157833" y="524342"/>
            <a:ext cx="5876333"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传统多元线性回归</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753AFB4C-ED20-42E8-8D5F-C0F70F71A7C5}"/>
              </a:ext>
            </a:extLst>
          </p:cNvPr>
          <p:cNvSpPr txBox="1"/>
          <p:nvPr/>
        </p:nvSpPr>
        <p:spPr>
          <a:xfrm>
            <a:off x="917707" y="6112244"/>
            <a:ext cx="2922567" cy="632353"/>
          </a:xfrm>
          <a:prstGeom prst="rect">
            <a:avLst/>
          </a:prstGeom>
          <a:noFill/>
        </p:spPr>
        <p:txBody>
          <a:bodyPr wrap="square">
            <a:spAutoFit/>
          </a:bodyPr>
          <a:lstStyle/>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梯度爆炸</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参数</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a:t>
            </a:r>
          </a:p>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很快所有参数都会</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Inf, </a:t>
            </a: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NaN</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82242569-20E1-440B-A7BE-F8F692B051B6}"/>
              </a:ext>
            </a:extLst>
          </p:cNvPr>
          <p:cNvPicPr>
            <a:picLocks noChangeAspect="1"/>
          </p:cNvPicPr>
          <p:nvPr/>
        </p:nvPicPr>
        <p:blipFill>
          <a:blip r:embed="rId3"/>
          <a:stretch>
            <a:fillRect/>
          </a:stretch>
        </p:blipFill>
        <p:spPr>
          <a:xfrm>
            <a:off x="795582" y="1470792"/>
            <a:ext cx="3166818" cy="4532474"/>
          </a:xfrm>
          <a:prstGeom prst="rect">
            <a:avLst/>
          </a:prstGeom>
        </p:spPr>
      </p:pic>
      <p:pic>
        <p:nvPicPr>
          <p:cNvPr id="8" name="图片 7" descr="图表, 折线图&#10;&#10;描述已自动生成">
            <a:extLst>
              <a:ext uri="{FF2B5EF4-FFF2-40B4-BE49-F238E27FC236}">
                <a16:creationId xmlns:a16="http://schemas.microsoft.com/office/drawing/2014/main" id="{5D975F96-6897-4128-ABA7-12843A170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697" y="1899648"/>
            <a:ext cx="4078271" cy="3058703"/>
          </a:xfrm>
          <a:prstGeom prst="rect">
            <a:avLst/>
          </a:prstGeom>
        </p:spPr>
      </p:pic>
      <p:sp>
        <p:nvSpPr>
          <p:cNvPr id="21" name="文本框 20">
            <a:extLst>
              <a:ext uri="{FF2B5EF4-FFF2-40B4-BE49-F238E27FC236}">
                <a16:creationId xmlns:a16="http://schemas.microsoft.com/office/drawing/2014/main" id="{347F9002-2236-49DF-B278-89C9803C2D0B}"/>
              </a:ext>
            </a:extLst>
          </p:cNvPr>
          <p:cNvSpPr txBox="1"/>
          <p:nvPr/>
        </p:nvSpPr>
        <p:spPr>
          <a:xfrm>
            <a:off x="8672001" y="5047283"/>
            <a:ext cx="2922567" cy="634533"/>
          </a:xfrm>
          <a:prstGeom prst="rect">
            <a:avLst/>
          </a:prstGeom>
          <a:noFill/>
        </p:spPr>
        <p:txBody>
          <a:bodyPr wrap="square">
            <a:spAutoFit/>
          </a:bodyPr>
          <a:lstStyle/>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梯度爆炸</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值</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a:t>
            </a:r>
          </a:p>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注意</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y</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轴是</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的对数</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00D7A269-C112-423A-AA62-5FA555201949}"/>
              </a:ext>
            </a:extLst>
          </p:cNvPr>
          <p:cNvPicPr>
            <a:picLocks noChangeAspect="1"/>
          </p:cNvPicPr>
          <p:nvPr/>
        </p:nvPicPr>
        <p:blipFill>
          <a:blip r:embed="rId5"/>
          <a:stretch>
            <a:fillRect/>
          </a:stretch>
        </p:blipFill>
        <p:spPr>
          <a:xfrm>
            <a:off x="4796672" y="1470792"/>
            <a:ext cx="2653271" cy="4503474"/>
          </a:xfrm>
          <a:prstGeom prst="rect">
            <a:avLst/>
          </a:prstGeom>
        </p:spPr>
      </p:pic>
      <p:sp>
        <p:nvSpPr>
          <p:cNvPr id="30" name="文本框 29">
            <a:extLst>
              <a:ext uri="{FF2B5EF4-FFF2-40B4-BE49-F238E27FC236}">
                <a16:creationId xmlns:a16="http://schemas.microsoft.com/office/drawing/2014/main" id="{28254871-A4C1-4723-9ED0-C94AB946E156}"/>
              </a:ext>
            </a:extLst>
          </p:cNvPr>
          <p:cNvSpPr txBox="1"/>
          <p:nvPr/>
        </p:nvSpPr>
        <p:spPr>
          <a:xfrm>
            <a:off x="4634715" y="6112244"/>
            <a:ext cx="2922567" cy="632353"/>
          </a:xfrm>
          <a:prstGeom prst="rect">
            <a:avLst/>
          </a:prstGeom>
          <a:noFill/>
        </p:spPr>
        <p:txBody>
          <a:bodyPr wrap="square">
            <a:spAutoFit/>
          </a:bodyPr>
          <a:lstStyle/>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梯度爆炸</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值</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a:t>
            </a:r>
          </a:p>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很快所有</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都会</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Inf, </a:t>
            </a: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NaN</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244CBA43-4168-45BE-953D-659DDA88D363}"/>
              </a:ext>
            </a:extLst>
          </p:cNvPr>
          <p:cNvSpPr txBox="1"/>
          <p:nvPr/>
        </p:nvSpPr>
        <p:spPr>
          <a:xfrm>
            <a:off x="3475419" y="883734"/>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梯度下降法</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线性</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
        <p:nvSpPr>
          <p:cNvPr id="15" name="文本框 14">
            <a:extLst>
              <a:ext uri="{FF2B5EF4-FFF2-40B4-BE49-F238E27FC236}">
                <a16:creationId xmlns:a16="http://schemas.microsoft.com/office/drawing/2014/main" id="{01EDFA97-5166-4A3C-8FAD-3C307A4677EA}"/>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spTree>
    <p:extLst>
      <p:ext uri="{BB962C8B-B14F-4D97-AF65-F5344CB8AC3E}">
        <p14:creationId xmlns:p14="http://schemas.microsoft.com/office/powerpoint/2010/main" val="1548065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157833" y="524342"/>
            <a:ext cx="5876333"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传统多元线性回归</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2" name="文本框 31">
            <a:extLst>
              <a:ext uri="{FF2B5EF4-FFF2-40B4-BE49-F238E27FC236}">
                <a16:creationId xmlns:a16="http://schemas.microsoft.com/office/drawing/2014/main" id="{244CBA43-4168-45BE-953D-659DDA88D363}"/>
              </a:ext>
            </a:extLst>
          </p:cNvPr>
          <p:cNvSpPr txBox="1"/>
          <p:nvPr/>
        </p:nvSpPr>
        <p:spPr>
          <a:xfrm>
            <a:off x="3475419" y="883734"/>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梯度下降法</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线性</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
        <p:nvSpPr>
          <p:cNvPr id="15" name="文本框 14">
            <a:extLst>
              <a:ext uri="{FF2B5EF4-FFF2-40B4-BE49-F238E27FC236}">
                <a16:creationId xmlns:a16="http://schemas.microsoft.com/office/drawing/2014/main" id="{01EDFA97-5166-4A3C-8FAD-3C307A4677EA}"/>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pic>
        <p:nvPicPr>
          <p:cNvPr id="12" name="图片 11">
            <a:extLst>
              <a:ext uri="{FF2B5EF4-FFF2-40B4-BE49-F238E27FC236}">
                <a16:creationId xmlns:a16="http://schemas.microsoft.com/office/drawing/2014/main" id="{20ABA714-9751-4F3F-87AD-BF9BD0798F45}"/>
              </a:ext>
            </a:extLst>
          </p:cNvPr>
          <p:cNvPicPr>
            <a:picLocks noChangeAspect="1"/>
          </p:cNvPicPr>
          <p:nvPr/>
        </p:nvPicPr>
        <p:blipFill rotWithShape="1">
          <a:blip r:embed="rId3"/>
          <a:srcRect t="16827" b="19622"/>
          <a:stretch/>
        </p:blipFill>
        <p:spPr>
          <a:xfrm>
            <a:off x="4057650" y="3633933"/>
            <a:ext cx="4076700" cy="2699725"/>
          </a:xfrm>
          <a:prstGeom prst="rect">
            <a:avLst/>
          </a:prstGeom>
        </p:spPr>
      </p:pic>
      <p:sp>
        <p:nvSpPr>
          <p:cNvPr id="2" name="文本框 1">
            <a:extLst>
              <a:ext uri="{FF2B5EF4-FFF2-40B4-BE49-F238E27FC236}">
                <a16:creationId xmlns:a16="http://schemas.microsoft.com/office/drawing/2014/main" id="{B6DBA8BF-0CBE-48E1-AC38-511018246EC1}"/>
              </a:ext>
            </a:extLst>
          </p:cNvPr>
          <p:cNvSpPr txBox="1"/>
          <p:nvPr/>
        </p:nvSpPr>
        <p:spPr>
          <a:xfrm>
            <a:off x="993056" y="2612086"/>
            <a:ext cx="4306529" cy="369332"/>
          </a:xfrm>
          <a:prstGeom prst="rect">
            <a:avLst/>
          </a:prstGeom>
          <a:noFill/>
        </p:spPr>
        <p:txBody>
          <a:bodyPr wrap="square" rtlCol="0">
            <a:spAutoFit/>
          </a:bodyPr>
          <a:lstStyle/>
          <a:p>
            <a:r>
              <a:rPr lang="zh-CN" altLang="en-US" dirty="0"/>
              <a:t>彻底解决梯度爆炸</a:t>
            </a:r>
            <a:r>
              <a:rPr lang="en-US" altLang="zh-CN" dirty="0"/>
              <a:t>——</a:t>
            </a:r>
            <a:r>
              <a:rPr lang="zh-CN" altLang="en-US" dirty="0"/>
              <a:t>归一化</a:t>
            </a:r>
          </a:p>
        </p:txBody>
      </p:sp>
      <p:sp>
        <p:nvSpPr>
          <p:cNvPr id="14" name="文本框 13">
            <a:extLst>
              <a:ext uri="{FF2B5EF4-FFF2-40B4-BE49-F238E27FC236}">
                <a16:creationId xmlns:a16="http://schemas.microsoft.com/office/drawing/2014/main" id="{0D64BA19-071A-4C53-9604-EBA028455FD3}"/>
              </a:ext>
            </a:extLst>
          </p:cNvPr>
          <p:cNvSpPr txBox="1"/>
          <p:nvPr/>
        </p:nvSpPr>
        <p:spPr>
          <a:xfrm>
            <a:off x="993057" y="1726485"/>
            <a:ext cx="4306529" cy="369332"/>
          </a:xfrm>
          <a:prstGeom prst="rect">
            <a:avLst/>
          </a:prstGeom>
          <a:noFill/>
        </p:spPr>
        <p:txBody>
          <a:bodyPr wrap="square" rtlCol="0">
            <a:spAutoFit/>
          </a:bodyPr>
          <a:lstStyle/>
          <a:p>
            <a:r>
              <a:rPr lang="zh-CN" altLang="en-US" dirty="0"/>
              <a:t>暂时解决梯度爆炸</a:t>
            </a:r>
            <a:r>
              <a:rPr lang="en-US" altLang="zh-CN" dirty="0"/>
              <a:t>——</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learning</a:t>
            </a:r>
            <a:r>
              <a:rPr lang="en-US" altLang="zh-CN" dirty="0"/>
              <a:t> rate</a:t>
            </a:r>
            <a:endParaRPr lang="zh-CN" altLang="en-US" dirty="0"/>
          </a:p>
        </p:txBody>
      </p:sp>
      <p:sp>
        <p:nvSpPr>
          <p:cNvPr id="3" name="文本框 2">
            <a:extLst>
              <a:ext uri="{FF2B5EF4-FFF2-40B4-BE49-F238E27FC236}">
                <a16:creationId xmlns:a16="http://schemas.microsoft.com/office/drawing/2014/main" id="{A3951D77-5B7D-4CEE-A94C-21DE5D97F772}"/>
              </a:ext>
            </a:extLst>
          </p:cNvPr>
          <p:cNvSpPr txBox="1"/>
          <p:nvPr/>
        </p:nvSpPr>
        <p:spPr>
          <a:xfrm>
            <a:off x="2212258" y="2180842"/>
            <a:ext cx="7472516" cy="338554"/>
          </a:xfrm>
          <a:prstGeom prst="rect">
            <a:avLst/>
          </a:prstGeom>
        </p:spPr>
        <p:txBody>
          <a:bodyPr wrap="square" rtlCol="0">
            <a:spAutoFit/>
          </a:bodyPr>
          <a:lstStyle/>
          <a:p>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调低学习率至</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1e-7</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，便可以大概率避免梯度爆炸（但仍会时而发生）</a:t>
            </a:r>
          </a:p>
        </p:txBody>
      </p:sp>
      <p:sp>
        <p:nvSpPr>
          <p:cNvPr id="16" name="文本框 15">
            <a:extLst>
              <a:ext uri="{FF2B5EF4-FFF2-40B4-BE49-F238E27FC236}">
                <a16:creationId xmlns:a16="http://schemas.microsoft.com/office/drawing/2014/main" id="{BF815A38-8101-421D-BF80-8373B29D3681}"/>
              </a:ext>
            </a:extLst>
          </p:cNvPr>
          <p:cNvSpPr txBox="1"/>
          <p:nvPr/>
        </p:nvSpPr>
        <p:spPr>
          <a:xfrm>
            <a:off x="2212258" y="3053194"/>
            <a:ext cx="7472516" cy="584775"/>
          </a:xfrm>
          <a:prstGeom prst="rect">
            <a:avLst/>
          </a:prstGeom>
        </p:spPr>
        <p:txBody>
          <a:bodyPr wrap="square" rtlCol="0">
            <a:spAutoFit/>
          </a:bodyPr>
          <a:lstStyle/>
          <a:p>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将所有自变量归一化至标准正态分布，初始参数值也归一化至标准正态分布</a:t>
            </a:r>
            <a:endParaRPr lang="en-US" altLang="zh-CN" sz="1600" dirty="0">
              <a:effectLst/>
              <a:latin typeface="Cambria" panose="02040503050406030204" pitchFamily="18" charset="0"/>
              <a:ea typeface="宋体" panose="02010600030101010101" pitchFamily="2" charset="-122"/>
              <a:cs typeface="Times New Roman" panose="02020603050405020304" pitchFamily="18" charset="0"/>
            </a:endParaRPr>
          </a:p>
          <a:p>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彻底解决梯度爆炸问题</a:t>
            </a:r>
            <a:endParaRPr lang="zh-CN" altLang="en-US" sz="1600" kern="100" dirty="0">
              <a:latin typeface="Cambria" panose="020405030504060302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3836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形状&#10;&#10;描述已自动生成">
            <a:extLst>
              <a:ext uri="{FF2B5EF4-FFF2-40B4-BE49-F238E27FC236}">
                <a16:creationId xmlns:a16="http://schemas.microsoft.com/office/drawing/2014/main" id="{F773A009-190C-4BDF-BC41-3EC11CBA83F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019" y="1423739"/>
            <a:ext cx="3401364" cy="2548645"/>
          </a:xfrm>
          <a:prstGeom prst="rect">
            <a:avLst/>
          </a:prstGeom>
          <a:noFill/>
          <a:ln>
            <a:noFill/>
          </a:ln>
        </p:spPr>
      </p:pic>
      <p:sp>
        <p:nvSpPr>
          <p:cNvPr id="40" name="TextBox 8">
            <a:extLst>
              <a:ext uri="{FF2B5EF4-FFF2-40B4-BE49-F238E27FC236}">
                <a16:creationId xmlns:a16="http://schemas.microsoft.com/office/drawing/2014/main" id="{6647FCAF-8771-4904-AC4D-5AAECDB369B4}"/>
              </a:ext>
            </a:extLst>
          </p:cNvPr>
          <p:cNvSpPr txBox="1"/>
          <p:nvPr/>
        </p:nvSpPr>
        <p:spPr>
          <a:xfrm>
            <a:off x="3157833" y="524342"/>
            <a:ext cx="5876333"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传统多元线性回归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753AFB4C-ED20-42E8-8D5F-C0F70F71A7C5}"/>
              </a:ext>
            </a:extLst>
          </p:cNvPr>
          <p:cNvSpPr txBox="1"/>
          <p:nvPr/>
        </p:nvSpPr>
        <p:spPr>
          <a:xfrm>
            <a:off x="379408" y="1831134"/>
            <a:ext cx="2472298" cy="1481816"/>
          </a:xfrm>
          <a:prstGeom prst="rect">
            <a:avLst/>
          </a:prstGeom>
          <a:noFill/>
        </p:spPr>
        <p:txBody>
          <a:bodyPr wrap="square">
            <a:spAutoFit/>
          </a:bodyPr>
          <a:lstStyle/>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标准梯度下降</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曲线：</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learning_rate</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=0.01</a:t>
            </a:r>
          </a:p>
          <a:p>
            <a:pPr indent="266700" algn="just">
              <a:lnSpc>
                <a:spcPct val="115000"/>
              </a:lnSpc>
            </a:pP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训练</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300-400</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轮即收敛</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26" name="图片 25" descr="图表, 散点图&#10;&#10;描述已自动生成">
            <a:extLst>
              <a:ext uri="{FF2B5EF4-FFF2-40B4-BE49-F238E27FC236}">
                <a16:creationId xmlns:a16="http://schemas.microsoft.com/office/drawing/2014/main" id="{D72D6E65-5491-44C1-87F7-3FB60262250A}"/>
              </a:ext>
            </a:extLst>
          </p:cNvPr>
          <p:cNvPicPr>
            <a:picLocks noChangeAspect="1"/>
          </p:cNvPicPr>
          <p:nvPr/>
        </p:nvPicPr>
        <p:blipFill>
          <a:blip r:embed="rId4"/>
          <a:stretch>
            <a:fillRect/>
          </a:stretch>
        </p:blipFill>
        <p:spPr>
          <a:xfrm>
            <a:off x="6833297" y="2088107"/>
            <a:ext cx="4682346" cy="4056711"/>
          </a:xfrm>
          <a:prstGeom prst="rect">
            <a:avLst/>
          </a:prstGeom>
        </p:spPr>
      </p:pic>
      <p:cxnSp>
        <p:nvCxnSpPr>
          <p:cNvPr id="29" name="直接连接符 28">
            <a:extLst>
              <a:ext uri="{FF2B5EF4-FFF2-40B4-BE49-F238E27FC236}">
                <a16:creationId xmlns:a16="http://schemas.microsoft.com/office/drawing/2014/main" id="{905DBC06-A676-4AC3-94C7-BCC08E1C58FF}"/>
              </a:ext>
            </a:extLst>
          </p:cNvPr>
          <p:cNvCxnSpPr/>
          <p:nvPr/>
        </p:nvCxnSpPr>
        <p:spPr>
          <a:xfrm>
            <a:off x="5985468" y="1297905"/>
            <a:ext cx="0" cy="556009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图片 8" descr="图表, 条形图&#10;&#10;描述已自动生成">
            <a:extLst>
              <a:ext uri="{FF2B5EF4-FFF2-40B4-BE49-F238E27FC236}">
                <a16:creationId xmlns:a16="http://schemas.microsoft.com/office/drawing/2014/main" id="{2FD64DF2-3EDA-489E-A916-71A2F56BE41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9054" y="4410251"/>
            <a:ext cx="2422856" cy="1815259"/>
          </a:xfrm>
          <a:prstGeom prst="rect">
            <a:avLst/>
          </a:prstGeom>
          <a:noFill/>
          <a:ln>
            <a:noFill/>
          </a:ln>
        </p:spPr>
      </p:pic>
      <p:sp>
        <p:nvSpPr>
          <p:cNvPr id="10" name="文本框 9">
            <a:extLst>
              <a:ext uri="{FF2B5EF4-FFF2-40B4-BE49-F238E27FC236}">
                <a16:creationId xmlns:a16="http://schemas.microsoft.com/office/drawing/2014/main" id="{E4044CB6-3393-49E0-9785-38AEE466007A}"/>
              </a:ext>
            </a:extLst>
          </p:cNvPr>
          <p:cNvSpPr txBox="1"/>
          <p:nvPr/>
        </p:nvSpPr>
        <p:spPr>
          <a:xfrm>
            <a:off x="393229" y="4098218"/>
            <a:ext cx="3793252" cy="338554"/>
          </a:xfrm>
          <a:prstGeom prst="rect">
            <a:avLst/>
          </a:prstGeom>
          <a:noFill/>
        </p:spPr>
        <p:txBody>
          <a:bodyPr wrap="square">
            <a:spAutoFit/>
          </a:bodyPr>
          <a:lstStyle/>
          <a:p>
            <a:r>
              <a:rPr lang="en-US" altLang="zh-CN" sz="1600" err="1">
                <a:effectLst/>
                <a:latin typeface="Cambria" panose="02040503050406030204" pitchFamily="18" charset="0"/>
                <a:ea typeface="宋体" panose="02010600030101010101" pitchFamily="2" charset="-122"/>
                <a:cs typeface="Times New Roman" panose="02020603050405020304" pitchFamily="18" charset="0"/>
              </a:rPr>
              <a:t>mini_batch</a:t>
            </a:r>
            <a:r>
              <a:rPr lang="zh-CN" altLang="en-US" sz="1600">
                <a:latin typeface="Cambria" panose="02040503050406030204" pitchFamily="18" charset="0"/>
                <a:ea typeface="宋体" panose="02010600030101010101" pitchFamily="2" charset="-122"/>
                <a:cs typeface="Times New Roman" panose="02020603050405020304" pitchFamily="18" charset="0"/>
              </a:rPr>
              <a:t>（</a:t>
            </a:r>
            <a:r>
              <a:rPr lang="zh-CN" altLang="zh-CN" sz="1600">
                <a:effectLst/>
                <a:latin typeface="Cambria" panose="02040503050406030204" pitchFamily="18" charset="0"/>
                <a:ea typeface="宋体" panose="02010600030101010101" pitchFamily="2" charset="-122"/>
                <a:cs typeface="Times New Roman" panose="02020603050405020304" pitchFamily="18" charset="0"/>
              </a:rPr>
              <a:t>小批量梯度下降</a:t>
            </a:r>
            <a:r>
              <a:rPr lang="zh-CN" altLang="en-US" sz="1600">
                <a:latin typeface="Cambria" panose="02040503050406030204" pitchFamily="18" charset="0"/>
                <a:ea typeface="宋体" panose="02010600030101010101" pitchFamily="2" charset="-122"/>
                <a:cs typeface="Times New Roman" panose="02020603050405020304" pitchFamily="18" charset="0"/>
              </a:rPr>
              <a:t>）</a:t>
            </a:r>
            <a:r>
              <a:rPr lang="en-US" altLang="zh-CN" sz="160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600">
                <a:effectLst/>
                <a:latin typeface="Cambria" panose="02040503050406030204" pitchFamily="18" charset="0"/>
                <a:ea typeface="宋体" panose="02010600030101010101" pitchFamily="2" charset="-122"/>
                <a:cs typeface="Times New Roman" panose="02020603050405020304" pitchFamily="18" charset="0"/>
              </a:rPr>
              <a:t>曲线：</a:t>
            </a:r>
            <a:endParaRPr lang="zh-CN" altLang="en-US" sz="1600"/>
          </a:p>
        </p:txBody>
      </p:sp>
      <p:pic>
        <p:nvPicPr>
          <p:cNvPr id="13" name="图片 12" descr="形状, 正方形&#10;&#10;描述已自动生成">
            <a:extLst>
              <a:ext uri="{FF2B5EF4-FFF2-40B4-BE49-F238E27FC236}">
                <a16:creationId xmlns:a16="http://schemas.microsoft.com/office/drawing/2014/main" id="{D4721471-E614-462F-B24A-867B3E5B9AE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913" y="4407057"/>
            <a:ext cx="2381456" cy="1787435"/>
          </a:xfrm>
          <a:prstGeom prst="rect">
            <a:avLst/>
          </a:prstGeom>
          <a:noFill/>
          <a:ln>
            <a:noFill/>
          </a:ln>
        </p:spPr>
      </p:pic>
      <p:sp>
        <p:nvSpPr>
          <p:cNvPr id="15" name="箭头: 右 14">
            <a:extLst>
              <a:ext uri="{FF2B5EF4-FFF2-40B4-BE49-F238E27FC236}">
                <a16:creationId xmlns:a16="http://schemas.microsoft.com/office/drawing/2014/main" id="{0E9DBE11-4060-4480-99EA-B8B58D82C6FD}"/>
              </a:ext>
            </a:extLst>
          </p:cNvPr>
          <p:cNvSpPr/>
          <p:nvPr/>
        </p:nvSpPr>
        <p:spPr>
          <a:xfrm>
            <a:off x="2567016" y="5149842"/>
            <a:ext cx="703385" cy="17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0FE1082-A2FF-48E0-9616-D97F30E35F28}"/>
              </a:ext>
            </a:extLst>
          </p:cNvPr>
          <p:cNvSpPr txBox="1"/>
          <p:nvPr/>
        </p:nvSpPr>
        <p:spPr>
          <a:xfrm>
            <a:off x="8351669" y="6225510"/>
            <a:ext cx="1364993" cy="317074"/>
          </a:xfrm>
          <a:prstGeom prst="rect">
            <a:avLst/>
          </a:prstGeom>
          <a:noFill/>
        </p:spPr>
        <p:txBody>
          <a:bodyPr wrap="square">
            <a:spAutoFit/>
          </a:bodyPr>
          <a:lstStyle/>
          <a:p>
            <a:pPr indent="266700" algn="just">
              <a:lnSpc>
                <a:spcPct val="115000"/>
              </a:lnSpc>
            </a:pPr>
            <a:r>
              <a:rPr lang="zh-CN" altLang="en-US" sz="1400" kern="100" dirty="0">
                <a:latin typeface="Cambria" panose="02040503050406030204" pitchFamily="18" charset="0"/>
                <a:ea typeface="宋体" panose="02010600030101010101" pitchFamily="2" charset="-122"/>
                <a:cs typeface="Times New Roman" panose="02020603050405020304" pitchFamily="18" charset="0"/>
              </a:rPr>
              <a:t>梯度下降</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B8B48D18-10FD-441A-9644-618591DDD8AE}"/>
              </a:ext>
            </a:extLst>
          </p:cNvPr>
          <p:cNvSpPr txBox="1"/>
          <p:nvPr/>
        </p:nvSpPr>
        <p:spPr>
          <a:xfrm>
            <a:off x="5985468" y="1174714"/>
            <a:ext cx="5617252" cy="915507"/>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最终使用原始数据进行回归</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R2=0.63</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4657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——LASSO</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B91FCF4-51A3-4898-9C2E-925F9FAAA0A1}"/>
                  </a:ext>
                </a:extLst>
              </p:cNvPr>
              <p:cNvSpPr txBox="1"/>
              <p:nvPr/>
            </p:nvSpPr>
            <p:spPr>
              <a:xfrm>
                <a:off x="1480984" y="1659958"/>
                <a:ext cx="9230032" cy="4247445"/>
              </a:xfrm>
              <a:prstGeom prst="rect">
                <a:avLst/>
              </a:prstGeom>
              <a:noFill/>
            </p:spPr>
            <p:txBody>
              <a:bodyPr wrap="square">
                <a:spAutoFit/>
              </a:bodyPr>
              <a:lstStyle/>
              <a:p>
                <a:pPr indent="266700" algn="just">
                  <a:lnSpc>
                    <a:spcPct val="115000"/>
                  </a:lnSpc>
                </a:pP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在</a:t>
                </a:r>
                <a:r>
                  <a:rPr lang="zh-CN" altLang="en-US" kern="100" dirty="0">
                    <a:latin typeface="Cambria" panose="02040503050406030204" pitchFamily="18" charset="0"/>
                    <a:ea typeface="宋体" panose="02010600030101010101" pitchFamily="2" charset="-122"/>
                    <a:cs typeface="Arial" panose="020B0604020202020204" pitchFamily="34" charset="0"/>
                  </a:rPr>
                  <a:t>尝试使用</a:t>
                </a:r>
                <a:r>
                  <a:rPr lang="zh-CN" altLang="zh-CN" kern="100" dirty="0">
                    <a:latin typeface="Cambria" panose="02040503050406030204" pitchFamily="18" charset="0"/>
                    <a:ea typeface="宋体" panose="02010600030101010101" pitchFamily="2" charset="-122"/>
                    <a:cs typeface="Arial" panose="020B0604020202020204" pitchFamily="34" charset="0"/>
                  </a:rPr>
                  <a:t>最小二乘法</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zh-CN" kern="100" dirty="0">
                    <a:latin typeface="Cambria" panose="02040503050406030204" pitchFamily="18" charset="0"/>
                    <a:ea typeface="宋体" panose="02010600030101010101" pitchFamily="2" charset="-122"/>
                    <a:cs typeface="Arial" panose="020B0604020202020204" pitchFamily="34" charset="0"/>
                  </a:rPr>
                  <a:t>线性模型</a:t>
                </a:r>
                <a:r>
                  <a:rPr lang="en-US" altLang="zh-CN" kern="100" dirty="0">
                    <a:latin typeface="Cambria" panose="02040503050406030204" pitchFamily="18" charset="0"/>
                    <a:ea typeface="宋体" panose="02010600030101010101" pitchFamily="2" charset="-122"/>
                    <a:cs typeface="Arial" panose="020B0604020202020204" pitchFamily="34" charset="0"/>
                  </a:rPr>
                  <a:t>Lasso</a:t>
                </a:r>
                <a:r>
                  <a:rPr lang="zh-CN" altLang="en-US" kern="100" dirty="0">
                    <a:latin typeface="Cambria" panose="02040503050406030204" pitchFamily="18" charset="0"/>
                    <a:ea typeface="宋体" panose="02010600030101010101" pitchFamily="2" charset="-122"/>
                    <a:cs typeface="Arial" panose="020B0604020202020204" pitchFamily="34" charset="0"/>
                  </a:rPr>
                  <a:t>的</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参数值时，我们</a:t>
                </a:r>
                <a:r>
                  <a:rPr lang="zh-CN" altLang="en-US" kern="100" dirty="0">
                    <a:latin typeface="Cambria" panose="02040503050406030204" pitchFamily="18" charset="0"/>
                    <a:ea typeface="宋体" panose="02010600030101010101" pitchFamily="2" charset="-122"/>
                    <a:cs typeface="Arial" panose="020B0604020202020204" pitchFamily="34" charset="0"/>
                  </a:rPr>
                  <a:t>将</a:t>
                </a:r>
                <a:r>
                  <a:rPr lang="en-US" altLang="zh-CN" kern="100" dirty="0">
                    <a:latin typeface="Cambria" panose="02040503050406030204" pitchFamily="18" charset="0"/>
                    <a:ea typeface="宋体" panose="02010600030101010101" pitchFamily="2" charset="-122"/>
                    <a:cs typeface="Arial" panose="020B0604020202020204" pitchFamily="34" charset="0"/>
                  </a:rPr>
                  <a:t>Lasso</a:t>
                </a:r>
                <a:r>
                  <a:rPr lang="zh-CN" altLang="en-US" kern="100" dirty="0">
                    <a:latin typeface="Cambria" panose="02040503050406030204" pitchFamily="18" charset="0"/>
                    <a:ea typeface="宋体" panose="02010600030101010101" pitchFamily="2" charset="-122"/>
                    <a:cs typeface="Arial" panose="020B0604020202020204" pitchFamily="34" charset="0"/>
                  </a:rPr>
                  <a:t>的损失函数求偏导后令其为</a:t>
                </a:r>
                <a:r>
                  <a:rPr lang="en-US" altLang="zh-CN" kern="100" dirty="0">
                    <a:latin typeface="Cambria" panose="02040503050406030204" pitchFamily="18" charset="0"/>
                    <a:ea typeface="宋体" panose="02010600030101010101" pitchFamily="2" charset="-122"/>
                    <a:cs typeface="Arial" panose="020B0604020202020204" pitchFamily="34" charset="0"/>
                  </a:rPr>
                  <a:t>0</a:t>
                </a:r>
                <a:r>
                  <a:rPr lang="zh-CN" altLang="en-US" kern="100" dirty="0">
                    <a:latin typeface="Cambria" panose="02040503050406030204" pitchFamily="18" charset="0"/>
                    <a:ea typeface="宋体" panose="02010600030101010101" pitchFamily="2" charset="-122"/>
                    <a:cs typeface="Arial" panose="020B0604020202020204" pitchFamily="34" charset="0"/>
                  </a:rPr>
                  <a:t>，得到</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以下方程</a:t>
                </a:r>
                <a:r>
                  <a:rPr lang="zh-CN" altLang="en-US" kern="100" dirty="0">
                    <a:latin typeface="Cambria" panose="02040503050406030204" pitchFamily="18" charset="0"/>
                    <a:ea typeface="宋体" panose="02010600030101010101" pitchFamily="2" charset="-122"/>
                    <a:cs typeface="Arial" panose="020B0604020202020204" pitchFamily="34" charset="0"/>
                  </a:rPr>
                  <a:t>。然而，</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我们却</a:t>
                </a:r>
                <a:r>
                  <a:rPr lang="zh-CN" altLang="zh-CN" kern="100" dirty="0">
                    <a:latin typeface="Cambria" panose="02040503050406030204" pitchFamily="18" charset="0"/>
                    <a:ea typeface="宋体" panose="02010600030101010101" pitchFamily="2" charset="-122"/>
                    <a:cs typeface="Arial" panose="020B0604020202020204" pitchFamily="34" charset="0"/>
                  </a:rPr>
                  <a:t>无法</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基于这些方程</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求解</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a14:m>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a:t>
                </a:r>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14:m>
                  <m:oMathPara xmlns:m="http://schemas.openxmlformats.org/officeDocument/2006/math">
                    <m:oMathParaPr>
                      <m:jc m:val="centerGroup"/>
                    </m:oMathParaPr>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pPr>
                        <m:e>
                          <m:sSup>
                            <m:sSup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𝑋</m:t>
                              </m:r>
                            </m:e>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𝑇</m:t>
                              </m:r>
                            </m:sup>
                          </m:s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𝑋</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e>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−1</m:t>
                          </m:r>
                        </m:sup>
                      </m:s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sSup>
                        <m:sSup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𝑋</m:t>
                          </m:r>
                        </m:e>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𝑇</m:t>
                          </m:r>
                        </m:sup>
                      </m:s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𝑦</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𝜆</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𝑔</m:t>
                      </m:r>
                      <m:d>
                        <m:d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d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e>
                      </m:d>
                      <m:r>
                        <a:rPr lang="en-US" altLang="zh-CN" sz="1800" b="0" i="1" kern="100" smtClean="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m:oMathPara>
                </a14:m>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𝑔</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f>
                        <m:f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𝑑𝑧</m:t>
                          </m:r>
                        </m:num>
                        <m:den>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𝑑𝑥</m:t>
                          </m:r>
                        </m:den>
                      </m:f>
                    </m:oMath>
                  </m:oMathPara>
                </a14:m>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𝑧</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dPr>
                        <m:e>
                          <m:eqArr>
                            <m:eqArr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eqArr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 </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≥0</m:t>
                              </m:r>
                            </m:e>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𝑥</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&lt;0</m:t>
                              </m:r>
                            </m:e>
                          </m:eqArr>
                        </m:e>
                      </m:d>
                    </m:oMath>
                  </m:oMathPara>
                </a14:m>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其中</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X</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是一个</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m</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n</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的矩阵，</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y</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是一个</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m</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1</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的矩阵，</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𝜆</m:t>
                    </m:r>
                  </m:oMath>
                </a14:m>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是常数，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a14:m>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是我们的待求变量，一个</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n</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1</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的矩阵。</a:t>
                </a:r>
              </a:p>
              <a:p>
                <a:pPr indent="266700" algn="just">
                  <a:lnSpc>
                    <a:spcPct val="115000"/>
                  </a:lnSpc>
                </a:pP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我们注意到</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z(x)</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即绝对值函数在</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x=0</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处不可微，且我们对</a:t>
                </a:r>
                <a:r>
                  <a:rPr lang="en-US" altLang="zh-CN" kern="100" dirty="0">
                    <a:latin typeface="Cambria" panose="02040503050406030204" pitchFamily="18" charset="0"/>
                    <a:ea typeface="宋体" panose="02010600030101010101" pitchFamily="2" charset="-122"/>
                    <a:cs typeface="Arial" panose="020B0604020202020204" pitchFamily="34" charset="0"/>
                  </a:rPr>
                  <a:t>g(x)</a:t>
                </a:r>
                <a:r>
                  <a:rPr lang="zh-CN" altLang="en-US" kern="100" dirty="0">
                    <a:latin typeface="Cambria" panose="02040503050406030204" pitchFamily="18" charset="0"/>
                    <a:ea typeface="宋体" panose="02010600030101010101" pitchFamily="2" charset="-122"/>
                    <a:cs typeface="Arial" panose="020B0604020202020204" pitchFamily="34" charset="0"/>
                  </a:rPr>
                  <a:t>这一</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分段函数如何分离</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g(</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a14:m>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中</a:t>
                </a:r>
                <a14:m>
                  <m:oMath xmlns:m="http://schemas.openxmlformats.org/officeDocument/2006/math">
                    <m:r>
                      <a:rPr lang="en-US" altLang="zh-CN" i="1" kern="100">
                        <a:latin typeface="Cambria Math" panose="02040503050406030204" pitchFamily="18" charset="0"/>
                        <a:ea typeface="宋体" panose="02010600030101010101" pitchFamily="2" charset="-122"/>
                        <a:cs typeface="Arial" panose="020B0604020202020204" pitchFamily="34" charset="0"/>
                      </a:rPr>
                      <m:t>𝜃</m:t>
                    </m:r>
                  </m:oMath>
                </a14:m>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的</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束手无策</a:t>
                </a:r>
                <a:r>
                  <a:rPr lang="en-US" altLang="zh-CN" kern="100" dirty="0">
                    <a:latin typeface="Cambria" panose="02040503050406030204" pitchFamily="18" charset="0"/>
                    <a:ea typeface="宋体" panose="02010600030101010101" pitchFamily="2" charset="-122"/>
                    <a:cs typeface="Arial" panose="020B0604020202020204" pitchFamily="34" charset="0"/>
                  </a:rPr>
                  <a:t>(</a:t>
                </a:r>
                <a:r>
                  <a:rPr lang="zh-CN" altLang="en-US" kern="100" dirty="0">
                    <a:latin typeface="Cambria" panose="02040503050406030204" pitchFamily="18" charset="0"/>
                    <a:ea typeface="宋体" panose="02010600030101010101" pitchFamily="2" charset="-122"/>
                    <a:cs typeface="Arial" panose="020B0604020202020204" pitchFamily="34" charset="0"/>
                  </a:rPr>
                  <a:t>我们没有足够强的数学工具来解决，我们问了个数学系同学，也同样不会求解</a:t>
                </a:r>
                <a:r>
                  <a:rPr lang="en-US" altLang="zh-CN" kern="100" dirty="0">
                    <a:latin typeface="Cambria" panose="02040503050406030204" pitchFamily="18" charset="0"/>
                    <a:ea typeface="宋体" panose="02010600030101010101" pitchFamily="2" charset="-122"/>
                    <a:cs typeface="Arial" panose="020B0604020202020204" pitchFamily="34" charset="0"/>
                  </a:rPr>
                  <a:t>……</a:t>
                </a:r>
                <a:r>
                  <a:rPr lang="zh-CN" altLang="en-US" kern="100" dirty="0">
                    <a:latin typeface="Cambria" panose="02040503050406030204" pitchFamily="18" charset="0"/>
                    <a:ea typeface="宋体" panose="02010600030101010101" pitchFamily="2" charset="-122"/>
                    <a:cs typeface="Arial" panose="020B0604020202020204" pitchFamily="34" charset="0"/>
                  </a:rPr>
                  <a:t>）</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，故</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无法通过最小二乘法求解</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Lasso</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模型的参数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𝜃</m:t>
                    </m:r>
                  </m:oMath>
                </a14:m>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endParaRPr lang="en-US" altLang="zh-CN" kern="100" dirty="0">
                  <a:latin typeface="Cambria" panose="02040503050406030204" pitchFamily="18" charset="0"/>
                  <a:ea typeface="宋体" panose="02010600030101010101" pitchFamily="2" charset="-122"/>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8B91FCF4-51A3-4898-9C2E-925F9FAAA0A1}"/>
                  </a:ext>
                </a:extLst>
              </p:cNvPr>
              <p:cNvSpPr txBox="1">
                <a:spLocks noRot="1" noChangeAspect="1" noMove="1" noResize="1" noEditPoints="1" noAdjustHandles="1" noChangeArrowheads="1" noChangeShapeType="1" noTextEdit="1"/>
              </p:cNvSpPr>
              <p:nvPr/>
            </p:nvSpPr>
            <p:spPr>
              <a:xfrm>
                <a:off x="1480984" y="1659958"/>
                <a:ext cx="9230032" cy="4247445"/>
              </a:xfrm>
              <a:prstGeom prst="rect">
                <a:avLst/>
              </a:prstGeom>
              <a:blipFill>
                <a:blip r:embed="rId3"/>
                <a:stretch>
                  <a:fillRect l="-594" t="-717" r="-52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8A9501FC-BFC4-48AB-8918-BABA1F05CDFD}"/>
              </a:ext>
            </a:extLst>
          </p:cNvPr>
          <p:cNvSpPr txBox="1"/>
          <p:nvPr/>
        </p:nvSpPr>
        <p:spPr>
          <a:xfrm>
            <a:off x="3288295" y="1080141"/>
            <a:ext cx="7047574" cy="413447"/>
          </a:xfrm>
          <a:prstGeom prst="rect">
            <a:avLst/>
          </a:prstGeom>
          <a:noFill/>
        </p:spPr>
        <p:txBody>
          <a:bodyPr wrap="square">
            <a:spAutoFit/>
          </a:bodyPr>
          <a:lstStyle/>
          <a:p>
            <a:pPr indent="266700" algn="just">
              <a:lnSpc>
                <a:spcPct val="115000"/>
              </a:lnSpc>
            </a:pP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尝试</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最小二乘</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法求解</a:t>
            </a:r>
            <a:r>
              <a:rPr lang="en-US" altLang="zh-CN" sz="2000" kern="100" dirty="0">
                <a:effectLst/>
                <a:latin typeface="Cambria" panose="02040503050406030204" pitchFamily="18" charset="0"/>
                <a:ea typeface="宋体" panose="02010600030101010101" pitchFamily="2" charset="-122"/>
                <a:cs typeface="Arial" panose="020B0604020202020204" pitchFamily="34" charset="0"/>
              </a:rPr>
              <a:t>Lasso</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Tree>
    <p:extLst>
      <p:ext uri="{BB962C8B-B14F-4D97-AF65-F5344CB8AC3E}">
        <p14:creationId xmlns:p14="http://schemas.microsoft.com/office/powerpoint/2010/main" val="594205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表, 形状&#10;&#10;描述已自动生成">
            <a:extLst>
              <a:ext uri="{FF2B5EF4-FFF2-40B4-BE49-F238E27FC236}">
                <a16:creationId xmlns:a16="http://schemas.microsoft.com/office/drawing/2014/main" id="{2971BAC8-7FA7-4AE7-8BD6-E8C2E888896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12" y="2164430"/>
            <a:ext cx="4031237" cy="3021484"/>
          </a:xfrm>
          <a:prstGeom prst="rect">
            <a:avLst/>
          </a:prstGeom>
          <a:noFill/>
          <a:ln>
            <a:noFill/>
          </a:ln>
        </p:spPr>
      </p:pic>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——LASSO</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A05D9D-A50F-4A17-9E77-422FAE779659}"/>
                  </a:ext>
                </a:extLst>
              </p:cNvPr>
              <p:cNvSpPr txBox="1"/>
              <p:nvPr/>
            </p:nvSpPr>
            <p:spPr>
              <a:xfrm>
                <a:off x="701012" y="1989831"/>
                <a:ext cx="6099348" cy="349198"/>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值曲线</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learning_rate</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=0.01</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=0.1)</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BAA05D9D-A50F-4A17-9E77-422FAE779659}"/>
                  </a:ext>
                </a:extLst>
              </p:cNvPr>
              <p:cNvSpPr txBox="1">
                <a:spLocks noRot="1" noChangeAspect="1" noMove="1" noResize="1" noEditPoints="1" noAdjustHandles="1" noChangeArrowheads="1" noChangeShapeType="1" noTextEdit="1"/>
              </p:cNvSpPr>
              <p:nvPr/>
            </p:nvSpPr>
            <p:spPr>
              <a:xfrm>
                <a:off x="701012" y="1989831"/>
                <a:ext cx="6099348" cy="349198"/>
              </a:xfrm>
              <a:prstGeom prst="rect">
                <a:avLst/>
              </a:prstGeom>
              <a:blipFill>
                <a:blip r:embed="rId4"/>
                <a:stretch>
                  <a:fillRect t="-3448" b="-2069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F6A790B-D3F6-4DF4-BA68-088E1BCD79D5}"/>
              </a:ext>
            </a:extLst>
          </p:cNvPr>
          <p:cNvSpPr txBox="1"/>
          <p:nvPr/>
        </p:nvSpPr>
        <p:spPr>
          <a:xfrm>
            <a:off x="5091103" y="1598910"/>
            <a:ext cx="6099348" cy="915507"/>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最终使用原始数据进行回归</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R2=0.60</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pic>
        <p:nvPicPr>
          <p:cNvPr id="8" name="图片 7" descr="图表, 散点图&#10;&#10;描述已自动生成">
            <a:extLst>
              <a:ext uri="{FF2B5EF4-FFF2-40B4-BE49-F238E27FC236}">
                <a16:creationId xmlns:a16="http://schemas.microsoft.com/office/drawing/2014/main" id="{3D517A2C-5EBD-437D-AFDD-9AA4E038282C}"/>
              </a:ext>
            </a:extLst>
          </p:cNvPr>
          <p:cNvPicPr>
            <a:picLocks noChangeAspect="1"/>
          </p:cNvPicPr>
          <p:nvPr/>
        </p:nvPicPr>
        <p:blipFill>
          <a:blip r:embed="rId5"/>
          <a:stretch>
            <a:fillRect/>
          </a:stretch>
        </p:blipFill>
        <p:spPr>
          <a:xfrm>
            <a:off x="5356394" y="2461541"/>
            <a:ext cx="2887931" cy="2502345"/>
          </a:xfrm>
          <a:prstGeom prst="rect">
            <a:avLst/>
          </a:prstGeom>
        </p:spPr>
      </p:pic>
      <p:pic>
        <p:nvPicPr>
          <p:cNvPr id="9" name="图片 8" descr="图表, 散点图&#10;&#10;描述已自动生成">
            <a:extLst>
              <a:ext uri="{FF2B5EF4-FFF2-40B4-BE49-F238E27FC236}">
                <a16:creationId xmlns:a16="http://schemas.microsoft.com/office/drawing/2014/main" id="{1BE719E1-7DD9-41D5-835C-7BD625A86F6B}"/>
              </a:ext>
            </a:extLst>
          </p:cNvPr>
          <p:cNvPicPr>
            <a:picLocks noChangeAspect="1"/>
          </p:cNvPicPr>
          <p:nvPr/>
        </p:nvPicPr>
        <p:blipFill>
          <a:blip r:embed="rId6"/>
          <a:stretch>
            <a:fillRect/>
          </a:stretch>
        </p:blipFill>
        <p:spPr>
          <a:xfrm>
            <a:off x="8603179" y="2461541"/>
            <a:ext cx="2887809" cy="2502345"/>
          </a:xfrm>
          <a:prstGeom prst="rect">
            <a:avLst/>
          </a:prstGeom>
        </p:spPr>
      </p:pic>
      <p:sp>
        <p:nvSpPr>
          <p:cNvPr id="10" name="文本框 9">
            <a:extLst>
              <a:ext uri="{FF2B5EF4-FFF2-40B4-BE49-F238E27FC236}">
                <a16:creationId xmlns:a16="http://schemas.microsoft.com/office/drawing/2014/main" id="{0363EF11-452E-48BD-8DA3-876D6160D1F2}"/>
              </a:ext>
            </a:extLst>
          </p:cNvPr>
          <p:cNvSpPr txBox="1"/>
          <p:nvPr/>
        </p:nvSpPr>
        <p:spPr>
          <a:xfrm>
            <a:off x="5854747" y="5092380"/>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B831078D-D686-4CCC-944E-36F32FB7C713}"/>
              </a:ext>
            </a:extLst>
          </p:cNvPr>
          <p:cNvSpPr txBox="1"/>
          <p:nvPr/>
        </p:nvSpPr>
        <p:spPr>
          <a:xfrm>
            <a:off x="9364586" y="5094304"/>
            <a:ext cx="1364993" cy="317074"/>
          </a:xfrm>
          <a:prstGeom prst="rect">
            <a:avLst/>
          </a:prstGeom>
          <a:noFill/>
        </p:spPr>
        <p:txBody>
          <a:bodyPr wrap="square">
            <a:spAutoFit/>
          </a:bodyPr>
          <a:lstStyle/>
          <a:p>
            <a:pPr indent="266700" algn="just">
              <a:lnSpc>
                <a:spcPct val="115000"/>
              </a:lnSpc>
            </a:pPr>
            <a:r>
              <a:rPr lang="zh-CN" altLang="en-US" sz="1400" kern="100" dirty="0">
                <a:latin typeface="Cambria" panose="02040503050406030204" pitchFamily="18" charset="0"/>
                <a:ea typeface="宋体" panose="02010600030101010101" pitchFamily="2" charset="-122"/>
                <a:cs typeface="Times New Roman" panose="02020603050405020304" pitchFamily="18" charset="0"/>
              </a:rPr>
              <a:t>梯度下降</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6BAEEEB4-A0C6-491B-9081-4DB3D5E80195}"/>
              </a:ext>
            </a:extLst>
          </p:cNvPr>
          <p:cNvSpPr txBox="1"/>
          <p:nvPr/>
        </p:nvSpPr>
        <p:spPr>
          <a:xfrm>
            <a:off x="2999508" y="1088370"/>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采用梯度下降法求解</a:t>
            </a:r>
            <a:r>
              <a:rPr lang="en-US" altLang="zh-CN" sz="2000" kern="100" dirty="0">
                <a:effectLst/>
                <a:latin typeface="Cambria" panose="02040503050406030204" pitchFamily="18" charset="0"/>
                <a:ea typeface="宋体" panose="02010600030101010101" pitchFamily="2" charset="-122"/>
                <a:cs typeface="Arial" panose="020B0604020202020204" pitchFamily="34" charset="0"/>
              </a:rPr>
              <a:t>Lasso</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的数值解</a:t>
            </a:r>
            <a:endParaRPr lang="zh-CN" altLang="zh-CN" sz="2000" kern="100" dirty="0">
              <a:effectLst/>
              <a:latin typeface="Cambria" panose="020405030504060302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92869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——Ridge</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682080-C150-4705-B65E-CFCD9CB85810}"/>
                  </a:ext>
                </a:extLst>
              </p:cNvPr>
              <p:cNvSpPr txBox="1"/>
              <p:nvPr/>
            </p:nvSpPr>
            <p:spPr>
              <a:xfrm>
                <a:off x="1818645" y="1522660"/>
                <a:ext cx="8124560" cy="632353"/>
              </a:xfrm>
              <a:prstGeom prst="rect">
                <a:avLst/>
              </a:prstGeom>
              <a:solidFill>
                <a:schemeClr val="bg1"/>
              </a:solidFill>
            </p:spPr>
            <p:txBody>
              <a:bodyPr wrap="square">
                <a:spAutoFit/>
              </a:bodyPr>
              <a:lstStyle/>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岭回归是在传统多元线性回归的最后加入</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L2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正则化参数，直接使用最小二乘法的结论</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ctr">
                  <a:lnSpc>
                    <a:spcPct val="115000"/>
                  </a:lnSpc>
                </a:pPr>
                <a14:m>
                  <m:oMath xmlns:m="http://schemas.openxmlformats.org/officeDocument/2006/math">
                    <m:r>
                      <a:rPr lang="en-US" altLang="zh-CN" sz="1600" i="1">
                        <a:latin typeface="Cambria Math" panose="02040503050406030204" pitchFamily="18" charset="0"/>
                      </a:rPr>
                      <m:t>𝜃</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𝑋</m:t>
                            </m:r>
                            <m:r>
                              <a:rPr lang="en-US" altLang="zh-CN" sz="1600" i="1">
                                <a:latin typeface="Cambria Math" panose="02040503050406030204" pitchFamily="18" charset="0"/>
                              </a:rPr>
                              <m:t>+</m:t>
                            </m:r>
                            <m:r>
                              <a:rPr lang="en-US" altLang="zh-CN" sz="1600" i="1">
                                <a:latin typeface="Cambria Math" panose="02040503050406030204" pitchFamily="18" charset="0"/>
                              </a:rPr>
                              <m:t>𝜆</m:t>
                            </m:r>
                            <m:r>
                              <a:rPr lang="en-US" altLang="zh-CN" sz="1600" i="1">
                                <a:latin typeface="Cambria Math" panose="02040503050406030204" pitchFamily="18" charset="0"/>
                              </a:rPr>
                              <m:t>𝐼</m:t>
                            </m:r>
                          </m:e>
                        </m:d>
                      </m:e>
                      <m:sup>
                        <m:r>
                          <a:rPr lang="en-US" altLang="zh-CN" sz="1600" i="1">
                            <a:latin typeface="Cambria Math" panose="02040503050406030204" pitchFamily="18" charset="0"/>
                          </a:rPr>
                          <m:t>−1</m:t>
                        </m:r>
                      </m:sup>
                    </m:sSup>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𝑦</m:t>
                    </m:r>
                  </m:oMath>
                </a14:m>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EA682080-C150-4705-B65E-CFCD9CB85810}"/>
                  </a:ext>
                </a:extLst>
              </p:cNvPr>
              <p:cNvSpPr txBox="1">
                <a:spLocks noRot="1" noChangeAspect="1" noMove="1" noResize="1" noEditPoints="1" noAdjustHandles="1" noChangeArrowheads="1" noChangeShapeType="1" noTextEdit="1"/>
              </p:cNvSpPr>
              <p:nvPr/>
            </p:nvSpPr>
            <p:spPr>
              <a:xfrm>
                <a:off x="1818645" y="1522660"/>
                <a:ext cx="8124560" cy="632353"/>
              </a:xfrm>
              <a:prstGeom prst="rect">
                <a:avLst/>
              </a:prstGeom>
              <a:blipFill>
                <a:blip r:embed="rId3"/>
                <a:stretch>
                  <a:fillRect t="-1923" b="-1057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B88A5419-A25F-4A4D-9DCD-DFC9525D57F3}"/>
              </a:ext>
            </a:extLst>
          </p:cNvPr>
          <p:cNvSpPr txBox="1"/>
          <p:nvPr/>
        </p:nvSpPr>
        <p:spPr>
          <a:xfrm>
            <a:off x="3215472" y="3432804"/>
            <a:ext cx="6479134" cy="632353"/>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无显著影响，最终使用原始数据进行回归</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R2=0.61</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sp>
        <p:nvSpPr>
          <p:cNvPr id="23" name="文本框 22">
            <a:extLst>
              <a:ext uri="{FF2B5EF4-FFF2-40B4-BE49-F238E27FC236}">
                <a16:creationId xmlns:a16="http://schemas.microsoft.com/office/drawing/2014/main" id="{4EBC901F-B9C9-4113-AB2F-7646C684464B}"/>
              </a:ext>
            </a:extLst>
          </p:cNvPr>
          <p:cNvSpPr txBox="1"/>
          <p:nvPr/>
        </p:nvSpPr>
        <p:spPr>
          <a:xfrm>
            <a:off x="3779143" y="6416521"/>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5BE970-AACE-4AD2-BA8A-708C6C4B2D2B}"/>
              </a:ext>
            </a:extLst>
          </p:cNvPr>
          <p:cNvSpPr txBox="1"/>
          <p:nvPr/>
        </p:nvSpPr>
        <p:spPr>
          <a:xfrm>
            <a:off x="6724377" y="6416521"/>
            <a:ext cx="1364993" cy="318998"/>
          </a:xfrm>
          <a:prstGeom prst="rect">
            <a:avLst/>
          </a:prstGeom>
          <a:noFill/>
        </p:spPr>
        <p:txBody>
          <a:bodyPr wrap="square">
            <a:spAutoFit/>
          </a:bodyPr>
          <a:lstStyle/>
          <a:p>
            <a:pPr indent="266700" algn="just">
              <a:lnSpc>
                <a:spcPct val="115000"/>
              </a:lnSpc>
            </a:pPr>
            <a:r>
              <a:rPr lang="zh-CN" altLang="en-US" sz="1400" kern="100" dirty="0">
                <a:effectLst/>
                <a:latin typeface="Cambria" panose="02040503050406030204" pitchFamily="18" charset="0"/>
                <a:ea typeface="宋体" panose="02010600030101010101" pitchFamily="2" charset="-122"/>
                <a:cs typeface="Times New Roman" panose="02020603050405020304" pitchFamily="18" charset="0"/>
              </a:rPr>
              <a:t>最小二乘法</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63A41CA-1182-48E7-A769-60C14D2C7355}"/>
              </a:ext>
            </a:extLst>
          </p:cNvPr>
          <p:cNvPicPr>
            <a:picLocks noChangeAspect="1"/>
          </p:cNvPicPr>
          <p:nvPr/>
        </p:nvPicPr>
        <p:blipFill rotWithShape="1">
          <a:blip r:embed="rId4"/>
          <a:srcRect t="-1967" b="3244"/>
          <a:stretch/>
        </p:blipFill>
        <p:spPr>
          <a:xfrm>
            <a:off x="3627240" y="2188962"/>
            <a:ext cx="4937520" cy="1236234"/>
          </a:xfrm>
          <a:prstGeom prst="rect">
            <a:avLst/>
          </a:prstGeom>
        </p:spPr>
      </p:pic>
      <p:pic>
        <p:nvPicPr>
          <p:cNvPr id="29" name="图片 28" descr="图表, 散点图&#10;&#10;描述已自动生成">
            <a:extLst>
              <a:ext uri="{FF2B5EF4-FFF2-40B4-BE49-F238E27FC236}">
                <a16:creationId xmlns:a16="http://schemas.microsoft.com/office/drawing/2014/main" id="{B532645A-31C8-4B32-A4EA-590C09A4F266}"/>
              </a:ext>
            </a:extLst>
          </p:cNvPr>
          <p:cNvPicPr>
            <a:picLocks noChangeAspect="1"/>
          </p:cNvPicPr>
          <p:nvPr/>
        </p:nvPicPr>
        <p:blipFill>
          <a:blip r:embed="rId5"/>
          <a:stretch>
            <a:fillRect/>
          </a:stretch>
        </p:blipFill>
        <p:spPr>
          <a:xfrm>
            <a:off x="3203913" y="4065157"/>
            <a:ext cx="2666797" cy="2311122"/>
          </a:xfrm>
          <a:prstGeom prst="rect">
            <a:avLst/>
          </a:prstGeom>
        </p:spPr>
      </p:pic>
      <p:pic>
        <p:nvPicPr>
          <p:cNvPr id="30" name="图片 29" descr="图表, 散点图&#10;&#10;描述已自动生成">
            <a:extLst>
              <a:ext uri="{FF2B5EF4-FFF2-40B4-BE49-F238E27FC236}">
                <a16:creationId xmlns:a16="http://schemas.microsoft.com/office/drawing/2014/main" id="{3A7012B1-1F46-4489-A6CC-44E199A0F03F}"/>
              </a:ext>
            </a:extLst>
          </p:cNvPr>
          <p:cNvPicPr>
            <a:picLocks noChangeAspect="1"/>
          </p:cNvPicPr>
          <p:nvPr/>
        </p:nvPicPr>
        <p:blipFill>
          <a:blip r:embed="rId6"/>
          <a:stretch>
            <a:fillRect/>
          </a:stretch>
        </p:blipFill>
        <p:spPr>
          <a:xfrm>
            <a:off x="6321292" y="4002439"/>
            <a:ext cx="2666738" cy="2311122"/>
          </a:xfrm>
          <a:prstGeom prst="rect">
            <a:avLst/>
          </a:prstGeom>
        </p:spPr>
      </p:pic>
      <p:sp>
        <p:nvSpPr>
          <p:cNvPr id="15" name="文本框 14">
            <a:extLst>
              <a:ext uri="{FF2B5EF4-FFF2-40B4-BE49-F238E27FC236}">
                <a16:creationId xmlns:a16="http://schemas.microsoft.com/office/drawing/2014/main" id="{C146CAB1-C3E4-4293-A927-76F62F4C62A9}"/>
              </a:ext>
            </a:extLst>
          </p:cNvPr>
          <p:cNvSpPr txBox="1"/>
          <p:nvPr/>
        </p:nvSpPr>
        <p:spPr>
          <a:xfrm>
            <a:off x="3434094" y="999912"/>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最小二乘</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法求解</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岭回归</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Tree>
    <p:extLst>
      <p:ext uri="{BB962C8B-B14F-4D97-AF65-F5344CB8AC3E}">
        <p14:creationId xmlns:p14="http://schemas.microsoft.com/office/powerpoint/2010/main" val="2019334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——Ridge</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3" name="图片 12" descr="形状&#10;&#10;描述已自动生成">
            <a:extLst>
              <a:ext uri="{FF2B5EF4-FFF2-40B4-BE49-F238E27FC236}">
                <a16:creationId xmlns:a16="http://schemas.microsoft.com/office/drawing/2014/main" id="{2A32A75C-85CC-4683-9209-229A5E3E49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06" y="2368924"/>
            <a:ext cx="5440223" cy="4076364"/>
          </a:xfrm>
          <a:prstGeom prst="rect">
            <a:avLst/>
          </a:prstGeom>
          <a:noFill/>
          <a:ln>
            <a:noFill/>
          </a:ln>
        </p:spPr>
      </p:pic>
      <p:sp>
        <p:nvSpPr>
          <p:cNvPr id="20" name="文本框 19">
            <a:extLst>
              <a:ext uri="{FF2B5EF4-FFF2-40B4-BE49-F238E27FC236}">
                <a16:creationId xmlns:a16="http://schemas.microsoft.com/office/drawing/2014/main" id="{B88A5419-A25F-4A4D-9DCD-DFC9525D57F3}"/>
              </a:ext>
            </a:extLst>
          </p:cNvPr>
          <p:cNvSpPr txBox="1"/>
          <p:nvPr/>
        </p:nvSpPr>
        <p:spPr>
          <a:xfrm>
            <a:off x="5919560" y="1701410"/>
            <a:ext cx="4690628" cy="915507"/>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最终使用原始数据进行回归</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R2=0.59</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sp>
        <p:nvSpPr>
          <p:cNvPr id="24" name="文本框 23">
            <a:extLst>
              <a:ext uri="{FF2B5EF4-FFF2-40B4-BE49-F238E27FC236}">
                <a16:creationId xmlns:a16="http://schemas.microsoft.com/office/drawing/2014/main" id="{EA5BE970-AACE-4AD2-BA8A-708C6C4B2D2B}"/>
              </a:ext>
            </a:extLst>
          </p:cNvPr>
          <p:cNvSpPr txBox="1"/>
          <p:nvPr/>
        </p:nvSpPr>
        <p:spPr>
          <a:xfrm>
            <a:off x="7660687" y="6364031"/>
            <a:ext cx="1706753" cy="317074"/>
          </a:xfrm>
          <a:prstGeom prst="rect">
            <a:avLst/>
          </a:prstGeom>
          <a:noFill/>
        </p:spPr>
        <p:txBody>
          <a:bodyPr wrap="square">
            <a:spAutoFit/>
          </a:bodyPr>
          <a:lstStyle/>
          <a:p>
            <a:pPr indent="266700" algn="just">
              <a:lnSpc>
                <a:spcPct val="115000"/>
              </a:lnSpc>
            </a:pPr>
            <a:r>
              <a:rPr lang="zh-CN" altLang="en-US" sz="1400" kern="100" dirty="0">
                <a:effectLst/>
                <a:latin typeface="Cambria" panose="02040503050406030204" pitchFamily="18" charset="0"/>
                <a:ea typeface="宋体" panose="02010600030101010101" pitchFamily="2" charset="-122"/>
                <a:cs typeface="Times New Roman" panose="02020603050405020304" pitchFamily="18" charset="0"/>
              </a:rPr>
              <a:t>梯度下降</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13BE49AC-6E67-4EB4-8E75-C13898D848DF}"/>
                  </a:ext>
                </a:extLst>
              </p:cNvPr>
              <p:cNvSpPr txBox="1"/>
              <p:nvPr/>
            </p:nvSpPr>
            <p:spPr>
              <a:xfrm>
                <a:off x="764639" y="1893278"/>
                <a:ext cx="4078666" cy="349198"/>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值</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learning_rate</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=0.01, </a:t>
                </a:r>
                <a14:m>
                  <m:oMath xmlns:m="http://schemas.openxmlformats.org/officeDocument/2006/math">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600" dirty="0">
                    <a:effectLst/>
                    <a:latin typeface="Cambria" panose="02040503050406030204" pitchFamily="18" charset="0"/>
                    <a:ea typeface="宋体" panose="02010600030101010101" pitchFamily="2" charset="-122"/>
                    <a:cs typeface="Times New Roman" panose="02020603050405020304" pitchFamily="18" charset="0"/>
                  </a:rPr>
                  <a:t>=0.1</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曲线：</a:t>
                </a:r>
              </a:p>
            </p:txBody>
          </p:sp>
        </mc:Choice>
        <mc:Fallback xmlns="">
          <p:sp>
            <p:nvSpPr>
              <p:cNvPr id="28" name="文本框 27">
                <a:extLst>
                  <a:ext uri="{FF2B5EF4-FFF2-40B4-BE49-F238E27FC236}">
                    <a16:creationId xmlns:a16="http://schemas.microsoft.com/office/drawing/2014/main" id="{13BE49AC-6E67-4EB4-8E75-C13898D848DF}"/>
                  </a:ext>
                </a:extLst>
              </p:cNvPr>
              <p:cNvSpPr txBox="1">
                <a:spLocks noRot="1" noChangeAspect="1" noMove="1" noResize="1" noEditPoints="1" noAdjustHandles="1" noChangeArrowheads="1" noChangeShapeType="1" noTextEdit="1"/>
              </p:cNvSpPr>
              <p:nvPr/>
            </p:nvSpPr>
            <p:spPr>
              <a:xfrm>
                <a:off x="764639" y="1893278"/>
                <a:ext cx="4078666" cy="349198"/>
              </a:xfrm>
              <a:prstGeom prst="rect">
                <a:avLst/>
              </a:prstGeom>
              <a:blipFill>
                <a:blip r:embed="rId4"/>
                <a:stretch>
                  <a:fillRect t="-3509" b="-22807"/>
                </a:stretch>
              </a:blipFill>
            </p:spPr>
            <p:txBody>
              <a:bodyPr/>
              <a:lstStyle/>
              <a:p>
                <a:r>
                  <a:rPr lang="zh-CN" altLang="en-US">
                    <a:noFill/>
                  </a:rPr>
                  <a:t> </a:t>
                </a:r>
              </a:p>
            </p:txBody>
          </p:sp>
        </mc:Fallback>
      </mc:AlternateContent>
      <p:pic>
        <p:nvPicPr>
          <p:cNvPr id="30" name="图片 29" descr="图表, 散点图&#10;&#10;描述已自动生成">
            <a:extLst>
              <a:ext uri="{FF2B5EF4-FFF2-40B4-BE49-F238E27FC236}">
                <a16:creationId xmlns:a16="http://schemas.microsoft.com/office/drawing/2014/main" id="{3A7012B1-1F46-4489-A6CC-44E199A0F03F}"/>
              </a:ext>
            </a:extLst>
          </p:cNvPr>
          <p:cNvPicPr>
            <a:picLocks noChangeAspect="1"/>
          </p:cNvPicPr>
          <p:nvPr/>
        </p:nvPicPr>
        <p:blipFill>
          <a:blip r:embed="rId5"/>
          <a:stretch>
            <a:fillRect/>
          </a:stretch>
        </p:blipFill>
        <p:spPr>
          <a:xfrm>
            <a:off x="6371553" y="2616917"/>
            <a:ext cx="4120164" cy="3570731"/>
          </a:xfrm>
          <a:prstGeom prst="rect">
            <a:avLst/>
          </a:prstGeom>
        </p:spPr>
      </p:pic>
      <p:sp>
        <p:nvSpPr>
          <p:cNvPr id="15" name="文本框 14">
            <a:extLst>
              <a:ext uri="{FF2B5EF4-FFF2-40B4-BE49-F238E27FC236}">
                <a16:creationId xmlns:a16="http://schemas.microsoft.com/office/drawing/2014/main" id="{C146CAB1-C3E4-4293-A927-76F62F4C62A9}"/>
              </a:ext>
            </a:extLst>
          </p:cNvPr>
          <p:cNvSpPr txBox="1"/>
          <p:nvPr/>
        </p:nvSpPr>
        <p:spPr>
          <a:xfrm>
            <a:off x="3444143" y="944303"/>
            <a:ext cx="7047574" cy="413447"/>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梯度下降法</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求解</a:t>
            </a:r>
            <a:r>
              <a:rPr lang="zh-CN" altLang="en-US" sz="2000" kern="100" dirty="0">
                <a:latin typeface="Cambria" panose="02040503050406030204" pitchFamily="18" charset="0"/>
                <a:ea typeface="宋体" panose="02010600030101010101" pitchFamily="2" charset="-122"/>
                <a:cs typeface="Arial" panose="020B0604020202020204" pitchFamily="34" charset="0"/>
              </a:rPr>
              <a:t>岭回归</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p>
        </p:txBody>
      </p:sp>
    </p:spTree>
    <p:extLst>
      <p:ext uri="{BB962C8B-B14F-4D97-AF65-F5344CB8AC3E}">
        <p14:creationId xmlns:p14="http://schemas.microsoft.com/office/powerpoint/2010/main" val="197155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EB3EBDBF-6A2A-4090-B04B-0FBF7A8EFFD9}"/>
              </a:ext>
            </a:extLst>
          </p:cNvPr>
          <p:cNvGrpSpPr/>
          <p:nvPr/>
        </p:nvGrpSpPr>
        <p:grpSpPr>
          <a:xfrm>
            <a:off x="176073" y="436443"/>
            <a:ext cx="3814267" cy="3954252"/>
            <a:chOff x="176073" y="436443"/>
            <a:chExt cx="3814267" cy="3954252"/>
          </a:xfrm>
        </p:grpSpPr>
        <p:sp>
          <p:nvSpPr>
            <p:cNvPr id="4" name="等腰三角形 3">
              <a:extLst>
                <a:ext uri="{FF2B5EF4-FFF2-40B4-BE49-F238E27FC236}">
                  <a16:creationId xmlns:a16="http://schemas.microsoft.com/office/drawing/2014/main" id="{3614EA70-CE5F-47A6-BF4C-52BF5B16C263}"/>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8603499C-CCCF-42FD-B6D1-A866230CBAB4}"/>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等腰三角形 5">
              <a:extLst>
                <a:ext uri="{FF2B5EF4-FFF2-40B4-BE49-F238E27FC236}">
                  <a16:creationId xmlns:a16="http://schemas.microsoft.com/office/drawing/2014/main" id="{F26C2D67-DAD3-4DF4-9738-0F3FD0390D8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7" name="等腰三角形 6">
            <a:extLst>
              <a:ext uri="{FF2B5EF4-FFF2-40B4-BE49-F238E27FC236}">
                <a16:creationId xmlns:a16="http://schemas.microsoft.com/office/drawing/2014/main" id="{D2B3F5FD-9AA7-48E0-9B41-7C26C4EA2147}"/>
              </a:ext>
            </a:extLst>
          </p:cNvPr>
          <p:cNvSpPr/>
          <p:nvPr/>
        </p:nvSpPr>
        <p:spPr>
          <a:xfrm>
            <a:off x="9646123" y="5513126"/>
            <a:ext cx="2273490" cy="1344874"/>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442A1BAB-D2EC-4F17-87F7-4365D4509506}"/>
              </a:ext>
            </a:extLst>
          </p:cNvPr>
          <p:cNvSpPr/>
          <p:nvPr/>
        </p:nvSpPr>
        <p:spPr>
          <a:xfrm>
            <a:off x="9677399" y="5294762"/>
            <a:ext cx="1105469" cy="98718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97D40032-BCA3-491C-8607-795785BF1331}"/>
              </a:ext>
            </a:extLst>
          </p:cNvPr>
          <p:cNvSpPr/>
          <p:nvPr/>
        </p:nvSpPr>
        <p:spPr>
          <a:xfrm rot="2667173">
            <a:off x="10950344" y="4360744"/>
            <a:ext cx="1454193" cy="133236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A93B6950-090F-41FD-A46D-4A51281D536F}"/>
              </a:ext>
            </a:extLst>
          </p:cNvPr>
          <p:cNvGrpSpPr/>
          <p:nvPr/>
        </p:nvGrpSpPr>
        <p:grpSpPr>
          <a:xfrm>
            <a:off x="4110250" y="2171044"/>
            <a:ext cx="551180" cy="578075"/>
            <a:chOff x="7335520" y="-420858"/>
            <a:chExt cx="914400" cy="959020"/>
          </a:xfrm>
          <a:solidFill>
            <a:schemeClr val="tx1"/>
          </a:solidFill>
        </p:grpSpPr>
        <p:sp>
          <p:nvSpPr>
            <p:cNvPr id="11" name="矩形 10">
              <a:extLst>
                <a:ext uri="{FF2B5EF4-FFF2-40B4-BE49-F238E27FC236}">
                  <a16:creationId xmlns:a16="http://schemas.microsoft.com/office/drawing/2014/main" id="{4CD99FFA-2CDD-4840-8E2F-F19C726CC519}"/>
                </a:ext>
              </a:extLst>
            </p:cNvPr>
            <p:cNvSpPr/>
            <p:nvPr/>
          </p:nvSpPr>
          <p:spPr>
            <a:xfrm>
              <a:off x="7335520" y="-420858"/>
              <a:ext cx="914400" cy="7418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CAFD6BA2-FFF4-4541-BC74-A2754D58FCDD}"/>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3" name="PA-文本框 10">
            <a:extLst>
              <a:ext uri="{FF2B5EF4-FFF2-40B4-BE49-F238E27FC236}">
                <a16:creationId xmlns:a16="http://schemas.microsoft.com/office/drawing/2014/main" id="{F31AEF85-2B7D-4D88-B9E2-0E8236808371}"/>
              </a:ext>
            </a:extLst>
          </p:cNvPr>
          <p:cNvSpPr txBox="1"/>
          <p:nvPr>
            <p:custDataLst>
              <p:tags r:id="rId1"/>
            </p:custDataLst>
          </p:nvPr>
        </p:nvSpPr>
        <p:spPr>
          <a:xfrm>
            <a:off x="4804358" y="2020322"/>
            <a:ext cx="3254390" cy="597921"/>
          </a:xfrm>
          <a:prstGeom prst="rect">
            <a:avLst/>
          </a:prstGeom>
          <a:noFill/>
        </p:spPr>
        <p:txBody>
          <a:bodyPr wrap="square" rtlCol="0">
            <a:spAutoFit/>
          </a:bodyPr>
          <a:lstStyle/>
          <a:p>
            <a:pPr>
              <a:lnSpc>
                <a:spcPct val="130000"/>
              </a:lnSpc>
            </a:pPr>
            <a:r>
              <a:rPr lang="zh-CN" altLang="en-US" sz="2800" b="1">
                <a:latin typeface="微软雅黑" panose="020B0503020204020204" pitchFamily="34" charset="-122"/>
                <a:ea typeface="微软雅黑" panose="020B0503020204020204" pitchFamily="34" charset="-122"/>
                <a:cs typeface="+mn-ea"/>
                <a:sym typeface="+mn-lt"/>
              </a:rPr>
              <a:t>实验概述</a:t>
            </a:r>
          </a:p>
        </p:txBody>
      </p:sp>
      <p:sp>
        <p:nvSpPr>
          <p:cNvPr id="14" name="PA-文本框 11">
            <a:extLst>
              <a:ext uri="{FF2B5EF4-FFF2-40B4-BE49-F238E27FC236}">
                <a16:creationId xmlns:a16="http://schemas.microsoft.com/office/drawing/2014/main" id="{0E134725-9791-4CFC-B7CF-2693DFCA1E4D}"/>
              </a:ext>
            </a:extLst>
          </p:cNvPr>
          <p:cNvSpPr txBox="1"/>
          <p:nvPr>
            <p:custDataLst>
              <p:tags r:id="rId2"/>
            </p:custDataLst>
          </p:nvPr>
        </p:nvSpPr>
        <p:spPr>
          <a:xfrm>
            <a:off x="4829735" y="2525699"/>
            <a:ext cx="3254661" cy="306174"/>
          </a:xfrm>
          <a:prstGeom prst="rect">
            <a:avLst/>
          </a:prstGeom>
          <a:noFill/>
        </p:spPr>
        <p:txBody>
          <a:bodyPr wrap="square" rtlCol="0">
            <a:spAutoFit/>
          </a:bodyPr>
          <a:lstStyle/>
          <a:p>
            <a:pPr>
              <a:lnSpc>
                <a:spcPct val="150000"/>
              </a:lnSpc>
            </a:pPr>
            <a:r>
              <a:rPr lang="zh-CN" altLang="en-US" sz="105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包括实验目的及内容</a:t>
            </a:r>
          </a:p>
        </p:txBody>
      </p:sp>
      <p:grpSp>
        <p:nvGrpSpPr>
          <p:cNvPr id="15" name="组合 14">
            <a:extLst>
              <a:ext uri="{FF2B5EF4-FFF2-40B4-BE49-F238E27FC236}">
                <a16:creationId xmlns:a16="http://schemas.microsoft.com/office/drawing/2014/main" id="{34929BE6-3F8F-4634-B448-4B8D627CCF28}"/>
              </a:ext>
            </a:extLst>
          </p:cNvPr>
          <p:cNvGrpSpPr/>
          <p:nvPr/>
        </p:nvGrpSpPr>
        <p:grpSpPr>
          <a:xfrm>
            <a:off x="4110250" y="3230215"/>
            <a:ext cx="551180" cy="587865"/>
            <a:chOff x="7335520" y="-437099"/>
            <a:chExt cx="914400" cy="975261"/>
          </a:xfrm>
          <a:solidFill>
            <a:schemeClr val="tx1"/>
          </a:solidFill>
        </p:grpSpPr>
        <p:sp>
          <p:nvSpPr>
            <p:cNvPr id="16" name="矩形 15">
              <a:extLst>
                <a:ext uri="{FF2B5EF4-FFF2-40B4-BE49-F238E27FC236}">
                  <a16:creationId xmlns:a16="http://schemas.microsoft.com/office/drawing/2014/main" id="{E8BF4CD2-A944-4D57-AFB0-3E4DC0E0BF85}"/>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等腰三角形 16">
              <a:extLst>
                <a:ext uri="{FF2B5EF4-FFF2-40B4-BE49-F238E27FC236}">
                  <a16:creationId xmlns:a16="http://schemas.microsoft.com/office/drawing/2014/main" id="{19F98BCC-E4A1-47C6-8CBD-363076C287C8}"/>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8" name="PA-文本框 10">
            <a:extLst>
              <a:ext uri="{FF2B5EF4-FFF2-40B4-BE49-F238E27FC236}">
                <a16:creationId xmlns:a16="http://schemas.microsoft.com/office/drawing/2014/main" id="{9849D803-A455-47A9-A19D-4E39D3ED1CB9}"/>
              </a:ext>
            </a:extLst>
          </p:cNvPr>
          <p:cNvSpPr txBox="1"/>
          <p:nvPr>
            <p:custDataLst>
              <p:tags r:id="rId3"/>
            </p:custDataLst>
          </p:nvPr>
        </p:nvSpPr>
        <p:spPr>
          <a:xfrm>
            <a:off x="4804358" y="3089283"/>
            <a:ext cx="3254390" cy="597921"/>
          </a:xfrm>
          <a:prstGeom prst="rect">
            <a:avLst/>
          </a:prstGeom>
          <a:noFill/>
        </p:spPr>
        <p:txBody>
          <a:bodyPr wrap="square" rtlCol="0">
            <a:spAutoFit/>
          </a:bodyPr>
          <a:lstStyle/>
          <a:p>
            <a:pPr>
              <a:lnSpc>
                <a:spcPct val="130000"/>
              </a:lnSpc>
            </a:pPr>
            <a:r>
              <a:rPr lang="zh-CN" altLang="en-US" sz="2800" b="1">
                <a:latin typeface="微软雅黑" panose="020B0503020204020204" pitchFamily="34" charset="-122"/>
                <a:ea typeface="微软雅黑" panose="020B0503020204020204" pitchFamily="34" charset="-122"/>
                <a:cs typeface="+mn-ea"/>
                <a:sym typeface="+mn-lt"/>
              </a:rPr>
              <a:t>实验方案设计</a:t>
            </a:r>
          </a:p>
        </p:txBody>
      </p:sp>
      <p:sp>
        <p:nvSpPr>
          <p:cNvPr id="19" name="PA-文本框 11">
            <a:extLst>
              <a:ext uri="{FF2B5EF4-FFF2-40B4-BE49-F238E27FC236}">
                <a16:creationId xmlns:a16="http://schemas.microsoft.com/office/drawing/2014/main" id="{9B7F51FC-2053-4A25-B73A-3C772F9D57DA}"/>
              </a:ext>
            </a:extLst>
          </p:cNvPr>
          <p:cNvSpPr txBox="1"/>
          <p:nvPr>
            <p:custDataLst>
              <p:tags r:id="rId4"/>
            </p:custDataLst>
          </p:nvPr>
        </p:nvSpPr>
        <p:spPr>
          <a:xfrm>
            <a:off x="4804087" y="3594660"/>
            <a:ext cx="3254661" cy="306174"/>
          </a:xfrm>
          <a:prstGeom prst="rect">
            <a:avLst/>
          </a:prstGeom>
          <a:noFill/>
        </p:spPr>
        <p:txBody>
          <a:bodyPr wrap="square" rtlCol="0">
            <a:spAutoFit/>
          </a:bodyPr>
          <a:lstStyle/>
          <a:p>
            <a:pPr>
              <a:lnSpc>
                <a:spcPct val="150000"/>
              </a:lnSpc>
            </a:pPr>
            <a:r>
              <a:rPr lang="zh-CN" altLang="en-US" sz="105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包括总体设计思路、核心算法与原理、模块设计等</a:t>
            </a:r>
          </a:p>
        </p:txBody>
      </p:sp>
      <p:grpSp>
        <p:nvGrpSpPr>
          <p:cNvPr id="20" name="组合 19">
            <a:extLst>
              <a:ext uri="{FF2B5EF4-FFF2-40B4-BE49-F238E27FC236}">
                <a16:creationId xmlns:a16="http://schemas.microsoft.com/office/drawing/2014/main" id="{5681CF44-F7F3-46B2-AF1B-DA1C9AD83E42}"/>
              </a:ext>
            </a:extLst>
          </p:cNvPr>
          <p:cNvGrpSpPr/>
          <p:nvPr/>
        </p:nvGrpSpPr>
        <p:grpSpPr>
          <a:xfrm>
            <a:off x="4110250" y="4299176"/>
            <a:ext cx="551180" cy="587865"/>
            <a:chOff x="7335520" y="-437099"/>
            <a:chExt cx="914400" cy="975261"/>
          </a:xfrm>
          <a:solidFill>
            <a:schemeClr val="tx1"/>
          </a:solidFill>
        </p:grpSpPr>
        <p:sp>
          <p:nvSpPr>
            <p:cNvPr id="21" name="矩形 20">
              <a:extLst>
                <a:ext uri="{FF2B5EF4-FFF2-40B4-BE49-F238E27FC236}">
                  <a16:creationId xmlns:a16="http://schemas.microsoft.com/office/drawing/2014/main" id="{28025406-2473-49B7-B4A7-4D587DB09865}"/>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等腰三角形 21">
              <a:extLst>
                <a:ext uri="{FF2B5EF4-FFF2-40B4-BE49-F238E27FC236}">
                  <a16:creationId xmlns:a16="http://schemas.microsoft.com/office/drawing/2014/main" id="{6478BC79-9CDC-4257-95F2-D649219414E6}"/>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PA-文本框 10">
            <a:extLst>
              <a:ext uri="{FF2B5EF4-FFF2-40B4-BE49-F238E27FC236}">
                <a16:creationId xmlns:a16="http://schemas.microsoft.com/office/drawing/2014/main" id="{CCB3555D-1ABB-4133-B5EF-8BD17C67F24A}"/>
              </a:ext>
            </a:extLst>
          </p:cNvPr>
          <p:cNvSpPr txBox="1"/>
          <p:nvPr>
            <p:custDataLst>
              <p:tags r:id="rId5"/>
            </p:custDataLst>
          </p:nvPr>
        </p:nvSpPr>
        <p:spPr>
          <a:xfrm>
            <a:off x="4804358" y="4158244"/>
            <a:ext cx="3254390" cy="597921"/>
          </a:xfrm>
          <a:prstGeom prst="rect">
            <a:avLst/>
          </a:prstGeom>
          <a:noFill/>
        </p:spPr>
        <p:txBody>
          <a:bodyPr wrap="square" rtlCol="0">
            <a:spAutoFit/>
          </a:bodyPr>
          <a:lstStyle/>
          <a:p>
            <a:pPr>
              <a:lnSpc>
                <a:spcPct val="130000"/>
              </a:lnSpc>
            </a:pPr>
            <a:r>
              <a:rPr lang="zh-CN" altLang="en-US" sz="2800" b="1">
                <a:latin typeface="微软雅黑" panose="020B0503020204020204" pitchFamily="34" charset="-122"/>
                <a:ea typeface="微软雅黑" panose="020B0503020204020204" pitchFamily="34" charset="-122"/>
                <a:cs typeface="+mn-ea"/>
                <a:sym typeface="+mn-lt"/>
              </a:rPr>
              <a:t>实验过程</a:t>
            </a:r>
          </a:p>
        </p:txBody>
      </p:sp>
      <p:sp>
        <p:nvSpPr>
          <p:cNvPr id="24" name="PA-文本框 11">
            <a:extLst>
              <a:ext uri="{FF2B5EF4-FFF2-40B4-BE49-F238E27FC236}">
                <a16:creationId xmlns:a16="http://schemas.microsoft.com/office/drawing/2014/main" id="{16BA7C5D-5F38-443E-947B-5EB57E641950}"/>
              </a:ext>
            </a:extLst>
          </p:cNvPr>
          <p:cNvSpPr txBox="1"/>
          <p:nvPr>
            <p:custDataLst>
              <p:tags r:id="rId6"/>
            </p:custDataLst>
          </p:nvPr>
        </p:nvSpPr>
        <p:spPr>
          <a:xfrm>
            <a:off x="4829735" y="4685511"/>
            <a:ext cx="3254661" cy="306174"/>
          </a:xfrm>
          <a:prstGeom prst="rect">
            <a:avLst/>
          </a:prstGeom>
          <a:noFill/>
        </p:spPr>
        <p:txBody>
          <a:bodyPr wrap="square" rtlCol="0">
            <a:spAutoFit/>
          </a:bodyPr>
          <a:lstStyle/>
          <a:p>
            <a:pPr>
              <a:lnSpc>
                <a:spcPct val="150000"/>
              </a:lnSpc>
            </a:pPr>
            <a:r>
              <a:rPr lang="zh-CN" altLang="en-US" sz="105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包括具体的实验过程：数据预处理及模型拟合等</a:t>
            </a:r>
          </a:p>
        </p:txBody>
      </p:sp>
      <p:grpSp>
        <p:nvGrpSpPr>
          <p:cNvPr id="25" name="组合 24">
            <a:extLst>
              <a:ext uri="{FF2B5EF4-FFF2-40B4-BE49-F238E27FC236}">
                <a16:creationId xmlns:a16="http://schemas.microsoft.com/office/drawing/2014/main" id="{59080E0C-95E2-4E9A-BC1E-9BD0D6377F1F}"/>
              </a:ext>
            </a:extLst>
          </p:cNvPr>
          <p:cNvGrpSpPr/>
          <p:nvPr/>
        </p:nvGrpSpPr>
        <p:grpSpPr>
          <a:xfrm>
            <a:off x="4110250" y="5368137"/>
            <a:ext cx="551180" cy="587865"/>
            <a:chOff x="7335520" y="-437099"/>
            <a:chExt cx="914400" cy="975261"/>
          </a:xfrm>
          <a:solidFill>
            <a:schemeClr val="tx1"/>
          </a:solidFill>
        </p:grpSpPr>
        <p:sp>
          <p:nvSpPr>
            <p:cNvPr id="26" name="矩形 25">
              <a:extLst>
                <a:ext uri="{FF2B5EF4-FFF2-40B4-BE49-F238E27FC236}">
                  <a16:creationId xmlns:a16="http://schemas.microsoft.com/office/drawing/2014/main" id="{3A25BA0A-8BD4-44AA-A425-921CAB8FBF7A}"/>
                </a:ext>
              </a:extLst>
            </p:cNvPr>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微软雅黑" panose="020B0503020204020204" pitchFamily="34" charset="-122"/>
                  <a:ea typeface="微软雅黑" panose="020B0503020204020204" pitchFamily="34" charset="-122"/>
                  <a:cs typeface="+mn-ea"/>
                  <a:sym typeface="+mn-lt"/>
                </a:rPr>
                <a:t>4</a:t>
              </a:r>
              <a:endParaRPr lang="zh-CN" altLang="en-US" sz="3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7" name="等腰三角形 26">
              <a:extLst>
                <a:ext uri="{FF2B5EF4-FFF2-40B4-BE49-F238E27FC236}">
                  <a16:creationId xmlns:a16="http://schemas.microsoft.com/office/drawing/2014/main" id="{8DF868A6-9AB1-4B70-8C57-82FDE92C1203}"/>
                </a:ext>
              </a:extLst>
            </p:cNvPr>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8" name="PA-文本框 10">
            <a:extLst>
              <a:ext uri="{FF2B5EF4-FFF2-40B4-BE49-F238E27FC236}">
                <a16:creationId xmlns:a16="http://schemas.microsoft.com/office/drawing/2014/main" id="{C4E20C7E-5F26-47F8-82FC-CDBD981D889C}"/>
              </a:ext>
            </a:extLst>
          </p:cNvPr>
          <p:cNvSpPr txBox="1"/>
          <p:nvPr>
            <p:custDataLst>
              <p:tags r:id="rId7"/>
            </p:custDataLst>
          </p:nvPr>
        </p:nvSpPr>
        <p:spPr>
          <a:xfrm>
            <a:off x="4804358" y="5227205"/>
            <a:ext cx="3254390" cy="597921"/>
          </a:xfrm>
          <a:prstGeom prst="rect">
            <a:avLst/>
          </a:prstGeom>
          <a:noFill/>
        </p:spPr>
        <p:txBody>
          <a:bodyPr wrap="square" rtlCol="0">
            <a:spAutoFit/>
          </a:bodyPr>
          <a:lstStyle/>
          <a:p>
            <a:pPr>
              <a:lnSpc>
                <a:spcPct val="130000"/>
              </a:lnSpc>
            </a:pPr>
            <a:r>
              <a:rPr lang="zh-CN" altLang="en-US" sz="2800" b="1">
                <a:latin typeface="微软雅黑" panose="020B0503020204020204" pitchFamily="34" charset="-122"/>
                <a:ea typeface="微软雅黑" panose="020B0503020204020204" pitchFamily="34" charset="-122"/>
                <a:cs typeface="+mn-ea"/>
                <a:sym typeface="+mn-lt"/>
              </a:rPr>
              <a:t>总结</a:t>
            </a:r>
          </a:p>
        </p:txBody>
      </p:sp>
      <p:sp>
        <p:nvSpPr>
          <p:cNvPr id="29" name="PA-文本框 11">
            <a:extLst>
              <a:ext uri="{FF2B5EF4-FFF2-40B4-BE49-F238E27FC236}">
                <a16:creationId xmlns:a16="http://schemas.microsoft.com/office/drawing/2014/main" id="{F4663526-54AE-4735-AFD0-610912CB74E7}"/>
              </a:ext>
            </a:extLst>
          </p:cNvPr>
          <p:cNvSpPr txBox="1"/>
          <p:nvPr>
            <p:custDataLst>
              <p:tags r:id="rId8"/>
            </p:custDataLst>
          </p:nvPr>
        </p:nvSpPr>
        <p:spPr>
          <a:xfrm>
            <a:off x="4829736" y="5732582"/>
            <a:ext cx="3679642" cy="306174"/>
          </a:xfrm>
          <a:prstGeom prst="rect">
            <a:avLst/>
          </a:prstGeom>
          <a:noFill/>
        </p:spPr>
        <p:txBody>
          <a:bodyPr wrap="square" rtlCol="0">
            <a:spAutoFit/>
          </a:bodyPr>
          <a:lstStyle/>
          <a:p>
            <a:pPr>
              <a:lnSpc>
                <a:spcPct val="150000"/>
              </a:lnSpc>
            </a:pPr>
            <a:r>
              <a:rPr lang="zh-CN" altLang="en-US" sz="105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包括实验中存在的问题及解决、心得体会、后续改进方向等</a:t>
            </a:r>
          </a:p>
        </p:txBody>
      </p:sp>
      <p:sp>
        <p:nvSpPr>
          <p:cNvPr id="30" name="文本框 29">
            <a:extLst>
              <a:ext uri="{FF2B5EF4-FFF2-40B4-BE49-F238E27FC236}">
                <a16:creationId xmlns:a16="http://schemas.microsoft.com/office/drawing/2014/main" id="{4E43B7DC-9FBD-4391-9DA9-1020A262DB74}"/>
              </a:ext>
            </a:extLst>
          </p:cNvPr>
          <p:cNvSpPr txBox="1"/>
          <p:nvPr/>
        </p:nvSpPr>
        <p:spPr>
          <a:xfrm>
            <a:off x="6989926" y="738650"/>
            <a:ext cx="4724402"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ea"/>
                <a:sym typeface="+mn-lt"/>
              </a:rPr>
              <a:t>CONTENTS</a:t>
            </a:r>
            <a:endParaRPr kumimoji="0" lang="zh-CN" altLang="en-US" sz="60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49626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down)">
                                      <p:cBhvr>
                                        <p:cTn id="13" dur="500"/>
                                        <p:tgtEl>
                                          <p:spTgt spid="13"/>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ppt_y</p:attrName>
                                        </p:attrNameLst>
                                      </p:cBhvr>
                                      <p:tavLst>
                                        <p:tav tm="0">
                                          <p:val>
                                            <p:strVal val="#ppt_y-#ppt_h*1.125000"/>
                                          </p:val>
                                        </p:tav>
                                        <p:tav tm="100000">
                                          <p:val>
                                            <p:strVal val="#ppt_y"/>
                                          </p:val>
                                        </p:tav>
                                      </p:tavLst>
                                    </p:anim>
                                    <p:animEffect transition="in" filter="wipe(down)">
                                      <p:cBhvr>
                                        <p:cTn id="17" dur="500"/>
                                        <p:tgtEl>
                                          <p:spTgt spid="14"/>
                                        </p:tgtEl>
                                      </p:cBhvr>
                                    </p:animEffect>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2" presetClass="entr" presetSubtype="1"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ppt_y</p:attrName>
                                        </p:attrNameLst>
                                      </p:cBhvr>
                                      <p:tavLst>
                                        <p:tav tm="0">
                                          <p:val>
                                            <p:strVal val="#ppt_y-#ppt_h*1.125000"/>
                                          </p:val>
                                        </p:tav>
                                        <p:tav tm="100000">
                                          <p:val>
                                            <p:strVal val="#ppt_y"/>
                                          </p:val>
                                        </p:tav>
                                      </p:tavLst>
                                    </p:anim>
                                    <p:animEffect transition="in" filter="wipe(down)">
                                      <p:cBhvr>
                                        <p:cTn id="27" dur="500"/>
                                        <p:tgtEl>
                                          <p:spTgt spid="18"/>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down)">
                                      <p:cBhvr>
                                        <p:cTn id="31" dur="500"/>
                                        <p:tgtEl>
                                          <p:spTgt spid="19"/>
                                        </p:tgtEl>
                                      </p:cBhvr>
                                    </p:animEffect>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0-#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ppt_y</p:attrName>
                                        </p:attrNameLst>
                                      </p:cBhvr>
                                      <p:tavLst>
                                        <p:tav tm="0">
                                          <p:val>
                                            <p:strVal val="#ppt_y-#ppt_h*1.125000"/>
                                          </p:val>
                                        </p:tav>
                                        <p:tav tm="100000">
                                          <p:val>
                                            <p:strVal val="#ppt_y"/>
                                          </p:val>
                                        </p:tav>
                                      </p:tavLst>
                                    </p:anim>
                                    <p:animEffect transition="in" filter="wipe(down)">
                                      <p:cBhvr>
                                        <p:cTn id="41" dur="500"/>
                                        <p:tgtEl>
                                          <p:spTgt spid="23"/>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p:tgtEl>
                                          <p:spTgt spid="24"/>
                                        </p:tgtEl>
                                        <p:attrNameLst>
                                          <p:attrName>ppt_y</p:attrName>
                                        </p:attrNameLst>
                                      </p:cBhvr>
                                      <p:tavLst>
                                        <p:tav tm="0">
                                          <p:val>
                                            <p:strVal val="#ppt_y-#ppt_h*1.125000"/>
                                          </p:val>
                                        </p:tav>
                                        <p:tav tm="100000">
                                          <p:val>
                                            <p:strVal val="#ppt_y"/>
                                          </p:val>
                                        </p:tav>
                                      </p:tavLst>
                                    </p:anim>
                                    <p:animEffect transition="in" filter="wipe(down)">
                                      <p:cBhvr>
                                        <p:cTn id="45" dur="500"/>
                                        <p:tgtEl>
                                          <p:spTgt spid="24"/>
                                        </p:tgtEl>
                                      </p:cBhvr>
                                    </p:animEffect>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12" presetClass="entr" presetSubtype="1"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ppt_y</p:attrName>
                                        </p:attrNameLst>
                                      </p:cBhvr>
                                      <p:tavLst>
                                        <p:tav tm="0">
                                          <p:val>
                                            <p:strVal val="#ppt_y-#ppt_h*1.125000"/>
                                          </p:val>
                                        </p:tav>
                                        <p:tav tm="100000">
                                          <p:val>
                                            <p:strVal val="#ppt_y"/>
                                          </p:val>
                                        </p:tav>
                                      </p:tavLst>
                                    </p:anim>
                                    <p:animEffect transition="in" filter="wipe(down)">
                                      <p:cBhvr>
                                        <p:cTn id="55" dur="500"/>
                                        <p:tgtEl>
                                          <p:spTgt spid="28"/>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p:tgtEl>
                                          <p:spTgt spid="29"/>
                                        </p:tgtEl>
                                        <p:attrNameLst>
                                          <p:attrName>ppt_y</p:attrName>
                                        </p:attrNameLst>
                                      </p:cBhvr>
                                      <p:tavLst>
                                        <p:tav tm="0">
                                          <p:val>
                                            <p:strVal val="#ppt_y-#ppt_h*1.125000"/>
                                          </p:val>
                                        </p:tav>
                                        <p:tav tm="100000">
                                          <p:val>
                                            <p:strVal val="#ppt_y"/>
                                          </p:val>
                                        </p:tav>
                                      </p:tavLst>
                                    </p:anim>
                                    <p:animEffect transition="in" filter="wipe(down)">
                                      <p:cBhvr>
                                        <p:cTn id="59" dur="500"/>
                                        <p:tgtEl>
                                          <p:spTgt spid="29"/>
                                        </p:tgtEl>
                                      </p:cBhvr>
                                    </p:animEffect>
                                  </p:childTnLst>
                                </p:cTn>
                              </p:par>
                            </p:childTnLst>
                          </p:cTn>
                        </p:par>
                        <p:par>
                          <p:cTn id="60" fill="hold">
                            <p:stCondLst>
                              <p:cond delay="4000"/>
                            </p:stCondLst>
                            <p:childTnLst>
                              <p:par>
                                <p:cTn id="61" presetID="47"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9" grpId="0"/>
      <p:bldP spid="23" grpId="0"/>
      <p:bldP spid="24"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289050" y="534391"/>
            <a:ext cx="5613900"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en-US" altLang="zh-CN" sz="2400" spc="6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ElasticNet</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回归</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A05D9D-A50F-4A17-9E77-422FAE779659}"/>
                  </a:ext>
                </a:extLst>
              </p:cNvPr>
              <p:cNvSpPr txBox="1"/>
              <p:nvPr/>
            </p:nvSpPr>
            <p:spPr>
              <a:xfrm>
                <a:off x="-3348" y="5968768"/>
                <a:ext cx="6099348" cy="354841"/>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loss</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值曲线</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err="1">
                    <a:effectLst/>
                    <a:latin typeface="Cambria" panose="02040503050406030204" pitchFamily="18" charset="0"/>
                    <a:ea typeface="宋体" panose="02010600030101010101" pitchFamily="2" charset="-122"/>
                    <a:cs typeface="Times New Roman" panose="02020603050405020304" pitchFamily="18" charset="0"/>
                  </a:rPr>
                  <a:t>learning_rate</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=0.01</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1=0.1</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a typeface="宋体" panose="02010600030101010101" pitchFamily="2" charset="-122"/>
                    <a:cs typeface="Times New Roman" panose="02020603050405020304" pitchFamily="18" charset="0"/>
                  </a:rPr>
                  <a:t> </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2=0.1</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BAA05D9D-A50F-4A17-9E77-422FAE779659}"/>
                  </a:ext>
                </a:extLst>
              </p:cNvPr>
              <p:cNvSpPr txBox="1">
                <a:spLocks noRot="1" noChangeAspect="1" noMove="1" noResize="1" noEditPoints="1" noAdjustHandles="1" noChangeArrowheads="1" noChangeShapeType="1" noTextEdit="1"/>
              </p:cNvSpPr>
              <p:nvPr/>
            </p:nvSpPr>
            <p:spPr>
              <a:xfrm>
                <a:off x="-3348" y="5968768"/>
                <a:ext cx="6099348" cy="354841"/>
              </a:xfrm>
              <a:prstGeom prst="rect">
                <a:avLst/>
              </a:prstGeom>
              <a:blipFill>
                <a:blip r:embed="rId3"/>
                <a:stretch>
                  <a:fillRect t="-3448" b="-2069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F6A790B-D3F6-4DF4-BA68-088E1BCD79D5}"/>
              </a:ext>
            </a:extLst>
          </p:cNvPr>
          <p:cNvSpPr txBox="1"/>
          <p:nvPr/>
        </p:nvSpPr>
        <p:spPr>
          <a:xfrm>
            <a:off x="4766506" y="1598733"/>
            <a:ext cx="6099348" cy="915507"/>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无显著影响，</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最终使用原始数据进行回归</a:t>
            </a:r>
            <a:endParaRPr lang="en-US" altLang="zh-CN" sz="16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R2=0.54</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pic>
        <p:nvPicPr>
          <p:cNvPr id="9" name="图片 8" descr="图表, 散点图&#10;&#10;描述已自动生成">
            <a:extLst>
              <a:ext uri="{FF2B5EF4-FFF2-40B4-BE49-F238E27FC236}">
                <a16:creationId xmlns:a16="http://schemas.microsoft.com/office/drawing/2014/main" id="{1BE719E1-7DD9-41D5-835C-7BD625A86F6B}"/>
              </a:ext>
            </a:extLst>
          </p:cNvPr>
          <p:cNvPicPr>
            <a:picLocks noChangeAspect="1"/>
          </p:cNvPicPr>
          <p:nvPr/>
        </p:nvPicPr>
        <p:blipFill>
          <a:blip r:embed="rId4"/>
          <a:stretch>
            <a:fillRect/>
          </a:stretch>
        </p:blipFill>
        <p:spPr>
          <a:xfrm>
            <a:off x="8434832" y="2461631"/>
            <a:ext cx="3668384" cy="3178729"/>
          </a:xfrm>
          <a:prstGeom prst="rect">
            <a:avLst/>
          </a:prstGeom>
        </p:spPr>
      </p:pic>
      <p:sp>
        <p:nvSpPr>
          <p:cNvPr id="10" name="文本框 9">
            <a:extLst>
              <a:ext uri="{FF2B5EF4-FFF2-40B4-BE49-F238E27FC236}">
                <a16:creationId xmlns:a16="http://schemas.microsoft.com/office/drawing/2014/main" id="{0363EF11-452E-48BD-8DA3-876D6160D1F2}"/>
              </a:ext>
            </a:extLst>
          </p:cNvPr>
          <p:cNvSpPr txBox="1"/>
          <p:nvPr/>
        </p:nvSpPr>
        <p:spPr>
          <a:xfrm>
            <a:off x="5904988" y="6004611"/>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B831078D-D686-4CCC-944E-36F32FB7C713}"/>
              </a:ext>
            </a:extLst>
          </p:cNvPr>
          <p:cNvSpPr txBox="1"/>
          <p:nvPr/>
        </p:nvSpPr>
        <p:spPr>
          <a:xfrm>
            <a:off x="9414827" y="6006535"/>
            <a:ext cx="1364993" cy="317074"/>
          </a:xfrm>
          <a:prstGeom prst="rect">
            <a:avLst/>
          </a:prstGeom>
          <a:noFill/>
        </p:spPr>
        <p:txBody>
          <a:bodyPr wrap="square">
            <a:spAutoFit/>
          </a:bodyPr>
          <a:lstStyle/>
          <a:p>
            <a:pPr indent="266700" algn="just">
              <a:lnSpc>
                <a:spcPct val="115000"/>
              </a:lnSpc>
            </a:pPr>
            <a:r>
              <a:rPr lang="zh-CN" altLang="en-US" sz="1400" kern="100" dirty="0">
                <a:latin typeface="Cambria" panose="02040503050406030204" pitchFamily="18" charset="0"/>
                <a:ea typeface="宋体" panose="02010600030101010101" pitchFamily="2" charset="-122"/>
                <a:cs typeface="Times New Roman" panose="02020603050405020304" pitchFamily="18" charset="0"/>
              </a:rPr>
              <a:t>梯度下降</a:t>
            </a:r>
            <a:endParaRPr lang="zh-CN" altLang="zh-CN" sz="1400"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6BAEEEB4-A0C6-491B-9081-4DB3D5E80195}"/>
              </a:ext>
            </a:extLst>
          </p:cNvPr>
          <p:cNvSpPr txBox="1"/>
          <p:nvPr/>
        </p:nvSpPr>
        <p:spPr>
          <a:xfrm>
            <a:off x="2326553" y="1147392"/>
            <a:ext cx="7538894" cy="415498"/>
          </a:xfrm>
          <a:prstGeom prst="rect">
            <a:avLst/>
          </a:prstGeom>
          <a:noFill/>
        </p:spPr>
        <p:txBody>
          <a:bodyPr wrap="square">
            <a:spAutoFit/>
          </a:bodyPr>
          <a:lstStyle/>
          <a:p>
            <a:pPr indent="266700" algn="just">
              <a:lnSpc>
                <a:spcPct val="115000"/>
              </a:lnSpc>
            </a:pP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采用梯度下降法求解</a:t>
            </a:r>
            <a:r>
              <a:rPr lang="en-US" altLang="zh-CN" sz="2000" spc="6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ElasticNet</a:t>
            </a:r>
            <a:r>
              <a:rPr lang="zh-CN" altLang="zh-CN" sz="2000" kern="100" dirty="0">
                <a:effectLst/>
                <a:latin typeface="Cambria" panose="02040503050406030204" pitchFamily="18" charset="0"/>
                <a:ea typeface="宋体" panose="02010600030101010101" pitchFamily="2" charset="-122"/>
                <a:cs typeface="Arial" panose="020B0604020202020204" pitchFamily="34" charset="0"/>
              </a:rPr>
              <a:t>模型的参数值</a:t>
            </a:r>
            <a:r>
              <a:rPr lang="zh-CN" altLang="en-US" sz="2000" kern="100" dirty="0">
                <a:effectLst/>
                <a:latin typeface="Cambria" panose="02040503050406030204" pitchFamily="18" charset="0"/>
                <a:ea typeface="宋体" panose="02010600030101010101" pitchFamily="2" charset="-122"/>
                <a:cs typeface="Arial" panose="020B0604020202020204" pitchFamily="34" charset="0"/>
              </a:rPr>
              <a:t>的数值解</a:t>
            </a:r>
            <a:endParaRPr lang="zh-CN" altLang="zh-CN" sz="2000" kern="100" dirty="0">
              <a:effectLst/>
              <a:latin typeface="Cambria" panose="02040503050406030204" pitchFamily="18" charset="0"/>
              <a:ea typeface="宋体" panose="0201060003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C847DDAF-96A0-4780-8C9F-18E04964EE19}"/>
              </a:ext>
            </a:extLst>
          </p:cNvPr>
          <p:cNvPicPr>
            <a:picLocks noChangeAspect="1"/>
          </p:cNvPicPr>
          <p:nvPr/>
        </p:nvPicPr>
        <p:blipFill>
          <a:blip r:embed="rId5"/>
          <a:stretch>
            <a:fillRect/>
          </a:stretch>
        </p:blipFill>
        <p:spPr>
          <a:xfrm>
            <a:off x="4766506" y="2461541"/>
            <a:ext cx="3668326" cy="3178910"/>
          </a:xfrm>
          <a:prstGeom prst="rect">
            <a:avLst/>
          </a:prstGeom>
        </p:spPr>
      </p:pic>
      <p:pic>
        <p:nvPicPr>
          <p:cNvPr id="12" name="图片 11" descr="形状&#10;&#10;描述已自动生成">
            <a:extLst>
              <a:ext uri="{FF2B5EF4-FFF2-40B4-BE49-F238E27FC236}">
                <a16:creationId xmlns:a16="http://schemas.microsoft.com/office/drawing/2014/main" id="{3FDBA5AF-71BC-4C1F-A04C-4FB4F00B0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068" y="2268691"/>
            <a:ext cx="4495438" cy="3371579"/>
          </a:xfrm>
          <a:prstGeom prst="rect">
            <a:avLst/>
          </a:prstGeom>
        </p:spPr>
      </p:pic>
    </p:spTree>
    <p:extLst>
      <p:ext uri="{BB962C8B-B14F-4D97-AF65-F5344CB8AC3E}">
        <p14:creationId xmlns:p14="http://schemas.microsoft.com/office/powerpoint/2010/main" val="1792913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000381" y="625572"/>
            <a:ext cx="609934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决策树回归</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76A733B2-CAAB-4C4E-98FE-459EFB7C6928}"/>
              </a:ext>
            </a:extLst>
          </p:cNvPr>
          <p:cNvPicPr>
            <a:picLocks noChangeAspect="1"/>
          </p:cNvPicPr>
          <p:nvPr/>
        </p:nvPicPr>
        <p:blipFill>
          <a:blip r:embed="rId3"/>
          <a:stretch>
            <a:fillRect/>
          </a:stretch>
        </p:blipFill>
        <p:spPr>
          <a:xfrm>
            <a:off x="619540" y="2100935"/>
            <a:ext cx="5596107" cy="2228662"/>
          </a:xfrm>
          <a:prstGeom prst="rect">
            <a:avLst/>
          </a:prstGeom>
        </p:spPr>
      </p:pic>
      <p:sp>
        <p:nvSpPr>
          <p:cNvPr id="13" name="文本框 12">
            <a:extLst>
              <a:ext uri="{FF2B5EF4-FFF2-40B4-BE49-F238E27FC236}">
                <a16:creationId xmlns:a16="http://schemas.microsoft.com/office/drawing/2014/main" id="{5D98A2E2-2179-4A07-A76A-79AE323DB2EE}"/>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sp>
        <p:nvSpPr>
          <p:cNvPr id="15" name="文本框 14">
            <a:extLst>
              <a:ext uri="{FF2B5EF4-FFF2-40B4-BE49-F238E27FC236}">
                <a16:creationId xmlns:a16="http://schemas.microsoft.com/office/drawing/2014/main" id="{3275A58C-7AAC-4E74-8276-36D7F7D4BD5D}"/>
              </a:ext>
            </a:extLst>
          </p:cNvPr>
          <p:cNvSpPr txBox="1"/>
          <p:nvPr/>
        </p:nvSpPr>
        <p:spPr>
          <a:xfrm>
            <a:off x="619540" y="1454604"/>
            <a:ext cx="6102626" cy="646331"/>
          </a:xfrm>
          <a:prstGeom prst="rect">
            <a:avLst/>
          </a:prstGeom>
          <a:solidFill>
            <a:schemeClr val="bg1"/>
          </a:solidFill>
        </p:spPr>
        <p:txBody>
          <a:bodyPr wrap="square">
            <a:spAutoFit/>
          </a:bodyPr>
          <a:lstStyle/>
          <a:p>
            <a:r>
              <a:rPr lang="zh-CN" altLang="zh-CN" sz="1800">
                <a:effectLst/>
                <a:latin typeface="Calibri" panose="020F0502020204030204" pitchFamily="34" charset="0"/>
                <a:ea typeface="宋体" panose="02010600030101010101" pitchFamily="2" charset="-122"/>
                <a:cs typeface="Times New Roman" panose="02020603050405020304" pitchFamily="18" charset="0"/>
              </a:rPr>
              <a:t>通过计算每个分割点的</a:t>
            </a:r>
            <a:r>
              <a:rPr lang="en-US" altLang="zh-CN" sz="1800" err="1">
                <a:effectLst/>
                <a:latin typeface="Calibri" panose="020F0502020204030204" pitchFamily="34" charset="0"/>
                <a:ea typeface="宋体" panose="02010600030101010101" pitchFamily="2" charset="-122"/>
                <a:cs typeface="Times New Roman" panose="02020603050405020304" pitchFamily="18" charset="0"/>
              </a:rPr>
              <a:t>mse</a:t>
            </a:r>
            <a:r>
              <a:rPr lang="zh-CN" altLang="zh-CN" sz="1800">
                <a:effectLst/>
                <a:latin typeface="Calibri" panose="020F0502020204030204" pitchFamily="34" charset="0"/>
                <a:ea typeface="宋体" panose="02010600030101010101" pitchFamily="2" charset="-122"/>
                <a:cs typeface="Times New Roman" panose="02020603050405020304" pitchFamily="18" charset="0"/>
              </a:rPr>
              <a:t>（即分割点左右两边方差之和）来选择使</a:t>
            </a:r>
            <a:r>
              <a:rPr lang="en-US" altLang="zh-CN" sz="1800" err="1">
                <a:effectLst/>
                <a:latin typeface="Calibri" panose="020F0502020204030204" pitchFamily="34" charset="0"/>
                <a:ea typeface="宋体" panose="02010600030101010101" pitchFamily="2" charset="-122"/>
                <a:cs typeface="Times New Roman" panose="02020603050405020304" pitchFamily="18" charset="0"/>
              </a:rPr>
              <a:t>mse</a:t>
            </a:r>
            <a:r>
              <a:rPr lang="zh-CN" altLang="zh-CN" sz="1800">
                <a:effectLst/>
                <a:latin typeface="Calibri" panose="020F0502020204030204" pitchFamily="34" charset="0"/>
                <a:ea typeface="宋体" panose="02010600030101010101" pitchFamily="2" charset="-122"/>
                <a:cs typeface="Times New Roman" panose="02020603050405020304" pitchFamily="18" charset="0"/>
              </a:rPr>
              <a:t>最小的特征分割点</a:t>
            </a:r>
            <a:endParaRPr lang="zh-CN" altLang="en-US"/>
          </a:p>
        </p:txBody>
      </p:sp>
      <p:pic>
        <p:nvPicPr>
          <p:cNvPr id="5" name="图片 4">
            <a:extLst>
              <a:ext uri="{FF2B5EF4-FFF2-40B4-BE49-F238E27FC236}">
                <a16:creationId xmlns:a16="http://schemas.microsoft.com/office/drawing/2014/main" id="{8159BCF0-3007-4E8B-B090-9DF661B64C37}"/>
              </a:ext>
            </a:extLst>
          </p:cNvPr>
          <p:cNvPicPr>
            <a:picLocks noChangeAspect="1"/>
          </p:cNvPicPr>
          <p:nvPr/>
        </p:nvPicPr>
        <p:blipFill>
          <a:blip r:embed="rId4"/>
          <a:stretch>
            <a:fillRect/>
          </a:stretch>
        </p:blipFill>
        <p:spPr>
          <a:xfrm>
            <a:off x="651293" y="4548659"/>
            <a:ext cx="5532599" cy="2088061"/>
          </a:xfrm>
          <a:prstGeom prst="rect">
            <a:avLst/>
          </a:prstGeom>
        </p:spPr>
      </p:pic>
      <p:pic>
        <p:nvPicPr>
          <p:cNvPr id="8" name="图片 7">
            <a:extLst>
              <a:ext uri="{FF2B5EF4-FFF2-40B4-BE49-F238E27FC236}">
                <a16:creationId xmlns:a16="http://schemas.microsoft.com/office/drawing/2014/main" id="{B67C05A1-55C9-4289-ADD0-E860B2ADABAE}"/>
              </a:ext>
            </a:extLst>
          </p:cNvPr>
          <p:cNvPicPr>
            <a:picLocks noChangeAspect="1"/>
          </p:cNvPicPr>
          <p:nvPr/>
        </p:nvPicPr>
        <p:blipFill>
          <a:blip r:embed="rId5"/>
          <a:stretch>
            <a:fillRect/>
          </a:stretch>
        </p:blipFill>
        <p:spPr>
          <a:xfrm>
            <a:off x="6722166" y="2528181"/>
            <a:ext cx="5292603" cy="3602832"/>
          </a:xfrm>
          <a:prstGeom prst="rect">
            <a:avLst/>
          </a:prstGeom>
        </p:spPr>
      </p:pic>
    </p:spTree>
    <p:extLst>
      <p:ext uri="{BB962C8B-B14F-4D97-AF65-F5344CB8AC3E}">
        <p14:creationId xmlns:p14="http://schemas.microsoft.com/office/powerpoint/2010/main" val="623687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D69AB892-AC78-4DD0-BE08-738BFB5FBBF1}"/>
              </a:ext>
            </a:extLst>
          </p:cNvPr>
          <p:cNvPicPr>
            <a:picLocks noChangeAspect="1"/>
          </p:cNvPicPr>
          <p:nvPr/>
        </p:nvPicPr>
        <p:blipFill>
          <a:blip r:embed="rId3"/>
          <a:stretch>
            <a:fillRect/>
          </a:stretch>
        </p:blipFill>
        <p:spPr>
          <a:xfrm>
            <a:off x="754941" y="2809461"/>
            <a:ext cx="4207477" cy="3249887"/>
          </a:xfrm>
          <a:prstGeom prst="rect">
            <a:avLst/>
          </a:prstGeom>
        </p:spPr>
      </p:pic>
      <p:sp>
        <p:nvSpPr>
          <p:cNvPr id="40" name="TextBox 8">
            <a:extLst>
              <a:ext uri="{FF2B5EF4-FFF2-40B4-BE49-F238E27FC236}">
                <a16:creationId xmlns:a16="http://schemas.microsoft.com/office/drawing/2014/main" id="{6647FCAF-8771-4904-AC4D-5AAECDB369B4}"/>
              </a:ext>
            </a:extLst>
          </p:cNvPr>
          <p:cNvSpPr txBox="1"/>
          <p:nvPr/>
        </p:nvSpPr>
        <p:spPr>
          <a:xfrm>
            <a:off x="3000381" y="625572"/>
            <a:ext cx="609934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决策树回归</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5753330" y="2094044"/>
            <a:ext cx="5683729" cy="632353"/>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反而降低，最终使用原始数据进行回归</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R2=0.86</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 </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p>
        </p:txBody>
      </p:sp>
      <p:sp>
        <p:nvSpPr>
          <p:cNvPr id="23" name="文本框 22">
            <a:extLst>
              <a:ext uri="{FF2B5EF4-FFF2-40B4-BE49-F238E27FC236}">
                <a16:creationId xmlns:a16="http://schemas.microsoft.com/office/drawing/2014/main" id="{4EBC901F-B9C9-4113-AB2F-7646C684464B}"/>
              </a:ext>
            </a:extLst>
          </p:cNvPr>
          <p:cNvSpPr txBox="1"/>
          <p:nvPr/>
        </p:nvSpPr>
        <p:spPr>
          <a:xfrm>
            <a:off x="6422504" y="5740350"/>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5BE970-AACE-4AD2-BA8A-708C6C4B2D2B}"/>
              </a:ext>
            </a:extLst>
          </p:cNvPr>
          <p:cNvSpPr txBox="1"/>
          <p:nvPr/>
        </p:nvSpPr>
        <p:spPr>
          <a:xfrm>
            <a:off x="9782240" y="5708449"/>
            <a:ext cx="1364993" cy="318998"/>
          </a:xfrm>
          <a:prstGeom prst="rect">
            <a:avLst/>
          </a:prstGeom>
          <a:noFill/>
        </p:spPr>
        <p:txBody>
          <a:bodyPr wrap="square">
            <a:spAutoFit/>
          </a:bodyPr>
          <a:lstStyle/>
          <a:p>
            <a:pPr indent="266700" algn="just">
              <a:lnSpc>
                <a:spcPct val="115000"/>
              </a:lnSpc>
            </a:pPr>
            <a:r>
              <a:rPr lang="zh-CN" altLang="en-US" sz="1400" kern="100">
                <a:latin typeface="Cambria" panose="02040503050406030204" pitchFamily="18" charset="0"/>
                <a:ea typeface="宋体" panose="02010600030101010101" pitchFamily="2" charset="-122"/>
                <a:cs typeface="Times New Roman" panose="02020603050405020304" pitchFamily="18" charset="0"/>
              </a:rPr>
              <a:t>手写</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13BE49AC-6E67-4EB4-8E75-C13898D848DF}"/>
              </a:ext>
            </a:extLst>
          </p:cNvPr>
          <p:cNvSpPr txBox="1"/>
          <p:nvPr/>
        </p:nvSpPr>
        <p:spPr>
          <a:xfrm>
            <a:off x="428586" y="2070810"/>
            <a:ext cx="4793975" cy="632353"/>
          </a:xfrm>
          <a:prstGeom prst="rect">
            <a:avLst/>
          </a:prstGeom>
          <a:noFill/>
        </p:spPr>
        <p:txBody>
          <a:bodyPr wrap="square">
            <a:spAutoFit/>
          </a:bodyPr>
          <a:lstStyle/>
          <a:p>
            <a:pPr indent="266700" algn="just">
              <a:lnSpc>
                <a:spcPct val="115000"/>
              </a:lnSpc>
            </a:pPr>
            <a:r>
              <a:rPr lang="zh-CN" altLang="en-US" sz="1600" kern="100">
                <a:latin typeface="Cambria" panose="02040503050406030204" pitchFamily="18" charset="0"/>
                <a:ea typeface="宋体" panose="02010600030101010101" pitchFamily="2" charset="-122"/>
                <a:cs typeface="Times New Roman" panose="02020603050405020304" pitchFamily="18" charset="0"/>
              </a:rPr>
              <a:t>通过评估</a:t>
            </a:r>
            <a:r>
              <a:rPr lang="en-US" altLang="zh-CN" sz="1600" kern="100">
                <a:latin typeface="Cambria" panose="02040503050406030204" pitchFamily="18" charset="0"/>
                <a:ea typeface="宋体" panose="02010600030101010101" pitchFamily="2" charset="-122"/>
                <a:cs typeface="Times New Roman" panose="02020603050405020304" pitchFamily="18" charset="0"/>
              </a:rPr>
              <a:t>score</a:t>
            </a:r>
            <a:r>
              <a:rPr lang="zh-CN" altLang="en-US" sz="1600" kern="100">
                <a:latin typeface="Cambria" panose="02040503050406030204" pitchFamily="18" charset="0"/>
                <a:ea typeface="宋体" panose="02010600030101010101" pitchFamily="2" charset="-122"/>
                <a:cs typeface="Times New Roman" panose="02020603050405020304" pitchFamily="18" charset="0"/>
              </a:rPr>
              <a:t>与运行时间，最终选取</a:t>
            </a:r>
            <a:r>
              <a:rPr lang="en-US" altLang="zh-CN" sz="1600" kern="100" err="1">
                <a:latin typeface="Cambria" panose="02040503050406030204" pitchFamily="18" charset="0"/>
                <a:ea typeface="宋体" panose="02010600030101010101" pitchFamily="2" charset="-122"/>
                <a:cs typeface="Times New Roman" panose="02020603050405020304" pitchFamily="18" charset="0"/>
              </a:rPr>
              <a:t>max_depth</a:t>
            </a:r>
            <a:r>
              <a:rPr lang="zh-CN" altLang="en-US" sz="1600" kern="100">
                <a:latin typeface="Cambria" panose="02040503050406030204" pitchFamily="18" charset="0"/>
                <a:ea typeface="宋体" panose="02010600030101010101" pitchFamily="2" charset="-122"/>
                <a:cs typeface="Times New Roman" panose="02020603050405020304" pitchFamily="18" charset="0"/>
              </a:rPr>
              <a:t>为</a:t>
            </a:r>
            <a:r>
              <a:rPr lang="en-US" altLang="zh-CN" sz="1600" kern="100">
                <a:latin typeface="Cambria" panose="02040503050406030204" pitchFamily="18" charset="0"/>
                <a:ea typeface="宋体" panose="02010600030101010101" pitchFamily="2" charset="-122"/>
                <a:cs typeface="Times New Roman" panose="02020603050405020304" pitchFamily="18" charset="0"/>
              </a:rPr>
              <a:t>12</a:t>
            </a:r>
            <a:r>
              <a:rPr lang="zh-CN" altLang="en-US" sz="1600" kern="100">
                <a:latin typeface="Cambria" panose="02040503050406030204" pitchFamily="18" charset="0"/>
                <a:ea typeface="宋体" panose="02010600030101010101" pitchFamily="2" charset="-122"/>
                <a:cs typeface="Times New Roman" panose="02020603050405020304" pitchFamily="18" charset="0"/>
              </a:rPr>
              <a:t>。每层</a:t>
            </a:r>
            <a:r>
              <a:rPr lang="en-US" altLang="zh-CN" sz="1600" kern="100">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a:latin typeface="Cambria" panose="02040503050406030204" pitchFamily="18" charset="0"/>
                <a:ea typeface="宋体" panose="02010600030101010101" pitchFamily="2" charset="-122"/>
                <a:cs typeface="Times New Roman" panose="02020603050405020304" pitchFamily="18" charset="0"/>
              </a:rPr>
              <a:t>如下（取每层</a:t>
            </a:r>
            <a:r>
              <a:rPr lang="en-US" altLang="zh-CN" sz="1600" kern="100" err="1">
                <a:latin typeface="Cambria" panose="02040503050406030204" pitchFamily="18" charset="0"/>
                <a:ea typeface="宋体" panose="02010600030101010101" pitchFamily="2" charset="-122"/>
                <a:cs typeface="Times New Roman" panose="02020603050405020304" pitchFamily="18" charset="0"/>
              </a:rPr>
              <a:t>mse</a:t>
            </a:r>
            <a:r>
              <a:rPr lang="zh-CN" altLang="en-US" sz="1600" kern="100">
                <a:latin typeface="Cambria" panose="02040503050406030204" pitchFamily="18" charset="0"/>
                <a:ea typeface="宋体" panose="02010600030101010101" pitchFamily="2" charset="-122"/>
                <a:cs typeface="Times New Roman" panose="02020603050405020304" pitchFamily="18" charset="0"/>
              </a:rPr>
              <a:t>的均值作为</a:t>
            </a:r>
            <a:r>
              <a:rPr lang="en-US" altLang="zh-CN" sz="1600" kern="100">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a:latin typeface="Cambria" panose="02040503050406030204" pitchFamily="18" charset="0"/>
                <a:ea typeface="宋体" panose="02010600030101010101" pitchFamily="2" charset="-122"/>
                <a:cs typeface="Times New Roman" panose="02020603050405020304" pitchFamily="18" charset="0"/>
              </a:rPr>
              <a:t>）</a:t>
            </a:r>
            <a:r>
              <a:rPr lang="zh-CN" altLang="zh-CN" sz="1600" kern="100">
                <a:effectLst/>
                <a:latin typeface="Cambria" panose="02040503050406030204" pitchFamily="18" charset="0"/>
                <a:ea typeface="宋体" panose="02010600030101010101" pitchFamily="2" charset="-122"/>
                <a:cs typeface="Times New Roman" panose="02020603050405020304" pitchFamily="18" charset="0"/>
              </a:rPr>
              <a:t>：</a:t>
            </a:r>
          </a:p>
        </p:txBody>
      </p:sp>
      <p:pic>
        <p:nvPicPr>
          <p:cNvPr id="18" name="图片 17" descr="图表, 散点图&#10;&#10;描述已自动生成">
            <a:extLst>
              <a:ext uri="{FF2B5EF4-FFF2-40B4-BE49-F238E27FC236}">
                <a16:creationId xmlns:a16="http://schemas.microsoft.com/office/drawing/2014/main" id="{9B4B364E-85BE-4117-8D06-013070506D5D}"/>
              </a:ext>
            </a:extLst>
          </p:cNvPr>
          <p:cNvPicPr>
            <a:picLocks noChangeAspect="1"/>
          </p:cNvPicPr>
          <p:nvPr/>
        </p:nvPicPr>
        <p:blipFill>
          <a:blip r:embed="rId4"/>
          <a:stretch>
            <a:fillRect/>
          </a:stretch>
        </p:blipFill>
        <p:spPr>
          <a:xfrm>
            <a:off x="5753330" y="3021497"/>
            <a:ext cx="2823291" cy="2446410"/>
          </a:xfrm>
          <a:prstGeom prst="rect">
            <a:avLst/>
          </a:prstGeom>
        </p:spPr>
      </p:pic>
      <p:pic>
        <p:nvPicPr>
          <p:cNvPr id="19" name="图片 18" descr="图表, 散点图&#10;&#10;描述已自动生成">
            <a:extLst>
              <a:ext uri="{FF2B5EF4-FFF2-40B4-BE49-F238E27FC236}">
                <a16:creationId xmlns:a16="http://schemas.microsoft.com/office/drawing/2014/main" id="{7A8AF906-C1C0-460F-84C6-A90FD89B0003}"/>
              </a:ext>
            </a:extLst>
          </p:cNvPr>
          <p:cNvPicPr>
            <a:picLocks noChangeAspect="1"/>
          </p:cNvPicPr>
          <p:nvPr/>
        </p:nvPicPr>
        <p:blipFill>
          <a:blip r:embed="rId5"/>
          <a:stretch>
            <a:fillRect/>
          </a:stretch>
        </p:blipFill>
        <p:spPr>
          <a:xfrm>
            <a:off x="8890533" y="3021497"/>
            <a:ext cx="2801971" cy="2428084"/>
          </a:xfrm>
          <a:prstGeom prst="rect">
            <a:avLst/>
          </a:prstGeom>
        </p:spPr>
      </p:pic>
      <p:sp>
        <p:nvSpPr>
          <p:cNvPr id="13" name="文本框 12">
            <a:extLst>
              <a:ext uri="{FF2B5EF4-FFF2-40B4-BE49-F238E27FC236}">
                <a16:creationId xmlns:a16="http://schemas.microsoft.com/office/drawing/2014/main" id="{5D98A2E2-2179-4A07-A76A-79AE323DB2EE}"/>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spTree>
    <p:extLst>
      <p:ext uri="{BB962C8B-B14F-4D97-AF65-F5344CB8AC3E}">
        <p14:creationId xmlns:p14="http://schemas.microsoft.com/office/powerpoint/2010/main" val="57938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随机森林</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6213766" y="1582605"/>
            <a:ext cx="5197812" cy="632353"/>
          </a:xfrm>
          <a:prstGeom prst="rect">
            <a:avLst/>
          </a:prstGeom>
          <a:noFill/>
        </p:spPr>
        <p:txBody>
          <a:bodyPr wrap="square">
            <a:spAutoFit/>
          </a:bodyPr>
          <a:lstStyle/>
          <a:p>
            <a:pPr indent="266700" algn="just">
              <a:lnSpc>
                <a:spcPct val="115000"/>
              </a:lnSpc>
            </a:pPr>
            <a:r>
              <a:rPr lang="zh-CN" altLang="zh-CN" sz="1600">
                <a:effectLst/>
                <a:latin typeface="Cambria" panose="02040503050406030204" pitchFamily="18" charset="0"/>
                <a:ea typeface="宋体" panose="02010600030101010101" pitchFamily="2" charset="-122"/>
                <a:cs typeface="Arial" panose="020B0604020202020204" pitchFamily="34" charset="0"/>
              </a:rPr>
              <a:t>在建立每颗回归树时，随机抽取一定数量的候选特征，从中选择最合适的特征</a:t>
            </a:r>
            <a:r>
              <a:rPr lang="zh-CN" altLang="en-US" sz="1600">
                <a:latin typeface="Cambria" panose="02040503050406030204" pitchFamily="18" charset="0"/>
                <a:ea typeface="宋体" panose="02010600030101010101" pitchFamily="2" charset="-122"/>
                <a:cs typeface="Arial" panose="020B0604020202020204" pitchFamily="34" charset="0"/>
              </a:rPr>
              <a:t>和最合适的分割值</a:t>
            </a:r>
            <a:r>
              <a:rPr lang="zh-CN" altLang="zh-CN" sz="1600">
                <a:effectLst/>
                <a:latin typeface="Cambria" panose="02040503050406030204" pitchFamily="18" charset="0"/>
                <a:ea typeface="宋体" panose="02010600030101010101" pitchFamily="2" charset="-122"/>
                <a:cs typeface="Arial" panose="020B0604020202020204" pitchFamily="34" charset="0"/>
              </a:rPr>
              <a:t>作为分裂节点。</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cxnSp>
        <p:nvCxnSpPr>
          <p:cNvPr id="25" name="直接连接符 24">
            <a:extLst>
              <a:ext uri="{FF2B5EF4-FFF2-40B4-BE49-F238E27FC236}">
                <a16:creationId xmlns:a16="http://schemas.microsoft.com/office/drawing/2014/main" id="{12E25706-0302-4E29-84B1-9439D4F41B90}"/>
              </a:ext>
            </a:extLst>
          </p:cNvPr>
          <p:cNvCxnSpPr/>
          <p:nvPr/>
        </p:nvCxnSpPr>
        <p:spPr>
          <a:xfrm>
            <a:off x="5985468" y="1297905"/>
            <a:ext cx="0" cy="556009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图片 2">
            <a:extLst>
              <a:ext uri="{FF2B5EF4-FFF2-40B4-BE49-F238E27FC236}">
                <a16:creationId xmlns:a16="http://schemas.microsoft.com/office/drawing/2014/main" id="{09D14EC5-EAE2-4532-B9AE-A296A2114B4C}"/>
              </a:ext>
            </a:extLst>
          </p:cNvPr>
          <p:cNvPicPr>
            <a:picLocks noChangeAspect="1"/>
          </p:cNvPicPr>
          <p:nvPr/>
        </p:nvPicPr>
        <p:blipFill>
          <a:blip r:embed="rId3"/>
          <a:stretch>
            <a:fillRect/>
          </a:stretch>
        </p:blipFill>
        <p:spPr>
          <a:xfrm>
            <a:off x="235167" y="2513046"/>
            <a:ext cx="5087162" cy="1320877"/>
          </a:xfrm>
          <a:prstGeom prst="rect">
            <a:avLst/>
          </a:prstGeom>
        </p:spPr>
      </p:pic>
      <p:sp>
        <p:nvSpPr>
          <p:cNvPr id="13" name="文本框 12">
            <a:extLst>
              <a:ext uri="{FF2B5EF4-FFF2-40B4-BE49-F238E27FC236}">
                <a16:creationId xmlns:a16="http://schemas.microsoft.com/office/drawing/2014/main" id="{538C3D04-B463-4C94-8CBA-4162C544F274}"/>
              </a:ext>
            </a:extLst>
          </p:cNvPr>
          <p:cNvSpPr txBox="1"/>
          <p:nvPr/>
        </p:nvSpPr>
        <p:spPr>
          <a:xfrm>
            <a:off x="300055" y="1723812"/>
            <a:ext cx="4793975" cy="632353"/>
          </a:xfrm>
          <a:prstGeom prst="rect">
            <a:avLst/>
          </a:prstGeom>
          <a:noFill/>
        </p:spPr>
        <p:txBody>
          <a:bodyPr wrap="square">
            <a:spAutoFit/>
          </a:bodyPr>
          <a:lstStyle/>
          <a:p>
            <a:pPr indent="266700" algn="just">
              <a:lnSpc>
                <a:spcPct val="115000"/>
              </a:lnSpc>
            </a:pPr>
            <a:r>
              <a:rPr lang="zh-CN" altLang="en-US" sz="1600" kern="100">
                <a:latin typeface="Cambria" panose="02040503050406030204" pitchFamily="18" charset="0"/>
                <a:ea typeface="宋体" panose="02010600030101010101" pitchFamily="2" charset="-122"/>
                <a:cs typeface="Times New Roman" panose="02020603050405020304" pitchFamily="18" charset="0"/>
              </a:rPr>
              <a:t>随机森林模型基于决策树，故在拟合训练时并行化搭建多棵决策树。</a:t>
            </a:r>
            <a:endParaRPr lang="zh-CN" altLang="zh-CN" sz="1600" kern="10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AC6A7BC-9395-4629-8C5B-36509BD8621E}"/>
              </a:ext>
            </a:extLst>
          </p:cNvPr>
          <p:cNvPicPr>
            <a:picLocks noChangeAspect="1"/>
          </p:cNvPicPr>
          <p:nvPr/>
        </p:nvPicPr>
        <p:blipFill>
          <a:blip r:embed="rId4"/>
          <a:stretch>
            <a:fillRect/>
          </a:stretch>
        </p:blipFill>
        <p:spPr>
          <a:xfrm>
            <a:off x="293435" y="4828265"/>
            <a:ext cx="5180598" cy="1485296"/>
          </a:xfrm>
          <a:prstGeom prst="rect">
            <a:avLst/>
          </a:prstGeom>
        </p:spPr>
      </p:pic>
      <p:sp>
        <p:nvSpPr>
          <p:cNvPr id="19" name="文本框 18">
            <a:extLst>
              <a:ext uri="{FF2B5EF4-FFF2-40B4-BE49-F238E27FC236}">
                <a16:creationId xmlns:a16="http://schemas.microsoft.com/office/drawing/2014/main" id="{90328F9B-FCB3-45E9-9DE8-3644C5775716}"/>
              </a:ext>
            </a:extLst>
          </p:cNvPr>
          <p:cNvSpPr txBox="1"/>
          <p:nvPr/>
        </p:nvSpPr>
        <p:spPr>
          <a:xfrm>
            <a:off x="235167" y="4148499"/>
            <a:ext cx="5087161" cy="632353"/>
          </a:xfrm>
          <a:prstGeom prst="rect">
            <a:avLst/>
          </a:prstGeom>
          <a:noFill/>
        </p:spPr>
        <p:txBody>
          <a:bodyPr wrap="square">
            <a:spAutoFit/>
          </a:bodyPr>
          <a:lstStyle/>
          <a:p>
            <a:pPr indent="266700" algn="just">
              <a:lnSpc>
                <a:spcPct val="115000"/>
              </a:lnSpc>
            </a:pPr>
            <a:r>
              <a:rPr lang="zh-CN" altLang="en-US" sz="1600" kern="100">
                <a:effectLst/>
                <a:latin typeface="Cambria" panose="02040503050406030204" pitchFamily="18" charset="0"/>
                <a:ea typeface="宋体" panose="02010600030101010101" pitchFamily="2" charset="-122"/>
                <a:cs typeface="Times New Roman" panose="02020603050405020304" pitchFamily="18" charset="0"/>
              </a:rPr>
              <a:t>搭建决策树时，从数据集中抽取一定比例的样本，作为该棵决策树的训练集。</a:t>
            </a:r>
            <a:endParaRPr lang="zh-CN" altLang="zh-CN" sz="1600" kern="10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57288133-626C-46B6-AF64-7CB197C4DDB1}"/>
              </a:ext>
            </a:extLst>
          </p:cNvPr>
          <p:cNvPicPr>
            <a:picLocks noChangeAspect="1"/>
          </p:cNvPicPr>
          <p:nvPr/>
        </p:nvPicPr>
        <p:blipFill>
          <a:blip r:embed="rId5"/>
          <a:stretch>
            <a:fillRect/>
          </a:stretch>
        </p:blipFill>
        <p:spPr>
          <a:xfrm>
            <a:off x="6213766" y="2566548"/>
            <a:ext cx="5608261" cy="3402951"/>
          </a:xfrm>
          <a:prstGeom prst="rect">
            <a:avLst/>
          </a:prstGeom>
        </p:spPr>
      </p:pic>
    </p:spTree>
    <p:extLst>
      <p:ext uri="{BB962C8B-B14F-4D97-AF65-F5344CB8AC3E}">
        <p14:creationId xmlns:p14="http://schemas.microsoft.com/office/powerpoint/2010/main" val="2292828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随机森林</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6116171" y="3681407"/>
            <a:ext cx="5456902" cy="632353"/>
          </a:xfrm>
          <a:prstGeom prst="rect">
            <a:avLst/>
          </a:prstGeom>
          <a:noFill/>
        </p:spPr>
        <p:txBody>
          <a:bodyPr wrap="square">
            <a:spAutoFit/>
          </a:bodyPr>
          <a:lstStyle/>
          <a:p>
            <a:pPr indent="266700" algn="just">
              <a:lnSpc>
                <a:spcPct val="115000"/>
              </a:lnSpc>
            </a:pP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PCA</a:t>
            </a:r>
            <a:r>
              <a:rPr lang="zh-CN" altLang="en-US" sz="1600" kern="100" dirty="0">
                <a:effectLst/>
                <a:latin typeface="Cambria" panose="02040503050406030204" pitchFamily="18" charset="0"/>
                <a:ea typeface="宋体" panose="02010600030101010101" pitchFamily="2" charset="-122"/>
                <a:cs typeface="Times New Roman" panose="02020603050405020304" pitchFamily="18" charset="0"/>
              </a:rPr>
              <a:t>后的数据</a:t>
            </a:r>
            <a:r>
              <a:rPr lang="en-US" altLang="zh-CN" sz="1600" kern="100" dirty="0">
                <a:latin typeface="Cambria" panose="02040503050406030204" pitchFamily="18" charset="0"/>
                <a:ea typeface="宋体" panose="02010600030101010101" pitchFamily="2" charset="-122"/>
                <a:cs typeface="Times New Roman" panose="02020603050405020304" pitchFamily="18" charset="0"/>
              </a:rPr>
              <a:t>R2</a:t>
            </a:r>
            <a:r>
              <a:rPr lang="zh-CN" altLang="en-US" sz="1600" kern="100" dirty="0">
                <a:latin typeface="Cambria" panose="02040503050406030204" pitchFamily="18" charset="0"/>
                <a:ea typeface="宋体" panose="02010600030101010101" pitchFamily="2" charset="-122"/>
                <a:cs typeface="Times New Roman" panose="02020603050405020304" pitchFamily="18" charset="0"/>
              </a:rPr>
              <a:t>反而降低，最终使用原始数据进行回归</a:t>
            </a:r>
            <a:endPar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endParaRPr>
          </a:p>
          <a:p>
            <a:pPr indent="266700" algn="just">
              <a:lnSpc>
                <a:spcPct val="115000"/>
              </a:lnSpc>
            </a:pP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p>
        </p:txBody>
      </p:sp>
      <p:sp>
        <p:nvSpPr>
          <p:cNvPr id="23" name="文本框 22">
            <a:extLst>
              <a:ext uri="{FF2B5EF4-FFF2-40B4-BE49-F238E27FC236}">
                <a16:creationId xmlns:a16="http://schemas.microsoft.com/office/drawing/2014/main" id="{4EBC901F-B9C9-4113-AB2F-7646C684464B}"/>
              </a:ext>
            </a:extLst>
          </p:cNvPr>
          <p:cNvSpPr txBox="1"/>
          <p:nvPr/>
        </p:nvSpPr>
        <p:spPr>
          <a:xfrm>
            <a:off x="6876907" y="6412717"/>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5BE970-AACE-4AD2-BA8A-708C6C4B2D2B}"/>
              </a:ext>
            </a:extLst>
          </p:cNvPr>
          <p:cNvSpPr txBox="1"/>
          <p:nvPr/>
        </p:nvSpPr>
        <p:spPr>
          <a:xfrm>
            <a:off x="10113544" y="6412717"/>
            <a:ext cx="1364993" cy="318998"/>
          </a:xfrm>
          <a:prstGeom prst="rect">
            <a:avLst/>
          </a:prstGeom>
          <a:noFill/>
        </p:spPr>
        <p:txBody>
          <a:bodyPr wrap="square">
            <a:spAutoFit/>
          </a:bodyPr>
          <a:lstStyle/>
          <a:p>
            <a:pPr indent="266700" algn="just">
              <a:lnSpc>
                <a:spcPct val="115000"/>
              </a:lnSpc>
            </a:pPr>
            <a:r>
              <a:rPr lang="zh-CN" altLang="en-US" sz="1400" kern="100">
                <a:latin typeface="Cambria" panose="02040503050406030204" pitchFamily="18" charset="0"/>
                <a:ea typeface="宋体" panose="02010600030101010101" pitchFamily="2" charset="-122"/>
                <a:cs typeface="Times New Roman" panose="02020603050405020304" pitchFamily="18" charset="0"/>
              </a:rPr>
              <a:t>手写</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cxnSp>
        <p:nvCxnSpPr>
          <p:cNvPr id="25" name="直接连接符 24">
            <a:extLst>
              <a:ext uri="{FF2B5EF4-FFF2-40B4-BE49-F238E27FC236}">
                <a16:creationId xmlns:a16="http://schemas.microsoft.com/office/drawing/2014/main" id="{12E25706-0302-4E29-84B1-9439D4F41B90}"/>
              </a:ext>
            </a:extLst>
          </p:cNvPr>
          <p:cNvCxnSpPr/>
          <p:nvPr/>
        </p:nvCxnSpPr>
        <p:spPr>
          <a:xfrm>
            <a:off x="5985468" y="1297905"/>
            <a:ext cx="0" cy="556009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id="{13BE49AC-6E67-4EB4-8E75-C13898D848DF}"/>
              </a:ext>
            </a:extLst>
          </p:cNvPr>
          <p:cNvSpPr txBox="1"/>
          <p:nvPr/>
        </p:nvSpPr>
        <p:spPr>
          <a:xfrm>
            <a:off x="5898910" y="1309849"/>
            <a:ext cx="4793975" cy="349198"/>
          </a:xfrm>
          <a:prstGeom prst="rect">
            <a:avLst/>
          </a:prstGeom>
          <a:noFill/>
        </p:spPr>
        <p:txBody>
          <a:bodyPr wrap="square">
            <a:spAutoFit/>
          </a:bodyPr>
          <a:lstStyle/>
          <a:p>
            <a:pPr indent="266700" algn="just">
              <a:lnSpc>
                <a:spcPct val="115000"/>
              </a:lnSpc>
            </a:pPr>
            <a:r>
              <a:rPr lang="zh-CN" altLang="en-US" sz="1600" kern="100">
                <a:latin typeface="Cambria" panose="02040503050406030204" pitchFamily="18" charset="0"/>
                <a:ea typeface="宋体" panose="02010600030101010101" pitchFamily="2" charset="-122"/>
                <a:cs typeface="Times New Roman" panose="02020603050405020304" pitchFamily="18" charset="0"/>
              </a:rPr>
              <a:t>交叉验证的</a:t>
            </a:r>
            <a:r>
              <a:rPr lang="en-US" altLang="zh-CN" sz="1600" kern="100">
                <a:latin typeface="Cambria" panose="02040503050406030204" pitchFamily="18" charset="0"/>
                <a:ea typeface="宋体" panose="02010600030101010101" pitchFamily="2" charset="-122"/>
                <a:cs typeface="Times New Roman" panose="02020603050405020304" pitchFamily="18" charset="0"/>
              </a:rPr>
              <a:t>loss</a:t>
            </a:r>
            <a:r>
              <a:rPr lang="zh-CN" altLang="en-US" sz="1600" kern="100">
                <a:latin typeface="Cambria" panose="02040503050406030204" pitchFamily="18" charset="0"/>
                <a:ea typeface="宋体" panose="02010600030101010101" pitchFamily="2" charset="-122"/>
                <a:cs typeface="Times New Roman" panose="02020603050405020304" pitchFamily="18" charset="0"/>
              </a:rPr>
              <a:t>值如下图：</a:t>
            </a:r>
            <a:endParaRPr lang="zh-CN" altLang="zh-CN" sz="1600" kern="10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25979E55-2175-44A1-B650-02E88D7D2012}"/>
              </a:ext>
            </a:extLst>
          </p:cNvPr>
          <p:cNvPicPr>
            <a:picLocks noChangeAspect="1"/>
          </p:cNvPicPr>
          <p:nvPr/>
        </p:nvPicPr>
        <p:blipFill>
          <a:blip r:embed="rId3"/>
          <a:stretch>
            <a:fillRect/>
          </a:stretch>
        </p:blipFill>
        <p:spPr>
          <a:xfrm>
            <a:off x="279321" y="4857879"/>
            <a:ext cx="5430240" cy="1554838"/>
          </a:xfrm>
          <a:prstGeom prst="rect">
            <a:avLst/>
          </a:prstGeom>
        </p:spPr>
      </p:pic>
      <p:pic>
        <p:nvPicPr>
          <p:cNvPr id="21" name="图片 20">
            <a:extLst>
              <a:ext uri="{FF2B5EF4-FFF2-40B4-BE49-F238E27FC236}">
                <a16:creationId xmlns:a16="http://schemas.microsoft.com/office/drawing/2014/main" id="{9DFDC37D-022E-4A87-9931-0A276B041521}"/>
              </a:ext>
            </a:extLst>
          </p:cNvPr>
          <p:cNvPicPr>
            <a:picLocks noChangeAspect="1"/>
          </p:cNvPicPr>
          <p:nvPr/>
        </p:nvPicPr>
        <p:blipFill>
          <a:blip r:embed="rId4"/>
          <a:stretch>
            <a:fillRect/>
          </a:stretch>
        </p:blipFill>
        <p:spPr>
          <a:xfrm>
            <a:off x="7490085" y="1676515"/>
            <a:ext cx="3057835" cy="2087137"/>
          </a:xfrm>
          <a:prstGeom prst="rect">
            <a:avLst/>
          </a:prstGeom>
        </p:spPr>
      </p:pic>
      <p:pic>
        <p:nvPicPr>
          <p:cNvPr id="22" name="图片 21">
            <a:extLst>
              <a:ext uri="{FF2B5EF4-FFF2-40B4-BE49-F238E27FC236}">
                <a16:creationId xmlns:a16="http://schemas.microsoft.com/office/drawing/2014/main" id="{F776FF89-671A-49A1-A5B0-C7E7D9C4271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7697" y="4237354"/>
            <a:ext cx="2610868" cy="1956003"/>
          </a:xfrm>
          <a:prstGeom prst="rect">
            <a:avLst/>
          </a:prstGeom>
          <a:noFill/>
          <a:ln>
            <a:noFill/>
          </a:ln>
        </p:spPr>
      </p:pic>
      <p:pic>
        <p:nvPicPr>
          <p:cNvPr id="26" name="图片 25">
            <a:extLst>
              <a:ext uri="{FF2B5EF4-FFF2-40B4-BE49-F238E27FC236}">
                <a16:creationId xmlns:a16="http://schemas.microsoft.com/office/drawing/2014/main" id="{D142DA73-8F8B-4D3E-A6CD-16DD159A11F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58777" y="4273071"/>
            <a:ext cx="2728920" cy="2045074"/>
          </a:xfrm>
          <a:prstGeom prst="rect">
            <a:avLst/>
          </a:prstGeom>
          <a:noFill/>
          <a:ln>
            <a:noFill/>
          </a:ln>
        </p:spPr>
      </p:pic>
      <p:sp>
        <p:nvSpPr>
          <p:cNvPr id="13" name="文本框 12">
            <a:extLst>
              <a:ext uri="{FF2B5EF4-FFF2-40B4-BE49-F238E27FC236}">
                <a16:creationId xmlns:a16="http://schemas.microsoft.com/office/drawing/2014/main" id="{538C3D04-B463-4C94-8CBA-4162C544F274}"/>
              </a:ext>
            </a:extLst>
          </p:cNvPr>
          <p:cNvSpPr txBox="1"/>
          <p:nvPr/>
        </p:nvSpPr>
        <p:spPr>
          <a:xfrm>
            <a:off x="300055" y="1723812"/>
            <a:ext cx="4793975" cy="1018420"/>
          </a:xfrm>
          <a:prstGeom prst="rect">
            <a:avLst/>
          </a:prstGeom>
          <a:noFill/>
        </p:spPr>
        <p:txBody>
          <a:bodyPr wrap="square">
            <a:spAutoFit/>
          </a:bodyPr>
          <a:lstStyle/>
          <a:p>
            <a:pPr indent="266700" algn="just">
              <a:lnSpc>
                <a:spcPct val="115000"/>
              </a:lnSpc>
            </a:pPr>
            <a:r>
              <a:rPr lang="zh-CN" altLang="zh-CN" sz="1800">
                <a:effectLst/>
                <a:latin typeface="Cambria" panose="02040503050406030204" pitchFamily="18" charset="0"/>
                <a:ea typeface="宋体" panose="02010600030101010101" pitchFamily="2" charset="-122"/>
                <a:cs typeface="Arial" panose="020B0604020202020204" pitchFamily="34" charset="0"/>
              </a:rPr>
              <a:t>模型的最终输出由森林中的每一棵决策树共同决定</a:t>
            </a:r>
            <a:r>
              <a:rPr lang="zh-CN" altLang="en-US" sz="1800">
                <a:effectLst/>
                <a:latin typeface="Cambria" panose="02040503050406030204" pitchFamily="18" charset="0"/>
                <a:ea typeface="宋体" panose="02010600030101010101" pitchFamily="2" charset="-122"/>
                <a:cs typeface="Arial" panose="020B0604020202020204" pitchFamily="34" charset="0"/>
              </a:rPr>
              <a:t>，</a:t>
            </a:r>
            <a:r>
              <a:rPr lang="zh-CN" altLang="zh-CN" sz="1800">
                <a:effectLst/>
                <a:latin typeface="Cambria" panose="02040503050406030204" pitchFamily="18" charset="0"/>
                <a:ea typeface="宋体" panose="02010600030101010101" pitchFamily="2" charset="-122"/>
                <a:cs typeface="Arial" panose="020B0604020202020204" pitchFamily="34" charset="0"/>
              </a:rPr>
              <a:t>最终的预测结果为所有回归树预测结果的均值。</a:t>
            </a:r>
            <a:endParaRPr lang="en-US" altLang="zh-CN">
              <a:latin typeface="Cambria" panose="02040503050406030204" pitchFamily="18" charset="0"/>
              <a:ea typeface="宋体" panose="0201060003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635B079C-6CAD-4792-8628-CE7B4D30DB67}"/>
              </a:ext>
            </a:extLst>
          </p:cNvPr>
          <p:cNvPicPr>
            <a:picLocks noChangeAspect="1"/>
          </p:cNvPicPr>
          <p:nvPr/>
        </p:nvPicPr>
        <p:blipFill>
          <a:blip r:embed="rId7"/>
          <a:stretch>
            <a:fillRect/>
          </a:stretch>
        </p:blipFill>
        <p:spPr>
          <a:xfrm>
            <a:off x="303048" y="3297132"/>
            <a:ext cx="3861125" cy="1073581"/>
          </a:xfrm>
          <a:prstGeom prst="rect">
            <a:avLst/>
          </a:prstGeom>
        </p:spPr>
      </p:pic>
      <p:sp>
        <p:nvSpPr>
          <p:cNvPr id="19" name="文本框 18">
            <a:extLst>
              <a:ext uri="{FF2B5EF4-FFF2-40B4-BE49-F238E27FC236}">
                <a16:creationId xmlns:a16="http://schemas.microsoft.com/office/drawing/2014/main" id="{3ABD5D59-104E-418B-9038-735F57B4D672}"/>
              </a:ext>
            </a:extLst>
          </p:cNvPr>
          <p:cNvSpPr txBox="1"/>
          <p:nvPr/>
        </p:nvSpPr>
        <p:spPr>
          <a:xfrm>
            <a:off x="-72838" y="2881943"/>
            <a:ext cx="5430237" cy="349198"/>
          </a:xfrm>
          <a:prstGeom prst="rect">
            <a:avLst/>
          </a:prstGeom>
          <a:noFill/>
        </p:spPr>
        <p:txBody>
          <a:bodyPr wrap="square">
            <a:spAutoFit/>
          </a:bodyPr>
          <a:lstStyle/>
          <a:p>
            <a:pPr indent="266700" algn="just">
              <a:lnSpc>
                <a:spcPct val="115000"/>
              </a:lnSpc>
            </a:pPr>
            <a:r>
              <a:rPr lang="zh-CN" altLang="en-US" sz="1600">
                <a:effectLst/>
                <a:latin typeface="Cambria" panose="02040503050406030204" pitchFamily="18" charset="0"/>
                <a:ea typeface="宋体" panose="02010600030101010101" pitchFamily="2" charset="-122"/>
                <a:cs typeface="Arial" panose="020B0604020202020204" pitchFamily="34" charset="0"/>
              </a:rPr>
              <a:t>不断加入单棵决策树的预测结果更新预测值</a:t>
            </a:r>
            <a:endParaRPr lang="en-US" altLang="zh-CN" sz="1600">
              <a:latin typeface="Cambria" panose="02040503050406030204" pitchFamily="18" charset="0"/>
              <a:ea typeface="宋体" panose="02010600030101010101" pitchFamily="2" charset="-122"/>
              <a:cs typeface="Arial" panose="020B0604020202020204" pitchFamily="34" charset="0"/>
            </a:endParaRPr>
          </a:p>
        </p:txBody>
      </p:sp>
      <p:sp>
        <p:nvSpPr>
          <p:cNvPr id="27" name="文本框 26">
            <a:extLst>
              <a:ext uri="{FF2B5EF4-FFF2-40B4-BE49-F238E27FC236}">
                <a16:creationId xmlns:a16="http://schemas.microsoft.com/office/drawing/2014/main" id="{9301FA22-A951-47C9-BD91-49F006D2C866}"/>
              </a:ext>
            </a:extLst>
          </p:cNvPr>
          <p:cNvSpPr txBox="1"/>
          <p:nvPr/>
        </p:nvSpPr>
        <p:spPr>
          <a:xfrm>
            <a:off x="-18077" y="4508681"/>
            <a:ext cx="5430237" cy="349198"/>
          </a:xfrm>
          <a:prstGeom prst="rect">
            <a:avLst/>
          </a:prstGeom>
          <a:noFill/>
        </p:spPr>
        <p:txBody>
          <a:bodyPr wrap="square">
            <a:spAutoFit/>
          </a:bodyPr>
          <a:lstStyle/>
          <a:p>
            <a:pPr indent="266700" algn="just">
              <a:lnSpc>
                <a:spcPct val="115000"/>
              </a:lnSpc>
            </a:pPr>
            <a:r>
              <a:rPr lang="zh-CN" altLang="en-US" sz="1600">
                <a:effectLst/>
                <a:latin typeface="Cambria" panose="02040503050406030204" pitchFamily="18" charset="0"/>
                <a:ea typeface="宋体" panose="02010600030101010101" pitchFamily="2" charset="-122"/>
                <a:cs typeface="Arial" panose="020B0604020202020204" pitchFamily="34" charset="0"/>
              </a:rPr>
              <a:t>最终结果取均值</a:t>
            </a:r>
            <a:endParaRPr lang="en-US" altLang="zh-CN" sz="1600">
              <a:latin typeface="Cambria" panose="020405030504060302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40359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84C6C8C-4C4E-42C6-867F-61007BCB00C4}"/>
                  </a:ext>
                </a:extLst>
              </p:cNvPr>
              <p:cNvSpPr txBox="1"/>
              <p:nvPr/>
            </p:nvSpPr>
            <p:spPr>
              <a:xfrm>
                <a:off x="1057140" y="1433091"/>
                <a:ext cx="10616205" cy="1631216"/>
              </a:xfrm>
              <a:prstGeom prst="rect">
                <a:avLst/>
              </a:prstGeom>
              <a:noFill/>
            </p:spPr>
            <p:txBody>
              <a:bodyPr wrap="square">
                <a:spAutoFit/>
              </a:bodyPr>
              <a:lstStyle/>
              <a:p>
                <a:pPr indent="266700" algn="just"/>
                <a:r>
                  <a:rPr lang="zh-CN" altLang="en-US" sz="2000" dirty="0">
                    <a:latin typeface="Cambria" panose="02040503050406030204" pitchFamily="18" charset="0"/>
                    <a:ea typeface="宋体" panose="02010600030101010101" pitchFamily="2" charset="-122"/>
                    <a:cs typeface="Arial" panose="020B0604020202020204" pitchFamily="34" charset="0"/>
                  </a:rPr>
                  <a:t>与线性回归模型一样，我们依旧</a:t>
                </a:r>
                <a:r>
                  <a:rPr lang="zh-CN" altLang="zh-CN" sz="2000" dirty="0">
                    <a:latin typeface="Cambria" panose="02040503050406030204" pitchFamily="18" charset="0"/>
                    <a:ea typeface="宋体" panose="02010600030101010101" pitchFamily="2" charset="-122"/>
                    <a:cs typeface="Arial" panose="020B0604020202020204" pitchFamily="34" charset="0"/>
                  </a:rPr>
                  <a:t>将所有参数视作一个矩阵考虑，梯度下降法只需遍历样本，然后分别求出每个样本对应的梯度，再求平均值即可。</a:t>
                </a:r>
                <a:endParaRPr lang="en-US" altLang="zh-CN" sz="2000" dirty="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2000" dirty="0">
                    <a:latin typeface="Cambria" panose="02040503050406030204" pitchFamily="18" charset="0"/>
                    <a:ea typeface="宋体" panose="02010600030101010101" pitchFamily="2" charset="-122"/>
                    <a:cs typeface="Arial" panose="020B0604020202020204" pitchFamily="34" charset="0"/>
                  </a:rPr>
                  <a:t>对于神经网络，需要知道其结构，然后使用链式法则一步一步求出</a:t>
                </a:r>
                <a14:m>
                  <m:oMath xmlns:m="http://schemas.openxmlformats.org/officeDocument/2006/math">
                    <m:r>
                      <a:rPr lang="en-US" altLang="zh-CN" sz="2000" i="1">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i="1">
                        <a:latin typeface="Cambria Math" panose="02040503050406030204" pitchFamily="18" charset="0"/>
                        <a:ea typeface="宋体" panose="02010600030101010101" pitchFamily="2" charset="-122"/>
                        <a:cs typeface="Arial" panose="020B0604020202020204" pitchFamily="34" charset="0"/>
                      </a:rPr>
                      <m:t>/</m:t>
                    </m:r>
                    <m:r>
                      <a:rPr lang="en-US" altLang="zh-CN" sz="2000" i="1">
                        <a:latin typeface="Cambria Math" panose="02040503050406030204" pitchFamily="18" charset="0"/>
                        <a:ea typeface="宋体" panose="02010600030101010101" pitchFamily="2" charset="-122"/>
                        <a:cs typeface="Arial" panose="020B0604020202020204" pitchFamily="34" charset="0"/>
                      </a:rPr>
                      <m:t>𝑑</m:t>
                    </m:r>
                    <m:r>
                      <a:rPr lang="en-US" altLang="zh-CN" sz="2000" i="1">
                        <a:latin typeface="Cambria Math" panose="02040503050406030204" pitchFamily="18" charset="0"/>
                        <a:ea typeface="宋体" panose="02010600030101010101" pitchFamily="2" charset="-122"/>
                        <a:cs typeface="Arial" panose="020B0604020202020204" pitchFamily="34" charset="0"/>
                      </a:rPr>
                      <m:t>𝜃</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即可。</a:t>
                </a:r>
                <a:r>
                  <a:rPr lang="zh-CN" altLang="en-US" sz="2000" dirty="0">
                    <a:effectLst/>
                    <a:latin typeface="Cambria" panose="02040503050406030204" pitchFamily="18" charset="0"/>
                    <a:ea typeface="宋体" panose="02010600030101010101" pitchFamily="2" charset="-122"/>
                    <a:cs typeface="Arial" panose="020B0604020202020204" pitchFamily="34" charset="0"/>
                  </a:rPr>
                  <a:t>如图是</a:t>
                </a:r>
                <a:r>
                  <a:rPr lang="en-US" altLang="zh-CN" sz="2000" dirty="0">
                    <a:effectLst/>
                    <a:latin typeface="Cambria" panose="02040503050406030204" pitchFamily="18" charset="0"/>
                    <a:ea typeface="宋体" panose="02010600030101010101" pitchFamily="2" charset="-122"/>
                    <a:cs typeface="Arial" panose="020B0604020202020204" pitchFamily="34" charset="0"/>
                  </a:rPr>
                  <a:t>hidden</a:t>
                </a:r>
                <a:r>
                  <a:rPr lang="zh-CN" altLang="en-US" sz="2000" dirty="0">
                    <a:effectLst/>
                    <a:latin typeface="Cambria" panose="02040503050406030204" pitchFamily="18" charset="0"/>
                    <a:ea typeface="宋体" panose="02010600030101010101" pitchFamily="2" charset="-122"/>
                    <a:cs typeface="Arial" panose="020B0604020202020204" pitchFamily="34" charset="0"/>
                  </a:rPr>
                  <a:t>为</a:t>
                </a:r>
                <a:r>
                  <a:rPr lang="en-US" altLang="zh-CN" sz="2000" dirty="0">
                    <a:effectLst/>
                    <a:latin typeface="Cambria" panose="02040503050406030204" pitchFamily="18" charset="0"/>
                    <a:ea typeface="宋体" panose="02010600030101010101" pitchFamily="2" charset="-122"/>
                    <a:cs typeface="Arial" panose="020B0604020202020204" pitchFamily="34" charset="0"/>
                  </a:rPr>
                  <a:t>2</a:t>
                </a:r>
                <a:r>
                  <a:rPr lang="zh-CN" altLang="en-US" sz="2000" dirty="0">
                    <a:effectLst/>
                    <a:latin typeface="Cambria" panose="02040503050406030204" pitchFamily="18" charset="0"/>
                    <a:ea typeface="宋体" panose="02010600030101010101" pitchFamily="2" charset="-122"/>
                    <a:cs typeface="Arial" panose="020B0604020202020204" pitchFamily="34" charset="0"/>
                  </a:rPr>
                  <a:t>层的神经网络示意图。在这处理</a:t>
                </a:r>
                <a:r>
                  <a:rPr lang="zh-CN" altLang="zh-CN" sz="2000" dirty="0">
                    <a:effectLst/>
                    <a:latin typeface="Cambria" panose="02040503050406030204" pitchFamily="18" charset="0"/>
                    <a:ea typeface="宋体" panose="02010600030101010101" pitchFamily="2" charset="-122"/>
                    <a:cs typeface="Arial" panose="020B0604020202020204" pitchFamily="34" charset="0"/>
                  </a:rPr>
                  <a:t>期间</a:t>
                </a:r>
                <a:r>
                  <a:rPr lang="zh-CN" altLang="en-US" sz="20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2000" dirty="0">
                    <a:effectLst/>
                    <a:latin typeface="Cambria" panose="02040503050406030204" pitchFamily="18" charset="0"/>
                    <a:ea typeface="宋体" panose="02010600030101010101" pitchFamily="2" charset="-122"/>
                    <a:cs typeface="Arial" panose="020B0604020202020204" pitchFamily="34" charset="0"/>
                  </a:rPr>
                  <a:t>遇到的最大问题在于如何处理输入变量</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en-US" altLang="zh-CN" sz="2000" baseline="-25000" dirty="0">
                    <a:effectLst/>
                    <a:latin typeface="Cambria" panose="02040503050406030204" pitchFamily="18" charset="0"/>
                    <a:ea typeface="宋体" panose="02010600030101010101" pitchFamily="2" charset="-122"/>
                    <a:cs typeface="Arial" panose="020B0604020202020204" pitchFamily="34" charset="0"/>
                  </a:rPr>
                  <a:t>i</a:t>
                </a:r>
                <a:r>
                  <a:rPr lang="zh-CN" altLang="zh-CN" sz="2000" dirty="0">
                    <a:effectLst/>
                    <a:latin typeface="Cambria" panose="02040503050406030204" pitchFamily="18" charset="0"/>
                    <a:ea typeface="宋体" panose="02010600030101010101" pitchFamily="2" charset="-122"/>
                    <a:cs typeface="Arial" panose="020B0604020202020204" pitchFamily="34" charset="0"/>
                  </a:rPr>
                  <a:t>的增广</a:t>
                </a:r>
                <a:r>
                  <a:rPr lang="en-US" altLang="zh-CN" sz="2000" dirty="0" err="1">
                    <a:latin typeface="Cambria" panose="02040503050406030204" pitchFamily="18" charset="0"/>
                    <a:ea typeface="宋体" panose="02010600030101010101" pitchFamily="2" charset="-122"/>
                    <a:cs typeface="Arial" panose="020B0604020202020204" pitchFamily="34" charset="0"/>
                  </a:rPr>
                  <a:t>x’</a:t>
                </a:r>
                <a:r>
                  <a:rPr lang="en-US" altLang="zh-CN" sz="2000" baseline="-25000" dirty="0" err="1">
                    <a:latin typeface="Cambria" panose="02040503050406030204" pitchFamily="18" charset="0"/>
                    <a:ea typeface="宋体" panose="02010600030101010101" pitchFamily="2" charset="-122"/>
                    <a:cs typeface="Arial" panose="020B0604020202020204" pitchFamily="34" charset="0"/>
                  </a:rPr>
                  <a:t>i</a:t>
                </a:r>
                <a:r>
                  <a:rPr lang="en-US" altLang="zh-CN" sz="2000" baseline="-25000" dirty="0">
                    <a:latin typeface="Cambria" panose="02040503050406030204" pitchFamily="18" charset="0"/>
                    <a:ea typeface="宋体" panose="02010600030101010101" pitchFamily="2" charset="-122"/>
                    <a:cs typeface="Arial" panose="020B0604020202020204" pitchFamily="34" charset="0"/>
                  </a:rPr>
                  <a:t> </a:t>
                </a:r>
                <a:r>
                  <a:rPr lang="zh-CN" altLang="en-US" sz="2000" dirty="0">
                    <a:effectLst/>
                    <a:latin typeface="Cambria" panose="02040503050406030204" pitchFamily="18" charset="0"/>
                    <a:ea typeface="宋体" panose="02010600030101010101" pitchFamily="2" charset="-122"/>
                    <a:cs typeface="Arial" panose="020B0604020202020204" pitchFamily="34" charset="0"/>
                  </a:rPr>
                  <a:t>（给输入变量增广一列</a:t>
                </a:r>
                <a:r>
                  <a:rPr lang="en-US" altLang="zh-CN" sz="2000" dirty="0">
                    <a:effectLst/>
                    <a:latin typeface="Cambria" panose="02040503050406030204" pitchFamily="18" charset="0"/>
                    <a:ea typeface="宋体" panose="02010600030101010101" pitchFamily="2" charset="-122"/>
                    <a:cs typeface="Arial" panose="020B0604020202020204" pitchFamily="34" charset="0"/>
                  </a:rPr>
                  <a:t>1</a:t>
                </a:r>
                <a:r>
                  <a:rPr lang="zh-CN" altLang="en-US" sz="2000" dirty="0">
                    <a:effectLst/>
                    <a:latin typeface="Cambria" panose="02040503050406030204" pitchFamily="18" charset="0"/>
                    <a:ea typeface="宋体" panose="02010600030101010101" pitchFamily="2" charset="-122"/>
                    <a:cs typeface="Arial" panose="020B0604020202020204" pitchFamily="34" charset="0"/>
                  </a:rPr>
                  <a:t>，可以方便处理</a:t>
                </a:r>
                <a:r>
                  <a:rPr lang="en-US" altLang="zh-CN" sz="2000" dirty="0">
                    <a:effectLst/>
                    <a:latin typeface="Cambria" panose="02040503050406030204" pitchFamily="18" charset="0"/>
                    <a:ea typeface="宋体" panose="02010600030101010101" pitchFamily="2" charset="-122"/>
                    <a:cs typeface="Arial" panose="020B0604020202020204" pitchFamily="34" charset="0"/>
                  </a:rPr>
                  <a:t>bias</a:t>
                </a:r>
                <a:r>
                  <a:rPr lang="zh-CN" altLang="en-US" sz="2000" dirty="0">
                    <a:latin typeface="Cambria" panose="02040503050406030204" pitchFamily="18" charset="0"/>
                    <a:ea typeface="宋体" panose="02010600030101010101" pitchFamily="2" charset="-122"/>
                    <a:cs typeface="Arial" panose="020B0604020202020204" pitchFamily="34" charset="0"/>
                  </a:rPr>
                  <a:t>，直接与</a:t>
                </a:r>
                <a14:m>
                  <m:oMath xmlns:m="http://schemas.openxmlformats.org/officeDocument/2006/math">
                    <m:r>
                      <a:rPr lang="en-US" altLang="zh-CN" sz="2000" i="1">
                        <a:latin typeface="Cambria Math" panose="02040503050406030204" pitchFamily="18" charset="0"/>
                        <a:ea typeface="宋体" panose="02010600030101010101" pitchFamily="2" charset="-122"/>
                        <a:cs typeface="Arial" panose="020B0604020202020204" pitchFamily="34" charset="0"/>
                      </a:rPr>
                      <m:t>𝜃</m:t>
                    </m:r>
                  </m:oMath>
                </a14:m>
                <a:r>
                  <a:rPr lang="zh-CN" altLang="en-US" sz="2000" dirty="0">
                    <a:effectLst/>
                    <a:latin typeface="Cambria" panose="02040503050406030204" pitchFamily="18" charset="0"/>
                    <a:ea typeface="宋体" panose="02010600030101010101" pitchFamily="2" charset="-122"/>
                    <a:cs typeface="Arial" panose="020B0604020202020204" pitchFamily="34" charset="0"/>
                  </a:rPr>
                  <a:t>矩阵乘法即可）</a:t>
                </a:r>
                <a:r>
                  <a:rPr lang="zh-CN" altLang="zh-CN" sz="2000" dirty="0">
                    <a:effectLst/>
                    <a:latin typeface="Cambria" panose="02040503050406030204" pitchFamily="18" charset="0"/>
                    <a:ea typeface="宋体" panose="02010600030101010101" pitchFamily="2" charset="-122"/>
                    <a:cs typeface="Arial" panose="020B0604020202020204" pitchFamily="34" charset="0"/>
                  </a:rPr>
                  <a:t>。</a:t>
                </a:r>
                <a:endParaRPr lang="zh-CN" altLang="zh-CN" sz="2000" kern="100" dirty="0">
                  <a:effectLst/>
                  <a:latin typeface="Cambria" panose="02040503050406030204" pitchFamily="18" charset="0"/>
                  <a:ea typeface="宋体" panose="02010600030101010101" pitchFamily="2" charset="-122"/>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B84C6C8C-4C4E-42C6-867F-61007BCB00C4}"/>
                  </a:ext>
                </a:extLst>
              </p:cNvPr>
              <p:cNvSpPr txBox="1">
                <a:spLocks noRot="1" noChangeAspect="1" noMove="1" noResize="1" noEditPoints="1" noAdjustHandles="1" noChangeArrowheads="1" noChangeShapeType="1" noTextEdit="1"/>
              </p:cNvSpPr>
              <p:nvPr/>
            </p:nvSpPr>
            <p:spPr>
              <a:xfrm>
                <a:off x="1057140" y="1433091"/>
                <a:ext cx="10616205" cy="1631216"/>
              </a:xfrm>
              <a:prstGeom prst="rect">
                <a:avLst/>
              </a:prstGeom>
              <a:blipFill>
                <a:blip r:embed="rId3"/>
                <a:stretch>
                  <a:fillRect l="-574" t="-1866" r="-574" b="-5597"/>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A80C786B-FD02-4BF9-B207-6D7304F6D987}"/>
              </a:ext>
            </a:extLst>
          </p:cNvPr>
          <p:cNvSpPr txBox="1"/>
          <p:nvPr/>
        </p:nvSpPr>
        <p:spPr>
          <a:xfrm>
            <a:off x="332441" y="603875"/>
            <a:ext cx="1449398" cy="369332"/>
          </a:xfrm>
          <a:prstGeom prst="rect">
            <a:avLst/>
          </a:prstGeom>
          <a:solidFill>
            <a:schemeClr val="bg1"/>
          </a:solidFill>
        </p:spPr>
        <p:txBody>
          <a:bodyPr wrap="square">
            <a:spAutoFit/>
          </a:bodyPr>
          <a:lstStyle/>
          <a:p>
            <a:r>
              <a:rPr lang="zh-CN" altLang="en-US" sz="18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具体实验</a:t>
            </a:r>
            <a:endParaRPr lang="zh-CN" altLang="en-US"/>
          </a:p>
        </p:txBody>
      </p:sp>
      <p:pic>
        <p:nvPicPr>
          <p:cNvPr id="5" name="图片 4">
            <a:extLst>
              <a:ext uri="{FF2B5EF4-FFF2-40B4-BE49-F238E27FC236}">
                <a16:creationId xmlns:a16="http://schemas.microsoft.com/office/drawing/2014/main" id="{9FB87BA4-1E64-44E8-82E6-B96CCE0A24E4}"/>
              </a:ext>
            </a:extLst>
          </p:cNvPr>
          <p:cNvPicPr>
            <a:picLocks noChangeAspect="1"/>
          </p:cNvPicPr>
          <p:nvPr/>
        </p:nvPicPr>
        <p:blipFill>
          <a:blip r:embed="rId4"/>
          <a:stretch>
            <a:fillRect/>
          </a:stretch>
        </p:blipFill>
        <p:spPr>
          <a:xfrm>
            <a:off x="1552846" y="3132212"/>
            <a:ext cx="9579547" cy="3725788"/>
          </a:xfrm>
          <a:prstGeom prst="rect">
            <a:avLst/>
          </a:prstGeom>
        </p:spPr>
      </p:pic>
    </p:spTree>
    <p:extLst>
      <p:ext uri="{BB962C8B-B14F-4D97-AF65-F5344CB8AC3E}">
        <p14:creationId xmlns:p14="http://schemas.microsoft.com/office/powerpoint/2010/main" val="30115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84C8406-6337-431F-93FC-29F1F13C3C55}"/>
                  </a:ext>
                </a:extLst>
              </p:cNvPr>
              <p:cNvSpPr txBox="1"/>
              <p:nvPr/>
            </p:nvSpPr>
            <p:spPr>
              <a:xfrm>
                <a:off x="4563946" y="1085458"/>
                <a:ext cx="3174335" cy="400110"/>
              </a:xfrm>
              <a:prstGeom prst="rect">
                <a:avLst/>
              </a:prstGeom>
              <a:solidFill>
                <a:schemeClr val="bg1"/>
              </a:solidFill>
            </p:spPr>
            <p:txBody>
              <a:bodyPr wrap="square">
                <a:spAutoFit/>
              </a:bodyPr>
              <a:lstStyle/>
              <a:p>
                <a:r>
                  <a:rPr lang="zh-CN" altLang="zh-CN" sz="2000" dirty="0">
                    <a:effectLst/>
                    <a:latin typeface="宋体" panose="02010600030101010101" pitchFamily="2" charset="-122"/>
                    <a:ea typeface="宋体" panose="02010600030101010101" pitchFamily="2" charset="-122"/>
                    <a:cs typeface="Arial" panose="020B0604020202020204" pitchFamily="34" charset="0"/>
                  </a:rPr>
                  <a:t>处理输入变量</a:t>
                </a:r>
                <a:r>
                  <a:rPr lang="en-US" altLang="zh-CN" sz="2000" dirty="0">
                    <a:effectLst/>
                    <a:latin typeface="宋体" panose="02010600030101010101" pitchFamily="2" charset="-122"/>
                    <a:ea typeface="宋体" panose="02010600030101010101" pitchFamily="2" charset="-122"/>
                    <a:cs typeface="Arial" panose="020B0604020202020204" pitchFamily="34" charset="0"/>
                  </a:rPr>
                  <a:t>x</a:t>
                </a:r>
                <a:r>
                  <a:rPr lang="en-US" altLang="zh-CN" sz="2000" baseline="-25000" dirty="0">
                    <a:effectLst/>
                    <a:latin typeface="宋体" panose="02010600030101010101" pitchFamily="2" charset="-122"/>
                    <a:ea typeface="宋体" panose="02010600030101010101" pitchFamily="2" charset="-122"/>
                    <a:cs typeface="Arial" panose="020B0604020202020204" pitchFamily="34" charset="0"/>
                  </a:rPr>
                  <a:t>i</a:t>
                </a:r>
                <a:r>
                  <a:rPr lang="zh-CN" altLang="zh-CN" sz="2000" dirty="0">
                    <a:effectLst/>
                    <a:latin typeface="宋体" panose="02010600030101010101" pitchFamily="2" charset="-122"/>
                    <a:ea typeface="宋体" panose="02010600030101010101" pitchFamily="2" charset="-122"/>
                    <a:cs typeface="Arial" panose="020B0604020202020204" pitchFamily="34" charset="0"/>
                  </a:rPr>
                  <a:t>的增广</a:t>
                </a:r>
                <a:r>
                  <a:rPr lang="en-US" altLang="zh-CN" sz="2000" dirty="0">
                    <a:latin typeface="宋体" panose="02010600030101010101" pitchFamily="2" charset="-122"/>
                    <a:ea typeface="宋体" panose="02010600030101010101" pitchFamily="2" charset="-122"/>
                    <a:cs typeface="Arial" panose="020B0604020202020204" pitchFamily="34" charset="0"/>
                  </a:rPr>
                  <a:t>x</a:t>
                </a:r>
                <a:r>
                  <a:rPr lang="en-US" altLang="zh-CN" sz="2000" baseline="-25000" dirty="0">
                    <a:latin typeface="宋体" panose="02010600030101010101" pitchFamily="2" charset="-122"/>
                    <a:ea typeface="宋体" panose="02010600030101010101" pitchFamily="2" charset="-122"/>
                    <a:cs typeface="Arial" panose="020B0604020202020204" pitchFamily="34" charset="0"/>
                  </a:rPr>
                  <a:t>i</a:t>
                </a:r>
                <a14:m>
                  <m:oMath xmlns:m="http://schemas.openxmlformats.org/officeDocument/2006/math">
                    <m:r>
                      <a:rPr lang="en-US" altLang="zh-CN" sz="2000" i="1" smtClean="0">
                        <a:effectLst/>
                        <a:latin typeface="Cambria Math" panose="02040503050406030204" pitchFamily="18" charset="0"/>
                        <a:ea typeface="宋体" panose="02010600030101010101" pitchFamily="2" charset="-122"/>
                        <a:cs typeface="Arial" panose="020B0604020202020204" pitchFamily="34" charset="0"/>
                      </a:rPr>
                      <m:t>′</m:t>
                    </m:r>
                  </m:oMath>
                </a14:m>
                <a:r>
                  <a:rPr lang="en-US" altLang="zh-CN" sz="2000" baseline="-25000" dirty="0">
                    <a:latin typeface="宋体" panose="02010600030101010101" pitchFamily="2" charset="-122"/>
                    <a:ea typeface="宋体" panose="02010600030101010101" pitchFamily="2" charset="-122"/>
                    <a:cs typeface="Arial" panose="020B0604020202020204" pitchFamily="34" charset="0"/>
                  </a:rPr>
                  <a:t> </a:t>
                </a:r>
                <a:endParaRPr lang="zh-CN" altLang="en-US" sz="2000" dirty="0">
                  <a:latin typeface="宋体" panose="02010600030101010101" pitchFamily="2" charset="-122"/>
                  <a:ea typeface="宋体" panose="02010600030101010101" pitchFamily="2" charset="-122"/>
                </a:endParaRPr>
              </a:p>
            </p:txBody>
          </p:sp>
        </mc:Choice>
        <mc:Fallback xmlns="">
          <p:sp>
            <p:nvSpPr>
              <p:cNvPr id="27" name="文本框 26">
                <a:extLst>
                  <a:ext uri="{FF2B5EF4-FFF2-40B4-BE49-F238E27FC236}">
                    <a16:creationId xmlns:a16="http://schemas.microsoft.com/office/drawing/2014/main" id="{C84C8406-6337-431F-93FC-29F1F13C3C55}"/>
                  </a:ext>
                </a:extLst>
              </p:cNvPr>
              <p:cNvSpPr txBox="1">
                <a:spLocks noRot="1" noChangeAspect="1" noMove="1" noResize="1" noEditPoints="1" noAdjustHandles="1" noChangeArrowheads="1" noChangeShapeType="1" noTextEdit="1"/>
              </p:cNvSpPr>
              <p:nvPr/>
            </p:nvSpPr>
            <p:spPr>
              <a:xfrm>
                <a:off x="4563946" y="1085458"/>
                <a:ext cx="3174335" cy="400110"/>
              </a:xfrm>
              <a:prstGeom prst="rect">
                <a:avLst/>
              </a:prstGeom>
              <a:blipFill>
                <a:blip r:embed="rId3"/>
                <a:stretch>
                  <a:fillRect l="-2115"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B2E1B70-59A9-43C7-8381-0D7BBFD9FDA9}"/>
                  </a:ext>
                </a:extLst>
              </p:cNvPr>
              <p:cNvSpPr txBox="1"/>
              <p:nvPr/>
            </p:nvSpPr>
            <p:spPr>
              <a:xfrm>
                <a:off x="1317521" y="1522102"/>
                <a:ext cx="9556955" cy="1938992"/>
              </a:xfrm>
              <a:prstGeom prst="rect">
                <a:avLst/>
              </a:prstGeom>
              <a:noFill/>
            </p:spPr>
            <p:txBody>
              <a:bodyPr wrap="square">
                <a:spAutoFit/>
              </a:bodyPr>
              <a:lstStyle/>
              <a:p>
                <a:r>
                  <a:rPr lang="zh-CN" altLang="en-US" sz="2000" dirty="0">
                    <a:effectLst/>
                    <a:latin typeface="Cambria" panose="02040503050406030204" pitchFamily="18" charset="0"/>
                    <a:ea typeface="宋体" panose="02010600030101010101" pitchFamily="2" charset="-122"/>
                    <a:cs typeface="Arial" panose="020B0604020202020204" pitchFamily="34" charset="0"/>
                  </a:rPr>
                  <a:t>我们</a:t>
                </a:r>
                <a:r>
                  <a:rPr lang="zh-CN" altLang="en-US" sz="2000" dirty="0">
                    <a:latin typeface="Cambria" panose="02040503050406030204" pitchFamily="18" charset="0"/>
                    <a:ea typeface="宋体" panose="02010600030101010101" pitchFamily="2" charset="-122"/>
                    <a:cs typeface="Arial" panose="020B0604020202020204" pitchFamily="34" charset="0"/>
                  </a:rPr>
                  <a:t>容易</a:t>
                </a:r>
                <a:r>
                  <a:rPr lang="zh-CN" altLang="zh-CN" sz="2000" dirty="0">
                    <a:effectLst/>
                    <a:latin typeface="Cambria" panose="02040503050406030204" pitchFamily="18" charset="0"/>
                    <a:ea typeface="宋体" panose="02010600030101010101" pitchFamily="2" charset="-122"/>
                    <a:cs typeface="Arial" panose="020B0604020202020204" pitchFamily="34" charset="0"/>
                  </a:rPr>
                  <a:t>求得</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（它就是</a:t>
                </a:r>
                <a:r>
                  <a:rPr lang="en-US" altLang="zh-CN" sz="2000" dirty="0">
                    <a:effectLst/>
                    <a:latin typeface="Cambria" panose="02040503050406030204" pitchFamily="18" charset="0"/>
                    <a:ea typeface="宋体" panose="02010600030101010101" pitchFamily="2" charset="-122"/>
                    <a:cs typeface="Arial" panose="020B0604020202020204" pitchFamily="34" charset="0"/>
                  </a:rPr>
                  <a:t>cost</a:t>
                </a:r>
                <a:r>
                  <a:rPr lang="zh-CN" altLang="zh-CN" sz="2000" dirty="0">
                    <a:effectLst/>
                    <a:latin typeface="Cambria" panose="02040503050406030204" pitchFamily="18" charset="0"/>
                    <a:ea typeface="宋体" panose="02010600030101010101" pitchFamily="2" charset="-122"/>
                    <a:cs typeface="Arial" panose="020B0604020202020204" pitchFamily="34" charset="0"/>
                  </a:rPr>
                  <a:t>对前一层</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zh-CN" altLang="zh-CN" sz="2000" dirty="0">
                    <a:effectLst/>
                    <a:latin typeface="Cambria" panose="02040503050406030204" pitchFamily="18" charset="0"/>
                    <a:ea typeface="宋体" panose="02010600030101010101" pitchFamily="2" charset="-122"/>
                    <a:cs typeface="Arial" panose="020B0604020202020204" pitchFamily="34" charset="0"/>
                  </a:rPr>
                  <a:t>的偏导</a:t>
                </a:r>
                <a:r>
                  <a:rPr lang="zh-CN" altLang="en-US" sz="2000" dirty="0">
                    <a:effectLst/>
                    <a:latin typeface="Cambria" panose="02040503050406030204" pitchFamily="18" charset="0"/>
                    <a:ea typeface="宋体" panose="02010600030101010101" pitchFamily="2" charset="-122"/>
                    <a:cs typeface="Arial" panose="020B0604020202020204" pitchFamily="34" charset="0"/>
                  </a:rPr>
                  <a:t>，最后一层即为</a:t>
                </a:r>
                <a:r>
                  <a:rPr lang="en-US" altLang="zh-CN" sz="2000" dirty="0">
                    <a:effectLst/>
                    <a:latin typeface="Cambria" panose="02040503050406030204" pitchFamily="18" charset="0"/>
                    <a:ea typeface="宋体" panose="02010600030101010101" pitchFamily="2" charset="-122"/>
                    <a:cs typeface="Arial" panose="020B0604020202020204" pitchFamily="34" charset="0"/>
                  </a:rPr>
                  <a:t>predict-y</a:t>
                </a:r>
                <a:r>
                  <a:rPr lang="zh-CN" altLang="zh-CN" sz="2000" dirty="0">
                    <a:effectLst/>
                    <a:latin typeface="Cambria" panose="02040503050406030204" pitchFamily="18" charset="0"/>
                    <a:ea typeface="宋体" panose="02010600030101010101" pitchFamily="2" charset="-122"/>
                    <a:cs typeface="Arial" panose="020B0604020202020204" pitchFamily="34" charset="0"/>
                  </a:rPr>
                  <a:t>）</a:t>
                </a:r>
                <a:endParaRPr lang="en-US" altLang="zh-CN" sz="20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2000" dirty="0">
                    <a:effectLst/>
                    <a:latin typeface="Cambria" panose="02040503050406030204" pitchFamily="18" charset="0"/>
                    <a:ea typeface="宋体" panose="02010600030101010101" pitchFamily="2" charset="-122"/>
                    <a:cs typeface="Arial" panose="020B0604020202020204" pitchFamily="34" charset="0"/>
                  </a:rPr>
                  <a:t>容易知道，</a:t>
                </a:r>
                <a:r>
                  <a:rPr lang="zh-CN" altLang="zh-CN" sz="2000" dirty="0">
                    <a:effectLst/>
                    <a:latin typeface="Cambria" panose="02040503050406030204" pitchFamily="18" charset="0"/>
                    <a:ea typeface="宋体" panose="02010600030101010101" pitchFamily="2" charset="-122"/>
                    <a:cs typeface="Arial" panose="020B0604020202020204" pitchFamily="34" charset="0"/>
                  </a:rPr>
                  <a:t>只要我们求得</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，就可以</a:t>
                </a:r>
                <a:r>
                  <a:rPr lang="zh-CN" altLang="en-US" sz="2000" dirty="0">
                    <a:effectLst/>
                    <a:latin typeface="Cambria" panose="02040503050406030204" pitchFamily="18" charset="0"/>
                    <a:ea typeface="宋体" panose="02010600030101010101" pitchFamily="2" charset="-122"/>
                    <a:cs typeface="Arial" panose="020B0604020202020204" pitchFamily="34" charset="0"/>
                  </a:rPr>
                  <a:t>根据</a:t>
                </a:r>
                <a14:m>
                  <m:oMath xmlns:m="http://schemas.openxmlformats.org/officeDocument/2006/math">
                    <m:r>
                      <a:rPr lang="en-US" altLang="zh-CN" sz="2000" i="1">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i="1">
                        <a:latin typeface="Cambria Math" panose="02040503050406030204" pitchFamily="18" charset="0"/>
                        <a:ea typeface="宋体" panose="02010600030101010101" pitchFamily="2" charset="-122"/>
                        <a:cs typeface="Arial" panose="020B0604020202020204" pitchFamily="34" charset="0"/>
                      </a:rPr>
                      <m:t>/</m:t>
                    </m:r>
                    <m:r>
                      <a:rPr lang="en-US" altLang="zh-CN" sz="2000" i="1">
                        <a:latin typeface="Cambria Math" panose="02040503050406030204" pitchFamily="18" charset="0"/>
                        <a:ea typeface="宋体" panose="02010600030101010101" pitchFamily="2" charset="-122"/>
                        <a:cs typeface="Arial" panose="020B0604020202020204" pitchFamily="34" charset="0"/>
                      </a:rPr>
                      <m:t>𝑑𝑥</m:t>
                    </m:r>
                    <m:r>
                      <a:rPr lang="en-US" altLang="zh-CN" sz="2000" i="1">
                        <a:latin typeface="Cambria Math" panose="02040503050406030204" pitchFamily="18" charset="0"/>
                        <a:ea typeface="宋体" panose="02010600030101010101" pitchFamily="2" charset="-122"/>
                        <a:cs typeface="Arial" panose="020B0604020202020204" pitchFamily="34" charset="0"/>
                      </a:rPr>
                      <m:t>′</m:t>
                    </m:r>
                  </m:oMath>
                </a14:m>
                <a:r>
                  <a:rPr lang="zh-CN" altLang="en-US" sz="2000" dirty="0">
                    <a:effectLst/>
                    <a:latin typeface="Cambria" panose="02040503050406030204" pitchFamily="18" charset="0"/>
                    <a:ea typeface="宋体" panose="02010600030101010101" pitchFamily="2" charset="-122"/>
                    <a:cs typeface="Arial" panose="020B0604020202020204" pitchFamily="34" charset="0"/>
                  </a:rPr>
                  <a:t>的值及链式法则</a:t>
                </a:r>
                <a:r>
                  <a:rPr lang="zh-CN" altLang="zh-CN" sz="2000" dirty="0">
                    <a:effectLst/>
                    <a:latin typeface="Cambria" panose="02040503050406030204" pitchFamily="18" charset="0"/>
                    <a:ea typeface="宋体" panose="02010600030101010101" pitchFamily="2" charset="-122"/>
                    <a:cs typeface="Arial" panose="020B0604020202020204" pitchFamily="34" charset="0"/>
                  </a:rPr>
                  <a:t>求出</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，之后再对</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𝜃</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求出一次偏导即可求出对应梯度。</a:t>
                </a:r>
                <a:endParaRPr lang="en-US" altLang="zh-CN" sz="2000" dirty="0">
                  <a:effectLst/>
                  <a:latin typeface="Cambria" panose="02040503050406030204" pitchFamily="18" charset="0"/>
                  <a:ea typeface="宋体" panose="02010600030101010101" pitchFamily="2" charset="-122"/>
                  <a:cs typeface="Arial" panose="020B0604020202020204" pitchFamily="34" charset="0"/>
                </a:endParaRPr>
              </a:p>
              <a:p>
                <a:r>
                  <a:rPr lang="zh-CN" altLang="en-US" sz="2000" dirty="0">
                    <a:latin typeface="Cambria" panose="02040503050406030204" pitchFamily="18" charset="0"/>
                    <a:ea typeface="宋体" panose="02010600030101010101" pitchFamily="2" charset="-122"/>
                    <a:cs typeface="Arial" panose="020B0604020202020204" pitchFamily="34" charset="0"/>
                  </a:rPr>
                  <a:t>那么最朴素</a:t>
                </a:r>
                <a:r>
                  <a:rPr lang="zh-CN" altLang="zh-CN" sz="2000" dirty="0">
                    <a:effectLst/>
                    <a:latin typeface="Cambria" panose="02040503050406030204" pitchFamily="18" charset="0"/>
                    <a:ea typeface="宋体" panose="02010600030101010101" pitchFamily="2" charset="-122"/>
                    <a:cs typeface="Arial" panose="020B0604020202020204" pitchFamily="34" charset="0"/>
                  </a:rPr>
                  <a:t>想法</a:t>
                </a:r>
                <a:r>
                  <a:rPr lang="zh-CN" altLang="en-US" sz="2000" dirty="0">
                    <a:effectLst/>
                    <a:latin typeface="Cambria" panose="02040503050406030204" pitchFamily="18" charset="0"/>
                    <a:ea typeface="宋体" panose="02010600030101010101" pitchFamily="2" charset="-122"/>
                    <a:cs typeface="Arial" panose="020B0604020202020204" pitchFamily="34" charset="0"/>
                  </a:rPr>
                  <a:t>就</a:t>
                </a:r>
                <a:r>
                  <a:rPr lang="zh-CN" altLang="zh-CN" sz="2000" dirty="0">
                    <a:effectLst/>
                    <a:latin typeface="Cambria" panose="02040503050406030204" pitchFamily="18" charset="0"/>
                    <a:ea typeface="宋体" panose="02010600030101010101" pitchFamily="2" charset="-122"/>
                    <a:cs typeface="Arial" panose="020B0604020202020204" pitchFamily="34" charset="0"/>
                  </a:rPr>
                  <a:t>是</a:t>
                </a:r>
                <a:r>
                  <a:rPr lang="zh-CN" altLang="zh-CN" sz="2000" dirty="0">
                    <a:latin typeface="Cambria" panose="02040503050406030204" pitchFamily="18" charset="0"/>
                    <a:ea typeface="宋体" panose="02010600030101010101" pitchFamily="2" charset="-122"/>
                    <a:cs typeface="Arial" panose="020B0604020202020204" pitchFamily="34" charset="0"/>
                  </a:rPr>
                  <a:t>求得</a:t>
                </a:r>
                <a14:m>
                  <m:oMath xmlns:m="http://schemas.openxmlformats.org/officeDocument/2006/math">
                    <m:r>
                      <a:rPr lang="en-US" altLang="zh-CN" sz="2000" i="1">
                        <a:latin typeface="Cambria Math" panose="02040503050406030204" pitchFamily="18" charset="0"/>
                        <a:ea typeface="宋体" panose="02010600030101010101" pitchFamily="2" charset="-122"/>
                        <a:cs typeface="Arial" panose="020B0604020202020204" pitchFamily="34" charset="0"/>
                      </a:rPr>
                      <m:t>𝑑𝑥</m:t>
                    </m:r>
                    <m:r>
                      <a:rPr lang="en-US" altLang="zh-CN" sz="2000" i="1">
                        <a:latin typeface="Cambria Math" panose="02040503050406030204" pitchFamily="18" charset="0"/>
                        <a:ea typeface="宋体" panose="02010600030101010101" pitchFamily="2" charset="-122"/>
                        <a:cs typeface="Arial" panose="020B0604020202020204" pitchFamily="34" charset="0"/>
                      </a:rPr>
                      <m:t>′/</m:t>
                    </m:r>
                    <m:r>
                      <a:rPr lang="en-US" altLang="zh-CN" sz="2000" i="1">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2000" dirty="0">
                    <a:effectLst/>
                    <a:latin typeface="Cambria" panose="02040503050406030204" pitchFamily="18" charset="0"/>
                    <a:ea typeface="宋体" panose="02010600030101010101" pitchFamily="2" charset="-122"/>
                    <a:cs typeface="Arial" panose="020B0604020202020204" pitchFamily="34" charset="0"/>
                  </a:rPr>
                  <a:t>。可以</a:t>
                </a:r>
                <a:r>
                  <a:rPr lang="zh-CN" altLang="zh-CN" sz="2000" dirty="0">
                    <a:effectLst/>
                    <a:latin typeface="Cambria" panose="02040503050406030204" pitchFamily="18" charset="0"/>
                    <a:ea typeface="宋体" panose="02010600030101010101" pitchFamily="2" charset="-122"/>
                    <a:cs typeface="Arial" panose="020B0604020202020204" pitchFamily="34" charset="0"/>
                  </a:rPr>
                  <a:t>令</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zh-CN" altLang="zh-CN" sz="2000" dirty="0">
                    <a:effectLst/>
                    <a:latin typeface="Cambria" panose="02040503050406030204" pitchFamily="18" charset="0"/>
                    <a:ea typeface="宋体" panose="02010600030101010101" pitchFamily="2" charset="-122"/>
                    <a:cs typeface="Arial" panose="020B0604020202020204" pitchFamily="34" charset="0"/>
                  </a:rPr>
                  <a:t>右乘一个</a:t>
                </a:r>
                <a:r>
                  <a:rPr lang="en-US" altLang="zh-CN" sz="2000" dirty="0">
                    <a:effectLst/>
                    <a:latin typeface="Cambria" panose="02040503050406030204" pitchFamily="18" charset="0"/>
                    <a:ea typeface="宋体" panose="02010600030101010101" pitchFamily="2" charset="-122"/>
                    <a:cs typeface="Arial" panose="020B0604020202020204" pitchFamily="34" charset="0"/>
                  </a:rPr>
                  <a:t>n</a:t>
                </a:r>
                <a:r>
                  <a:rPr lang="zh-CN" altLang="zh-CN" sz="2000" dirty="0">
                    <a:effectLst/>
                    <a:latin typeface="Cambria" panose="02040503050406030204" pitchFamily="18" charset="0"/>
                    <a:ea typeface="宋体" panose="02010600030101010101" pitchFamily="2" charset="-122"/>
                    <a:cs typeface="Arial" panose="020B0604020202020204" pitchFamily="34" charset="0"/>
                  </a:rPr>
                  <a:t>×</a:t>
                </a:r>
                <a:r>
                  <a:rPr lang="en-US" altLang="zh-CN" sz="2000" dirty="0">
                    <a:effectLst/>
                    <a:latin typeface="Cambria" panose="02040503050406030204" pitchFamily="18" charset="0"/>
                    <a:ea typeface="宋体" panose="02010600030101010101" pitchFamily="2" charset="-122"/>
                    <a:cs typeface="Arial" panose="020B0604020202020204" pitchFamily="34" charset="0"/>
                  </a:rPr>
                  <a:t>(n+1)</a:t>
                </a:r>
                <a:r>
                  <a:rPr lang="zh-CN" altLang="zh-CN" sz="2000" dirty="0">
                    <a:effectLst/>
                    <a:latin typeface="Cambria" panose="02040503050406030204" pitchFamily="18" charset="0"/>
                    <a:ea typeface="宋体" panose="02010600030101010101" pitchFamily="2" charset="-122"/>
                    <a:cs typeface="Arial" panose="020B0604020202020204" pitchFamily="34" charset="0"/>
                  </a:rPr>
                  <a:t>的矩阵，即</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en-US" altLang="zh-CN" sz="2000" dirty="0" err="1">
                    <a:effectLst/>
                    <a:latin typeface="Cambria" panose="02040503050406030204" pitchFamily="18" charset="0"/>
                    <a:ea typeface="宋体" panose="02010600030101010101" pitchFamily="2" charset="-122"/>
                    <a:cs typeface="Arial" panose="020B0604020202020204" pitchFamily="34" charset="0"/>
                  </a:rPr>
                  <a:t>xM</a:t>
                </a:r>
                <a:r>
                  <a:rPr lang="zh-CN" altLang="zh-CN" sz="2000" dirty="0">
                    <a:effectLst/>
                    <a:latin typeface="Cambria" panose="02040503050406030204" pitchFamily="18" charset="0"/>
                    <a:ea typeface="宋体" panose="02010600030101010101" pitchFamily="2" charset="-122"/>
                    <a:cs typeface="Arial" panose="020B0604020202020204" pitchFamily="34" charset="0"/>
                  </a:rPr>
                  <a:t>，从而得到</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zh-CN" altLang="zh-CN" sz="2000" dirty="0">
                    <a:effectLst/>
                    <a:latin typeface="Cambria" panose="02040503050406030204" pitchFamily="18" charset="0"/>
                    <a:ea typeface="宋体" panose="02010600030101010101" pitchFamily="2" charset="-122"/>
                    <a:cs typeface="Arial" panose="020B0604020202020204" pitchFamily="34" charset="0"/>
                  </a:rPr>
                  <a:t>和</a:t>
                </a:r>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zh-CN" altLang="zh-CN" sz="2000" dirty="0">
                    <a:effectLst/>
                    <a:latin typeface="Cambria" panose="02040503050406030204" pitchFamily="18" charset="0"/>
                    <a:ea typeface="宋体" panose="02010600030101010101" pitchFamily="2" charset="-122"/>
                    <a:cs typeface="Arial" panose="020B0604020202020204" pitchFamily="34" charset="0"/>
                  </a:rPr>
                  <a:t>的线性关系，再利用这一关系得到</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𝑑𝑥</m:t>
                    </m:r>
                    <m:r>
                      <a:rPr lang="zh-CN" altLang="zh-CN" sz="2000">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2000" dirty="0">
                    <a:effectLst/>
                    <a:latin typeface="Cambria" panose="02040503050406030204" pitchFamily="18" charset="0"/>
                    <a:ea typeface="宋体" panose="02010600030101010101" pitchFamily="2" charset="-122"/>
                    <a:cs typeface="Arial" panose="020B0604020202020204" pitchFamily="34" charset="0"/>
                  </a:rPr>
                  <a:t>最后利用链式法则处理</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i="1">
                        <a:effectLst/>
                        <a:latin typeface="Cambria Math" panose="02040503050406030204" pitchFamily="18" charset="0"/>
                        <a:ea typeface="宋体" panose="02010600030101010101" pitchFamily="2" charset="-122"/>
                        <a:cs typeface="Arial" panose="020B0604020202020204" pitchFamily="34" charset="0"/>
                      </a:rPr>
                      <m:t>/</m:t>
                    </m:r>
                    <m:r>
                      <a:rPr lang="en-US" altLang="zh-CN" sz="2000" i="1">
                        <a:effectLst/>
                        <a:latin typeface="Cambria Math" panose="02040503050406030204" pitchFamily="18" charset="0"/>
                        <a:ea typeface="宋体" panose="02010600030101010101" pitchFamily="2" charset="-122"/>
                        <a:cs typeface="Arial" panose="020B0604020202020204" pitchFamily="34" charset="0"/>
                      </a:rPr>
                      <m:t>𝑑</m:t>
                    </m:r>
                  </m:oMath>
                </a14:m>
                <a:r>
                  <a:rPr lang="en-US" altLang="zh-CN" sz="2000" dirty="0">
                    <a:effectLst/>
                    <a:latin typeface="Cambria" panose="02040503050406030204" pitchFamily="18" charset="0"/>
                    <a:ea typeface="宋体" panose="02010600030101010101" pitchFamily="2" charset="-122"/>
                    <a:cs typeface="Arial" panose="020B0604020202020204" pitchFamily="34" charset="0"/>
                  </a:rPr>
                  <a:t>x</a:t>
                </a:r>
                <a:r>
                  <a:rPr lang="zh-CN" altLang="zh-CN" sz="2000" dirty="0">
                    <a:effectLst/>
                    <a:latin typeface="Cambria" panose="02040503050406030204" pitchFamily="18" charset="0"/>
                    <a:ea typeface="宋体" panose="02010600030101010101" pitchFamily="2" charset="-122"/>
                    <a:cs typeface="Arial" panose="020B0604020202020204" pitchFamily="34" charset="0"/>
                  </a:rPr>
                  <a:t>。但是这一方法过于复杂，会大大增加计算量。</a:t>
                </a:r>
                <a:endParaRPr lang="zh-CN" altLang="en-US" sz="2000" dirty="0"/>
              </a:p>
            </p:txBody>
          </p:sp>
        </mc:Choice>
        <mc:Fallback xmlns="">
          <p:sp>
            <p:nvSpPr>
              <p:cNvPr id="29" name="文本框 28">
                <a:extLst>
                  <a:ext uri="{FF2B5EF4-FFF2-40B4-BE49-F238E27FC236}">
                    <a16:creationId xmlns:a16="http://schemas.microsoft.com/office/drawing/2014/main" id="{3B2E1B70-59A9-43C7-8381-0D7BBFD9FDA9}"/>
                  </a:ext>
                </a:extLst>
              </p:cNvPr>
              <p:cNvSpPr txBox="1">
                <a:spLocks noRot="1" noChangeAspect="1" noMove="1" noResize="1" noEditPoints="1" noAdjustHandles="1" noChangeArrowheads="1" noChangeShapeType="1" noTextEdit="1"/>
              </p:cNvSpPr>
              <p:nvPr/>
            </p:nvSpPr>
            <p:spPr>
              <a:xfrm>
                <a:off x="1317521" y="1522102"/>
                <a:ext cx="9556955" cy="1938992"/>
              </a:xfrm>
              <a:prstGeom prst="rect">
                <a:avLst/>
              </a:prstGeom>
              <a:blipFill>
                <a:blip r:embed="rId4"/>
                <a:stretch>
                  <a:fillRect l="-638" t="-2516" b="-440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9F92931-2095-48DC-B500-89A8642AE761}"/>
              </a:ext>
            </a:extLst>
          </p:cNvPr>
          <p:cNvPicPr>
            <a:picLocks noChangeAspect="1"/>
          </p:cNvPicPr>
          <p:nvPr/>
        </p:nvPicPr>
        <p:blipFill>
          <a:blip r:embed="rId5"/>
          <a:stretch>
            <a:fillRect/>
          </a:stretch>
        </p:blipFill>
        <p:spPr>
          <a:xfrm>
            <a:off x="1653504" y="3497629"/>
            <a:ext cx="8552538" cy="3326352"/>
          </a:xfrm>
          <a:prstGeom prst="rect">
            <a:avLst/>
          </a:prstGeom>
        </p:spPr>
      </p:pic>
    </p:spTree>
    <p:extLst>
      <p:ext uri="{BB962C8B-B14F-4D97-AF65-F5344CB8AC3E}">
        <p14:creationId xmlns:p14="http://schemas.microsoft.com/office/powerpoint/2010/main" val="3721569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84C8406-6337-431F-93FC-29F1F13C3C55}"/>
                  </a:ext>
                </a:extLst>
              </p:cNvPr>
              <p:cNvSpPr txBox="1"/>
              <p:nvPr/>
            </p:nvSpPr>
            <p:spPr>
              <a:xfrm>
                <a:off x="4563947" y="1140049"/>
                <a:ext cx="3106095" cy="40011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处理输入变量</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x</a:t>
                </a:r>
                <a:r>
                  <a:rPr kumimoji="0" lang="en-US" altLang="zh-CN" sz="20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i</a:t>
                </a: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的增广</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x</a:t>
                </a:r>
                <a:r>
                  <a:rPr kumimoji="0" lang="en-US" altLang="zh-CN" sz="20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i</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rPr>
                      <m:t>′</m:t>
                    </m:r>
                  </m:oMath>
                </a14:m>
                <a:r>
                  <a:rPr kumimoji="0" lang="en-US" altLang="zh-CN" sz="20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rPr>
                  <a:t> </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mc:Choice>
        <mc:Fallback xmlns="">
          <p:sp>
            <p:nvSpPr>
              <p:cNvPr id="27" name="文本框 26">
                <a:extLst>
                  <a:ext uri="{FF2B5EF4-FFF2-40B4-BE49-F238E27FC236}">
                    <a16:creationId xmlns:a16="http://schemas.microsoft.com/office/drawing/2014/main" id="{C84C8406-6337-431F-93FC-29F1F13C3C55}"/>
                  </a:ext>
                </a:extLst>
              </p:cNvPr>
              <p:cNvSpPr txBox="1">
                <a:spLocks noRot="1" noChangeAspect="1" noMove="1" noResize="1" noEditPoints="1" noAdjustHandles="1" noChangeArrowheads="1" noChangeShapeType="1" noTextEdit="1"/>
              </p:cNvSpPr>
              <p:nvPr/>
            </p:nvSpPr>
            <p:spPr>
              <a:xfrm>
                <a:off x="4563947" y="1140049"/>
                <a:ext cx="3106095" cy="400110"/>
              </a:xfrm>
              <a:prstGeom prst="rect">
                <a:avLst/>
              </a:prstGeom>
              <a:blipFill>
                <a:blip r:embed="rId3"/>
                <a:stretch>
                  <a:fillRect l="-2161"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B2E1B70-59A9-43C7-8381-0D7BBFD9FDA9}"/>
                  </a:ext>
                </a:extLst>
              </p:cNvPr>
              <p:cNvSpPr txBox="1"/>
              <p:nvPr/>
            </p:nvSpPr>
            <p:spPr>
              <a:xfrm>
                <a:off x="954593" y="1726369"/>
                <a:ext cx="10510576" cy="1631216"/>
              </a:xfrm>
              <a:prstGeom prst="rect">
                <a:avLst/>
              </a:prstGeom>
              <a:noFill/>
            </p:spPr>
            <p:txBody>
              <a:bodyPr wrap="square">
                <a:spAutoFit/>
              </a:bodyPr>
              <a:lstStyle/>
              <a:p>
                <a:r>
                  <a:rPr lang="zh-CN" altLang="zh-CN" sz="2000" dirty="0">
                    <a:latin typeface="Cambria" panose="02040503050406030204" pitchFamily="18" charset="0"/>
                    <a:ea typeface="宋体" panose="02010600030101010101" pitchFamily="2" charset="-122"/>
                    <a:cs typeface="Arial" panose="020B0604020202020204" pitchFamily="34" charset="0"/>
                  </a:rPr>
                  <a:t>注意到</a:t>
                </a:r>
                <a:r>
                  <a:rPr lang="zh-CN" altLang="en-US" sz="2000" dirty="0">
                    <a:latin typeface="Cambria" panose="02040503050406030204" pitchFamily="18" charset="0"/>
                    <a:ea typeface="宋体" panose="02010600030101010101" pitchFamily="2" charset="-122"/>
                    <a:cs typeface="Arial" panose="020B0604020202020204" pitchFamily="34" charset="0"/>
                  </a:rPr>
                  <a:t>前向传播时</a:t>
                </a:r>
                <a:r>
                  <a:rPr lang="zh-CN" altLang="zh-CN" sz="2000" dirty="0">
                    <a:latin typeface="Cambria" panose="02040503050406030204" pitchFamily="18" charset="0"/>
                    <a:ea typeface="宋体" panose="02010600030101010101" pitchFamily="2" charset="-122"/>
                    <a:cs typeface="Arial" panose="020B0604020202020204" pitchFamily="34" charset="0"/>
                  </a:rPr>
                  <a:t>增广的值始终为</a:t>
                </a:r>
                <a:r>
                  <a:rPr lang="en-US" altLang="zh-CN" sz="2000" dirty="0">
                    <a:latin typeface="Cambria" panose="02040503050406030204" pitchFamily="18" charset="0"/>
                    <a:ea typeface="宋体" panose="02010600030101010101" pitchFamily="2" charset="-122"/>
                    <a:cs typeface="Arial" panose="020B0604020202020204" pitchFamily="34" charset="0"/>
                  </a:rPr>
                  <a:t>1</a:t>
                </a:r>
                <a:r>
                  <a:rPr lang="zh-CN" altLang="zh-CN" sz="2000" dirty="0">
                    <a:latin typeface="Cambria" panose="02040503050406030204" pitchFamily="18" charset="0"/>
                    <a:ea typeface="宋体" panose="02010600030101010101" pitchFamily="2" charset="-122"/>
                    <a:cs typeface="Arial" panose="020B0604020202020204" pitchFamily="34" charset="0"/>
                  </a:rPr>
                  <a:t>（因为</a:t>
                </a:r>
                <a:r>
                  <a:rPr lang="en-US" altLang="zh-CN" sz="2000" dirty="0">
                    <a:latin typeface="Cambria" panose="02040503050406030204" pitchFamily="18" charset="0"/>
                    <a:ea typeface="宋体" panose="02010600030101010101" pitchFamily="2" charset="-122"/>
                    <a:cs typeface="Arial" panose="020B0604020202020204" pitchFamily="34" charset="0"/>
                  </a:rPr>
                  <a:t>bias</a:t>
                </a:r>
                <a:r>
                  <a:rPr lang="zh-CN" altLang="zh-CN" sz="2000" dirty="0">
                    <a:latin typeface="Cambria" panose="02040503050406030204" pitchFamily="18" charset="0"/>
                    <a:ea typeface="宋体" panose="02010600030101010101" pitchFamily="2" charset="-122"/>
                    <a:cs typeface="Arial" panose="020B0604020202020204" pitchFamily="34" charset="0"/>
                  </a:rPr>
                  <a:t>），是一个常数。故求取</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latin typeface="Cambria" panose="02040503050406030204" pitchFamily="18" charset="0"/>
                    <a:ea typeface="宋体" panose="02010600030101010101" pitchFamily="2" charset="-122"/>
                    <a:cs typeface="Arial" panose="020B0604020202020204" pitchFamily="34" charset="0"/>
                  </a:rPr>
                  <a:t>时可以不使用链式法则先求</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r>
                      <a:rPr lang="en-US" altLang="zh-CN" sz="2000">
                        <a:latin typeface="Cambria Math" panose="02040503050406030204" pitchFamily="18" charset="0"/>
                        <a:ea typeface="宋体" panose="02010600030101010101" pitchFamily="2" charset="-122"/>
                        <a:cs typeface="Arial" panose="020B0604020202020204" pitchFamily="34" charset="0"/>
                      </a:rPr>
                      <m:t>′</m:t>
                    </m:r>
                  </m:oMath>
                </a14:m>
                <a:r>
                  <a:rPr lang="zh-CN" altLang="zh-CN" sz="2000" dirty="0">
                    <a:latin typeface="Cambria" panose="02040503050406030204" pitchFamily="18" charset="0"/>
                    <a:ea typeface="宋体" panose="02010600030101010101" pitchFamily="2" charset="-122"/>
                    <a:cs typeface="Arial" panose="020B0604020202020204" pitchFamily="34" charset="0"/>
                  </a:rPr>
                  <a:t>，再求</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𝑑𝑥</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latin typeface="Cambria" panose="02040503050406030204" pitchFamily="18" charset="0"/>
                    <a:ea typeface="宋体" panose="02010600030101010101" pitchFamily="2" charset="-122"/>
                    <a:cs typeface="Arial" panose="020B0604020202020204" pitchFamily="34" charset="0"/>
                  </a:rPr>
                  <a:t>，而是将梯度矩阵</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r>
                      <a:rPr lang="en-US" altLang="zh-CN" sz="2000">
                        <a:latin typeface="Cambria Math" panose="02040503050406030204" pitchFamily="18" charset="0"/>
                        <a:ea typeface="宋体" panose="02010600030101010101" pitchFamily="2" charset="-122"/>
                        <a:cs typeface="Arial" panose="020B0604020202020204" pitchFamily="34" charset="0"/>
                      </a:rPr>
                      <m:t>′</m:t>
                    </m:r>
                  </m:oMath>
                </a14:m>
                <a:r>
                  <a:rPr lang="zh-CN" altLang="zh-CN" sz="2000" dirty="0">
                    <a:latin typeface="Cambria" panose="02040503050406030204" pitchFamily="18" charset="0"/>
                    <a:ea typeface="宋体" panose="02010600030101010101" pitchFamily="2" charset="-122"/>
                    <a:cs typeface="Arial" panose="020B0604020202020204" pitchFamily="34" charset="0"/>
                  </a:rPr>
                  <a:t>的</a:t>
                </a:r>
                <a:r>
                  <a:rPr lang="zh-CN" altLang="zh-CN" sz="2000" dirty="0">
                    <a:solidFill>
                      <a:srgbClr val="FF0000"/>
                    </a:solidFill>
                    <a:latin typeface="Cambria" panose="02040503050406030204" pitchFamily="18" charset="0"/>
                    <a:ea typeface="宋体" panose="02010600030101010101" pitchFamily="2" charset="-122"/>
                    <a:cs typeface="Arial" panose="020B0604020202020204" pitchFamily="34" charset="0"/>
                  </a:rPr>
                  <a:t>第一列直接去掉</a:t>
                </a:r>
                <a:r>
                  <a:rPr lang="zh-CN" altLang="zh-CN" sz="2000" dirty="0">
                    <a:latin typeface="Cambria" panose="02040503050406030204" pitchFamily="18" charset="0"/>
                    <a:ea typeface="宋体" panose="02010600030101010101" pitchFamily="2" charset="-122"/>
                    <a:cs typeface="Arial" panose="020B0604020202020204" pitchFamily="34" charset="0"/>
                  </a:rPr>
                  <a:t>，即可得到</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latin typeface="Cambria" panose="02040503050406030204" pitchFamily="18" charset="0"/>
                    <a:ea typeface="宋体" panose="02010600030101010101" pitchFamily="2" charset="-122"/>
                    <a:cs typeface="Arial" panose="020B0604020202020204" pitchFamily="34" charset="0"/>
                  </a:rPr>
                  <a:t>。（因为梯度矩阵</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r>
                      <a:rPr lang="en-US" altLang="zh-CN" sz="2000">
                        <a:latin typeface="Cambria Math" panose="02040503050406030204" pitchFamily="18" charset="0"/>
                        <a:ea typeface="宋体" panose="02010600030101010101" pitchFamily="2" charset="-122"/>
                        <a:cs typeface="Arial" panose="020B0604020202020204" pitchFamily="34" charset="0"/>
                      </a:rPr>
                      <m:t>′</m:t>
                    </m:r>
                  </m:oMath>
                </a14:m>
                <a:r>
                  <a:rPr lang="zh-CN" altLang="zh-CN" sz="2000" dirty="0">
                    <a:latin typeface="Cambria" panose="02040503050406030204" pitchFamily="18" charset="0"/>
                    <a:ea typeface="宋体" panose="02010600030101010101" pitchFamily="2" charset="-122"/>
                    <a:cs typeface="Arial" panose="020B0604020202020204" pitchFamily="34" charset="0"/>
                  </a:rPr>
                  <a:t>除了第一列外，所有元素均是</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zh-CN" sz="2000" dirty="0">
                    <a:latin typeface="Cambria" panose="02040503050406030204" pitchFamily="18" charset="0"/>
                    <a:ea typeface="宋体" panose="02010600030101010101" pitchFamily="2" charset="-122"/>
                    <a:cs typeface="Arial" panose="020B0604020202020204" pitchFamily="34" charset="0"/>
                  </a:rPr>
                  <a:t>的运算结果，只有第一列是因为增广得到的额外列）</a:t>
                </a:r>
                <a:r>
                  <a:rPr lang="zh-CN" altLang="en-US" sz="2000" dirty="0">
                    <a:latin typeface="Cambria" panose="02040503050406030204" pitchFamily="18" charset="0"/>
                    <a:ea typeface="宋体" panose="02010600030101010101" pitchFamily="2" charset="-122"/>
                    <a:cs typeface="Arial" panose="020B0604020202020204" pitchFamily="34" charset="0"/>
                  </a:rPr>
                  <a:t>由此，绕开了</a:t>
                </a:r>
                <a:r>
                  <a:rPr lang="zh-CN" altLang="zh-CN" sz="2000" dirty="0">
                    <a:latin typeface="Cambria" panose="02040503050406030204" pitchFamily="18" charset="0"/>
                    <a:ea typeface="宋体" panose="02010600030101010101" pitchFamily="2" charset="-122"/>
                    <a:cs typeface="Arial" panose="020B0604020202020204" pitchFamily="34" charset="0"/>
                  </a:rPr>
                  <a:t>求</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𝑑𝑥</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2000" dirty="0">
                    <a:latin typeface="Cambria" panose="02040503050406030204" pitchFamily="18" charset="0"/>
                    <a:ea typeface="宋体" panose="02010600030101010101" pitchFamily="2" charset="-122"/>
                    <a:cs typeface="Arial" panose="020B0604020202020204" pitchFamily="34" charset="0"/>
                  </a:rPr>
                  <a:t>，简单方便地解决了</a:t>
                </a:r>
                <a:r>
                  <a:rPr lang="zh-CN" altLang="zh-CN" sz="2000" dirty="0">
                    <a:latin typeface="Cambria" panose="02040503050406030204" pitchFamily="18" charset="0"/>
                    <a:ea typeface="宋体" panose="02010600030101010101" pitchFamily="2" charset="-122"/>
                    <a:cs typeface="Arial" panose="020B0604020202020204" pitchFamily="34" charset="0"/>
                  </a:rPr>
                  <a:t> </a:t>
                </a:r>
                <a14:m>
                  <m:oMath xmlns:m="http://schemas.openxmlformats.org/officeDocument/2006/math">
                    <m:r>
                      <a:rPr lang="en-US" altLang="zh-CN" sz="2000">
                        <a:latin typeface="Cambria Math" panose="02040503050406030204" pitchFamily="18" charset="0"/>
                        <a:ea typeface="宋体" panose="02010600030101010101" pitchFamily="2" charset="-122"/>
                        <a:cs typeface="Arial" panose="020B0604020202020204" pitchFamily="34" charset="0"/>
                      </a:rPr>
                      <m:t>𝑑𝑐𝑜𝑠𝑡</m:t>
                    </m:r>
                    <m:r>
                      <a:rPr lang="en-US" altLang="zh-CN" sz="2000">
                        <a:latin typeface="Cambria Math" panose="02040503050406030204" pitchFamily="18" charset="0"/>
                        <a:ea typeface="宋体" panose="02010600030101010101" pitchFamily="2" charset="-122"/>
                        <a:cs typeface="Arial" panose="020B0604020202020204" pitchFamily="34" charset="0"/>
                      </a:rPr>
                      <m:t>/</m:t>
                    </m:r>
                    <m:r>
                      <a:rPr lang="en-US" altLang="zh-CN" sz="2000">
                        <a:latin typeface="Cambria Math" panose="02040503050406030204" pitchFamily="18" charset="0"/>
                        <a:ea typeface="宋体" panose="02010600030101010101" pitchFamily="2" charset="-122"/>
                        <a:cs typeface="Arial" panose="020B0604020202020204" pitchFamily="34" charset="0"/>
                      </a:rPr>
                      <m:t>𝑑𝑥</m:t>
                    </m:r>
                  </m:oMath>
                </a14:m>
                <a:r>
                  <a:rPr lang="zh-CN" altLang="en-US" sz="2000" dirty="0">
                    <a:latin typeface="Cambria" panose="02040503050406030204" pitchFamily="18" charset="0"/>
                    <a:ea typeface="宋体" panose="02010600030101010101" pitchFamily="2" charset="-122"/>
                    <a:cs typeface="Arial" panose="020B0604020202020204" pitchFamily="34" charset="0"/>
                  </a:rPr>
                  <a:t>的求取问题。</a:t>
                </a:r>
                <a:endParaRPr lang="zh-CN" altLang="zh-CN" sz="2000" dirty="0">
                  <a:latin typeface="Cambria" panose="02040503050406030204" pitchFamily="18" charset="0"/>
                  <a:ea typeface="宋体" panose="02010600030101010101" pitchFamily="2" charset="-122"/>
                  <a:cs typeface="Arial" panose="020B0604020202020204" pitchFamily="34" charset="0"/>
                </a:endParaRPr>
              </a:p>
            </p:txBody>
          </p:sp>
        </mc:Choice>
        <mc:Fallback xmlns="">
          <p:sp>
            <p:nvSpPr>
              <p:cNvPr id="29" name="文本框 28">
                <a:extLst>
                  <a:ext uri="{FF2B5EF4-FFF2-40B4-BE49-F238E27FC236}">
                    <a16:creationId xmlns:a16="http://schemas.microsoft.com/office/drawing/2014/main" id="{3B2E1B70-59A9-43C7-8381-0D7BBFD9FDA9}"/>
                  </a:ext>
                </a:extLst>
              </p:cNvPr>
              <p:cNvSpPr txBox="1">
                <a:spLocks noRot="1" noChangeAspect="1" noMove="1" noResize="1" noEditPoints="1" noAdjustHandles="1" noChangeArrowheads="1" noChangeShapeType="1" noTextEdit="1"/>
              </p:cNvSpPr>
              <p:nvPr/>
            </p:nvSpPr>
            <p:spPr>
              <a:xfrm>
                <a:off x="954593" y="1726369"/>
                <a:ext cx="10510576" cy="1631216"/>
              </a:xfrm>
              <a:prstGeom prst="rect">
                <a:avLst/>
              </a:prstGeom>
              <a:blipFill>
                <a:blip r:embed="rId4"/>
                <a:stretch>
                  <a:fillRect l="-638" t="-2612" r="-2958" b="-485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9F92931-2095-48DC-B500-89A8642AE761}"/>
              </a:ext>
            </a:extLst>
          </p:cNvPr>
          <p:cNvPicPr>
            <a:picLocks noChangeAspect="1"/>
          </p:cNvPicPr>
          <p:nvPr/>
        </p:nvPicPr>
        <p:blipFill>
          <a:blip r:embed="rId5"/>
          <a:stretch>
            <a:fillRect/>
          </a:stretch>
        </p:blipFill>
        <p:spPr>
          <a:xfrm>
            <a:off x="1785396" y="3357585"/>
            <a:ext cx="8621205" cy="3353059"/>
          </a:xfrm>
          <a:prstGeom prst="rect">
            <a:avLst/>
          </a:prstGeom>
        </p:spPr>
      </p:pic>
    </p:spTree>
    <p:extLst>
      <p:ext uri="{BB962C8B-B14F-4D97-AF65-F5344CB8AC3E}">
        <p14:creationId xmlns:p14="http://schemas.microsoft.com/office/powerpoint/2010/main" val="637845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31A19B-9574-4876-BD86-A43303F11099}"/>
              </a:ext>
            </a:extLst>
          </p:cNvPr>
          <p:cNvSpPr txBox="1"/>
          <p:nvPr/>
        </p:nvSpPr>
        <p:spPr>
          <a:xfrm>
            <a:off x="1781839" y="1209945"/>
            <a:ext cx="9313791" cy="338554"/>
          </a:xfrm>
          <a:prstGeom prst="rect">
            <a:avLst/>
          </a:prstGeom>
          <a:solidFill>
            <a:schemeClr val="bg1"/>
          </a:solidFill>
        </p:spPr>
        <p:txBody>
          <a:bodyPr wrap="square">
            <a:spAutoFit/>
          </a:bodyPr>
          <a:lstStyle/>
          <a:p>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最终</a:t>
            </a:r>
            <a:r>
              <a:rPr lang="zh-CN" altLang="zh-CN" sz="1600" dirty="0">
                <a:effectLst/>
                <a:latin typeface="Cambria" panose="02040503050406030204" pitchFamily="18" charset="0"/>
                <a:ea typeface="宋体" panose="02010600030101010101" pitchFamily="2" charset="-122"/>
                <a:cs typeface="Times New Roman" panose="02020603050405020304" pitchFamily="18" charset="0"/>
              </a:rPr>
              <a:t>手写</a:t>
            </a:r>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神经网络</a:t>
            </a:r>
            <a:r>
              <a:rPr lang="zh-CN" altLang="zh-CN" sz="1600" dirty="0">
                <a:effectLst/>
                <a:latin typeface="Cambria" panose="02040503050406030204" pitchFamily="18" charset="0"/>
                <a:ea typeface="宋体" panose="02010600030101010101" pitchFamily="2" charset="-122"/>
                <a:cs typeface="Times New Roman" panose="02020603050405020304" pitchFamily="18" charset="0"/>
              </a:rPr>
              <a:t>梯度下降算法</a:t>
            </a:r>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结果如下</a:t>
            </a:r>
            <a:r>
              <a:rPr lang="en-US" altLang="zh-CN" sz="1600"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额外实现</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L2</a:t>
            </a:r>
            <a:r>
              <a:rPr lang="zh-CN" altLang="zh-CN" sz="1600" kern="100" dirty="0">
                <a:effectLst/>
                <a:latin typeface="Cambria" panose="02040503050406030204" pitchFamily="18" charset="0"/>
                <a:ea typeface="宋体" panose="02010600030101010101" pitchFamily="2" charset="-122"/>
                <a:cs typeface="Times New Roman" panose="02020603050405020304" pitchFamily="18" charset="0"/>
              </a:rPr>
              <a:t>正则化</a:t>
            </a:r>
            <a:r>
              <a:rPr lang="en-US" altLang="zh-CN" sz="1600" kern="1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en-US" sz="1600" dirty="0"/>
          </a:p>
        </p:txBody>
      </p:sp>
      <p:pic>
        <p:nvPicPr>
          <p:cNvPr id="3" name="图片 2">
            <a:extLst>
              <a:ext uri="{FF2B5EF4-FFF2-40B4-BE49-F238E27FC236}">
                <a16:creationId xmlns:a16="http://schemas.microsoft.com/office/drawing/2014/main" id="{E68E897C-9A35-42C2-B4CB-0EB7C62745F6}"/>
              </a:ext>
            </a:extLst>
          </p:cNvPr>
          <p:cNvPicPr>
            <a:picLocks noChangeAspect="1"/>
          </p:cNvPicPr>
          <p:nvPr/>
        </p:nvPicPr>
        <p:blipFill>
          <a:blip r:embed="rId3"/>
          <a:stretch>
            <a:fillRect/>
          </a:stretch>
        </p:blipFill>
        <p:spPr>
          <a:xfrm>
            <a:off x="3224698" y="1548499"/>
            <a:ext cx="6705017" cy="5309501"/>
          </a:xfrm>
          <a:prstGeom prst="rect">
            <a:avLst/>
          </a:prstGeom>
        </p:spPr>
      </p:pic>
      <p:sp>
        <p:nvSpPr>
          <p:cNvPr id="11" name="TextBox 8">
            <a:extLst>
              <a:ext uri="{FF2B5EF4-FFF2-40B4-BE49-F238E27FC236}">
                <a16:creationId xmlns:a16="http://schemas.microsoft.com/office/drawing/2014/main" id="{2B4F1297-689C-4784-957E-3CE87AF9C207}"/>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8486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31A19B-9574-4876-BD86-A43303F11099}"/>
              </a:ext>
            </a:extLst>
          </p:cNvPr>
          <p:cNvSpPr txBox="1"/>
          <p:nvPr/>
        </p:nvSpPr>
        <p:spPr>
          <a:xfrm>
            <a:off x="1567848" y="1508394"/>
            <a:ext cx="8171400" cy="584775"/>
          </a:xfrm>
          <a:prstGeom prst="rect">
            <a:avLst/>
          </a:prstGeom>
          <a:solidFill>
            <a:schemeClr val="bg1"/>
          </a:solidFill>
        </p:spPr>
        <p:txBody>
          <a:bodyPr wrap="square">
            <a:spAutoFit/>
          </a:bodyPr>
          <a:lstStyle/>
          <a:p>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基于传统的标准梯度下降法训练速度较慢（每一次训练均</a:t>
            </a:r>
            <a:r>
              <a:rPr lang="en-US" altLang="zh-CN" sz="1600" dirty="0">
                <a:effectLst/>
                <a:latin typeface="Cambria" panose="02040503050406030204" pitchFamily="18" charset="0"/>
                <a:ea typeface="宋体" panose="02010600030101010101" pitchFamily="2" charset="-122"/>
                <a:cs typeface="Times New Roman" panose="02020603050405020304" pitchFamily="18" charset="0"/>
              </a:rPr>
              <a:t>&gt;10min</a:t>
            </a:r>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），因此，我们还</a:t>
            </a:r>
            <a:r>
              <a:rPr lang="zh-CN" altLang="zh-CN" sz="1600" dirty="0">
                <a:effectLst/>
                <a:latin typeface="Cambria" panose="02040503050406030204" pitchFamily="18" charset="0"/>
                <a:ea typeface="宋体" panose="02010600030101010101" pitchFamily="2" charset="-122"/>
                <a:cs typeface="Times New Roman" panose="02020603050405020304" pitchFamily="18" charset="0"/>
              </a:rPr>
              <a:t>手写</a:t>
            </a:r>
            <a:r>
              <a:rPr lang="zh-CN" altLang="en-US" sz="1600" dirty="0">
                <a:effectLst/>
                <a:latin typeface="Cambria" panose="02040503050406030204" pitchFamily="18" charset="0"/>
                <a:ea typeface="宋体" panose="02010600030101010101" pitchFamily="2" charset="-122"/>
                <a:cs typeface="Times New Roman" panose="02020603050405020304" pitchFamily="18" charset="0"/>
              </a:rPr>
              <a:t>了</a:t>
            </a:r>
            <a:r>
              <a:rPr lang="en-US" altLang="zh-CN" sz="1600" dirty="0">
                <a:latin typeface="Cambria" panose="02040503050406030204" pitchFamily="18" charset="0"/>
                <a:ea typeface="宋体" panose="02010600030101010101" pitchFamily="2" charset="-122"/>
                <a:cs typeface="Times New Roman" panose="02020603050405020304" pitchFamily="18" charset="0"/>
              </a:rPr>
              <a:t>Adam</a:t>
            </a:r>
            <a:r>
              <a:rPr lang="zh-CN" altLang="en-US" sz="1600" dirty="0">
                <a:latin typeface="Cambria" panose="02040503050406030204" pitchFamily="18" charset="0"/>
                <a:ea typeface="宋体" panose="02010600030101010101" pitchFamily="2" charset="-122"/>
                <a:cs typeface="Times New Roman" panose="02020603050405020304" pitchFamily="18" charset="0"/>
              </a:rPr>
              <a:t>算法。其使用动量和自适应学习率来加快收敛速度</a:t>
            </a:r>
            <a:r>
              <a:rPr lang="zh-CN" altLang="en-US" sz="1600" dirty="0"/>
              <a:t>。</a:t>
            </a:r>
          </a:p>
        </p:txBody>
      </p:sp>
      <p:pic>
        <p:nvPicPr>
          <p:cNvPr id="9" name="图片 8">
            <a:extLst>
              <a:ext uri="{FF2B5EF4-FFF2-40B4-BE49-F238E27FC236}">
                <a16:creationId xmlns:a16="http://schemas.microsoft.com/office/drawing/2014/main" id="{1A9DFF14-EEB7-4453-AA79-C4CC9237436C}"/>
              </a:ext>
            </a:extLst>
          </p:cNvPr>
          <p:cNvPicPr>
            <a:picLocks noChangeAspect="1"/>
          </p:cNvPicPr>
          <p:nvPr/>
        </p:nvPicPr>
        <p:blipFill rotWithShape="1">
          <a:blip r:embed="rId3"/>
          <a:srcRect b="2519"/>
          <a:stretch/>
        </p:blipFill>
        <p:spPr>
          <a:xfrm>
            <a:off x="1567848" y="2335661"/>
            <a:ext cx="7483488" cy="2429171"/>
          </a:xfrm>
          <a:prstGeom prst="rect">
            <a:avLst/>
          </a:prstGeom>
        </p:spPr>
      </p:pic>
      <p:sp>
        <p:nvSpPr>
          <p:cNvPr id="6" name="TextBox 8">
            <a:extLst>
              <a:ext uri="{FF2B5EF4-FFF2-40B4-BE49-F238E27FC236}">
                <a16:creationId xmlns:a16="http://schemas.microsoft.com/office/drawing/2014/main" id="{2E2D2A47-3334-4CF6-8591-FF77E3A0DEA3}"/>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45465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1019602" y="28162"/>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403306" y="4184182"/>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2674393" y="2723669"/>
            <a:ext cx="4171076" cy="738409"/>
          </a:xfrm>
          <a:prstGeom prst="rect">
            <a:avLst/>
          </a:prstGeom>
          <a:noFill/>
          <a:effectLst/>
        </p:spPr>
        <p:txBody>
          <a:bodyPr wrap="square" lIns="121670" tIns="60834" rIns="121670" bIns="60834">
            <a:spAutoFit/>
          </a:bodyPr>
          <a:lstStyle/>
          <a:p>
            <a:r>
              <a:rPr lang="zh-CN" altLang="en-US" sz="4000" spc="600">
                <a:latin typeface="微软雅黑" panose="020B0503020204020204" pitchFamily="34" charset="-122"/>
                <a:ea typeface="微软雅黑" panose="020B0503020204020204" pitchFamily="34" charset="-122"/>
                <a:cs typeface="+mn-ea"/>
                <a:sym typeface="+mn-lt"/>
              </a:rPr>
              <a:t>实验概述</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2749736" y="3644573"/>
            <a:ext cx="5795172" cy="1705403"/>
          </a:xfrm>
          <a:prstGeom prst="rect">
            <a:avLst/>
          </a:prstGeom>
          <a:noFill/>
        </p:spPr>
        <p:txBody>
          <a:bodyPr wrap="square" rtlCol="0">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实验环境</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实验目的</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实验内容</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小组分工</a:t>
            </a: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2674393" y="1923704"/>
            <a:ext cx="4171076" cy="738409"/>
          </a:xfrm>
          <a:prstGeom prst="rect">
            <a:avLst/>
          </a:prstGeom>
          <a:noFill/>
          <a:effectLst/>
        </p:spPr>
        <p:txBody>
          <a:bodyPr wrap="square" lIns="121670" tIns="60834" rIns="121670" bIns="60834">
            <a:spAutoFit/>
          </a:bodyPr>
          <a:lstStyle/>
          <a:p>
            <a:r>
              <a:rPr lang="en-US" altLang="zh-CN" sz="4000" spc="600">
                <a:latin typeface="微软雅黑" panose="020B0503020204020204" pitchFamily="34" charset="-122"/>
                <a:ea typeface="微软雅黑" panose="020B0503020204020204" pitchFamily="34" charset="-122"/>
                <a:cs typeface="+mn-ea"/>
                <a:sym typeface="+mn-lt"/>
              </a:rPr>
              <a:t>PART ONE</a:t>
            </a:r>
            <a:endParaRPr lang="zh-CN" altLang="en-US" sz="4000" spc="60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56671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5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2" presetClass="entr" presetSubtype="2" decel="525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2932094" y="535970"/>
            <a:ext cx="6327811"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神经网络</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r>
              <a:rPr lang="en-US" altLang="zh-CN"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B84C6C8C-4C4E-42C6-867F-61007BCB00C4}"/>
              </a:ext>
            </a:extLst>
          </p:cNvPr>
          <p:cNvSpPr txBox="1"/>
          <p:nvPr/>
        </p:nvSpPr>
        <p:spPr>
          <a:xfrm>
            <a:off x="1297857" y="1639893"/>
            <a:ext cx="9596284" cy="1077218"/>
          </a:xfrm>
          <a:prstGeom prst="rect">
            <a:avLst/>
          </a:prstGeom>
          <a:noFill/>
        </p:spPr>
        <p:txBody>
          <a:bodyPr wrap="square">
            <a:spAutoFit/>
          </a:bodyPr>
          <a:lstStyle/>
          <a:p>
            <a:pPr indent="266700" algn="just"/>
            <a:r>
              <a:rPr lang="zh-CN" altLang="en-US" sz="1600" kern="100" dirty="0">
                <a:effectLst/>
                <a:latin typeface="Cambria" panose="02040503050406030204" pitchFamily="18" charset="0"/>
                <a:ea typeface="宋体" panose="02010600030101010101" pitchFamily="2" charset="-122"/>
                <a:cs typeface="Arial" panose="020B0604020202020204" pitchFamily="34" charset="0"/>
              </a:rPr>
              <a:t>我们</a:t>
            </a:r>
            <a:r>
              <a:rPr lang="zh-CN" altLang="zh-CN" sz="1600" kern="100" dirty="0">
                <a:effectLst/>
                <a:latin typeface="Cambria" panose="02040503050406030204" pitchFamily="18" charset="0"/>
                <a:ea typeface="宋体" panose="02010600030101010101" pitchFamily="2" charset="-122"/>
                <a:cs typeface="Arial" panose="020B0604020202020204" pitchFamily="34" charset="0"/>
              </a:rPr>
              <a:t>经过</a:t>
            </a:r>
            <a:r>
              <a:rPr lang="zh-CN" altLang="en-US" sz="1600" kern="100" dirty="0">
                <a:effectLst/>
                <a:latin typeface="Cambria" panose="02040503050406030204" pitchFamily="18" charset="0"/>
                <a:ea typeface="宋体" panose="02010600030101010101" pitchFamily="2" charset="-122"/>
                <a:cs typeface="Arial" panose="020B0604020202020204" pitchFamily="34" charset="0"/>
              </a:rPr>
              <a:t>广泛的</a:t>
            </a:r>
            <a:r>
              <a:rPr lang="zh-CN" altLang="zh-CN" sz="1600" kern="100" dirty="0">
                <a:effectLst/>
                <a:latin typeface="Cambria" panose="02040503050406030204" pitchFamily="18" charset="0"/>
                <a:ea typeface="宋体" panose="02010600030101010101" pitchFamily="2" charset="-122"/>
                <a:cs typeface="Arial" panose="020B0604020202020204" pitchFamily="34" charset="0"/>
              </a:rPr>
              <a:t>调参可知，网络模型不需要过于复杂，两层足矣。也许是模型不算复杂，训练集不够大，最后选用的模型结构是</a:t>
            </a:r>
            <a:r>
              <a:rPr lang="en-US" altLang="zh-CN" sz="1600" kern="100" dirty="0">
                <a:effectLst/>
                <a:latin typeface="Cambria" panose="02040503050406030204" pitchFamily="18" charset="0"/>
                <a:ea typeface="宋体" panose="02010600030101010101" pitchFamily="2" charset="-122"/>
                <a:cs typeface="Arial" panose="020B0604020202020204" pitchFamily="34" charset="0"/>
              </a:rPr>
              <a:t>9_5(hidden), </a:t>
            </a:r>
            <a:r>
              <a:rPr lang="en-US" altLang="zh-CN" sz="1600" kern="100" dirty="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600" kern="100" dirty="0">
                <a:effectLst/>
                <a:latin typeface="Cambria" panose="02040503050406030204" pitchFamily="18" charset="0"/>
                <a:ea typeface="宋体" panose="02010600030101010101" pitchFamily="2" charset="-122"/>
                <a:cs typeface="Arial" panose="020B0604020202020204" pitchFamily="34" charset="0"/>
              </a:rPr>
              <a:t>=0.003, </a:t>
            </a:r>
            <a:r>
              <a:rPr lang="zh-CN" altLang="zh-CN" sz="1600" kern="100" dirty="0">
                <a:effectLst/>
                <a:latin typeface="Cambria" panose="02040503050406030204" pitchFamily="18" charset="0"/>
                <a:ea typeface="宋体" panose="02010600030101010101" pitchFamily="2" charset="-122"/>
                <a:cs typeface="Arial" panose="020B0604020202020204" pitchFamily="34" charset="0"/>
              </a:rPr>
              <a:t>激活函数选择</a:t>
            </a:r>
            <a:r>
              <a:rPr lang="en-US" altLang="zh-CN" sz="1600" kern="100" dirty="0">
                <a:effectLst/>
                <a:latin typeface="Cambria" panose="02040503050406030204" pitchFamily="18" charset="0"/>
                <a:ea typeface="宋体" panose="02010600030101010101" pitchFamily="2" charset="-122"/>
                <a:cs typeface="Arial" panose="020B0604020202020204" pitchFamily="34" charset="0"/>
              </a:rPr>
              <a:t>sigmoid, </a:t>
            </a:r>
            <a:r>
              <a:rPr lang="zh-CN" altLang="zh-CN" sz="1600" kern="100" dirty="0">
                <a:effectLst/>
                <a:latin typeface="Cambria" panose="02040503050406030204" pitchFamily="18" charset="0"/>
                <a:ea typeface="宋体" panose="02010600030101010101" pitchFamily="2" charset="-122"/>
                <a:cs typeface="Arial" panose="020B0604020202020204" pitchFamily="34" charset="0"/>
              </a:rPr>
              <a:t>训练方法选用传统方法</a:t>
            </a:r>
            <a:r>
              <a:rPr lang="zh-CN" altLang="en-US" sz="1600" kern="100" dirty="0">
                <a:effectLst/>
                <a:latin typeface="Cambria" panose="02040503050406030204" pitchFamily="18" charset="0"/>
                <a:ea typeface="宋体" panose="02010600030101010101" pitchFamily="2" charset="-122"/>
                <a:cs typeface="Arial" panose="020B0604020202020204" pitchFamily="34" charset="0"/>
              </a:rPr>
              <a:t>（标准梯度下降</a:t>
            </a:r>
            <a:r>
              <a:rPr lang="zh-CN" altLang="en-US" sz="1600" kern="100" dirty="0">
                <a:latin typeface="Cambria" panose="02040503050406030204" pitchFamily="18" charset="0"/>
                <a:ea typeface="宋体" panose="02010600030101010101" pitchFamily="2" charset="-122"/>
                <a:cs typeface="Arial" panose="020B0604020202020204" pitchFamily="34" charset="0"/>
              </a:rPr>
              <a:t>）。无论是额外利用了</a:t>
            </a:r>
            <a:r>
              <a:rPr lang="en-US" altLang="zh-CN" sz="1600" kern="100" dirty="0">
                <a:latin typeface="Cambria" panose="02040503050406030204" pitchFamily="18" charset="0"/>
                <a:ea typeface="宋体" panose="02010600030101010101" pitchFamily="2" charset="-122"/>
                <a:cs typeface="Arial" panose="020B0604020202020204" pitchFamily="34" charset="0"/>
              </a:rPr>
              <a:t>PCA</a:t>
            </a:r>
            <a:r>
              <a:rPr lang="zh-CN" altLang="en-US" sz="1600" kern="100" dirty="0">
                <a:latin typeface="Cambria" panose="02040503050406030204" pitchFamily="18" charset="0"/>
                <a:ea typeface="宋体" panose="02010600030101010101" pitchFamily="2" charset="-122"/>
                <a:cs typeface="Arial" panose="020B0604020202020204" pitchFamily="34" charset="0"/>
              </a:rPr>
              <a:t>、</a:t>
            </a:r>
            <a:r>
              <a:rPr lang="en-US" altLang="zh-CN" sz="1600" kern="100" dirty="0">
                <a:latin typeface="Cambria" panose="02040503050406030204" pitchFamily="18" charset="0"/>
                <a:ea typeface="宋体" panose="02010600030101010101" pitchFamily="2" charset="-122"/>
                <a:cs typeface="Arial" panose="020B0604020202020204" pitchFamily="34" charset="0"/>
              </a:rPr>
              <a:t>Adam</a:t>
            </a:r>
            <a:r>
              <a:rPr lang="zh-CN" altLang="en-US" sz="1600" kern="100" dirty="0">
                <a:latin typeface="Cambria" panose="02040503050406030204" pitchFamily="18" charset="0"/>
                <a:ea typeface="宋体" panose="02010600030101010101" pitchFamily="2" charset="-122"/>
                <a:cs typeface="Arial" panose="020B0604020202020204" pitchFamily="34" charset="0"/>
              </a:rPr>
              <a:t>亦或是</a:t>
            </a:r>
            <a:r>
              <a:rPr lang="en-US" altLang="zh-CN" sz="1600" kern="100" dirty="0">
                <a:latin typeface="Cambria" panose="02040503050406030204" pitchFamily="18" charset="0"/>
                <a:ea typeface="宋体" panose="02010600030101010101" pitchFamily="2" charset="-122"/>
                <a:cs typeface="Arial" panose="020B0604020202020204" pitchFamily="34" charset="0"/>
              </a:rPr>
              <a:t>L2</a:t>
            </a:r>
            <a:r>
              <a:rPr lang="zh-CN" altLang="en-US" sz="1600" kern="100" dirty="0">
                <a:latin typeface="Cambria" panose="02040503050406030204" pitchFamily="18" charset="0"/>
                <a:ea typeface="宋体" panose="02010600030101010101" pitchFamily="2" charset="-122"/>
                <a:cs typeface="Arial" panose="020B0604020202020204" pitchFamily="34" charset="0"/>
              </a:rPr>
              <a:t>正则化，对于模型准确率均未见提升，但归一化显著提升了模型准确率（还避免了可能的梯度爆炸）</a:t>
            </a:r>
            <a:endParaRPr lang="zh-CN" altLang="zh-CN" sz="1600" kern="100" dirty="0">
              <a:effectLst/>
              <a:latin typeface="Cambria" panose="02040503050406030204" pitchFamily="18" charset="0"/>
              <a:ea typeface="宋体"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80052CD1-CA6C-4BE2-93DD-060D234ABE2E}"/>
              </a:ext>
            </a:extLst>
          </p:cNvPr>
          <p:cNvSpPr txBox="1"/>
          <p:nvPr/>
        </p:nvSpPr>
        <p:spPr>
          <a:xfrm>
            <a:off x="5640009" y="1187573"/>
            <a:ext cx="1115288" cy="369332"/>
          </a:xfrm>
          <a:prstGeom prst="rect">
            <a:avLst/>
          </a:prstGeom>
          <a:noFill/>
        </p:spPr>
        <p:txBody>
          <a:bodyPr wrap="square">
            <a:spAutoFit/>
          </a:bodyPr>
          <a:lstStyle/>
          <a:p>
            <a:r>
              <a:rPr lang="zh-CN" altLang="en-US" sz="1800">
                <a:effectLst/>
                <a:latin typeface="Cambria" panose="02040503050406030204" pitchFamily="18" charset="0"/>
                <a:ea typeface="宋体" panose="02010600030101010101" pitchFamily="2" charset="-122"/>
                <a:cs typeface="Arial" panose="020B0604020202020204" pitchFamily="34" charset="0"/>
              </a:rPr>
              <a:t>调参</a:t>
            </a:r>
            <a:endParaRPr lang="zh-CN" altLang="en-US"/>
          </a:p>
        </p:txBody>
      </p:sp>
      <p:sp>
        <p:nvSpPr>
          <p:cNvPr id="8" name="文本框 7">
            <a:extLst>
              <a:ext uri="{FF2B5EF4-FFF2-40B4-BE49-F238E27FC236}">
                <a16:creationId xmlns:a16="http://schemas.microsoft.com/office/drawing/2014/main" id="{9DB73FF1-8F9E-4524-B63A-E4877804E884}"/>
              </a:ext>
            </a:extLst>
          </p:cNvPr>
          <p:cNvSpPr txBox="1"/>
          <p:nvPr/>
        </p:nvSpPr>
        <p:spPr>
          <a:xfrm>
            <a:off x="1702701" y="2758760"/>
            <a:ext cx="6182769" cy="381323"/>
          </a:xfrm>
          <a:prstGeom prst="rect">
            <a:avLst/>
          </a:prstGeom>
          <a:noFill/>
        </p:spPr>
        <p:txBody>
          <a:bodyPr wrap="square">
            <a:spAutoFit/>
          </a:bodyPr>
          <a:lstStyle/>
          <a:p>
            <a:pPr indent="266700" algn="just">
              <a:lnSpc>
                <a:spcPct val="115000"/>
              </a:lnSpc>
            </a:pPr>
            <a:r>
              <a:rPr lang="zh-CN" altLang="en-US" kern="100" dirty="0">
                <a:effectLst/>
                <a:latin typeface="Cambria" panose="02040503050406030204" pitchFamily="18" charset="0"/>
                <a:ea typeface="宋体" panose="02010600030101010101" pitchFamily="2" charset="-122"/>
                <a:cs typeface="Times New Roman" panose="02020603050405020304" pitchFamily="18" charset="0"/>
              </a:rPr>
              <a:t>最终</a:t>
            </a:r>
            <a:r>
              <a:rPr lang="zh-CN" altLang="zh-CN" kern="100" dirty="0">
                <a:effectLst/>
                <a:latin typeface="Cambria" panose="02040503050406030204" pitchFamily="18" charset="0"/>
                <a:ea typeface="宋体" panose="02010600030101010101" pitchFamily="2" charset="-122"/>
                <a:cs typeface="Times New Roman" panose="02020603050405020304" pitchFamily="18" charset="0"/>
              </a:rPr>
              <a:t>预测值与真实值对照散点图如图</a:t>
            </a:r>
            <a:r>
              <a:rPr lang="zh-CN" altLang="en-US" kern="1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kern="100" dirty="0">
                <a:effectLst/>
                <a:latin typeface="Cambria" panose="02040503050406030204" pitchFamily="18" charset="0"/>
                <a:ea typeface="宋体" panose="02010600030101010101" pitchFamily="2" charset="-122"/>
                <a:cs typeface="Times New Roman" panose="02020603050405020304" pitchFamily="18" charset="0"/>
              </a:rPr>
              <a:t>R2=0.88</a:t>
            </a:r>
            <a:r>
              <a:rPr lang="zh-CN" altLang="en-US" kern="100" dirty="0">
                <a:effectLst/>
                <a:latin typeface="Cambria" panose="02040503050406030204" pitchFamily="18" charset="0"/>
                <a:ea typeface="宋体" panose="02010600030101010101" pitchFamily="2" charset="-122"/>
                <a:cs typeface="Times New Roman" panose="02020603050405020304" pitchFamily="18" charset="0"/>
              </a:rPr>
              <a:t>）</a:t>
            </a:r>
            <a:r>
              <a:rPr lang="zh-CN" altLang="zh-CN" kern="100" dirty="0">
                <a:effectLst/>
                <a:latin typeface="Cambria" panose="020405030504060302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41EC6EDF-44E8-4E2B-99AC-D6C8087F2EED}"/>
              </a:ext>
            </a:extLst>
          </p:cNvPr>
          <p:cNvSpPr txBox="1"/>
          <p:nvPr/>
        </p:nvSpPr>
        <p:spPr>
          <a:xfrm>
            <a:off x="2592481" y="6570254"/>
            <a:ext cx="1364993" cy="318998"/>
          </a:xfrm>
          <a:prstGeom prst="rect">
            <a:avLst/>
          </a:prstGeom>
          <a:noFill/>
        </p:spPr>
        <p:txBody>
          <a:bodyPr wrap="square">
            <a:spAutoFit/>
          </a:bodyPr>
          <a:lstStyle/>
          <a:p>
            <a:pPr indent="266700" algn="just">
              <a:lnSpc>
                <a:spcPct val="115000"/>
              </a:lnSpc>
            </a:pPr>
            <a:r>
              <a:rPr lang="en-US" altLang="zh-CN" sz="1400" kern="100">
                <a:effectLst/>
                <a:latin typeface="Cambria" panose="02040503050406030204" pitchFamily="18" charset="0"/>
                <a:ea typeface="宋体" panose="02010600030101010101" pitchFamily="2" charset="-122"/>
                <a:cs typeface="Times New Roman" panose="02020603050405020304" pitchFamily="18" charset="0"/>
              </a:rPr>
              <a:t>scikit-learn</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8F396D2E-D2F3-429D-A65F-0373BD804F87}"/>
              </a:ext>
            </a:extLst>
          </p:cNvPr>
          <p:cNvSpPr txBox="1"/>
          <p:nvPr/>
        </p:nvSpPr>
        <p:spPr>
          <a:xfrm>
            <a:off x="8276454" y="6533866"/>
            <a:ext cx="1364993" cy="318998"/>
          </a:xfrm>
          <a:prstGeom prst="rect">
            <a:avLst/>
          </a:prstGeom>
          <a:noFill/>
        </p:spPr>
        <p:txBody>
          <a:bodyPr wrap="square">
            <a:spAutoFit/>
          </a:bodyPr>
          <a:lstStyle/>
          <a:p>
            <a:pPr indent="266700" algn="just">
              <a:lnSpc>
                <a:spcPct val="115000"/>
              </a:lnSpc>
            </a:pPr>
            <a:r>
              <a:rPr lang="zh-CN" altLang="en-US" sz="1400" kern="100">
                <a:latin typeface="Cambria" panose="02040503050406030204" pitchFamily="18" charset="0"/>
                <a:ea typeface="宋体" panose="02010600030101010101" pitchFamily="2" charset="-122"/>
                <a:cs typeface="Times New Roman" panose="02020603050405020304" pitchFamily="18" charset="0"/>
              </a:rPr>
              <a:t>手写</a:t>
            </a:r>
            <a:endParaRPr lang="zh-CN" altLang="zh-CN" sz="1400" kern="10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11" name="图片 10" descr="图表, 散点图&#10;&#10;描述已自动生成">
            <a:extLst>
              <a:ext uri="{FF2B5EF4-FFF2-40B4-BE49-F238E27FC236}">
                <a16:creationId xmlns:a16="http://schemas.microsoft.com/office/drawing/2014/main" id="{33CC48BA-C46C-44CF-B80B-2B05E875F48B}"/>
              </a:ext>
            </a:extLst>
          </p:cNvPr>
          <p:cNvPicPr>
            <a:picLocks noChangeAspect="1"/>
          </p:cNvPicPr>
          <p:nvPr/>
        </p:nvPicPr>
        <p:blipFill>
          <a:blip r:embed="rId3"/>
          <a:stretch>
            <a:fillRect/>
          </a:stretch>
        </p:blipFill>
        <p:spPr>
          <a:xfrm>
            <a:off x="1702702" y="3223381"/>
            <a:ext cx="3678040" cy="3187836"/>
          </a:xfrm>
          <a:prstGeom prst="rect">
            <a:avLst/>
          </a:prstGeom>
        </p:spPr>
      </p:pic>
      <p:pic>
        <p:nvPicPr>
          <p:cNvPr id="12" name="图片 11" descr="图表, 散点图&#10;&#10;描述已自动生成">
            <a:extLst>
              <a:ext uri="{FF2B5EF4-FFF2-40B4-BE49-F238E27FC236}">
                <a16:creationId xmlns:a16="http://schemas.microsoft.com/office/drawing/2014/main" id="{76806D8C-DD4D-43A0-9B74-8A0424109B08}"/>
              </a:ext>
            </a:extLst>
          </p:cNvPr>
          <p:cNvPicPr>
            <a:picLocks noChangeAspect="1"/>
          </p:cNvPicPr>
          <p:nvPr/>
        </p:nvPicPr>
        <p:blipFill>
          <a:blip r:embed="rId4"/>
          <a:stretch>
            <a:fillRect/>
          </a:stretch>
        </p:blipFill>
        <p:spPr>
          <a:xfrm>
            <a:off x="6987922" y="3223381"/>
            <a:ext cx="3678971" cy="3187836"/>
          </a:xfrm>
          <a:prstGeom prst="rect">
            <a:avLst/>
          </a:prstGeom>
        </p:spPr>
      </p:pic>
    </p:spTree>
    <p:extLst>
      <p:ext uri="{BB962C8B-B14F-4D97-AF65-F5344CB8AC3E}">
        <p14:creationId xmlns:p14="http://schemas.microsoft.com/office/powerpoint/2010/main" val="3312659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6BEE02D-5D94-4A5F-A41F-AE5DC6C58716}"/>
              </a:ext>
            </a:extLst>
          </p:cNvPr>
          <p:cNvSpPr txBox="1"/>
          <p:nvPr/>
        </p:nvSpPr>
        <p:spPr>
          <a:xfrm>
            <a:off x="8995901" y="5241902"/>
            <a:ext cx="2428254" cy="954107"/>
          </a:xfrm>
          <a:prstGeom prst="rect">
            <a:avLst/>
          </a:prstGeom>
          <a:solidFill>
            <a:schemeClr val="bg1"/>
          </a:solidFill>
        </p:spPr>
        <p:txBody>
          <a:bodyPr wrap="square">
            <a:spAutoFit/>
          </a:bodyPr>
          <a:lstStyle/>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网络结构</a:t>
            </a:r>
            <a:r>
              <a:rPr lang="en-US" altLang="zh-CN" sz="1400" kern="100">
                <a:effectLst/>
                <a:latin typeface="Cambria" panose="02040503050406030204" pitchFamily="18" charset="0"/>
                <a:ea typeface="宋体" panose="02010600030101010101" pitchFamily="2" charset="-122"/>
                <a:cs typeface="Arial" panose="020B0604020202020204" pitchFamily="34" charset="0"/>
              </a:rPr>
              <a:t>(hidden):</a:t>
            </a:r>
            <a:r>
              <a:rPr lang="en-US" altLang="zh-CN" sz="1400" kern="100">
                <a:latin typeface="Cambria" panose="02040503050406030204" pitchFamily="18" charset="0"/>
                <a:ea typeface="宋体" panose="02010600030101010101" pitchFamily="2" charset="-122"/>
                <a:cs typeface="Arial" panose="020B0604020202020204" pitchFamily="34" charset="0"/>
              </a:rPr>
              <a:t>9</a:t>
            </a:r>
            <a:r>
              <a:rPr lang="en-US" altLang="zh-CN" sz="1400" kern="100">
                <a:effectLst/>
                <a:latin typeface="Cambria" panose="02040503050406030204" pitchFamily="18" charset="0"/>
                <a:ea typeface="宋体" panose="02010600030101010101" pitchFamily="2" charset="-122"/>
                <a:cs typeface="Arial" panose="020B0604020202020204" pitchFamily="34" charset="0"/>
              </a:rPr>
              <a:t>_5,</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400" kern="10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400" kern="100">
                <a:effectLst/>
                <a:latin typeface="Cambria" panose="02040503050406030204" pitchFamily="18" charset="0"/>
                <a:ea typeface="宋体" panose="02010600030101010101" pitchFamily="2" charset="-122"/>
                <a:cs typeface="Arial" panose="020B0604020202020204" pitchFamily="34" charset="0"/>
              </a:rPr>
              <a:t>=0.003,</a:t>
            </a:r>
            <a:endParaRPr lang="en-US" altLang="zh-CN" sz="1400" kern="10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激活函数</a:t>
            </a:r>
            <a:r>
              <a:rPr lang="zh-CN" altLang="en-US" sz="1400" kern="100">
                <a:effectLst/>
                <a:latin typeface="Cambria" panose="02040503050406030204" pitchFamily="18" charset="0"/>
                <a:ea typeface="宋体" panose="02010600030101010101" pitchFamily="2" charset="-122"/>
                <a:cs typeface="Arial" panose="020B0604020202020204" pitchFamily="34" charset="0"/>
              </a:rPr>
              <a:t>：</a:t>
            </a:r>
            <a:r>
              <a:rPr lang="en-US" altLang="zh-CN" sz="1400" kern="100">
                <a:latin typeface="Cambria" panose="02040503050406030204" pitchFamily="18" charset="0"/>
                <a:ea typeface="宋体" panose="02010600030101010101" pitchFamily="2" charset="-122"/>
                <a:cs typeface="Arial" panose="020B0604020202020204" pitchFamily="34" charset="0"/>
              </a:rPr>
              <a:t>sigmoid</a:t>
            </a:r>
            <a:r>
              <a:rPr lang="en-US" altLang="zh-CN" sz="1400" kern="100">
                <a:effectLst/>
                <a:latin typeface="Cambria" panose="02040503050406030204" pitchFamily="18" charset="0"/>
                <a:ea typeface="宋体" panose="02010600030101010101" pitchFamily="2" charset="-122"/>
                <a:cs typeface="Arial" panose="020B0604020202020204" pitchFamily="34" charset="0"/>
              </a:rPr>
              <a:t>,</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r>
              <a:rPr lang="en-US" altLang="zh-CN" sz="1400">
                <a:latin typeface="Cambria" panose="02040503050406030204" pitchFamily="18" charset="0"/>
                <a:ea typeface="宋体" panose="02010600030101010101" pitchFamily="2" charset="-122"/>
                <a:cs typeface="Arial" panose="020B0604020202020204" pitchFamily="34" charset="0"/>
              </a:rPr>
              <a:t>      </a:t>
            </a:r>
            <a:r>
              <a:rPr lang="zh-CN" altLang="zh-CN" sz="1400">
                <a:effectLst/>
                <a:latin typeface="Cambria" panose="02040503050406030204" pitchFamily="18" charset="0"/>
                <a:ea typeface="宋体" panose="02010600030101010101" pitchFamily="2" charset="-122"/>
                <a:cs typeface="Arial" panose="020B0604020202020204" pitchFamily="34" charset="0"/>
              </a:rPr>
              <a:t>更新方法</a:t>
            </a:r>
            <a:r>
              <a:rPr lang="zh-CN" altLang="en-US" sz="1400">
                <a:effectLst/>
                <a:latin typeface="Cambria" panose="02040503050406030204" pitchFamily="18" charset="0"/>
                <a:ea typeface="宋体" panose="02010600030101010101" pitchFamily="2" charset="-122"/>
                <a:cs typeface="Arial" panose="020B0604020202020204" pitchFamily="34" charset="0"/>
              </a:rPr>
              <a:t>：</a:t>
            </a:r>
            <a:r>
              <a:rPr lang="en-US" altLang="zh-CN" sz="1400" err="1">
                <a:effectLst/>
                <a:latin typeface="Cambria" panose="02040503050406030204" pitchFamily="18" charset="0"/>
                <a:ea typeface="宋体" panose="02010600030101010101" pitchFamily="2" charset="-122"/>
                <a:cs typeface="Arial" panose="020B0604020202020204" pitchFamily="34" charset="0"/>
              </a:rPr>
              <a:t>adam</a:t>
            </a:r>
            <a:endParaRPr lang="zh-CN" altLang="en-US" sz="1400"/>
          </a:p>
        </p:txBody>
      </p:sp>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模型拟合</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多层感知机</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id="{13BE49AC-6E67-4EB4-8E75-C13898D848DF}"/>
              </a:ext>
            </a:extLst>
          </p:cNvPr>
          <p:cNvSpPr txBox="1"/>
          <p:nvPr/>
        </p:nvSpPr>
        <p:spPr>
          <a:xfrm>
            <a:off x="519165" y="1187374"/>
            <a:ext cx="4793975" cy="381323"/>
          </a:xfrm>
          <a:prstGeom prst="rect">
            <a:avLst/>
          </a:prstGeom>
          <a:solidFill>
            <a:schemeClr val="bg1"/>
          </a:solidFill>
        </p:spPr>
        <p:txBody>
          <a:bodyPr wrap="square">
            <a:spAutoFit/>
          </a:bodyPr>
          <a:lstStyle/>
          <a:p>
            <a:pPr indent="266700" algn="just">
              <a:lnSpc>
                <a:spcPct val="115000"/>
              </a:lnSpc>
            </a:pPr>
            <a:r>
              <a:rPr lang="en-US" altLang="zh-CN" kern="100" dirty="0">
                <a:latin typeface="Cambria" panose="02040503050406030204" pitchFamily="18" charset="0"/>
                <a:ea typeface="宋体" panose="02010600030101010101" pitchFamily="2" charset="-122"/>
                <a:cs typeface="Times New Roman" panose="02020603050405020304" pitchFamily="18" charset="0"/>
              </a:rPr>
              <a:t>loss</a:t>
            </a:r>
            <a:r>
              <a:rPr lang="zh-CN" altLang="en-US" kern="100" dirty="0">
                <a:latin typeface="Cambria" panose="02040503050406030204" pitchFamily="18" charset="0"/>
                <a:ea typeface="宋体" panose="02010600030101010101" pitchFamily="2" charset="-122"/>
                <a:cs typeface="Times New Roman" panose="02020603050405020304" pitchFamily="18" charset="0"/>
              </a:rPr>
              <a:t>值如下图：</a:t>
            </a:r>
            <a:endParaRPr lang="zh-CN" altLang="zh-CN" kern="100" dirty="0">
              <a:effectLst/>
              <a:latin typeface="Cambria" panose="02040503050406030204" pitchFamily="18" charset="0"/>
              <a:ea typeface="宋体" panose="02010600030101010101" pitchFamily="2" charset="-122"/>
              <a:cs typeface="Times New Roman" panose="02020603050405020304" pitchFamily="18" charset="0"/>
            </a:endParaRPr>
          </a:p>
        </p:txBody>
      </p:sp>
      <p:pic>
        <p:nvPicPr>
          <p:cNvPr id="9" name="图片 8" descr="形状&#10;&#10;描述已自动生成">
            <a:extLst>
              <a:ext uri="{FF2B5EF4-FFF2-40B4-BE49-F238E27FC236}">
                <a16:creationId xmlns:a16="http://schemas.microsoft.com/office/drawing/2014/main" id="{781E6D91-0668-4E99-BFF2-FCE2EA7B48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369" y="1568697"/>
            <a:ext cx="2806700" cy="2103120"/>
          </a:xfrm>
          <a:prstGeom prst="rect">
            <a:avLst/>
          </a:prstGeom>
          <a:noFill/>
          <a:ln>
            <a:noFill/>
          </a:ln>
        </p:spPr>
      </p:pic>
      <p:pic>
        <p:nvPicPr>
          <p:cNvPr id="10" name="图片 9" descr="图表&#10;&#10;描述已自动生成">
            <a:extLst>
              <a:ext uri="{FF2B5EF4-FFF2-40B4-BE49-F238E27FC236}">
                <a16:creationId xmlns:a16="http://schemas.microsoft.com/office/drawing/2014/main" id="{35595F1D-94B7-4E9F-A5B9-21DB62C5549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9888" y="1568316"/>
            <a:ext cx="2806700" cy="2103501"/>
          </a:xfrm>
          <a:prstGeom prst="rect">
            <a:avLst/>
          </a:prstGeom>
          <a:noFill/>
          <a:ln>
            <a:noFill/>
          </a:ln>
        </p:spPr>
      </p:pic>
      <p:pic>
        <p:nvPicPr>
          <p:cNvPr id="11" name="图片 10" descr="图表&#10;&#10;描述已自动生成">
            <a:extLst>
              <a:ext uri="{FF2B5EF4-FFF2-40B4-BE49-F238E27FC236}">
                <a16:creationId xmlns:a16="http://schemas.microsoft.com/office/drawing/2014/main" id="{40A1DF10-8001-4C43-B4C4-81A5CAA272E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5901" y="1568316"/>
            <a:ext cx="2806700" cy="2103501"/>
          </a:xfrm>
          <a:prstGeom prst="rect">
            <a:avLst/>
          </a:prstGeom>
          <a:noFill/>
          <a:ln>
            <a:noFill/>
          </a:ln>
        </p:spPr>
      </p:pic>
      <p:pic>
        <p:nvPicPr>
          <p:cNvPr id="12" name="图片 11" descr="图表, 形状&#10;&#10;描述已自动生成">
            <a:extLst>
              <a:ext uri="{FF2B5EF4-FFF2-40B4-BE49-F238E27FC236}">
                <a16:creationId xmlns:a16="http://schemas.microsoft.com/office/drawing/2014/main" id="{DE7B8989-DE96-45C6-8FB3-F9CFDBC58E9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0989" y="4511216"/>
            <a:ext cx="3093618" cy="2318820"/>
          </a:xfrm>
          <a:prstGeom prst="rect">
            <a:avLst/>
          </a:prstGeom>
          <a:noFill/>
          <a:ln>
            <a:noFill/>
          </a:ln>
        </p:spPr>
      </p:pic>
      <p:pic>
        <p:nvPicPr>
          <p:cNvPr id="13" name="图片 12" descr="图表&#10;&#10;描述已自动生成">
            <a:extLst>
              <a:ext uri="{FF2B5EF4-FFF2-40B4-BE49-F238E27FC236}">
                <a16:creationId xmlns:a16="http://schemas.microsoft.com/office/drawing/2014/main" id="{B73C6707-38B6-497E-82D9-8FE58580B82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9460"/>
          <a:stretch/>
        </p:blipFill>
        <p:spPr bwMode="auto">
          <a:xfrm>
            <a:off x="6384158" y="4511216"/>
            <a:ext cx="2800966" cy="2318327"/>
          </a:xfrm>
          <a:prstGeom prst="rect">
            <a:avLst/>
          </a:prstGeom>
          <a:noFill/>
          <a:ln>
            <a:noFill/>
          </a:ln>
        </p:spPr>
      </p:pic>
      <p:sp>
        <p:nvSpPr>
          <p:cNvPr id="17" name="文本框 16">
            <a:extLst>
              <a:ext uri="{FF2B5EF4-FFF2-40B4-BE49-F238E27FC236}">
                <a16:creationId xmlns:a16="http://schemas.microsoft.com/office/drawing/2014/main" id="{9AB932D1-7A29-4211-87D0-552CFDD96B50}"/>
              </a:ext>
            </a:extLst>
          </p:cNvPr>
          <p:cNvSpPr txBox="1"/>
          <p:nvPr/>
        </p:nvSpPr>
        <p:spPr>
          <a:xfrm>
            <a:off x="703507" y="3592993"/>
            <a:ext cx="2428254" cy="954107"/>
          </a:xfrm>
          <a:prstGeom prst="rect">
            <a:avLst/>
          </a:prstGeom>
          <a:noFill/>
        </p:spPr>
        <p:txBody>
          <a:bodyPr wrap="square">
            <a:spAutoFit/>
          </a:bodyPr>
          <a:lstStyle/>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网络结构</a:t>
            </a:r>
            <a:r>
              <a:rPr lang="en-US" altLang="zh-CN" sz="1400" kern="100">
                <a:effectLst/>
                <a:latin typeface="Cambria" panose="02040503050406030204" pitchFamily="18" charset="0"/>
                <a:ea typeface="宋体" panose="02010600030101010101" pitchFamily="2" charset="-122"/>
                <a:cs typeface="Arial" panose="020B0604020202020204" pitchFamily="34" charset="0"/>
              </a:rPr>
              <a:t>(hidden):7_7_5,</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400" kern="10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400" kern="100">
                <a:effectLst/>
                <a:latin typeface="Cambria" panose="02040503050406030204" pitchFamily="18" charset="0"/>
                <a:ea typeface="宋体" panose="02010600030101010101" pitchFamily="2" charset="-122"/>
                <a:cs typeface="Arial" panose="020B0604020202020204" pitchFamily="34" charset="0"/>
              </a:rPr>
              <a:t>=0.003,</a:t>
            </a:r>
            <a:endParaRPr lang="en-US" altLang="zh-CN" sz="1400" kern="10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激活函数</a:t>
            </a:r>
            <a:r>
              <a:rPr lang="zh-CN" altLang="en-US" sz="1400" kern="100">
                <a:effectLst/>
                <a:latin typeface="Cambria" panose="02040503050406030204" pitchFamily="18" charset="0"/>
                <a:ea typeface="宋体" panose="02010600030101010101" pitchFamily="2" charset="-122"/>
                <a:cs typeface="Arial" panose="020B0604020202020204" pitchFamily="34" charset="0"/>
              </a:rPr>
              <a:t>：</a:t>
            </a:r>
            <a:r>
              <a:rPr lang="en-US" altLang="zh-CN" sz="1400" kern="100" err="1">
                <a:effectLst/>
                <a:latin typeface="Cambria" panose="02040503050406030204" pitchFamily="18" charset="0"/>
                <a:ea typeface="宋体" panose="02010600030101010101" pitchFamily="2" charset="-122"/>
                <a:cs typeface="Arial" panose="020B0604020202020204" pitchFamily="34" charset="0"/>
              </a:rPr>
              <a:t>relu</a:t>
            </a:r>
            <a:r>
              <a:rPr lang="en-US" altLang="zh-CN" sz="1400" kern="100">
                <a:effectLst/>
                <a:latin typeface="Cambria" panose="02040503050406030204" pitchFamily="18" charset="0"/>
                <a:ea typeface="宋体" panose="02010600030101010101" pitchFamily="2" charset="-122"/>
                <a:cs typeface="Arial" panose="020B0604020202020204" pitchFamily="34" charset="0"/>
              </a:rPr>
              <a:t>,</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r>
              <a:rPr lang="en-US" altLang="zh-CN" sz="1400">
                <a:latin typeface="Cambria" panose="02040503050406030204" pitchFamily="18" charset="0"/>
                <a:ea typeface="宋体" panose="02010600030101010101" pitchFamily="2" charset="-122"/>
                <a:cs typeface="Arial" panose="020B0604020202020204" pitchFamily="34" charset="0"/>
              </a:rPr>
              <a:t>      </a:t>
            </a:r>
            <a:r>
              <a:rPr lang="zh-CN" altLang="zh-CN" sz="1400">
                <a:effectLst/>
                <a:latin typeface="Cambria" panose="02040503050406030204" pitchFamily="18" charset="0"/>
                <a:ea typeface="宋体" panose="02010600030101010101" pitchFamily="2" charset="-122"/>
                <a:cs typeface="Arial" panose="020B0604020202020204" pitchFamily="34" charset="0"/>
              </a:rPr>
              <a:t>更新方法</a:t>
            </a:r>
            <a:r>
              <a:rPr lang="zh-CN" altLang="en-US" sz="1400">
                <a:effectLst/>
                <a:latin typeface="Cambria" panose="02040503050406030204" pitchFamily="18" charset="0"/>
                <a:ea typeface="宋体" panose="02010600030101010101" pitchFamily="2" charset="-122"/>
                <a:cs typeface="Arial" panose="020B0604020202020204" pitchFamily="34" charset="0"/>
              </a:rPr>
              <a:t>：</a:t>
            </a:r>
            <a:r>
              <a:rPr lang="en-US" altLang="zh-CN" sz="1400" err="1">
                <a:effectLst/>
                <a:latin typeface="Cambria" panose="02040503050406030204" pitchFamily="18" charset="0"/>
                <a:ea typeface="宋体" panose="02010600030101010101" pitchFamily="2" charset="-122"/>
                <a:cs typeface="Arial" panose="020B0604020202020204" pitchFamily="34" charset="0"/>
              </a:rPr>
              <a:t>adam</a:t>
            </a:r>
            <a:endParaRPr lang="zh-CN" altLang="en-US" sz="1400"/>
          </a:p>
        </p:txBody>
      </p:sp>
      <p:sp>
        <p:nvSpPr>
          <p:cNvPr id="18" name="文本框 17">
            <a:extLst>
              <a:ext uri="{FF2B5EF4-FFF2-40B4-BE49-F238E27FC236}">
                <a16:creationId xmlns:a16="http://schemas.microsoft.com/office/drawing/2014/main" id="{55A36341-0BF4-4314-BD43-873D480BB2B2}"/>
              </a:ext>
            </a:extLst>
          </p:cNvPr>
          <p:cNvSpPr txBox="1"/>
          <p:nvPr/>
        </p:nvSpPr>
        <p:spPr>
          <a:xfrm>
            <a:off x="9185124" y="3671817"/>
            <a:ext cx="2428254" cy="954107"/>
          </a:xfrm>
          <a:prstGeom prst="rect">
            <a:avLst/>
          </a:prstGeom>
          <a:noFill/>
        </p:spPr>
        <p:txBody>
          <a:bodyPr wrap="square">
            <a:spAutoFit/>
          </a:bodyPr>
          <a:lstStyle/>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网络结构</a:t>
            </a:r>
            <a:r>
              <a:rPr lang="en-US" altLang="zh-CN" sz="1400" kern="100">
                <a:effectLst/>
                <a:latin typeface="Cambria" panose="02040503050406030204" pitchFamily="18" charset="0"/>
                <a:ea typeface="宋体" panose="02010600030101010101" pitchFamily="2" charset="-122"/>
                <a:cs typeface="Arial" panose="020B0604020202020204" pitchFamily="34" charset="0"/>
              </a:rPr>
              <a:t>(hidden):</a:t>
            </a:r>
            <a:r>
              <a:rPr lang="en-US" altLang="zh-CN" sz="1400" kern="100">
                <a:latin typeface="Cambria" panose="02040503050406030204" pitchFamily="18" charset="0"/>
                <a:ea typeface="宋体" panose="02010600030101010101" pitchFamily="2" charset="-122"/>
                <a:cs typeface="Arial" panose="020B0604020202020204" pitchFamily="34" charset="0"/>
              </a:rPr>
              <a:t>9</a:t>
            </a:r>
            <a:r>
              <a:rPr lang="en-US" altLang="zh-CN" sz="1400" kern="100">
                <a:effectLst/>
                <a:latin typeface="Cambria" panose="02040503050406030204" pitchFamily="18" charset="0"/>
                <a:ea typeface="宋体" panose="02010600030101010101" pitchFamily="2" charset="-122"/>
                <a:cs typeface="Arial" panose="020B0604020202020204" pitchFamily="34" charset="0"/>
              </a:rPr>
              <a:t>_5,</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400" kern="10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400" kern="100">
                <a:effectLst/>
                <a:latin typeface="Cambria" panose="02040503050406030204" pitchFamily="18" charset="0"/>
                <a:ea typeface="宋体" panose="02010600030101010101" pitchFamily="2" charset="-122"/>
                <a:cs typeface="Arial" panose="020B0604020202020204" pitchFamily="34" charset="0"/>
              </a:rPr>
              <a:t>=0.003,</a:t>
            </a:r>
            <a:endParaRPr lang="en-US" altLang="zh-CN" sz="1400" kern="10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400" kern="100">
                <a:effectLst/>
                <a:latin typeface="Cambria" panose="02040503050406030204" pitchFamily="18" charset="0"/>
                <a:ea typeface="宋体" panose="02010600030101010101" pitchFamily="2" charset="-122"/>
                <a:cs typeface="Arial" panose="020B0604020202020204" pitchFamily="34" charset="0"/>
              </a:rPr>
              <a:t>激活函数</a:t>
            </a:r>
            <a:r>
              <a:rPr lang="zh-CN" altLang="en-US" sz="1400" kern="100">
                <a:effectLst/>
                <a:latin typeface="Cambria" panose="02040503050406030204" pitchFamily="18" charset="0"/>
                <a:ea typeface="宋体" panose="02010600030101010101" pitchFamily="2" charset="-122"/>
                <a:cs typeface="Arial" panose="020B0604020202020204" pitchFamily="34" charset="0"/>
              </a:rPr>
              <a:t>：</a:t>
            </a:r>
            <a:r>
              <a:rPr lang="en-US" altLang="zh-CN" sz="1400" kern="100">
                <a:latin typeface="Cambria" panose="02040503050406030204" pitchFamily="18" charset="0"/>
                <a:ea typeface="宋体" panose="02010600030101010101" pitchFamily="2" charset="-122"/>
                <a:cs typeface="Arial" panose="020B0604020202020204" pitchFamily="34" charset="0"/>
              </a:rPr>
              <a:t>rule</a:t>
            </a:r>
            <a:r>
              <a:rPr lang="en-US" altLang="zh-CN" sz="1400" kern="100">
                <a:effectLst/>
                <a:latin typeface="Cambria" panose="02040503050406030204" pitchFamily="18" charset="0"/>
                <a:ea typeface="宋体" panose="02010600030101010101" pitchFamily="2" charset="-122"/>
                <a:cs typeface="Arial" panose="020B0604020202020204" pitchFamily="34" charset="0"/>
              </a:rPr>
              <a:t>,</a:t>
            </a:r>
            <a:endParaRPr lang="zh-CN" altLang="zh-CN" sz="1400" kern="100">
              <a:effectLst/>
              <a:latin typeface="Cambria" panose="02040503050406030204" pitchFamily="18" charset="0"/>
              <a:ea typeface="宋体" panose="02010600030101010101" pitchFamily="2" charset="-122"/>
              <a:cs typeface="Arial" panose="020B0604020202020204" pitchFamily="34" charset="0"/>
            </a:endParaRPr>
          </a:p>
          <a:p>
            <a:r>
              <a:rPr lang="en-US" altLang="zh-CN" sz="1400">
                <a:latin typeface="Cambria" panose="02040503050406030204" pitchFamily="18" charset="0"/>
                <a:ea typeface="宋体" panose="02010600030101010101" pitchFamily="2" charset="-122"/>
                <a:cs typeface="Arial" panose="020B0604020202020204" pitchFamily="34" charset="0"/>
              </a:rPr>
              <a:t>      </a:t>
            </a:r>
            <a:r>
              <a:rPr lang="zh-CN" altLang="zh-CN" sz="1400">
                <a:effectLst/>
                <a:latin typeface="Cambria" panose="02040503050406030204" pitchFamily="18" charset="0"/>
                <a:ea typeface="宋体" panose="02010600030101010101" pitchFamily="2" charset="-122"/>
                <a:cs typeface="Arial" panose="020B0604020202020204" pitchFamily="34" charset="0"/>
              </a:rPr>
              <a:t>更新方法</a:t>
            </a:r>
            <a:r>
              <a:rPr lang="zh-CN" altLang="en-US" sz="1400">
                <a:effectLst/>
                <a:latin typeface="Cambria" panose="02040503050406030204" pitchFamily="18" charset="0"/>
                <a:ea typeface="宋体" panose="02010600030101010101" pitchFamily="2" charset="-122"/>
                <a:cs typeface="Arial" panose="020B0604020202020204" pitchFamily="34" charset="0"/>
              </a:rPr>
              <a:t>：</a:t>
            </a:r>
            <a:r>
              <a:rPr lang="en-US" altLang="zh-CN" sz="1400" err="1">
                <a:effectLst/>
                <a:latin typeface="Cambria" panose="02040503050406030204" pitchFamily="18" charset="0"/>
                <a:ea typeface="宋体" panose="02010600030101010101" pitchFamily="2" charset="-122"/>
                <a:cs typeface="Arial" panose="020B0604020202020204" pitchFamily="34" charset="0"/>
              </a:rPr>
              <a:t>adam</a:t>
            </a:r>
            <a:endParaRPr lang="zh-CN" altLang="en-US" sz="1400"/>
          </a:p>
        </p:txBody>
      </p:sp>
      <p:sp>
        <p:nvSpPr>
          <p:cNvPr id="19" name="文本框 18">
            <a:extLst>
              <a:ext uri="{FF2B5EF4-FFF2-40B4-BE49-F238E27FC236}">
                <a16:creationId xmlns:a16="http://schemas.microsoft.com/office/drawing/2014/main" id="{4A4E5FBF-1C46-4F2C-8CFF-2647247AE4F3}"/>
              </a:ext>
            </a:extLst>
          </p:cNvPr>
          <p:cNvSpPr txBox="1"/>
          <p:nvPr/>
        </p:nvSpPr>
        <p:spPr>
          <a:xfrm>
            <a:off x="4679375" y="3592993"/>
            <a:ext cx="2428254" cy="954107"/>
          </a:xfrm>
          <a:prstGeom prst="rect">
            <a:avLst/>
          </a:prstGeom>
          <a:noFill/>
        </p:spPr>
        <p:txBody>
          <a:bodyPr wrap="square">
            <a:spAutoFit/>
          </a:bodyPr>
          <a:lstStyle/>
          <a:p>
            <a:pPr indent="266700" algn="just"/>
            <a:r>
              <a:rPr lang="zh-CN" altLang="zh-CN" sz="1400" kern="100" dirty="0">
                <a:effectLst/>
                <a:latin typeface="Cambria" panose="02040503050406030204" pitchFamily="18" charset="0"/>
                <a:ea typeface="宋体" panose="02010600030101010101" pitchFamily="2" charset="-122"/>
                <a:cs typeface="Arial" panose="020B0604020202020204" pitchFamily="34" charset="0"/>
              </a:rPr>
              <a:t>网络结构</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(hidden):</a:t>
            </a:r>
            <a:r>
              <a:rPr lang="en-US" altLang="zh-CN" sz="1400" kern="100" dirty="0">
                <a:latin typeface="Cambria" panose="02040503050406030204" pitchFamily="18" charset="0"/>
                <a:ea typeface="宋体" panose="02010600030101010101" pitchFamily="2" charset="-122"/>
                <a:cs typeface="Arial" panose="020B0604020202020204" pitchFamily="34" charset="0"/>
              </a:rPr>
              <a:t>9</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_5,</a:t>
            </a:r>
            <a:endParaRPr lang="zh-CN" altLang="zh-CN" sz="14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400" kern="100" dirty="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=0.003,</a:t>
            </a:r>
            <a:endParaRPr lang="en-US" altLang="zh-CN" sz="1400" kern="100" dirty="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400" kern="100" dirty="0">
                <a:effectLst/>
                <a:latin typeface="Cambria" panose="02040503050406030204" pitchFamily="18" charset="0"/>
                <a:ea typeface="宋体" panose="02010600030101010101" pitchFamily="2" charset="-122"/>
                <a:cs typeface="Arial" panose="020B0604020202020204" pitchFamily="34" charset="0"/>
              </a:rPr>
              <a:t>激活函数</a:t>
            </a:r>
            <a:r>
              <a:rPr lang="zh-CN" altLang="en-US" sz="1400" kern="100" dirty="0">
                <a:effectLst/>
                <a:latin typeface="Cambria" panose="02040503050406030204" pitchFamily="18" charset="0"/>
                <a:ea typeface="宋体" panose="02010600030101010101" pitchFamily="2" charset="-122"/>
                <a:cs typeface="Arial" panose="020B0604020202020204" pitchFamily="34" charset="0"/>
              </a:rPr>
              <a:t>：</a:t>
            </a:r>
            <a:r>
              <a:rPr lang="en-US" altLang="zh-CN" sz="1400" kern="100" dirty="0" err="1">
                <a:effectLst/>
                <a:latin typeface="Cambria" panose="02040503050406030204" pitchFamily="18" charset="0"/>
                <a:ea typeface="宋体" panose="02010600030101010101" pitchFamily="2" charset="-122"/>
                <a:cs typeface="Arial" panose="020B0604020202020204" pitchFamily="34" charset="0"/>
              </a:rPr>
              <a:t>relu</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a:t>
            </a:r>
            <a:endParaRPr lang="zh-CN" altLang="zh-CN" sz="1400" kern="100" dirty="0">
              <a:effectLst/>
              <a:latin typeface="Cambria" panose="02040503050406030204" pitchFamily="18" charset="0"/>
              <a:ea typeface="宋体" panose="02010600030101010101" pitchFamily="2" charset="-122"/>
              <a:cs typeface="Arial" panose="020B0604020202020204" pitchFamily="34" charset="0"/>
            </a:endParaRPr>
          </a:p>
          <a:p>
            <a:r>
              <a:rPr lang="en-US" altLang="zh-CN" sz="1400" dirty="0">
                <a:latin typeface="Cambria" panose="02040503050406030204" pitchFamily="18" charset="0"/>
                <a:ea typeface="宋体" panose="02010600030101010101" pitchFamily="2" charset="-122"/>
                <a:cs typeface="Arial" panose="020B0604020202020204" pitchFamily="34" charset="0"/>
              </a:rPr>
              <a:t>      </a:t>
            </a:r>
            <a:r>
              <a:rPr lang="zh-CN" altLang="zh-CN" sz="1400" dirty="0">
                <a:effectLst/>
                <a:latin typeface="Cambria" panose="02040503050406030204" pitchFamily="18" charset="0"/>
                <a:ea typeface="宋体" panose="02010600030101010101" pitchFamily="2" charset="-122"/>
                <a:cs typeface="Arial" panose="020B0604020202020204" pitchFamily="34" charset="0"/>
              </a:rPr>
              <a:t>更新方法</a:t>
            </a:r>
            <a:r>
              <a:rPr lang="zh-CN" altLang="en-US" sz="1400" dirty="0">
                <a:effectLst/>
                <a:latin typeface="Cambria" panose="02040503050406030204" pitchFamily="18" charset="0"/>
                <a:ea typeface="宋体" panose="02010600030101010101" pitchFamily="2" charset="-122"/>
                <a:cs typeface="Arial" panose="020B0604020202020204" pitchFamily="34" charset="0"/>
              </a:rPr>
              <a:t>：</a:t>
            </a:r>
            <a:r>
              <a:rPr lang="zh-CN" altLang="en-US" sz="1400" dirty="0">
                <a:latin typeface="Cambria" panose="02040503050406030204" pitchFamily="18" charset="0"/>
                <a:ea typeface="宋体" panose="02010600030101010101" pitchFamily="2" charset="-122"/>
                <a:cs typeface="Arial" panose="020B0604020202020204" pitchFamily="34" charset="0"/>
              </a:rPr>
              <a:t>标准梯度下降</a:t>
            </a:r>
            <a:endParaRPr lang="zh-CN" altLang="en-US" sz="1400" dirty="0"/>
          </a:p>
        </p:txBody>
      </p:sp>
      <p:sp>
        <p:nvSpPr>
          <p:cNvPr id="21" name="文本框 20">
            <a:extLst>
              <a:ext uri="{FF2B5EF4-FFF2-40B4-BE49-F238E27FC236}">
                <a16:creationId xmlns:a16="http://schemas.microsoft.com/office/drawing/2014/main" id="{2AFBA090-53DB-4995-A535-D73B7C3C6426}"/>
              </a:ext>
            </a:extLst>
          </p:cNvPr>
          <p:cNvSpPr txBox="1"/>
          <p:nvPr/>
        </p:nvSpPr>
        <p:spPr>
          <a:xfrm>
            <a:off x="3944806" y="5193572"/>
            <a:ext cx="2428254" cy="954107"/>
          </a:xfrm>
          <a:prstGeom prst="rect">
            <a:avLst/>
          </a:prstGeom>
          <a:noFill/>
        </p:spPr>
        <p:txBody>
          <a:bodyPr wrap="square">
            <a:spAutoFit/>
          </a:bodyPr>
          <a:lstStyle/>
          <a:p>
            <a:pPr indent="266700" algn="just"/>
            <a:r>
              <a:rPr lang="zh-CN" altLang="zh-CN" sz="1400" kern="100" dirty="0">
                <a:effectLst/>
                <a:latin typeface="Cambria" panose="02040503050406030204" pitchFamily="18" charset="0"/>
                <a:ea typeface="宋体" panose="02010600030101010101" pitchFamily="2" charset="-122"/>
                <a:cs typeface="Arial" panose="020B0604020202020204" pitchFamily="34" charset="0"/>
              </a:rPr>
              <a:t>网络结构</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(hidden):</a:t>
            </a:r>
            <a:r>
              <a:rPr lang="en-US" altLang="zh-CN" sz="1400" kern="100" dirty="0">
                <a:latin typeface="Cambria" panose="02040503050406030204" pitchFamily="18" charset="0"/>
                <a:ea typeface="宋体" panose="02010600030101010101" pitchFamily="2" charset="-122"/>
                <a:cs typeface="Arial" panose="020B0604020202020204" pitchFamily="34" charset="0"/>
              </a:rPr>
              <a:t>9</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_5,</a:t>
            </a:r>
            <a:endParaRPr lang="zh-CN" altLang="zh-CN" sz="14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400" kern="100" dirty="0" err="1">
                <a:effectLst/>
                <a:latin typeface="Cambria" panose="02040503050406030204" pitchFamily="18" charset="0"/>
                <a:ea typeface="宋体" panose="02010600030101010101" pitchFamily="2" charset="-122"/>
                <a:cs typeface="Arial" panose="020B0604020202020204" pitchFamily="34" charset="0"/>
              </a:rPr>
              <a:t>learning_rate</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=0.003,</a:t>
            </a:r>
            <a:endParaRPr lang="en-US" altLang="zh-CN" sz="1400" kern="100" dirty="0">
              <a:latin typeface="Cambria" panose="02040503050406030204" pitchFamily="18" charset="0"/>
              <a:ea typeface="宋体" panose="02010600030101010101" pitchFamily="2" charset="-122"/>
              <a:cs typeface="Arial" panose="020B0604020202020204" pitchFamily="34" charset="0"/>
            </a:endParaRPr>
          </a:p>
          <a:p>
            <a:pPr indent="266700" algn="just"/>
            <a:r>
              <a:rPr lang="zh-CN" altLang="zh-CN" sz="1400" kern="100" dirty="0">
                <a:effectLst/>
                <a:latin typeface="Cambria" panose="02040503050406030204" pitchFamily="18" charset="0"/>
                <a:ea typeface="宋体" panose="02010600030101010101" pitchFamily="2" charset="-122"/>
                <a:cs typeface="Arial" panose="020B0604020202020204" pitchFamily="34" charset="0"/>
              </a:rPr>
              <a:t>激活函数</a:t>
            </a:r>
            <a:r>
              <a:rPr lang="zh-CN" altLang="en-US" sz="1400" kern="100" dirty="0">
                <a:effectLst/>
                <a:latin typeface="Cambria" panose="02040503050406030204" pitchFamily="18" charset="0"/>
                <a:ea typeface="宋体" panose="02010600030101010101" pitchFamily="2" charset="-122"/>
                <a:cs typeface="Arial" panose="020B0604020202020204" pitchFamily="34" charset="0"/>
              </a:rPr>
              <a:t>：</a:t>
            </a:r>
            <a:r>
              <a:rPr lang="en-US" altLang="zh-CN" sz="1400" kern="100" dirty="0">
                <a:latin typeface="Cambria" panose="02040503050406030204" pitchFamily="18" charset="0"/>
                <a:ea typeface="宋体" panose="02010600030101010101" pitchFamily="2" charset="-122"/>
                <a:cs typeface="Arial" panose="020B0604020202020204" pitchFamily="34" charset="0"/>
              </a:rPr>
              <a:t>sigmoid</a:t>
            </a:r>
            <a:r>
              <a:rPr lang="en-US" altLang="zh-CN" sz="1400" kern="100" dirty="0">
                <a:effectLst/>
                <a:latin typeface="Cambria" panose="02040503050406030204" pitchFamily="18" charset="0"/>
                <a:ea typeface="宋体" panose="02010600030101010101" pitchFamily="2" charset="-122"/>
                <a:cs typeface="Arial" panose="020B0604020202020204" pitchFamily="34" charset="0"/>
              </a:rPr>
              <a:t>,</a:t>
            </a:r>
            <a:endParaRPr lang="zh-CN" altLang="zh-CN" sz="1400" kern="100" dirty="0">
              <a:effectLst/>
              <a:latin typeface="Cambria" panose="02040503050406030204" pitchFamily="18" charset="0"/>
              <a:ea typeface="宋体" panose="02010600030101010101" pitchFamily="2" charset="-122"/>
              <a:cs typeface="Arial" panose="020B0604020202020204" pitchFamily="34" charset="0"/>
            </a:endParaRPr>
          </a:p>
          <a:p>
            <a:r>
              <a:rPr lang="en-US" altLang="zh-CN" sz="1400" dirty="0">
                <a:latin typeface="Cambria" panose="02040503050406030204" pitchFamily="18" charset="0"/>
                <a:ea typeface="宋体" panose="02010600030101010101" pitchFamily="2" charset="-122"/>
                <a:cs typeface="Arial" panose="020B0604020202020204" pitchFamily="34" charset="0"/>
              </a:rPr>
              <a:t>      </a:t>
            </a:r>
            <a:r>
              <a:rPr lang="zh-CN" altLang="zh-CN" sz="1400" dirty="0">
                <a:effectLst/>
                <a:latin typeface="Cambria" panose="02040503050406030204" pitchFamily="18" charset="0"/>
                <a:ea typeface="宋体" panose="02010600030101010101" pitchFamily="2" charset="-122"/>
                <a:cs typeface="Arial" panose="020B0604020202020204" pitchFamily="34" charset="0"/>
              </a:rPr>
              <a:t>更新方法</a:t>
            </a:r>
            <a:r>
              <a:rPr lang="zh-CN" altLang="en-US" sz="1400" dirty="0">
                <a:effectLst/>
                <a:latin typeface="Cambria" panose="02040503050406030204" pitchFamily="18" charset="0"/>
                <a:ea typeface="宋体" panose="02010600030101010101" pitchFamily="2" charset="-122"/>
                <a:cs typeface="Arial" panose="020B0604020202020204" pitchFamily="34" charset="0"/>
              </a:rPr>
              <a:t>：</a:t>
            </a:r>
            <a:r>
              <a:rPr lang="zh-CN" altLang="en-US" sz="1400" dirty="0">
                <a:latin typeface="Cambria" panose="02040503050406030204" pitchFamily="18" charset="0"/>
                <a:ea typeface="宋体" panose="02010600030101010101" pitchFamily="2" charset="-122"/>
                <a:cs typeface="Arial" panose="020B0604020202020204" pitchFamily="34" charset="0"/>
              </a:rPr>
              <a:t>标准梯度下降</a:t>
            </a:r>
            <a:endParaRPr lang="zh-CN" altLang="en-US" sz="1400" dirty="0"/>
          </a:p>
        </p:txBody>
      </p:sp>
    </p:spTree>
    <p:extLst>
      <p:ext uri="{BB962C8B-B14F-4D97-AF65-F5344CB8AC3E}">
        <p14:creationId xmlns:p14="http://schemas.microsoft.com/office/powerpoint/2010/main" val="3431953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模型比较</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1236647" y="1037647"/>
            <a:ext cx="4196574" cy="381323"/>
          </a:xfrm>
          <a:prstGeom prst="rect">
            <a:avLst/>
          </a:prstGeom>
          <a:noFill/>
        </p:spPr>
        <p:txBody>
          <a:bodyPr wrap="square">
            <a:spAutoFit/>
          </a:bodyPr>
          <a:lstStyle/>
          <a:p>
            <a:pPr indent="266700" algn="just">
              <a:lnSpc>
                <a:spcPct val="115000"/>
              </a:lnSpc>
            </a:pPr>
            <a:r>
              <a:rPr lang="en-US" altLang="zh-CN" sz="1800">
                <a:effectLst/>
                <a:latin typeface="Cambria" panose="02040503050406030204" pitchFamily="18" charset="0"/>
                <a:ea typeface="宋体" panose="02010600030101010101" pitchFamily="2" charset="-122"/>
                <a:cs typeface="Arial" panose="020B0604020202020204" pitchFamily="34" charset="0"/>
              </a:rPr>
              <a:t>MSE</a:t>
            </a:r>
            <a:r>
              <a:rPr lang="zh-CN" altLang="zh-CN" sz="1800">
                <a:effectLst/>
                <a:latin typeface="Cambria" panose="02040503050406030204" pitchFamily="18" charset="0"/>
                <a:ea typeface="宋体" panose="02010600030101010101" pitchFamily="2" charset="-122"/>
                <a:cs typeface="Arial" panose="020B0604020202020204" pitchFamily="34" charset="0"/>
              </a:rPr>
              <a:t>（均方差）</a:t>
            </a:r>
            <a:r>
              <a:rPr lang="zh-CN" altLang="en-US" sz="1800">
                <a:effectLst/>
                <a:latin typeface="Cambria" panose="02040503050406030204" pitchFamily="18" charset="0"/>
                <a:ea typeface="宋体" panose="02010600030101010101" pitchFamily="2" charset="-122"/>
                <a:cs typeface="Arial" panose="020B0604020202020204" pitchFamily="34" charset="0"/>
              </a:rPr>
              <a:t>计算</a:t>
            </a:r>
            <a:r>
              <a:rPr lang="zh-CN" altLang="zh-CN" kern="100">
                <a:effectLst/>
                <a:latin typeface="Cambria" panose="02040503050406030204" pitchFamily="18" charset="0"/>
                <a:ea typeface="宋体" panose="02010600030101010101" pitchFamily="2" charset="-122"/>
                <a:cs typeface="Times New Roman" panose="02020603050405020304" pitchFamily="18" charset="0"/>
              </a:rPr>
              <a:t>如图：</a:t>
            </a:r>
          </a:p>
        </p:txBody>
      </p:sp>
      <p:pic>
        <p:nvPicPr>
          <p:cNvPr id="8" name="图片 7" descr="图片包含 表格&#10;&#10;描述已自动生成">
            <a:extLst>
              <a:ext uri="{FF2B5EF4-FFF2-40B4-BE49-F238E27FC236}">
                <a16:creationId xmlns:a16="http://schemas.microsoft.com/office/drawing/2014/main" id="{F8293DC1-3E12-4153-8626-4B664F63E20B}"/>
              </a:ext>
            </a:extLst>
          </p:cNvPr>
          <p:cNvPicPr>
            <a:picLocks noChangeAspect="1"/>
          </p:cNvPicPr>
          <p:nvPr/>
        </p:nvPicPr>
        <p:blipFill>
          <a:blip r:embed="rId3"/>
          <a:stretch>
            <a:fillRect/>
          </a:stretch>
        </p:blipFill>
        <p:spPr>
          <a:xfrm>
            <a:off x="2165304" y="1418970"/>
            <a:ext cx="7525106" cy="4982914"/>
          </a:xfrm>
          <a:prstGeom prst="rect">
            <a:avLst/>
          </a:prstGeom>
        </p:spPr>
      </p:pic>
    </p:spTree>
    <p:extLst>
      <p:ext uri="{BB962C8B-B14F-4D97-AF65-F5344CB8AC3E}">
        <p14:creationId xmlns:p14="http://schemas.microsoft.com/office/powerpoint/2010/main" val="1348815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模型比较</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88A5419-A25F-4A4D-9DCD-DFC9525D57F3}"/>
                  </a:ext>
                </a:extLst>
              </p:cNvPr>
              <p:cNvSpPr txBox="1"/>
              <p:nvPr/>
            </p:nvSpPr>
            <p:spPr>
              <a:xfrm>
                <a:off x="1236647" y="1037647"/>
                <a:ext cx="4196574" cy="381323"/>
              </a:xfrm>
              <a:prstGeom prst="rect">
                <a:avLst/>
              </a:prstGeom>
              <a:noFill/>
            </p:spPr>
            <p:txBody>
              <a:bodyPr wrap="square">
                <a:spAutoFit/>
              </a:bodyPr>
              <a:lstStyle/>
              <a:p>
                <a:pPr indent="266700" algn="just">
                  <a:lnSpc>
                    <a:spcPct val="115000"/>
                  </a:lnSpc>
                </a:pPr>
                <a14:m>
                  <m:oMath xmlns:m="http://schemas.openxmlformats.org/officeDocument/2006/math">
                    <m:sSup>
                      <m:sSupPr>
                        <m:ctrlPr>
                          <a:rPr lang="en-US" altLang="zh-CN" sz="1800" b="0" i="1" smtClean="0">
                            <a:effectLst/>
                            <a:latin typeface="Cambria Math" panose="02040503050406030204" pitchFamily="18" charset="0"/>
                            <a:ea typeface="宋体" panose="02010600030101010101" pitchFamily="2" charset="-122"/>
                            <a:cs typeface="Arial" panose="020B0604020202020204" pitchFamily="34" charset="0"/>
                          </a:rPr>
                        </m:ctrlPr>
                      </m:sSupPr>
                      <m:e>
                        <m:r>
                          <a:rPr lang="en-US" altLang="zh-CN" sz="1800" b="0" i="1" smtClean="0">
                            <a:effectLst/>
                            <a:latin typeface="Cambria Math" panose="02040503050406030204" pitchFamily="18" charset="0"/>
                            <a:ea typeface="宋体" panose="02010600030101010101" pitchFamily="2" charset="-122"/>
                            <a:cs typeface="Arial" panose="020B0604020202020204" pitchFamily="34" charset="0"/>
                          </a:rPr>
                          <m:t>𝑅</m:t>
                        </m:r>
                      </m:e>
                      <m:sup>
                        <m:r>
                          <a:rPr lang="en-US" altLang="zh-CN" sz="1800" b="0" i="1" smtClean="0">
                            <a:effectLst/>
                            <a:latin typeface="Cambria Math" panose="02040503050406030204" pitchFamily="18" charset="0"/>
                            <a:ea typeface="宋体" panose="02010600030101010101" pitchFamily="2" charset="-122"/>
                            <a:cs typeface="Arial" panose="020B0604020202020204" pitchFamily="34" charset="0"/>
                          </a:rPr>
                          <m:t>2</m:t>
                        </m:r>
                      </m:sup>
                    </m:sSup>
                  </m:oMath>
                </a14:m>
                <a:r>
                  <a:rPr lang="zh-CN" altLang="en-US" sz="1800">
                    <a:effectLst/>
                    <a:latin typeface="Cambria" panose="02040503050406030204" pitchFamily="18" charset="0"/>
                    <a:ea typeface="宋体" panose="02010600030101010101" pitchFamily="2" charset="-122"/>
                    <a:cs typeface="Arial" panose="020B0604020202020204" pitchFamily="34" charset="0"/>
                  </a:rPr>
                  <a:t>计算</a:t>
                </a:r>
                <a:r>
                  <a:rPr lang="zh-CN" altLang="zh-CN" kern="100">
                    <a:effectLst/>
                    <a:latin typeface="Cambria" panose="02040503050406030204" pitchFamily="18" charset="0"/>
                    <a:ea typeface="宋体" panose="02010600030101010101" pitchFamily="2" charset="-122"/>
                    <a:cs typeface="Times New Roman" panose="02020603050405020304" pitchFamily="18" charset="0"/>
                  </a:rPr>
                  <a:t>如图：</a:t>
                </a:r>
              </a:p>
            </p:txBody>
          </p:sp>
        </mc:Choice>
        <mc:Fallback xmlns="">
          <p:sp>
            <p:nvSpPr>
              <p:cNvPr id="20" name="文本框 19">
                <a:extLst>
                  <a:ext uri="{FF2B5EF4-FFF2-40B4-BE49-F238E27FC236}">
                    <a16:creationId xmlns:a16="http://schemas.microsoft.com/office/drawing/2014/main" id="{B88A5419-A25F-4A4D-9DCD-DFC9525D57F3}"/>
                  </a:ext>
                </a:extLst>
              </p:cNvPr>
              <p:cNvSpPr txBox="1">
                <a:spLocks noRot="1" noChangeAspect="1" noMove="1" noResize="1" noEditPoints="1" noAdjustHandles="1" noChangeArrowheads="1" noChangeShapeType="1" noTextEdit="1"/>
              </p:cNvSpPr>
              <p:nvPr/>
            </p:nvSpPr>
            <p:spPr>
              <a:xfrm>
                <a:off x="1236647" y="1037647"/>
                <a:ext cx="4196574" cy="381323"/>
              </a:xfrm>
              <a:prstGeom prst="rect">
                <a:avLst/>
              </a:prstGeom>
              <a:blipFill>
                <a:blip r:embed="rId3"/>
                <a:stretch>
                  <a:fillRect t="-7937" b="-20635"/>
                </a:stretch>
              </a:blipFill>
            </p:spPr>
            <p:txBody>
              <a:bodyPr/>
              <a:lstStyle/>
              <a:p>
                <a:r>
                  <a:rPr lang="zh-CN" altLang="en-US">
                    <a:noFill/>
                  </a:rPr>
                  <a:t> </a:t>
                </a:r>
              </a:p>
            </p:txBody>
          </p:sp>
        </mc:Fallback>
      </mc:AlternateContent>
      <p:pic>
        <p:nvPicPr>
          <p:cNvPr id="5" name="图片 4" descr="图片包含 图表&#10;&#10;描述已自动生成">
            <a:extLst>
              <a:ext uri="{FF2B5EF4-FFF2-40B4-BE49-F238E27FC236}">
                <a16:creationId xmlns:a16="http://schemas.microsoft.com/office/drawing/2014/main" id="{DA09E3C0-92FE-4FD2-BEE0-716DAA54D1C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0840" y="1418970"/>
            <a:ext cx="7970320" cy="5339136"/>
          </a:xfrm>
          <a:prstGeom prst="rect">
            <a:avLst/>
          </a:prstGeom>
          <a:noFill/>
          <a:ln>
            <a:noFill/>
          </a:ln>
        </p:spPr>
      </p:pic>
    </p:spTree>
    <p:extLst>
      <p:ext uri="{BB962C8B-B14F-4D97-AF65-F5344CB8AC3E}">
        <p14:creationId xmlns:p14="http://schemas.microsoft.com/office/powerpoint/2010/main" val="1995535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模型比较</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1236647" y="1037647"/>
            <a:ext cx="4196574" cy="381323"/>
          </a:xfrm>
          <a:prstGeom prst="rect">
            <a:avLst/>
          </a:prstGeom>
          <a:noFill/>
        </p:spPr>
        <p:txBody>
          <a:bodyPr wrap="square">
            <a:spAutoFit/>
          </a:bodyPr>
          <a:lstStyle/>
          <a:p>
            <a:pPr indent="266700" algn="just">
              <a:lnSpc>
                <a:spcPct val="115000"/>
              </a:lnSpc>
            </a:pPr>
            <a:r>
              <a:rPr lang="zh-CN" altLang="en-US" kern="100">
                <a:latin typeface="Cambria" panose="02040503050406030204" pitchFamily="18" charset="0"/>
                <a:ea typeface="宋体" panose="02010600030101010101" pitchFamily="2" charset="-122"/>
                <a:cs typeface="Times New Roman" panose="02020603050405020304" pitchFamily="18" charset="0"/>
              </a:rPr>
              <a:t>训练时间</a:t>
            </a:r>
            <a:r>
              <a:rPr lang="zh-CN" altLang="zh-CN" kern="100">
                <a:effectLst/>
                <a:latin typeface="Cambria" panose="02040503050406030204" pitchFamily="18" charset="0"/>
                <a:ea typeface="宋体" panose="02010600030101010101" pitchFamily="2" charset="-122"/>
                <a:cs typeface="Times New Roman" panose="02020603050405020304" pitchFamily="18" charset="0"/>
              </a:rPr>
              <a:t>如图：</a:t>
            </a:r>
          </a:p>
        </p:txBody>
      </p:sp>
      <p:pic>
        <p:nvPicPr>
          <p:cNvPr id="6" name="图片 5" descr="表格&#10;&#10;中度可信度描述已自动生成">
            <a:extLst>
              <a:ext uri="{FF2B5EF4-FFF2-40B4-BE49-F238E27FC236}">
                <a16:creationId xmlns:a16="http://schemas.microsoft.com/office/drawing/2014/main" id="{2DB99466-8B0B-4848-80E9-4298C3429C9D}"/>
              </a:ext>
            </a:extLst>
          </p:cNvPr>
          <p:cNvPicPr>
            <a:picLocks noChangeAspect="1"/>
          </p:cNvPicPr>
          <p:nvPr/>
        </p:nvPicPr>
        <p:blipFill>
          <a:blip r:embed="rId3"/>
          <a:stretch>
            <a:fillRect/>
          </a:stretch>
        </p:blipFill>
        <p:spPr>
          <a:xfrm>
            <a:off x="1661533" y="1418970"/>
            <a:ext cx="7939668" cy="5302932"/>
          </a:xfrm>
          <a:prstGeom prst="rect">
            <a:avLst/>
          </a:prstGeom>
        </p:spPr>
      </p:pic>
    </p:spTree>
    <p:extLst>
      <p:ext uri="{BB962C8B-B14F-4D97-AF65-F5344CB8AC3E}">
        <p14:creationId xmlns:p14="http://schemas.microsoft.com/office/powerpoint/2010/main" val="46315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74C6C7A-C375-4D32-B497-74F5A6D6F942}"/>
              </a:ext>
            </a:extLst>
          </p:cNvPr>
          <p:cNvGrpSpPr/>
          <p:nvPr/>
        </p:nvGrpSpPr>
        <p:grpSpPr>
          <a:xfrm>
            <a:off x="6640552" y="1759647"/>
            <a:ext cx="3841120" cy="4673725"/>
            <a:chOff x="4669153" y="2148100"/>
            <a:chExt cx="2853697" cy="3218758"/>
          </a:xfrm>
        </p:grpSpPr>
        <p:sp>
          <p:nvSpPr>
            <p:cNvPr id="16" name="矩形: 剪去单角 444">
              <a:extLst>
                <a:ext uri="{FF2B5EF4-FFF2-40B4-BE49-F238E27FC236}">
                  <a16:creationId xmlns:a16="http://schemas.microsoft.com/office/drawing/2014/main" id="{B7F98479-0468-4FD4-B18B-EC5D4AF94716}"/>
                </a:ext>
              </a:extLst>
            </p:cNvPr>
            <p:cNvSpPr/>
            <p:nvPr/>
          </p:nvSpPr>
          <p:spPr>
            <a:xfrm>
              <a:off x="4669153" y="2148100"/>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7" name="矩形 16">
              <a:extLst>
                <a:ext uri="{FF2B5EF4-FFF2-40B4-BE49-F238E27FC236}">
                  <a16:creationId xmlns:a16="http://schemas.microsoft.com/office/drawing/2014/main" id="{B45C46C4-8F32-4C97-83A7-AB54F97BFFE0}"/>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8" name="任意多边形: 形状 445">
              <a:extLst>
                <a:ext uri="{FF2B5EF4-FFF2-40B4-BE49-F238E27FC236}">
                  <a16:creationId xmlns:a16="http://schemas.microsoft.com/office/drawing/2014/main" id="{094609C6-8218-47C1-A2D7-7B07672CD0D0}"/>
                </a:ext>
              </a:extLst>
            </p:cNvPr>
            <p:cNvSpPr>
              <a:spLocks/>
            </p:cNvSpPr>
            <p:nvPr/>
          </p:nvSpPr>
          <p:spPr bwMode="auto">
            <a:xfrm>
              <a:off x="6787153" y="2148100"/>
              <a:ext cx="735697" cy="648186"/>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2</a:t>
              </a:r>
            </a:p>
          </p:txBody>
        </p:sp>
      </p:grpSp>
      <p:grpSp>
        <p:nvGrpSpPr>
          <p:cNvPr id="11" name="组合 10">
            <a:extLst>
              <a:ext uri="{FF2B5EF4-FFF2-40B4-BE49-F238E27FC236}">
                <a16:creationId xmlns:a16="http://schemas.microsoft.com/office/drawing/2014/main" id="{03363288-FB6A-4C5D-ABD2-B169982B955B}"/>
              </a:ext>
            </a:extLst>
          </p:cNvPr>
          <p:cNvGrpSpPr/>
          <p:nvPr/>
        </p:nvGrpSpPr>
        <p:grpSpPr>
          <a:xfrm>
            <a:off x="1154623" y="1755646"/>
            <a:ext cx="3841124" cy="4673726"/>
            <a:chOff x="1703943" y="2324178"/>
            <a:chExt cx="2644658" cy="2930370"/>
          </a:xfrm>
        </p:grpSpPr>
        <p:sp>
          <p:nvSpPr>
            <p:cNvPr id="12" name="矩形: 剪去单角 437">
              <a:extLst>
                <a:ext uri="{FF2B5EF4-FFF2-40B4-BE49-F238E27FC236}">
                  <a16:creationId xmlns:a16="http://schemas.microsoft.com/office/drawing/2014/main" id="{7F48C23E-E88F-40B3-BCCA-D05B4FCB09D4}"/>
                </a:ext>
              </a:extLst>
            </p:cNvPr>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3" name="矩形 12">
              <a:extLst>
                <a:ext uri="{FF2B5EF4-FFF2-40B4-BE49-F238E27FC236}">
                  <a16:creationId xmlns:a16="http://schemas.microsoft.com/office/drawing/2014/main" id="{2B5C3268-7D00-4EE5-AD87-07DD5F270964}"/>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4" name="任意多边形: 形状 438">
              <a:extLst>
                <a:ext uri="{FF2B5EF4-FFF2-40B4-BE49-F238E27FC236}">
                  <a16:creationId xmlns:a16="http://schemas.microsoft.com/office/drawing/2014/main" id="{50DA28C7-652F-4CEA-9A98-5D55FE7536CE}"/>
                </a:ext>
              </a:extLst>
            </p:cNvPr>
            <p:cNvSpPr>
              <a:spLocks/>
            </p:cNvSpPr>
            <p:nvPr/>
          </p:nvSpPr>
          <p:spPr bwMode="auto">
            <a:xfrm>
              <a:off x="3649464" y="2324180"/>
              <a:ext cx="699137" cy="640158"/>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latin typeface="微软雅黑" panose="020B0503020204020204" pitchFamily="34" charset="-122"/>
                  <a:ea typeface="微软雅黑" panose="020B0503020204020204" pitchFamily="34" charset="-122"/>
                  <a:cs typeface="+mn-ea"/>
                  <a:sym typeface="+mn-lt"/>
                </a:rPr>
                <a:t>1</a:t>
              </a:r>
            </a:p>
          </p:txBody>
        </p:sp>
      </p:grpSp>
      <p:sp>
        <p:nvSpPr>
          <p:cNvPr id="40" name="TextBox 8">
            <a:extLst>
              <a:ext uri="{FF2B5EF4-FFF2-40B4-BE49-F238E27FC236}">
                <a16:creationId xmlns:a16="http://schemas.microsoft.com/office/drawing/2014/main" id="{6647FCAF-8771-4904-AC4D-5AAECDB369B4}"/>
              </a:ext>
            </a:extLst>
          </p:cNvPr>
          <p:cNvSpPr txBox="1"/>
          <p:nvPr/>
        </p:nvSpPr>
        <p:spPr>
          <a:xfrm>
            <a:off x="3750686" y="544439"/>
            <a:ext cx="469062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实验结论</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id="{B88A5419-A25F-4A4D-9DCD-DFC9525D57F3}"/>
              </a:ext>
            </a:extLst>
          </p:cNvPr>
          <p:cNvSpPr txBox="1"/>
          <p:nvPr/>
        </p:nvSpPr>
        <p:spPr>
          <a:xfrm>
            <a:off x="1576423" y="2845926"/>
            <a:ext cx="2911607" cy="2862322"/>
          </a:xfrm>
          <a:prstGeom prst="rect">
            <a:avLst/>
          </a:prstGeom>
          <a:noFill/>
        </p:spPr>
        <p:txBody>
          <a:bodyPr wrap="square">
            <a:spAutoFit/>
          </a:bodyPr>
          <a:lstStyle/>
          <a:p>
            <a:pPr indent="266700" algn="just"/>
            <a:r>
              <a:rPr lang="en-US" altLang="zh-CN" sz="1800" kern="100">
                <a:effectLst/>
                <a:latin typeface="Cambria" panose="02040503050406030204" pitchFamily="18" charset="0"/>
                <a:ea typeface="宋体" panose="02010600030101010101" pitchFamily="2" charset="-122"/>
                <a:cs typeface="Arial" panose="020B0604020202020204" pitchFamily="34" charset="0"/>
              </a:rPr>
              <a:t>     </a:t>
            </a:r>
            <a:r>
              <a:rPr lang="zh-CN" altLang="zh-CN" sz="1800" kern="100">
                <a:effectLst/>
                <a:latin typeface="Cambria" panose="02040503050406030204" pitchFamily="18" charset="0"/>
                <a:ea typeface="宋体" panose="02010600030101010101" pitchFamily="2" charset="-122"/>
                <a:cs typeface="Arial" panose="020B0604020202020204" pitchFamily="34" charset="0"/>
              </a:rPr>
              <a:t>决策树和随机森林模型在该数据集上的拟合效果最好，经过合理调参且对数据进行过归一化后的多层感知机次之，三种线性模型最差。但</a:t>
            </a:r>
            <a:r>
              <a:rPr lang="zh-CN" altLang="en-US" sz="1800" kern="100">
                <a:effectLst/>
                <a:latin typeface="Cambria" panose="02040503050406030204" pitchFamily="18" charset="0"/>
                <a:ea typeface="宋体" panose="02010600030101010101" pitchFamily="2" charset="-122"/>
                <a:cs typeface="Arial" panose="020B0604020202020204" pitchFamily="34" charset="0"/>
              </a:rPr>
              <a:t>在训练时间上，</a:t>
            </a:r>
            <a:r>
              <a:rPr lang="zh-CN" altLang="zh-CN" sz="1800" kern="100">
                <a:effectLst/>
                <a:latin typeface="Cambria" panose="02040503050406030204" pitchFamily="18" charset="0"/>
                <a:ea typeface="宋体" panose="02010600030101010101" pitchFamily="2" charset="-122"/>
                <a:cs typeface="Arial" panose="020B0604020202020204" pitchFamily="34" charset="0"/>
              </a:rPr>
              <a:t>神经网络训练速度最慢，随机森林次之，决策树再次之，线性模型最快</a:t>
            </a:r>
            <a:r>
              <a:rPr lang="zh-CN" altLang="en-US" sz="1800" kern="100">
                <a:effectLst/>
                <a:latin typeface="Cambria" panose="02040503050406030204" pitchFamily="18" charset="0"/>
                <a:ea typeface="宋体" panose="02010600030101010101" pitchFamily="2" charset="-122"/>
                <a:cs typeface="Arial" panose="020B0604020202020204" pitchFamily="34" charset="0"/>
              </a:rPr>
              <a:t>。</a:t>
            </a:r>
            <a:endParaRPr lang="zh-CN" altLang="zh-CN" kern="10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E9254B1-1BCA-4C33-8D36-7F6F83686C00}"/>
              </a:ext>
            </a:extLst>
          </p:cNvPr>
          <p:cNvSpPr txBox="1"/>
          <p:nvPr/>
        </p:nvSpPr>
        <p:spPr>
          <a:xfrm>
            <a:off x="6749116" y="2497674"/>
            <a:ext cx="3384395" cy="3416320"/>
          </a:xfrm>
          <a:prstGeom prst="rect">
            <a:avLst/>
          </a:prstGeom>
          <a:noFill/>
        </p:spPr>
        <p:txBody>
          <a:bodyPr wrap="square">
            <a:spAutoFit/>
          </a:bodyPr>
          <a:lstStyle/>
          <a:p>
            <a:pPr indent="266700" algn="just"/>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    1.PCA</a:t>
            </a:r>
            <a:r>
              <a:rPr lang="zh-CN" altLang="en-US" sz="1800" kern="100" dirty="0">
                <a:effectLst/>
                <a:latin typeface="Cambria" panose="02040503050406030204" pitchFamily="18" charset="0"/>
                <a:ea typeface="宋体" panose="02010600030101010101" pitchFamily="2" charset="-122"/>
                <a:cs typeface="Arial" panose="020B0604020202020204" pitchFamily="34" charset="0"/>
              </a:rPr>
              <a:t>：</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主成分分析对三种线性模型及多层感知机的拟合并无十分显著的影响，而决策树和随机森林模型在使用经</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PCA</a:t>
            </a:r>
            <a:r>
              <a:rPr lang="zh-CN" altLang="zh-CN" sz="1800" kern="100" dirty="0">
                <a:effectLst/>
                <a:latin typeface="Cambria" panose="02040503050406030204" pitchFamily="18" charset="0"/>
                <a:ea typeface="宋体" panose="02010600030101010101" pitchFamily="2" charset="-122"/>
                <a:cs typeface="Arial" panose="020B0604020202020204" pitchFamily="34" charset="0"/>
              </a:rPr>
              <a:t>降维后的数据后拟合效果反而变差了。</a:t>
            </a:r>
            <a:endParaRPr lang="en-US"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r>
              <a:rPr lang="en-US" altLang="zh-CN" sz="1800" dirty="0">
                <a:effectLst/>
                <a:latin typeface="Cambria" panose="02040503050406030204" pitchFamily="18" charset="0"/>
                <a:ea typeface="宋体" panose="02010600030101010101" pitchFamily="2" charset="-122"/>
                <a:cs typeface="Arial" panose="020B0604020202020204" pitchFamily="34" charset="0"/>
              </a:rPr>
              <a:t>    2.</a:t>
            </a:r>
            <a:r>
              <a:rPr lang="zh-CN" altLang="en-US" sz="1800" dirty="0">
                <a:effectLst/>
                <a:latin typeface="Cambria" panose="02040503050406030204" pitchFamily="18" charset="0"/>
                <a:ea typeface="宋体" panose="02010600030101010101" pitchFamily="2" charset="-122"/>
                <a:cs typeface="Arial" panose="020B0604020202020204" pitchFamily="34" charset="0"/>
              </a:rPr>
              <a:t>归一化：</a:t>
            </a:r>
            <a:r>
              <a:rPr lang="zh-CN" altLang="zh-CN" sz="1800" dirty="0">
                <a:effectLst/>
                <a:latin typeface="Cambria" panose="02040503050406030204" pitchFamily="18" charset="0"/>
                <a:ea typeface="宋体" panose="02010600030101010101" pitchFamily="2" charset="-122"/>
                <a:cs typeface="Arial" panose="020B0604020202020204" pitchFamily="34" charset="0"/>
              </a:rPr>
              <a:t>对数据进行归一化后，多层感知机和基于梯度下降方法实现的三种线性模型的拟合效果产生了巨大提升，其他模型（包括基于最小二乘法实现的两种线性模型）的拟合效果则没有什么显著变化。</a:t>
            </a:r>
            <a:endParaRPr lang="zh-CN" altLang="zh-CN" kern="100"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E616B1C-8B37-4504-ABBD-C790CF91DB89}"/>
              </a:ext>
            </a:extLst>
          </p:cNvPr>
          <p:cNvSpPr txBox="1"/>
          <p:nvPr/>
        </p:nvSpPr>
        <p:spPr>
          <a:xfrm>
            <a:off x="6522399" y="2052140"/>
            <a:ext cx="2146609" cy="400110"/>
          </a:xfrm>
          <a:prstGeom prst="rect">
            <a:avLst/>
          </a:prstGeom>
          <a:noFill/>
        </p:spPr>
        <p:txBody>
          <a:bodyPr wrap="square">
            <a:spAutoFit/>
          </a:bodyPr>
          <a:lstStyle/>
          <a:p>
            <a:pPr indent="266700" algn="just"/>
            <a:r>
              <a:rPr lang="zh-CN" altLang="en-US" sz="2000" kern="100">
                <a:effectLst/>
                <a:latin typeface="Cambria" panose="02040503050406030204" pitchFamily="18" charset="0"/>
                <a:ea typeface="宋体" panose="02010600030101010101" pitchFamily="2" charset="-122"/>
                <a:cs typeface="Arial" panose="020B0604020202020204" pitchFamily="34" charset="0"/>
              </a:rPr>
              <a:t>数据处理作用：</a:t>
            </a:r>
            <a:endParaRPr lang="en-US" altLang="zh-CN" sz="2000" kern="100">
              <a:effectLst/>
              <a:latin typeface="Cambria" panose="02040503050406030204" pitchFamily="18" charset="0"/>
              <a:ea typeface="宋体" panose="0201060003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9E7C0921-6680-4DD0-81ED-2A04ADEB1937}"/>
              </a:ext>
            </a:extLst>
          </p:cNvPr>
          <p:cNvSpPr txBox="1"/>
          <p:nvPr/>
        </p:nvSpPr>
        <p:spPr>
          <a:xfrm>
            <a:off x="1393332" y="2306876"/>
            <a:ext cx="1421780" cy="400110"/>
          </a:xfrm>
          <a:prstGeom prst="rect">
            <a:avLst/>
          </a:prstGeom>
          <a:noFill/>
        </p:spPr>
        <p:txBody>
          <a:bodyPr wrap="square">
            <a:spAutoFit/>
          </a:bodyPr>
          <a:lstStyle/>
          <a:p>
            <a:r>
              <a:rPr lang="zh-CN" altLang="en-US" sz="2000" kern="100">
                <a:effectLst/>
                <a:latin typeface="Cambria" panose="02040503050406030204" pitchFamily="18" charset="0"/>
                <a:ea typeface="宋体" panose="02010600030101010101" pitchFamily="2" charset="-122"/>
                <a:cs typeface="Arial" panose="020B0604020202020204" pitchFamily="34" charset="0"/>
              </a:rPr>
              <a:t>模型</a:t>
            </a:r>
            <a:r>
              <a:rPr lang="zh-CN" altLang="en-US" sz="2000" kern="100">
                <a:latin typeface="Cambria" panose="02040503050406030204" pitchFamily="18" charset="0"/>
                <a:ea typeface="宋体" panose="02010600030101010101" pitchFamily="2" charset="-122"/>
                <a:cs typeface="Arial" panose="020B0604020202020204" pitchFamily="34" charset="0"/>
              </a:rPr>
              <a:t>评估：</a:t>
            </a:r>
            <a:endParaRPr lang="zh-CN" altLang="en-US" sz="2000"/>
          </a:p>
        </p:txBody>
      </p:sp>
    </p:spTree>
    <p:extLst>
      <p:ext uri="{BB962C8B-B14F-4D97-AF65-F5344CB8AC3E}">
        <p14:creationId xmlns:p14="http://schemas.microsoft.com/office/powerpoint/2010/main" val="1769180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3112838" y="2601956"/>
            <a:ext cx="4171076" cy="738409"/>
          </a:xfrm>
          <a:prstGeom prst="rect">
            <a:avLst/>
          </a:prstGeom>
          <a:noFill/>
          <a:effectLst/>
        </p:spPr>
        <p:txBody>
          <a:bodyPr wrap="square" lIns="121670" tIns="60834" rIns="121670" bIns="60834">
            <a:spAutoFit/>
          </a:bodyPr>
          <a:lstStyle/>
          <a:p>
            <a:r>
              <a:rPr lang="zh-CN" altLang="en-US" sz="4000" spc="600">
                <a:latin typeface="微软雅黑" panose="020B0503020204020204" pitchFamily="34" charset="-122"/>
                <a:ea typeface="微软雅黑" panose="020B0503020204020204" pitchFamily="34" charset="-122"/>
                <a:cs typeface="+mn-ea"/>
                <a:sym typeface="+mn-lt"/>
              </a:rPr>
              <a:t>总结</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3185059" y="3457162"/>
            <a:ext cx="5795172" cy="1156855"/>
          </a:xfrm>
          <a:prstGeom prst="rect">
            <a:avLst/>
          </a:prstGeom>
          <a:noFill/>
        </p:spPr>
        <p:txBody>
          <a:bodyPr wrap="square" rtlCol="0">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心得体会</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改进方向</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参考资料</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3112838" y="1785923"/>
            <a:ext cx="4171076" cy="738409"/>
          </a:xfrm>
          <a:prstGeom prst="rect">
            <a:avLst/>
          </a:prstGeom>
          <a:noFill/>
          <a:effectLst/>
        </p:spPr>
        <p:txBody>
          <a:bodyPr wrap="square" lIns="121670" tIns="60834" rIns="121670" bIns="60834">
            <a:spAutoFit/>
          </a:bodyPr>
          <a:lstStyle/>
          <a:p>
            <a:r>
              <a:rPr lang="en-US" altLang="zh-CN" sz="4000" spc="600">
                <a:latin typeface="微软雅黑" panose="020B0503020204020204" pitchFamily="34" charset="-122"/>
                <a:ea typeface="微软雅黑" panose="020B0503020204020204" pitchFamily="34" charset="-122"/>
                <a:cs typeface="+mn-ea"/>
                <a:sym typeface="+mn-lt"/>
              </a:rPr>
              <a:t>PART FOUR</a:t>
            </a:r>
            <a:endParaRPr lang="zh-CN" altLang="en-US" sz="4000" spc="60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00482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a16="http://schemas.microsoft.com/office/drawing/2014/main" id="{15CC9626-9F8D-476C-8B62-7461E782ACF3}"/>
              </a:ext>
            </a:extLst>
          </p:cNvPr>
          <p:cNvGrpSpPr/>
          <p:nvPr/>
        </p:nvGrpSpPr>
        <p:grpSpPr>
          <a:xfrm>
            <a:off x="4509828" y="1933902"/>
            <a:ext cx="7417082" cy="4673726"/>
            <a:chOff x="4669153" y="2148100"/>
            <a:chExt cx="2853697" cy="3218758"/>
          </a:xfrm>
        </p:grpSpPr>
        <p:sp>
          <p:nvSpPr>
            <p:cNvPr id="66" name="矩形: 剪去单角 444">
              <a:extLst>
                <a:ext uri="{FF2B5EF4-FFF2-40B4-BE49-F238E27FC236}">
                  <a16:creationId xmlns:a16="http://schemas.microsoft.com/office/drawing/2014/main" id="{2D88E8BF-0C3E-4FE8-95CA-786E326B68B3}"/>
                </a:ext>
              </a:extLst>
            </p:cNvPr>
            <p:cNvSpPr/>
            <p:nvPr/>
          </p:nvSpPr>
          <p:spPr>
            <a:xfrm>
              <a:off x="4669153" y="2148100"/>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7" name="矩形 66">
              <a:extLst>
                <a:ext uri="{FF2B5EF4-FFF2-40B4-BE49-F238E27FC236}">
                  <a16:creationId xmlns:a16="http://schemas.microsoft.com/office/drawing/2014/main" id="{7F105E71-B0FB-48AB-ADEE-E92E2B454358}"/>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8" name="任意多边形: 形状 445">
              <a:extLst>
                <a:ext uri="{FF2B5EF4-FFF2-40B4-BE49-F238E27FC236}">
                  <a16:creationId xmlns:a16="http://schemas.microsoft.com/office/drawing/2014/main" id="{F854E788-2FCA-458A-B679-D9C116A5A523}"/>
                </a:ext>
              </a:extLst>
            </p:cNvPr>
            <p:cNvSpPr>
              <a:spLocks/>
            </p:cNvSpPr>
            <p:nvPr/>
          </p:nvSpPr>
          <p:spPr bwMode="auto">
            <a:xfrm>
              <a:off x="7092937" y="2148100"/>
              <a:ext cx="429913" cy="77673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2</a:t>
              </a:r>
            </a:p>
          </p:txBody>
        </p:sp>
      </p:grpSp>
      <p:grpSp>
        <p:nvGrpSpPr>
          <p:cNvPr id="28" name="组合 27">
            <a:extLst>
              <a:ext uri="{FF2B5EF4-FFF2-40B4-BE49-F238E27FC236}">
                <a16:creationId xmlns:a16="http://schemas.microsoft.com/office/drawing/2014/main" id="{CF035E58-6A9F-450C-8C1F-55366498249A}"/>
              </a:ext>
            </a:extLst>
          </p:cNvPr>
          <p:cNvGrpSpPr/>
          <p:nvPr/>
        </p:nvGrpSpPr>
        <p:grpSpPr>
          <a:xfrm>
            <a:off x="771960" y="1933903"/>
            <a:ext cx="3201675" cy="4673726"/>
            <a:chOff x="1703943" y="2324178"/>
            <a:chExt cx="2644657" cy="2930370"/>
          </a:xfrm>
        </p:grpSpPr>
        <p:sp>
          <p:nvSpPr>
            <p:cNvPr id="31" name="矩形: 剪去单角 437">
              <a:extLst>
                <a:ext uri="{FF2B5EF4-FFF2-40B4-BE49-F238E27FC236}">
                  <a16:creationId xmlns:a16="http://schemas.microsoft.com/office/drawing/2014/main" id="{EC966CFA-2108-4FD2-8D25-FC2531E9B20C}"/>
                </a:ext>
              </a:extLst>
            </p:cNvPr>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2" name="矩形 31">
              <a:extLst>
                <a:ext uri="{FF2B5EF4-FFF2-40B4-BE49-F238E27FC236}">
                  <a16:creationId xmlns:a16="http://schemas.microsoft.com/office/drawing/2014/main" id="{1B232127-D4F7-4FFE-B1A5-8F0E9EA2D80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9" name="任意多边形: 形状 438">
              <a:extLst>
                <a:ext uri="{FF2B5EF4-FFF2-40B4-BE49-F238E27FC236}">
                  <a16:creationId xmlns:a16="http://schemas.microsoft.com/office/drawing/2014/main" id="{EB8C77DC-28FB-4D62-8A9C-A3A6FB782BDC}"/>
                </a:ext>
              </a:extLst>
            </p:cNvPr>
            <p:cNvSpPr>
              <a:spLocks/>
            </p:cNvSpPr>
            <p:nvPr/>
          </p:nvSpPr>
          <p:spPr bwMode="auto">
            <a:xfrm>
              <a:off x="3659053" y="2324179"/>
              <a:ext cx="689547" cy="52059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latin typeface="微软雅黑" panose="020B0503020204020204" pitchFamily="34" charset="-122"/>
                  <a:ea typeface="微软雅黑" panose="020B0503020204020204" pitchFamily="34" charset="-122"/>
                  <a:cs typeface="+mn-ea"/>
                  <a:sym typeface="+mn-lt"/>
                </a:rPr>
                <a:t>1</a:t>
              </a:r>
            </a:p>
          </p:txBody>
        </p:sp>
      </p:grpSp>
      <p:sp>
        <p:nvSpPr>
          <p:cNvPr id="42" name="TextBox 24">
            <a:extLst>
              <a:ext uri="{FF2B5EF4-FFF2-40B4-BE49-F238E27FC236}">
                <a16:creationId xmlns:a16="http://schemas.microsoft.com/office/drawing/2014/main" id="{9B1086CC-9617-40F1-BC7E-FF47230C1C01}"/>
              </a:ext>
            </a:extLst>
          </p:cNvPr>
          <p:cNvSpPr txBox="1"/>
          <p:nvPr/>
        </p:nvSpPr>
        <p:spPr>
          <a:xfrm>
            <a:off x="1055836" y="2923215"/>
            <a:ext cx="2633919" cy="3139321"/>
          </a:xfrm>
          <a:prstGeom prst="rect">
            <a:avLst/>
          </a:prstGeom>
          <a:noFill/>
        </p:spPr>
        <p:txBody>
          <a:bodyPr wrap="square" rtlCol="0">
            <a:spAutoFit/>
          </a:bodyPr>
          <a:lstStyle/>
          <a:p>
            <a:r>
              <a:rPr lang="zh-CN" altLang="zh-CN"/>
              <a:t>我们本次实验只采用了</a:t>
            </a:r>
            <a:r>
              <a:rPr lang="zh-CN" altLang="en-US"/>
              <a:t>七</a:t>
            </a:r>
            <a:r>
              <a:rPr lang="zh-CN" altLang="zh-CN"/>
              <a:t>个模型拟合这些数据，并成功基于</a:t>
            </a:r>
            <a:r>
              <a:rPr lang="en-US" altLang="zh-CN" err="1"/>
              <a:t>numpy</a:t>
            </a:r>
            <a:r>
              <a:rPr lang="zh-CN" altLang="zh-CN"/>
              <a:t>自己手写实现了这些模型</a:t>
            </a:r>
            <a:r>
              <a:rPr lang="zh-CN" altLang="en-US"/>
              <a:t>。</a:t>
            </a:r>
            <a:endParaRPr lang="en-US" altLang="zh-CN"/>
          </a:p>
          <a:p>
            <a:endParaRPr lang="en-US" altLang="zh-CN"/>
          </a:p>
          <a:p>
            <a:endParaRPr lang="en-US" altLang="zh-CN"/>
          </a:p>
          <a:p>
            <a:r>
              <a:rPr lang="zh-CN" altLang="zh-CN"/>
              <a:t>此后</a:t>
            </a:r>
            <a:r>
              <a:rPr lang="zh-CN" altLang="en-US"/>
              <a:t>我们</a:t>
            </a:r>
            <a:r>
              <a:rPr lang="zh-CN" altLang="zh-CN"/>
              <a:t>可以尝试使用</a:t>
            </a:r>
            <a:r>
              <a:rPr lang="en-US" altLang="zh-CN"/>
              <a:t>SVM</a:t>
            </a:r>
            <a:r>
              <a:rPr lang="zh-CN" altLang="zh-CN"/>
              <a:t>、</a:t>
            </a:r>
            <a:r>
              <a:rPr lang="en-US" altLang="zh-CN"/>
              <a:t>KNN</a:t>
            </a:r>
            <a:r>
              <a:rPr lang="zh-CN" altLang="zh-CN"/>
              <a:t>、</a:t>
            </a:r>
            <a:r>
              <a:rPr lang="en-US" altLang="zh-CN"/>
              <a:t>KRR</a:t>
            </a:r>
            <a:r>
              <a:rPr lang="zh-CN" altLang="zh-CN"/>
              <a:t>等模型进行拟合，并尝试手写这些模型，以观察拟合效果。</a:t>
            </a:r>
          </a:p>
        </p:txBody>
      </p:sp>
      <p:sp>
        <p:nvSpPr>
          <p:cNvPr id="64" name="TextBox 8">
            <a:extLst>
              <a:ext uri="{FF2B5EF4-FFF2-40B4-BE49-F238E27FC236}">
                <a16:creationId xmlns:a16="http://schemas.microsoft.com/office/drawing/2014/main" id="{779BF94D-6F64-4E29-8F4D-17A79C20499D}"/>
              </a:ext>
            </a:extLst>
          </p:cNvPr>
          <p:cNvSpPr txBox="1"/>
          <p:nvPr/>
        </p:nvSpPr>
        <p:spPr>
          <a:xfrm>
            <a:off x="6085313" y="2264619"/>
            <a:ext cx="3744178" cy="307777"/>
          </a:xfrm>
          <a:prstGeom prst="rect">
            <a:avLst/>
          </a:prstGeom>
          <a:noFill/>
        </p:spPr>
        <p:txBody>
          <a:bodyPr wrap="square" lIns="0" tIns="0" rIns="0" bIns="0" rtlCol="0" anchor="ctr">
            <a:spAutoFit/>
          </a:bodyPr>
          <a:lstStyle/>
          <a:p>
            <a:pPr algn="ctr"/>
            <a:r>
              <a:rPr lang="zh-CN" altLang="en-US" sz="20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提升模型训练速度</a:t>
            </a:r>
          </a:p>
        </p:txBody>
      </p:sp>
      <p:sp>
        <p:nvSpPr>
          <p:cNvPr id="43" name="标题层">
            <a:extLst>
              <a:ext uri="{FF2B5EF4-FFF2-40B4-BE49-F238E27FC236}">
                <a16:creationId xmlns:a16="http://schemas.microsoft.com/office/drawing/2014/main" id="{2D8BA005-8CA0-4704-A196-ADA9754E8296}"/>
              </a:ext>
            </a:extLst>
          </p:cNvPr>
          <p:cNvSpPr txBox="1"/>
          <p:nvPr/>
        </p:nvSpPr>
        <p:spPr bwMode="auto">
          <a:xfrm>
            <a:off x="4272426" y="555716"/>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后续改进方向</a:t>
            </a:r>
          </a:p>
        </p:txBody>
      </p:sp>
      <p:sp>
        <p:nvSpPr>
          <p:cNvPr id="14" name="TextBox 8">
            <a:extLst>
              <a:ext uri="{FF2B5EF4-FFF2-40B4-BE49-F238E27FC236}">
                <a16:creationId xmlns:a16="http://schemas.microsoft.com/office/drawing/2014/main" id="{B7CFDADF-9CA4-49E6-8E19-F7BC63FDC866}"/>
              </a:ext>
            </a:extLst>
          </p:cNvPr>
          <p:cNvSpPr txBox="1"/>
          <p:nvPr/>
        </p:nvSpPr>
        <p:spPr>
          <a:xfrm>
            <a:off x="359832" y="2110731"/>
            <a:ext cx="3744178" cy="307777"/>
          </a:xfrm>
          <a:prstGeom prst="rect">
            <a:avLst/>
          </a:prstGeom>
          <a:noFill/>
        </p:spPr>
        <p:txBody>
          <a:bodyPr wrap="square" lIns="0" tIns="0" rIns="0" bIns="0" rtlCol="0" anchor="ctr">
            <a:spAutoFit/>
          </a:bodyPr>
          <a:lstStyle/>
          <a:p>
            <a:pPr algn="ctr"/>
            <a:r>
              <a:rPr lang="zh-CN" altLang="en-US" sz="20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更多的模型！</a:t>
            </a:r>
          </a:p>
        </p:txBody>
      </p:sp>
      <p:sp>
        <p:nvSpPr>
          <p:cNvPr id="15" name="TextBox 24">
            <a:extLst>
              <a:ext uri="{FF2B5EF4-FFF2-40B4-BE49-F238E27FC236}">
                <a16:creationId xmlns:a16="http://schemas.microsoft.com/office/drawing/2014/main" id="{41B67BFA-C6CF-4180-A7EC-91441BB9B766}"/>
              </a:ext>
            </a:extLst>
          </p:cNvPr>
          <p:cNvSpPr txBox="1"/>
          <p:nvPr/>
        </p:nvSpPr>
        <p:spPr>
          <a:xfrm>
            <a:off x="5085347" y="2884778"/>
            <a:ext cx="5903495" cy="2585323"/>
          </a:xfrm>
          <a:prstGeom prst="rect">
            <a:avLst/>
          </a:prstGeom>
          <a:noFill/>
        </p:spPr>
        <p:txBody>
          <a:bodyPr wrap="square" rtlCol="0">
            <a:spAutoFit/>
          </a:bodyPr>
          <a:lstStyle/>
          <a:p>
            <a:r>
              <a:rPr lang="zh-CN" altLang="zh-CN"/>
              <a:t>我们本次实验</a:t>
            </a:r>
            <a:r>
              <a:rPr lang="zh-CN" altLang="en-US"/>
              <a:t>中，随机森林模型速度较慢，而手写的神经网络更是跑一次就得十几分钟，严重拖垮实验进度。因此，下次实验我们可以利用以下方法提升模型训练速度：</a:t>
            </a:r>
            <a:endParaRPr lang="en-US" altLang="zh-CN"/>
          </a:p>
          <a:p>
            <a:endParaRPr lang="en-US" altLang="zh-CN"/>
          </a:p>
          <a:p>
            <a:r>
              <a:rPr lang="en-US" altLang="zh-CN"/>
              <a:t>1</a:t>
            </a:r>
            <a:r>
              <a:rPr lang="zh-CN" altLang="zh-CN"/>
              <a:t>、</a:t>
            </a:r>
            <a:r>
              <a:rPr lang="zh-CN" altLang="en-US"/>
              <a:t>使用</a:t>
            </a:r>
            <a:r>
              <a:rPr lang="en-US" altLang="zh-CN" err="1"/>
              <a:t>numpy.gpu</a:t>
            </a:r>
            <a:r>
              <a:rPr lang="zh-CN" altLang="en-US"/>
              <a:t>代替</a:t>
            </a:r>
            <a:r>
              <a:rPr lang="en-US" altLang="zh-CN" err="1"/>
              <a:t>numpy</a:t>
            </a:r>
            <a:r>
              <a:rPr lang="zh-CN" altLang="en-US"/>
              <a:t>，</a:t>
            </a:r>
            <a:r>
              <a:rPr lang="zh-CN" altLang="zh-CN"/>
              <a:t>提升速度</a:t>
            </a:r>
            <a:r>
              <a:rPr lang="en-US" altLang="zh-CN"/>
              <a:t>(</a:t>
            </a:r>
            <a:r>
              <a:rPr lang="zh-CN" altLang="zh-CN"/>
              <a:t>见</a:t>
            </a:r>
            <a:r>
              <a:rPr lang="en-US" altLang="zh-CN" u="sng">
                <a:hlinkClick r:id="rId3"/>
              </a:rPr>
              <a:t>https://gitee.com/killf/numpy.gpu</a:t>
            </a:r>
            <a:r>
              <a:rPr lang="en-US" altLang="zh-CN"/>
              <a:t>)</a:t>
            </a:r>
            <a:r>
              <a:rPr lang="zh-CN" altLang="zh-CN"/>
              <a:t>；</a:t>
            </a:r>
          </a:p>
          <a:p>
            <a:r>
              <a:rPr lang="en-US" altLang="zh-CN"/>
              <a:t>2</a:t>
            </a:r>
            <a:r>
              <a:rPr lang="zh-CN" altLang="zh-CN"/>
              <a:t>、直接使用支持</a:t>
            </a:r>
            <a:r>
              <a:rPr lang="en-US" altLang="zh-CN" err="1"/>
              <a:t>gpu</a:t>
            </a:r>
            <a:r>
              <a:rPr lang="zh-CN" altLang="zh-CN"/>
              <a:t>加速的</a:t>
            </a:r>
            <a:r>
              <a:rPr lang="en-US" altLang="zh-CN" err="1"/>
              <a:t>pytorch</a:t>
            </a:r>
            <a:r>
              <a:rPr lang="zh-CN" altLang="zh-CN"/>
              <a:t>库代替</a:t>
            </a:r>
            <a:r>
              <a:rPr lang="en-US" altLang="zh-CN" err="1"/>
              <a:t>numpy</a:t>
            </a:r>
            <a:r>
              <a:rPr lang="zh-CN" altLang="en-US"/>
              <a:t>；</a:t>
            </a:r>
            <a:endParaRPr lang="zh-CN" altLang="zh-CN"/>
          </a:p>
          <a:p>
            <a:r>
              <a:rPr lang="en-US" altLang="zh-CN"/>
              <a:t>3</a:t>
            </a:r>
            <a:r>
              <a:rPr lang="zh-CN" altLang="en-US"/>
              <a:t>、</a:t>
            </a:r>
            <a:r>
              <a:rPr lang="zh-CN" altLang="zh-CN"/>
              <a:t>尝试使用</a:t>
            </a:r>
            <a:r>
              <a:rPr lang="en-US" altLang="zh-CN"/>
              <a:t>C/C++ </a:t>
            </a:r>
            <a:r>
              <a:rPr lang="zh-CN" altLang="zh-CN"/>
              <a:t>等更接近底层的编程语言重写梯度下降算法，提升计算速度。</a:t>
            </a:r>
          </a:p>
        </p:txBody>
      </p:sp>
    </p:spTree>
    <p:extLst>
      <p:ext uri="{BB962C8B-B14F-4D97-AF65-F5344CB8AC3E}">
        <p14:creationId xmlns:p14="http://schemas.microsoft.com/office/powerpoint/2010/main" val="595867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层">
            <a:extLst>
              <a:ext uri="{FF2B5EF4-FFF2-40B4-BE49-F238E27FC236}">
                <a16:creationId xmlns:a16="http://schemas.microsoft.com/office/drawing/2014/main" id="{83DA7BF9-436B-4F4D-80B0-9F53399EF314}"/>
              </a:ext>
            </a:extLst>
          </p:cNvPr>
          <p:cNvSpPr txBox="1"/>
          <p:nvPr/>
        </p:nvSpPr>
        <p:spPr bwMode="auto">
          <a:xfrm>
            <a:off x="4795838" y="1627432"/>
            <a:ext cx="2600323"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参考资料</a:t>
            </a:r>
          </a:p>
        </p:txBody>
      </p:sp>
      <p:sp>
        <p:nvSpPr>
          <p:cNvPr id="4" name="文本框 3">
            <a:extLst>
              <a:ext uri="{FF2B5EF4-FFF2-40B4-BE49-F238E27FC236}">
                <a16:creationId xmlns:a16="http://schemas.microsoft.com/office/drawing/2014/main" id="{9D86B4BB-9483-4318-960C-6BC7A143DA83}"/>
              </a:ext>
            </a:extLst>
          </p:cNvPr>
          <p:cNvSpPr txBox="1"/>
          <p:nvPr/>
        </p:nvSpPr>
        <p:spPr>
          <a:xfrm>
            <a:off x="2290915" y="2918571"/>
            <a:ext cx="8327923" cy="1020857"/>
          </a:xfrm>
          <a:prstGeom prst="rect">
            <a:avLst/>
          </a:prstGeom>
          <a:noFill/>
        </p:spPr>
        <p:txBody>
          <a:bodyPr wrap="square">
            <a:spAutoFit/>
          </a:bodyPr>
          <a:lstStyle/>
          <a:p>
            <a:pPr indent="266700" algn="just">
              <a:lnSpc>
                <a:spcPct val="115000"/>
              </a:lnSpc>
            </a:pP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[1] </a:t>
            </a:r>
            <a:r>
              <a:rPr lang="en-US" altLang="zh-CN" sz="1800" u="sng" kern="100" dirty="0">
                <a:solidFill>
                  <a:srgbClr val="0563C1"/>
                </a:solidFill>
                <a:effectLst/>
                <a:latin typeface="Cambria" panose="02040503050406030204" pitchFamily="18" charset="0"/>
                <a:ea typeface="宋体" panose="02010600030101010101" pitchFamily="2" charset="-122"/>
                <a:cs typeface="Arial" panose="020B0604020202020204" pitchFamily="34" charset="0"/>
                <a:hlinkClick r:id="rId2"/>
              </a:rPr>
              <a:t>https://github.com/pranaymodukuru/Concrete-compressive-strength</a:t>
            </a: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 </a:t>
            </a:r>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[2] </a:t>
            </a:r>
            <a:r>
              <a:rPr lang="en-US" altLang="zh-CN" sz="1800" u="sng" kern="100" dirty="0">
                <a:solidFill>
                  <a:srgbClr val="0563C1"/>
                </a:solidFill>
                <a:effectLst/>
                <a:latin typeface="Cambria" panose="02040503050406030204" pitchFamily="18" charset="0"/>
                <a:ea typeface="宋体" panose="02010600030101010101" pitchFamily="2" charset="-122"/>
                <a:cs typeface="Arial" panose="020B0604020202020204" pitchFamily="34" charset="0"/>
                <a:hlinkClick r:id="rId3"/>
              </a:rPr>
              <a:t>https://github.com/nitya123-github/Concrete-strength</a:t>
            </a:r>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a:p>
            <a:pPr indent="266700" algn="just">
              <a:lnSpc>
                <a:spcPct val="115000"/>
              </a:lnSpc>
            </a:pPr>
            <a:r>
              <a:rPr lang="en-US" altLang="zh-CN" sz="1800" kern="100" dirty="0">
                <a:effectLst/>
                <a:latin typeface="Cambria" panose="02040503050406030204" pitchFamily="18" charset="0"/>
                <a:ea typeface="宋体" panose="02010600030101010101" pitchFamily="2" charset="-122"/>
                <a:cs typeface="Arial" panose="020B0604020202020204" pitchFamily="34" charset="0"/>
              </a:rPr>
              <a:t>[3] </a:t>
            </a:r>
            <a:r>
              <a:rPr lang="en-US" altLang="zh-CN" sz="1800" u="sng" kern="100" dirty="0">
                <a:solidFill>
                  <a:srgbClr val="0563C1"/>
                </a:solidFill>
                <a:effectLst/>
                <a:latin typeface="Cambria" panose="02040503050406030204" pitchFamily="18" charset="0"/>
                <a:ea typeface="宋体" panose="02010600030101010101" pitchFamily="2" charset="-122"/>
                <a:cs typeface="Arial" panose="020B0604020202020204" pitchFamily="34" charset="0"/>
                <a:hlinkClick r:id="rId4"/>
              </a:rPr>
              <a:t>https://www.bilibili.com/video/BV16x411V7Qg</a:t>
            </a:r>
            <a:endParaRPr lang="zh-CN" altLang="zh-CN" sz="1800" kern="100" dirty="0">
              <a:effectLst/>
              <a:latin typeface="Cambria" panose="020405030504060302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715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E4AF0435-B980-4FA0-9BEA-80603292B76E}"/>
              </a:ext>
            </a:extLst>
          </p:cNvPr>
          <p:cNvGrpSpPr/>
          <p:nvPr/>
        </p:nvGrpSpPr>
        <p:grpSpPr>
          <a:xfrm>
            <a:off x="-1" y="0"/>
            <a:ext cx="13097302" cy="6858000"/>
            <a:chOff x="-1" y="0"/>
            <a:chExt cx="13097302" cy="6858000"/>
          </a:xfrm>
        </p:grpSpPr>
        <p:sp>
          <p:nvSpPr>
            <p:cNvPr id="7" name="等腰三角形 6">
              <a:extLst>
                <a:ext uri="{FF2B5EF4-FFF2-40B4-BE49-F238E27FC236}">
                  <a16:creationId xmlns:a16="http://schemas.microsoft.com/office/drawing/2014/main" id="{3A214EF5-DDA2-47E1-BF40-778D414BF404}"/>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69312BFF-0E95-4402-A15E-EFAD7C8B956C}"/>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FCF50CD9-BECD-44F1-8C98-03683D4FD366}"/>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等腰三角形 5">
              <a:extLst>
                <a:ext uri="{FF2B5EF4-FFF2-40B4-BE49-F238E27FC236}">
                  <a16:creationId xmlns:a16="http://schemas.microsoft.com/office/drawing/2014/main" id="{5D593E7D-CB98-4D46-A3CC-D9E7189A9A66}"/>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040FD8C3-0F36-48AB-A6E4-768EFF2C6679}"/>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A75B3F26-CF4F-4E39-8A8B-6B6627E8A4E0}"/>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53E9190E-0273-4875-909D-896F41D07174}"/>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188DEC40-803A-4F28-B1EF-6282BD477645}"/>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23" name="文本框 22">
            <a:extLst>
              <a:ext uri="{FF2B5EF4-FFF2-40B4-BE49-F238E27FC236}">
                <a16:creationId xmlns:a16="http://schemas.microsoft.com/office/drawing/2014/main" id="{7FC8566B-A901-4DB1-9E23-611FE3EBE7E3}"/>
              </a:ext>
            </a:extLst>
          </p:cNvPr>
          <p:cNvSpPr txBox="1"/>
          <p:nvPr/>
        </p:nvSpPr>
        <p:spPr>
          <a:xfrm>
            <a:off x="6823879" y="2890390"/>
            <a:ext cx="3467616" cy="1077218"/>
          </a:xfrm>
          <a:prstGeom prst="rect">
            <a:avLst/>
          </a:prstGeom>
          <a:noFill/>
        </p:spPr>
        <p:txBody>
          <a:bodyPr wrap="none" rtlCol="0">
            <a:spAutoFit/>
            <a:scene3d>
              <a:camera prst="orthographicFront"/>
              <a:lightRig rig="threePt" dir="t"/>
            </a:scene3d>
            <a:sp3d contourW="12700"/>
          </a:bodyPr>
          <a:lstStyle/>
          <a:p>
            <a:pPr defTabSz="901073">
              <a:defRPr/>
            </a:pPr>
            <a:r>
              <a:rPr lang="zh-CN" altLang="en-US" sz="6400">
                <a:latin typeface="微软雅黑" panose="020B0503020204020204" pitchFamily="34" charset="-122"/>
                <a:ea typeface="微软雅黑" panose="020B0503020204020204" pitchFamily="34" charset="-122"/>
                <a:cs typeface="+mn-ea"/>
                <a:sym typeface="+mn-lt"/>
              </a:rPr>
              <a:t>感谢观看</a:t>
            </a:r>
          </a:p>
        </p:txBody>
      </p:sp>
    </p:spTree>
    <p:extLst>
      <p:ext uri="{BB962C8B-B14F-4D97-AF65-F5344CB8AC3E}">
        <p14:creationId xmlns:p14="http://schemas.microsoft.com/office/powerpoint/2010/main" val="1279030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a16="http://schemas.microsoft.com/office/drawing/2014/main" id="{15CC9626-9F8D-476C-8B62-7461E782ACF3}"/>
              </a:ext>
            </a:extLst>
          </p:cNvPr>
          <p:cNvGrpSpPr/>
          <p:nvPr/>
        </p:nvGrpSpPr>
        <p:grpSpPr>
          <a:xfrm>
            <a:off x="6371737" y="1937619"/>
            <a:ext cx="5507233" cy="4027283"/>
            <a:chOff x="4669153" y="2148100"/>
            <a:chExt cx="2853696" cy="3218758"/>
          </a:xfrm>
        </p:grpSpPr>
        <p:sp>
          <p:nvSpPr>
            <p:cNvPr id="66" name="矩形: 剪去单角 444">
              <a:extLst>
                <a:ext uri="{FF2B5EF4-FFF2-40B4-BE49-F238E27FC236}">
                  <a16:creationId xmlns:a16="http://schemas.microsoft.com/office/drawing/2014/main" id="{2D88E8BF-0C3E-4FE8-95CA-786E326B68B3}"/>
                </a:ext>
              </a:extLst>
            </p:cNvPr>
            <p:cNvSpPr/>
            <p:nvPr/>
          </p:nvSpPr>
          <p:spPr>
            <a:xfrm>
              <a:off x="4669153" y="2148100"/>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67" name="矩形 66">
              <a:extLst>
                <a:ext uri="{FF2B5EF4-FFF2-40B4-BE49-F238E27FC236}">
                  <a16:creationId xmlns:a16="http://schemas.microsoft.com/office/drawing/2014/main" id="{7F105E71-B0FB-48AB-ADEE-E92E2B454358}"/>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68" name="任意多边形: 形状 445">
              <a:extLst>
                <a:ext uri="{FF2B5EF4-FFF2-40B4-BE49-F238E27FC236}">
                  <a16:creationId xmlns:a16="http://schemas.microsoft.com/office/drawing/2014/main" id="{F854E788-2FCA-458A-B679-D9C116A5A523}"/>
                </a:ext>
              </a:extLst>
            </p:cNvPr>
            <p:cNvSpPr>
              <a:spLocks/>
            </p:cNvSpPr>
            <p:nvPr/>
          </p:nvSpPr>
          <p:spPr bwMode="auto">
            <a:xfrm>
              <a:off x="7166564" y="2148100"/>
              <a:ext cx="356285" cy="77673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3</a:t>
              </a:r>
            </a:p>
          </p:txBody>
        </p:sp>
      </p:grpSp>
      <p:sp>
        <p:nvSpPr>
          <p:cNvPr id="40" name="TextBox 8">
            <a:extLst>
              <a:ext uri="{FF2B5EF4-FFF2-40B4-BE49-F238E27FC236}">
                <a16:creationId xmlns:a16="http://schemas.microsoft.com/office/drawing/2014/main" id="{6647FCAF-8771-4904-AC4D-5AAECDB369B4}"/>
              </a:ext>
            </a:extLst>
          </p:cNvPr>
          <p:cNvSpPr txBox="1"/>
          <p:nvPr/>
        </p:nvSpPr>
        <p:spPr>
          <a:xfrm>
            <a:off x="6820104" y="2132203"/>
            <a:ext cx="3744178" cy="307777"/>
          </a:xfrm>
          <a:prstGeom prst="rect">
            <a:avLst/>
          </a:prstGeom>
          <a:noFill/>
        </p:spPr>
        <p:txBody>
          <a:bodyPr wrap="square" lIns="0" tIns="0" rIns="0" bIns="0" rtlCol="0" anchor="ctr">
            <a:spAutoFit/>
          </a:bodyPr>
          <a:lstStyle/>
          <a:p>
            <a:pPr algn="ctr"/>
            <a:r>
              <a:rPr lang="zh-CN" altLang="en-US" sz="20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实验内容</a:t>
            </a:r>
          </a:p>
        </p:txBody>
      </p:sp>
      <p:grpSp>
        <p:nvGrpSpPr>
          <p:cNvPr id="28" name="组合 27">
            <a:extLst>
              <a:ext uri="{FF2B5EF4-FFF2-40B4-BE49-F238E27FC236}">
                <a16:creationId xmlns:a16="http://schemas.microsoft.com/office/drawing/2014/main" id="{CF035E58-6A9F-450C-8C1F-55366498249A}"/>
              </a:ext>
            </a:extLst>
          </p:cNvPr>
          <p:cNvGrpSpPr/>
          <p:nvPr/>
        </p:nvGrpSpPr>
        <p:grpSpPr>
          <a:xfrm>
            <a:off x="3705884" y="1913293"/>
            <a:ext cx="2557900" cy="4047565"/>
            <a:chOff x="1703943" y="2309420"/>
            <a:chExt cx="2655219" cy="2945128"/>
          </a:xfrm>
        </p:grpSpPr>
        <p:sp>
          <p:nvSpPr>
            <p:cNvPr id="31" name="矩形: 剪去单角 437">
              <a:extLst>
                <a:ext uri="{FF2B5EF4-FFF2-40B4-BE49-F238E27FC236}">
                  <a16:creationId xmlns:a16="http://schemas.microsoft.com/office/drawing/2014/main" id="{EC966CFA-2108-4FD2-8D25-FC2531E9B20C}"/>
                </a:ext>
              </a:extLst>
            </p:cNvPr>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2" name="矩形 31">
              <a:extLst>
                <a:ext uri="{FF2B5EF4-FFF2-40B4-BE49-F238E27FC236}">
                  <a16:creationId xmlns:a16="http://schemas.microsoft.com/office/drawing/2014/main" id="{1B232127-D4F7-4FFE-B1A5-8F0E9EA2D80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9" name="任意多边形: 形状 438">
              <a:extLst>
                <a:ext uri="{FF2B5EF4-FFF2-40B4-BE49-F238E27FC236}">
                  <a16:creationId xmlns:a16="http://schemas.microsoft.com/office/drawing/2014/main" id="{EB8C77DC-28FB-4D62-8A9C-A3A6FB782BDC}"/>
                </a:ext>
              </a:extLst>
            </p:cNvPr>
            <p:cNvSpPr>
              <a:spLocks/>
            </p:cNvSpPr>
            <p:nvPr/>
          </p:nvSpPr>
          <p:spPr bwMode="auto">
            <a:xfrm>
              <a:off x="3669615" y="2309420"/>
              <a:ext cx="689547" cy="60349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2</a:t>
              </a:r>
            </a:p>
          </p:txBody>
        </p:sp>
      </p:grpSp>
      <p:sp>
        <p:nvSpPr>
          <p:cNvPr id="42" name="TextBox 24">
            <a:extLst>
              <a:ext uri="{FF2B5EF4-FFF2-40B4-BE49-F238E27FC236}">
                <a16:creationId xmlns:a16="http://schemas.microsoft.com/office/drawing/2014/main" id="{9B1086CC-9617-40F1-BC7E-FF47230C1C01}"/>
              </a:ext>
            </a:extLst>
          </p:cNvPr>
          <p:cNvSpPr txBox="1"/>
          <p:nvPr/>
        </p:nvSpPr>
        <p:spPr>
          <a:xfrm>
            <a:off x="3938482" y="3065473"/>
            <a:ext cx="1983469" cy="1323439"/>
          </a:xfrm>
          <a:prstGeom prst="rect">
            <a:avLst/>
          </a:prstGeom>
          <a:noFill/>
        </p:spPr>
        <p:txBody>
          <a:bodyPr wrap="square" rtlCol="0">
            <a:spAutoFit/>
          </a:bodyPr>
          <a:lstStyle/>
          <a:p>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mn-ea"/>
                <a:sym typeface="+mn-lt"/>
              </a:rPr>
              <a:t>对混凝土强度数据集进行机器学习回归分析。在此基础上进行优化和进一步的讨论探究。</a:t>
            </a:r>
          </a:p>
        </p:txBody>
      </p:sp>
      <p:grpSp>
        <p:nvGrpSpPr>
          <p:cNvPr id="49" name="467ea1a4-08e3-4b07-ab7d-646249f5c7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F87A3D7-6711-4B2E-84C5-C59967475F0D}"/>
              </a:ext>
            </a:extLst>
          </p:cNvPr>
          <p:cNvGrpSpPr>
            <a:grpSpLocks noChangeAspect="1"/>
          </p:cNvGrpSpPr>
          <p:nvPr>
            <p:custDataLst>
              <p:tags r:id="rId1"/>
            </p:custDataLst>
          </p:nvPr>
        </p:nvGrpSpPr>
        <p:grpSpPr>
          <a:xfrm>
            <a:off x="7034830" y="3095533"/>
            <a:ext cx="3966050" cy="2180658"/>
            <a:chOff x="3381688" y="2367881"/>
            <a:chExt cx="5693985" cy="2445981"/>
          </a:xfrm>
        </p:grpSpPr>
        <p:cxnSp>
          <p:nvCxnSpPr>
            <p:cNvPr id="50" name="Straight Arrow Connector 2">
              <a:extLst>
                <a:ext uri="{FF2B5EF4-FFF2-40B4-BE49-F238E27FC236}">
                  <a16:creationId xmlns:a16="http://schemas.microsoft.com/office/drawing/2014/main" id="{5FEE0464-D619-47DB-9F58-E84964842C8D}"/>
                </a:ext>
              </a:extLst>
            </p:cNvPr>
            <p:cNvCxnSpPr>
              <a:cxnSpLocks/>
            </p:cNvCxnSpPr>
            <p:nvPr/>
          </p:nvCxnSpPr>
          <p:spPr>
            <a:xfrm>
              <a:off x="4894140" y="4202411"/>
              <a:ext cx="0" cy="611451"/>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3">
              <a:extLst>
                <a:ext uri="{FF2B5EF4-FFF2-40B4-BE49-F238E27FC236}">
                  <a16:creationId xmlns:a16="http://schemas.microsoft.com/office/drawing/2014/main" id="{3C0A16DD-7475-48FA-A281-C75C29F26891}"/>
                </a:ext>
              </a:extLst>
            </p:cNvPr>
            <p:cNvCxnSpPr>
              <a:cxnSpLocks/>
            </p:cNvCxnSpPr>
            <p:nvPr/>
          </p:nvCxnSpPr>
          <p:spPr>
            <a:xfrm>
              <a:off x="7200147" y="4155256"/>
              <a:ext cx="0" cy="658606"/>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52" name="iṡḷîḑe">
              <a:extLst>
                <a:ext uri="{FF2B5EF4-FFF2-40B4-BE49-F238E27FC236}">
                  <a16:creationId xmlns:a16="http://schemas.microsoft.com/office/drawing/2014/main" id="{782A9418-4864-4663-9249-027B0419DD50}"/>
                </a:ext>
              </a:extLst>
            </p:cNvPr>
            <p:cNvSpPr>
              <a:spLocks/>
            </p:cNvSpPr>
            <p:nvPr/>
          </p:nvSpPr>
          <p:spPr bwMode="auto">
            <a:xfrm>
              <a:off x="4432757"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1"/>
            </a:solidFill>
            <a:ln w="15875">
              <a:noFill/>
              <a:miter lim="800000"/>
              <a:headEnd/>
              <a:tailEnd/>
            </a:ln>
          </p:spPr>
          <p:txBody>
            <a:bodyPr anchor="ctr"/>
            <a:lstStyle/>
            <a:p>
              <a:pPr algn="ctr"/>
              <a:endParaRPr sz="1600">
                <a:latin typeface="微软雅黑" panose="020B0503020204020204" pitchFamily="34" charset="-122"/>
                <a:ea typeface="微软雅黑" panose="020B0503020204020204" pitchFamily="34" charset="-122"/>
                <a:cs typeface="+mn-ea"/>
                <a:sym typeface="+mn-lt"/>
              </a:endParaRPr>
            </a:p>
          </p:txBody>
        </p:sp>
        <p:sp>
          <p:nvSpPr>
            <p:cNvPr id="53" name="îšľide">
              <a:extLst>
                <a:ext uri="{FF2B5EF4-FFF2-40B4-BE49-F238E27FC236}">
                  <a16:creationId xmlns:a16="http://schemas.microsoft.com/office/drawing/2014/main" id="{E811EA3F-1AC5-4668-B185-93CA4CEB9C7B}"/>
                </a:ext>
              </a:extLst>
            </p:cNvPr>
            <p:cNvSpPr>
              <a:spLocks/>
            </p:cNvSpPr>
            <p:nvPr/>
          </p:nvSpPr>
          <p:spPr bwMode="auto">
            <a:xfrm>
              <a:off x="7051137" y="3018120"/>
              <a:ext cx="922766" cy="1399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3"/>
            </a:solidFill>
            <a:ln w="15875">
              <a:noFill/>
              <a:miter lim="800000"/>
              <a:headEnd/>
              <a:tailEnd/>
            </a:ln>
          </p:spPr>
          <p:txBody>
            <a:bodyPr anchor="ctr"/>
            <a:lstStyle/>
            <a:p>
              <a:pPr algn="ctr"/>
              <a:endParaRPr sz="1600">
                <a:latin typeface="微软雅黑" panose="020B0503020204020204" pitchFamily="34" charset="-122"/>
                <a:ea typeface="微软雅黑" panose="020B0503020204020204" pitchFamily="34" charset="-122"/>
                <a:cs typeface="+mn-ea"/>
                <a:sym typeface="+mn-lt"/>
              </a:endParaRPr>
            </a:p>
          </p:txBody>
        </p:sp>
        <p:sp>
          <p:nvSpPr>
            <p:cNvPr id="54" name="i$ḻíḍê">
              <a:extLst>
                <a:ext uri="{FF2B5EF4-FFF2-40B4-BE49-F238E27FC236}">
                  <a16:creationId xmlns:a16="http://schemas.microsoft.com/office/drawing/2014/main" id="{7F76C01C-AA1A-49D1-ACCE-8497CB38A7BB}"/>
                </a:ext>
              </a:extLst>
            </p:cNvPr>
            <p:cNvSpPr>
              <a:spLocks/>
            </p:cNvSpPr>
            <p:nvPr/>
          </p:nvSpPr>
          <p:spPr bwMode="auto">
            <a:xfrm>
              <a:off x="8401503" y="3218492"/>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a:latin typeface="微软雅黑" panose="020B0503020204020204" pitchFamily="34" charset="-122"/>
                <a:ea typeface="微软雅黑" panose="020B0503020204020204" pitchFamily="34" charset="-122"/>
                <a:cs typeface="+mn-ea"/>
                <a:sym typeface="+mn-lt"/>
              </a:endParaRPr>
            </a:p>
          </p:txBody>
        </p:sp>
        <p:sp>
          <p:nvSpPr>
            <p:cNvPr id="55" name="îšļîḓé">
              <a:extLst>
                <a:ext uri="{FF2B5EF4-FFF2-40B4-BE49-F238E27FC236}">
                  <a16:creationId xmlns:a16="http://schemas.microsoft.com/office/drawing/2014/main" id="{0A8035F6-287D-400A-A02C-DF0E5FB74065}"/>
                </a:ext>
              </a:extLst>
            </p:cNvPr>
            <p:cNvSpPr>
              <a:spLocks/>
            </p:cNvSpPr>
            <p:nvPr/>
          </p:nvSpPr>
          <p:spPr bwMode="auto">
            <a:xfrm>
              <a:off x="3381688" y="3206671"/>
              <a:ext cx="674170" cy="1022667"/>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dirty="0">
                <a:latin typeface="微软雅黑" panose="020B0503020204020204" pitchFamily="34" charset="-122"/>
                <a:ea typeface="微软雅黑" panose="020B0503020204020204" pitchFamily="34" charset="-122"/>
                <a:cs typeface="+mn-ea"/>
                <a:sym typeface="+mn-lt"/>
              </a:endParaRPr>
            </a:p>
          </p:txBody>
        </p:sp>
        <p:cxnSp>
          <p:nvCxnSpPr>
            <p:cNvPr id="56" name="Straight Arrow Connector 8">
              <a:extLst>
                <a:ext uri="{FF2B5EF4-FFF2-40B4-BE49-F238E27FC236}">
                  <a16:creationId xmlns:a16="http://schemas.microsoft.com/office/drawing/2014/main" id="{B002AB40-C074-4C67-B2A0-96AEE2C7D6AB}"/>
                </a:ext>
              </a:extLst>
            </p:cNvPr>
            <p:cNvCxnSpPr>
              <a:cxnSpLocks/>
            </p:cNvCxnSpPr>
            <p:nvPr/>
          </p:nvCxnSpPr>
          <p:spPr>
            <a:xfrm flipV="1">
              <a:off x="5941158" y="2367881"/>
              <a:ext cx="0" cy="582307"/>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57" name="îşḷîḓé">
              <a:extLst>
                <a:ext uri="{FF2B5EF4-FFF2-40B4-BE49-F238E27FC236}">
                  <a16:creationId xmlns:a16="http://schemas.microsoft.com/office/drawing/2014/main" id="{327ACB00-B07C-4057-A503-2F1E5494AA77}"/>
                </a:ext>
              </a:extLst>
            </p:cNvPr>
            <p:cNvSpPr>
              <a:spLocks/>
            </p:cNvSpPr>
            <p:nvPr/>
          </p:nvSpPr>
          <p:spPr bwMode="auto">
            <a:xfrm>
              <a:off x="5656317" y="2879972"/>
              <a:ext cx="1104907" cy="1676065"/>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accent2"/>
            </a:solidFill>
            <a:ln w="15875">
              <a:noFill/>
              <a:miter lim="800000"/>
              <a:headEnd/>
              <a:tailEnd/>
            </a:ln>
          </p:spPr>
          <p:txBody>
            <a:bodyPr anchor="ctr"/>
            <a:lstStyle/>
            <a:p>
              <a:pPr algn="ctr"/>
              <a:endParaRPr sz="1600">
                <a:latin typeface="微软雅黑" panose="020B0503020204020204" pitchFamily="34" charset="-122"/>
                <a:ea typeface="微软雅黑" panose="020B0503020204020204" pitchFamily="34" charset="-122"/>
                <a:cs typeface="+mn-ea"/>
                <a:sym typeface="+mn-lt"/>
              </a:endParaRPr>
            </a:p>
          </p:txBody>
        </p:sp>
      </p:grpSp>
      <p:sp>
        <p:nvSpPr>
          <p:cNvPr id="59" name="Rectangle 30">
            <a:extLst>
              <a:ext uri="{FF2B5EF4-FFF2-40B4-BE49-F238E27FC236}">
                <a16:creationId xmlns:a16="http://schemas.microsoft.com/office/drawing/2014/main" id="{70F6643C-399F-4BCD-92E7-1398079AA74D}"/>
              </a:ext>
            </a:extLst>
          </p:cNvPr>
          <p:cNvSpPr/>
          <p:nvPr/>
        </p:nvSpPr>
        <p:spPr>
          <a:xfrm>
            <a:off x="7532534" y="5377629"/>
            <a:ext cx="111153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模型构建</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1" name="Rectangle 30">
            <a:extLst>
              <a:ext uri="{FF2B5EF4-FFF2-40B4-BE49-F238E27FC236}">
                <a16:creationId xmlns:a16="http://schemas.microsoft.com/office/drawing/2014/main" id="{5F4422DC-64F6-487C-B896-1A4B7F3803FB}"/>
              </a:ext>
            </a:extLst>
          </p:cNvPr>
          <p:cNvSpPr/>
          <p:nvPr/>
        </p:nvSpPr>
        <p:spPr>
          <a:xfrm>
            <a:off x="8245206" y="2614389"/>
            <a:ext cx="134551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训练及测试</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3" name="Rectangle 30">
            <a:extLst>
              <a:ext uri="{FF2B5EF4-FFF2-40B4-BE49-F238E27FC236}">
                <a16:creationId xmlns:a16="http://schemas.microsoft.com/office/drawing/2014/main" id="{4D7F0652-50C2-410A-9CF6-15B3592A381F}"/>
              </a:ext>
            </a:extLst>
          </p:cNvPr>
          <p:cNvSpPr/>
          <p:nvPr/>
        </p:nvSpPr>
        <p:spPr>
          <a:xfrm>
            <a:off x="9153269" y="5397485"/>
            <a:ext cx="1111537"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绘制结果</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4" name="TextBox 8">
            <a:extLst>
              <a:ext uri="{FF2B5EF4-FFF2-40B4-BE49-F238E27FC236}">
                <a16:creationId xmlns:a16="http://schemas.microsoft.com/office/drawing/2014/main" id="{779BF94D-6F64-4E29-8F4D-17A79C20499D}"/>
              </a:ext>
            </a:extLst>
          </p:cNvPr>
          <p:cNvSpPr txBox="1"/>
          <p:nvPr/>
        </p:nvSpPr>
        <p:spPr>
          <a:xfrm>
            <a:off x="3016861" y="2115199"/>
            <a:ext cx="3744178" cy="307777"/>
          </a:xfrm>
          <a:prstGeom prst="rect">
            <a:avLst/>
          </a:prstGeom>
          <a:noFill/>
        </p:spPr>
        <p:txBody>
          <a:bodyPr wrap="square" lIns="0" tIns="0" rIns="0" bIns="0" rtlCol="0" anchor="ctr">
            <a:spAutoFit/>
          </a:bodyPr>
          <a:lstStyle/>
          <a:p>
            <a:pPr algn="ctr"/>
            <a:r>
              <a:rPr lang="zh-CN" altLang="en-US" sz="20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实验目的</a:t>
            </a:r>
          </a:p>
        </p:txBody>
      </p:sp>
      <p:sp>
        <p:nvSpPr>
          <p:cNvPr id="72" name="Rectangle 30">
            <a:extLst>
              <a:ext uri="{FF2B5EF4-FFF2-40B4-BE49-F238E27FC236}">
                <a16:creationId xmlns:a16="http://schemas.microsoft.com/office/drawing/2014/main" id="{3D7107AD-DE06-4BFB-BBE3-D51ADF4377AB}"/>
              </a:ext>
            </a:extLst>
          </p:cNvPr>
          <p:cNvSpPr/>
          <p:nvPr/>
        </p:nvSpPr>
        <p:spPr>
          <a:xfrm>
            <a:off x="6445719" y="2612529"/>
            <a:ext cx="1909513" cy="338554"/>
          </a:xfrm>
          <a:prstGeom prst="rect">
            <a:avLst/>
          </a:prstGeom>
        </p:spPr>
        <p:txBody>
          <a:bodyPr wrap="square">
            <a:spAutoFit/>
          </a:bodyPr>
          <a:lstStyle/>
          <a:p>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数据清洗和预处理</a:t>
            </a:r>
            <a:endParaRPr 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cxnSp>
        <p:nvCxnSpPr>
          <p:cNvPr id="73" name="Straight Arrow Connector 8">
            <a:extLst>
              <a:ext uri="{FF2B5EF4-FFF2-40B4-BE49-F238E27FC236}">
                <a16:creationId xmlns:a16="http://schemas.microsoft.com/office/drawing/2014/main" id="{D5E6117A-E3F3-4F93-A4A4-88ACBDFDBF75}"/>
              </a:ext>
            </a:extLst>
          </p:cNvPr>
          <p:cNvCxnSpPr>
            <a:cxnSpLocks/>
          </p:cNvCxnSpPr>
          <p:nvPr/>
        </p:nvCxnSpPr>
        <p:spPr>
          <a:xfrm flipV="1">
            <a:off x="7191739" y="3065473"/>
            <a:ext cx="0" cy="1003499"/>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55C0D761-E24D-4772-ADD6-CBC6C61D295F}"/>
              </a:ext>
            </a:extLst>
          </p:cNvPr>
          <p:cNvSpPr/>
          <p:nvPr/>
        </p:nvSpPr>
        <p:spPr>
          <a:xfrm>
            <a:off x="10214541" y="2642588"/>
            <a:ext cx="1909513"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优化和检验</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cxnSp>
        <p:nvCxnSpPr>
          <p:cNvPr id="76" name="Straight Arrow Connector 8">
            <a:extLst>
              <a:ext uri="{FF2B5EF4-FFF2-40B4-BE49-F238E27FC236}">
                <a16:creationId xmlns:a16="http://schemas.microsoft.com/office/drawing/2014/main" id="{3951E553-E374-4145-A436-75B5FD46522F}"/>
              </a:ext>
            </a:extLst>
          </p:cNvPr>
          <p:cNvCxnSpPr>
            <a:cxnSpLocks/>
          </p:cNvCxnSpPr>
          <p:nvPr/>
        </p:nvCxnSpPr>
        <p:spPr>
          <a:xfrm flipV="1">
            <a:off x="10766089" y="3148361"/>
            <a:ext cx="0" cy="833357"/>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43" name="标题层">
            <a:extLst>
              <a:ext uri="{FF2B5EF4-FFF2-40B4-BE49-F238E27FC236}">
                <a16:creationId xmlns:a16="http://schemas.microsoft.com/office/drawing/2014/main" id="{2D8BA005-8CA0-4704-A196-ADA9754E8296}"/>
              </a:ext>
            </a:extLst>
          </p:cNvPr>
          <p:cNvSpPr txBox="1"/>
          <p:nvPr/>
        </p:nvSpPr>
        <p:spPr bwMode="auto">
          <a:xfrm>
            <a:off x="4954278" y="571758"/>
            <a:ext cx="4171076" cy="738409"/>
          </a:xfrm>
          <a:prstGeom prst="rect">
            <a:avLst/>
          </a:prstGeom>
          <a:noFill/>
          <a:effectLst/>
        </p:spPr>
        <p:txBody>
          <a:bodyPr wrap="square" lIns="121670" tIns="60834" rIns="121670" bIns="60834">
            <a:spAutoFit/>
          </a:bodyPr>
          <a:lstStyle/>
          <a:p>
            <a:r>
              <a:rPr lang="zh-CN" altLang="en-US" sz="4000" spc="600">
                <a:latin typeface="微软雅黑" panose="020B0503020204020204" pitchFamily="34" charset="-122"/>
                <a:ea typeface="微软雅黑" panose="020B0503020204020204" pitchFamily="34" charset="-122"/>
                <a:cs typeface="+mn-ea"/>
                <a:sym typeface="+mn-lt"/>
              </a:rPr>
              <a:t>实验概述</a:t>
            </a:r>
          </a:p>
        </p:txBody>
      </p:sp>
      <p:grpSp>
        <p:nvGrpSpPr>
          <p:cNvPr id="30" name="组合 29">
            <a:extLst>
              <a:ext uri="{FF2B5EF4-FFF2-40B4-BE49-F238E27FC236}">
                <a16:creationId xmlns:a16="http://schemas.microsoft.com/office/drawing/2014/main" id="{66E05D22-0318-418A-B8ED-E6D00E20EE38}"/>
              </a:ext>
            </a:extLst>
          </p:cNvPr>
          <p:cNvGrpSpPr/>
          <p:nvPr/>
        </p:nvGrpSpPr>
        <p:grpSpPr>
          <a:xfrm>
            <a:off x="377047" y="1913294"/>
            <a:ext cx="3233842" cy="4027283"/>
            <a:chOff x="4669153" y="2148100"/>
            <a:chExt cx="2853695" cy="3218758"/>
          </a:xfrm>
        </p:grpSpPr>
        <p:sp>
          <p:nvSpPr>
            <p:cNvPr id="33" name="矩形: 剪去单角 444">
              <a:extLst>
                <a:ext uri="{FF2B5EF4-FFF2-40B4-BE49-F238E27FC236}">
                  <a16:creationId xmlns:a16="http://schemas.microsoft.com/office/drawing/2014/main" id="{7CFF848D-095E-4860-99B4-3F2F88A32175}"/>
                </a:ext>
              </a:extLst>
            </p:cNvPr>
            <p:cNvSpPr/>
            <p:nvPr/>
          </p:nvSpPr>
          <p:spPr>
            <a:xfrm>
              <a:off x="4669153" y="2148100"/>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FF48D7FE-EE9A-4947-85B3-57DA98C2E0E6}"/>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grpSp>
      <p:sp>
        <p:nvSpPr>
          <p:cNvPr id="36" name="TextBox 8">
            <a:extLst>
              <a:ext uri="{FF2B5EF4-FFF2-40B4-BE49-F238E27FC236}">
                <a16:creationId xmlns:a16="http://schemas.microsoft.com/office/drawing/2014/main" id="{C9947B95-2350-4553-AE5C-628884D48004}"/>
              </a:ext>
            </a:extLst>
          </p:cNvPr>
          <p:cNvSpPr txBox="1"/>
          <p:nvPr/>
        </p:nvSpPr>
        <p:spPr>
          <a:xfrm>
            <a:off x="-133289" y="2184466"/>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实验环境</a:t>
            </a:r>
          </a:p>
        </p:txBody>
      </p:sp>
      <p:sp>
        <p:nvSpPr>
          <p:cNvPr id="37" name="文本框 36">
            <a:extLst>
              <a:ext uri="{FF2B5EF4-FFF2-40B4-BE49-F238E27FC236}">
                <a16:creationId xmlns:a16="http://schemas.microsoft.com/office/drawing/2014/main" id="{625B7A1C-D537-49CC-908B-E729EEE93C9D}"/>
              </a:ext>
            </a:extLst>
          </p:cNvPr>
          <p:cNvSpPr txBox="1"/>
          <p:nvPr/>
        </p:nvSpPr>
        <p:spPr>
          <a:xfrm>
            <a:off x="886573" y="2829338"/>
            <a:ext cx="2210266" cy="2862322"/>
          </a:xfrm>
          <a:prstGeom prst="rect">
            <a:avLst/>
          </a:prstGeom>
          <a:noFill/>
        </p:spPr>
        <p:txBody>
          <a:bodyPr wrap="square" rtlCol="0">
            <a:spAutoFit/>
          </a:bodyPr>
          <a:lstStyle/>
          <a:p>
            <a:r>
              <a:rPr lang="en-US" altLang="zh-CN" dirty="0"/>
              <a:t>Python 3.8.3</a:t>
            </a:r>
          </a:p>
          <a:p>
            <a:endParaRPr lang="en-US" altLang="zh-CN" dirty="0"/>
          </a:p>
          <a:p>
            <a:r>
              <a:rPr lang="en-US" altLang="zh-CN" dirty="0" err="1"/>
              <a:t>numpy</a:t>
            </a:r>
            <a:r>
              <a:rPr lang="en-US" altLang="zh-CN" dirty="0"/>
              <a:t>==1.21.1</a:t>
            </a:r>
          </a:p>
          <a:p>
            <a:r>
              <a:rPr lang="en-US" altLang="zh-CN" dirty="0"/>
              <a:t>pandas==1.3.4</a:t>
            </a:r>
          </a:p>
          <a:p>
            <a:r>
              <a:rPr lang="en-US" altLang="zh-CN" dirty="0"/>
              <a:t>matplotlib==3.4.2</a:t>
            </a:r>
          </a:p>
          <a:p>
            <a:r>
              <a:rPr lang="en-US" altLang="zh-CN" dirty="0" err="1"/>
              <a:t>xlrd</a:t>
            </a:r>
            <a:r>
              <a:rPr lang="en-US" altLang="zh-CN" dirty="0"/>
              <a:t>==2.0.1</a:t>
            </a:r>
          </a:p>
          <a:p>
            <a:r>
              <a:rPr lang="en-US" altLang="zh-CN" dirty="0" err="1"/>
              <a:t>sklearn</a:t>
            </a:r>
            <a:r>
              <a:rPr lang="en-US" altLang="zh-CN" dirty="0"/>
              <a:t>==0.0</a:t>
            </a:r>
          </a:p>
          <a:p>
            <a:r>
              <a:rPr lang="en-US" altLang="zh-CN" dirty="0"/>
              <a:t>scikit-learn==1.0.1</a:t>
            </a:r>
          </a:p>
          <a:p>
            <a:r>
              <a:rPr lang="en-US" altLang="zh-CN" dirty="0" err="1"/>
              <a:t>scipy</a:t>
            </a:r>
            <a:r>
              <a:rPr lang="en-US" altLang="zh-CN" dirty="0"/>
              <a:t>==1.7.2</a:t>
            </a:r>
          </a:p>
          <a:p>
            <a:r>
              <a:rPr lang="en-US" altLang="zh-CN" dirty="0"/>
              <a:t>seaborn==0.11.2</a:t>
            </a:r>
            <a:endParaRPr lang="zh-CN" altLang="en-US" dirty="0"/>
          </a:p>
        </p:txBody>
      </p:sp>
      <p:sp>
        <p:nvSpPr>
          <p:cNvPr id="41" name="任意多边形: 形状 445">
            <a:extLst>
              <a:ext uri="{FF2B5EF4-FFF2-40B4-BE49-F238E27FC236}">
                <a16:creationId xmlns:a16="http://schemas.microsoft.com/office/drawing/2014/main" id="{42D10950-1E28-4246-AE36-3C0620E9D9AB}"/>
              </a:ext>
            </a:extLst>
          </p:cNvPr>
          <p:cNvSpPr>
            <a:spLocks/>
          </p:cNvSpPr>
          <p:nvPr/>
        </p:nvSpPr>
        <p:spPr bwMode="auto">
          <a:xfrm>
            <a:off x="2921360" y="1901206"/>
            <a:ext cx="687580" cy="97184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3101444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2642593" y="2809916"/>
            <a:ext cx="4171076" cy="738409"/>
          </a:xfrm>
          <a:prstGeom prst="rect">
            <a:avLst/>
          </a:prstGeom>
          <a:noFill/>
          <a:effectLst/>
        </p:spPr>
        <p:txBody>
          <a:bodyPr wrap="square" lIns="121670" tIns="60834" rIns="121670" bIns="60834">
            <a:spAutoFit/>
          </a:bodyPr>
          <a:lstStyle/>
          <a:p>
            <a:r>
              <a:rPr lang="zh-CN" altLang="en-US" sz="4000" spc="600">
                <a:latin typeface="微软雅黑" panose="020B0503020204020204" pitchFamily="34" charset="-122"/>
                <a:ea typeface="微软雅黑" panose="020B0503020204020204" pitchFamily="34" charset="-122"/>
                <a:cs typeface="+mn-ea"/>
                <a:sym typeface="+mn-lt"/>
              </a:rPr>
              <a:t>实验方案设计</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2674115" y="3678879"/>
            <a:ext cx="5795172" cy="700576"/>
          </a:xfrm>
          <a:prstGeom prst="rect">
            <a:avLst/>
          </a:prstGeom>
          <a:noFill/>
        </p:spPr>
        <p:txBody>
          <a:bodyPr wrap="square" rtlCol="0">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总体设计思路与总体架构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核心算法及基本原理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2642593" y="2009951"/>
            <a:ext cx="4171076" cy="738409"/>
          </a:xfrm>
          <a:prstGeom prst="rect">
            <a:avLst/>
          </a:prstGeom>
          <a:noFill/>
          <a:effectLst/>
        </p:spPr>
        <p:txBody>
          <a:bodyPr wrap="square" lIns="121670" tIns="60834" rIns="121670" bIns="60834">
            <a:spAutoFit/>
          </a:bodyPr>
          <a:lstStyle/>
          <a:p>
            <a:r>
              <a:rPr lang="en-US" altLang="zh-CN" sz="4000" spc="600">
                <a:latin typeface="微软雅黑" panose="020B0503020204020204" pitchFamily="34" charset="-122"/>
                <a:ea typeface="微软雅黑" panose="020B0503020204020204" pitchFamily="34" charset="-122"/>
                <a:cs typeface="+mn-ea"/>
                <a:sym typeface="+mn-lt"/>
              </a:rPr>
              <a:t>PART TWO</a:t>
            </a:r>
            <a:endParaRPr lang="zh-CN" altLang="en-US" sz="4000" spc="60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1253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1981" y="3410311"/>
            <a:ext cx="1761856" cy="819968"/>
            <a:chOff x="1387008" y="3820294"/>
            <a:chExt cx="1761856" cy="819968"/>
          </a:xfrm>
        </p:grpSpPr>
        <p:sp>
          <p:nvSpPr>
            <p:cNvPr id="14" name="矩形 13"/>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本小组选用混凝土抗压强度数据集</a:t>
              </a:r>
            </a:p>
          </p:txBody>
        </p:sp>
        <p:sp>
          <p:nvSpPr>
            <p:cNvPr id="15"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1"/>
                  </a:solidFill>
                  <a:latin typeface="微软雅黑" panose="020B0503020204020204" pitchFamily="34" charset="-122"/>
                  <a:ea typeface="微软雅黑" panose="020B0503020204020204" pitchFamily="34" charset="-122"/>
                  <a:cs typeface="+mn-ea"/>
                  <a:sym typeface="+mn-lt"/>
                </a:rPr>
                <a:t>数据集选择</a:t>
              </a:r>
            </a:p>
          </p:txBody>
        </p:sp>
      </p:grpSp>
      <p:grpSp>
        <p:nvGrpSpPr>
          <p:cNvPr id="22" name="组合 21"/>
          <p:cNvGrpSpPr/>
          <p:nvPr/>
        </p:nvGrpSpPr>
        <p:grpSpPr>
          <a:xfrm>
            <a:off x="2420211" y="4877244"/>
            <a:ext cx="1761856" cy="821397"/>
            <a:chOff x="1387008" y="3818865"/>
            <a:chExt cx="1761856" cy="821397"/>
          </a:xfrm>
        </p:grpSpPr>
        <p:sp>
          <p:nvSpPr>
            <p:cNvPr id="23" name="矩形 22"/>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对数据集进行清洗和预处理</a:t>
              </a:r>
            </a:p>
          </p:txBody>
        </p:sp>
        <p:sp>
          <p:nvSpPr>
            <p:cNvPr id="24" name="出自【趣你的PPT】(微信:qunideppt)：最优质的PPT资源库"/>
            <p:cNvSpPr txBox="1"/>
            <p:nvPr/>
          </p:nvSpPr>
          <p:spPr>
            <a:xfrm>
              <a:off x="1553271" y="3818865"/>
              <a:ext cx="1429329" cy="276999"/>
            </a:xfrm>
            <a:prstGeom prst="rect">
              <a:avLst/>
            </a:prstGeom>
            <a:noFill/>
          </p:spPr>
          <p:txBody>
            <a:bodyPr wrap="square" rtlCol="0">
              <a:spAutoFit/>
            </a:bodyPr>
            <a:lstStyle/>
            <a:p>
              <a:pPr algn="ctr"/>
              <a:r>
                <a:rPr lang="zh-CN" altLang="en-US" sz="1200" b="1">
                  <a:solidFill>
                    <a:schemeClr val="accent2">
                      <a:lumMod val="100000"/>
                    </a:schemeClr>
                  </a:solidFill>
                  <a:latin typeface="微软雅黑" panose="020B0503020204020204" pitchFamily="34" charset="-122"/>
                  <a:ea typeface="微软雅黑" panose="020B0503020204020204" pitchFamily="34" charset="-122"/>
                  <a:cs typeface="+mn-ea"/>
                  <a:sym typeface="+mn-lt"/>
                </a:rPr>
                <a:t>数据清洗</a:t>
              </a:r>
              <a:r>
                <a:rPr lang="en-US" altLang="zh-CN" sz="1200" b="1">
                  <a:solidFill>
                    <a:schemeClr val="accent2">
                      <a:lumMod val="100000"/>
                    </a:schemeClr>
                  </a:solidFill>
                  <a:latin typeface="微软雅黑" panose="020B0503020204020204" pitchFamily="34" charset="-122"/>
                  <a:ea typeface="微软雅黑" panose="020B0503020204020204" pitchFamily="34" charset="-122"/>
                  <a:cs typeface="+mn-ea"/>
                  <a:sym typeface="+mn-lt"/>
                </a:rPr>
                <a:t>&amp;</a:t>
              </a:r>
              <a:r>
                <a:rPr lang="zh-CN" altLang="en-US" sz="1200" b="1">
                  <a:solidFill>
                    <a:schemeClr val="accent2">
                      <a:lumMod val="100000"/>
                    </a:schemeClr>
                  </a:solidFill>
                  <a:latin typeface="微软雅黑" panose="020B0503020204020204" pitchFamily="34" charset="-122"/>
                  <a:ea typeface="微软雅黑" panose="020B0503020204020204" pitchFamily="34" charset="-122"/>
                  <a:cs typeface="+mn-ea"/>
                  <a:sym typeface="+mn-lt"/>
                </a:rPr>
                <a:t>预处理</a:t>
              </a:r>
            </a:p>
          </p:txBody>
        </p:sp>
      </p:grpSp>
      <p:grpSp>
        <p:nvGrpSpPr>
          <p:cNvPr id="25" name="组合 24"/>
          <p:cNvGrpSpPr/>
          <p:nvPr/>
        </p:nvGrpSpPr>
        <p:grpSpPr>
          <a:xfrm>
            <a:off x="3849540" y="3429000"/>
            <a:ext cx="1761856" cy="1226233"/>
            <a:chOff x="1387008" y="3820294"/>
            <a:chExt cx="1761856" cy="1226233"/>
          </a:xfrm>
        </p:grpSpPr>
        <p:sp>
          <p:nvSpPr>
            <p:cNvPr id="26" name="矩形 25"/>
            <p:cNvSpPr/>
            <p:nvPr/>
          </p:nvSpPr>
          <p:spPr>
            <a:xfrm>
              <a:off x="1387008" y="4158848"/>
              <a:ext cx="1761856" cy="887679"/>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使用常见的回归模型，简单地调用第三方库中提供的模块，进行回归分析，将结果可视化。</a:t>
              </a:r>
            </a:p>
          </p:txBody>
        </p:sp>
        <p:sp>
          <p:nvSpPr>
            <p:cNvPr id="27"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1"/>
                  </a:solidFill>
                  <a:latin typeface="微软雅黑" panose="020B0503020204020204" pitchFamily="34" charset="-122"/>
                  <a:ea typeface="微软雅黑" panose="020B0503020204020204" pitchFamily="34" charset="-122"/>
                  <a:cs typeface="+mn-ea"/>
                  <a:sym typeface="+mn-lt"/>
                </a:rPr>
                <a:t>简单调用模型</a:t>
              </a:r>
            </a:p>
          </p:txBody>
        </p:sp>
      </p:grpSp>
      <p:grpSp>
        <p:nvGrpSpPr>
          <p:cNvPr id="28" name="组合 27"/>
          <p:cNvGrpSpPr/>
          <p:nvPr/>
        </p:nvGrpSpPr>
        <p:grpSpPr>
          <a:xfrm>
            <a:off x="5365288" y="4878673"/>
            <a:ext cx="1761856" cy="616835"/>
            <a:chOff x="1387008" y="3820294"/>
            <a:chExt cx="1761856" cy="616835"/>
          </a:xfrm>
        </p:grpSpPr>
        <p:sp>
          <p:nvSpPr>
            <p:cNvPr id="29" name="矩形 28"/>
            <p:cNvSpPr/>
            <p:nvPr/>
          </p:nvSpPr>
          <p:spPr>
            <a:xfrm>
              <a:off x="1387008" y="4158848"/>
              <a:ext cx="1761856" cy="278281"/>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选取多种模型进行尝试</a:t>
              </a:r>
            </a:p>
          </p:txBody>
        </p:sp>
        <p:sp>
          <p:nvSpPr>
            <p:cNvPr id="30" name="出自【趣你的PPT】(微信:qunideppt)：最优质的PPT资源库"/>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2">
                      <a:lumMod val="100000"/>
                    </a:schemeClr>
                  </a:solidFill>
                  <a:latin typeface="微软雅黑" panose="020B0503020204020204" pitchFamily="34" charset="-122"/>
                  <a:ea typeface="微软雅黑" panose="020B0503020204020204" pitchFamily="34" charset="-122"/>
                  <a:cs typeface="+mn-ea"/>
                  <a:sym typeface="+mn-lt"/>
                </a:rPr>
                <a:t>尝试更多模型</a:t>
              </a:r>
            </a:p>
          </p:txBody>
        </p:sp>
      </p:grpSp>
      <p:sp>
        <p:nvSpPr>
          <p:cNvPr id="35" name="TextBox 8">
            <a:extLst>
              <a:ext uri="{FF2B5EF4-FFF2-40B4-BE49-F238E27FC236}">
                <a16:creationId xmlns:a16="http://schemas.microsoft.com/office/drawing/2014/main" id="{58AA53E1-3B0E-4B4F-B1FB-B4F3266ECEDC}"/>
              </a:ext>
            </a:extLst>
          </p:cNvPr>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总体设计思路</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756EFA8F-438C-4745-AA56-C13F21C3DC7F}"/>
              </a:ext>
            </a:extLst>
          </p:cNvPr>
          <p:cNvGrpSpPr/>
          <p:nvPr/>
        </p:nvGrpSpPr>
        <p:grpSpPr>
          <a:xfrm>
            <a:off x="1139153" y="2029271"/>
            <a:ext cx="10513585" cy="1008435"/>
            <a:chOff x="1139153" y="2029271"/>
            <a:chExt cx="10513585" cy="1008435"/>
          </a:xfrm>
        </p:grpSpPr>
        <p:grpSp>
          <p:nvGrpSpPr>
            <p:cNvPr id="3" name="组合 2">
              <a:extLst>
                <a:ext uri="{FF2B5EF4-FFF2-40B4-BE49-F238E27FC236}">
                  <a16:creationId xmlns:a16="http://schemas.microsoft.com/office/drawing/2014/main" id="{79C3A5A1-54D3-420B-AB5B-126D9F192BEC}"/>
                </a:ext>
              </a:extLst>
            </p:cNvPr>
            <p:cNvGrpSpPr/>
            <p:nvPr/>
          </p:nvGrpSpPr>
          <p:grpSpPr>
            <a:xfrm>
              <a:off x="1139153" y="2029271"/>
              <a:ext cx="10513585" cy="1008435"/>
              <a:chOff x="1139153" y="2029271"/>
              <a:chExt cx="17011861" cy="1140909"/>
            </a:xfrm>
          </p:grpSpPr>
          <p:sp>
            <p:nvSpPr>
              <p:cNvPr id="5" name="出自【趣你的PPT】(微信:qunideppt)：最优质的PPT资源库"/>
              <p:cNvSpPr>
                <a:spLocks noChangeArrowheads="1"/>
              </p:cNvSpPr>
              <p:nvPr/>
            </p:nvSpPr>
            <p:spPr bwMode="auto">
              <a:xfrm>
                <a:off x="1139153" y="202927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7" name="出自【趣你的PPT】(微信:qunideppt)：最优质的PPT资源库"/>
              <p:cNvSpPr>
                <a:spLocks noChangeArrowheads="1"/>
              </p:cNvSpPr>
              <p:nvPr/>
            </p:nvSpPr>
            <p:spPr bwMode="auto">
              <a:xfrm>
                <a:off x="3501737"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8" name="出自【趣你的PPT】(微信:qunideppt)：最优质的PPT资源库"/>
              <p:cNvSpPr>
                <a:spLocks noChangeArrowheads="1"/>
              </p:cNvSpPr>
              <p:nvPr/>
            </p:nvSpPr>
            <p:spPr bwMode="auto">
              <a:xfrm>
                <a:off x="5862690" y="2035705"/>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lumMod val="100000"/>
                </a:schemeClr>
              </a:solidFill>
              <a:ln>
                <a:noFill/>
              </a:ln>
              <a:effec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9" name="出自【趣你的PPT】(微信:qunideppt)：最优质的PPT资源库"/>
              <p:cNvSpPr>
                <a:spLocks noChangeArrowheads="1"/>
              </p:cNvSpPr>
              <p:nvPr/>
            </p:nvSpPr>
            <p:spPr bwMode="auto">
              <a:xfrm>
                <a:off x="8226994"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2012705" y="2387584"/>
                <a:ext cx="1614448" cy="417850"/>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进度一</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出自【趣你的PPT】(微信:qunideppt)：最优质的PPT资源库"/>
              <p:cNvSpPr txBox="1"/>
              <p:nvPr/>
            </p:nvSpPr>
            <p:spPr>
              <a:xfrm>
                <a:off x="4328045" y="2390041"/>
                <a:ext cx="1665667" cy="417850"/>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进度二</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出自【趣你的PPT】(微信:qunideppt)：最优质的PPT资源库">
                <a:extLst>
                  <a:ext uri="{FF2B5EF4-FFF2-40B4-BE49-F238E27FC236}">
                    <a16:creationId xmlns:a16="http://schemas.microsoft.com/office/drawing/2014/main" id="{9EE621FE-09C9-4DCD-9C02-5CB1F96A6D3E}"/>
                  </a:ext>
                </a:extLst>
              </p:cNvPr>
              <p:cNvSpPr>
                <a:spLocks noChangeArrowheads="1"/>
              </p:cNvSpPr>
              <p:nvPr/>
            </p:nvSpPr>
            <p:spPr bwMode="auto">
              <a:xfrm>
                <a:off x="10586227" y="202927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32" name="出自【趣你的PPT】(微信:qunideppt)：最优质的PPT资源库">
                <a:extLst>
                  <a:ext uri="{FF2B5EF4-FFF2-40B4-BE49-F238E27FC236}">
                    <a16:creationId xmlns:a16="http://schemas.microsoft.com/office/drawing/2014/main" id="{4B596C2F-2248-4828-8B3A-B34AAA235750}"/>
                  </a:ext>
                </a:extLst>
              </p:cNvPr>
              <p:cNvSpPr>
                <a:spLocks noChangeArrowheads="1"/>
              </p:cNvSpPr>
              <p:nvPr/>
            </p:nvSpPr>
            <p:spPr bwMode="auto">
              <a:xfrm>
                <a:off x="12948811"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33" name="出自【趣你的PPT】(微信:qunideppt)：最优质的PPT资源库">
                <a:extLst>
                  <a:ext uri="{FF2B5EF4-FFF2-40B4-BE49-F238E27FC236}">
                    <a16:creationId xmlns:a16="http://schemas.microsoft.com/office/drawing/2014/main" id="{E42094C6-D636-4224-A58C-5FE1661630BC}"/>
                  </a:ext>
                </a:extLst>
              </p:cNvPr>
              <p:cNvSpPr>
                <a:spLocks noChangeArrowheads="1"/>
              </p:cNvSpPr>
              <p:nvPr/>
            </p:nvSpPr>
            <p:spPr bwMode="auto">
              <a:xfrm>
                <a:off x="15309764" y="2035705"/>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lumMod val="100000"/>
                </a:schemeClr>
              </a:solidFill>
              <a:ln>
                <a:noFill/>
              </a:ln>
              <a:effectLst/>
            </p:spPr>
            <p:txBody>
              <a:bodyPr wrap="none" lIns="121910" tIns="60955" rIns="121910" bIns="60955" anchor="ctr"/>
              <a:lstStyle/>
              <a:p>
                <a:pPr defTabSz="544211">
                  <a:defRPr/>
                </a:pPr>
                <a:endParaRPr lang="en-US" sz="2150" kern="0">
                  <a:solidFill>
                    <a:srgbClr val="E2E3E9"/>
                  </a:solidFill>
                  <a:latin typeface="微软雅黑" panose="020B0503020204020204" pitchFamily="34" charset="-122"/>
                  <a:ea typeface="微软雅黑" panose="020B0503020204020204" pitchFamily="34" charset="-122"/>
                  <a:cs typeface="+mn-ea"/>
                  <a:sym typeface="+mn-lt"/>
                </a:endParaRPr>
              </a:p>
            </p:txBody>
          </p:sp>
        </p:grpSp>
        <p:sp>
          <p:nvSpPr>
            <p:cNvPr id="38" name="出自【趣你的PPT】(微信:qunideppt)：最优质的PPT资源库">
              <a:extLst>
                <a:ext uri="{FF2B5EF4-FFF2-40B4-BE49-F238E27FC236}">
                  <a16:creationId xmlns:a16="http://schemas.microsoft.com/office/drawing/2014/main" id="{D83C505E-AB16-478C-A6DA-C5648F1845AD}"/>
                </a:ext>
              </a:extLst>
            </p:cNvPr>
            <p:cNvSpPr txBox="1"/>
            <p:nvPr/>
          </p:nvSpPr>
          <p:spPr>
            <a:xfrm>
              <a:off x="4581989" y="2345979"/>
              <a:ext cx="1029407" cy="369332"/>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进度三</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9" name="出自【趣你的PPT】(微信:qunideppt)：最优质的PPT资源库">
              <a:extLst>
                <a:ext uri="{FF2B5EF4-FFF2-40B4-BE49-F238E27FC236}">
                  <a16:creationId xmlns:a16="http://schemas.microsoft.com/office/drawing/2014/main" id="{13763F9A-184F-42BE-86AC-287A894E270E}"/>
                </a:ext>
              </a:extLst>
            </p:cNvPr>
            <p:cNvSpPr txBox="1"/>
            <p:nvPr/>
          </p:nvSpPr>
          <p:spPr>
            <a:xfrm>
              <a:off x="6018957" y="2345979"/>
              <a:ext cx="1029407" cy="369332"/>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进度四</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0" name="出自【趣你的PPT】(微信:qunideppt)：最优质的PPT资源库">
              <a:extLst>
                <a:ext uri="{FF2B5EF4-FFF2-40B4-BE49-F238E27FC236}">
                  <a16:creationId xmlns:a16="http://schemas.microsoft.com/office/drawing/2014/main" id="{9180AD0D-C082-423A-A0E7-C74CB2FE4808}"/>
                </a:ext>
              </a:extLst>
            </p:cNvPr>
            <p:cNvSpPr txBox="1"/>
            <p:nvPr/>
          </p:nvSpPr>
          <p:spPr>
            <a:xfrm>
              <a:off x="7473418" y="2345979"/>
              <a:ext cx="1029407" cy="369332"/>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进度五</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1" name="出自【趣你的PPT】(微信:qunideppt)：最优质的PPT资源库">
              <a:extLst>
                <a:ext uri="{FF2B5EF4-FFF2-40B4-BE49-F238E27FC236}">
                  <a16:creationId xmlns:a16="http://schemas.microsoft.com/office/drawing/2014/main" id="{CB4D30EE-9125-4588-8902-F79693DEA5C2}"/>
                </a:ext>
              </a:extLst>
            </p:cNvPr>
            <p:cNvSpPr txBox="1"/>
            <p:nvPr/>
          </p:nvSpPr>
          <p:spPr>
            <a:xfrm>
              <a:off x="8935562" y="2345979"/>
              <a:ext cx="1029407" cy="369332"/>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进度六</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出自【趣你的PPT】(微信:qunideppt)：最优质的PPT资源库">
              <a:extLst>
                <a:ext uri="{FF2B5EF4-FFF2-40B4-BE49-F238E27FC236}">
                  <a16:creationId xmlns:a16="http://schemas.microsoft.com/office/drawing/2014/main" id="{059DBF69-CCB2-45A9-8C95-326CCF002E63}"/>
                </a:ext>
              </a:extLst>
            </p:cNvPr>
            <p:cNvSpPr txBox="1"/>
            <p:nvPr/>
          </p:nvSpPr>
          <p:spPr>
            <a:xfrm>
              <a:off x="10394666" y="2345979"/>
              <a:ext cx="1029407" cy="369332"/>
            </a:xfrm>
            <a:prstGeom prst="rect">
              <a:avLst/>
            </a:prstGeom>
            <a:noFill/>
          </p:spPr>
          <p:txBody>
            <a:bodyPr wrap="square" rtlCol="0">
              <a:spAutoFit/>
            </a:bodyPr>
            <a:lstStyle/>
            <a:p>
              <a:pPr algn="just"/>
              <a:r>
                <a:rPr lang="zh-CN" altLang="en-US" b="1">
                  <a:solidFill>
                    <a:prstClr val="white"/>
                  </a:solidFill>
                  <a:latin typeface="微软雅黑" panose="020B0503020204020204" pitchFamily="34" charset="-122"/>
                  <a:ea typeface="微软雅黑" panose="020B0503020204020204" pitchFamily="34" charset="-122"/>
                  <a:cs typeface="+mn-ea"/>
                  <a:sym typeface="+mn-lt"/>
                </a:rPr>
                <a:t>进度七</a:t>
              </a:r>
              <a:endParaRPr lang="en-US" altLang="zh-CN" b="1">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43" name="组合 42">
            <a:extLst>
              <a:ext uri="{FF2B5EF4-FFF2-40B4-BE49-F238E27FC236}">
                <a16:creationId xmlns:a16="http://schemas.microsoft.com/office/drawing/2014/main" id="{AE22EEE1-CE3D-4C63-8BE6-678D9DCB1472}"/>
              </a:ext>
            </a:extLst>
          </p:cNvPr>
          <p:cNvGrpSpPr/>
          <p:nvPr/>
        </p:nvGrpSpPr>
        <p:grpSpPr>
          <a:xfrm>
            <a:off x="6822344" y="3429000"/>
            <a:ext cx="1761856" cy="616835"/>
            <a:chOff x="1387008" y="3820294"/>
            <a:chExt cx="1761856" cy="616835"/>
          </a:xfrm>
        </p:grpSpPr>
        <p:sp>
          <p:nvSpPr>
            <p:cNvPr id="44" name="矩形 43">
              <a:extLst>
                <a:ext uri="{FF2B5EF4-FFF2-40B4-BE49-F238E27FC236}">
                  <a16:creationId xmlns:a16="http://schemas.microsoft.com/office/drawing/2014/main" id="{C7DF611F-89C1-4A45-9EAF-50DBE165D475}"/>
                </a:ext>
              </a:extLst>
            </p:cNvPr>
            <p:cNvSpPr/>
            <p:nvPr/>
          </p:nvSpPr>
          <p:spPr>
            <a:xfrm>
              <a:off x="1387008" y="4158848"/>
              <a:ext cx="1761856" cy="278281"/>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手写实现回归算法模型</a:t>
              </a:r>
            </a:p>
          </p:txBody>
        </p:sp>
        <p:sp>
          <p:nvSpPr>
            <p:cNvPr id="45" name="出自【趣你的PPT】(微信:qunideppt)：最优质的PPT资源库">
              <a:extLst>
                <a:ext uri="{FF2B5EF4-FFF2-40B4-BE49-F238E27FC236}">
                  <a16:creationId xmlns:a16="http://schemas.microsoft.com/office/drawing/2014/main" id="{1C611159-2084-4B02-8C6E-3E26C4233E90}"/>
                </a:ext>
              </a:extLst>
            </p:cNvPr>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1"/>
                  </a:solidFill>
                  <a:latin typeface="微软雅黑" panose="020B0503020204020204" pitchFamily="34" charset="-122"/>
                  <a:ea typeface="微软雅黑" panose="020B0503020204020204" pitchFamily="34" charset="-122"/>
                  <a:cs typeface="+mn-ea"/>
                  <a:sym typeface="+mn-lt"/>
                </a:rPr>
                <a:t>手写模型</a:t>
              </a:r>
            </a:p>
          </p:txBody>
        </p:sp>
      </p:grpSp>
      <p:grpSp>
        <p:nvGrpSpPr>
          <p:cNvPr id="46" name="组合 45">
            <a:extLst>
              <a:ext uri="{FF2B5EF4-FFF2-40B4-BE49-F238E27FC236}">
                <a16:creationId xmlns:a16="http://schemas.microsoft.com/office/drawing/2014/main" id="{6954E818-ADB9-474E-815C-C00C357BDB22}"/>
              </a:ext>
            </a:extLst>
          </p:cNvPr>
          <p:cNvGrpSpPr/>
          <p:nvPr/>
        </p:nvGrpSpPr>
        <p:grpSpPr>
          <a:xfrm>
            <a:off x="8256043" y="4877244"/>
            <a:ext cx="1761856" cy="819968"/>
            <a:chOff x="1387008" y="3820294"/>
            <a:chExt cx="1761856" cy="819968"/>
          </a:xfrm>
        </p:grpSpPr>
        <p:sp>
          <p:nvSpPr>
            <p:cNvPr id="47" name="矩形 46">
              <a:extLst>
                <a:ext uri="{FF2B5EF4-FFF2-40B4-BE49-F238E27FC236}">
                  <a16:creationId xmlns:a16="http://schemas.microsoft.com/office/drawing/2014/main" id="{E2946D5A-FBB6-40CA-8E1B-B9E3CDEB85C5}"/>
                </a:ext>
              </a:extLst>
            </p:cNvPr>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探讨模型优化细节，尝试更多的优化模型思路</a:t>
              </a:r>
            </a:p>
          </p:txBody>
        </p:sp>
        <p:sp>
          <p:nvSpPr>
            <p:cNvPr id="48" name="出自【趣你的PPT】(微信:qunideppt)：最优质的PPT资源库">
              <a:extLst>
                <a:ext uri="{FF2B5EF4-FFF2-40B4-BE49-F238E27FC236}">
                  <a16:creationId xmlns:a16="http://schemas.microsoft.com/office/drawing/2014/main" id="{A12CEDDC-EDB7-478B-9C22-7080FA730E56}"/>
                </a:ext>
              </a:extLst>
            </p:cNvPr>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2">
                      <a:lumMod val="100000"/>
                    </a:schemeClr>
                  </a:solidFill>
                  <a:latin typeface="微软雅黑" panose="020B0503020204020204" pitchFamily="34" charset="-122"/>
                  <a:ea typeface="微软雅黑" panose="020B0503020204020204" pitchFamily="34" charset="-122"/>
                  <a:cs typeface="+mn-ea"/>
                  <a:sym typeface="+mn-lt"/>
                </a:rPr>
                <a:t>优化模型</a:t>
              </a:r>
            </a:p>
          </p:txBody>
        </p:sp>
      </p:grpSp>
      <p:grpSp>
        <p:nvGrpSpPr>
          <p:cNvPr id="49" name="组合 48">
            <a:extLst>
              <a:ext uri="{FF2B5EF4-FFF2-40B4-BE49-F238E27FC236}">
                <a16:creationId xmlns:a16="http://schemas.microsoft.com/office/drawing/2014/main" id="{67FC385E-7FF8-4925-B883-3C5B4AD1EB86}"/>
              </a:ext>
            </a:extLst>
          </p:cNvPr>
          <p:cNvGrpSpPr/>
          <p:nvPr/>
        </p:nvGrpSpPr>
        <p:grpSpPr>
          <a:xfrm>
            <a:off x="9619903" y="3429000"/>
            <a:ext cx="1761856" cy="819968"/>
            <a:chOff x="1387008" y="3820294"/>
            <a:chExt cx="1761856" cy="819968"/>
          </a:xfrm>
        </p:grpSpPr>
        <p:sp>
          <p:nvSpPr>
            <p:cNvPr id="50" name="矩形 49">
              <a:extLst>
                <a:ext uri="{FF2B5EF4-FFF2-40B4-BE49-F238E27FC236}">
                  <a16:creationId xmlns:a16="http://schemas.microsoft.com/office/drawing/2014/main" id="{8D5A0D1E-3830-4473-9678-0AA9A3CA8139}"/>
                </a:ext>
              </a:extLst>
            </p:cNvPr>
            <p:cNvSpPr/>
            <p:nvPr/>
          </p:nvSpPr>
          <p:spPr>
            <a:xfrm>
              <a:off x="1387008" y="4158848"/>
              <a:ext cx="1761856" cy="481414"/>
            </a:xfrm>
            <a:prstGeom prst="rect">
              <a:avLst/>
            </a:prstGeom>
          </p:spPr>
          <p:txBody>
            <a:bodyPr wrap="square">
              <a:spAutoFit/>
            </a:bodyPr>
            <a:lstStyle/>
            <a:p>
              <a:pPr algn="ctr" defTabSz="866284">
                <a:lnSpc>
                  <a:spcPct val="120000"/>
                </a:lnSpc>
                <a:defRPr/>
              </a:pPr>
              <a:r>
                <a:rPr lang="zh-CN" altLang="en-US" sz="1100">
                  <a:solidFill>
                    <a:schemeClr val="tx1">
                      <a:lumMod val="75000"/>
                    </a:schemeClr>
                  </a:solidFill>
                  <a:latin typeface="微软雅黑" panose="020B0503020204020204" pitchFamily="34" charset="-122"/>
                  <a:ea typeface="微软雅黑" panose="020B0503020204020204" pitchFamily="34" charset="-122"/>
                  <a:cs typeface="+mn-ea"/>
                  <a:sym typeface="+mn-lt"/>
                </a:rPr>
                <a:t>根据实验结果完成讨论分析和实验报告</a:t>
              </a:r>
            </a:p>
          </p:txBody>
        </p:sp>
        <p:sp>
          <p:nvSpPr>
            <p:cNvPr id="51" name="出自【趣你的PPT】(微信:qunideppt)：最优质的PPT资源库">
              <a:extLst>
                <a:ext uri="{FF2B5EF4-FFF2-40B4-BE49-F238E27FC236}">
                  <a16:creationId xmlns:a16="http://schemas.microsoft.com/office/drawing/2014/main" id="{BC81467F-CB05-4377-8D29-612B39C00F72}"/>
                </a:ext>
              </a:extLst>
            </p:cNvPr>
            <p:cNvSpPr txBox="1"/>
            <p:nvPr/>
          </p:nvSpPr>
          <p:spPr>
            <a:xfrm>
              <a:off x="1633115" y="3820294"/>
              <a:ext cx="1269641" cy="276999"/>
            </a:xfrm>
            <a:prstGeom prst="rect">
              <a:avLst/>
            </a:prstGeom>
            <a:noFill/>
          </p:spPr>
          <p:txBody>
            <a:bodyPr wrap="square" rtlCol="0">
              <a:spAutoFit/>
            </a:bodyPr>
            <a:lstStyle/>
            <a:p>
              <a:pPr algn="ctr"/>
              <a:r>
                <a:rPr lang="zh-CN" altLang="en-US" sz="1200" b="1">
                  <a:solidFill>
                    <a:schemeClr val="accent1"/>
                  </a:solidFill>
                  <a:latin typeface="微软雅黑" panose="020B0503020204020204" pitchFamily="34" charset="-122"/>
                  <a:ea typeface="微软雅黑" panose="020B0503020204020204" pitchFamily="34" charset="-122"/>
                  <a:cs typeface="+mn-ea"/>
                  <a:sym typeface="+mn-lt"/>
                </a:rPr>
                <a:t>总结分析</a:t>
              </a:r>
            </a:p>
          </p:txBody>
        </p:sp>
      </p:grpSp>
    </p:spTree>
    <p:extLst>
      <p:ext uri="{BB962C8B-B14F-4D97-AF65-F5344CB8AC3E}">
        <p14:creationId xmlns:p14="http://schemas.microsoft.com/office/powerpoint/2010/main" val="4064713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8">
            <a:extLst>
              <a:ext uri="{FF2B5EF4-FFF2-40B4-BE49-F238E27FC236}">
                <a16:creationId xmlns:a16="http://schemas.microsoft.com/office/drawing/2014/main" id="{EF3EC0C5-03EB-4CC8-B200-A1B6997A5F56}"/>
              </a:ext>
            </a:extLst>
          </p:cNvPr>
          <p:cNvSpPr txBox="1"/>
          <p:nvPr/>
        </p:nvSpPr>
        <p:spPr>
          <a:xfrm>
            <a:off x="4182067" y="399966"/>
            <a:ext cx="3744178" cy="738664"/>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核心算法及基本原理</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(Ⅰ)</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1">
            <a:extLst>
              <a:ext uri="{FF2B5EF4-FFF2-40B4-BE49-F238E27FC236}">
                <a16:creationId xmlns:a16="http://schemas.microsoft.com/office/drawing/2014/main" id="{B807252F-DBC7-4E01-BF0F-37E260D569DD}"/>
              </a:ext>
            </a:extLst>
          </p:cNvPr>
          <p:cNvGrpSpPr/>
          <p:nvPr/>
        </p:nvGrpSpPr>
        <p:grpSpPr>
          <a:xfrm>
            <a:off x="290776" y="1915884"/>
            <a:ext cx="2644657" cy="4357483"/>
            <a:chOff x="547812" y="1915885"/>
            <a:chExt cx="2644657" cy="4357483"/>
          </a:xfrm>
        </p:grpSpPr>
        <p:grpSp>
          <p:nvGrpSpPr>
            <p:cNvPr id="57" name="组合 56"/>
            <p:cNvGrpSpPr/>
            <p:nvPr/>
          </p:nvGrpSpPr>
          <p:grpSpPr>
            <a:xfrm>
              <a:off x="547812" y="1915885"/>
              <a:ext cx="2644657" cy="4357483"/>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a:spLocks/>
              </p:cNvSpPr>
              <p:nvPr/>
            </p:nvSpPr>
            <p:spPr bwMode="auto">
              <a:xfrm>
                <a:off x="3681365" y="2324178"/>
                <a:ext cx="667235" cy="44008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latin typeface="微软雅黑" panose="020B0503020204020204" pitchFamily="34" charset="-122"/>
                    <a:ea typeface="微软雅黑" panose="020B0503020204020204" pitchFamily="34" charset="-122"/>
                    <a:cs typeface="+mn-ea"/>
                    <a:sym typeface="+mn-lt"/>
                  </a:rPr>
                  <a:t>1</a:t>
                </a:r>
              </a:p>
            </p:txBody>
          </p:sp>
        </p:grpSp>
        <mc:AlternateContent xmlns:mc="http://schemas.openxmlformats.org/markup-compatibility/2006" xmlns:a14="http://schemas.microsoft.com/office/drawing/2010/main">
          <mc:Choice Requires="a14">
            <p:sp>
              <p:nvSpPr>
                <p:cNvPr id="44" name="TextBox 23">
                  <a:extLst>
                    <a:ext uri="{FF2B5EF4-FFF2-40B4-BE49-F238E27FC236}">
                      <a16:creationId xmlns:a16="http://schemas.microsoft.com/office/drawing/2014/main" id="{D2EF853C-9CD5-43A9-AE88-92D9B4862F21}"/>
                    </a:ext>
                  </a:extLst>
                </p:cNvPr>
                <p:cNvSpPr txBox="1"/>
                <p:nvPr/>
              </p:nvSpPr>
              <p:spPr>
                <a:xfrm>
                  <a:off x="711407" y="2700011"/>
                  <a:ext cx="2328030" cy="2677656"/>
                </a:xfrm>
                <a:prstGeom prst="rect">
                  <a:avLst/>
                </a:prstGeom>
                <a:noFill/>
              </p:spPr>
              <p:txBody>
                <a:bodyPr wrap="square" rtlCol="0">
                  <a:spAutoFit/>
                </a:bodyPr>
                <a:lstStyle/>
                <a:p>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线性回归是一种线性模型，它假设输入变量</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 X) </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和单个输出变量</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 y)</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之间存在线性关系。表达式 </a:t>
                  </a:r>
                  <a14:m>
                    <m:oMath xmlns:m="http://schemas.openxmlformats.org/officeDocument/2006/math">
                      <m:acc>
                        <m:accPr>
                          <m:chr m:val="̂"/>
                          <m:ctrlPr>
                            <a:rPr lang="zh-CN" altLang="zh-CN" sz="1400" i="1">
                              <a:solidFill>
                                <a:schemeClr val="tx1">
                                  <a:lumMod val="75000"/>
                                </a:schemeClr>
                              </a:solidFill>
                              <a:latin typeface="Cambria Math" panose="02040503050406030204" pitchFamily="18" charset="0"/>
                              <a:ea typeface="微软雅黑" panose="020B0503020204020204" pitchFamily="34" charset="-122"/>
                              <a:cs typeface="+mn-ea"/>
                            </a:rPr>
                          </m:ctrlPr>
                        </m:accPr>
                        <m:e>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𝑦</m:t>
                          </m:r>
                        </m:e>
                      </m:acc>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𝜃</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𝑋</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m:t>
                      </m:r>
                      <m:sSub>
                        <m:sSubPr>
                          <m:ctrlPr>
                            <a:rPr lang="zh-CN" altLang="zh-CN" sz="1400" i="1">
                              <a:solidFill>
                                <a:schemeClr val="tx1">
                                  <a:lumMod val="75000"/>
                                </a:schemeClr>
                              </a:solidFill>
                              <a:latin typeface="Cambria Math" panose="02040503050406030204" pitchFamily="18" charset="0"/>
                              <a:ea typeface="微软雅黑" panose="020B0503020204020204" pitchFamily="34" charset="-122"/>
                              <a:cs typeface="+mn-ea"/>
                            </a:rPr>
                          </m:ctrlPr>
                        </m:sSubPr>
                        <m:e>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𝜃</m:t>
                          </m:r>
                        </m:e>
                        <m:sub>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0</m:t>
                          </m:r>
                        </m:sub>
                      </m:sSub>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𝑒</m:t>
                      </m:r>
                      <m:r>
                        <a:rPr lang="en-US" altLang="zh-CN" sz="1400">
                          <a:solidFill>
                            <a:schemeClr val="tx1">
                              <a:lumMod val="75000"/>
                            </a:schemeClr>
                          </a:solidFill>
                          <a:latin typeface="Cambria Math" panose="02040503050406030204" pitchFamily="18" charset="0"/>
                          <a:ea typeface="微软雅黑" panose="020B0503020204020204" pitchFamily="34" charset="-122"/>
                          <a:cs typeface="+mn-ea"/>
                        </a:rPr>
                        <m:t> </m:t>
                      </m:r>
                    </m:oMath>
                  </a14:m>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a:t>
                  </a:r>
                  <a:endParaRPr lang="en-US" altLang="zh-CN" sz="1400">
                    <a:solidFill>
                      <a:schemeClr val="tx1">
                        <a:lumMod val="75000"/>
                      </a:schemeClr>
                    </a:solidFill>
                    <a:latin typeface="微软雅黑" panose="020B0503020204020204" pitchFamily="34" charset="-122"/>
                    <a:ea typeface="微软雅黑" panose="020B0503020204020204" pitchFamily="34" charset="-122"/>
                    <a:cs typeface="+mn-ea"/>
                  </a:endParaRPr>
                </a:p>
                <a:p>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sym typeface="+mn-lt"/>
                    </a:rPr>
                    <a:t>最小二乘法是用于拟合回归线最常用的方法。对于观测数据，它通过最小化每个数据点到线的垂直偏差平方和来计算最佳拟合线。因为在相加时，偏差先平方，所以正值和负值没有抵消。</a:t>
                  </a:r>
                  <a:endParaRPr lang="en-US" altLang="zh-CN" sz="140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mc:Choice>
          <mc:Fallback xmlns="">
            <p:sp>
              <p:nvSpPr>
                <p:cNvPr id="44" name="TextBox 23">
                  <a:extLst>
                    <a:ext uri="{FF2B5EF4-FFF2-40B4-BE49-F238E27FC236}">
                      <a16:creationId xmlns:a16="http://schemas.microsoft.com/office/drawing/2014/main" id="{D2EF853C-9CD5-43A9-AE88-92D9B4862F21}"/>
                    </a:ext>
                  </a:extLst>
                </p:cNvPr>
                <p:cNvSpPr txBox="1">
                  <a:spLocks noRot="1" noChangeAspect="1" noMove="1" noResize="1" noEditPoints="1" noAdjustHandles="1" noChangeArrowheads="1" noChangeShapeType="1" noTextEdit="1"/>
                </p:cNvSpPr>
                <p:nvPr/>
              </p:nvSpPr>
              <p:spPr>
                <a:xfrm>
                  <a:off x="711407" y="2700011"/>
                  <a:ext cx="2328030" cy="2677656"/>
                </a:xfrm>
                <a:prstGeom prst="rect">
                  <a:avLst/>
                </a:prstGeom>
                <a:blipFill>
                  <a:blip r:embed="rId3"/>
                  <a:stretch>
                    <a:fillRect l="-787" t="-456" b="-1367"/>
                  </a:stretch>
                </a:blipFill>
              </p:spPr>
              <p:txBody>
                <a:bodyPr/>
                <a:lstStyle/>
                <a:p>
                  <a:r>
                    <a:rPr lang="zh-CN" altLang="en-US">
                      <a:noFill/>
                    </a:rPr>
                    <a:t> </a:t>
                  </a:r>
                </a:p>
              </p:txBody>
            </p:sp>
          </mc:Fallback>
        </mc:AlternateContent>
        <p:sp>
          <p:nvSpPr>
            <p:cNvPr id="45" name="TextBox 24">
              <a:extLst>
                <a:ext uri="{FF2B5EF4-FFF2-40B4-BE49-F238E27FC236}">
                  <a16:creationId xmlns:a16="http://schemas.microsoft.com/office/drawing/2014/main" id="{35B62D24-1424-4DB5-BDB5-C9A4E61CB8BE}"/>
                </a:ext>
              </a:extLst>
            </p:cNvPr>
            <p:cNvSpPr txBox="1"/>
            <p:nvPr/>
          </p:nvSpPr>
          <p:spPr>
            <a:xfrm>
              <a:off x="711407" y="2319241"/>
              <a:ext cx="1529411" cy="338554"/>
            </a:xfrm>
            <a:prstGeom prst="rect">
              <a:avLst/>
            </a:prstGeom>
            <a:noFill/>
          </p:spPr>
          <p:txBody>
            <a:bodyPr wrap="square" rtlCol="0">
              <a:spAutoFit/>
            </a:bodyPr>
            <a:lstStyle/>
            <a:p>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线性回归</a:t>
              </a:r>
            </a:p>
          </p:txBody>
        </p:sp>
        <p:pic>
          <p:nvPicPr>
            <p:cNvPr id="4" name="图片 3">
              <a:extLst>
                <a:ext uri="{FF2B5EF4-FFF2-40B4-BE49-F238E27FC236}">
                  <a16:creationId xmlns:a16="http://schemas.microsoft.com/office/drawing/2014/main" id="{C7C4AC47-6383-4011-97E3-DBD65906A33E}"/>
                </a:ext>
              </a:extLst>
            </p:cNvPr>
            <p:cNvPicPr>
              <a:picLocks noChangeAspect="1"/>
            </p:cNvPicPr>
            <p:nvPr/>
          </p:nvPicPr>
          <p:blipFill>
            <a:blip r:embed="rId4"/>
            <a:stretch>
              <a:fillRect/>
            </a:stretch>
          </p:blipFill>
          <p:spPr>
            <a:xfrm>
              <a:off x="1266006" y="5507384"/>
              <a:ext cx="1208265" cy="345956"/>
            </a:xfrm>
            <a:prstGeom prst="rect">
              <a:avLst/>
            </a:prstGeom>
          </p:spPr>
        </p:pic>
      </p:grpSp>
      <p:grpSp>
        <p:nvGrpSpPr>
          <p:cNvPr id="3" name="组合 2">
            <a:extLst>
              <a:ext uri="{FF2B5EF4-FFF2-40B4-BE49-F238E27FC236}">
                <a16:creationId xmlns:a16="http://schemas.microsoft.com/office/drawing/2014/main" id="{E0CAA4C5-EB3E-47CB-A583-5A5D0EE9A8E9}"/>
              </a:ext>
            </a:extLst>
          </p:cNvPr>
          <p:cNvGrpSpPr/>
          <p:nvPr/>
        </p:nvGrpSpPr>
        <p:grpSpPr>
          <a:xfrm>
            <a:off x="3181348" y="1940012"/>
            <a:ext cx="2644657" cy="4357483"/>
            <a:chOff x="3617541" y="1915885"/>
            <a:chExt cx="2644657" cy="4357483"/>
          </a:xfrm>
        </p:grpSpPr>
        <p:grpSp>
          <p:nvGrpSpPr>
            <p:cNvPr id="5" name="组合 4"/>
            <p:cNvGrpSpPr/>
            <p:nvPr/>
          </p:nvGrpSpPr>
          <p:grpSpPr>
            <a:xfrm>
              <a:off x="3617541" y="1915885"/>
              <a:ext cx="2644657" cy="4357483"/>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1" name="任意多边形: 形状 445"/>
              <p:cNvSpPr>
                <a:spLocks/>
              </p:cNvSpPr>
              <p:nvPr/>
            </p:nvSpPr>
            <p:spPr bwMode="auto">
              <a:xfrm>
                <a:off x="6802874" y="2204864"/>
                <a:ext cx="719975" cy="47486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2</a:t>
                </a:r>
              </a:p>
            </p:txBody>
          </p:sp>
        </p:grpSp>
        <p:sp>
          <p:nvSpPr>
            <p:cNvPr id="46" name="TextBox 23">
              <a:extLst>
                <a:ext uri="{FF2B5EF4-FFF2-40B4-BE49-F238E27FC236}">
                  <a16:creationId xmlns:a16="http://schemas.microsoft.com/office/drawing/2014/main" id="{46514C5E-0CF7-4D19-B948-6C60708C2219}"/>
                </a:ext>
              </a:extLst>
            </p:cNvPr>
            <p:cNvSpPr txBox="1"/>
            <p:nvPr/>
          </p:nvSpPr>
          <p:spPr>
            <a:xfrm>
              <a:off x="3792730" y="2692897"/>
              <a:ext cx="2389764" cy="2655727"/>
            </a:xfrm>
            <a:prstGeom prst="rect">
              <a:avLst/>
            </a:prstGeom>
            <a:noFill/>
          </p:spPr>
          <p:txBody>
            <a:bodyPr wrap="square" rtlCol="0">
              <a:spAutoFit/>
            </a:bodyPr>
            <a:lstStyle/>
            <a:p>
              <a:pPr>
                <a:lnSpc>
                  <a:spcPct val="120000"/>
                </a:lnSpc>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岭回归分析是一种用于存在多重共线性（自变量高度相关）数据的技术。在多重共线性情况下，尽管最小二乘法（</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OLS</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）对每个变量很公平，但它们的差异很大，使得观测值偏移并远离真实值。岭回归通过给回归估计上增加一个偏差度，来降低标准误差。</a:t>
              </a:r>
              <a:endParaRPr lang="en-US" altLang="zh-CN" sz="140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24">
              <a:extLst>
                <a:ext uri="{FF2B5EF4-FFF2-40B4-BE49-F238E27FC236}">
                  <a16:creationId xmlns:a16="http://schemas.microsoft.com/office/drawing/2014/main" id="{6B37007D-916E-44B5-BDF2-9F667906CA5F}"/>
                </a:ext>
              </a:extLst>
            </p:cNvPr>
            <p:cNvSpPr txBox="1"/>
            <p:nvPr/>
          </p:nvSpPr>
          <p:spPr>
            <a:xfrm>
              <a:off x="3875488" y="2319241"/>
              <a:ext cx="1529411" cy="338554"/>
            </a:xfrm>
            <a:prstGeom prst="rect">
              <a:avLst/>
            </a:prstGeom>
            <a:noFill/>
          </p:spPr>
          <p:txBody>
            <a:bodyPr wrap="square" rtlCol="0">
              <a:spAutoFit/>
            </a:bodyPr>
            <a:lstStyle/>
            <a:p>
              <a:r>
                <a:rPr lang="en-US" altLang="zh-CN" sz="1600" b="1">
                  <a:solidFill>
                    <a:schemeClr val="tx1">
                      <a:lumMod val="75000"/>
                    </a:schemeClr>
                  </a:solidFill>
                  <a:latin typeface="微软雅黑" panose="020B0503020204020204" pitchFamily="34" charset="-122"/>
                  <a:ea typeface="微软雅黑" panose="020B0503020204020204" pitchFamily="34" charset="-122"/>
                  <a:cs typeface="+mn-ea"/>
                  <a:sym typeface="+mn-lt"/>
                </a:rPr>
                <a:t>Ridge </a:t>
              </a:r>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回归</a:t>
              </a:r>
            </a:p>
          </p:txBody>
        </p:sp>
      </p:grpSp>
      <p:grpSp>
        <p:nvGrpSpPr>
          <p:cNvPr id="6" name="组合 5">
            <a:extLst>
              <a:ext uri="{FF2B5EF4-FFF2-40B4-BE49-F238E27FC236}">
                <a16:creationId xmlns:a16="http://schemas.microsoft.com/office/drawing/2014/main" id="{7F3B02D1-5B60-456A-A529-B87C89F88748}"/>
              </a:ext>
            </a:extLst>
          </p:cNvPr>
          <p:cNvGrpSpPr/>
          <p:nvPr/>
        </p:nvGrpSpPr>
        <p:grpSpPr>
          <a:xfrm>
            <a:off x="6101064" y="1940012"/>
            <a:ext cx="2644657" cy="4357483"/>
            <a:chOff x="6687271" y="1915885"/>
            <a:chExt cx="2644657" cy="4357483"/>
          </a:xfrm>
        </p:grpSpPr>
        <p:grpSp>
          <p:nvGrpSpPr>
            <p:cNvPr id="8" name="组合 7"/>
            <p:cNvGrpSpPr/>
            <p:nvPr/>
          </p:nvGrpSpPr>
          <p:grpSpPr>
            <a:xfrm>
              <a:off x="6687271" y="1915885"/>
              <a:ext cx="2644657" cy="4357483"/>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247578" y="5805263"/>
                <a:ext cx="2501992" cy="108000"/>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17" name="任意多边形: 形状 456"/>
              <p:cNvSpPr>
                <a:spLocks/>
              </p:cNvSpPr>
              <p:nvPr/>
            </p:nvSpPr>
            <p:spPr bwMode="auto">
              <a:xfrm>
                <a:off x="2118329" y="3140968"/>
                <a:ext cx="631242" cy="40134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latin typeface="微软雅黑" panose="020B0503020204020204" pitchFamily="34" charset="-122"/>
                    <a:ea typeface="微软雅黑" panose="020B0503020204020204" pitchFamily="34" charset="-122"/>
                    <a:cs typeface="+mn-ea"/>
                    <a:sym typeface="+mn-lt"/>
                  </a:rPr>
                  <a:t>3</a:t>
                </a:r>
              </a:p>
            </p:txBody>
          </p:sp>
        </p:grpSp>
        <p:sp>
          <p:nvSpPr>
            <p:cNvPr id="58" name="TextBox 23">
              <a:extLst>
                <a:ext uri="{FF2B5EF4-FFF2-40B4-BE49-F238E27FC236}">
                  <a16:creationId xmlns:a16="http://schemas.microsoft.com/office/drawing/2014/main" id="{7E296E5A-C78D-406E-BE20-2483C34EB1E8}"/>
                </a:ext>
              </a:extLst>
            </p:cNvPr>
            <p:cNvSpPr txBox="1"/>
            <p:nvPr/>
          </p:nvSpPr>
          <p:spPr>
            <a:xfrm>
              <a:off x="6869547" y="2811152"/>
              <a:ext cx="2298783" cy="1621598"/>
            </a:xfrm>
            <a:prstGeom prst="rect">
              <a:avLst/>
            </a:prstGeom>
            <a:noFill/>
          </p:spPr>
          <p:txBody>
            <a:bodyPr wrap="square" rtlCol="0">
              <a:spAutoFit/>
            </a:bodyPr>
            <a:lstStyle/>
            <a:p>
              <a:pPr>
                <a:lnSpc>
                  <a:spcPct val="120000"/>
                </a:lnSpc>
              </a:pP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sym typeface="+mn-lt"/>
                </a:rPr>
                <a:t>类似于岭回归，</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sym typeface="+mn-lt"/>
                </a:rPr>
                <a:t>Lasso </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sym typeface="+mn-lt"/>
                </a:rPr>
                <a:t>也会惩罚回归系数的绝对值大小。此外，它能够减少变化程度并提高线性回归模型的精度。见下面的公式：</a:t>
              </a:r>
              <a:endParaRPr lang="en-US" altLang="zh-CN" sz="140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9" name="TextBox 24">
              <a:extLst>
                <a:ext uri="{FF2B5EF4-FFF2-40B4-BE49-F238E27FC236}">
                  <a16:creationId xmlns:a16="http://schemas.microsoft.com/office/drawing/2014/main" id="{C2A01A6C-4B61-43D0-9900-2B2D804198D9}"/>
                </a:ext>
              </a:extLst>
            </p:cNvPr>
            <p:cNvSpPr txBox="1"/>
            <p:nvPr/>
          </p:nvSpPr>
          <p:spPr>
            <a:xfrm>
              <a:off x="7039569" y="2319241"/>
              <a:ext cx="1529411" cy="338554"/>
            </a:xfrm>
            <a:prstGeom prst="rect">
              <a:avLst/>
            </a:prstGeom>
            <a:noFill/>
          </p:spPr>
          <p:txBody>
            <a:bodyPr wrap="square" rtlCol="0">
              <a:spAutoFit/>
            </a:bodyPr>
            <a:lstStyle/>
            <a:p>
              <a:r>
                <a:rPr lang="en-US" altLang="zh-CN" sz="1600" b="1">
                  <a:solidFill>
                    <a:schemeClr val="tx1">
                      <a:lumMod val="75000"/>
                    </a:schemeClr>
                  </a:solidFill>
                  <a:latin typeface="微软雅黑" panose="020B0503020204020204" pitchFamily="34" charset="-122"/>
                  <a:ea typeface="微软雅黑" panose="020B0503020204020204" pitchFamily="34" charset="-122"/>
                  <a:cs typeface="+mn-ea"/>
                  <a:sym typeface="+mn-lt"/>
                </a:rPr>
                <a:t>LASSO </a:t>
              </a:r>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回归</a:t>
              </a:r>
            </a:p>
          </p:txBody>
        </p:sp>
      </p:grpSp>
      <p:grpSp>
        <p:nvGrpSpPr>
          <p:cNvPr id="29" name="组合 28">
            <a:extLst>
              <a:ext uri="{FF2B5EF4-FFF2-40B4-BE49-F238E27FC236}">
                <a16:creationId xmlns:a16="http://schemas.microsoft.com/office/drawing/2014/main" id="{66E9E55E-7783-4510-B263-1E766BFCEB80}"/>
              </a:ext>
            </a:extLst>
          </p:cNvPr>
          <p:cNvGrpSpPr/>
          <p:nvPr/>
        </p:nvGrpSpPr>
        <p:grpSpPr>
          <a:xfrm>
            <a:off x="9098017" y="1945818"/>
            <a:ext cx="2877339" cy="4357483"/>
            <a:chOff x="3617541" y="1915885"/>
            <a:chExt cx="2644657" cy="4357483"/>
          </a:xfrm>
        </p:grpSpPr>
        <p:grpSp>
          <p:nvGrpSpPr>
            <p:cNvPr id="32" name="组合 31">
              <a:extLst>
                <a:ext uri="{FF2B5EF4-FFF2-40B4-BE49-F238E27FC236}">
                  <a16:creationId xmlns:a16="http://schemas.microsoft.com/office/drawing/2014/main" id="{176E7606-1469-470B-BE26-6CA85D57822A}"/>
                </a:ext>
              </a:extLst>
            </p:cNvPr>
            <p:cNvGrpSpPr/>
            <p:nvPr/>
          </p:nvGrpSpPr>
          <p:grpSpPr>
            <a:xfrm>
              <a:off x="3617541" y="1915885"/>
              <a:ext cx="2644657" cy="4357483"/>
              <a:chOff x="4669152" y="2204864"/>
              <a:chExt cx="2853697" cy="3161994"/>
            </a:xfrm>
          </p:grpSpPr>
          <p:sp>
            <p:nvSpPr>
              <p:cNvPr id="36" name="矩形: 剪去单角 444">
                <a:extLst>
                  <a:ext uri="{FF2B5EF4-FFF2-40B4-BE49-F238E27FC236}">
                    <a16:creationId xmlns:a16="http://schemas.microsoft.com/office/drawing/2014/main" id="{7336E178-25C9-4CE2-A603-EBD3A361B450}"/>
                  </a:ext>
                </a:extLst>
              </p:cNvPr>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7" name="矩形 36">
                <a:extLst>
                  <a:ext uri="{FF2B5EF4-FFF2-40B4-BE49-F238E27FC236}">
                    <a16:creationId xmlns:a16="http://schemas.microsoft.com/office/drawing/2014/main" id="{22DBAE72-B940-449F-81C7-839FAF7F2C68}"/>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8" name="任意多边形: 形状 445">
                <a:extLst>
                  <a:ext uri="{FF2B5EF4-FFF2-40B4-BE49-F238E27FC236}">
                    <a16:creationId xmlns:a16="http://schemas.microsoft.com/office/drawing/2014/main" id="{B93BD3CD-9A63-4FCB-A03F-9BBD032E8BD8}"/>
                  </a:ext>
                </a:extLst>
              </p:cNvPr>
              <p:cNvSpPr>
                <a:spLocks/>
              </p:cNvSpPr>
              <p:nvPr/>
            </p:nvSpPr>
            <p:spPr bwMode="auto">
              <a:xfrm>
                <a:off x="6802874" y="2204864"/>
                <a:ext cx="719975" cy="474869"/>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4</a:t>
                </a:r>
              </a:p>
            </p:txBody>
          </p:sp>
        </p:grpSp>
        <p:sp>
          <p:nvSpPr>
            <p:cNvPr id="33" name="TextBox 23">
              <a:extLst>
                <a:ext uri="{FF2B5EF4-FFF2-40B4-BE49-F238E27FC236}">
                  <a16:creationId xmlns:a16="http://schemas.microsoft.com/office/drawing/2014/main" id="{671303FA-4679-45CD-A70F-14539153875B}"/>
                </a:ext>
              </a:extLst>
            </p:cNvPr>
            <p:cNvSpPr txBox="1"/>
            <p:nvPr/>
          </p:nvSpPr>
          <p:spPr>
            <a:xfrm>
              <a:off x="3792730" y="2692897"/>
              <a:ext cx="2389764" cy="2914259"/>
            </a:xfrm>
            <a:prstGeom prst="rect">
              <a:avLst/>
            </a:prstGeom>
            <a:noFill/>
          </p:spPr>
          <p:txBody>
            <a:bodyPr wrap="square" rtlCol="0">
              <a:spAutoFit/>
            </a:bodyPr>
            <a:lstStyle/>
            <a:p>
              <a:pPr>
                <a:lnSpc>
                  <a:spcPct val="120000"/>
                </a:lnSpc>
              </a:pP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ElasticNet</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是一种使用</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L1</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和</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L2</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先验作为正则化矩阵的线性回归模型。这种组合用于只有很少的权重非零的稀疏模型</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但是又能保持</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Ridge</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的正则化属性。同时，当多个特征和另一个特征相关的时候弹性网络非常有用</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因为</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Lasso</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倾向于随机选择其中一个，而弹性网络更倾向于选择两个。它的目标函数为：</a:t>
              </a:r>
              <a:endParaRPr lang="en-US" altLang="zh-CN" sz="140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TextBox 24">
              <a:extLst>
                <a:ext uri="{FF2B5EF4-FFF2-40B4-BE49-F238E27FC236}">
                  <a16:creationId xmlns:a16="http://schemas.microsoft.com/office/drawing/2014/main" id="{866ABD5B-0C63-429F-935B-8E9BCF786286}"/>
                </a:ext>
              </a:extLst>
            </p:cNvPr>
            <p:cNvSpPr txBox="1"/>
            <p:nvPr/>
          </p:nvSpPr>
          <p:spPr>
            <a:xfrm>
              <a:off x="3875488" y="2319241"/>
              <a:ext cx="1916171" cy="338554"/>
            </a:xfrm>
            <a:prstGeom prst="rect">
              <a:avLst/>
            </a:prstGeom>
            <a:noFill/>
          </p:spPr>
          <p:txBody>
            <a:bodyPr wrap="square" rtlCol="0">
              <a:spAutoFit/>
            </a:bodyPr>
            <a:lstStyle/>
            <a:p>
              <a:r>
                <a:rPr lang="en-US" altLang="zh-CN" sz="1600" b="1" err="1">
                  <a:solidFill>
                    <a:schemeClr val="tx1">
                      <a:lumMod val="75000"/>
                    </a:schemeClr>
                  </a:solidFill>
                  <a:latin typeface="微软雅黑" panose="020B0503020204020204" pitchFamily="34" charset="-122"/>
                  <a:ea typeface="微软雅黑" panose="020B0503020204020204" pitchFamily="34" charset="-122"/>
                  <a:cs typeface="+mn-ea"/>
                  <a:sym typeface="+mn-lt"/>
                </a:rPr>
                <a:t>ElasticNet</a:t>
              </a:r>
              <a:r>
                <a:rPr lang="en-US" altLang="zh-CN" sz="1600" b="1">
                  <a:solidFill>
                    <a:schemeClr val="tx1">
                      <a:lumMod val="75000"/>
                    </a:schemeClr>
                  </a:solidFill>
                  <a:latin typeface="微软雅黑" panose="020B0503020204020204" pitchFamily="34" charset="-122"/>
                  <a:ea typeface="微软雅黑" panose="020B0503020204020204" pitchFamily="34" charset="-122"/>
                  <a:cs typeface="+mn-ea"/>
                  <a:sym typeface="+mn-lt"/>
                </a:rPr>
                <a:t> </a:t>
              </a:r>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回归</a:t>
              </a:r>
            </a:p>
          </p:txBody>
        </p:sp>
      </p:gr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52F565A-3633-4964-88A5-A2DB711CAAD4}"/>
                  </a:ext>
                </a:extLst>
              </p:cNvPr>
              <p:cNvSpPr txBox="1"/>
              <p:nvPr/>
            </p:nvSpPr>
            <p:spPr>
              <a:xfrm>
                <a:off x="1501145" y="5423816"/>
                <a:ext cx="6100548" cy="5130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𝐽</m:t>
                      </m:r>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limLow>
                            <m:limLowPr>
                              <m:ctrlPr>
                                <a:rPr lang="zh-CN" altLang="en-US" sz="1400" i="1">
                                  <a:solidFill>
                                    <a:srgbClr val="836967"/>
                                  </a:solidFill>
                                  <a:latin typeface="Cambria Math" panose="02040503050406030204" pitchFamily="18" charset="0"/>
                                </a:rPr>
                              </m:ctrlPr>
                            </m:limLowPr>
                            <m:e>
                              <m:r>
                                <m:rPr>
                                  <m:sty m:val="p"/>
                                </m:rPr>
                                <a:rPr lang="zh-CN" altLang="en-US" sz="1400" i="0">
                                  <a:latin typeface="Cambria Math" panose="02040503050406030204" pitchFamily="18" charset="0"/>
                                </a:rPr>
                                <m:t>argmin</m:t>
                              </m:r>
                            </m:e>
                            <m:lim>
                              <m:r>
                                <a:rPr lang="zh-CN" altLang="en-US" sz="1400" i="1">
                                  <a:latin typeface="Cambria Math" panose="02040503050406030204" pitchFamily="18" charset="0"/>
                                </a:rPr>
                                <m:t>𝛽</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0">
                                      <a:latin typeface="Cambria Math" panose="02040503050406030204" pitchFamily="18" charset="0"/>
                                    </a:rPr>
                                    <m:t>ℝ</m:t>
                                  </m:r>
                                </m:e>
                                <m:sup>
                                  <m:r>
                                    <a:rPr lang="zh-CN" altLang="en-US" sz="1400" i="0">
                                      <a:latin typeface="Cambria Math" panose="02040503050406030204" pitchFamily="18" charset="0"/>
                                    </a:rPr>
                                    <m:t>𝓅</m:t>
                                  </m:r>
                                </m:sup>
                              </m:sSup>
                            </m:lim>
                          </m:limLow>
                        </m:fName>
                        <m:e>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r>
                                        <a:rPr lang="zh-CN" altLang="en-US" sz="1400" i="1">
                                          <a:latin typeface="Cambria Math" panose="02040503050406030204" pitchFamily="18" charset="0"/>
                                        </a:rPr>
                                        <m:t>𝑦</m:t>
                                      </m:r>
                                      <m:r>
                                        <a:rPr lang="zh-CN" altLang="en-US" sz="1400" i="0">
                                          <a:latin typeface="Cambria Math" panose="02040503050406030204" pitchFamily="18" charset="0"/>
                                        </a:rPr>
                                        <m:t>−</m:t>
                                      </m:r>
                                      <m:r>
                                        <a:rPr lang="zh-CN" altLang="en-US" sz="1400" i="1">
                                          <a:latin typeface="Cambria Math" panose="02040503050406030204" pitchFamily="18" charset="0"/>
                                        </a:rPr>
                                        <m:t>𝑋</m:t>
                                      </m:r>
                                      <m:r>
                                        <a:rPr lang="zh-CN" altLang="en-US" sz="1400" i="1">
                                          <a:latin typeface="Cambria Math" panose="02040503050406030204" pitchFamily="18" charset="0"/>
                                        </a:rPr>
                                        <m:t>𝛽</m:t>
                                      </m:r>
                                      <m:r>
                                        <a:rPr lang="zh-CN" altLang="en-US" sz="1400" i="0">
                                          <a:latin typeface="Cambria Math" panose="02040503050406030204" pitchFamily="18" charset="0"/>
                                        </a:rPr>
                                        <m:t>∥</m:t>
                                      </m:r>
                                    </m:e>
                                    <m:sub>
                                      <m:r>
                                        <a:rPr lang="zh-CN" altLang="en-US" sz="1400" i="0">
                                          <a:latin typeface="Cambria Math" panose="02040503050406030204" pitchFamily="18" charset="0"/>
                                        </a:rPr>
                                        <m:t>2</m:t>
                                      </m:r>
                                    </m:sub>
                                    <m:sup>
                                      <m:r>
                                        <a:rPr lang="zh-CN" altLang="en-US" sz="1400" i="0">
                                          <a:latin typeface="Cambria Math" panose="02040503050406030204" pitchFamily="18" charset="0"/>
                                        </a:rPr>
                                        <m:t>2</m:t>
                                      </m:r>
                                    </m:sup>
                                  </m:sSubSup>
                                </m:e>
                              </m:groupChr>
                            </m:e>
                            <m:lim>
                              <m:r>
                                <a:rPr lang="zh-CN" altLang="en-US" sz="1400" i="1">
                                  <a:latin typeface="Cambria Math" panose="02040503050406030204" pitchFamily="18" charset="0"/>
                                </a:rPr>
                                <m:t>𝐿𝑜𝑠𝑠</m:t>
                              </m:r>
                            </m:lim>
                          </m:limLow>
                          <m:r>
                            <a:rPr lang="zh-CN" altLang="en-US" sz="1400" i="0">
                              <a:latin typeface="Cambria Math" panose="02040503050406030204" pitchFamily="18" charset="0"/>
                            </a:rPr>
                            <m:t>+</m:t>
                          </m:r>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r>
                                    <a:rPr lang="zh-CN" altLang="en-US" sz="1400" i="1">
                                      <a:latin typeface="Cambria Math" panose="02040503050406030204" pitchFamily="18" charset="0"/>
                                    </a:rPr>
                                    <m:t>𝜆</m:t>
                                  </m:r>
                                  <m:r>
                                    <a:rPr lang="zh-CN" altLang="en-US" sz="1400" i="0">
                                      <a:latin typeface="Cambria Math" panose="02040503050406030204" pitchFamily="18" charset="0"/>
                                    </a:rPr>
                                    <m:t>∥</m:t>
                                  </m:r>
                                  <m:r>
                                    <a:rPr lang="zh-CN" altLang="en-US" sz="1400" i="1">
                                      <a:latin typeface="Cambria Math" panose="02040503050406030204" pitchFamily="18" charset="0"/>
                                    </a:rPr>
                                    <m:t>𝛽</m:t>
                                  </m:r>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e>
                                    <m:sub>
                                      <m:r>
                                        <a:rPr lang="zh-CN" altLang="en-US" sz="1400" i="0">
                                          <a:latin typeface="Cambria Math" panose="02040503050406030204" pitchFamily="18" charset="0"/>
                                        </a:rPr>
                                        <m:t>2</m:t>
                                      </m:r>
                                    </m:sub>
                                    <m:sup>
                                      <m:r>
                                        <a:rPr lang="zh-CN" altLang="en-US" sz="1400" i="0">
                                          <a:latin typeface="Cambria Math" panose="02040503050406030204" pitchFamily="18" charset="0"/>
                                        </a:rPr>
                                        <m:t>2</m:t>
                                      </m:r>
                                    </m:sup>
                                  </m:sSubSup>
                                </m:e>
                              </m:groupChr>
                            </m:e>
                            <m:lim>
                              <m:r>
                                <a:rPr lang="zh-CN" altLang="en-US" sz="1400" i="1">
                                  <a:latin typeface="Cambria Math" panose="02040503050406030204" pitchFamily="18" charset="0"/>
                                </a:rPr>
                                <m:t>𝑃𝑒𝑛𝑎𝑙𝑡𝑦</m:t>
                              </m:r>
                            </m:lim>
                          </m:limLow>
                        </m:e>
                      </m:func>
                    </m:oMath>
                  </m:oMathPara>
                </a14:m>
                <a:endParaRPr lang="zh-CN" altLang="en-US" sz="1400"/>
              </a:p>
            </p:txBody>
          </p:sp>
        </mc:Choice>
        <mc:Fallback xmlns="">
          <p:sp>
            <p:nvSpPr>
              <p:cNvPr id="39" name="文本框 38">
                <a:extLst>
                  <a:ext uri="{FF2B5EF4-FFF2-40B4-BE49-F238E27FC236}">
                    <a16:creationId xmlns:a16="http://schemas.microsoft.com/office/drawing/2014/main" id="{052F565A-3633-4964-88A5-A2DB711CAAD4}"/>
                  </a:ext>
                </a:extLst>
              </p:cNvPr>
              <p:cNvSpPr txBox="1">
                <a:spLocks noRot="1" noChangeAspect="1" noMove="1" noResize="1" noEditPoints="1" noAdjustHandles="1" noChangeArrowheads="1" noChangeShapeType="1" noTextEdit="1"/>
              </p:cNvSpPr>
              <p:nvPr/>
            </p:nvSpPr>
            <p:spPr>
              <a:xfrm>
                <a:off x="1501145" y="5423816"/>
                <a:ext cx="6100548" cy="513089"/>
              </a:xfrm>
              <a:prstGeom prst="rect">
                <a:avLst/>
              </a:prstGeom>
              <a:blipFill>
                <a:blip r:embed="rId5"/>
                <a:stretch>
                  <a:fillRect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CF507AE0-B65A-4239-823A-C5CE5FB821D6}"/>
                  </a:ext>
                </a:extLst>
              </p:cNvPr>
              <p:cNvSpPr txBox="1"/>
              <p:nvPr/>
            </p:nvSpPr>
            <p:spPr>
              <a:xfrm>
                <a:off x="4382457" y="4465922"/>
                <a:ext cx="6100548" cy="510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𝐽</m:t>
                      </m:r>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limLow>
                            <m:limLowPr>
                              <m:ctrlPr>
                                <a:rPr lang="zh-CN" altLang="en-US" sz="1400" i="1">
                                  <a:solidFill>
                                    <a:srgbClr val="836967"/>
                                  </a:solidFill>
                                  <a:latin typeface="Cambria Math" panose="02040503050406030204" pitchFamily="18" charset="0"/>
                                </a:rPr>
                              </m:ctrlPr>
                            </m:limLowPr>
                            <m:e>
                              <m:r>
                                <m:rPr>
                                  <m:sty m:val="p"/>
                                </m:rPr>
                                <a:rPr lang="zh-CN" altLang="en-US" sz="1400" i="0">
                                  <a:latin typeface="Cambria Math" panose="02040503050406030204" pitchFamily="18" charset="0"/>
                                </a:rPr>
                                <m:t>argmin</m:t>
                              </m:r>
                            </m:e>
                            <m:lim>
                              <m:r>
                                <a:rPr lang="zh-CN" altLang="en-US" sz="1400" i="1">
                                  <a:latin typeface="Cambria Math" panose="02040503050406030204" pitchFamily="18" charset="0"/>
                                </a:rPr>
                                <m:t>𝛽</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0">
                                      <a:latin typeface="Cambria Math" panose="02040503050406030204" pitchFamily="18" charset="0"/>
                                    </a:rPr>
                                    <m:t>ℝ</m:t>
                                  </m:r>
                                </m:e>
                                <m:sup>
                                  <m:r>
                                    <a:rPr lang="zh-CN" altLang="en-US" sz="1400" i="0">
                                      <a:latin typeface="Cambria Math" panose="02040503050406030204" pitchFamily="18" charset="0"/>
                                    </a:rPr>
                                    <m:t>𝓅</m:t>
                                  </m:r>
                                </m:sup>
                              </m:sSup>
                            </m:lim>
                          </m:limLow>
                        </m:fName>
                        <m:e>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r>
                                        <a:rPr lang="zh-CN" altLang="en-US" sz="1400" i="1">
                                          <a:latin typeface="Cambria Math" panose="02040503050406030204" pitchFamily="18" charset="0"/>
                                        </a:rPr>
                                        <m:t>𝑦</m:t>
                                      </m:r>
                                      <m:r>
                                        <a:rPr lang="zh-CN" altLang="en-US" sz="1400" i="0">
                                          <a:latin typeface="Cambria Math" panose="02040503050406030204" pitchFamily="18" charset="0"/>
                                        </a:rPr>
                                        <m:t>−</m:t>
                                      </m:r>
                                      <m:r>
                                        <a:rPr lang="zh-CN" altLang="en-US" sz="1400" i="1">
                                          <a:latin typeface="Cambria Math" panose="02040503050406030204" pitchFamily="18" charset="0"/>
                                        </a:rPr>
                                        <m:t>𝑋</m:t>
                                      </m:r>
                                      <m:r>
                                        <a:rPr lang="zh-CN" altLang="en-US" sz="1400" i="1">
                                          <a:latin typeface="Cambria Math" panose="02040503050406030204" pitchFamily="18" charset="0"/>
                                        </a:rPr>
                                        <m:t>𝛽</m:t>
                                      </m:r>
                                      <m:r>
                                        <a:rPr lang="zh-CN" altLang="en-US" sz="1400" i="0">
                                          <a:latin typeface="Cambria Math" panose="02040503050406030204" pitchFamily="18" charset="0"/>
                                        </a:rPr>
                                        <m:t>∥</m:t>
                                      </m:r>
                                    </m:e>
                                    <m:sub>
                                      <m:r>
                                        <a:rPr lang="zh-CN" altLang="en-US" sz="1400" i="0">
                                          <a:latin typeface="Cambria Math" panose="02040503050406030204" pitchFamily="18" charset="0"/>
                                        </a:rPr>
                                        <m:t>2</m:t>
                                      </m:r>
                                    </m:sub>
                                    <m:sup>
                                      <m:r>
                                        <a:rPr lang="zh-CN" altLang="en-US" sz="1400" i="0">
                                          <a:latin typeface="Cambria Math" panose="02040503050406030204" pitchFamily="18" charset="0"/>
                                        </a:rPr>
                                        <m:t>2</m:t>
                                      </m:r>
                                    </m:sup>
                                  </m:sSubSup>
                                </m:e>
                              </m:groupChr>
                            </m:e>
                            <m:lim>
                              <m:r>
                                <a:rPr lang="zh-CN" altLang="en-US" sz="1400" i="1">
                                  <a:latin typeface="Cambria Math" panose="02040503050406030204" pitchFamily="18" charset="0"/>
                                </a:rPr>
                                <m:t>𝐿𝑜𝑠𝑠</m:t>
                              </m:r>
                            </m:lim>
                          </m:limLow>
                          <m:r>
                            <a:rPr lang="zh-CN" altLang="en-US" sz="1400" i="0">
                              <a:latin typeface="Cambria Math" panose="02040503050406030204" pitchFamily="18" charset="0"/>
                            </a:rPr>
                            <m:t>+</m:t>
                          </m:r>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r>
                                    <a:rPr lang="zh-CN" altLang="en-US" sz="1400" i="1">
                                      <a:latin typeface="Cambria Math" panose="02040503050406030204" pitchFamily="18" charset="0"/>
                                    </a:rPr>
                                    <m:t>𝜆</m:t>
                                  </m:r>
                                  <m:r>
                                    <a:rPr lang="zh-CN" altLang="en-US" sz="1400" i="0">
                                      <a:latin typeface="Cambria Math" panose="02040503050406030204" pitchFamily="18" charset="0"/>
                                    </a:rPr>
                                    <m:t>∥</m:t>
                                  </m:r>
                                  <m:r>
                                    <a:rPr lang="zh-CN" altLang="en-US" sz="1400" i="1">
                                      <a:latin typeface="Cambria Math" panose="02040503050406030204" pitchFamily="18" charset="0"/>
                                    </a:rPr>
                                    <m:t>𝛽</m:t>
                                  </m:r>
                                  <m:sSub>
                                    <m:sSubPr>
                                      <m:ctrlPr>
                                        <a:rPr lang="zh-CN" altLang="en-US" sz="1400" i="1">
                                          <a:solidFill>
                                            <a:srgbClr val="836967"/>
                                          </a:solidFill>
                                          <a:latin typeface="Cambria Math" panose="02040503050406030204" pitchFamily="18" charset="0"/>
                                        </a:rPr>
                                      </m:ctrlPr>
                                    </m:sSubPr>
                                    <m:e>
                                      <m:r>
                                        <a:rPr lang="zh-CN" altLang="en-US" sz="1400" i="0">
                                          <a:latin typeface="Cambria Math" panose="02040503050406030204" pitchFamily="18" charset="0"/>
                                        </a:rPr>
                                        <m:t>∥</m:t>
                                      </m:r>
                                    </m:e>
                                    <m:sub>
                                      <m:r>
                                        <a:rPr lang="zh-CN" altLang="en-US" sz="1400" i="0">
                                          <a:latin typeface="Cambria Math" panose="02040503050406030204" pitchFamily="18" charset="0"/>
                                        </a:rPr>
                                        <m:t>1</m:t>
                                      </m:r>
                                    </m:sub>
                                  </m:sSub>
                                </m:e>
                              </m:groupChr>
                            </m:e>
                            <m:lim>
                              <m:r>
                                <a:rPr lang="zh-CN" altLang="en-US" sz="1400" i="1">
                                  <a:latin typeface="Cambria Math" panose="02040503050406030204" pitchFamily="18" charset="0"/>
                                </a:rPr>
                                <m:t>𝑃𝑒𝑛𝑎𝑙𝑡𝑦</m:t>
                              </m:r>
                            </m:lim>
                          </m:limLow>
                        </m:e>
                      </m:func>
                      <m:r>
                        <a:rPr lang="zh-CN" altLang="en-US" sz="1400" i="0">
                          <a:latin typeface="Cambria Math" panose="02040503050406030204" pitchFamily="18" charset="0"/>
                        </a:rPr>
                        <m:t> </m:t>
                      </m:r>
                    </m:oMath>
                  </m:oMathPara>
                </a14:m>
                <a:endParaRPr lang="zh-CN" altLang="en-US" sz="1400"/>
              </a:p>
            </p:txBody>
          </p:sp>
        </mc:Choice>
        <mc:Fallback xmlns="">
          <p:sp>
            <p:nvSpPr>
              <p:cNvPr id="40" name="文本框 39">
                <a:extLst>
                  <a:ext uri="{FF2B5EF4-FFF2-40B4-BE49-F238E27FC236}">
                    <a16:creationId xmlns:a16="http://schemas.microsoft.com/office/drawing/2014/main" id="{CF507AE0-B65A-4239-823A-C5CE5FB821D6}"/>
                  </a:ext>
                </a:extLst>
              </p:cNvPr>
              <p:cNvSpPr txBox="1">
                <a:spLocks noRot="1" noChangeAspect="1" noMove="1" noResize="1" noEditPoints="1" noAdjustHandles="1" noChangeArrowheads="1" noChangeShapeType="1" noTextEdit="1"/>
              </p:cNvSpPr>
              <p:nvPr/>
            </p:nvSpPr>
            <p:spPr>
              <a:xfrm>
                <a:off x="4382457" y="4465922"/>
                <a:ext cx="6100548" cy="510781"/>
              </a:xfrm>
              <a:prstGeom prst="rect">
                <a:avLst/>
              </a:prstGeom>
              <a:blipFill>
                <a:blip r:embed="rId6"/>
                <a:stretch>
                  <a:fillRect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7B815F1A-7935-4027-AC7B-BBEACD391ED9}"/>
                  </a:ext>
                </a:extLst>
              </p:cNvPr>
              <p:cNvSpPr txBox="1"/>
              <p:nvPr/>
            </p:nvSpPr>
            <p:spPr>
              <a:xfrm>
                <a:off x="8892132" y="5485802"/>
                <a:ext cx="3392993" cy="367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100" i="1" smtClean="0">
                          <a:latin typeface="Cambria Math" panose="02040503050406030204" pitchFamily="18" charset="0"/>
                        </a:rPr>
                        <m:t>𝐽</m:t>
                      </m:r>
                      <m:r>
                        <a:rPr lang="zh-CN" altLang="en-US" sz="1100" i="0">
                          <a:latin typeface="Cambria Math" panose="02040503050406030204" pitchFamily="18" charset="0"/>
                        </a:rPr>
                        <m:t>=</m:t>
                      </m:r>
                      <m:func>
                        <m:funcPr>
                          <m:ctrlPr>
                            <a:rPr lang="zh-CN" altLang="en-US" sz="1100" i="1">
                              <a:latin typeface="Cambria Math" panose="02040503050406030204" pitchFamily="18" charset="0"/>
                            </a:rPr>
                          </m:ctrlPr>
                        </m:funcPr>
                        <m:fName>
                          <m:limLow>
                            <m:limLowPr>
                              <m:ctrlPr>
                                <a:rPr lang="zh-CN" altLang="en-US" sz="1100" i="1">
                                  <a:solidFill>
                                    <a:srgbClr val="836967"/>
                                  </a:solidFill>
                                  <a:latin typeface="Cambria Math" panose="02040503050406030204" pitchFamily="18" charset="0"/>
                                </a:rPr>
                              </m:ctrlPr>
                            </m:limLowPr>
                            <m:e>
                              <m:r>
                                <m:rPr>
                                  <m:sty m:val="p"/>
                                </m:rPr>
                                <a:rPr lang="zh-CN" altLang="en-US" sz="1100" i="0">
                                  <a:latin typeface="Cambria Math" panose="02040503050406030204" pitchFamily="18" charset="0"/>
                                </a:rPr>
                                <m:t>argmin</m:t>
                              </m:r>
                            </m:e>
                            <m:lim>
                              <m:r>
                                <a:rPr lang="zh-CN" altLang="en-US" sz="1100" i="1">
                                  <a:latin typeface="Cambria Math" panose="02040503050406030204" pitchFamily="18" charset="0"/>
                                </a:rPr>
                                <m:t>𝛽</m:t>
                              </m:r>
                            </m:lim>
                          </m:limLow>
                        </m:fName>
                        <m:e>
                          <m:r>
                            <a:rPr lang="zh-CN" altLang="en-US" sz="1100" i="0">
                              <a:latin typeface="Cambria Math" panose="02040503050406030204" pitchFamily="18" charset="0"/>
                            </a:rPr>
                            <m:t>∥</m:t>
                          </m:r>
                          <m:r>
                            <a:rPr lang="zh-CN" altLang="en-US" sz="1100" i="1">
                              <a:latin typeface="Cambria Math" panose="02040503050406030204" pitchFamily="18" charset="0"/>
                            </a:rPr>
                            <m:t>𝑦</m:t>
                          </m:r>
                          <m:r>
                            <a:rPr lang="zh-CN" altLang="en-US" sz="1100" i="0">
                              <a:latin typeface="Cambria Math" panose="02040503050406030204" pitchFamily="18" charset="0"/>
                            </a:rPr>
                            <m:t>−</m:t>
                          </m:r>
                          <m:r>
                            <a:rPr lang="zh-CN" altLang="en-US" sz="1100" i="1">
                              <a:latin typeface="Cambria Math" panose="02040503050406030204" pitchFamily="18" charset="0"/>
                            </a:rPr>
                            <m:t>𝑋</m:t>
                          </m:r>
                          <m:r>
                            <a:rPr lang="zh-CN" altLang="en-US" sz="1100" i="1">
                              <a:latin typeface="Cambria Math" panose="02040503050406030204" pitchFamily="18" charset="0"/>
                            </a:rPr>
                            <m:t>𝛽</m:t>
                          </m:r>
                          <m:sSup>
                            <m:sSupPr>
                              <m:ctrlPr>
                                <a:rPr lang="zh-CN" altLang="en-US" sz="1100" i="1">
                                  <a:solidFill>
                                    <a:srgbClr val="836967"/>
                                  </a:solidFill>
                                  <a:latin typeface="Cambria Math" panose="02040503050406030204" pitchFamily="18" charset="0"/>
                                </a:rPr>
                              </m:ctrlPr>
                            </m:sSupPr>
                            <m:e>
                              <m:r>
                                <a:rPr lang="zh-CN" altLang="en-US" sz="1100" i="0">
                                  <a:latin typeface="Cambria Math" panose="02040503050406030204" pitchFamily="18" charset="0"/>
                                </a:rPr>
                                <m:t>∥</m:t>
                              </m:r>
                            </m:e>
                            <m:sup>
                              <m:r>
                                <a:rPr lang="zh-CN" altLang="en-US" sz="1100" i="0">
                                  <a:latin typeface="Cambria Math" panose="02040503050406030204" pitchFamily="18" charset="0"/>
                                </a:rPr>
                                <m:t>2</m:t>
                              </m:r>
                            </m:sup>
                          </m:sSup>
                          <m:r>
                            <a:rPr lang="zh-CN" altLang="en-US" sz="1100" i="0">
                              <a:latin typeface="Cambria Math" panose="02040503050406030204" pitchFamily="18" charset="0"/>
                            </a:rPr>
                            <m:t>+</m:t>
                          </m:r>
                          <m:sSub>
                            <m:sSubPr>
                              <m:ctrlPr>
                                <a:rPr lang="zh-CN" altLang="en-US" sz="1100" i="1">
                                  <a:solidFill>
                                    <a:srgbClr val="836967"/>
                                  </a:solidFill>
                                  <a:latin typeface="Cambria Math" panose="02040503050406030204" pitchFamily="18" charset="0"/>
                                </a:rPr>
                              </m:ctrlPr>
                            </m:sSubPr>
                            <m:e>
                              <m:r>
                                <a:rPr lang="zh-CN" altLang="en-US" sz="1100" i="1">
                                  <a:latin typeface="Cambria Math" panose="02040503050406030204" pitchFamily="18" charset="0"/>
                                </a:rPr>
                                <m:t>𝜆</m:t>
                              </m:r>
                            </m:e>
                            <m:sub>
                              <m:r>
                                <a:rPr lang="zh-CN" altLang="en-US" sz="1100" i="0">
                                  <a:latin typeface="Cambria Math" panose="02040503050406030204" pitchFamily="18" charset="0"/>
                                </a:rPr>
                                <m:t>1</m:t>
                              </m:r>
                            </m:sub>
                          </m:sSub>
                          <m:r>
                            <a:rPr lang="zh-CN" altLang="en-US" sz="1100" i="0">
                              <a:latin typeface="Cambria Math" panose="02040503050406030204" pitchFamily="18" charset="0"/>
                            </a:rPr>
                            <m:t>∥</m:t>
                          </m:r>
                          <m:r>
                            <a:rPr lang="zh-CN" altLang="en-US" sz="1100" i="1">
                              <a:latin typeface="Cambria Math" panose="02040503050406030204" pitchFamily="18" charset="0"/>
                            </a:rPr>
                            <m:t>𝛽</m:t>
                          </m:r>
                          <m:sSub>
                            <m:sSubPr>
                              <m:ctrlPr>
                                <a:rPr lang="zh-CN" altLang="en-US" sz="1100" i="1">
                                  <a:solidFill>
                                    <a:srgbClr val="836967"/>
                                  </a:solidFill>
                                  <a:latin typeface="Cambria Math" panose="02040503050406030204" pitchFamily="18" charset="0"/>
                                </a:rPr>
                              </m:ctrlPr>
                            </m:sSubPr>
                            <m:e>
                              <m:r>
                                <a:rPr lang="zh-CN" altLang="en-US" sz="1100" i="0">
                                  <a:latin typeface="Cambria Math" panose="02040503050406030204" pitchFamily="18" charset="0"/>
                                </a:rPr>
                                <m:t>∥</m:t>
                              </m:r>
                            </m:e>
                            <m:sub>
                              <m:r>
                                <a:rPr lang="zh-CN" altLang="en-US" sz="1100" i="0">
                                  <a:latin typeface="Cambria Math" panose="02040503050406030204" pitchFamily="18" charset="0"/>
                                </a:rPr>
                                <m:t>1</m:t>
                              </m:r>
                            </m:sub>
                          </m:sSub>
                          <m:r>
                            <a:rPr lang="zh-CN" altLang="en-US" sz="1100" i="0">
                              <a:latin typeface="Cambria Math" panose="02040503050406030204" pitchFamily="18" charset="0"/>
                            </a:rPr>
                            <m:t>+</m:t>
                          </m:r>
                          <m:sSub>
                            <m:sSubPr>
                              <m:ctrlPr>
                                <a:rPr lang="zh-CN" altLang="en-US" sz="1100" i="1">
                                  <a:solidFill>
                                    <a:srgbClr val="836967"/>
                                  </a:solidFill>
                                  <a:latin typeface="Cambria Math" panose="02040503050406030204" pitchFamily="18" charset="0"/>
                                </a:rPr>
                              </m:ctrlPr>
                            </m:sSubPr>
                            <m:e>
                              <m:r>
                                <a:rPr lang="zh-CN" altLang="en-US" sz="1100" i="1">
                                  <a:latin typeface="Cambria Math" panose="02040503050406030204" pitchFamily="18" charset="0"/>
                                </a:rPr>
                                <m:t>𝜆</m:t>
                              </m:r>
                            </m:e>
                            <m:sub>
                              <m:r>
                                <a:rPr lang="zh-CN" altLang="en-US" sz="1100" i="0">
                                  <a:latin typeface="Cambria Math" panose="02040503050406030204" pitchFamily="18" charset="0"/>
                                </a:rPr>
                                <m:t>2</m:t>
                              </m:r>
                            </m:sub>
                          </m:sSub>
                          <m:r>
                            <a:rPr lang="zh-CN" altLang="en-US" sz="1100" i="0">
                              <a:latin typeface="Cambria Math" panose="02040503050406030204" pitchFamily="18" charset="0"/>
                            </a:rPr>
                            <m:t>∥</m:t>
                          </m:r>
                          <m:r>
                            <a:rPr lang="zh-CN" altLang="en-US" sz="1100" i="1">
                              <a:latin typeface="Cambria Math" panose="02040503050406030204" pitchFamily="18" charset="0"/>
                            </a:rPr>
                            <m:t>𝛽</m:t>
                          </m:r>
                          <m:sSup>
                            <m:sSupPr>
                              <m:ctrlPr>
                                <a:rPr lang="zh-CN" altLang="en-US" sz="1100" i="1">
                                  <a:solidFill>
                                    <a:srgbClr val="836967"/>
                                  </a:solidFill>
                                  <a:latin typeface="Cambria Math" panose="02040503050406030204" pitchFamily="18" charset="0"/>
                                </a:rPr>
                              </m:ctrlPr>
                            </m:sSupPr>
                            <m:e>
                              <m:r>
                                <a:rPr lang="zh-CN" altLang="en-US" sz="1100" i="0">
                                  <a:latin typeface="Cambria Math" panose="02040503050406030204" pitchFamily="18" charset="0"/>
                                </a:rPr>
                                <m:t>∥</m:t>
                              </m:r>
                            </m:e>
                            <m:sup>
                              <m:r>
                                <a:rPr lang="zh-CN" altLang="en-US" sz="1100" i="0">
                                  <a:latin typeface="Cambria Math" panose="02040503050406030204" pitchFamily="18" charset="0"/>
                                </a:rPr>
                                <m:t>2</m:t>
                              </m:r>
                            </m:sup>
                          </m:sSup>
                        </m:e>
                      </m:func>
                    </m:oMath>
                  </m:oMathPara>
                </a14:m>
                <a:endParaRPr lang="zh-CN" altLang="en-US" sz="1100"/>
              </a:p>
            </p:txBody>
          </p:sp>
        </mc:Choice>
        <mc:Fallback xmlns="">
          <p:sp>
            <p:nvSpPr>
              <p:cNvPr id="41" name="文本框 40">
                <a:extLst>
                  <a:ext uri="{FF2B5EF4-FFF2-40B4-BE49-F238E27FC236}">
                    <a16:creationId xmlns:a16="http://schemas.microsoft.com/office/drawing/2014/main" id="{7B815F1A-7935-4027-AC7B-BBEACD391ED9}"/>
                  </a:ext>
                </a:extLst>
              </p:cNvPr>
              <p:cNvSpPr txBox="1">
                <a:spLocks noRot="1" noChangeAspect="1" noMove="1" noResize="1" noEditPoints="1" noAdjustHandles="1" noChangeArrowheads="1" noChangeShapeType="1" noTextEdit="1"/>
              </p:cNvSpPr>
              <p:nvPr/>
            </p:nvSpPr>
            <p:spPr>
              <a:xfrm>
                <a:off x="8892132" y="5485802"/>
                <a:ext cx="3392993" cy="367537"/>
              </a:xfrm>
              <a:prstGeom prst="rect">
                <a:avLst/>
              </a:prstGeom>
              <a:blipFill>
                <a:blip r:embed="rId7"/>
                <a:stretch>
                  <a:fillRect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0879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8DC7105-E5D7-473E-982B-7B2CD3221CA0}"/>
              </a:ext>
            </a:extLst>
          </p:cNvPr>
          <p:cNvGrpSpPr/>
          <p:nvPr/>
        </p:nvGrpSpPr>
        <p:grpSpPr>
          <a:xfrm>
            <a:off x="4011387" y="1695167"/>
            <a:ext cx="4186790" cy="4495426"/>
            <a:chOff x="4005351" y="1695167"/>
            <a:chExt cx="4186790" cy="4495426"/>
          </a:xfrm>
        </p:grpSpPr>
        <p:grpSp>
          <p:nvGrpSpPr>
            <p:cNvPr id="5" name="组合 4"/>
            <p:cNvGrpSpPr/>
            <p:nvPr/>
          </p:nvGrpSpPr>
          <p:grpSpPr>
            <a:xfrm>
              <a:off x="4005351" y="1695167"/>
              <a:ext cx="4186790" cy="4495426"/>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1" name="任意多边形: 形状 445"/>
              <p:cNvSpPr>
                <a:spLocks/>
              </p:cNvSpPr>
              <p:nvPr/>
            </p:nvSpPr>
            <p:spPr bwMode="auto">
              <a:xfrm>
                <a:off x="6802874" y="2204864"/>
                <a:ext cx="719975" cy="717067"/>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6</a:t>
                </a:r>
              </a:p>
            </p:txBody>
          </p:sp>
        </p:grpSp>
        <p:sp>
          <p:nvSpPr>
            <p:cNvPr id="46" name="TextBox 23">
              <a:extLst>
                <a:ext uri="{FF2B5EF4-FFF2-40B4-BE49-F238E27FC236}">
                  <a16:creationId xmlns:a16="http://schemas.microsoft.com/office/drawing/2014/main" id="{46514C5E-0CF7-4D19-B948-6C60708C2219}"/>
                </a:ext>
              </a:extLst>
            </p:cNvPr>
            <p:cNvSpPr txBox="1"/>
            <p:nvPr/>
          </p:nvSpPr>
          <p:spPr>
            <a:xfrm>
              <a:off x="4096494" y="2275893"/>
              <a:ext cx="3653664" cy="3754874"/>
            </a:xfrm>
            <a:prstGeom prst="rect">
              <a:avLst/>
            </a:prstGeom>
            <a:noFill/>
          </p:spPr>
          <p:txBody>
            <a:bodyPr wrap="square" rtlCol="0">
              <a:spAutoFit/>
            </a:bodyPr>
            <a:lstStyle/>
            <a:p>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随机森林回归模型由多棵回归树构成，且森林中的每一棵决策树之间没有关联，模型的最终输出由森林中的每一棵决策树共同决定。</a:t>
              </a:r>
            </a:p>
            <a:p>
              <a:pPr marL="342900" indent="-342900">
                <a:buFont typeface="+mj-ea"/>
                <a:buAutoNum type="circleNumDbPlain"/>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从训练样本集</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S</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中随机的抽取</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m</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个样本点，得到一个新的</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S1</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Sn</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个子训练集</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endParaRPr lang="zh-CN" altLang="zh-CN" sz="1400">
                <a:solidFill>
                  <a:schemeClr val="tx1">
                    <a:lumMod val="75000"/>
                  </a:schemeClr>
                </a:solidFill>
                <a:latin typeface="微软雅黑" panose="020B0503020204020204" pitchFamily="34" charset="-122"/>
                <a:ea typeface="微软雅黑" panose="020B0503020204020204" pitchFamily="34" charset="-122"/>
                <a:cs typeface="+mn-ea"/>
              </a:endParaRPr>
            </a:p>
            <a:p>
              <a:pPr marL="342900" indent="-342900">
                <a:buFont typeface="+mj-ea"/>
                <a:buAutoNum type="circleNumDbPlain"/>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用子训练集，训练一个</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CART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回归树</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决策树</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，这里在训练的过程中，对每个节点的切分规则是先从所有特征中随机的选择</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k</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个特征，然后在从这</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k</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个特征中选择最优的切分点在做左右子树的划分。</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这里的得到决策树都是二叉树</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a:t>
              </a:r>
              <a:endParaRPr lang="zh-CN" altLang="zh-CN" sz="1400">
                <a:solidFill>
                  <a:schemeClr val="tx1">
                    <a:lumMod val="75000"/>
                  </a:schemeClr>
                </a:solidFill>
                <a:latin typeface="微软雅黑" panose="020B0503020204020204" pitchFamily="34" charset="-122"/>
                <a:ea typeface="微软雅黑" panose="020B0503020204020204" pitchFamily="34" charset="-122"/>
                <a:cs typeface="+mn-ea"/>
              </a:endParaRPr>
            </a:p>
            <a:p>
              <a:pPr marL="342900" indent="-342900">
                <a:buFont typeface="+mj-ea"/>
                <a:buAutoNum type="circleNumDbPlain"/>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通过第二步，可以生成很多个</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CART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回归树模型。</a:t>
              </a:r>
            </a:p>
            <a:p>
              <a:pPr marL="342900" indent="-342900">
                <a:buFont typeface="+mj-ea"/>
                <a:buAutoNum type="circleNumDbPlain"/>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每一个</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CART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回归树最终的预测结果为该样本点所到叶节点的均值。</a:t>
              </a:r>
            </a:p>
            <a:p>
              <a:pPr marL="342900" indent="-342900">
                <a:buFont typeface="+mj-ea"/>
                <a:buAutoNum type="circleNumDbPlain"/>
              </a:pP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随机森林最终的预测结果为所有</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CART</a:t>
              </a:r>
              <a:r>
                <a:rPr lang="zh-CN" altLang="zh-CN" sz="1400">
                  <a:solidFill>
                    <a:schemeClr val="tx1">
                      <a:lumMod val="75000"/>
                    </a:schemeClr>
                  </a:solidFill>
                  <a:latin typeface="微软雅黑" panose="020B0503020204020204" pitchFamily="34" charset="-122"/>
                  <a:ea typeface="微软雅黑" panose="020B0503020204020204" pitchFamily="34" charset="-122"/>
                  <a:cs typeface="+mn-ea"/>
                </a:rPr>
                <a:t>回归树预测结果的均值。</a:t>
              </a:r>
            </a:p>
          </p:txBody>
        </p:sp>
        <p:sp>
          <p:nvSpPr>
            <p:cNvPr id="47" name="TextBox 24">
              <a:extLst>
                <a:ext uri="{FF2B5EF4-FFF2-40B4-BE49-F238E27FC236}">
                  <a16:creationId xmlns:a16="http://schemas.microsoft.com/office/drawing/2014/main" id="{6B37007D-916E-44B5-BDF2-9F667906CA5F}"/>
                </a:ext>
              </a:extLst>
            </p:cNvPr>
            <p:cNvSpPr txBox="1"/>
            <p:nvPr/>
          </p:nvSpPr>
          <p:spPr>
            <a:xfrm>
              <a:off x="4134568" y="1851290"/>
              <a:ext cx="1529411" cy="338554"/>
            </a:xfrm>
            <a:prstGeom prst="rect">
              <a:avLst/>
            </a:prstGeom>
            <a:noFill/>
          </p:spPr>
          <p:txBody>
            <a:bodyPr wrap="square" rtlCol="0">
              <a:spAutoFit/>
            </a:bodyPr>
            <a:lstStyle/>
            <a:p>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随机森林</a:t>
              </a:r>
            </a:p>
          </p:txBody>
        </p:sp>
      </p:grpSp>
      <p:sp>
        <p:nvSpPr>
          <p:cNvPr id="24" name="TextBox 8">
            <a:extLst>
              <a:ext uri="{FF2B5EF4-FFF2-40B4-BE49-F238E27FC236}">
                <a16:creationId xmlns:a16="http://schemas.microsoft.com/office/drawing/2014/main" id="{EF3EC0C5-03EB-4CC8-B200-A1B6997A5F56}"/>
              </a:ext>
            </a:extLst>
          </p:cNvPr>
          <p:cNvSpPr txBox="1"/>
          <p:nvPr/>
        </p:nvSpPr>
        <p:spPr>
          <a:xfrm>
            <a:off x="4182067" y="399966"/>
            <a:ext cx="3744178" cy="738664"/>
          </a:xfrm>
          <a:prstGeom prst="rect">
            <a:avLst/>
          </a:prstGeom>
          <a:noFill/>
        </p:spPr>
        <p:txBody>
          <a:bodyPr wrap="square" lIns="0" tIns="0" rIns="0" bIns="0" rtlCol="0" anchor="ctr">
            <a:spAutoFit/>
          </a:bodyPr>
          <a:lstStyle/>
          <a:p>
            <a:pPr algn="ctr"/>
            <a:r>
              <a:rPr lang="zh-CN" altLang="en-US"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核心算法及基本原理</a:t>
            </a:r>
            <a:r>
              <a:rPr lang="en-US" altLang="zh-CN" sz="24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(Ⅱ)</a:t>
            </a:r>
            <a:endParaRPr lang="zh-CN" altLang="en-US" sz="3200" spc="6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6" name="组合 5">
            <a:extLst>
              <a:ext uri="{FF2B5EF4-FFF2-40B4-BE49-F238E27FC236}">
                <a16:creationId xmlns:a16="http://schemas.microsoft.com/office/drawing/2014/main" id="{913FEAC7-EE0A-479B-B294-82B3AFB684D1}"/>
              </a:ext>
            </a:extLst>
          </p:cNvPr>
          <p:cNvGrpSpPr/>
          <p:nvPr/>
        </p:nvGrpSpPr>
        <p:grpSpPr>
          <a:xfrm>
            <a:off x="794607" y="1695167"/>
            <a:ext cx="2644657" cy="4495426"/>
            <a:chOff x="1462205" y="1695167"/>
            <a:chExt cx="2644657" cy="4495426"/>
          </a:xfrm>
        </p:grpSpPr>
        <p:grpSp>
          <p:nvGrpSpPr>
            <p:cNvPr id="57" name="组合 56"/>
            <p:cNvGrpSpPr/>
            <p:nvPr/>
          </p:nvGrpSpPr>
          <p:grpSpPr>
            <a:xfrm>
              <a:off x="1462205" y="1695167"/>
              <a:ext cx="2644657" cy="4495426"/>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a:spLocks/>
              </p:cNvSpPr>
              <p:nvPr/>
            </p:nvSpPr>
            <p:spPr bwMode="auto">
              <a:xfrm>
                <a:off x="3681365" y="2324178"/>
                <a:ext cx="667235" cy="44008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5</a:t>
                </a:r>
                <a:endParaRPr lang="en-US" altLang="ko-KR" sz="2000" b="1">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4" name="TextBox 23">
              <a:extLst>
                <a:ext uri="{FF2B5EF4-FFF2-40B4-BE49-F238E27FC236}">
                  <a16:creationId xmlns:a16="http://schemas.microsoft.com/office/drawing/2014/main" id="{D2EF853C-9CD5-43A9-AE88-92D9B4862F21}"/>
                </a:ext>
              </a:extLst>
            </p:cNvPr>
            <p:cNvSpPr txBox="1"/>
            <p:nvPr/>
          </p:nvSpPr>
          <p:spPr>
            <a:xfrm>
              <a:off x="1625800" y="2383021"/>
              <a:ext cx="2481060" cy="2893100"/>
            </a:xfrm>
            <a:prstGeom prst="rect">
              <a:avLst/>
            </a:prstGeom>
            <a:noFill/>
          </p:spPr>
          <p:txBody>
            <a:bodyPr wrap="square" rtlCol="0">
              <a:spAutoFit/>
            </a:bodyPr>
            <a:lstStyle/>
            <a:p>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决策树是一种基本的分类与回归方法。决策树由结点和有向边组成。结点有两种类型：内部结点和叶结点。内部结点表示一个特征或属性，叶结点表示一个类别或者某个值。</a:t>
              </a:r>
            </a:p>
            <a:p>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CART</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回归树采用启发式的方法对输入空间进行划分，选择第</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j</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个特征变量</a:t>
              </a: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x_j</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和它取的值</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s</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，作为切分特征和切分点，并采用</a:t>
              </a: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mse</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作为选择最优划分点的标准，具体公式见下：</a:t>
              </a:r>
            </a:p>
          </p:txBody>
        </p:sp>
        <p:sp>
          <p:nvSpPr>
            <p:cNvPr id="45" name="TextBox 24">
              <a:extLst>
                <a:ext uri="{FF2B5EF4-FFF2-40B4-BE49-F238E27FC236}">
                  <a16:creationId xmlns:a16="http://schemas.microsoft.com/office/drawing/2014/main" id="{35B62D24-1424-4DB5-BDB5-C9A4E61CB8BE}"/>
                </a:ext>
              </a:extLst>
            </p:cNvPr>
            <p:cNvSpPr txBox="1"/>
            <p:nvPr/>
          </p:nvSpPr>
          <p:spPr>
            <a:xfrm>
              <a:off x="1625800" y="1871931"/>
              <a:ext cx="987480" cy="338554"/>
            </a:xfrm>
            <a:prstGeom prst="rect">
              <a:avLst/>
            </a:prstGeom>
            <a:noFill/>
          </p:spPr>
          <p:txBody>
            <a:bodyPr wrap="square" rtlCol="0">
              <a:spAutoFit/>
            </a:bodyPr>
            <a:lstStyle/>
            <a:p>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rPr>
                <a:t>决策树</a:t>
              </a:r>
            </a:p>
          </p:txBody>
        </p:sp>
        <p:pic>
          <p:nvPicPr>
            <p:cNvPr id="3" name="图片 2">
              <a:extLst>
                <a:ext uri="{FF2B5EF4-FFF2-40B4-BE49-F238E27FC236}">
                  <a16:creationId xmlns:a16="http://schemas.microsoft.com/office/drawing/2014/main" id="{F20053C8-EA99-45FC-BA9D-6788E2E314A7}"/>
                </a:ext>
              </a:extLst>
            </p:cNvPr>
            <p:cNvPicPr>
              <a:picLocks noChangeAspect="1"/>
            </p:cNvPicPr>
            <p:nvPr/>
          </p:nvPicPr>
          <p:blipFill>
            <a:blip r:embed="rId3"/>
            <a:stretch>
              <a:fillRect/>
            </a:stretch>
          </p:blipFill>
          <p:spPr>
            <a:xfrm>
              <a:off x="1499374" y="5260274"/>
              <a:ext cx="2570315" cy="595384"/>
            </a:xfrm>
            <a:prstGeom prst="rect">
              <a:avLst/>
            </a:prstGeom>
          </p:spPr>
        </p:pic>
      </p:grpSp>
      <p:grpSp>
        <p:nvGrpSpPr>
          <p:cNvPr id="7" name="组合 6">
            <a:extLst>
              <a:ext uri="{FF2B5EF4-FFF2-40B4-BE49-F238E27FC236}">
                <a16:creationId xmlns:a16="http://schemas.microsoft.com/office/drawing/2014/main" id="{468678CB-B5DF-459B-9041-328237F6B8AF}"/>
              </a:ext>
            </a:extLst>
          </p:cNvPr>
          <p:cNvGrpSpPr/>
          <p:nvPr/>
        </p:nvGrpSpPr>
        <p:grpSpPr>
          <a:xfrm>
            <a:off x="8525758" y="1695167"/>
            <a:ext cx="2644657" cy="4447518"/>
            <a:chOff x="7601661" y="1695167"/>
            <a:chExt cx="2644657" cy="4495426"/>
          </a:xfrm>
        </p:grpSpPr>
        <p:grpSp>
          <p:nvGrpSpPr>
            <p:cNvPr id="29" name="组合 28">
              <a:extLst>
                <a:ext uri="{FF2B5EF4-FFF2-40B4-BE49-F238E27FC236}">
                  <a16:creationId xmlns:a16="http://schemas.microsoft.com/office/drawing/2014/main" id="{09B114CF-AC44-475F-A99F-C638ECCD0EE5}"/>
                </a:ext>
              </a:extLst>
            </p:cNvPr>
            <p:cNvGrpSpPr/>
            <p:nvPr/>
          </p:nvGrpSpPr>
          <p:grpSpPr>
            <a:xfrm>
              <a:off x="7601661" y="1695167"/>
              <a:ext cx="2644657" cy="4495426"/>
              <a:chOff x="247577" y="3140968"/>
              <a:chExt cx="2501994" cy="2772295"/>
            </a:xfrm>
          </p:grpSpPr>
          <p:sp>
            <p:nvSpPr>
              <p:cNvPr id="32" name="矩形: 剪去单角 455">
                <a:extLst>
                  <a:ext uri="{FF2B5EF4-FFF2-40B4-BE49-F238E27FC236}">
                    <a16:creationId xmlns:a16="http://schemas.microsoft.com/office/drawing/2014/main" id="{93B5CF7A-8C22-442A-9F5B-1D6D91ACA3DB}"/>
                  </a:ext>
                </a:extLst>
              </p:cNvPr>
              <p:cNvSpPr/>
              <p:nvPr/>
            </p:nvSpPr>
            <p:spPr>
              <a:xfrm>
                <a:off x="247577" y="3140968"/>
                <a:ext cx="2501992" cy="2772295"/>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3" name="矩形 32">
                <a:extLst>
                  <a:ext uri="{FF2B5EF4-FFF2-40B4-BE49-F238E27FC236}">
                    <a16:creationId xmlns:a16="http://schemas.microsoft.com/office/drawing/2014/main" id="{1F2A771B-7FD1-4ED7-99DD-669244E5701F}"/>
                  </a:ext>
                </a:extLst>
              </p:cNvPr>
              <p:cNvSpPr/>
              <p:nvPr/>
            </p:nvSpPr>
            <p:spPr>
              <a:xfrm>
                <a:off x="247578" y="5805263"/>
                <a:ext cx="2501992" cy="108000"/>
              </a:xfrm>
              <a:prstGeom prst="rect">
                <a:avLst/>
              </a:prstGeom>
              <a:solidFill>
                <a:schemeClr val="accent2"/>
              </a:solidFill>
              <a:ln w="3175">
                <a:noFill/>
                <a:prstDash val="solid"/>
                <a:round/>
                <a:headEnd/>
                <a:tailEnd/>
              </a:ln>
              <a:effectLst/>
            </p:spPr>
            <p:txBody>
              <a:bodyPr anchor="ctr"/>
              <a:lstStyle/>
              <a:p>
                <a:pPr algn="ctr"/>
                <a:endParaRPr>
                  <a:latin typeface="微软雅黑" panose="020B0503020204020204" pitchFamily="34" charset="-122"/>
                  <a:ea typeface="微软雅黑" panose="020B0503020204020204" pitchFamily="34" charset="-122"/>
                  <a:cs typeface="+mn-ea"/>
                  <a:sym typeface="+mn-lt"/>
                </a:endParaRPr>
              </a:p>
            </p:txBody>
          </p:sp>
          <p:sp>
            <p:nvSpPr>
              <p:cNvPr id="34" name="任意多边形: 形状 456">
                <a:extLst>
                  <a:ext uri="{FF2B5EF4-FFF2-40B4-BE49-F238E27FC236}">
                    <a16:creationId xmlns:a16="http://schemas.microsoft.com/office/drawing/2014/main" id="{90F7FD69-AD65-4331-9FB4-CB4D0EA212F3}"/>
                  </a:ext>
                </a:extLst>
              </p:cNvPr>
              <p:cNvSpPr>
                <a:spLocks/>
              </p:cNvSpPr>
              <p:nvPr/>
            </p:nvSpPr>
            <p:spPr bwMode="auto">
              <a:xfrm>
                <a:off x="2118329" y="3140968"/>
                <a:ext cx="631242" cy="40134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latin typeface="微软雅黑" panose="020B0503020204020204" pitchFamily="34" charset="-122"/>
                    <a:ea typeface="微软雅黑" panose="020B0503020204020204" pitchFamily="34" charset="-122"/>
                    <a:cs typeface="+mn-ea"/>
                    <a:sym typeface="+mn-lt"/>
                  </a:rPr>
                  <a:t>7</a:t>
                </a:r>
                <a:endParaRPr lang="en-US" altLang="ko-KR" sz="2000" b="1">
                  <a:solidFill>
                    <a:schemeClr val="bg1"/>
                  </a:solidFill>
                  <a:latin typeface="微软雅黑" panose="020B0503020204020204" pitchFamily="34" charset="-122"/>
                  <a:ea typeface="微软雅黑" panose="020B0503020204020204" pitchFamily="34" charset="-122"/>
                  <a:cs typeface="+mn-ea"/>
                  <a:sym typeface="+mn-lt"/>
                </a:endParaRPr>
              </a:p>
            </p:txBody>
          </p:sp>
        </p:grpSp>
        <p:pic>
          <p:nvPicPr>
            <p:cNvPr id="4" name="图片 3">
              <a:extLst>
                <a:ext uri="{FF2B5EF4-FFF2-40B4-BE49-F238E27FC236}">
                  <a16:creationId xmlns:a16="http://schemas.microsoft.com/office/drawing/2014/main" id="{04058D96-4F92-405E-B6FB-DBDA8F15618A}"/>
                </a:ext>
              </a:extLst>
            </p:cNvPr>
            <p:cNvPicPr>
              <a:picLocks noChangeAspect="1"/>
            </p:cNvPicPr>
            <p:nvPr/>
          </p:nvPicPr>
          <p:blipFill>
            <a:blip r:embed="rId4"/>
            <a:stretch>
              <a:fillRect/>
            </a:stretch>
          </p:blipFill>
          <p:spPr>
            <a:xfrm>
              <a:off x="8014919" y="5273830"/>
              <a:ext cx="1897781" cy="545258"/>
            </a:xfrm>
            <a:prstGeom prst="rect">
              <a:avLst/>
            </a:prstGeom>
          </p:spPr>
        </p:pic>
        <p:sp>
          <p:nvSpPr>
            <p:cNvPr id="36" name="TextBox 24">
              <a:extLst>
                <a:ext uri="{FF2B5EF4-FFF2-40B4-BE49-F238E27FC236}">
                  <a16:creationId xmlns:a16="http://schemas.microsoft.com/office/drawing/2014/main" id="{EB1DE631-69AC-40D7-BB03-ADD13F5801A1}"/>
                </a:ext>
              </a:extLst>
            </p:cNvPr>
            <p:cNvSpPr txBox="1"/>
            <p:nvPr/>
          </p:nvSpPr>
          <p:spPr>
            <a:xfrm>
              <a:off x="7862684" y="2106616"/>
              <a:ext cx="1529411" cy="338554"/>
            </a:xfrm>
            <a:prstGeom prst="rect">
              <a:avLst/>
            </a:prstGeom>
            <a:noFill/>
          </p:spPr>
          <p:txBody>
            <a:bodyPr wrap="square" rtlCol="0">
              <a:spAutoFit/>
            </a:bodyPr>
            <a:lstStyle/>
            <a:p>
              <a:r>
                <a:rPr lang="zh-CN" altLang="en-US" sz="1600" b="1">
                  <a:solidFill>
                    <a:schemeClr val="tx1">
                      <a:lumMod val="75000"/>
                    </a:schemeClr>
                  </a:solidFill>
                  <a:latin typeface="微软雅黑" panose="020B0503020204020204" pitchFamily="34" charset="-122"/>
                  <a:ea typeface="微软雅黑" panose="020B0503020204020204" pitchFamily="34" charset="-122"/>
                  <a:cs typeface="+mn-ea"/>
                </a:rPr>
                <a:t>多层感知机</a:t>
              </a:r>
              <a:endParaRPr lang="zh-CN" altLang="en-US" sz="1600" b="1">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23">
              <a:extLst>
                <a:ext uri="{FF2B5EF4-FFF2-40B4-BE49-F238E27FC236}">
                  <a16:creationId xmlns:a16="http://schemas.microsoft.com/office/drawing/2014/main" id="{2ECAF81A-7DC7-457E-97D9-E814313F2D04}"/>
                </a:ext>
              </a:extLst>
            </p:cNvPr>
            <p:cNvSpPr txBox="1"/>
            <p:nvPr/>
          </p:nvSpPr>
          <p:spPr>
            <a:xfrm>
              <a:off x="7680280" y="2514167"/>
              <a:ext cx="2566036" cy="3108543"/>
            </a:xfrm>
            <a:prstGeom prst="rect">
              <a:avLst/>
            </a:prstGeom>
            <a:noFill/>
          </p:spPr>
          <p:txBody>
            <a:bodyPr wrap="square" rtlCol="0">
              <a:spAutoFit/>
            </a:bodyPr>
            <a:lstStyle/>
            <a:p>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多层感知机是一种前向结构的人工神经网络，由三层组成：输入层，隐藏层和输出层，除第一层为样本输入外，每一层的输入为上一层的激活值与本层权重的乘积和，输入激活函数后的激活值。多层感知机的优势就在于这个激活函数，它大大增大的模型的复杂度。常见的激活函数有</a:t>
              </a: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relu</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a:t>
              </a: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leakyrelu</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a:t>
              </a:r>
              <a:r>
                <a:rPr lang="en-US" altLang="zh-CN" sz="1400" err="1">
                  <a:solidFill>
                    <a:schemeClr val="tx1">
                      <a:lumMod val="75000"/>
                    </a:schemeClr>
                  </a:solidFill>
                  <a:latin typeface="微软雅黑" panose="020B0503020204020204" pitchFamily="34" charset="-122"/>
                  <a:ea typeface="微软雅黑" panose="020B0503020204020204" pitchFamily="34" charset="-122"/>
                  <a:cs typeface="+mn-ea"/>
                </a:rPr>
                <a:t>simoid</a:t>
              </a:r>
              <a:r>
                <a:rPr lang="en-US" altLang="zh-CN" sz="1400">
                  <a:solidFill>
                    <a:schemeClr val="tx1">
                      <a:lumMod val="75000"/>
                    </a:schemeClr>
                  </a:solidFill>
                  <a:latin typeface="微软雅黑" panose="020B0503020204020204" pitchFamily="34" charset="-122"/>
                  <a:ea typeface="微软雅黑" panose="020B0503020204020204" pitchFamily="34" charset="-122"/>
                  <a:cs typeface="+mn-ea"/>
                </a:rPr>
                <a:t>, tanh</a:t>
              </a:r>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等。</a:t>
              </a:r>
            </a:p>
            <a:p>
              <a:r>
                <a:rPr lang="zh-CN" altLang="en-US" sz="1400">
                  <a:solidFill>
                    <a:schemeClr val="tx1">
                      <a:lumMod val="75000"/>
                    </a:schemeClr>
                  </a:solidFill>
                  <a:latin typeface="微软雅黑" panose="020B0503020204020204" pitchFamily="34" charset="-122"/>
                  <a:ea typeface="微软雅黑" panose="020B0503020204020204" pitchFamily="34" charset="-122"/>
                  <a:cs typeface="+mn-ea"/>
                </a:rPr>
                <a:t>除第一层外，每一层中下一层的输入即：</a:t>
              </a:r>
            </a:p>
            <a:p>
              <a:endParaRPr lang="zh-CN" altLang="zh-CN" sz="1400">
                <a:solidFill>
                  <a:schemeClr val="tx1">
                    <a:lumMod val="75000"/>
                  </a:schemeClr>
                </a:solidFill>
                <a:latin typeface="微软雅黑" panose="020B0503020204020204" pitchFamily="34" charset="-122"/>
                <a:ea typeface="微软雅黑" panose="020B0503020204020204" pitchFamily="34" charset="-122"/>
                <a:cs typeface="+mn-ea"/>
              </a:endParaRPr>
            </a:p>
          </p:txBody>
        </p:sp>
      </p:grpSp>
    </p:spTree>
    <p:extLst>
      <p:ext uri="{BB962C8B-B14F-4D97-AF65-F5344CB8AC3E}">
        <p14:creationId xmlns:p14="http://schemas.microsoft.com/office/powerpoint/2010/main" val="16624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4" name="标题层">
            <a:extLst>
              <a:ext uri="{FF2B5EF4-FFF2-40B4-BE49-F238E27FC236}">
                <a16:creationId xmlns:a16="http://schemas.microsoft.com/office/drawing/2014/main" id="{B5D4ACDC-906F-4A57-9248-767E90D8E292}"/>
              </a:ext>
            </a:extLst>
          </p:cNvPr>
          <p:cNvSpPr txBox="1"/>
          <p:nvPr/>
        </p:nvSpPr>
        <p:spPr bwMode="auto">
          <a:xfrm>
            <a:off x="2753156" y="2620359"/>
            <a:ext cx="4171076" cy="738409"/>
          </a:xfrm>
          <a:prstGeom prst="rect">
            <a:avLst/>
          </a:prstGeom>
          <a:noFill/>
          <a:effectLst/>
        </p:spPr>
        <p:txBody>
          <a:bodyPr wrap="square" lIns="121670" tIns="60834" rIns="121670" bIns="60834">
            <a:spAutoFit/>
          </a:bodyPr>
          <a:lstStyle/>
          <a:p>
            <a:r>
              <a:rPr lang="zh-CN" altLang="en-US" sz="4000" spc="600">
                <a:latin typeface="微软雅黑" panose="020B0503020204020204" pitchFamily="34" charset="-122"/>
                <a:ea typeface="微软雅黑" panose="020B0503020204020204" pitchFamily="34" charset="-122"/>
                <a:cs typeface="+mn-ea"/>
                <a:sym typeface="+mn-lt"/>
              </a:rPr>
              <a:t>实验过程</a:t>
            </a:r>
          </a:p>
        </p:txBody>
      </p:sp>
      <p:sp>
        <p:nvSpPr>
          <p:cNvPr id="15" name="文本框 14">
            <a:extLst>
              <a:ext uri="{FF2B5EF4-FFF2-40B4-BE49-F238E27FC236}">
                <a16:creationId xmlns:a16="http://schemas.microsoft.com/office/drawing/2014/main" id="{E1A88D64-B143-4BB4-91A3-2561EADACCDB}"/>
              </a:ext>
            </a:extLst>
          </p:cNvPr>
          <p:cNvSpPr txBox="1"/>
          <p:nvPr/>
        </p:nvSpPr>
        <p:spPr>
          <a:xfrm>
            <a:off x="2788693" y="3598659"/>
            <a:ext cx="5795172" cy="1023742"/>
          </a:xfrm>
          <a:prstGeom prst="rect">
            <a:avLst/>
          </a:prstGeom>
          <a:noFill/>
        </p:spPr>
        <p:txBody>
          <a:bodyPr wrap="square" rtlCol="0">
            <a:spAutoFit/>
            <a:scene3d>
              <a:camera prst="orthographicFront"/>
              <a:lightRig rig="threePt" dir="t"/>
            </a:scene3d>
            <a:sp3d contourW="12700"/>
          </a:bodyPr>
          <a:lstStyle/>
          <a:p>
            <a:pPr marL="171450" indent="-1714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数据预处理</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模型拟合</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实验结论</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6" name="标题层">
            <a:extLst>
              <a:ext uri="{FF2B5EF4-FFF2-40B4-BE49-F238E27FC236}">
                <a16:creationId xmlns:a16="http://schemas.microsoft.com/office/drawing/2014/main" id="{454D4248-29E6-4E98-BDE2-7F43E156C75C}"/>
              </a:ext>
            </a:extLst>
          </p:cNvPr>
          <p:cNvSpPr txBox="1"/>
          <p:nvPr/>
        </p:nvSpPr>
        <p:spPr bwMode="auto">
          <a:xfrm>
            <a:off x="2753156" y="1820394"/>
            <a:ext cx="4454280" cy="738409"/>
          </a:xfrm>
          <a:prstGeom prst="rect">
            <a:avLst/>
          </a:prstGeom>
          <a:noFill/>
          <a:effectLst/>
        </p:spPr>
        <p:txBody>
          <a:bodyPr wrap="square" lIns="121670" tIns="60834" rIns="121670" bIns="60834">
            <a:spAutoFit/>
          </a:bodyPr>
          <a:lstStyle/>
          <a:p>
            <a:r>
              <a:rPr lang="en-US" altLang="zh-CN" sz="4000" spc="600">
                <a:latin typeface="微软雅黑" panose="020B0503020204020204" pitchFamily="34" charset="-122"/>
                <a:ea typeface="微软雅黑" panose="020B0503020204020204" pitchFamily="34" charset="-122"/>
                <a:cs typeface="+mn-ea"/>
                <a:sym typeface="+mn-lt"/>
              </a:rPr>
              <a:t>PART THREE</a:t>
            </a:r>
            <a:endParaRPr lang="zh-CN" altLang="en-US" sz="4000" spc="60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1519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467ea1a4-08e3-4b07-ab7d-646249f5c792"/>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PA" val="v4.3.1"/>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第一PPT，www.1ppt.com">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panose="020F0302020204030204"/>
        <a:ea typeface="庞门正道标题体"/>
        <a:cs typeface=""/>
      </a:majorFont>
      <a:minorFont>
        <a:latin typeface="庞门正道标题体" panose="020F0502020204030204"/>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090394E0042136459F23A207B11D5A58" ma:contentTypeVersion="0" ma:contentTypeDescription="新建文档。" ma:contentTypeScope="" ma:versionID="029139c381031383effbb14b04e91b82">
  <xsd:schema xmlns:xsd="http://www.w3.org/2001/XMLSchema" xmlns:xs="http://www.w3.org/2001/XMLSchema" xmlns:p="http://schemas.microsoft.com/office/2006/metadata/properties" targetNamespace="http://schemas.microsoft.com/office/2006/metadata/properties" ma:root="true" ma:fieldsID="19511ab58a048abb3793e03d046c8d0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D96EF-93FF-4D5C-BA06-8E978A3EF250}">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467C780A-43D3-4681-974D-EBB8A55C011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FDB0258E-FE2F-4C18-9157-EEB34F4AA1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TotalTime>
  <Words>4245</Words>
  <Application>Microsoft Office PowerPoint</Application>
  <PresentationFormat>宽屏</PresentationFormat>
  <Paragraphs>378</Paragraphs>
  <Slides>39</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Microsoft YaHei UI</vt:lpstr>
      <vt:lpstr>等线</vt:lpstr>
      <vt:lpstr>庞门正道标题体</vt:lpstr>
      <vt:lpstr>宋体</vt:lpstr>
      <vt:lpstr>微软雅黑</vt:lpstr>
      <vt:lpstr>Arial</vt:lpstr>
      <vt:lpstr>Calibri</vt:lpstr>
      <vt:lpstr>Cambria</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三角形</dc:title>
  <dc:creator>user</dc:creator>
  <cp:keywords>三角形</cp:keywords>
  <cp:lastModifiedBy>高曾谊</cp:lastModifiedBy>
  <cp:revision>8</cp:revision>
  <dcterms:created xsi:type="dcterms:W3CDTF">2019-05-07T15:53:17Z</dcterms:created>
  <dcterms:modified xsi:type="dcterms:W3CDTF">2022-03-28T07:35:42Z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0x010100090394E0042136459F23A207B11D5A58</vt:lpwstr>
  </property>
</Properties>
</file>