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68300" y="1356114"/>
            <a:ext cx="7136700" cy="1022400"/>
          </a:xfrm>
          <a:prstGeom prst="rect">
            <a:avLst/>
          </a:prstGeom>
        </p:spPr>
        <p:txBody>
          <a:bodyPr anchorCtr="0" anchor="b" bIns="91425" lIns="91425" rIns="91425" wrap="square" tIns="91425">
            <a:noAutofit/>
          </a:bodyPr>
          <a:lstStyle/>
          <a:p>
            <a:pPr lvl="0">
              <a:spcBef>
                <a:spcPts val="0"/>
              </a:spcBef>
              <a:buNone/>
            </a:pPr>
            <a:r>
              <a:rPr lang="en"/>
              <a:t>Event Planner Application</a:t>
            </a:r>
          </a:p>
        </p:txBody>
      </p:sp>
      <p:sp>
        <p:nvSpPr>
          <p:cNvPr id="67" name="Shape 67"/>
          <p:cNvSpPr txBox="1"/>
          <p:nvPr>
            <p:ph idx="1" type="subTitle"/>
          </p:nvPr>
        </p:nvSpPr>
        <p:spPr>
          <a:xfrm>
            <a:off x="2136750" y="2422326"/>
            <a:ext cx="4870500" cy="924600"/>
          </a:xfrm>
          <a:prstGeom prst="rect">
            <a:avLst/>
          </a:prstGeom>
        </p:spPr>
        <p:txBody>
          <a:bodyPr anchorCtr="0" anchor="t" bIns="91425" lIns="91425" rIns="91425" wrap="square" tIns="91425">
            <a:noAutofit/>
          </a:bodyPr>
          <a:lstStyle/>
          <a:p>
            <a:pPr lvl="0">
              <a:spcBef>
                <a:spcPts val="0"/>
              </a:spcBef>
              <a:buNone/>
            </a:pPr>
            <a:r>
              <a:rPr lang="en"/>
              <a:t>TEAM-14</a:t>
            </a:r>
          </a:p>
          <a:p>
            <a:pPr indent="457200" lvl="0" algn="l">
              <a:spcBef>
                <a:spcPts val="0"/>
              </a:spcBef>
              <a:buNone/>
            </a:pPr>
            <a:r>
              <a:rPr lang="en"/>
              <a:t>IT-314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idx="1" type="body"/>
          </p:nvPr>
        </p:nvSpPr>
        <p:spPr>
          <a:xfrm>
            <a:off x="311700" y="1266325"/>
            <a:ext cx="8520600" cy="3522900"/>
          </a:xfrm>
          <a:prstGeom prst="rect">
            <a:avLst/>
          </a:prstGeom>
        </p:spPr>
        <p:txBody>
          <a:bodyPr anchorCtr="0" anchor="t" bIns="91425" lIns="91425" rIns="91425" wrap="square" tIns="91425">
            <a:noAutofit/>
          </a:bodyPr>
          <a:lstStyle/>
          <a:p>
            <a:pPr indent="-330200" lvl="0" marL="457200" rtl="0">
              <a:spcBef>
                <a:spcPts val="0"/>
              </a:spcBef>
              <a:buSzPct val="100000"/>
            </a:pPr>
            <a:r>
              <a:rPr lang="en" sz="1600"/>
              <a:t>Next, he wanted us to make a section where he can refer to all his past events. It should contain all the documents right from pitching the idea to all the photographs and videos made about the event and published after the completion of the event.</a:t>
            </a:r>
          </a:p>
          <a:p>
            <a:pPr indent="-330200" lvl="0" marL="457200" rtl="0">
              <a:spcBef>
                <a:spcPts val="0"/>
              </a:spcBef>
              <a:buClr>
                <a:schemeClr val="lt1"/>
              </a:buClr>
              <a:buSzPct val="100000"/>
            </a:pPr>
            <a:r>
              <a:t/>
            </a:r>
            <a:endParaRPr sz="1600"/>
          </a:p>
          <a:p>
            <a:pPr indent="-330200" lvl="0" marL="457200" rtl="0">
              <a:spcBef>
                <a:spcPts val="0"/>
              </a:spcBef>
              <a:buSzPct val="100000"/>
            </a:pPr>
            <a:r>
              <a:rPr lang="en" sz="1600"/>
              <a:t>Next, he wanted us to generate a costing sheet where the entire breakdown of the expenditure incurred during the event is kept as record to be referred in future if necessary.</a:t>
            </a:r>
          </a:p>
          <a:p>
            <a:pPr indent="-330200" lvl="0" marL="457200" rtl="0">
              <a:spcBef>
                <a:spcPts val="0"/>
              </a:spcBef>
              <a:buClr>
                <a:schemeClr val="lt1"/>
              </a:buClr>
              <a:buSzPct val="100000"/>
            </a:pPr>
            <a:r>
              <a:t/>
            </a:r>
            <a:endParaRPr sz="1600"/>
          </a:p>
          <a:p>
            <a:pPr indent="-330200" lvl="0" marL="457200" rtl="0">
              <a:spcBef>
                <a:spcPts val="0"/>
              </a:spcBef>
              <a:buSzPct val="100000"/>
            </a:pPr>
            <a:r>
              <a:rPr lang="en" sz="1600"/>
              <a:t>The client’s final requirement was to implement a security feature wherein the event details should not be accessible to anyone else outside the organisation as new innovative ideas need to be kept confidential.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Features</a:t>
            </a:r>
          </a:p>
          <a:p>
            <a:pPr indent="-330200" lvl="0" marL="457200" rtl="0">
              <a:lnSpc>
                <a:spcPct val="115000"/>
              </a:lnSpc>
              <a:spcBef>
                <a:spcPts val="0"/>
              </a:spcBef>
              <a:buClr>
                <a:schemeClr val="lt1"/>
              </a:buClr>
              <a:buSzPct val="100000"/>
              <a:buFont typeface="Open Sans"/>
              <a:buChar char="●"/>
            </a:pPr>
            <a:r>
              <a:t/>
            </a:r>
            <a:endParaRPr b="0" sz="1600">
              <a:solidFill>
                <a:srgbClr val="434343"/>
              </a:solidFill>
              <a:latin typeface="Open Sans"/>
              <a:ea typeface="Open Sans"/>
              <a:cs typeface="Open Sans"/>
              <a:sym typeface="Open Sans"/>
            </a:endParaRPr>
          </a:p>
          <a:p>
            <a:pPr indent="-330200" lvl="0" marL="457200" rtl="0">
              <a:lnSpc>
                <a:spcPct val="115000"/>
              </a:lnSpc>
              <a:spcBef>
                <a:spcPts val="0"/>
              </a:spcBef>
              <a:buClr>
                <a:schemeClr val="lt1"/>
              </a:buClr>
              <a:buSzPct val="100000"/>
              <a:buFont typeface="Open Sans"/>
              <a:buChar char="●"/>
            </a:pPr>
            <a:r>
              <a:t/>
            </a:r>
            <a:endParaRPr b="0" sz="1600">
              <a:solidFill>
                <a:srgbClr val="434343"/>
              </a:solidFill>
              <a:latin typeface="Open Sans"/>
              <a:ea typeface="Open Sans"/>
              <a:cs typeface="Open Sans"/>
              <a:sym typeface="Open Sans"/>
            </a:endParaRPr>
          </a:p>
          <a:p>
            <a:pPr indent="-330200" lvl="0" marL="457200">
              <a:lnSpc>
                <a:spcPct val="115000"/>
              </a:lnSpc>
              <a:spcBef>
                <a:spcPts val="0"/>
              </a:spcBef>
              <a:buClr>
                <a:srgbClr val="434343"/>
              </a:buClr>
              <a:buSzPct val="100000"/>
              <a:buFont typeface="Open Sans"/>
              <a:buChar char="●"/>
            </a:pPr>
            <a:r>
              <a:rPr b="0" lang="en" sz="1600">
                <a:solidFill>
                  <a:srgbClr val="434343"/>
                </a:solidFill>
                <a:latin typeface="Open Sans"/>
                <a:ea typeface="Open Sans"/>
                <a:cs typeface="Open Sans"/>
                <a:sym typeface="Open Sans"/>
              </a:rPr>
              <a:t>Event Search ensures that the user can search for any event that he has in mind using a variety of parameters like event name, date, location, budget and vendor.</a:t>
            </a:r>
          </a:p>
          <a:p>
            <a:pPr lvl="0">
              <a:lnSpc>
                <a:spcPct val="115000"/>
              </a:lnSpc>
              <a:spcBef>
                <a:spcPts val="0"/>
              </a:spcBef>
              <a:buNone/>
            </a:pPr>
            <a:r>
              <a:t/>
            </a:r>
            <a:endParaRPr b="0" sz="1600">
              <a:solidFill>
                <a:srgbClr val="434343"/>
              </a:solidFill>
              <a:latin typeface="Open Sans"/>
              <a:ea typeface="Open Sans"/>
              <a:cs typeface="Open Sans"/>
              <a:sym typeface="Open Sans"/>
            </a:endParaRPr>
          </a:p>
          <a:p>
            <a:pPr indent="-330200" lvl="0" marL="457200">
              <a:lnSpc>
                <a:spcPct val="115000"/>
              </a:lnSpc>
              <a:spcBef>
                <a:spcPts val="0"/>
              </a:spcBef>
              <a:buClr>
                <a:srgbClr val="434343"/>
              </a:buClr>
              <a:buSzPct val="100000"/>
              <a:buFont typeface="Open Sans"/>
              <a:buChar char="●"/>
            </a:pPr>
            <a:r>
              <a:rPr b="0" lang="en" sz="1600">
                <a:solidFill>
                  <a:srgbClr val="434343"/>
                </a:solidFill>
                <a:latin typeface="Open Sans"/>
                <a:ea typeface="Open Sans"/>
                <a:cs typeface="Open Sans"/>
                <a:sym typeface="Open Sans"/>
              </a:rPr>
              <a:t>Event Details function stores all the data regarding an event completed or in the planning phase. All the presentations made, photographs taken, videos designed, audio clips made, monetary details, vendor details are stored in the database so that every tiny bit of information can be found at one place.</a:t>
            </a:r>
          </a:p>
          <a:p>
            <a:pPr lvl="0">
              <a:lnSpc>
                <a:spcPct val="115000"/>
              </a:lnSpc>
              <a:spcBef>
                <a:spcPts val="0"/>
              </a:spcBef>
              <a:buNone/>
            </a:pPr>
            <a:r>
              <a:t/>
            </a:r>
            <a:endParaRPr b="0" sz="1600">
              <a:solidFill>
                <a:srgbClr val="434343"/>
              </a:solidFill>
              <a:latin typeface="Open Sans"/>
              <a:ea typeface="Open Sans"/>
              <a:cs typeface="Open Sans"/>
              <a:sym typeface="Open Sans"/>
            </a:endParaRPr>
          </a:p>
          <a:p>
            <a:pPr indent="-330200" lvl="0" marL="457200">
              <a:lnSpc>
                <a:spcPct val="115000"/>
              </a:lnSpc>
              <a:spcBef>
                <a:spcPts val="0"/>
              </a:spcBef>
              <a:buClr>
                <a:srgbClr val="434343"/>
              </a:buClr>
              <a:buSzPct val="100000"/>
              <a:buFont typeface="Open Sans"/>
              <a:buChar char="●"/>
            </a:pPr>
            <a:r>
              <a:rPr b="0" lang="en" sz="1600">
                <a:solidFill>
                  <a:srgbClr val="434343"/>
                </a:solidFill>
                <a:latin typeface="Open Sans"/>
                <a:ea typeface="Open Sans"/>
                <a:cs typeface="Open Sans"/>
                <a:sym typeface="Open Sans"/>
              </a:rPr>
              <a:t>Create Event feature allows the user to plan a new event for a customer by adding appropriate customer details and other details pertaining to the event.</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228625"/>
            <a:ext cx="8520600" cy="3684600"/>
          </a:xfrm>
          <a:prstGeom prst="rect">
            <a:avLst/>
          </a:prstGeom>
          <a:ln>
            <a:noFill/>
          </a:ln>
        </p:spPr>
        <p:txBody>
          <a:bodyPr anchorCtr="0" anchor="t" bIns="91425" lIns="91425" rIns="91425" wrap="square" tIns="91425">
            <a:noAutofit/>
          </a:bodyPr>
          <a:lstStyle/>
          <a:p>
            <a:pPr indent="-330200" lvl="0" marL="457200" rtl="0">
              <a:spcBef>
                <a:spcPts val="0"/>
              </a:spcBef>
              <a:spcAft>
                <a:spcPts val="0"/>
              </a:spcAft>
              <a:buClr>
                <a:srgbClr val="434343"/>
              </a:buClr>
              <a:buSzPct val="100000"/>
              <a:buChar char="●"/>
            </a:pPr>
            <a:r>
              <a:rPr lang="en" sz="1600">
                <a:solidFill>
                  <a:srgbClr val="434343"/>
                </a:solidFill>
              </a:rPr>
              <a:t>To ensure that interaction with the customer is maintained and any significant changes made are conveyed to the customer, we have implemented a notification functionality that will make sure that the customer is kept up to date about the changes.</a:t>
            </a:r>
          </a:p>
          <a:p>
            <a:pPr lvl="0" rtl="0">
              <a:spcBef>
                <a:spcPts val="0"/>
              </a:spcBef>
              <a:spcAft>
                <a:spcPts val="0"/>
              </a:spcAft>
              <a:buNone/>
            </a:pPr>
            <a:r>
              <a:t/>
            </a:r>
            <a:endParaRPr sz="1600">
              <a:solidFill>
                <a:srgbClr val="434343"/>
              </a:solidFill>
            </a:endParaRPr>
          </a:p>
          <a:p>
            <a:pPr indent="-330200" lvl="0" marL="457200">
              <a:spcBef>
                <a:spcPts val="0"/>
              </a:spcBef>
              <a:spcAft>
                <a:spcPts val="0"/>
              </a:spcAft>
              <a:buClr>
                <a:srgbClr val="434343"/>
              </a:buClr>
              <a:buSzPct val="100000"/>
              <a:buChar char="●"/>
            </a:pPr>
            <a:r>
              <a:rPr lang="en" sz="1600">
                <a:solidFill>
                  <a:srgbClr val="434343"/>
                </a:solidFill>
              </a:rPr>
              <a:t>The budget and costing sheet of any event are calculated on the basis of vendors selected, the items used and the details provided and stored by the system for quick reference.</a:t>
            </a:r>
          </a:p>
          <a:p>
            <a:pPr lvl="0">
              <a:spcBef>
                <a:spcPts val="0"/>
              </a:spcBef>
              <a:spcAft>
                <a:spcPts val="0"/>
              </a:spcAft>
              <a:buNone/>
            </a:pPr>
            <a:r>
              <a:t/>
            </a:r>
            <a:endParaRPr sz="1600">
              <a:solidFill>
                <a:srgbClr val="434343"/>
              </a:solidFill>
            </a:endParaRPr>
          </a:p>
          <a:p>
            <a:pPr indent="-330200" lvl="0" marL="457200">
              <a:spcBef>
                <a:spcPts val="0"/>
              </a:spcBef>
              <a:spcAft>
                <a:spcPts val="0"/>
              </a:spcAft>
              <a:buClr>
                <a:srgbClr val="434343"/>
              </a:buClr>
              <a:buSzPct val="100000"/>
              <a:buChar char="●"/>
            </a:pPr>
            <a:r>
              <a:rPr lang="en" sz="1600">
                <a:solidFill>
                  <a:srgbClr val="434343"/>
                </a:solidFill>
              </a:rPr>
              <a:t>Further, to ensure that all this information is not privy to anyone outside the client’s organisation, we have implemented a login module that will ensure data confidentiality which is of prime importance in the highly competitive field of Event Planning and Management.</a:t>
            </a:r>
          </a:p>
          <a:p>
            <a:pPr lvl="0">
              <a:spcBef>
                <a:spcPts val="0"/>
              </a:spcBef>
              <a:buNone/>
            </a:pPr>
            <a:r>
              <a:t/>
            </a:r>
            <a:endParaRPr>
              <a:solidFill>
                <a:srgbClr val="434343"/>
              </a:solidFill>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06000"/>
            <a:ext cx="8520600" cy="707400"/>
          </a:xfrm>
          <a:prstGeom prst="rect">
            <a:avLst/>
          </a:prstGeom>
        </p:spPr>
        <p:txBody>
          <a:bodyPr anchorCtr="0" anchor="t" bIns="91425" lIns="91425" rIns="91425" wrap="square" tIns="91425">
            <a:noAutofit/>
          </a:bodyPr>
          <a:lstStyle/>
          <a:p>
            <a:pPr lvl="0" rtl="0">
              <a:spcBef>
                <a:spcPts val="0"/>
              </a:spcBef>
              <a:buNone/>
            </a:pPr>
            <a:r>
              <a:rPr lang="en"/>
              <a:t>Design Phase</a:t>
            </a:r>
          </a:p>
        </p:txBody>
      </p:sp>
      <p:sp>
        <p:nvSpPr>
          <p:cNvPr id="133" name="Shape 133"/>
          <p:cNvSpPr txBox="1"/>
          <p:nvPr>
            <p:ph idx="1" type="body"/>
          </p:nvPr>
        </p:nvSpPr>
        <p:spPr>
          <a:xfrm>
            <a:off x="311700" y="1013400"/>
            <a:ext cx="8520600" cy="3805500"/>
          </a:xfrm>
          <a:prstGeom prst="rect">
            <a:avLst/>
          </a:prstGeom>
        </p:spPr>
        <p:txBody>
          <a:bodyPr anchorCtr="0" anchor="t" bIns="91425" lIns="91425" rIns="91425" wrap="square" tIns="91425">
            <a:noAutofit/>
          </a:bodyPr>
          <a:lstStyle/>
          <a:p>
            <a:pPr indent="-330200" lvl="0" marL="457200" rtl="0">
              <a:spcBef>
                <a:spcPts val="0"/>
              </a:spcBef>
              <a:buSzPct val="100000"/>
              <a:buChar char="●"/>
            </a:pPr>
            <a:r>
              <a:rPr lang="en" sz="1600"/>
              <a:t>Design phase includes creating a structure for the project which acts as a reference for the coders to implement the functionalities necessary.</a:t>
            </a:r>
          </a:p>
          <a:p>
            <a:pPr indent="-330200" lvl="0" marL="457200" rtl="0">
              <a:spcBef>
                <a:spcPts val="0"/>
              </a:spcBef>
              <a:buClr>
                <a:schemeClr val="lt1"/>
              </a:buClr>
              <a:buSzPct val="100000"/>
              <a:buChar char="●"/>
            </a:pPr>
            <a:r>
              <a:t/>
            </a:r>
            <a:endParaRPr sz="1600"/>
          </a:p>
          <a:p>
            <a:pPr indent="-330200" lvl="0" marL="457200" rtl="0">
              <a:spcBef>
                <a:spcPts val="0"/>
              </a:spcBef>
              <a:buSzPct val="100000"/>
              <a:buChar char="●"/>
            </a:pPr>
            <a:r>
              <a:rPr lang="en" sz="1600"/>
              <a:t>This phase mainly involves creating a blueprint of the analysed requirements for effective implementation in coding. </a:t>
            </a:r>
          </a:p>
          <a:p>
            <a:pPr indent="-330200" lvl="0" marL="457200" rtl="0">
              <a:spcBef>
                <a:spcPts val="0"/>
              </a:spcBef>
              <a:buClr>
                <a:schemeClr val="lt1"/>
              </a:buClr>
              <a:buSzPct val="100000"/>
              <a:buChar char="●"/>
            </a:pPr>
            <a:r>
              <a:t/>
            </a:r>
            <a:endParaRPr sz="1600"/>
          </a:p>
          <a:p>
            <a:pPr indent="-330200" lvl="0" marL="457200" rtl="0">
              <a:spcBef>
                <a:spcPts val="0"/>
              </a:spcBef>
              <a:buSzPct val="100000"/>
              <a:buChar char="●"/>
            </a:pPr>
            <a:r>
              <a:rPr lang="en" sz="1600"/>
              <a:t>We distributed the design diagrams amongst ourselves and reviewed them accordingly in order to ensure that everyone takes active part in the project.</a:t>
            </a:r>
          </a:p>
          <a:p>
            <a:pPr indent="-330200" lvl="0" marL="457200" rtl="0">
              <a:spcBef>
                <a:spcPts val="0"/>
              </a:spcBef>
              <a:buClr>
                <a:schemeClr val="lt1"/>
              </a:buClr>
              <a:buSzPct val="100000"/>
              <a:buChar char="●"/>
            </a:pPr>
            <a:r>
              <a:t/>
            </a:r>
            <a:endParaRPr sz="1600"/>
          </a:p>
          <a:p>
            <a:pPr indent="-330200" lvl="0" marL="457200" rtl="0">
              <a:spcBef>
                <a:spcPts val="0"/>
              </a:spcBef>
              <a:buSzPct val="100000"/>
              <a:buChar char="●"/>
            </a:pPr>
            <a:r>
              <a:rPr lang="en" sz="1600"/>
              <a:t>The design must be flexible such that it must be very easy to change without disturbing other modules which will be very easy in maintenance.</a:t>
            </a:r>
          </a:p>
          <a:p>
            <a:pPr indent="-330200" lvl="0" marL="457200" rtl="0">
              <a:spcBef>
                <a:spcPts val="0"/>
              </a:spcBef>
              <a:buClr>
                <a:schemeClr val="lt1"/>
              </a:buClr>
              <a:buSzPct val="100000"/>
              <a:buChar char="●"/>
            </a:pPr>
            <a:r>
              <a:t/>
            </a:r>
            <a:endParaRPr sz="1600"/>
          </a:p>
          <a:p>
            <a:pPr indent="-330200" lvl="0" marL="457200" rtl="0">
              <a:spcBef>
                <a:spcPts val="0"/>
              </a:spcBef>
              <a:buSzPct val="100000"/>
            </a:pPr>
            <a:r>
              <a:rPr lang="en" sz="1600"/>
              <a:t>We distributed the entire system into different modules. These modules have been organised according to the requirements of the client.</a:t>
            </a:r>
          </a:p>
          <a:p>
            <a:pPr lvl="0" rtl="0">
              <a:spcBef>
                <a:spcPts val="0"/>
              </a:spcBef>
              <a:buNone/>
            </a:pPr>
            <a:r>
              <a:t/>
            </a:r>
            <a:endParaRPr sz="1600"/>
          </a:p>
          <a:p>
            <a:pPr lvl="0" rtl="0">
              <a:spcBef>
                <a:spcPts val="0"/>
              </a:spcBef>
              <a:buNone/>
            </a:pPr>
            <a:r>
              <a:rPr lang="en" sz="1600"/>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9" name="Shape 13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30200" lvl="0" marL="457200" rtl="0">
              <a:spcBef>
                <a:spcPts val="0"/>
              </a:spcBef>
              <a:buSzPct val="100000"/>
            </a:pPr>
            <a:r>
              <a:rPr lang="en" sz="1600"/>
              <a:t>As a part of design phase we have done the activity diagrams,use case diagrams,sequence diagrams and Data flow diagrams to represent the dynamic behaviour of the system.</a:t>
            </a:r>
          </a:p>
          <a:p>
            <a:pPr indent="-330200" lvl="0" marL="457200" rtl="0">
              <a:spcBef>
                <a:spcPts val="0"/>
              </a:spcBef>
              <a:buSzPct val="100000"/>
            </a:pPr>
            <a:r>
              <a:rPr lang="en" sz="1600"/>
              <a:t>The ER-diagrams describe the static behaviour of the system.</a:t>
            </a:r>
          </a:p>
          <a:p>
            <a:pPr indent="-330200" lvl="0" marL="457200" rtl="0">
              <a:spcBef>
                <a:spcPts val="0"/>
              </a:spcBef>
              <a:buSzPct val="100000"/>
            </a:pPr>
            <a:r>
              <a:rPr lang="en" sz="1600"/>
              <a:t>Activity Diagram describes the process flow in the form of flowchart.</a:t>
            </a:r>
          </a:p>
          <a:p>
            <a:pPr indent="-330200" lvl="0" marL="457200" rtl="0">
              <a:spcBef>
                <a:spcPts val="0"/>
              </a:spcBef>
              <a:buSzPct val="100000"/>
            </a:pPr>
            <a:r>
              <a:rPr lang="en" sz="1600"/>
              <a:t>Sequence diagram describes the interaction of objects with respect to time.</a:t>
            </a:r>
          </a:p>
          <a:p>
            <a:pPr indent="-330200" lvl="0" marL="457200" rtl="0">
              <a:spcBef>
                <a:spcPts val="0"/>
              </a:spcBef>
              <a:buSzPct val="100000"/>
            </a:pPr>
            <a:r>
              <a:rPr lang="en" sz="1600"/>
              <a:t>Data flow diagrams depicts the information of where data is produced and where it is consumed.</a:t>
            </a:r>
          </a:p>
          <a:p>
            <a:pPr indent="-330200" lvl="0" marL="457200">
              <a:spcBef>
                <a:spcPts val="0"/>
              </a:spcBef>
              <a:buSzPct val="100000"/>
            </a:pPr>
            <a:r>
              <a:rPr lang="en" sz="1600"/>
              <a:t>Use case diagrams describes the design requirements and also explains how external factors affecting the system.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Coding Phase </a:t>
            </a:r>
          </a:p>
        </p:txBody>
      </p:sp>
      <p:sp>
        <p:nvSpPr>
          <p:cNvPr id="145" name="Shape 145"/>
          <p:cNvSpPr txBox="1"/>
          <p:nvPr>
            <p:ph idx="1" type="body"/>
          </p:nvPr>
        </p:nvSpPr>
        <p:spPr>
          <a:xfrm>
            <a:off x="311700" y="1527875"/>
            <a:ext cx="8520600" cy="3302700"/>
          </a:xfrm>
          <a:prstGeom prst="rect">
            <a:avLst/>
          </a:prstGeom>
        </p:spPr>
        <p:txBody>
          <a:bodyPr anchorCtr="0" anchor="t" bIns="91425" lIns="91425" rIns="91425" wrap="square" tIns="91425">
            <a:noAutofit/>
          </a:bodyPr>
          <a:lstStyle/>
          <a:p>
            <a:pPr indent="-330200" lvl="0" marL="457200" rtl="0">
              <a:spcBef>
                <a:spcPts val="0"/>
              </a:spcBef>
              <a:buSzPct val="100000"/>
              <a:buChar char="●"/>
            </a:pPr>
            <a:r>
              <a:rPr lang="en" sz="1600"/>
              <a:t>We have followed proper coding conventions during the coding phase. We coded each module individually and then merged it with the others.</a:t>
            </a:r>
          </a:p>
          <a:p>
            <a:pPr indent="-330200" lvl="0" marL="457200">
              <a:spcBef>
                <a:spcPts val="0"/>
              </a:spcBef>
              <a:buSzPct val="100000"/>
              <a:buChar char="●"/>
            </a:pPr>
            <a:r>
              <a:rPr lang="en" sz="1600"/>
              <a:t>In the coding phase we used the WordPress theme for certain pages and we also used WordPress for CSS.</a:t>
            </a:r>
          </a:p>
          <a:p>
            <a:pPr indent="-330200" lvl="0" marL="457200">
              <a:spcBef>
                <a:spcPts val="0"/>
              </a:spcBef>
              <a:buSzPct val="100000"/>
              <a:buChar char="●"/>
            </a:pPr>
            <a:r>
              <a:rPr lang="en" sz="1600"/>
              <a:t>We made database in MySQL. We further used PHP for connecting to, inserting into and retrieving from the database.</a:t>
            </a:r>
          </a:p>
          <a:p>
            <a:pPr indent="-330200" lvl="0" marL="457200" rtl="0">
              <a:spcBef>
                <a:spcPts val="0"/>
              </a:spcBef>
              <a:buSzPct val="100000"/>
              <a:buChar char="●"/>
            </a:pPr>
            <a:r>
              <a:rPr lang="en" sz="1600"/>
              <a:t>For the server we used PHP. Most of the pages were made using PHP and some actions of them were made using JavaScript.</a:t>
            </a:r>
          </a:p>
          <a:p>
            <a:pPr indent="-330200" lvl="0" marL="457200">
              <a:spcBef>
                <a:spcPts val="0"/>
              </a:spcBef>
              <a:buSzPct val="100000"/>
              <a:buChar char="●"/>
            </a:pPr>
            <a:r>
              <a:rPr lang="en" sz="1600"/>
              <a:t>We mainly used JavaScript to process a request that did not require page reloading and in the cases where page reloading was required we have used PHP.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06000"/>
            <a:ext cx="8520600" cy="707400"/>
          </a:xfrm>
          <a:prstGeom prst="rect">
            <a:avLst/>
          </a:prstGeom>
        </p:spPr>
        <p:txBody>
          <a:bodyPr anchorCtr="0" anchor="t" bIns="91425" lIns="91425" rIns="91425" wrap="square" tIns="91425">
            <a:noAutofit/>
          </a:bodyPr>
          <a:lstStyle/>
          <a:p>
            <a:pPr lvl="0">
              <a:spcBef>
                <a:spcPts val="0"/>
              </a:spcBef>
              <a:buNone/>
            </a:pPr>
            <a:r>
              <a:rPr lang="en"/>
              <a:t>Testing Phase</a:t>
            </a:r>
          </a:p>
        </p:txBody>
      </p:sp>
      <p:sp>
        <p:nvSpPr>
          <p:cNvPr id="151" name="Shape 151"/>
          <p:cNvSpPr txBox="1"/>
          <p:nvPr>
            <p:ph idx="1" type="body"/>
          </p:nvPr>
        </p:nvSpPr>
        <p:spPr>
          <a:xfrm>
            <a:off x="258250" y="1095225"/>
            <a:ext cx="8520600" cy="3898500"/>
          </a:xfrm>
          <a:prstGeom prst="rect">
            <a:avLst/>
          </a:prstGeom>
        </p:spPr>
        <p:txBody>
          <a:bodyPr anchorCtr="0" anchor="t" bIns="91425" lIns="91425" rIns="91425" wrap="square" tIns="91425">
            <a:noAutofit/>
          </a:bodyPr>
          <a:lstStyle/>
          <a:p>
            <a:pPr indent="-330200" lvl="0" marL="457200" rtl="0">
              <a:spcBef>
                <a:spcPts val="0"/>
              </a:spcBef>
              <a:buSzPct val="100000"/>
              <a:buChar char="●"/>
            </a:pPr>
            <a:r>
              <a:rPr lang="en" sz="1600"/>
              <a:t>Testing activities help to critically analyse the differences, if any, between the expected behaviour and the actual behaviour of the software.</a:t>
            </a:r>
          </a:p>
          <a:p>
            <a:pPr indent="-330200" lvl="0" marL="457200" rtl="0">
              <a:spcBef>
                <a:spcPts val="0"/>
              </a:spcBef>
              <a:buSzPct val="100000"/>
              <a:buChar char="●"/>
            </a:pPr>
            <a:r>
              <a:rPr lang="en" sz="1600"/>
              <a:t>Testing assures the quality of the developed software product.</a:t>
            </a:r>
          </a:p>
          <a:p>
            <a:pPr indent="-330200" lvl="0" marL="457200" rtl="0">
              <a:spcBef>
                <a:spcPts val="0"/>
              </a:spcBef>
              <a:buSzPct val="100000"/>
              <a:buChar char="●"/>
            </a:pPr>
            <a:r>
              <a:rPr lang="en" sz="1600"/>
              <a:t>For our project we did unit testing, regression testing, integration testing, performance testing, acceptance testing.</a:t>
            </a:r>
          </a:p>
          <a:p>
            <a:pPr indent="-330200" lvl="0" marL="457200" rtl="0">
              <a:spcBef>
                <a:spcPts val="0"/>
              </a:spcBef>
              <a:buSzPct val="100000"/>
              <a:buChar char="●"/>
            </a:pPr>
            <a:r>
              <a:rPr lang="en" sz="1600"/>
              <a:t>Unit testing was done by developers while developing individual modules.</a:t>
            </a:r>
          </a:p>
          <a:p>
            <a:pPr indent="-330200" lvl="0" marL="457200" rtl="0">
              <a:spcBef>
                <a:spcPts val="0"/>
              </a:spcBef>
              <a:buSzPct val="100000"/>
              <a:buChar char="●"/>
            </a:pPr>
            <a:r>
              <a:rPr lang="en" sz="1600"/>
              <a:t>Integration, regression, performance testing was done manually by a team of testers.</a:t>
            </a:r>
          </a:p>
          <a:p>
            <a:pPr indent="-330200" lvl="0" marL="457200" rtl="0">
              <a:spcBef>
                <a:spcPts val="0"/>
              </a:spcBef>
              <a:buSzPct val="100000"/>
              <a:buChar char="●"/>
            </a:pPr>
            <a:r>
              <a:rPr lang="en" sz="1600"/>
              <a:t>Acceptance testing was done by our client accompanied by a few members of our team.</a:t>
            </a:r>
          </a:p>
          <a:p>
            <a:pPr indent="-330200" lvl="0" marL="457200" rtl="0">
              <a:spcBef>
                <a:spcPts val="0"/>
              </a:spcBef>
              <a:buSzPct val="100000"/>
              <a:buChar char="●"/>
            </a:pPr>
            <a:r>
              <a:rPr lang="en" sz="1600"/>
              <a:t>Bugs detected were reported back to the developers and were re-tested after having been corrected by the developers.</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Product Deployment</a:t>
            </a:r>
          </a:p>
        </p:txBody>
      </p:sp>
      <p:sp>
        <p:nvSpPr>
          <p:cNvPr id="157" name="Shape 157"/>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a:t>As our product is to be used at the client’s place, on their local system,we did not have to host our web application on a server or take a domain name or anything.</a:t>
            </a:r>
          </a:p>
          <a:p>
            <a:pPr indent="-228600" lvl="0" marL="457200" rtl="0">
              <a:spcBef>
                <a:spcPts val="0"/>
              </a:spcBef>
            </a:pPr>
            <a:r>
              <a:rPr lang="en"/>
              <a:t>We first need to configure the server at the client’s place and then we can access the application by typing the server’s url in the client’s browser. It will be something like 192.168.x.x/wordpress.</a:t>
            </a:r>
          </a:p>
          <a:p>
            <a:pPr indent="-228600" lvl="0" marL="457200" rtl="0">
              <a:spcBef>
                <a:spcPts val="0"/>
              </a:spcBef>
            </a:pPr>
            <a:r>
              <a:rPr lang="en"/>
              <a:t>For configuring the server, we need to install xampp which creates the server, then install wordpress and finally import our project on wordpress.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idx="1" type="body"/>
          </p:nvPr>
        </p:nvSpPr>
        <p:spPr>
          <a:xfrm>
            <a:off x="311700" y="1266325"/>
            <a:ext cx="8520600" cy="3053700"/>
          </a:xfrm>
          <a:prstGeom prst="rect">
            <a:avLst/>
          </a:prstGeom>
        </p:spPr>
        <p:txBody>
          <a:bodyPr anchorCtr="0" anchor="t" bIns="91425" lIns="91425" rIns="91425" wrap="square" tIns="91425">
            <a:noAutofit/>
          </a:bodyPr>
          <a:lstStyle/>
          <a:p>
            <a:pPr indent="-228600" lvl="0" marL="457200" rtl="0">
              <a:spcBef>
                <a:spcPts val="0"/>
              </a:spcBef>
            </a:pPr>
            <a:r>
              <a:rPr lang="en"/>
              <a:t>We also need to import the two .sql files which contain our database. We can import it on localhost by typing localhost/phpmyadmin on browser after starting the Apache server and MySQL client on </a:t>
            </a:r>
            <a:r>
              <a:rPr lang="en">
                <a:solidFill>
                  <a:srgbClr val="434343"/>
                </a:solidFill>
              </a:rPr>
              <a:t>XAMPP</a:t>
            </a:r>
            <a:r>
              <a:rPr lang="en"/>
              <a:t>.</a:t>
            </a:r>
          </a:p>
          <a:p>
            <a:pPr indent="-228600" lvl="0" marL="457200" rtl="0">
              <a:spcBef>
                <a:spcPts val="0"/>
              </a:spcBef>
            </a:pPr>
            <a:r>
              <a:rPr lang="en"/>
              <a:t>After importing everything, we need to make changes in wordpress database and home url. Basically we need to write server’s IP in place of localhost.</a:t>
            </a:r>
          </a:p>
          <a:p>
            <a:pPr indent="-228600" lvl="0" marL="457200">
              <a:spcBef>
                <a:spcPts val="0"/>
              </a:spcBef>
            </a:pPr>
            <a:r>
              <a:rPr lang="en"/>
              <a:t>After executing all these steps, the system is finally ready to be used.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Unachieved Targets</a:t>
            </a:r>
          </a:p>
          <a:p>
            <a:pPr lvl="0">
              <a:spcBef>
                <a:spcPts val="0"/>
              </a:spcBef>
              <a:buNone/>
            </a:pPr>
            <a:r>
              <a:t/>
            </a:r>
            <a:endParaRPr/>
          </a:p>
        </p:txBody>
      </p:sp>
      <p:sp>
        <p:nvSpPr>
          <p:cNvPr id="168" name="Shape 168"/>
          <p:cNvSpPr txBox="1"/>
          <p:nvPr>
            <p:ph idx="1" type="body"/>
          </p:nvPr>
        </p:nvSpPr>
        <p:spPr>
          <a:xfrm>
            <a:off x="311700" y="1152425"/>
            <a:ext cx="8520600" cy="3663300"/>
          </a:xfrm>
          <a:prstGeom prst="rect">
            <a:avLst/>
          </a:prstGeom>
          <a:ln>
            <a:noFill/>
          </a:ln>
        </p:spPr>
        <p:txBody>
          <a:bodyPr anchorCtr="0" anchor="t" bIns="91425" lIns="91425" rIns="91425" wrap="square" tIns="91425">
            <a:noAutofit/>
          </a:bodyPr>
          <a:lstStyle/>
          <a:p>
            <a:pPr indent="-330200" lvl="0" marL="457200" rtl="0">
              <a:spcBef>
                <a:spcPts val="0"/>
              </a:spcBef>
              <a:spcAft>
                <a:spcPts val="0"/>
              </a:spcAft>
              <a:buClr>
                <a:srgbClr val="434343"/>
              </a:buClr>
              <a:buSzPct val="100000"/>
              <a:buChar char="●"/>
            </a:pPr>
            <a:r>
              <a:rPr lang="en" sz="1600">
                <a:solidFill>
                  <a:srgbClr val="434343"/>
                </a:solidFill>
              </a:rPr>
              <a:t>We were unable to implement the automatic notification feature which sends the customer an email notification of the event details a fixed number of days before the event. This was an additional feature that we came up with.</a:t>
            </a:r>
          </a:p>
          <a:p>
            <a:pPr lvl="0" rtl="0">
              <a:spcBef>
                <a:spcPts val="0"/>
              </a:spcBef>
              <a:spcAft>
                <a:spcPts val="0"/>
              </a:spcAft>
              <a:buNone/>
            </a:pPr>
            <a:r>
              <a:t/>
            </a:r>
            <a:endParaRPr sz="1600">
              <a:solidFill>
                <a:srgbClr val="000000"/>
              </a:solidFill>
            </a:endParaRPr>
          </a:p>
          <a:p>
            <a:pPr indent="-330200" lvl="0" marL="457200" rtl="0">
              <a:spcBef>
                <a:spcPts val="0"/>
              </a:spcBef>
              <a:spcAft>
                <a:spcPts val="0"/>
              </a:spcAft>
              <a:buClr>
                <a:srgbClr val="434343"/>
              </a:buClr>
              <a:buSzPct val="100000"/>
              <a:buChar char="●"/>
            </a:pPr>
            <a:r>
              <a:rPr lang="en" sz="1600">
                <a:solidFill>
                  <a:srgbClr val="434343"/>
                </a:solidFill>
              </a:rPr>
              <a:t>The costing sheet is not available in downloadable format. It is sent as email content where it is clearly visible to the customer but not as an attachment from where it can be printed.</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buChar char="●"/>
            </a:pPr>
            <a:r>
              <a:rPr lang="en" sz="1600">
                <a:solidFill>
                  <a:srgbClr val="434343"/>
                </a:solidFill>
              </a:rPr>
              <a:t>Also, if the user wants to delete a picture or video from the event details, he cannot do so without removing the entire details. This is a functionality that if improved can be of great use.</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Team Members</a:t>
            </a:r>
          </a:p>
          <a:p>
            <a:pPr lvl="0">
              <a:spcBef>
                <a:spcPts val="0"/>
              </a:spcBef>
              <a:buNone/>
            </a:pPr>
            <a:r>
              <a:t/>
            </a:r>
            <a:endParaRP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55600" lvl="0" marL="457200">
              <a:lnSpc>
                <a:spcPct val="100000"/>
              </a:lnSpc>
              <a:spcBef>
                <a:spcPts val="0"/>
              </a:spcBef>
              <a:spcAft>
                <a:spcPts val="0"/>
              </a:spcAft>
              <a:buClr>
                <a:srgbClr val="434343"/>
              </a:buClr>
              <a:buSzPct val="100000"/>
              <a:buChar char="-"/>
            </a:pPr>
            <a:r>
              <a:rPr lang="en" sz="2000">
                <a:solidFill>
                  <a:srgbClr val="434343"/>
                </a:solidFill>
              </a:rPr>
              <a:t>Patel Yash											201301008</a:t>
            </a:r>
          </a:p>
          <a:p>
            <a:pPr indent="-355600" lvl="0" marL="457200">
              <a:lnSpc>
                <a:spcPct val="100000"/>
              </a:lnSpc>
              <a:spcBef>
                <a:spcPts val="0"/>
              </a:spcBef>
              <a:spcAft>
                <a:spcPts val="0"/>
              </a:spcAft>
              <a:buClr>
                <a:srgbClr val="434343"/>
              </a:buClr>
              <a:buSzPct val="100000"/>
              <a:buChar char="-"/>
            </a:pPr>
            <a:r>
              <a:rPr lang="en" sz="2000">
                <a:solidFill>
                  <a:srgbClr val="434343"/>
                </a:solidFill>
              </a:rPr>
              <a:t>Patel Tej Naginbhai									201301018</a:t>
            </a:r>
          </a:p>
          <a:p>
            <a:pPr indent="-355600" lvl="0" marL="457200">
              <a:lnSpc>
                <a:spcPct val="100000"/>
              </a:lnSpc>
              <a:spcBef>
                <a:spcPts val="0"/>
              </a:spcBef>
              <a:spcAft>
                <a:spcPts val="0"/>
              </a:spcAft>
              <a:buClr>
                <a:srgbClr val="434343"/>
              </a:buClr>
              <a:buSzPct val="100000"/>
              <a:buChar char="-"/>
            </a:pPr>
            <a:r>
              <a:rPr lang="en" sz="2000">
                <a:solidFill>
                  <a:srgbClr val="434343"/>
                </a:solidFill>
              </a:rPr>
              <a:t>Anavadiya Yash Kumar								201301052</a:t>
            </a:r>
          </a:p>
          <a:p>
            <a:pPr indent="-355600" lvl="0" marL="457200">
              <a:lnSpc>
                <a:spcPct val="100000"/>
              </a:lnSpc>
              <a:spcBef>
                <a:spcPts val="0"/>
              </a:spcBef>
              <a:spcAft>
                <a:spcPts val="0"/>
              </a:spcAft>
              <a:buClr>
                <a:srgbClr val="434343"/>
              </a:buClr>
              <a:buSzPct val="100000"/>
              <a:buChar char="-"/>
            </a:pPr>
            <a:r>
              <a:rPr lang="en" sz="2000">
                <a:solidFill>
                  <a:srgbClr val="434343"/>
                </a:solidFill>
              </a:rPr>
              <a:t>Chauhan Dwimitra Dharmendra					201301079</a:t>
            </a:r>
          </a:p>
          <a:p>
            <a:pPr indent="-355600" lvl="0" marL="457200">
              <a:lnSpc>
                <a:spcPct val="100000"/>
              </a:lnSpc>
              <a:spcBef>
                <a:spcPts val="0"/>
              </a:spcBef>
              <a:spcAft>
                <a:spcPts val="0"/>
              </a:spcAft>
              <a:buClr>
                <a:srgbClr val="434343"/>
              </a:buClr>
              <a:buSzPct val="100000"/>
              <a:buChar char="-"/>
            </a:pPr>
            <a:r>
              <a:rPr lang="en" sz="2000">
                <a:solidFill>
                  <a:srgbClr val="434343"/>
                </a:solidFill>
              </a:rPr>
              <a:t>Rahul Shashank Saranjame (Team Leader)			201301101</a:t>
            </a:r>
          </a:p>
          <a:p>
            <a:pPr indent="-355600" lvl="0" marL="457200">
              <a:lnSpc>
                <a:spcPct val="100000"/>
              </a:lnSpc>
              <a:spcBef>
                <a:spcPts val="0"/>
              </a:spcBef>
              <a:spcAft>
                <a:spcPts val="0"/>
              </a:spcAft>
              <a:buClr>
                <a:srgbClr val="434343"/>
              </a:buClr>
              <a:buSzPct val="100000"/>
              <a:buChar char="-"/>
            </a:pPr>
            <a:r>
              <a:rPr lang="en" sz="2000">
                <a:solidFill>
                  <a:srgbClr val="434343"/>
                </a:solidFill>
              </a:rPr>
              <a:t>Fatnani Varun Kumarbhai							201301152</a:t>
            </a:r>
          </a:p>
          <a:p>
            <a:pPr indent="-355600" lvl="0" marL="457200">
              <a:lnSpc>
                <a:spcPct val="100000"/>
              </a:lnSpc>
              <a:spcBef>
                <a:spcPts val="0"/>
              </a:spcBef>
              <a:spcAft>
                <a:spcPts val="0"/>
              </a:spcAft>
              <a:buClr>
                <a:srgbClr val="434343"/>
              </a:buClr>
              <a:buSzPct val="100000"/>
              <a:buChar char="-"/>
            </a:pPr>
            <a:r>
              <a:rPr lang="en" sz="2000">
                <a:solidFill>
                  <a:srgbClr val="434343"/>
                </a:solidFill>
              </a:rPr>
              <a:t>Nikita Jain											201301155</a:t>
            </a:r>
          </a:p>
          <a:p>
            <a:pPr indent="-355600" lvl="0" marL="457200">
              <a:lnSpc>
                <a:spcPct val="100000"/>
              </a:lnSpc>
              <a:spcBef>
                <a:spcPts val="0"/>
              </a:spcBef>
              <a:spcAft>
                <a:spcPts val="0"/>
              </a:spcAft>
              <a:buClr>
                <a:srgbClr val="434343"/>
              </a:buClr>
              <a:buSzPct val="100000"/>
              <a:buChar char="-"/>
            </a:pPr>
            <a:r>
              <a:rPr lang="en" sz="2000">
                <a:solidFill>
                  <a:srgbClr val="434343"/>
                </a:solidFill>
              </a:rPr>
              <a:t>Karri Kiran Satish Reddy							201301168</a:t>
            </a:r>
          </a:p>
          <a:p>
            <a:pPr indent="-355600" lvl="0" marL="457200">
              <a:lnSpc>
                <a:spcPct val="100000"/>
              </a:lnSpc>
              <a:spcBef>
                <a:spcPts val="0"/>
              </a:spcBef>
              <a:spcAft>
                <a:spcPts val="0"/>
              </a:spcAft>
              <a:buClr>
                <a:srgbClr val="434343"/>
              </a:buClr>
              <a:buSzPct val="100000"/>
              <a:buChar char="-"/>
            </a:pPr>
            <a:r>
              <a:rPr lang="en" sz="2000">
                <a:solidFill>
                  <a:srgbClr val="434343"/>
                </a:solidFill>
              </a:rPr>
              <a:t>Raman Kumar Douchaniya							201301202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259325"/>
            <a:ext cx="8520600" cy="596400"/>
          </a:xfrm>
          <a:prstGeom prst="rect">
            <a:avLst/>
          </a:prstGeom>
        </p:spPr>
        <p:txBody>
          <a:bodyPr anchorCtr="0" anchor="t" bIns="91425" lIns="91425" rIns="91425" wrap="square" tIns="91425">
            <a:noAutofit/>
          </a:bodyPr>
          <a:lstStyle/>
          <a:p>
            <a:pPr lvl="0">
              <a:spcBef>
                <a:spcPts val="0"/>
              </a:spcBef>
              <a:buNone/>
            </a:pPr>
            <a:r>
              <a:rPr lang="en"/>
              <a:t>Lessons Learnt</a:t>
            </a:r>
          </a:p>
          <a:p>
            <a:pPr lvl="0">
              <a:spcBef>
                <a:spcPts val="0"/>
              </a:spcBef>
              <a:buNone/>
            </a:pPr>
            <a:r>
              <a:t/>
            </a:r>
            <a:endParaRPr/>
          </a:p>
        </p:txBody>
      </p:sp>
      <p:sp>
        <p:nvSpPr>
          <p:cNvPr id="174" name="Shape 174"/>
          <p:cNvSpPr txBox="1"/>
          <p:nvPr>
            <p:ph idx="1" type="body"/>
          </p:nvPr>
        </p:nvSpPr>
        <p:spPr>
          <a:xfrm>
            <a:off x="247550" y="774450"/>
            <a:ext cx="8520600" cy="4283400"/>
          </a:xfrm>
          <a:prstGeom prst="rect">
            <a:avLst/>
          </a:prstGeom>
        </p:spPr>
        <p:txBody>
          <a:bodyPr anchorCtr="0" anchor="t" bIns="91425" lIns="91425" rIns="91425" wrap="square" tIns="91425">
            <a:noAutofit/>
          </a:bodyPr>
          <a:lstStyle/>
          <a:p>
            <a:pPr indent="-330200" lvl="0" marL="457200" rtl="0">
              <a:spcBef>
                <a:spcPts val="0"/>
              </a:spcBef>
              <a:spcAft>
                <a:spcPts val="0"/>
              </a:spcAft>
              <a:buClr>
                <a:srgbClr val="434343"/>
              </a:buClr>
              <a:buSzPct val="100000"/>
            </a:pPr>
            <a:r>
              <a:rPr lang="en" sz="1600">
                <a:solidFill>
                  <a:srgbClr val="434343"/>
                </a:solidFill>
              </a:rPr>
              <a:t>Understood the importance of proper documentation in maintaining the product quality and management.</a:t>
            </a:r>
          </a:p>
          <a:p>
            <a:pPr lv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Got a very good idea about working in a team, learnt to respect ideas while critiquing them in a constructive way and learnt how to avoid conflicts and (if need be) deal with them.</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Gained invaluable insight into the process of software engineering and what significance each phase of software engineering holds.</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Gained a great insight about development using the WordPress platform, use of tools and technologies like Ajax, MySQL.</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Got a good understanding of programming languages like PHP, HTML, Javascript and understood the working of the XAMPP server.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Future Scope</a:t>
            </a:r>
          </a:p>
        </p:txBody>
      </p:sp>
      <p:sp>
        <p:nvSpPr>
          <p:cNvPr id="180" name="Shape 18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sz="1600">
                <a:solidFill>
                  <a:srgbClr val="434343"/>
                </a:solidFill>
              </a:rPr>
              <a:t>There is a lot that can be explored and incorporated into the application. For starters, we could begin with implementing the targets that we could not achieve in the given time frame. Also, a functionality that we could add to the system is that of creating rough layouts that our client can use to present his idea to the customer. Further, if one requires an application for managing a specific event, say weddings, a lot of detailing can be done accordingly.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a:t>						</a:t>
            </a:r>
          </a:p>
          <a:p>
            <a:pPr indent="457200" lvl="0" marL="2286000" rtl="0">
              <a:spcBef>
                <a:spcPts val="0"/>
              </a:spcBef>
              <a:buNone/>
            </a:pPr>
            <a:r>
              <a:t/>
            </a:r>
            <a:endParaRPr/>
          </a:p>
          <a:p>
            <a:pPr indent="457200" lvl="0" marL="2286000">
              <a:spcBef>
                <a:spcPts val="0"/>
              </a:spcBef>
              <a:buNone/>
            </a:pPr>
            <a:r>
              <a:rPr lang="en" sz="360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Project Overview</a:t>
            </a:r>
          </a:p>
          <a:p>
            <a:pPr lvl="0">
              <a:spcBef>
                <a:spcPts val="0"/>
              </a:spcBef>
              <a:buNone/>
            </a:pPr>
            <a:r>
              <a:t/>
            </a:r>
            <a:endParaRP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30200" lvl="0" marL="457200" rtl="0">
              <a:spcBef>
                <a:spcPts val="0"/>
              </a:spcBef>
              <a:buClr>
                <a:srgbClr val="434343"/>
              </a:buClr>
              <a:buSzPct val="100000"/>
              <a:buChar char="●"/>
            </a:pPr>
            <a:r>
              <a:rPr lang="en" sz="1600">
                <a:solidFill>
                  <a:srgbClr val="434343"/>
                </a:solidFill>
              </a:rPr>
              <a:t>Event Planner Application designed for our client All About Ads, has been drafted keeping in mind the specific requirements of the client.</a:t>
            </a:r>
          </a:p>
          <a:p>
            <a:pPr indent="-330200" lvl="0" marL="457200" rtl="0">
              <a:spcBef>
                <a:spcPts val="0"/>
              </a:spcBef>
              <a:buClr>
                <a:schemeClr val="lt1"/>
              </a:buClr>
              <a:buSzPct val="100000"/>
              <a:buChar char="●"/>
            </a:pPr>
            <a:r>
              <a:t/>
            </a:r>
            <a:endParaRPr sz="1600">
              <a:solidFill>
                <a:srgbClr val="434343"/>
              </a:solidFill>
            </a:endParaRPr>
          </a:p>
          <a:p>
            <a:pPr indent="-330200" lvl="0" marL="457200" rtl="0">
              <a:spcBef>
                <a:spcPts val="0"/>
              </a:spcBef>
              <a:buClr>
                <a:srgbClr val="434343"/>
              </a:buClr>
              <a:buSzPct val="100000"/>
              <a:buChar char="●"/>
            </a:pPr>
            <a:r>
              <a:rPr lang="en" sz="1600">
                <a:solidFill>
                  <a:srgbClr val="434343"/>
                </a:solidFill>
              </a:rPr>
              <a:t>The system has been designed for the in house use of the organisation. </a:t>
            </a:r>
          </a:p>
          <a:p>
            <a:pPr indent="-330200" lvl="0" marL="457200" rtl="0">
              <a:spcBef>
                <a:spcPts val="0"/>
              </a:spcBef>
              <a:buClr>
                <a:schemeClr val="lt1"/>
              </a:buClr>
              <a:buSzPct val="100000"/>
              <a:buChar char="●"/>
            </a:pPr>
            <a:r>
              <a:t/>
            </a:r>
            <a:endParaRPr sz="1600">
              <a:solidFill>
                <a:srgbClr val="434343"/>
              </a:solidFill>
            </a:endParaRPr>
          </a:p>
          <a:p>
            <a:pPr indent="-330200" lvl="0" marL="457200">
              <a:spcBef>
                <a:spcPts val="0"/>
              </a:spcBef>
              <a:buClr>
                <a:srgbClr val="434343"/>
              </a:buClr>
              <a:buSzPct val="100000"/>
              <a:buChar char="●"/>
            </a:pPr>
            <a:r>
              <a:rPr lang="en" sz="1600">
                <a:solidFill>
                  <a:srgbClr val="434343"/>
                </a:solidFill>
              </a:rPr>
              <a:t>The main function that was expected from the product was systematic storing of all the event details for the different types of events conducted by the client for fast perusal and use of details. All the features are described in detail in the upcoming slides.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Why Event Planner Application</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30200" lvl="0" marL="457200" rtl="0">
              <a:spcBef>
                <a:spcPts val="0"/>
              </a:spcBef>
              <a:spcAft>
                <a:spcPts val="0"/>
              </a:spcAft>
              <a:buClr>
                <a:srgbClr val="434343"/>
              </a:buClr>
              <a:buSzPct val="100000"/>
              <a:buChar char="●"/>
            </a:pPr>
            <a:r>
              <a:rPr lang="en" sz="1600">
                <a:solidFill>
                  <a:srgbClr val="434343"/>
                </a:solidFill>
              </a:rPr>
              <a:t>The event management industry is one of the most prominent upcoming industries today. Even though the industry is growing at an exponential rate, the technology used is very rudimentary in India.</a:t>
            </a:r>
          </a:p>
          <a:p>
            <a:pPr indent="-330200" lvl="0" marL="457200" rtl="0">
              <a:spcBef>
                <a:spcPts val="0"/>
              </a:spcBef>
              <a:spcAft>
                <a:spcPts val="0"/>
              </a:spcAft>
              <a:buClr>
                <a:srgbClr val="434343"/>
              </a:buClr>
              <a:buSzPct val="100000"/>
              <a:buChar char="●"/>
            </a:pPr>
            <a:r>
              <a:rPr lang="en" sz="1600">
                <a:solidFill>
                  <a:srgbClr val="434343"/>
                </a:solidFill>
              </a:rPr>
              <a:t>All About Ads has quite a reputation in the field. As our client pointed out in the interview, the people working under this industry have to make use of the most basic tools for getting their work done. There is a considerable amount of workload that can be reduced even by a very basic software. </a:t>
            </a:r>
          </a:p>
          <a:p>
            <a:pPr indent="-330200" lvl="0" marL="457200" rtl="0">
              <a:spcBef>
                <a:spcPts val="0"/>
              </a:spcBef>
              <a:spcAft>
                <a:spcPts val="0"/>
              </a:spcAft>
              <a:buClr>
                <a:srgbClr val="434343"/>
              </a:buClr>
              <a:buSzPct val="100000"/>
              <a:buChar char="●"/>
            </a:pPr>
            <a:r>
              <a:rPr lang="en" sz="1600">
                <a:solidFill>
                  <a:srgbClr val="434343"/>
                </a:solidFill>
              </a:rPr>
              <a:t>It is a good exposure to work with a live client since you get more than a good idea of all unexpected changes that need to be dealt with in real world.</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30200" lvl="0" marL="457200" rtl="0">
              <a:spcBef>
                <a:spcPts val="0"/>
              </a:spcBef>
              <a:spcAft>
                <a:spcPts val="0"/>
              </a:spcAft>
              <a:buClr>
                <a:srgbClr val="434343"/>
              </a:buClr>
              <a:buSzPct val="100000"/>
              <a:buChar char="●"/>
            </a:pPr>
            <a:r>
              <a:rPr lang="en" sz="1600">
                <a:solidFill>
                  <a:srgbClr val="434343"/>
                </a:solidFill>
              </a:rPr>
              <a:t>The application that we have designed has been implemented on ‘WordPress’ platform which happens to be one of the prime platforms for developing new websites and applications. We got an opportunity to know about the working of WordPress and build on it. </a:t>
            </a:r>
          </a:p>
          <a:p>
            <a:pPr indent="-330200" lvl="0" marL="457200" rtl="0">
              <a:spcBef>
                <a:spcPts val="0"/>
              </a:spcBef>
              <a:spcAft>
                <a:spcPts val="0"/>
              </a:spcAft>
              <a:buClr>
                <a:srgbClr val="434343"/>
              </a:buClr>
              <a:buSzPct val="100000"/>
              <a:buChar char="●"/>
            </a:pPr>
            <a:r>
              <a:rPr lang="en" sz="1600">
                <a:solidFill>
                  <a:srgbClr val="434343"/>
                </a:solidFill>
              </a:rPr>
              <a:t>Also, a vast majority of the work involved database management and design which we had studied in a previous course. So we got an opportunity to apply the concepts to a real situation.</a:t>
            </a:r>
          </a:p>
          <a:p>
            <a:pPr indent="-330200" lvl="0" marL="457200" rtl="0">
              <a:spcBef>
                <a:spcPts val="0"/>
              </a:spcBef>
              <a:spcAft>
                <a:spcPts val="0"/>
              </a:spcAft>
              <a:buClr>
                <a:srgbClr val="434343"/>
              </a:buClr>
              <a:buSzPct val="100000"/>
              <a:buChar char="●"/>
            </a:pPr>
            <a:r>
              <a:rPr lang="en" sz="1600">
                <a:solidFill>
                  <a:srgbClr val="434343"/>
                </a:solidFill>
              </a:rPr>
              <a:t>Further, owing to the altered technique of Software Engineering that gives more importance to Requirement Analysis, Design and proper Documentation as opposed to the traditional way of attributing a lot of weightage to Coding, we got to take a more systematic and organised approach to developing the system.</a:t>
            </a:r>
          </a:p>
          <a:p>
            <a:pPr lvl="0">
              <a:spcBef>
                <a:spcPts val="0"/>
              </a:spcBef>
              <a:buNone/>
            </a:pPr>
            <a:r>
              <a:t/>
            </a:r>
            <a:endParaRPr sz="1600">
              <a:solidFill>
                <a:srgbClr val="434343"/>
              </a:solidFill>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Feasibility Analysis</a:t>
            </a:r>
          </a:p>
        </p:txBody>
      </p:sp>
      <p:sp>
        <p:nvSpPr>
          <p:cNvPr id="96" name="Shape 9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30200" lvl="0" marL="457200" rtl="0">
              <a:spcBef>
                <a:spcPts val="0"/>
              </a:spcBef>
              <a:buSzPct val="100000"/>
              <a:buChar char="●"/>
            </a:pPr>
            <a:r>
              <a:rPr lang="en" sz="1600"/>
              <a:t>Feasibility Analysis is one of the most crucial stages of software development because it tells you that even if you decide to go ahead with a particular project how much will you be able to proceed towards completion with the given time and resources.</a:t>
            </a:r>
          </a:p>
          <a:p>
            <a:pPr indent="-330200" lvl="0" marL="457200" rtl="0">
              <a:spcBef>
                <a:spcPts val="0"/>
              </a:spcBef>
              <a:buSzPct val="100000"/>
              <a:buChar char="●"/>
            </a:pPr>
            <a:r>
              <a:rPr lang="en" sz="1600"/>
              <a:t>We have done feasibility study of many projects like smart cafeteria payment, Tour guide, Blood bank app, construction app, attendance app and Event planner app.</a:t>
            </a:r>
          </a:p>
          <a:p>
            <a:pPr indent="-330200" lvl="0" marL="457200" rtl="0">
              <a:spcBef>
                <a:spcPts val="0"/>
              </a:spcBef>
              <a:buSzPct val="100000"/>
              <a:buChar char="●"/>
            </a:pPr>
            <a:r>
              <a:rPr lang="en" sz="1600"/>
              <a:t>For each project we have seen all types of feasibilities like operational, technical, legal and economical.</a:t>
            </a:r>
          </a:p>
          <a:p>
            <a:pPr indent="-330200" lvl="0" marL="457200" rtl="0">
              <a:spcBef>
                <a:spcPts val="0"/>
              </a:spcBef>
              <a:buSzPct val="100000"/>
              <a:buChar char="●"/>
            </a:pPr>
            <a:r>
              <a:rPr lang="en" sz="1600"/>
              <a:t>We thoroughly discussed each idea and critiqued it irrespective of whether we accepted it or rejected it.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11700" y="741425"/>
            <a:ext cx="8520600" cy="3830400"/>
          </a:xfrm>
          <a:prstGeom prst="rect">
            <a:avLst/>
          </a:prstGeom>
        </p:spPr>
        <p:txBody>
          <a:bodyPr anchorCtr="0" anchor="t" bIns="91425" lIns="91425" rIns="91425" wrap="square" tIns="91425">
            <a:noAutofit/>
          </a:bodyPr>
          <a:lstStyle/>
          <a:p>
            <a:pPr indent="-330200" lvl="0" marL="457200" rtl="0">
              <a:spcBef>
                <a:spcPts val="0"/>
              </a:spcBef>
              <a:buSzPct val="100000"/>
              <a:buChar char="●"/>
            </a:pPr>
            <a:r>
              <a:rPr lang="en" sz="1600"/>
              <a:t>We discarded the idea of smart cafeteria payment because it was operationally not feasible.</a:t>
            </a:r>
          </a:p>
          <a:p>
            <a:pPr indent="-330200" lvl="0" marL="457200" rtl="0">
              <a:spcBef>
                <a:spcPts val="0"/>
              </a:spcBef>
              <a:buSzPct val="100000"/>
              <a:buChar char="●"/>
            </a:pPr>
            <a:r>
              <a:rPr lang="en" sz="1600"/>
              <a:t>For tour guide app and blood bank app, such apps already existed in market so we decided to move on.</a:t>
            </a:r>
          </a:p>
          <a:p>
            <a:pPr indent="-330200" lvl="0" marL="457200" rtl="0">
              <a:spcBef>
                <a:spcPts val="0"/>
              </a:spcBef>
              <a:buSzPct val="100000"/>
              <a:buChar char="●"/>
            </a:pPr>
            <a:r>
              <a:rPr lang="en" sz="1600"/>
              <a:t>We discarded attendance app because we found that it had many flaws like proxy attendance.</a:t>
            </a:r>
          </a:p>
          <a:p>
            <a:pPr indent="-330200" lvl="0" marL="457200" rtl="0">
              <a:spcBef>
                <a:spcPts val="0"/>
              </a:spcBef>
              <a:buSzPct val="100000"/>
              <a:buChar char="●"/>
            </a:pPr>
            <a:r>
              <a:rPr lang="en" sz="1600"/>
              <a:t>Finally we had two ideas which we found interesting - construction app and event planner app.</a:t>
            </a:r>
          </a:p>
          <a:p>
            <a:pPr indent="-330200" lvl="0" marL="457200" rtl="0">
              <a:spcBef>
                <a:spcPts val="0"/>
              </a:spcBef>
              <a:buSzPct val="100000"/>
              <a:buChar char="●"/>
            </a:pPr>
            <a:r>
              <a:rPr lang="en" sz="1600"/>
              <a:t>After discussing about construction app, we found that it was much more complex and was not feasible as it required a lot of detailed knowledge and domain expertise.</a:t>
            </a:r>
          </a:p>
          <a:p>
            <a:pPr indent="-330200" lvl="0" marL="457200">
              <a:spcBef>
                <a:spcPts val="0"/>
              </a:spcBef>
              <a:buSzPct val="100000"/>
              <a:buChar char="●"/>
            </a:pPr>
            <a:r>
              <a:rPr lang="en" sz="1600"/>
              <a:t>Finally after analysing feasibility of all the projects, we decided to go with Event Planner Application.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Requirements Collection and Analysis</a:t>
            </a:r>
          </a:p>
        </p:txBody>
      </p:sp>
      <p:sp>
        <p:nvSpPr>
          <p:cNvPr id="107" name="Shape 107"/>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sz="1600"/>
              <a:t>Once the feasibility analysis of the project is done, Software Requirements Specification (SRS) is made wherein all the functional and performance requirements are laid out which describe the functionality that the project will provide.</a:t>
            </a:r>
          </a:p>
          <a:p>
            <a:pPr lvl="0">
              <a:spcBef>
                <a:spcPts val="0"/>
              </a:spcBef>
              <a:buNone/>
            </a:pPr>
            <a:r>
              <a:rPr lang="en" sz="1600"/>
              <a:t>SRS is the basis of an agreement between client and us, where it is clearly specified what the project is expected to do as well as what is not expected to be done.</a:t>
            </a:r>
          </a:p>
          <a:p>
            <a:pPr lvl="0">
              <a:spcBef>
                <a:spcPts val="0"/>
              </a:spcBef>
              <a:buNone/>
            </a:pPr>
            <a:r>
              <a:rPr lang="en" sz="1600"/>
              <a:t>As we had a client for whom we were making software project, we conducted an interview with our client to gather the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sz="1600"/>
              <a:t>The requirements which we came up with after transcribing and analysing the interview with the client, were as follows :</a:t>
            </a:r>
          </a:p>
          <a:p>
            <a:pPr indent="-330200" lvl="0" marL="457200" rtl="0">
              <a:spcBef>
                <a:spcPts val="0"/>
              </a:spcBef>
              <a:buSzPct val="100000"/>
            </a:pPr>
            <a:r>
              <a:rPr lang="en" sz="1600"/>
              <a:t>Firstly, the client wanted us to make a separate database wherein he would get a list of all possible vendors of different elements, so that he can make the appropriate choice. Also, this would save him time and he won't miss out any vendor.</a:t>
            </a:r>
          </a:p>
          <a:p>
            <a:pPr indent="-330200" lvl="0" marL="457200" rtl="0">
              <a:spcBef>
                <a:spcPts val="0"/>
              </a:spcBef>
              <a:buClr>
                <a:schemeClr val="lt1"/>
              </a:buClr>
              <a:buSzPct val="100000"/>
            </a:pPr>
            <a:r>
              <a:t/>
            </a:r>
            <a:endParaRPr sz="1600"/>
          </a:p>
          <a:p>
            <a:pPr indent="-330200" lvl="0" marL="457200" rtl="0">
              <a:spcBef>
                <a:spcPts val="0"/>
              </a:spcBef>
              <a:buSzPct val="100000"/>
            </a:pPr>
            <a:r>
              <a:rPr lang="en" sz="1600"/>
              <a:t>Secondly, he wanted us to implement a feature in the web application that would notify the customer about the changes in the event plan made by the organisers via an email so that they can have a formal record with them.</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