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7.xml"/><Relationship Id="rId22" Type="http://schemas.openxmlformats.org/officeDocument/2006/relationships/font" Target="fonts/OpenSans-boldItalic.fntdata"/><Relationship Id="rId10" Type="http://schemas.openxmlformats.org/officeDocument/2006/relationships/slide" Target="slides/slide6.xml"/><Relationship Id="rId21"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TSansNarrow-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penSans-regular.fntdata"/><Relationship Id="rId6" Type="http://schemas.openxmlformats.org/officeDocument/2006/relationships/slide" Target="slides/slide2.xml"/><Relationship Id="rId18" Type="http://schemas.openxmlformats.org/officeDocument/2006/relationships/font" Target="fonts/PTSansNarrow-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3650" y="1177739"/>
            <a:ext cx="7136700" cy="1022400"/>
          </a:xfrm>
          <a:prstGeom prst="rect">
            <a:avLst/>
          </a:prstGeom>
        </p:spPr>
        <p:txBody>
          <a:bodyPr anchorCtr="0" anchor="b" bIns="91425" lIns="91425" rIns="91425" wrap="square" tIns="91425">
            <a:noAutofit/>
          </a:bodyPr>
          <a:lstStyle/>
          <a:p>
            <a:pPr lvl="0">
              <a:spcBef>
                <a:spcPts val="0"/>
              </a:spcBef>
              <a:buNone/>
            </a:pPr>
            <a:r>
              <a:rPr lang="en"/>
              <a:t>Event Planner Application</a:t>
            </a:r>
          </a:p>
        </p:txBody>
      </p:sp>
      <p:sp>
        <p:nvSpPr>
          <p:cNvPr id="67" name="Shape 67"/>
          <p:cNvSpPr txBox="1"/>
          <p:nvPr>
            <p:ph idx="1" type="subTitle"/>
          </p:nvPr>
        </p:nvSpPr>
        <p:spPr>
          <a:xfrm>
            <a:off x="2136750" y="2298580"/>
            <a:ext cx="4870500" cy="1156800"/>
          </a:xfrm>
          <a:prstGeom prst="rect">
            <a:avLst/>
          </a:prstGeom>
        </p:spPr>
        <p:txBody>
          <a:bodyPr anchorCtr="0" anchor="t" bIns="91425" lIns="91425" rIns="91425" wrap="square" tIns="91425">
            <a:noAutofit/>
          </a:bodyPr>
          <a:lstStyle/>
          <a:p>
            <a:pPr lvl="0" rtl="0">
              <a:spcBef>
                <a:spcPts val="0"/>
              </a:spcBef>
              <a:buNone/>
            </a:pPr>
            <a:r>
              <a:rPr lang="en"/>
              <a:t>Team 14</a:t>
            </a:r>
          </a:p>
          <a:p>
            <a:pPr lvl="0">
              <a:spcBef>
                <a:spcPts val="0"/>
              </a:spcBef>
              <a:buNone/>
            </a:pPr>
            <a:r>
              <a:rPr lang="en"/>
              <a:t>Software Engineering, IT-314</a:t>
            </a:r>
          </a:p>
          <a:p>
            <a:pPr lvl="0">
              <a:spcBef>
                <a:spcPts val="0"/>
              </a:spcBef>
              <a:buNone/>
            </a:pPr>
            <a:r>
              <a:rPr lang="en"/>
              <a:t>Winter 2015-16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Lessons Learnt</a:t>
            </a:r>
          </a:p>
        </p:txBody>
      </p:sp>
      <p:sp>
        <p:nvSpPr>
          <p:cNvPr id="120" name="Shape 12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b="1" lang="en" sz="2000" u="sng"/>
              <a:t>Technical Lessons:</a:t>
            </a:r>
          </a:p>
          <a:p>
            <a:pPr indent="-330200" lvl="0" marL="457200" rtl="0">
              <a:spcBef>
                <a:spcPts val="0"/>
              </a:spcBef>
              <a:spcAft>
                <a:spcPts val="0"/>
              </a:spcAft>
              <a:buClr>
                <a:srgbClr val="434343"/>
              </a:buClr>
              <a:buSzPct val="100000"/>
            </a:pPr>
            <a:r>
              <a:rPr lang="en" sz="1600">
                <a:solidFill>
                  <a:srgbClr val="434343"/>
                </a:solidFill>
              </a:rPr>
              <a:t>Gained a great insight about development using the WordPress platform.</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Got a good understanding of programming languages like PHP, HTML, Javascript.</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Understood the working of the XAMPP server.</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Learned how to use tools and technologies like Ajax, MySQL.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t/>
            </a:r>
            <a:endParaRPr/>
          </a:p>
        </p:txBody>
      </p:sp>
      <p:sp>
        <p:nvSpPr>
          <p:cNvPr id="126" name="Shape 126"/>
          <p:cNvSpPr txBox="1"/>
          <p:nvPr>
            <p:ph idx="1" type="body"/>
          </p:nvPr>
        </p:nvSpPr>
        <p:spPr>
          <a:xfrm>
            <a:off x="311700" y="1052475"/>
            <a:ext cx="8520600" cy="3302700"/>
          </a:xfrm>
          <a:prstGeom prst="rect">
            <a:avLst/>
          </a:prstGeom>
        </p:spPr>
        <p:txBody>
          <a:bodyPr anchorCtr="0" anchor="t" bIns="91425" lIns="91425" rIns="91425" wrap="square" tIns="91425">
            <a:noAutofit/>
          </a:bodyPr>
          <a:lstStyle/>
          <a:p>
            <a:pPr lvl="0">
              <a:spcBef>
                <a:spcPts val="0"/>
              </a:spcBef>
              <a:buNone/>
            </a:pPr>
            <a:r>
              <a:rPr b="1" lang="en" sz="2000" u="sng"/>
              <a:t>Non-Technical Lessons:</a:t>
            </a:r>
          </a:p>
          <a:p>
            <a:pPr indent="-330200" lvl="0" marL="457200" rtl="0">
              <a:spcBef>
                <a:spcPts val="0"/>
              </a:spcBef>
              <a:spcAft>
                <a:spcPts val="0"/>
              </a:spcAft>
              <a:buClr>
                <a:srgbClr val="434343"/>
              </a:buClr>
              <a:buSzPct val="100000"/>
            </a:pPr>
            <a:r>
              <a:rPr lang="en" sz="1600">
                <a:solidFill>
                  <a:srgbClr val="434343"/>
                </a:solidFill>
              </a:rPr>
              <a:t>Understood the importance of proper documentation in maintaining the product quality and management.</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Got a very good idea about working in a team and learnt to respect ideas while critiquing them in a constructive way.</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Learnt how to avoid conflicts and (if need be) deal with them.</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Gained invaluable insight into the process of software engineering and what significance each stage holds.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Coding</a:t>
            </a:r>
          </a:p>
        </p:txBody>
      </p:sp>
      <p:sp>
        <p:nvSpPr>
          <p:cNvPr id="132" name="Shape 132"/>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Team Members</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lnSpc>
                <a:spcPct val="100000"/>
              </a:lnSpc>
              <a:spcBef>
                <a:spcPts val="0"/>
              </a:spcBef>
              <a:spcAft>
                <a:spcPts val="0"/>
              </a:spcAft>
              <a:buNone/>
            </a:pPr>
            <a:r>
              <a:rPr lang="en" sz="2000">
                <a:solidFill>
                  <a:srgbClr val="434343"/>
                </a:solidFill>
              </a:rPr>
              <a:t>Patel Yash											201301008</a:t>
            </a:r>
          </a:p>
          <a:p>
            <a:pPr lvl="0">
              <a:lnSpc>
                <a:spcPct val="100000"/>
              </a:lnSpc>
              <a:spcBef>
                <a:spcPts val="0"/>
              </a:spcBef>
              <a:spcAft>
                <a:spcPts val="0"/>
              </a:spcAft>
              <a:buNone/>
            </a:pPr>
            <a:r>
              <a:rPr lang="en" sz="2000">
                <a:solidFill>
                  <a:srgbClr val="434343"/>
                </a:solidFill>
              </a:rPr>
              <a:t>Patel Tej Naginbhai									201301018</a:t>
            </a:r>
          </a:p>
          <a:p>
            <a:pPr lvl="0">
              <a:lnSpc>
                <a:spcPct val="100000"/>
              </a:lnSpc>
              <a:spcBef>
                <a:spcPts val="0"/>
              </a:spcBef>
              <a:spcAft>
                <a:spcPts val="0"/>
              </a:spcAft>
              <a:buNone/>
            </a:pPr>
            <a:r>
              <a:rPr lang="en" sz="2000">
                <a:solidFill>
                  <a:srgbClr val="434343"/>
                </a:solidFill>
              </a:rPr>
              <a:t>Anavadiya Yash Kumar								201301052</a:t>
            </a:r>
          </a:p>
          <a:p>
            <a:pPr lvl="0">
              <a:lnSpc>
                <a:spcPct val="100000"/>
              </a:lnSpc>
              <a:spcBef>
                <a:spcPts val="0"/>
              </a:spcBef>
              <a:spcAft>
                <a:spcPts val="0"/>
              </a:spcAft>
              <a:buNone/>
            </a:pPr>
            <a:r>
              <a:rPr lang="en" sz="2000">
                <a:solidFill>
                  <a:srgbClr val="434343"/>
                </a:solidFill>
              </a:rPr>
              <a:t>Chauhan Dwimitra Dharmendra					201301079</a:t>
            </a:r>
          </a:p>
          <a:p>
            <a:pPr lvl="0">
              <a:lnSpc>
                <a:spcPct val="100000"/>
              </a:lnSpc>
              <a:spcBef>
                <a:spcPts val="0"/>
              </a:spcBef>
              <a:spcAft>
                <a:spcPts val="0"/>
              </a:spcAft>
              <a:buNone/>
            </a:pPr>
            <a:r>
              <a:rPr lang="en" sz="2000">
                <a:solidFill>
                  <a:srgbClr val="434343"/>
                </a:solidFill>
              </a:rPr>
              <a:t>Rahul Shashank Saranjame (Team Leader)			201301101</a:t>
            </a:r>
          </a:p>
          <a:p>
            <a:pPr lvl="0">
              <a:lnSpc>
                <a:spcPct val="100000"/>
              </a:lnSpc>
              <a:spcBef>
                <a:spcPts val="0"/>
              </a:spcBef>
              <a:spcAft>
                <a:spcPts val="0"/>
              </a:spcAft>
              <a:buNone/>
            </a:pPr>
            <a:r>
              <a:rPr lang="en" sz="2000">
                <a:solidFill>
                  <a:srgbClr val="434343"/>
                </a:solidFill>
              </a:rPr>
              <a:t>Fatnani Varun Kumarbhai							201301152</a:t>
            </a:r>
          </a:p>
          <a:p>
            <a:pPr lvl="0">
              <a:lnSpc>
                <a:spcPct val="100000"/>
              </a:lnSpc>
              <a:spcBef>
                <a:spcPts val="0"/>
              </a:spcBef>
              <a:spcAft>
                <a:spcPts val="0"/>
              </a:spcAft>
              <a:buNone/>
            </a:pPr>
            <a:r>
              <a:rPr lang="en" sz="2000">
                <a:solidFill>
                  <a:srgbClr val="434343"/>
                </a:solidFill>
              </a:rPr>
              <a:t>Nikita Jain											201301155</a:t>
            </a:r>
          </a:p>
          <a:p>
            <a:pPr lvl="0">
              <a:lnSpc>
                <a:spcPct val="100000"/>
              </a:lnSpc>
              <a:spcBef>
                <a:spcPts val="0"/>
              </a:spcBef>
              <a:spcAft>
                <a:spcPts val="0"/>
              </a:spcAft>
              <a:buNone/>
            </a:pPr>
            <a:r>
              <a:rPr lang="en" sz="2000">
                <a:solidFill>
                  <a:srgbClr val="434343"/>
                </a:solidFill>
              </a:rPr>
              <a:t>Karri Kiran Satish Reddy							201301168</a:t>
            </a:r>
          </a:p>
          <a:p>
            <a:pPr lvl="0">
              <a:lnSpc>
                <a:spcPct val="100000"/>
              </a:lnSpc>
              <a:spcBef>
                <a:spcPts val="0"/>
              </a:spcBef>
              <a:spcAft>
                <a:spcPts val="0"/>
              </a:spcAft>
              <a:buNone/>
            </a:pPr>
            <a:r>
              <a:rPr lang="en" sz="2000">
                <a:solidFill>
                  <a:srgbClr val="434343"/>
                </a:solidFill>
              </a:rPr>
              <a:t>Raman Kumar Douchaniya							201301202</a:t>
            </a:r>
          </a:p>
          <a:p>
            <a:pPr lvl="0">
              <a:spcBef>
                <a:spcPts val="0"/>
              </a:spcBef>
              <a:buNone/>
            </a:pPr>
            <a:r>
              <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Project Overview</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rPr lang="en" sz="1600">
                <a:solidFill>
                  <a:srgbClr val="434343"/>
                </a:solidFill>
              </a:rPr>
              <a:t>The Event Planner Application designed for our client All About Ads has been drafted keeping in mind the specific requirements of the client. The system has been designed for the in house use of the organisation. The main function that was expected from the product was systematic storing of all the event details for the different types of events conducted by the client for fast perusal and use of details. All the features are described in detail in the upcoming slides.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Reasons for Choosing the Project</a:t>
            </a:r>
          </a:p>
        </p:txBody>
      </p:sp>
      <p:sp>
        <p:nvSpPr>
          <p:cNvPr id="85" name="Shape 85"/>
          <p:cNvSpPr txBox="1"/>
          <p:nvPr>
            <p:ph idx="1" type="body"/>
          </p:nvPr>
        </p:nvSpPr>
        <p:spPr>
          <a:xfrm>
            <a:off x="311700" y="1266325"/>
            <a:ext cx="8520600" cy="3595800"/>
          </a:xfrm>
          <a:prstGeom prst="rect">
            <a:avLst/>
          </a:prstGeom>
        </p:spPr>
        <p:txBody>
          <a:bodyPr anchorCtr="0" anchor="t" bIns="91425" lIns="91425" rIns="91425" wrap="square" tIns="91425">
            <a:noAutofit/>
          </a:bodyPr>
          <a:lstStyle/>
          <a:p>
            <a:pPr indent="0" lvl="0" marL="457200">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30200" lvl="0" marL="914400" rtl="0">
              <a:spcBef>
                <a:spcPts val="0"/>
              </a:spcBef>
              <a:spcAft>
                <a:spcPts val="0"/>
              </a:spcAft>
              <a:buClr>
                <a:srgbClr val="434343"/>
              </a:buClr>
              <a:buSzPct val="100000"/>
              <a:buChar char="●"/>
            </a:pPr>
            <a:r>
              <a:rPr lang="en" sz="1600">
                <a:solidFill>
                  <a:srgbClr val="434343"/>
                </a:solidFill>
              </a:rPr>
              <a:t>The event management industry is one of the most prominent upcoming industries today. All About Ads has quite a reputation in the field. It is a good exposure to work with a live client since you get more than a good idea of all the pressure and unexpected changes that need to be dealt with.</a:t>
            </a:r>
          </a:p>
          <a:p>
            <a:pPr lvl="0">
              <a:spcBef>
                <a:spcPts val="0"/>
              </a:spcBef>
              <a:spcAft>
                <a:spcPts val="0"/>
              </a:spcAft>
              <a:buNone/>
            </a:pPr>
            <a:r>
              <a:t/>
            </a:r>
            <a:endParaRPr sz="1600">
              <a:solidFill>
                <a:srgbClr val="434343"/>
              </a:solidFill>
            </a:endParaRPr>
          </a:p>
          <a:p>
            <a:pPr indent="-330200" lvl="0" marL="914400">
              <a:spcBef>
                <a:spcPts val="0"/>
              </a:spcBef>
              <a:spcAft>
                <a:spcPts val="0"/>
              </a:spcAft>
              <a:buClr>
                <a:srgbClr val="434343"/>
              </a:buClr>
              <a:buSzPct val="100000"/>
              <a:buChar char="●"/>
            </a:pPr>
            <a:r>
              <a:rPr lang="en" sz="1600">
                <a:solidFill>
                  <a:srgbClr val="434343"/>
                </a:solidFill>
              </a:rPr>
              <a:t>Even though the industry is growing at an exponential rate, the technology used is very rudimentary in India . As our client pointed out in the interview, the people working under this industry have to make use of the most basic tools for getting their work done. There is a considerable amount of workload that can be reduced even by a very basic software. We realised the need for employing what we have learnt in Software Engineering to reduce and make our client’s task easier.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body"/>
          </p:nvPr>
        </p:nvSpPr>
        <p:spPr>
          <a:xfrm>
            <a:off x="311700" y="771100"/>
            <a:ext cx="8520600" cy="3888300"/>
          </a:xfrm>
          <a:prstGeom prst="rect">
            <a:avLst/>
          </a:prstGeom>
        </p:spPr>
        <p:txBody>
          <a:bodyPr anchorCtr="0" anchor="t" bIns="91425" lIns="91425" rIns="91425" wrap="square" tIns="91425">
            <a:noAutofit/>
          </a:bodyPr>
          <a:lstStyle/>
          <a:p>
            <a:pPr indent="-330200" lvl="0" marL="914400" rtl="0">
              <a:spcBef>
                <a:spcPts val="0"/>
              </a:spcBef>
              <a:spcAft>
                <a:spcPts val="0"/>
              </a:spcAft>
              <a:buClr>
                <a:srgbClr val="434343"/>
              </a:buClr>
              <a:buSzPct val="100000"/>
              <a:buChar char="●"/>
            </a:pPr>
            <a:r>
              <a:rPr lang="en" sz="1600">
                <a:solidFill>
                  <a:srgbClr val="434343"/>
                </a:solidFill>
              </a:rPr>
              <a:t>The application that we have designed has been implemented on ‘WordPress’ platform which happens to be one of the prime sites for developing new websites and applications. We got an opportunity to know about the working of WordPress and build on it. Also, a vast majority of the work involved database management and design. We had already studied the basics of Database Management in a previous course and we got an opportunity to apply the concepts to a real situation.</a:t>
            </a:r>
          </a:p>
          <a:p>
            <a:pPr lvl="0">
              <a:spcBef>
                <a:spcPts val="0"/>
              </a:spcBef>
              <a:spcAft>
                <a:spcPts val="0"/>
              </a:spcAft>
              <a:buNone/>
            </a:pPr>
            <a:r>
              <a:t/>
            </a:r>
            <a:endParaRPr sz="1600">
              <a:solidFill>
                <a:srgbClr val="434343"/>
              </a:solidFill>
            </a:endParaRPr>
          </a:p>
          <a:p>
            <a:pPr indent="-330200" lvl="0" marL="914400">
              <a:spcBef>
                <a:spcPts val="0"/>
              </a:spcBef>
              <a:spcAft>
                <a:spcPts val="0"/>
              </a:spcAft>
              <a:buClr>
                <a:srgbClr val="434343"/>
              </a:buClr>
              <a:buSzPct val="100000"/>
              <a:buChar char="●"/>
            </a:pPr>
            <a:r>
              <a:rPr lang="en" sz="1600">
                <a:solidFill>
                  <a:srgbClr val="434343"/>
                </a:solidFill>
              </a:rPr>
              <a:t>Further, owing to the altered technique of Software Engineering that gives more importance to Requirement Analysis, Design and proper Documentation as opposed to the traditional way of attributing a lot of weightage to Coding, we got to take a more systematic and organised approach to developing the system.</a:t>
            </a:r>
          </a:p>
          <a:p>
            <a:pPr lvl="0">
              <a:spcBef>
                <a:spcPts val="0"/>
              </a:spcBef>
              <a:buNone/>
            </a:pPr>
            <a:r>
              <a:t/>
            </a:r>
            <a:endParaRPr sz="16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Features</a:t>
            </a:r>
          </a:p>
        </p:txBody>
      </p:sp>
      <p:sp>
        <p:nvSpPr>
          <p:cNvPr id="96" name="Shape 9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30200" lvl="0" marL="457200" rtl="0">
              <a:spcBef>
                <a:spcPts val="0"/>
              </a:spcBef>
              <a:spcAft>
                <a:spcPts val="0"/>
              </a:spcAft>
              <a:buClr>
                <a:srgbClr val="434343"/>
              </a:buClr>
              <a:buSzPct val="100000"/>
            </a:pPr>
            <a:r>
              <a:rPr lang="en" sz="1600">
                <a:solidFill>
                  <a:srgbClr val="434343"/>
                </a:solidFill>
              </a:rPr>
              <a:t>The Search Module ensures that the user can search for any event that he has in mind using a variety of parameters like date, location, customer, etc.</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The View Event function stores all the data regarding an event completed or in the planning phase. All the presentations made, photographs taken, videos designed, audio clips made and even monetary proofs of documents are stored in the database so that every tiny bit of information can be found at one place.</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The user also has the option of planning a new event for a customer by adding items required, vendors involved and other details pertaining to the event.</a:t>
            </a:r>
          </a:p>
          <a:p>
            <a:pPr lvl="0">
              <a:spcBef>
                <a:spcPts val="0"/>
              </a:spcBef>
              <a:spcAft>
                <a:spcPts val="0"/>
              </a:spcAft>
              <a:buNone/>
            </a:pPr>
            <a:r>
              <a:t/>
            </a:r>
            <a:endParaRPr sz="1600">
              <a:solidFill>
                <a:srgbClr val="434343"/>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2" name="Shape 102"/>
          <p:cNvSpPr txBox="1"/>
          <p:nvPr>
            <p:ph idx="1" type="body"/>
          </p:nvPr>
        </p:nvSpPr>
        <p:spPr>
          <a:xfrm>
            <a:off x="311700" y="1266325"/>
            <a:ext cx="8520600" cy="3595800"/>
          </a:xfrm>
          <a:prstGeom prst="rect">
            <a:avLst/>
          </a:prstGeom>
        </p:spPr>
        <p:txBody>
          <a:bodyPr anchorCtr="0" anchor="t" bIns="91425" lIns="91425" rIns="91425" wrap="square" tIns="91425">
            <a:noAutofit/>
          </a:bodyPr>
          <a:lstStyle/>
          <a:p>
            <a:pPr indent="-330200" lvl="0" marL="457200" rtl="0">
              <a:spcBef>
                <a:spcPts val="0"/>
              </a:spcBef>
              <a:spcAft>
                <a:spcPts val="0"/>
              </a:spcAft>
              <a:buClr>
                <a:srgbClr val="434343"/>
              </a:buClr>
              <a:buSzPct val="100000"/>
            </a:pPr>
            <a:r>
              <a:rPr lang="en" sz="1600">
                <a:solidFill>
                  <a:srgbClr val="434343"/>
                </a:solidFill>
              </a:rPr>
              <a:t>To ensure that interaction with the customer is maintained and any significant changes made are conveyed to the customer, we have implemented a notification functionality that will make sure that the customer is kept up to date about the changes.</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The budget and costing sheet of any event are calculated on the basis of the items used and the details provided and stored by the system for quick reference.</a:t>
            </a:r>
          </a:p>
          <a:p>
            <a:pPr lvl="0">
              <a:spcBef>
                <a:spcPts val="0"/>
              </a:spcBef>
              <a:spcAft>
                <a:spcPts val="0"/>
              </a:spcAft>
              <a:buNone/>
            </a:pPr>
            <a:r>
              <a:t/>
            </a:r>
            <a:endParaRPr sz="1600">
              <a:solidFill>
                <a:srgbClr val="434343"/>
              </a:solidFill>
            </a:endParaRPr>
          </a:p>
          <a:p>
            <a:pPr indent="-330200" lvl="0" marL="457200">
              <a:spcBef>
                <a:spcPts val="0"/>
              </a:spcBef>
              <a:spcAft>
                <a:spcPts val="0"/>
              </a:spcAft>
              <a:buClr>
                <a:srgbClr val="434343"/>
              </a:buClr>
              <a:buSzPct val="100000"/>
            </a:pPr>
            <a:r>
              <a:rPr lang="en" sz="1600">
                <a:solidFill>
                  <a:srgbClr val="434343"/>
                </a:solidFill>
              </a:rPr>
              <a:t>Further, to ensure that all this information is not privy to anyone outside the client organisation, we have implemented a login module that will ensure data confidentiality which is of prime importance in the highly competitive field of Event Planning and Management.</a:t>
            </a:r>
          </a:p>
          <a:p>
            <a:pPr lvl="0">
              <a:spcBef>
                <a:spcPts val="0"/>
              </a:spcBef>
              <a:buNone/>
            </a:pPr>
            <a:r>
              <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30200" lvl="0" marL="457200" rtl="0">
              <a:spcBef>
                <a:spcPts val="0"/>
              </a:spcBef>
              <a:spcAft>
                <a:spcPts val="0"/>
              </a:spcAft>
              <a:buClr>
                <a:srgbClr val="434343"/>
              </a:buClr>
              <a:buSzPct val="100000"/>
            </a:pPr>
            <a:r>
              <a:rPr lang="en" sz="1600">
                <a:solidFill>
                  <a:srgbClr val="000000"/>
                </a:solidFill>
              </a:rPr>
              <a:t>We were unable to implement the automatic notification feature which sends the customer an email notification of the event details a fixed number of days before the event.</a:t>
            </a:r>
          </a:p>
          <a:p>
            <a:pPr lvl="0" rtl="0">
              <a:spcBef>
                <a:spcPts val="0"/>
              </a:spcBef>
              <a:spcAft>
                <a:spcPts val="0"/>
              </a:spcAft>
              <a:buNone/>
            </a:pPr>
            <a:r>
              <a:t/>
            </a:r>
            <a:endParaRPr sz="1600">
              <a:solidFill>
                <a:srgbClr val="000000"/>
              </a:solidFill>
            </a:endParaRPr>
          </a:p>
          <a:p>
            <a:pPr indent="-330200" lvl="0" marL="457200" rtl="0">
              <a:spcBef>
                <a:spcPts val="0"/>
              </a:spcBef>
              <a:spcAft>
                <a:spcPts val="0"/>
              </a:spcAft>
              <a:buClr>
                <a:srgbClr val="434343"/>
              </a:buClr>
              <a:buSzPct val="100000"/>
            </a:pPr>
            <a:r>
              <a:rPr lang="en" sz="1600">
                <a:solidFill>
                  <a:srgbClr val="434343"/>
                </a:solidFill>
              </a:rPr>
              <a:t>The costing sheet is not available in downloadable format. It is sent as email content where it is clearly visible to the customer but not as an attachment from where it can be printed.</a:t>
            </a:r>
          </a:p>
          <a:p>
            <a:pPr lvl="0" rtl="0">
              <a:spcBef>
                <a:spcPts val="0"/>
              </a:spcBef>
              <a:spcAft>
                <a:spcPts val="0"/>
              </a:spcAft>
              <a:buNone/>
            </a:pPr>
            <a:r>
              <a:t/>
            </a:r>
            <a:endParaRPr sz="1600">
              <a:solidFill>
                <a:srgbClr val="434343"/>
              </a:solidFill>
            </a:endParaRPr>
          </a:p>
          <a:p>
            <a:pPr indent="-330200" lvl="0" marL="457200" rtl="0">
              <a:spcBef>
                <a:spcPts val="0"/>
              </a:spcBef>
              <a:spcAft>
                <a:spcPts val="0"/>
              </a:spcAft>
              <a:buClr>
                <a:srgbClr val="434343"/>
              </a:buClr>
              <a:buSzPct val="100000"/>
            </a:pPr>
            <a:r>
              <a:rPr lang="en" sz="1600">
                <a:solidFill>
                  <a:srgbClr val="434343"/>
                </a:solidFill>
              </a:rPr>
              <a:t>Also, if the user wants to delete a picture or video from the event details he cannot do so without removing the entire details. This is a functionality that if improved can be of great use.</a:t>
            </a:r>
          </a:p>
        </p:txBody>
      </p:sp>
      <p:sp>
        <p:nvSpPr>
          <p:cNvPr id="108" name="Shape 10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Unachieved Targets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spcBef>
                <a:spcPts val="0"/>
              </a:spcBef>
              <a:buNone/>
            </a:pPr>
            <a:r>
              <a:rPr lang="en"/>
              <a:t>Future Scope</a:t>
            </a:r>
          </a:p>
        </p:txBody>
      </p:sp>
      <p:sp>
        <p:nvSpPr>
          <p:cNvPr id="114" name="Shape 114"/>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