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Bebas Neue" panose="020B0606020202050201" pitchFamily="34" charset="0"/>
      <p:regular r:id="rId29"/>
    </p:embeddedFont>
    <p:embeddedFont>
      <p:font typeface="Lato" panose="020F0502020204030203" pitchFamily="34" charset="0"/>
      <p:regular r:id="rId30"/>
      <p:bold r:id="rId31"/>
      <p:italic r:id="rId32"/>
      <p:boldItalic r:id="rId33"/>
    </p:embeddedFont>
    <p:embeddedFont>
      <p:font typeface="Lato Light" panose="020F0502020204030203" pitchFamily="34" charset="0"/>
      <p:regular r:id="rId34"/>
      <p:italic r:id="rId35"/>
    </p:embeddedFont>
    <p:embeddedFont>
      <p:font typeface="Open Sans" panose="020B0606030504020204" pitchFamily="34" charset="0"/>
      <p:regular r:id="rId36"/>
      <p:bold r:id="rId37"/>
      <p:italic r:id="rId38"/>
      <p:boldItalic r:id="rId39"/>
    </p:embeddedFont>
    <p:embeddedFont>
      <p:font typeface="Roboto Condensed Light" panose="02000000000000000000" pitchFamily="2" charset="0"/>
      <p:regular r:id="rId40"/>
      <p:italic r:id="rId41"/>
    </p:embeddedFont>
    <p:embeddedFont>
      <p:font typeface="Varela Round" panose="00000500000000000000" pitchFamily="2" charset="-79"/>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56CEAB-83AA-4BC5-81A4-F9A846B7AA03}">
  <a:tblStyle styleId="{5856CEAB-83AA-4BC5-81A4-F9A846B7AA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9"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7f1176932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7f117693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7f1176932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7f1176932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7f1176932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7f1176932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7f1176932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7f1176932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7f11769326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7f1176932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7f11769326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7f1176932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823dfcf5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823dfcf5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7f11769326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7f1176932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7f11769326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7f1176932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7f1176932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7f1176932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7f11769326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7f1176932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823dfcf50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823dfcf5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7f11769326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7f11769326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7f1176932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7f1176932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7f11769326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7f1176932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7f1176932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7f1176932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821fa6b94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821fa6b94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7f1176932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7f1176932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99f2f57a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817ea389ee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817ea389e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817ea389ee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817ea389e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817ea389e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817ea389e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817ea389ee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817ea389e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7f1176932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7f1176932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4"/>
        <p:cNvGrpSpPr/>
        <p:nvPr/>
      </p:nvGrpSpPr>
      <p:grpSpPr>
        <a:xfrm>
          <a:off x="0" y="0"/>
          <a:ext cx="0" cy="0"/>
          <a:chOff x="0" y="0"/>
          <a:chExt cx="0" cy="0"/>
        </a:xfrm>
      </p:grpSpPr>
      <p:grpSp>
        <p:nvGrpSpPr>
          <p:cNvPr id="135" name="Google Shape;135;p11"/>
          <p:cNvGrpSpPr/>
          <p:nvPr/>
        </p:nvGrpSpPr>
        <p:grpSpPr>
          <a:xfrm>
            <a:off x="7103119" y="67463"/>
            <a:ext cx="1137830" cy="861541"/>
            <a:chOff x="2625225" y="855400"/>
            <a:chExt cx="1307700" cy="899687"/>
          </a:xfrm>
        </p:grpSpPr>
        <p:sp>
          <p:nvSpPr>
            <p:cNvPr id="136" name="Google Shape;136;p1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1"/>
          <p:cNvGrpSpPr/>
          <p:nvPr/>
        </p:nvGrpSpPr>
        <p:grpSpPr>
          <a:xfrm>
            <a:off x="66432" y="1150463"/>
            <a:ext cx="1137830" cy="861541"/>
            <a:chOff x="2625225" y="855400"/>
            <a:chExt cx="1307700" cy="899687"/>
          </a:xfrm>
        </p:grpSpPr>
        <p:sp>
          <p:nvSpPr>
            <p:cNvPr id="139" name="Google Shape;139;p1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1"/>
          <p:cNvGrpSpPr/>
          <p:nvPr/>
        </p:nvGrpSpPr>
        <p:grpSpPr>
          <a:xfrm>
            <a:off x="323275" y="322475"/>
            <a:ext cx="8490434" cy="4491900"/>
            <a:chOff x="323275" y="322475"/>
            <a:chExt cx="8490434" cy="4491900"/>
          </a:xfrm>
        </p:grpSpPr>
        <p:sp>
          <p:nvSpPr>
            <p:cNvPr id="142" name="Google Shape;142;p11"/>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11"/>
            <p:cNvGrpSpPr/>
            <p:nvPr/>
          </p:nvGrpSpPr>
          <p:grpSpPr>
            <a:xfrm flipH="1">
              <a:off x="331504" y="469451"/>
              <a:ext cx="8482204" cy="530259"/>
              <a:chOff x="716550" y="1893994"/>
              <a:chExt cx="7697100" cy="481179"/>
            </a:xfrm>
          </p:grpSpPr>
          <p:cxnSp>
            <p:nvCxnSpPr>
              <p:cNvPr id="144" name="Google Shape;144;p11"/>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45" name="Google Shape;145;p11"/>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 name="Google Shape;148;p11"/>
          <p:cNvGrpSpPr/>
          <p:nvPr/>
        </p:nvGrpSpPr>
        <p:grpSpPr>
          <a:xfrm>
            <a:off x="66432" y="3752026"/>
            <a:ext cx="1137830" cy="861541"/>
            <a:chOff x="2625225" y="855400"/>
            <a:chExt cx="1307700" cy="899687"/>
          </a:xfrm>
        </p:grpSpPr>
        <p:sp>
          <p:nvSpPr>
            <p:cNvPr id="149" name="Google Shape;149;p1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1"/>
          <p:cNvGrpSpPr/>
          <p:nvPr/>
        </p:nvGrpSpPr>
        <p:grpSpPr>
          <a:xfrm>
            <a:off x="7865119" y="1093776"/>
            <a:ext cx="1137830" cy="861541"/>
            <a:chOff x="2625225" y="855400"/>
            <a:chExt cx="1307700" cy="899687"/>
          </a:xfrm>
        </p:grpSpPr>
        <p:sp>
          <p:nvSpPr>
            <p:cNvPr id="152" name="Google Shape;152;p1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1"/>
          <p:cNvSpPr txBox="1">
            <a:spLocks noGrp="1"/>
          </p:cNvSpPr>
          <p:nvPr>
            <p:ph type="title" hasCustomPrompt="1"/>
          </p:nvPr>
        </p:nvSpPr>
        <p:spPr>
          <a:xfrm>
            <a:off x="709975" y="1212698"/>
            <a:ext cx="7724100" cy="210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15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55" name="Google Shape;155;p11"/>
          <p:cNvSpPr txBox="1">
            <a:spLocks noGrp="1"/>
          </p:cNvSpPr>
          <p:nvPr>
            <p:ph type="subTitle" idx="1"/>
          </p:nvPr>
        </p:nvSpPr>
        <p:spPr>
          <a:xfrm>
            <a:off x="1977875" y="3389275"/>
            <a:ext cx="51882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62" name="Google Shape;162;p1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3"/>
          <p:cNvSpPr txBox="1">
            <a:spLocks noGrp="1"/>
          </p:cNvSpPr>
          <p:nvPr>
            <p:ph type="title"/>
          </p:nvPr>
        </p:nvSpPr>
        <p:spPr>
          <a:xfrm>
            <a:off x="10288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13"/>
          <p:cNvSpPr txBox="1">
            <a:spLocks noGrp="1"/>
          </p:cNvSpPr>
          <p:nvPr>
            <p:ph type="subTitle" idx="1"/>
          </p:nvPr>
        </p:nvSpPr>
        <p:spPr>
          <a:xfrm>
            <a:off x="10288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2" hasCustomPrompt="1"/>
          </p:nvPr>
        </p:nvSpPr>
        <p:spPr>
          <a:xfrm>
            <a:off x="27983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8" name="Google Shape;168;p13"/>
          <p:cNvSpPr txBox="1">
            <a:spLocks noGrp="1"/>
          </p:cNvSpPr>
          <p:nvPr>
            <p:ph type="title" idx="3"/>
          </p:nvPr>
        </p:nvSpPr>
        <p:spPr>
          <a:xfrm>
            <a:off x="45126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13"/>
          <p:cNvSpPr txBox="1">
            <a:spLocks noGrp="1"/>
          </p:cNvSpPr>
          <p:nvPr>
            <p:ph type="subTitle" idx="4"/>
          </p:nvPr>
        </p:nvSpPr>
        <p:spPr>
          <a:xfrm>
            <a:off x="45126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5" hasCustomPrompt="1"/>
          </p:nvPr>
        </p:nvSpPr>
        <p:spPr>
          <a:xfrm>
            <a:off x="62821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1" name="Google Shape;171;p13"/>
          <p:cNvSpPr txBox="1">
            <a:spLocks noGrp="1"/>
          </p:cNvSpPr>
          <p:nvPr>
            <p:ph type="title" idx="6"/>
          </p:nvPr>
        </p:nvSpPr>
        <p:spPr>
          <a:xfrm>
            <a:off x="2261653"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13"/>
          <p:cNvSpPr txBox="1">
            <a:spLocks noGrp="1"/>
          </p:cNvSpPr>
          <p:nvPr>
            <p:ph type="subTitle" idx="7"/>
          </p:nvPr>
        </p:nvSpPr>
        <p:spPr>
          <a:xfrm>
            <a:off x="2261653"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8" hasCustomPrompt="1"/>
          </p:nvPr>
        </p:nvSpPr>
        <p:spPr>
          <a:xfrm>
            <a:off x="4023747"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4" name="Google Shape;174;p13"/>
          <p:cNvSpPr txBox="1">
            <a:spLocks noGrp="1"/>
          </p:cNvSpPr>
          <p:nvPr>
            <p:ph type="title" idx="9"/>
          </p:nvPr>
        </p:nvSpPr>
        <p:spPr>
          <a:xfrm>
            <a:off x="5753328"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13"/>
          </p:nvPr>
        </p:nvSpPr>
        <p:spPr>
          <a:xfrm>
            <a:off x="5753328"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14" hasCustomPrompt="1"/>
          </p:nvPr>
        </p:nvSpPr>
        <p:spPr>
          <a:xfrm>
            <a:off x="7515422"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84"/>
        <p:cNvGrpSpPr/>
        <p:nvPr/>
      </p:nvGrpSpPr>
      <p:grpSpPr>
        <a:xfrm>
          <a:off x="0" y="0"/>
          <a:ext cx="0" cy="0"/>
          <a:chOff x="0" y="0"/>
          <a:chExt cx="0" cy="0"/>
        </a:xfrm>
      </p:grpSpPr>
      <p:grpSp>
        <p:nvGrpSpPr>
          <p:cNvPr id="185" name="Google Shape;185;p14"/>
          <p:cNvGrpSpPr/>
          <p:nvPr/>
        </p:nvGrpSpPr>
        <p:grpSpPr>
          <a:xfrm>
            <a:off x="7914057" y="83663"/>
            <a:ext cx="1137830" cy="861541"/>
            <a:chOff x="2625225" y="855400"/>
            <a:chExt cx="1307700" cy="899687"/>
          </a:xfrm>
        </p:grpSpPr>
        <p:sp>
          <p:nvSpPr>
            <p:cNvPr id="186" name="Google Shape;186;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4"/>
          <p:cNvGrpSpPr/>
          <p:nvPr/>
        </p:nvGrpSpPr>
        <p:grpSpPr>
          <a:xfrm>
            <a:off x="142632" y="1226663"/>
            <a:ext cx="1137830" cy="861541"/>
            <a:chOff x="2625225" y="855400"/>
            <a:chExt cx="1307700" cy="899687"/>
          </a:xfrm>
        </p:grpSpPr>
        <p:sp>
          <p:nvSpPr>
            <p:cNvPr id="189" name="Google Shape;189;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4"/>
          <p:cNvGrpSpPr/>
          <p:nvPr/>
        </p:nvGrpSpPr>
        <p:grpSpPr>
          <a:xfrm>
            <a:off x="323275" y="322475"/>
            <a:ext cx="8490434" cy="4491900"/>
            <a:chOff x="323275" y="322475"/>
            <a:chExt cx="8490434" cy="4491900"/>
          </a:xfrm>
        </p:grpSpPr>
        <p:sp>
          <p:nvSpPr>
            <p:cNvPr id="192" name="Google Shape;192;p14"/>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14"/>
            <p:cNvGrpSpPr/>
            <p:nvPr/>
          </p:nvGrpSpPr>
          <p:grpSpPr>
            <a:xfrm flipH="1">
              <a:off x="331504" y="469451"/>
              <a:ext cx="8482204" cy="530259"/>
              <a:chOff x="716550" y="1893994"/>
              <a:chExt cx="7697100" cy="481179"/>
            </a:xfrm>
          </p:grpSpPr>
          <p:cxnSp>
            <p:nvCxnSpPr>
              <p:cNvPr id="194" name="Google Shape;194;p14"/>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5" name="Google Shape;195;p14"/>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 name="Google Shape;198;p14"/>
          <p:cNvGrpSpPr/>
          <p:nvPr/>
        </p:nvGrpSpPr>
        <p:grpSpPr>
          <a:xfrm>
            <a:off x="66432" y="3214726"/>
            <a:ext cx="1137830" cy="861541"/>
            <a:chOff x="2625225" y="855400"/>
            <a:chExt cx="1307700" cy="899687"/>
          </a:xfrm>
        </p:grpSpPr>
        <p:sp>
          <p:nvSpPr>
            <p:cNvPr id="199" name="Google Shape;199;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4"/>
          <p:cNvGrpSpPr/>
          <p:nvPr/>
        </p:nvGrpSpPr>
        <p:grpSpPr>
          <a:xfrm>
            <a:off x="7484119" y="4133026"/>
            <a:ext cx="1137830" cy="861541"/>
            <a:chOff x="2625225" y="855400"/>
            <a:chExt cx="1307700" cy="899687"/>
          </a:xfrm>
        </p:grpSpPr>
        <p:sp>
          <p:nvSpPr>
            <p:cNvPr id="202" name="Google Shape;202;p1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4"/>
          <p:cNvSpPr txBox="1">
            <a:spLocks noGrp="1"/>
          </p:cNvSpPr>
          <p:nvPr>
            <p:ph type="title"/>
          </p:nvPr>
        </p:nvSpPr>
        <p:spPr>
          <a:xfrm>
            <a:off x="1698875" y="1319200"/>
            <a:ext cx="57462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1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5" name="Google Shape;205;p14"/>
          <p:cNvSpPr txBox="1">
            <a:spLocks noGrp="1"/>
          </p:cNvSpPr>
          <p:nvPr>
            <p:ph type="subTitle" idx="1"/>
          </p:nvPr>
        </p:nvSpPr>
        <p:spPr>
          <a:xfrm>
            <a:off x="2483300" y="3283700"/>
            <a:ext cx="41775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6"/>
        <p:cNvGrpSpPr/>
        <p:nvPr/>
      </p:nvGrpSpPr>
      <p:grpSpPr>
        <a:xfrm>
          <a:off x="0" y="0"/>
          <a:ext cx="0" cy="0"/>
          <a:chOff x="0" y="0"/>
          <a:chExt cx="0" cy="0"/>
        </a:xfrm>
      </p:grpSpPr>
      <p:grpSp>
        <p:nvGrpSpPr>
          <p:cNvPr id="207" name="Google Shape;207;p15"/>
          <p:cNvGrpSpPr/>
          <p:nvPr/>
        </p:nvGrpSpPr>
        <p:grpSpPr>
          <a:xfrm>
            <a:off x="323275" y="322475"/>
            <a:ext cx="8490434" cy="4491900"/>
            <a:chOff x="323275" y="322475"/>
            <a:chExt cx="8490434" cy="4491900"/>
          </a:xfrm>
        </p:grpSpPr>
        <p:sp>
          <p:nvSpPr>
            <p:cNvPr id="208" name="Google Shape;208;p1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5"/>
            <p:cNvGrpSpPr/>
            <p:nvPr/>
          </p:nvGrpSpPr>
          <p:grpSpPr>
            <a:xfrm flipH="1">
              <a:off x="331504" y="469451"/>
              <a:ext cx="8482204" cy="530259"/>
              <a:chOff x="716550" y="1893994"/>
              <a:chExt cx="7697100" cy="481179"/>
            </a:xfrm>
          </p:grpSpPr>
          <p:cxnSp>
            <p:nvCxnSpPr>
              <p:cNvPr id="210" name="Google Shape;210;p1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11" name="Google Shape;211;p1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4" name="Google Shape;214;p15"/>
          <p:cNvSpPr txBox="1">
            <a:spLocks noGrp="1"/>
          </p:cNvSpPr>
          <p:nvPr>
            <p:ph type="title"/>
          </p:nvPr>
        </p:nvSpPr>
        <p:spPr>
          <a:xfrm>
            <a:off x="1732538" y="1144875"/>
            <a:ext cx="26811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5" name="Google Shape;215;p15"/>
          <p:cNvSpPr txBox="1">
            <a:spLocks noGrp="1"/>
          </p:cNvSpPr>
          <p:nvPr>
            <p:ph type="subTitle" idx="1"/>
          </p:nvPr>
        </p:nvSpPr>
        <p:spPr>
          <a:xfrm>
            <a:off x="2502013" y="2246800"/>
            <a:ext cx="4140000" cy="172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16" name="Google Shape;216;p15"/>
          <p:cNvGrpSpPr/>
          <p:nvPr/>
        </p:nvGrpSpPr>
        <p:grpSpPr>
          <a:xfrm>
            <a:off x="141025" y="1228495"/>
            <a:ext cx="1137900" cy="861417"/>
            <a:chOff x="2333960" y="2049193"/>
            <a:chExt cx="1137900" cy="861417"/>
          </a:xfrm>
        </p:grpSpPr>
        <p:sp>
          <p:nvSpPr>
            <p:cNvPr id="217" name="Google Shape;217;p15"/>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5"/>
          <p:cNvGrpSpPr/>
          <p:nvPr/>
        </p:nvGrpSpPr>
        <p:grpSpPr>
          <a:xfrm>
            <a:off x="7898675" y="152407"/>
            <a:ext cx="1137900" cy="861417"/>
            <a:chOff x="2333960" y="2049193"/>
            <a:chExt cx="1137900" cy="861417"/>
          </a:xfrm>
        </p:grpSpPr>
        <p:sp>
          <p:nvSpPr>
            <p:cNvPr id="220" name="Google Shape;220;p15"/>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5"/>
          <p:cNvGrpSpPr/>
          <p:nvPr/>
        </p:nvGrpSpPr>
        <p:grpSpPr>
          <a:xfrm>
            <a:off x="7273275" y="2529082"/>
            <a:ext cx="1137900" cy="861417"/>
            <a:chOff x="2333960" y="2049193"/>
            <a:chExt cx="1137900" cy="861417"/>
          </a:xfrm>
        </p:grpSpPr>
        <p:sp>
          <p:nvSpPr>
            <p:cNvPr id="223" name="Google Shape;223;p15"/>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5"/>
          <p:cNvGrpSpPr/>
          <p:nvPr/>
        </p:nvGrpSpPr>
        <p:grpSpPr>
          <a:xfrm>
            <a:off x="645250" y="3594420"/>
            <a:ext cx="1137900" cy="861417"/>
            <a:chOff x="2333960" y="2049193"/>
            <a:chExt cx="1137900" cy="861417"/>
          </a:xfrm>
        </p:grpSpPr>
        <p:sp>
          <p:nvSpPr>
            <p:cNvPr id="226" name="Google Shape;226;p15"/>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228"/>
        <p:cNvGrpSpPr/>
        <p:nvPr/>
      </p:nvGrpSpPr>
      <p:grpSpPr>
        <a:xfrm>
          <a:off x="0" y="0"/>
          <a:ext cx="0" cy="0"/>
          <a:chOff x="0" y="0"/>
          <a:chExt cx="0" cy="0"/>
        </a:xfrm>
      </p:grpSpPr>
      <p:grpSp>
        <p:nvGrpSpPr>
          <p:cNvPr id="229" name="Google Shape;229;p16"/>
          <p:cNvGrpSpPr/>
          <p:nvPr/>
        </p:nvGrpSpPr>
        <p:grpSpPr>
          <a:xfrm>
            <a:off x="323275" y="322475"/>
            <a:ext cx="8490434" cy="4491900"/>
            <a:chOff x="323275" y="322475"/>
            <a:chExt cx="8490434" cy="4491900"/>
          </a:xfrm>
        </p:grpSpPr>
        <p:sp>
          <p:nvSpPr>
            <p:cNvPr id="230" name="Google Shape;230;p1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6"/>
            <p:cNvGrpSpPr/>
            <p:nvPr/>
          </p:nvGrpSpPr>
          <p:grpSpPr>
            <a:xfrm flipH="1">
              <a:off x="331504" y="469451"/>
              <a:ext cx="8482204" cy="530259"/>
              <a:chOff x="716550" y="1893994"/>
              <a:chExt cx="7697100" cy="481179"/>
            </a:xfrm>
          </p:grpSpPr>
          <p:cxnSp>
            <p:nvCxnSpPr>
              <p:cNvPr id="232" name="Google Shape;232;p1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33" name="Google Shape;233;p1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 name="Google Shape;236;p16"/>
          <p:cNvSpPr txBox="1">
            <a:spLocks noGrp="1"/>
          </p:cNvSpPr>
          <p:nvPr>
            <p:ph type="title"/>
          </p:nvPr>
        </p:nvSpPr>
        <p:spPr>
          <a:xfrm flipH="1">
            <a:off x="4582025" y="1439448"/>
            <a:ext cx="3852000" cy="159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7" name="Google Shape;237;p16"/>
          <p:cNvSpPr txBox="1">
            <a:spLocks noGrp="1"/>
          </p:cNvSpPr>
          <p:nvPr>
            <p:ph type="subTitle" idx="1"/>
          </p:nvPr>
        </p:nvSpPr>
        <p:spPr>
          <a:xfrm flipH="1">
            <a:off x="4582025" y="3018900"/>
            <a:ext cx="3852000" cy="121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238"/>
        <p:cNvGrpSpPr/>
        <p:nvPr/>
      </p:nvGrpSpPr>
      <p:grpSpPr>
        <a:xfrm>
          <a:off x="0" y="0"/>
          <a:ext cx="0" cy="0"/>
          <a:chOff x="0" y="0"/>
          <a:chExt cx="0" cy="0"/>
        </a:xfrm>
      </p:grpSpPr>
      <p:grpSp>
        <p:nvGrpSpPr>
          <p:cNvPr id="239" name="Google Shape;239;p17"/>
          <p:cNvGrpSpPr/>
          <p:nvPr/>
        </p:nvGrpSpPr>
        <p:grpSpPr>
          <a:xfrm>
            <a:off x="323275" y="322475"/>
            <a:ext cx="8490434" cy="4491900"/>
            <a:chOff x="323275" y="322475"/>
            <a:chExt cx="8490434" cy="4491900"/>
          </a:xfrm>
        </p:grpSpPr>
        <p:sp>
          <p:nvSpPr>
            <p:cNvPr id="240" name="Google Shape;240;p17"/>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7"/>
            <p:cNvGrpSpPr/>
            <p:nvPr/>
          </p:nvGrpSpPr>
          <p:grpSpPr>
            <a:xfrm flipH="1">
              <a:off x="331504" y="469451"/>
              <a:ext cx="8482204" cy="530259"/>
              <a:chOff x="716550" y="1893994"/>
              <a:chExt cx="7697100" cy="481179"/>
            </a:xfrm>
          </p:grpSpPr>
          <p:cxnSp>
            <p:nvCxnSpPr>
              <p:cNvPr id="242" name="Google Shape;242;p17"/>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43" name="Google Shape;243;p17"/>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17"/>
          <p:cNvSpPr txBox="1">
            <a:spLocks noGrp="1"/>
          </p:cNvSpPr>
          <p:nvPr>
            <p:ph type="title"/>
          </p:nvPr>
        </p:nvSpPr>
        <p:spPr>
          <a:xfrm>
            <a:off x="720000" y="1807725"/>
            <a:ext cx="3357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7" name="Google Shape;247;p17"/>
          <p:cNvSpPr txBox="1">
            <a:spLocks noGrp="1"/>
          </p:cNvSpPr>
          <p:nvPr>
            <p:ph type="subTitle" idx="1"/>
          </p:nvPr>
        </p:nvSpPr>
        <p:spPr>
          <a:xfrm>
            <a:off x="720000" y="2532825"/>
            <a:ext cx="3357900" cy="127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9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s">
  <p:cSld name="CUSTOM_6">
    <p:spTree>
      <p:nvGrpSpPr>
        <p:cNvPr id="1" name="Shape 248"/>
        <p:cNvGrpSpPr/>
        <p:nvPr/>
      </p:nvGrpSpPr>
      <p:grpSpPr>
        <a:xfrm>
          <a:off x="0" y="0"/>
          <a:ext cx="0" cy="0"/>
          <a:chOff x="0" y="0"/>
          <a:chExt cx="0" cy="0"/>
        </a:xfrm>
      </p:grpSpPr>
      <p:grpSp>
        <p:nvGrpSpPr>
          <p:cNvPr id="249" name="Google Shape;249;p18"/>
          <p:cNvGrpSpPr/>
          <p:nvPr/>
        </p:nvGrpSpPr>
        <p:grpSpPr>
          <a:xfrm>
            <a:off x="323275" y="322475"/>
            <a:ext cx="8490434" cy="4491900"/>
            <a:chOff x="323275" y="322475"/>
            <a:chExt cx="8490434" cy="4491900"/>
          </a:xfrm>
        </p:grpSpPr>
        <p:sp>
          <p:nvSpPr>
            <p:cNvPr id="250" name="Google Shape;250;p18"/>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8"/>
            <p:cNvGrpSpPr/>
            <p:nvPr/>
          </p:nvGrpSpPr>
          <p:grpSpPr>
            <a:xfrm flipH="1">
              <a:off x="331504" y="469451"/>
              <a:ext cx="8482204" cy="530259"/>
              <a:chOff x="716550" y="1893994"/>
              <a:chExt cx="7697100" cy="481179"/>
            </a:xfrm>
          </p:grpSpPr>
          <p:cxnSp>
            <p:nvCxnSpPr>
              <p:cNvPr id="252" name="Google Shape;252;p18"/>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53" name="Google Shape;253;p18"/>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6" name="Google Shape;256;p18"/>
          <p:cNvSpPr txBox="1">
            <a:spLocks noGrp="1"/>
          </p:cNvSpPr>
          <p:nvPr>
            <p:ph type="title"/>
          </p:nvPr>
        </p:nvSpPr>
        <p:spPr>
          <a:xfrm>
            <a:off x="1025476" y="2800350"/>
            <a:ext cx="1754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7" name="Google Shape;257;p18"/>
          <p:cNvSpPr txBox="1">
            <a:spLocks noGrp="1"/>
          </p:cNvSpPr>
          <p:nvPr>
            <p:ph type="subTitle" idx="1"/>
          </p:nvPr>
        </p:nvSpPr>
        <p:spPr>
          <a:xfrm>
            <a:off x="815229" y="3346926"/>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8" name="Google Shape;258;p18"/>
          <p:cNvSpPr txBox="1">
            <a:spLocks noGrp="1"/>
          </p:cNvSpPr>
          <p:nvPr>
            <p:ph type="title" idx="2"/>
          </p:nvPr>
        </p:nvSpPr>
        <p:spPr>
          <a:xfrm>
            <a:off x="3722123" y="2800350"/>
            <a:ext cx="1699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9" name="Google Shape;259;p18"/>
          <p:cNvSpPr txBox="1">
            <a:spLocks noGrp="1"/>
          </p:cNvSpPr>
          <p:nvPr>
            <p:ph type="subTitle" idx="3"/>
          </p:nvPr>
        </p:nvSpPr>
        <p:spPr>
          <a:xfrm>
            <a:off x="3484215" y="3346926"/>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0" name="Google Shape;260;p18"/>
          <p:cNvSpPr txBox="1">
            <a:spLocks noGrp="1"/>
          </p:cNvSpPr>
          <p:nvPr>
            <p:ph type="title" idx="4"/>
          </p:nvPr>
        </p:nvSpPr>
        <p:spPr>
          <a:xfrm>
            <a:off x="6391312" y="2800350"/>
            <a:ext cx="1699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61" name="Google Shape;261;p18"/>
          <p:cNvSpPr txBox="1">
            <a:spLocks noGrp="1"/>
          </p:cNvSpPr>
          <p:nvPr>
            <p:ph type="subTitle" idx="5"/>
          </p:nvPr>
        </p:nvSpPr>
        <p:spPr>
          <a:xfrm>
            <a:off x="6153408" y="3346926"/>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2" name="Google Shape;262;p18"/>
          <p:cNvSpPr txBox="1">
            <a:spLocks noGrp="1"/>
          </p:cNvSpPr>
          <p:nvPr>
            <p:ph type="title" idx="6"/>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s">
  <p:cSld name="CUSTOM_5">
    <p:spTree>
      <p:nvGrpSpPr>
        <p:cNvPr id="1" name="Shape 263"/>
        <p:cNvGrpSpPr/>
        <p:nvPr/>
      </p:nvGrpSpPr>
      <p:grpSpPr>
        <a:xfrm>
          <a:off x="0" y="0"/>
          <a:ext cx="0" cy="0"/>
          <a:chOff x="0" y="0"/>
          <a:chExt cx="0" cy="0"/>
        </a:xfrm>
      </p:grpSpPr>
      <p:grpSp>
        <p:nvGrpSpPr>
          <p:cNvPr id="264" name="Google Shape;264;p19"/>
          <p:cNvGrpSpPr/>
          <p:nvPr/>
        </p:nvGrpSpPr>
        <p:grpSpPr>
          <a:xfrm>
            <a:off x="323275" y="322475"/>
            <a:ext cx="8490434" cy="4491900"/>
            <a:chOff x="323275" y="322475"/>
            <a:chExt cx="8490434" cy="4491900"/>
          </a:xfrm>
        </p:grpSpPr>
        <p:sp>
          <p:nvSpPr>
            <p:cNvPr id="265" name="Google Shape;265;p19"/>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9"/>
            <p:cNvGrpSpPr/>
            <p:nvPr/>
          </p:nvGrpSpPr>
          <p:grpSpPr>
            <a:xfrm flipH="1">
              <a:off x="331504" y="469451"/>
              <a:ext cx="8482204" cy="530259"/>
              <a:chOff x="716550" y="1893994"/>
              <a:chExt cx="7697100" cy="481179"/>
            </a:xfrm>
          </p:grpSpPr>
          <p:cxnSp>
            <p:nvCxnSpPr>
              <p:cNvPr id="267" name="Google Shape;267;p19"/>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68" name="Google Shape;268;p19"/>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1" name="Google Shape;271;p19"/>
          <p:cNvSpPr txBox="1">
            <a:spLocks noGrp="1"/>
          </p:cNvSpPr>
          <p:nvPr>
            <p:ph type="title"/>
          </p:nvPr>
        </p:nvSpPr>
        <p:spPr>
          <a:xfrm>
            <a:off x="1060239" y="1683802"/>
            <a:ext cx="1978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72" name="Google Shape;272;p19"/>
          <p:cNvSpPr txBox="1">
            <a:spLocks noGrp="1"/>
          </p:cNvSpPr>
          <p:nvPr>
            <p:ph type="subTitle" idx="1"/>
          </p:nvPr>
        </p:nvSpPr>
        <p:spPr>
          <a:xfrm>
            <a:off x="1060239" y="2226977"/>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3" name="Google Shape;273;p19"/>
          <p:cNvSpPr txBox="1">
            <a:spLocks noGrp="1"/>
          </p:cNvSpPr>
          <p:nvPr>
            <p:ph type="title" idx="2"/>
          </p:nvPr>
        </p:nvSpPr>
        <p:spPr>
          <a:xfrm>
            <a:off x="6105660" y="1683802"/>
            <a:ext cx="1978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74" name="Google Shape;274;p19"/>
          <p:cNvSpPr txBox="1">
            <a:spLocks noGrp="1"/>
          </p:cNvSpPr>
          <p:nvPr>
            <p:ph type="subTitle" idx="3"/>
          </p:nvPr>
        </p:nvSpPr>
        <p:spPr>
          <a:xfrm>
            <a:off x="6105660" y="2226977"/>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5" name="Google Shape;275;p19"/>
          <p:cNvSpPr txBox="1">
            <a:spLocks noGrp="1"/>
          </p:cNvSpPr>
          <p:nvPr>
            <p:ph type="title" idx="4"/>
          </p:nvPr>
        </p:nvSpPr>
        <p:spPr>
          <a:xfrm>
            <a:off x="1060239" y="3117202"/>
            <a:ext cx="1978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76" name="Google Shape;276;p19"/>
          <p:cNvSpPr txBox="1">
            <a:spLocks noGrp="1"/>
          </p:cNvSpPr>
          <p:nvPr>
            <p:ph type="subTitle" idx="5"/>
          </p:nvPr>
        </p:nvSpPr>
        <p:spPr>
          <a:xfrm>
            <a:off x="1060239" y="3660377"/>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7" name="Google Shape;277;p19"/>
          <p:cNvSpPr txBox="1">
            <a:spLocks noGrp="1"/>
          </p:cNvSpPr>
          <p:nvPr>
            <p:ph type="title" idx="6"/>
          </p:nvPr>
        </p:nvSpPr>
        <p:spPr>
          <a:xfrm>
            <a:off x="6105660" y="3117202"/>
            <a:ext cx="1978200" cy="44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78" name="Google Shape;278;p19"/>
          <p:cNvSpPr txBox="1">
            <a:spLocks noGrp="1"/>
          </p:cNvSpPr>
          <p:nvPr>
            <p:ph type="subTitle" idx="7"/>
          </p:nvPr>
        </p:nvSpPr>
        <p:spPr>
          <a:xfrm>
            <a:off x="6105660" y="3660377"/>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9" name="Google Shape;279;p19"/>
          <p:cNvSpPr txBox="1">
            <a:spLocks noGrp="1"/>
          </p:cNvSpPr>
          <p:nvPr>
            <p:ph type="title" idx="8"/>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80"/>
        <p:cNvGrpSpPr/>
        <p:nvPr/>
      </p:nvGrpSpPr>
      <p:grpSpPr>
        <a:xfrm>
          <a:off x="0" y="0"/>
          <a:ext cx="0" cy="0"/>
          <a:chOff x="0" y="0"/>
          <a:chExt cx="0" cy="0"/>
        </a:xfrm>
      </p:grpSpPr>
      <p:grpSp>
        <p:nvGrpSpPr>
          <p:cNvPr id="281" name="Google Shape;281;p20"/>
          <p:cNvGrpSpPr/>
          <p:nvPr/>
        </p:nvGrpSpPr>
        <p:grpSpPr>
          <a:xfrm>
            <a:off x="323275" y="322475"/>
            <a:ext cx="8490434" cy="4491900"/>
            <a:chOff x="323275" y="322475"/>
            <a:chExt cx="8490434" cy="4491900"/>
          </a:xfrm>
        </p:grpSpPr>
        <p:sp>
          <p:nvSpPr>
            <p:cNvPr id="282" name="Google Shape;282;p20"/>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0"/>
            <p:cNvGrpSpPr/>
            <p:nvPr/>
          </p:nvGrpSpPr>
          <p:grpSpPr>
            <a:xfrm flipH="1">
              <a:off x="331504" y="469451"/>
              <a:ext cx="8482204" cy="530259"/>
              <a:chOff x="716550" y="1893994"/>
              <a:chExt cx="7697100" cy="481179"/>
            </a:xfrm>
          </p:grpSpPr>
          <p:cxnSp>
            <p:nvCxnSpPr>
              <p:cNvPr id="284" name="Google Shape;284;p20"/>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20"/>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8" name="Google Shape;288;p20"/>
          <p:cNvSpPr txBox="1">
            <a:spLocks noGrp="1"/>
          </p:cNvSpPr>
          <p:nvPr>
            <p:ph type="title"/>
          </p:nvPr>
        </p:nvSpPr>
        <p:spPr>
          <a:xfrm>
            <a:off x="1028275" y="1626750"/>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9" name="Google Shape;289;p20"/>
          <p:cNvSpPr txBox="1">
            <a:spLocks noGrp="1"/>
          </p:cNvSpPr>
          <p:nvPr>
            <p:ph type="subTitle" idx="1"/>
          </p:nvPr>
        </p:nvSpPr>
        <p:spPr>
          <a:xfrm>
            <a:off x="902575" y="2289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0" name="Google Shape;290;p20"/>
          <p:cNvSpPr txBox="1">
            <a:spLocks noGrp="1"/>
          </p:cNvSpPr>
          <p:nvPr>
            <p:ph type="title" idx="2"/>
          </p:nvPr>
        </p:nvSpPr>
        <p:spPr>
          <a:xfrm>
            <a:off x="3724862" y="1626750"/>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1" name="Google Shape;291;p20"/>
          <p:cNvSpPr txBox="1">
            <a:spLocks noGrp="1"/>
          </p:cNvSpPr>
          <p:nvPr>
            <p:ph type="subTitle" idx="3"/>
          </p:nvPr>
        </p:nvSpPr>
        <p:spPr>
          <a:xfrm>
            <a:off x="3599162" y="2289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2" name="Google Shape;292;p20"/>
          <p:cNvSpPr txBox="1">
            <a:spLocks noGrp="1"/>
          </p:cNvSpPr>
          <p:nvPr>
            <p:ph type="title" idx="4"/>
          </p:nvPr>
        </p:nvSpPr>
        <p:spPr>
          <a:xfrm>
            <a:off x="1028275" y="3055025"/>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3" name="Google Shape;293;p20"/>
          <p:cNvSpPr txBox="1">
            <a:spLocks noGrp="1"/>
          </p:cNvSpPr>
          <p:nvPr>
            <p:ph type="subTitle" idx="5"/>
          </p:nvPr>
        </p:nvSpPr>
        <p:spPr>
          <a:xfrm>
            <a:off x="902575" y="37177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4" name="Google Shape;294;p20"/>
          <p:cNvSpPr txBox="1">
            <a:spLocks noGrp="1"/>
          </p:cNvSpPr>
          <p:nvPr>
            <p:ph type="title" idx="6"/>
          </p:nvPr>
        </p:nvSpPr>
        <p:spPr>
          <a:xfrm>
            <a:off x="3724862" y="3055025"/>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5" name="Google Shape;295;p20"/>
          <p:cNvSpPr txBox="1">
            <a:spLocks noGrp="1"/>
          </p:cNvSpPr>
          <p:nvPr>
            <p:ph type="subTitle" idx="7"/>
          </p:nvPr>
        </p:nvSpPr>
        <p:spPr>
          <a:xfrm>
            <a:off x="3599162" y="37177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6" name="Google Shape;296;p20"/>
          <p:cNvSpPr txBox="1">
            <a:spLocks noGrp="1"/>
          </p:cNvSpPr>
          <p:nvPr>
            <p:ph type="title" idx="8"/>
          </p:nvPr>
        </p:nvSpPr>
        <p:spPr>
          <a:xfrm>
            <a:off x="6381262" y="1626750"/>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7" name="Google Shape;297;p20"/>
          <p:cNvSpPr txBox="1">
            <a:spLocks noGrp="1"/>
          </p:cNvSpPr>
          <p:nvPr>
            <p:ph type="subTitle" idx="9"/>
          </p:nvPr>
        </p:nvSpPr>
        <p:spPr>
          <a:xfrm>
            <a:off x="6255562" y="22894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8" name="Google Shape;298;p20"/>
          <p:cNvSpPr txBox="1">
            <a:spLocks noGrp="1"/>
          </p:cNvSpPr>
          <p:nvPr>
            <p:ph type="title" idx="13"/>
          </p:nvPr>
        </p:nvSpPr>
        <p:spPr>
          <a:xfrm>
            <a:off x="6381262" y="3055025"/>
            <a:ext cx="1734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9" name="Google Shape;299;p20"/>
          <p:cNvSpPr txBox="1">
            <a:spLocks noGrp="1"/>
          </p:cNvSpPr>
          <p:nvPr>
            <p:ph type="subTitle" idx="14"/>
          </p:nvPr>
        </p:nvSpPr>
        <p:spPr>
          <a:xfrm>
            <a:off x="6255562" y="37177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0" name="Google Shape;300;p20"/>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01"/>
        <p:cNvGrpSpPr/>
        <p:nvPr/>
      </p:nvGrpSpPr>
      <p:grpSpPr>
        <a:xfrm>
          <a:off x="0" y="0"/>
          <a:ext cx="0" cy="0"/>
          <a:chOff x="0" y="0"/>
          <a:chExt cx="0" cy="0"/>
        </a:xfrm>
      </p:grpSpPr>
      <p:grpSp>
        <p:nvGrpSpPr>
          <p:cNvPr id="302" name="Google Shape;302;p21"/>
          <p:cNvGrpSpPr/>
          <p:nvPr/>
        </p:nvGrpSpPr>
        <p:grpSpPr>
          <a:xfrm>
            <a:off x="323275" y="322475"/>
            <a:ext cx="8490434" cy="4491900"/>
            <a:chOff x="323275" y="322475"/>
            <a:chExt cx="8490434" cy="4491900"/>
          </a:xfrm>
        </p:grpSpPr>
        <p:sp>
          <p:nvSpPr>
            <p:cNvPr id="303" name="Google Shape;303;p21"/>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21"/>
            <p:cNvGrpSpPr/>
            <p:nvPr/>
          </p:nvGrpSpPr>
          <p:grpSpPr>
            <a:xfrm flipH="1">
              <a:off x="331504" y="469451"/>
              <a:ext cx="8482204" cy="530259"/>
              <a:chOff x="716550" y="1893994"/>
              <a:chExt cx="7697100" cy="481179"/>
            </a:xfrm>
          </p:grpSpPr>
          <p:cxnSp>
            <p:nvCxnSpPr>
              <p:cNvPr id="305" name="Google Shape;305;p21"/>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06" name="Google Shape;306;p21"/>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9" name="Google Shape;309;p21"/>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10"/>
        <p:cNvGrpSpPr/>
        <p:nvPr/>
      </p:nvGrpSpPr>
      <p:grpSpPr>
        <a:xfrm>
          <a:off x="0" y="0"/>
          <a:ext cx="0" cy="0"/>
          <a:chOff x="0" y="0"/>
          <a:chExt cx="0" cy="0"/>
        </a:xfrm>
      </p:grpSpPr>
      <p:grpSp>
        <p:nvGrpSpPr>
          <p:cNvPr id="311" name="Google Shape;311;p22"/>
          <p:cNvGrpSpPr/>
          <p:nvPr/>
        </p:nvGrpSpPr>
        <p:grpSpPr>
          <a:xfrm>
            <a:off x="7103119" y="67463"/>
            <a:ext cx="1137830" cy="861541"/>
            <a:chOff x="2625225" y="855400"/>
            <a:chExt cx="1307700" cy="899687"/>
          </a:xfrm>
        </p:grpSpPr>
        <p:sp>
          <p:nvSpPr>
            <p:cNvPr id="312" name="Google Shape;312;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a:off x="66432" y="1150463"/>
            <a:ext cx="1137830" cy="861541"/>
            <a:chOff x="2625225" y="855400"/>
            <a:chExt cx="1307700" cy="899687"/>
          </a:xfrm>
        </p:grpSpPr>
        <p:sp>
          <p:nvSpPr>
            <p:cNvPr id="315" name="Google Shape;31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2"/>
          <p:cNvGrpSpPr/>
          <p:nvPr/>
        </p:nvGrpSpPr>
        <p:grpSpPr>
          <a:xfrm>
            <a:off x="323275" y="322475"/>
            <a:ext cx="8490434" cy="4491900"/>
            <a:chOff x="323275" y="322475"/>
            <a:chExt cx="8490434" cy="4491900"/>
          </a:xfrm>
        </p:grpSpPr>
        <p:sp>
          <p:nvSpPr>
            <p:cNvPr id="318" name="Google Shape;318;p2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2"/>
            <p:cNvGrpSpPr/>
            <p:nvPr/>
          </p:nvGrpSpPr>
          <p:grpSpPr>
            <a:xfrm flipH="1">
              <a:off x="331504" y="469451"/>
              <a:ext cx="8482204" cy="530259"/>
              <a:chOff x="716550" y="1893994"/>
              <a:chExt cx="7697100" cy="481179"/>
            </a:xfrm>
          </p:grpSpPr>
          <p:cxnSp>
            <p:nvCxnSpPr>
              <p:cNvPr id="320" name="Google Shape;320;p2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21" name="Google Shape;321;p2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 name="Google Shape;324;p22"/>
          <p:cNvGrpSpPr/>
          <p:nvPr/>
        </p:nvGrpSpPr>
        <p:grpSpPr>
          <a:xfrm>
            <a:off x="7865119" y="3675826"/>
            <a:ext cx="1137830" cy="861541"/>
            <a:chOff x="2625225" y="855400"/>
            <a:chExt cx="1307700" cy="899687"/>
          </a:xfrm>
        </p:grpSpPr>
        <p:sp>
          <p:nvSpPr>
            <p:cNvPr id="325" name="Google Shape;32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2"/>
          <p:cNvSpPr txBox="1">
            <a:spLocks noGrp="1"/>
          </p:cNvSpPr>
          <p:nvPr>
            <p:ph type="body" idx="1"/>
          </p:nvPr>
        </p:nvSpPr>
        <p:spPr>
          <a:xfrm>
            <a:off x="1226575" y="1533475"/>
            <a:ext cx="6690900" cy="2466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1pPr>
            <a:lvl2pPr marL="914400" lvl="1" indent="-317500" rtl="0">
              <a:lnSpc>
                <a:spcPct val="115000"/>
              </a:lnSpc>
              <a:spcBef>
                <a:spcPts val="0"/>
              </a:spcBef>
              <a:spcAft>
                <a:spcPts val="0"/>
              </a:spcAft>
              <a:buClr>
                <a:schemeClr val="dk2"/>
              </a:buClr>
              <a:buSzPts val="1400"/>
              <a:buFont typeface="Lato"/>
              <a:buAutoNum type="alphaLcPeriod"/>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AutoNum type="romanLcPeriod"/>
              <a:defRPr>
                <a:solidFill>
                  <a:schemeClr val="dk2"/>
                </a:solidFill>
                <a:latin typeface="Lato"/>
                <a:ea typeface="Lato"/>
                <a:cs typeface="Lato"/>
                <a:sym typeface="Lato"/>
              </a:defRPr>
            </a:lvl9pPr>
          </a:lstStyle>
          <a:p>
            <a:endParaRPr/>
          </a:p>
        </p:txBody>
      </p:sp>
      <p:sp>
        <p:nvSpPr>
          <p:cNvPr id="328" name="Google Shape;328;p2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IG_NUMBER_1">
    <p:spTree>
      <p:nvGrpSpPr>
        <p:cNvPr id="1" name="Shape 329"/>
        <p:cNvGrpSpPr/>
        <p:nvPr/>
      </p:nvGrpSpPr>
      <p:grpSpPr>
        <a:xfrm>
          <a:off x="0" y="0"/>
          <a:ext cx="0" cy="0"/>
          <a:chOff x="0" y="0"/>
          <a:chExt cx="0" cy="0"/>
        </a:xfrm>
      </p:grpSpPr>
      <p:grpSp>
        <p:nvGrpSpPr>
          <p:cNvPr id="330" name="Google Shape;330;p23"/>
          <p:cNvGrpSpPr/>
          <p:nvPr/>
        </p:nvGrpSpPr>
        <p:grpSpPr>
          <a:xfrm>
            <a:off x="7103119" y="67463"/>
            <a:ext cx="1137830" cy="861541"/>
            <a:chOff x="2625225" y="855400"/>
            <a:chExt cx="1307700" cy="899687"/>
          </a:xfrm>
        </p:grpSpPr>
        <p:sp>
          <p:nvSpPr>
            <p:cNvPr id="331" name="Google Shape;331;p2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3"/>
          <p:cNvGrpSpPr/>
          <p:nvPr/>
        </p:nvGrpSpPr>
        <p:grpSpPr>
          <a:xfrm>
            <a:off x="66432" y="1150463"/>
            <a:ext cx="1137830" cy="861541"/>
            <a:chOff x="2625225" y="855400"/>
            <a:chExt cx="1307700" cy="899687"/>
          </a:xfrm>
        </p:grpSpPr>
        <p:sp>
          <p:nvSpPr>
            <p:cNvPr id="334" name="Google Shape;334;p2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3"/>
          <p:cNvGrpSpPr/>
          <p:nvPr/>
        </p:nvGrpSpPr>
        <p:grpSpPr>
          <a:xfrm>
            <a:off x="323275" y="322475"/>
            <a:ext cx="8490434" cy="4491900"/>
            <a:chOff x="323275" y="322475"/>
            <a:chExt cx="8490434" cy="4491900"/>
          </a:xfrm>
        </p:grpSpPr>
        <p:sp>
          <p:nvSpPr>
            <p:cNvPr id="337" name="Google Shape;337;p2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23"/>
            <p:cNvGrpSpPr/>
            <p:nvPr/>
          </p:nvGrpSpPr>
          <p:grpSpPr>
            <a:xfrm flipH="1">
              <a:off x="331504" y="469451"/>
              <a:ext cx="8482204" cy="530259"/>
              <a:chOff x="716550" y="1893994"/>
              <a:chExt cx="7697100" cy="481179"/>
            </a:xfrm>
          </p:grpSpPr>
          <p:cxnSp>
            <p:nvCxnSpPr>
              <p:cNvPr id="339" name="Google Shape;339;p2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40" name="Google Shape;340;p2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23"/>
          <p:cNvGrpSpPr/>
          <p:nvPr/>
        </p:nvGrpSpPr>
        <p:grpSpPr>
          <a:xfrm>
            <a:off x="142632" y="3214726"/>
            <a:ext cx="1137830" cy="861541"/>
            <a:chOff x="2625225" y="855400"/>
            <a:chExt cx="1307700" cy="899687"/>
          </a:xfrm>
        </p:grpSpPr>
        <p:sp>
          <p:nvSpPr>
            <p:cNvPr id="344" name="Google Shape;344;p2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3"/>
          <p:cNvGrpSpPr/>
          <p:nvPr/>
        </p:nvGrpSpPr>
        <p:grpSpPr>
          <a:xfrm>
            <a:off x="7865119" y="1656876"/>
            <a:ext cx="1137830" cy="861541"/>
            <a:chOff x="2625225" y="855400"/>
            <a:chExt cx="1307700" cy="899687"/>
          </a:xfrm>
        </p:grpSpPr>
        <p:sp>
          <p:nvSpPr>
            <p:cNvPr id="347" name="Google Shape;347;p2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23"/>
          <p:cNvSpPr txBox="1">
            <a:spLocks noGrp="1"/>
          </p:cNvSpPr>
          <p:nvPr>
            <p:ph type="title" hasCustomPrompt="1"/>
          </p:nvPr>
        </p:nvSpPr>
        <p:spPr>
          <a:xfrm>
            <a:off x="2295900" y="1337894"/>
            <a:ext cx="4552200" cy="76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51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50" name="Google Shape;350;p23"/>
          <p:cNvSpPr txBox="1">
            <a:spLocks noGrp="1"/>
          </p:cNvSpPr>
          <p:nvPr>
            <p:ph type="subTitle" idx="1"/>
          </p:nvPr>
        </p:nvSpPr>
        <p:spPr>
          <a:xfrm>
            <a:off x="2554350" y="2028931"/>
            <a:ext cx="40353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351" name="Google Shape;351;p23"/>
          <p:cNvSpPr txBox="1">
            <a:spLocks noGrp="1"/>
          </p:cNvSpPr>
          <p:nvPr>
            <p:ph type="title" idx="2" hasCustomPrompt="1"/>
          </p:nvPr>
        </p:nvSpPr>
        <p:spPr>
          <a:xfrm>
            <a:off x="2295900" y="3074619"/>
            <a:ext cx="4552200" cy="76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51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52" name="Google Shape;352;p23"/>
          <p:cNvSpPr txBox="1">
            <a:spLocks noGrp="1"/>
          </p:cNvSpPr>
          <p:nvPr>
            <p:ph type="subTitle" idx="3"/>
          </p:nvPr>
        </p:nvSpPr>
        <p:spPr>
          <a:xfrm>
            <a:off x="2554350" y="3765706"/>
            <a:ext cx="40353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53"/>
        <p:cNvGrpSpPr/>
        <p:nvPr/>
      </p:nvGrpSpPr>
      <p:grpSpPr>
        <a:xfrm>
          <a:off x="0" y="0"/>
          <a:ext cx="0" cy="0"/>
          <a:chOff x="0" y="0"/>
          <a:chExt cx="0" cy="0"/>
        </a:xfrm>
      </p:grpSpPr>
      <p:grpSp>
        <p:nvGrpSpPr>
          <p:cNvPr id="354" name="Google Shape;354;p24"/>
          <p:cNvGrpSpPr/>
          <p:nvPr/>
        </p:nvGrpSpPr>
        <p:grpSpPr>
          <a:xfrm>
            <a:off x="7865107" y="4106601"/>
            <a:ext cx="1137830" cy="861541"/>
            <a:chOff x="2625225" y="855400"/>
            <a:chExt cx="1307700" cy="899687"/>
          </a:xfrm>
        </p:grpSpPr>
        <p:sp>
          <p:nvSpPr>
            <p:cNvPr id="355" name="Google Shape;355;p2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24"/>
          <p:cNvGrpSpPr/>
          <p:nvPr/>
        </p:nvGrpSpPr>
        <p:grpSpPr>
          <a:xfrm>
            <a:off x="7103119" y="67463"/>
            <a:ext cx="1137830" cy="861541"/>
            <a:chOff x="2625225" y="855400"/>
            <a:chExt cx="1307700" cy="899687"/>
          </a:xfrm>
        </p:grpSpPr>
        <p:sp>
          <p:nvSpPr>
            <p:cNvPr id="358" name="Google Shape;358;p2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4"/>
          <p:cNvGrpSpPr/>
          <p:nvPr/>
        </p:nvGrpSpPr>
        <p:grpSpPr>
          <a:xfrm>
            <a:off x="66432" y="1150463"/>
            <a:ext cx="1137830" cy="861541"/>
            <a:chOff x="2625225" y="855400"/>
            <a:chExt cx="1307700" cy="899687"/>
          </a:xfrm>
        </p:grpSpPr>
        <p:sp>
          <p:nvSpPr>
            <p:cNvPr id="361" name="Google Shape;361;p2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24"/>
          <p:cNvGrpSpPr/>
          <p:nvPr/>
        </p:nvGrpSpPr>
        <p:grpSpPr>
          <a:xfrm>
            <a:off x="323275" y="322475"/>
            <a:ext cx="8490434" cy="4491900"/>
            <a:chOff x="323275" y="322475"/>
            <a:chExt cx="8490434" cy="4491900"/>
          </a:xfrm>
        </p:grpSpPr>
        <p:sp>
          <p:nvSpPr>
            <p:cNvPr id="364" name="Google Shape;364;p24"/>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24"/>
            <p:cNvGrpSpPr/>
            <p:nvPr/>
          </p:nvGrpSpPr>
          <p:grpSpPr>
            <a:xfrm flipH="1">
              <a:off x="331504" y="469451"/>
              <a:ext cx="8482204" cy="530259"/>
              <a:chOff x="716550" y="1893994"/>
              <a:chExt cx="7697100" cy="481179"/>
            </a:xfrm>
          </p:grpSpPr>
          <p:cxnSp>
            <p:nvCxnSpPr>
              <p:cNvPr id="366" name="Google Shape;366;p24"/>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67" name="Google Shape;367;p24"/>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0" name="Google Shape;370;p24"/>
          <p:cNvGrpSpPr/>
          <p:nvPr/>
        </p:nvGrpSpPr>
        <p:grpSpPr>
          <a:xfrm>
            <a:off x="66432" y="4182801"/>
            <a:ext cx="1137830" cy="861541"/>
            <a:chOff x="2625225" y="855400"/>
            <a:chExt cx="1307700" cy="899687"/>
          </a:xfrm>
        </p:grpSpPr>
        <p:sp>
          <p:nvSpPr>
            <p:cNvPr id="371" name="Google Shape;371;p2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24"/>
          <p:cNvSpPr txBox="1">
            <a:spLocks noGrp="1"/>
          </p:cNvSpPr>
          <p:nvPr>
            <p:ph type="subTitle" idx="1"/>
          </p:nvPr>
        </p:nvSpPr>
        <p:spPr>
          <a:xfrm>
            <a:off x="2854763" y="1901417"/>
            <a:ext cx="3434700" cy="14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4" name="Google Shape;374;p24"/>
          <p:cNvSpPr txBox="1">
            <a:spLocks noGrp="1"/>
          </p:cNvSpPr>
          <p:nvPr>
            <p:ph type="title"/>
          </p:nvPr>
        </p:nvSpPr>
        <p:spPr>
          <a:xfrm>
            <a:off x="2646113" y="1177296"/>
            <a:ext cx="3852000" cy="85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5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75" name="Google Shape;375;p24"/>
          <p:cNvGrpSpPr/>
          <p:nvPr/>
        </p:nvGrpSpPr>
        <p:grpSpPr>
          <a:xfrm>
            <a:off x="7828119" y="1229926"/>
            <a:ext cx="1137830" cy="861541"/>
            <a:chOff x="2625225" y="855400"/>
            <a:chExt cx="1307700" cy="899687"/>
          </a:xfrm>
        </p:grpSpPr>
        <p:sp>
          <p:nvSpPr>
            <p:cNvPr id="376" name="Google Shape;376;p24"/>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4"/>
          <p:cNvSpPr txBox="1"/>
          <p:nvPr/>
        </p:nvSpPr>
        <p:spPr>
          <a:xfrm>
            <a:off x="2589150" y="3810546"/>
            <a:ext cx="39657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rgbClr val="434343"/>
                </a:solidFill>
                <a:latin typeface="Lato"/>
                <a:ea typeface="Lato"/>
                <a:cs typeface="Lato"/>
                <a:sym typeface="Lato"/>
              </a:rPr>
              <a:t>CREDITS: This presentation template was created by </a:t>
            </a:r>
            <a:r>
              <a:rPr lang="en" sz="1000">
                <a:solidFill>
                  <a:srgbClr val="434343"/>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rgbClr val="434343"/>
                </a:solidFill>
                <a:latin typeface="Lato"/>
                <a:ea typeface="Lato"/>
                <a:cs typeface="Lato"/>
                <a:sym typeface="Lato"/>
              </a:rPr>
              <a:t>, including icons by </a:t>
            </a:r>
            <a:r>
              <a:rPr lang="en" sz="1000">
                <a:solidFill>
                  <a:srgbClr val="434343"/>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rgbClr val="434343"/>
                </a:solidFill>
                <a:latin typeface="Lato"/>
                <a:ea typeface="Lato"/>
                <a:cs typeface="Lato"/>
                <a:sym typeface="Lato"/>
              </a:rPr>
              <a:t>, and infographics &amp; images by </a:t>
            </a:r>
            <a:r>
              <a:rPr lang="en" sz="1000">
                <a:solidFill>
                  <a:srgbClr val="434343"/>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rgbClr val="434343"/>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grpSp>
        <p:nvGrpSpPr>
          <p:cNvPr id="48" name="Google Shape;48;p4"/>
          <p:cNvGrpSpPr/>
          <p:nvPr/>
        </p:nvGrpSpPr>
        <p:grpSpPr>
          <a:xfrm>
            <a:off x="323275" y="322475"/>
            <a:ext cx="8490434" cy="4491900"/>
            <a:chOff x="323275" y="322475"/>
            <a:chExt cx="8490434" cy="4491900"/>
          </a:xfrm>
        </p:grpSpPr>
        <p:sp>
          <p:nvSpPr>
            <p:cNvPr id="49" name="Google Shape;49;p4"/>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flipH="1">
              <a:off x="331504" y="469451"/>
              <a:ext cx="8482204" cy="530259"/>
              <a:chOff x="716550" y="1893994"/>
              <a:chExt cx="7697100" cy="481179"/>
            </a:xfrm>
          </p:grpSpPr>
          <p:cxnSp>
            <p:nvCxnSpPr>
              <p:cNvPr id="51" name="Google Shape;51;p4"/>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52" name="Google Shape;52;p4"/>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 name="Google Shape;55;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56" name="Google Shape;56;p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grpSp>
        <p:nvGrpSpPr>
          <p:cNvPr id="58" name="Google Shape;58;p5"/>
          <p:cNvGrpSpPr/>
          <p:nvPr/>
        </p:nvGrpSpPr>
        <p:grpSpPr>
          <a:xfrm>
            <a:off x="323275" y="322475"/>
            <a:ext cx="8490434" cy="4491900"/>
            <a:chOff x="323275" y="322475"/>
            <a:chExt cx="8490434" cy="4491900"/>
          </a:xfrm>
        </p:grpSpPr>
        <p:sp>
          <p:nvSpPr>
            <p:cNvPr id="59" name="Google Shape;59;p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5"/>
            <p:cNvGrpSpPr/>
            <p:nvPr/>
          </p:nvGrpSpPr>
          <p:grpSpPr>
            <a:xfrm flipH="1">
              <a:off x="331504" y="469451"/>
              <a:ext cx="8482204" cy="530259"/>
              <a:chOff x="716550" y="1893994"/>
              <a:chExt cx="7697100" cy="481179"/>
            </a:xfrm>
          </p:grpSpPr>
          <p:cxnSp>
            <p:nvCxnSpPr>
              <p:cNvPr id="61" name="Google Shape;61;p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5"/>
          <p:cNvSpPr txBox="1">
            <a:spLocks noGrp="1"/>
          </p:cNvSpPr>
          <p:nvPr>
            <p:ph type="title"/>
          </p:nvPr>
        </p:nvSpPr>
        <p:spPr>
          <a:xfrm>
            <a:off x="1924624"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5"/>
          <p:cNvSpPr txBox="1">
            <a:spLocks noGrp="1"/>
          </p:cNvSpPr>
          <p:nvPr>
            <p:ph type="title" idx="2"/>
          </p:nvPr>
        </p:nvSpPr>
        <p:spPr>
          <a:xfrm>
            <a:off x="5280898"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5"/>
          <p:cNvSpPr txBox="1">
            <a:spLocks noGrp="1"/>
          </p:cNvSpPr>
          <p:nvPr>
            <p:ph type="subTitle" idx="1"/>
          </p:nvPr>
        </p:nvSpPr>
        <p:spPr>
          <a:xfrm>
            <a:off x="507317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5"/>
          <p:cNvSpPr txBox="1">
            <a:spLocks noGrp="1"/>
          </p:cNvSpPr>
          <p:nvPr>
            <p:ph type="subTitle" idx="3"/>
          </p:nvPr>
        </p:nvSpPr>
        <p:spPr>
          <a:xfrm>
            <a:off x="171692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5"/>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grpSp>
        <p:nvGrpSpPr>
          <p:cNvPr id="71" name="Google Shape;71;p6"/>
          <p:cNvGrpSpPr/>
          <p:nvPr/>
        </p:nvGrpSpPr>
        <p:grpSpPr>
          <a:xfrm>
            <a:off x="323275" y="322475"/>
            <a:ext cx="8490434" cy="4491900"/>
            <a:chOff x="323275" y="322475"/>
            <a:chExt cx="8490434" cy="4491900"/>
          </a:xfrm>
        </p:grpSpPr>
        <p:sp>
          <p:nvSpPr>
            <p:cNvPr id="72" name="Google Shape;72;p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6"/>
            <p:cNvGrpSpPr/>
            <p:nvPr/>
          </p:nvGrpSpPr>
          <p:grpSpPr>
            <a:xfrm flipH="1">
              <a:off x="331504" y="469451"/>
              <a:ext cx="8482204" cy="530259"/>
              <a:chOff x="716550" y="1893994"/>
              <a:chExt cx="7697100" cy="481179"/>
            </a:xfrm>
          </p:grpSpPr>
          <p:cxnSp>
            <p:nvCxnSpPr>
              <p:cNvPr id="74" name="Google Shape;74;p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75" name="Google Shape;75;p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6"/>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grpSp>
        <p:nvGrpSpPr>
          <p:cNvPr id="80" name="Google Shape;80;p7"/>
          <p:cNvGrpSpPr/>
          <p:nvPr/>
        </p:nvGrpSpPr>
        <p:grpSpPr>
          <a:xfrm>
            <a:off x="323275" y="322475"/>
            <a:ext cx="8490434" cy="4491900"/>
            <a:chOff x="323275" y="322475"/>
            <a:chExt cx="8490434" cy="4491900"/>
          </a:xfrm>
        </p:grpSpPr>
        <p:sp>
          <p:nvSpPr>
            <p:cNvPr id="81" name="Google Shape;81;p7"/>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7"/>
            <p:cNvGrpSpPr/>
            <p:nvPr/>
          </p:nvGrpSpPr>
          <p:grpSpPr>
            <a:xfrm flipH="1">
              <a:off x="331504" y="469451"/>
              <a:ext cx="8482204" cy="530259"/>
              <a:chOff x="716550" y="1893994"/>
              <a:chExt cx="7697100" cy="481179"/>
            </a:xfrm>
          </p:grpSpPr>
          <p:cxnSp>
            <p:nvCxnSpPr>
              <p:cNvPr id="83" name="Google Shape;83;p7"/>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84" name="Google Shape;84;p7"/>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 name="Google Shape;87;p7"/>
          <p:cNvSpPr txBox="1">
            <a:spLocks noGrp="1"/>
          </p:cNvSpPr>
          <p:nvPr>
            <p:ph type="subTitle" idx="1"/>
          </p:nvPr>
        </p:nvSpPr>
        <p:spPr>
          <a:xfrm>
            <a:off x="720000" y="1386477"/>
            <a:ext cx="3881400" cy="303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88" name="Google Shape;88;p7"/>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grpSp>
        <p:nvGrpSpPr>
          <p:cNvPr id="90" name="Google Shape;90;p8"/>
          <p:cNvGrpSpPr/>
          <p:nvPr/>
        </p:nvGrpSpPr>
        <p:grpSpPr>
          <a:xfrm>
            <a:off x="7103119" y="67463"/>
            <a:ext cx="1137830" cy="861541"/>
            <a:chOff x="2625225" y="855400"/>
            <a:chExt cx="1307700" cy="899687"/>
          </a:xfrm>
        </p:grpSpPr>
        <p:sp>
          <p:nvSpPr>
            <p:cNvPr id="91" name="Google Shape;91;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a:off x="66432" y="1150463"/>
            <a:ext cx="1137830" cy="861541"/>
            <a:chOff x="2625225" y="855400"/>
            <a:chExt cx="1307700" cy="899687"/>
          </a:xfrm>
        </p:grpSpPr>
        <p:sp>
          <p:nvSpPr>
            <p:cNvPr id="94" name="Google Shape;9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323275" y="322475"/>
            <a:ext cx="8490434" cy="4491900"/>
            <a:chOff x="323275" y="322475"/>
            <a:chExt cx="8490434" cy="4491900"/>
          </a:xfrm>
        </p:grpSpPr>
        <p:sp>
          <p:nvSpPr>
            <p:cNvPr id="97" name="Google Shape;97;p8"/>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flipH="1">
              <a:off x="331504" y="469451"/>
              <a:ext cx="8482204" cy="530259"/>
              <a:chOff x="716550" y="1893994"/>
              <a:chExt cx="7697100" cy="481179"/>
            </a:xfrm>
          </p:grpSpPr>
          <p:cxnSp>
            <p:nvCxnSpPr>
              <p:cNvPr id="99" name="Google Shape;99;p8"/>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00" name="Google Shape;100;p8"/>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 name="Google Shape;103;p8"/>
          <p:cNvGrpSpPr/>
          <p:nvPr/>
        </p:nvGrpSpPr>
        <p:grpSpPr>
          <a:xfrm>
            <a:off x="142632" y="3214726"/>
            <a:ext cx="1137830" cy="861541"/>
            <a:chOff x="2625225" y="855400"/>
            <a:chExt cx="1307700" cy="899687"/>
          </a:xfrm>
        </p:grpSpPr>
        <p:sp>
          <p:nvSpPr>
            <p:cNvPr id="104" name="Google Shape;10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8"/>
          <p:cNvGrpSpPr/>
          <p:nvPr/>
        </p:nvGrpSpPr>
        <p:grpSpPr>
          <a:xfrm>
            <a:off x="7865119" y="3675826"/>
            <a:ext cx="1137830" cy="861541"/>
            <a:chOff x="2625225" y="855400"/>
            <a:chExt cx="1307700" cy="899687"/>
          </a:xfrm>
        </p:grpSpPr>
        <p:sp>
          <p:nvSpPr>
            <p:cNvPr id="107" name="Google Shape;107;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8"/>
          <p:cNvSpPr txBox="1">
            <a:spLocks noGrp="1"/>
          </p:cNvSpPr>
          <p:nvPr>
            <p:ph type="title"/>
          </p:nvPr>
        </p:nvSpPr>
        <p:spPr>
          <a:xfrm>
            <a:off x="1381550" y="1691300"/>
            <a:ext cx="6381000" cy="2370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grpSp>
        <p:nvGrpSpPr>
          <p:cNvPr id="111" name="Google Shape;111;p9"/>
          <p:cNvGrpSpPr/>
          <p:nvPr/>
        </p:nvGrpSpPr>
        <p:grpSpPr>
          <a:xfrm>
            <a:off x="7892381" y="83663"/>
            <a:ext cx="1137830" cy="861541"/>
            <a:chOff x="2625225" y="855400"/>
            <a:chExt cx="1307700" cy="899687"/>
          </a:xfrm>
        </p:grpSpPr>
        <p:sp>
          <p:nvSpPr>
            <p:cNvPr id="112" name="Google Shape;112;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142632" y="1226663"/>
            <a:ext cx="1137830" cy="861541"/>
            <a:chOff x="2625225" y="855400"/>
            <a:chExt cx="1307700" cy="899687"/>
          </a:xfrm>
        </p:grpSpPr>
        <p:sp>
          <p:nvSpPr>
            <p:cNvPr id="115" name="Google Shape;11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9"/>
          <p:cNvGrpSpPr/>
          <p:nvPr/>
        </p:nvGrpSpPr>
        <p:grpSpPr>
          <a:xfrm>
            <a:off x="323275" y="322475"/>
            <a:ext cx="8490434" cy="4491900"/>
            <a:chOff x="323275" y="322475"/>
            <a:chExt cx="8490434" cy="4491900"/>
          </a:xfrm>
        </p:grpSpPr>
        <p:sp>
          <p:nvSpPr>
            <p:cNvPr id="118" name="Google Shape;118;p9"/>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flipH="1">
              <a:off x="331504" y="469451"/>
              <a:ext cx="8482204" cy="530259"/>
              <a:chOff x="716550" y="1893994"/>
              <a:chExt cx="7697100" cy="481179"/>
            </a:xfrm>
          </p:grpSpPr>
          <p:cxnSp>
            <p:nvCxnSpPr>
              <p:cNvPr id="120" name="Google Shape;120;p9"/>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21" name="Google Shape;121;p9"/>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9"/>
          <p:cNvGrpSpPr/>
          <p:nvPr/>
        </p:nvGrpSpPr>
        <p:grpSpPr>
          <a:xfrm>
            <a:off x="66432" y="3214726"/>
            <a:ext cx="1137830" cy="861541"/>
            <a:chOff x="2625225" y="855400"/>
            <a:chExt cx="1307700" cy="899687"/>
          </a:xfrm>
        </p:grpSpPr>
        <p:sp>
          <p:nvSpPr>
            <p:cNvPr id="125" name="Google Shape;12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txBox="1">
            <a:spLocks noGrp="1"/>
          </p:cNvSpPr>
          <p:nvPr>
            <p:ph type="title"/>
          </p:nvPr>
        </p:nvSpPr>
        <p:spPr>
          <a:xfrm>
            <a:off x="2246525" y="1427521"/>
            <a:ext cx="4650900" cy="1634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8" name="Google Shape;128;p9"/>
          <p:cNvSpPr txBox="1">
            <a:spLocks noGrp="1"/>
          </p:cNvSpPr>
          <p:nvPr>
            <p:ph type="subTitle" idx="1"/>
          </p:nvPr>
        </p:nvSpPr>
        <p:spPr>
          <a:xfrm>
            <a:off x="1877625" y="2970471"/>
            <a:ext cx="5388900" cy="15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9" name="Google Shape;129;p9"/>
          <p:cNvGrpSpPr/>
          <p:nvPr/>
        </p:nvGrpSpPr>
        <p:grpSpPr>
          <a:xfrm>
            <a:off x="7484119" y="4133026"/>
            <a:ext cx="1137830" cy="861541"/>
            <a:chOff x="2625225" y="855400"/>
            <a:chExt cx="1307700" cy="899687"/>
          </a:xfrm>
        </p:grpSpPr>
        <p:sp>
          <p:nvSpPr>
            <p:cNvPr id="130" name="Google Shape;130;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817050" y="1196798"/>
            <a:ext cx="3633900" cy="111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29"/>
          <p:cNvSpPr/>
          <p:nvPr/>
        </p:nvSpPr>
        <p:spPr>
          <a:xfrm>
            <a:off x="2306100" y="3607475"/>
            <a:ext cx="4531800" cy="869700"/>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2975" y="1088498"/>
            <a:ext cx="6798000" cy="245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Home Security System using Arduino UNO</a:t>
            </a:r>
            <a:endParaRPr/>
          </a:p>
        </p:txBody>
      </p:sp>
      <p:sp>
        <p:nvSpPr>
          <p:cNvPr id="417" name="Google Shape;417;p29"/>
          <p:cNvSpPr txBox="1">
            <a:spLocks noGrp="1"/>
          </p:cNvSpPr>
          <p:nvPr>
            <p:ph type="subTitle" idx="1"/>
          </p:nvPr>
        </p:nvSpPr>
        <p:spPr>
          <a:xfrm>
            <a:off x="2306100" y="3634250"/>
            <a:ext cx="4531800" cy="9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Tanvi Johari (20BCE0619), Kaushik S. Prabhakar (20BCE0635), Ponnaganti Sahithi (20BCB0017), </a:t>
            </a:r>
            <a:endParaRPr/>
          </a:p>
          <a:p>
            <a:pPr marL="0" lvl="0" indent="0" algn="ctr" rtl="0">
              <a:spcBef>
                <a:spcPts val="0"/>
              </a:spcBef>
              <a:spcAft>
                <a:spcPts val="0"/>
              </a:spcAft>
              <a:buNone/>
            </a:pPr>
            <a:r>
              <a:rPr lang="en"/>
              <a:t>Amrita Varier (20BCE2354)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8"/>
          <p:cNvSpPr txBox="1">
            <a:spLocks noGrp="1"/>
          </p:cNvSpPr>
          <p:nvPr>
            <p:ph type="title"/>
          </p:nvPr>
        </p:nvSpPr>
        <p:spPr>
          <a:xfrm>
            <a:off x="2246525" y="1427525"/>
            <a:ext cx="4650900" cy="13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Proposed System</a:t>
            </a:r>
            <a:endParaRPr/>
          </a:p>
        </p:txBody>
      </p:sp>
      <p:sp>
        <p:nvSpPr>
          <p:cNvPr id="471" name="Google Shape;471;p38"/>
          <p:cNvSpPr txBox="1">
            <a:spLocks noGrp="1"/>
          </p:cNvSpPr>
          <p:nvPr>
            <p:ph type="subTitle" idx="1"/>
          </p:nvPr>
        </p:nvSpPr>
        <p:spPr>
          <a:xfrm>
            <a:off x="1877625" y="2886074"/>
            <a:ext cx="5388900" cy="118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 this section, we introduce our home security system with various devices like sensors, LCDs, etc. paired with an Arduino UNO to provide users with various alerts to protect their home.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9"/>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Proposed System - Design</a:t>
            </a:r>
            <a:endParaRPr/>
          </a:p>
        </p:txBody>
      </p:sp>
      <p:pic>
        <p:nvPicPr>
          <p:cNvPr id="477" name="Google Shape;477;p39"/>
          <p:cNvPicPr preferRelativeResize="0"/>
          <p:nvPr/>
        </p:nvPicPr>
        <p:blipFill rotWithShape="1">
          <a:blip r:embed="rId3">
            <a:alphaModFix/>
          </a:blip>
          <a:srcRect t="4108" b="3776"/>
          <a:stretch/>
        </p:blipFill>
        <p:spPr>
          <a:xfrm>
            <a:off x="1379063" y="1068525"/>
            <a:ext cx="6385874" cy="366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0"/>
          <p:cNvSpPr/>
          <p:nvPr/>
        </p:nvSpPr>
        <p:spPr>
          <a:xfrm>
            <a:off x="6215362" y="2356362"/>
            <a:ext cx="20664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6255562" y="1155244"/>
            <a:ext cx="19860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3558962" y="2356362"/>
            <a:ext cx="20664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3599162" y="1155244"/>
            <a:ext cx="19860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862375" y="2356362"/>
            <a:ext cx="20664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902575" y="1155244"/>
            <a:ext cx="19860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txBox="1">
            <a:spLocks noGrp="1"/>
          </p:cNvSpPr>
          <p:nvPr>
            <p:ph type="subTitle" idx="9"/>
          </p:nvPr>
        </p:nvSpPr>
        <p:spPr>
          <a:xfrm>
            <a:off x="6091137" y="1765444"/>
            <a:ext cx="2390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distance sensor detects when a safe door is opened</a:t>
            </a:r>
            <a:endParaRPr/>
          </a:p>
        </p:txBody>
      </p:sp>
      <p:sp>
        <p:nvSpPr>
          <p:cNvPr id="489" name="Google Shape;489;p40"/>
          <p:cNvSpPr txBox="1">
            <a:spLocks noGrp="1"/>
          </p:cNvSpPr>
          <p:nvPr>
            <p:ph type="subTitle" idx="14"/>
          </p:nvPr>
        </p:nvSpPr>
        <p:spPr>
          <a:xfrm>
            <a:off x="6255562" y="2975737"/>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sensor is used to detect high temp &amp; fire</a:t>
            </a:r>
            <a:endParaRPr/>
          </a:p>
        </p:txBody>
      </p:sp>
      <p:sp>
        <p:nvSpPr>
          <p:cNvPr id="490" name="Google Shape;490;p40"/>
          <p:cNvSpPr txBox="1">
            <a:spLocks noGrp="1"/>
          </p:cNvSpPr>
          <p:nvPr>
            <p:ph type="title" idx="8"/>
          </p:nvPr>
        </p:nvSpPr>
        <p:spPr>
          <a:xfrm>
            <a:off x="6175450" y="1102719"/>
            <a:ext cx="2142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Ultrasonic Sensor</a:t>
            </a:r>
            <a:endParaRPr sz="1800"/>
          </a:p>
        </p:txBody>
      </p:sp>
      <p:sp>
        <p:nvSpPr>
          <p:cNvPr id="491" name="Google Shape;491;p40"/>
          <p:cNvSpPr txBox="1">
            <a:spLocks noGrp="1"/>
          </p:cNvSpPr>
          <p:nvPr>
            <p:ph type="title" idx="13"/>
          </p:nvPr>
        </p:nvSpPr>
        <p:spPr>
          <a:xfrm>
            <a:off x="6081756" y="2313019"/>
            <a:ext cx="2329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50"/>
              <a:t>Temperature Sensor</a:t>
            </a:r>
            <a:endParaRPr sz="1650"/>
          </a:p>
        </p:txBody>
      </p:sp>
      <p:sp>
        <p:nvSpPr>
          <p:cNvPr id="492" name="Google Shape;492;p40"/>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Components</a:t>
            </a:r>
            <a:endParaRPr/>
          </a:p>
        </p:txBody>
      </p:sp>
      <p:sp>
        <p:nvSpPr>
          <p:cNvPr id="493" name="Google Shape;493;p40"/>
          <p:cNvSpPr txBox="1">
            <a:spLocks noGrp="1"/>
          </p:cNvSpPr>
          <p:nvPr>
            <p:ph type="title"/>
          </p:nvPr>
        </p:nvSpPr>
        <p:spPr>
          <a:xfrm>
            <a:off x="1028275" y="1102719"/>
            <a:ext cx="1734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LED</a:t>
            </a:r>
            <a:endParaRPr/>
          </a:p>
        </p:txBody>
      </p:sp>
      <p:sp>
        <p:nvSpPr>
          <p:cNvPr id="494" name="Google Shape;494;p40"/>
          <p:cNvSpPr txBox="1">
            <a:spLocks noGrp="1"/>
          </p:cNvSpPr>
          <p:nvPr>
            <p:ph type="subTitle" idx="1"/>
          </p:nvPr>
        </p:nvSpPr>
        <p:spPr>
          <a:xfrm>
            <a:off x="902575" y="1765444"/>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LED glows as part of the alert system</a:t>
            </a:r>
            <a:endParaRPr/>
          </a:p>
        </p:txBody>
      </p:sp>
      <p:sp>
        <p:nvSpPr>
          <p:cNvPr id="495" name="Google Shape;495;p40"/>
          <p:cNvSpPr txBox="1">
            <a:spLocks noGrp="1"/>
          </p:cNvSpPr>
          <p:nvPr>
            <p:ph type="title" idx="2"/>
          </p:nvPr>
        </p:nvSpPr>
        <p:spPr>
          <a:xfrm>
            <a:off x="3724862" y="1102719"/>
            <a:ext cx="1734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Piezo</a:t>
            </a:r>
            <a:endParaRPr/>
          </a:p>
        </p:txBody>
      </p:sp>
      <p:sp>
        <p:nvSpPr>
          <p:cNvPr id="496" name="Google Shape;496;p40"/>
          <p:cNvSpPr txBox="1">
            <a:spLocks noGrp="1"/>
          </p:cNvSpPr>
          <p:nvPr>
            <p:ph type="subTitle" idx="3"/>
          </p:nvPr>
        </p:nvSpPr>
        <p:spPr>
          <a:xfrm>
            <a:off x="3599162" y="1765444"/>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buzzer sets off as a  part of the alert system</a:t>
            </a:r>
            <a:endParaRPr/>
          </a:p>
        </p:txBody>
      </p:sp>
      <p:sp>
        <p:nvSpPr>
          <p:cNvPr id="497" name="Google Shape;497;p40"/>
          <p:cNvSpPr txBox="1">
            <a:spLocks noGrp="1"/>
          </p:cNvSpPr>
          <p:nvPr>
            <p:ph type="title" idx="4"/>
          </p:nvPr>
        </p:nvSpPr>
        <p:spPr>
          <a:xfrm>
            <a:off x="1009537" y="2313019"/>
            <a:ext cx="177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PIR Sensor</a:t>
            </a:r>
            <a:endParaRPr/>
          </a:p>
        </p:txBody>
      </p:sp>
      <p:sp>
        <p:nvSpPr>
          <p:cNvPr id="498" name="Google Shape;498;p40"/>
          <p:cNvSpPr txBox="1">
            <a:spLocks noGrp="1"/>
          </p:cNvSpPr>
          <p:nvPr>
            <p:ph type="subTitle" idx="5"/>
          </p:nvPr>
        </p:nvSpPr>
        <p:spPr>
          <a:xfrm>
            <a:off x="902575" y="2975737"/>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sensor detects motion (intruder alert)</a:t>
            </a:r>
            <a:endParaRPr/>
          </a:p>
        </p:txBody>
      </p:sp>
      <p:sp>
        <p:nvSpPr>
          <p:cNvPr id="499" name="Google Shape;499;p40"/>
          <p:cNvSpPr txBox="1">
            <a:spLocks noGrp="1"/>
          </p:cNvSpPr>
          <p:nvPr>
            <p:ph type="title" idx="6"/>
          </p:nvPr>
        </p:nvSpPr>
        <p:spPr>
          <a:xfrm>
            <a:off x="3645925" y="2313019"/>
            <a:ext cx="1900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Gas Sensor</a:t>
            </a:r>
            <a:endParaRPr/>
          </a:p>
        </p:txBody>
      </p:sp>
      <p:sp>
        <p:nvSpPr>
          <p:cNvPr id="500" name="Google Shape;500;p40"/>
          <p:cNvSpPr txBox="1">
            <a:spLocks noGrp="1"/>
          </p:cNvSpPr>
          <p:nvPr>
            <p:ph type="subTitle" idx="7"/>
          </p:nvPr>
        </p:nvSpPr>
        <p:spPr>
          <a:xfrm>
            <a:off x="3320612" y="2976856"/>
            <a:ext cx="25029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sensor is used for smoke detection &amp; its concentration</a:t>
            </a:r>
            <a:endParaRPr/>
          </a:p>
        </p:txBody>
      </p:sp>
      <p:sp>
        <p:nvSpPr>
          <p:cNvPr id="501" name="Google Shape;501;p40"/>
          <p:cNvSpPr/>
          <p:nvPr/>
        </p:nvSpPr>
        <p:spPr>
          <a:xfrm>
            <a:off x="6215362" y="3564944"/>
            <a:ext cx="20664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3558962" y="3564944"/>
            <a:ext cx="20664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862375" y="3564944"/>
            <a:ext cx="20664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txBox="1">
            <a:spLocks noGrp="1"/>
          </p:cNvSpPr>
          <p:nvPr>
            <p:ph type="subTitle" idx="14"/>
          </p:nvPr>
        </p:nvSpPr>
        <p:spPr>
          <a:xfrm>
            <a:off x="6026950" y="4184325"/>
            <a:ext cx="25029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microcontroller controls all the components</a:t>
            </a:r>
            <a:endParaRPr/>
          </a:p>
        </p:txBody>
      </p:sp>
      <p:sp>
        <p:nvSpPr>
          <p:cNvPr id="505" name="Google Shape;505;p40"/>
          <p:cNvSpPr txBox="1">
            <a:spLocks noGrp="1"/>
          </p:cNvSpPr>
          <p:nvPr>
            <p:ph type="title" idx="13"/>
          </p:nvPr>
        </p:nvSpPr>
        <p:spPr>
          <a:xfrm>
            <a:off x="6139150" y="3521600"/>
            <a:ext cx="2208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Arduino UNO</a:t>
            </a:r>
            <a:endParaRPr/>
          </a:p>
        </p:txBody>
      </p:sp>
      <p:sp>
        <p:nvSpPr>
          <p:cNvPr id="506" name="Google Shape;506;p40"/>
          <p:cNvSpPr txBox="1">
            <a:spLocks noGrp="1"/>
          </p:cNvSpPr>
          <p:nvPr>
            <p:ph type="title" idx="4"/>
          </p:nvPr>
        </p:nvSpPr>
        <p:spPr>
          <a:xfrm>
            <a:off x="846490" y="3521594"/>
            <a:ext cx="2092325"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Servo Motor</a:t>
            </a:r>
            <a:endParaRPr dirty="0"/>
          </a:p>
        </p:txBody>
      </p:sp>
      <p:sp>
        <p:nvSpPr>
          <p:cNvPr id="507" name="Google Shape;507;p40"/>
          <p:cNvSpPr txBox="1">
            <a:spLocks noGrp="1"/>
          </p:cNvSpPr>
          <p:nvPr>
            <p:ph type="subTitle" idx="5"/>
          </p:nvPr>
        </p:nvSpPr>
        <p:spPr>
          <a:xfrm>
            <a:off x="538075" y="4184319"/>
            <a:ext cx="267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 acts a knob that starts a sprinkler after fire is detected</a:t>
            </a:r>
            <a:endParaRPr/>
          </a:p>
        </p:txBody>
      </p:sp>
      <p:sp>
        <p:nvSpPr>
          <p:cNvPr id="508" name="Google Shape;508;p40"/>
          <p:cNvSpPr txBox="1">
            <a:spLocks noGrp="1"/>
          </p:cNvSpPr>
          <p:nvPr>
            <p:ph type="title" idx="6"/>
          </p:nvPr>
        </p:nvSpPr>
        <p:spPr>
          <a:xfrm>
            <a:off x="3724862" y="3521594"/>
            <a:ext cx="1734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LCD I2C</a:t>
            </a:r>
            <a:endParaRPr/>
          </a:p>
        </p:txBody>
      </p:sp>
      <p:sp>
        <p:nvSpPr>
          <p:cNvPr id="509" name="Google Shape;509;p40"/>
          <p:cNvSpPr txBox="1">
            <a:spLocks noGrp="1"/>
          </p:cNvSpPr>
          <p:nvPr>
            <p:ph type="subTitle" idx="7"/>
          </p:nvPr>
        </p:nvSpPr>
        <p:spPr>
          <a:xfrm>
            <a:off x="3522949" y="4184325"/>
            <a:ext cx="2142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 acts a monitor to show messages to the user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1"/>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Modules</a:t>
            </a:r>
            <a:endParaRPr/>
          </a:p>
        </p:txBody>
      </p:sp>
      <p:sp>
        <p:nvSpPr>
          <p:cNvPr id="515" name="Google Shape;515;p41"/>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b="1">
                <a:solidFill>
                  <a:schemeClr val="dk1"/>
                </a:solidFill>
              </a:rPr>
              <a:t>Smoke Alert</a:t>
            </a:r>
            <a:endParaRPr sz="1400" b="1">
              <a:solidFill>
                <a:schemeClr val="dk1"/>
              </a:solidFill>
            </a:endParaRPr>
          </a:p>
          <a:p>
            <a:pPr marL="914400" lvl="1" indent="-317500" algn="l" rtl="0">
              <a:spcBef>
                <a:spcPts val="0"/>
              </a:spcBef>
              <a:spcAft>
                <a:spcPts val="0"/>
              </a:spcAft>
              <a:buClr>
                <a:schemeClr val="dk1"/>
              </a:buClr>
              <a:buSzPts val="1400"/>
              <a:buFont typeface="Lato"/>
              <a:buChar char="○"/>
            </a:pPr>
            <a:r>
              <a:rPr lang="en">
                <a:solidFill>
                  <a:schemeClr val="dk1"/>
                </a:solidFill>
              </a:rPr>
              <a:t>When the gas sensor detects a gas with a PPM (parts per million) above 150 and the temperature detected is not above 75°C, the alarm sets off and the LCD displays “Smoke Detected!!” along with the concentration of the gas.</a:t>
            </a:r>
            <a:endParaRPr>
              <a:solidFill>
                <a:schemeClr val="dk1"/>
              </a:solidFill>
            </a:endParaRPr>
          </a:p>
          <a:p>
            <a:pPr marL="914400" lvl="1" indent="-317500" algn="l" rtl="0">
              <a:spcBef>
                <a:spcPts val="0"/>
              </a:spcBef>
              <a:spcAft>
                <a:spcPts val="0"/>
              </a:spcAft>
              <a:buClr>
                <a:schemeClr val="dk1"/>
              </a:buClr>
              <a:buSzPts val="1400"/>
              <a:buFont typeface="Lato Light"/>
              <a:buChar char="○"/>
            </a:pPr>
            <a:r>
              <a:rPr lang="en">
                <a:solidFill>
                  <a:schemeClr val="dk1"/>
                </a:solidFill>
              </a:rPr>
              <a:t>This keeps happening until the concentration level dies down to below 150 PPM when the buzzer stops and LCD goes to blank state.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sz="1400" b="1">
                <a:solidFill>
                  <a:schemeClr val="dk1"/>
                </a:solidFill>
              </a:rPr>
              <a:t>High Temperature Alert</a:t>
            </a:r>
            <a:endParaRPr sz="1400" b="1">
              <a:solidFill>
                <a:schemeClr val="dk1"/>
              </a:solidFill>
            </a:endParaRPr>
          </a:p>
          <a:p>
            <a:pPr marL="914400" lvl="1" indent="-317500" algn="l" rtl="0">
              <a:spcBef>
                <a:spcPts val="0"/>
              </a:spcBef>
              <a:spcAft>
                <a:spcPts val="0"/>
              </a:spcAft>
              <a:buClr>
                <a:schemeClr val="dk1"/>
              </a:buClr>
              <a:buSzPts val="1400"/>
              <a:buFont typeface="Lato"/>
              <a:buChar char="○"/>
            </a:pPr>
            <a:r>
              <a:rPr lang="en">
                <a:solidFill>
                  <a:schemeClr val="dk1"/>
                </a:solidFill>
              </a:rPr>
              <a:t>When the temperature detected by the temperature sensor exceeds 75°C and no smoke is detected, the Piezo buzzer is set off and the LCD displays “Fire Alert!!” along with the current temperature of the room in °C.</a:t>
            </a:r>
            <a:endParaRPr>
              <a:solidFill>
                <a:schemeClr val="dk1"/>
              </a:solidFill>
            </a:endParaRPr>
          </a:p>
          <a:p>
            <a:pPr marL="914400" lvl="1" indent="-317500" algn="l" rtl="0">
              <a:spcBef>
                <a:spcPts val="0"/>
              </a:spcBef>
              <a:spcAft>
                <a:spcPts val="0"/>
              </a:spcAft>
              <a:buClr>
                <a:schemeClr val="dk1"/>
              </a:buClr>
              <a:buSzPts val="1400"/>
              <a:buFont typeface="Lato Light"/>
              <a:buChar char="○"/>
            </a:pPr>
            <a:r>
              <a:rPr lang="en">
                <a:solidFill>
                  <a:schemeClr val="dk1"/>
                </a:solidFill>
              </a:rPr>
              <a:t>This happens until the temperature decreases to below 75°C when the alarm stops and the LCD does not display any message.</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Modules</a:t>
            </a:r>
            <a:endParaRPr/>
          </a:p>
        </p:txBody>
      </p:sp>
      <p:sp>
        <p:nvSpPr>
          <p:cNvPr id="521" name="Google Shape;521;p42"/>
          <p:cNvSpPr txBox="1">
            <a:spLocks noGrp="1"/>
          </p:cNvSpPr>
          <p:nvPr>
            <p:ph type="body" idx="1"/>
          </p:nvPr>
        </p:nvSpPr>
        <p:spPr>
          <a:xfrm>
            <a:off x="720000" y="1139552"/>
            <a:ext cx="77040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b="1">
                <a:solidFill>
                  <a:schemeClr val="dk1"/>
                </a:solidFill>
              </a:rPr>
              <a:t> Fire Alert</a:t>
            </a:r>
            <a:endParaRPr sz="1400" b="1">
              <a:solidFill>
                <a:schemeClr val="dk1"/>
              </a:solidFill>
            </a:endParaRPr>
          </a:p>
          <a:p>
            <a:pPr marL="914400" lvl="1" indent="-317500" algn="l" rtl="0">
              <a:spcBef>
                <a:spcPts val="0"/>
              </a:spcBef>
              <a:spcAft>
                <a:spcPts val="0"/>
              </a:spcAft>
              <a:buClr>
                <a:schemeClr val="dk1"/>
              </a:buClr>
              <a:buSzPts val="1400"/>
              <a:buFont typeface="Lato"/>
              <a:buChar char="○"/>
            </a:pPr>
            <a:r>
              <a:rPr lang="en">
                <a:solidFill>
                  <a:schemeClr val="dk1"/>
                </a:solidFill>
              </a:rPr>
              <a:t>When the gas sensor detects a gas with a concentration above 150 PPM and the temperature detected is above 90°C, the alarm sets off, LED starts blinking,  and the LCD displays “Fire Detected!! Starting sprayer” indicating the start of the motor for the sprinkler system.</a:t>
            </a:r>
            <a:endParaRPr>
              <a:solidFill>
                <a:schemeClr val="dk1"/>
              </a:solidFill>
            </a:endParaRPr>
          </a:p>
          <a:p>
            <a:pPr marL="914400" lvl="1" indent="-317500" algn="l" rtl="0">
              <a:spcBef>
                <a:spcPts val="0"/>
              </a:spcBef>
              <a:spcAft>
                <a:spcPts val="0"/>
              </a:spcAft>
              <a:buClr>
                <a:schemeClr val="dk1"/>
              </a:buClr>
              <a:buSzPts val="1400"/>
              <a:buFont typeface="Lato Light"/>
              <a:buChar char="○"/>
            </a:pPr>
            <a:r>
              <a:rPr lang="en">
                <a:solidFill>
                  <a:schemeClr val="dk1"/>
                </a:solidFill>
              </a:rPr>
              <a:t>This message is displayed till at least one of the above conditions are not satisfied anymore when the buzzer and LED stop and LCD goes to blank state.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sz="1400" b="1">
                <a:solidFill>
                  <a:schemeClr val="dk1"/>
                </a:solidFill>
              </a:rPr>
              <a:t>Robber Alert</a:t>
            </a:r>
            <a:endParaRPr sz="1400" b="1">
              <a:solidFill>
                <a:schemeClr val="dk1"/>
              </a:solidFill>
            </a:endParaRPr>
          </a:p>
          <a:p>
            <a:pPr marL="914400" lvl="1" indent="-317500" algn="l" rtl="0">
              <a:spcBef>
                <a:spcPts val="0"/>
              </a:spcBef>
              <a:spcAft>
                <a:spcPts val="0"/>
              </a:spcAft>
              <a:buClr>
                <a:schemeClr val="dk1"/>
              </a:buClr>
              <a:buSzPts val="1400"/>
              <a:buFont typeface="Lato"/>
              <a:buChar char="○"/>
            </a:pPr>
            <a:r>
              <a:rPr lang="en">
                <a:solidFill>
                  <a:schemeClr val="dk1"/>
                </a:solidFill>
              </a:rPr>
              <a:t>When the ultrasonic distance sensor detects the distance as more than 60cm (the assumed depth of a standard safe), the alarm sets off, the LED starts blinking,  and the LCD displays “Thief Detected!!”.</a:t>
            </a:r>
            <a:endParaRPr>
              <a:solidFill>
                <a:schemeClr val="dk1"/>
              </a:solidFill>
            </a:endParaRPr>
          </a:p>
          <a:p>
            <a:pPr marL="914400" lvl="1" indent="-317500" algn="l" rtl="0">
              <a:spcBef>
                <a:spcPts val="0"/>
              </a:spcBef>
              <a:spcAft>
                <a:spcPts val="0"/>
              </a:spcAft>
              <a:buClr>
                <a:schemeClr val="dk1"/>
              </a:buClr>
              <a:buSzPts val="1400"/>
              <a:buFont typeface="Lato Light"/>
              <a:buChar char="○"/>
            </a:pPr>
            <a:r>
              <a:rPr lang="en">
                <a:solidFill>
                  <a:schemeClr val="dk1"/>
                </a:solidFill>
              </a:rPr>
              <a:t>This continues till the safe is closed when the buzzer and LED stop and LCD goes to blank state. Users can disable this feature manually before opening the safe.</a:t>
            </a:r>
            <a:endParaRPr sz="1400"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3"/>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Modules</a:t>
            </a:r>
            <a:endParaRPr/>
          </a:p>
        </p:txBody>
      </p:sp>
      <p:sp>
        <p:nvSpPr>
          <p:cNvPr id="527" name="Google Shape;527;p4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b="1">
                <a:solidFill>
                  <a:schemeClr val="dk1"/>
                </a:solidFill>
              </a:rPr>
              <a:t>Intruder Alert</a:t>
            </a:r>
            <a:endParaRPr sz="1400" b="1">
              <a:solidFill>
                <a:schemeClr val="dk1"/>
              </a:solidFill>
            </a:endParaRPr>
          </a:p>
          <a:p>
            <a:pPr marL="914400" lvl="1" indent="-317500" algn="l" rtl="0">
              <a:spcBef>
                <a:spcPts val="0"/>
              </a:spcBef>
              <a:spcAft>
                <a:spcPts val="0"/>
              </a:spcAft>
              <a:buClr>
                <a:schemeClr val="dk1"/>
              </a:buClr>
              <a:buSzPts val="1400"/>
              <a:buFont typeface="Lato"/>
              <a:buChar char="○"/>
            </a:pPr>
            <a:r>
              <a:rPr lang="en">
                <a:solidFill>
                  <a:schemeClr val="dk1"/>
                </a:solidFill>
              </a:rPr>
              <a:t>When the PIR sensor detects movement based on IR radiations by humans or animals, the alarm sets off, the LED starts blinking  and the LCD displays “Intruder Detected!!”. </a:t>
            </a:r>
            <a:endParaRPr>
              <a:solidFill>
                <a:schemeClr val="dk1"/>
              </a:solidFill>
            </a:endParaRPr>
          </a:p>
          <a:p>
            <a:pPr marL="914400" lvl="1" indent="-317500" algn="l" rtl="0">
              <a:spcBef>
                <a:spcPts val="0"/>
              </a:spcBef>
              <a:spcAft>
                <a:spcPts val="0"/>
              </a:spcAft>
              <a:buClr>
                <a:schemeClr val="dk1"/>
              </a:buClr>
              <a:buSzPts val="1400"/>
              <a:buFont typeface="Lato Light"/>
              <a:buChar char="○"/>
            </a:pPr>
            <a:r>
              <a:rPr lang="en">
                <a:solidFill>
                  <a:schemeClr val="dk1"/>
                </a:solidFill>
              </a:rPr>
              <a:t>The user can set the system to enable the sensor during night hours to avoid false alarms like movement of family, etc.</a:t>
            </a:r>
            <a:endParaRPr>
              <a:solidFill>
                <a:schemeClr val="dk1"/>
              </a:solidFill>
            </a:endParaRPr>
          </a:p>
          <a:p>
            <a:pPr marL="914400" lvl="1" indent="-317500" algn="l" rtl="0">
              <a:spcBef>
                <a:spcPts val="0"/>
              </a:spcBef>
              <a:spcAft>
                <a:spcPts val="0"/>
              </a:spcAft>
              <a:buClr>
                <a:schemeClr val="dk1"/>
              </a:buClr>
              <a:buSzPts val="1400"/>
              <a:buFont typeface="Lato Light"/>
              <a:buChar char="○"/>
            </a:pPr>
            <a:r>
              <a:rPr lang="en">
                <a:solidFill>
                  <a:schemeClr val="dk1"/>
                </a:solidFill>
              </a:rPr>
              <a:t>The alarm system goes on until movement has stopped or the system shuts down forcefully, when the buzzer and LED stop and LCD goes to blank state.</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44"/>
          <p:cNvSpPr txBox="1">
            <a:spLocks noGrp="1"/>
          </p:cNvSpPr>
          <p:nvPr>
            <p:ph type="title"/>
          </p:nvPr>
        </p:nvSpPr>
        <p:spPr>
          <a:xfrm>
            <a:off x="2246525" y="1908000"/>
            <a:ext cx="4650900" cy="13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Working Screenshots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5"/>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Initialization</a:t>
            </a:r>
            <a:endParaRPr/>
          </a:p>
        </p:txBody>
      </p:sp>
      <p:pic>
        <p:nvPicPr>
          <p:cNvPr id="538" name="Google Shape;538;p45"/>
          <p:cNvPicPr preferRelativeResize="0"/>
          <p:nvPr/>
        </p:nvPicPr>
        <p:blipFill>
          <a:blip r:embed="rId3">
            <a:alphaModFix/>
          </a:blip>
          <a:stretch>
            <a:fillRect/>
          </a:stretch>
        </p:blipFill>
        <p:spPr>
          <a:xfrm>
            <a:off x="1296000" y="1067925"/>
            <a:ext cx="6552075" cy="36537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6"/>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Smoke Alert</a:t>
            </a:r>
            <a:endParaRPr/>
          </a:p>
        </p:txBody>
      </p:sp>
      <p:pic>
        <p:nvPicPr>
          <p:cNvPr id="544" name="Google Shape;544;p46"/>
          <p:cNvPicPr preferRelativeResize="0"/>
          <p:nvPr/>
        </p:nvPicPr>
        <p:blipFill>
          <a:blip r:embed="rId3">
            <a:alphaModFix/>
          </a:blip>
          <a:stretch>
            <a:fillRect/>
          </a:stretch>
        </p:blipFill>
        <p:spPr>
          <a:xfrm>
            <a:off x="603725" y="1069225"/>
            <a:ext cx="7936601" cy="36819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7"/>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High Temperature Alert</a:t>
            </a:r>
            <a:endParaRPr/>
          </a:p>
        </p:txBody>
      </p:sp>
      <p:pic>
        <p:nvPicPr>
          <p:cNvPr id="550" name="Google Shape;550;p47"/>
          <p:cNvPicPr preferRelativeResize="0"/>
          <p:nvPr/>
        </p:nvPicPr>
        <p:blipFill>
          <a:blip r:embed="rId3">
            <a:alphaModFix/>
          </a:blip>
          <a:stretch>
            <a:fillRect/>
          </a:stretch>
        </p:blipFill>
        <p:spPr>
          <a:xfrm>
            <a:off x="609788" y="1140875"/>
            <a:ext cx="7924476" cy="357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0"/>
          <p:cNvSpPr txBox="1">
            <a:spLocks noGrp="1"/>
          </p:cNvSpPr>
          <p:nvPr>
            <p:ph type="title"/>
          </p:nvPr>
        </p:nvSpPr>
        <p:spPr>
          <a:xfrm>
            <a:off x="2246525" y="1579923"/>
            <a:ext cx="4650900" cy="91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Aim</a:t>
            </a:r>
            <a:endParaRPr/>
          </a:p>
        </p:txBody>
      </p:sp>
      <p:sp>
        <p:nvSpPr>
          <p:cNvPr id="423" name="Google Shape;423;p30"/>
          <p:cNvSpPr txBox="1">
            <a:spLocks noGrp="1"/>
          </p:cNvSpPr>
          <p:nvPr>
            <p:ph type="subTitle" idx="1"/>
          </p:nvPr>
        </p:nvSpPr>
        <p:spPr>
          <a:xfrm>
            <a:off x="1344225" y="2513275"/>
            <a:ext cx="6564000" cy="15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 build a standalone, low-maintenance, affordable home safety system which protects users against various dangers like hazardous fires, intruders, and gas leaks. The system which consists of proximity, motion, smoke and temperature detection modules and also a servo motor for revolution of a fan is built using arduino uno microcontroller and C++ programming language.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8"/>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Fire Alert</a:t>
            </a:r>
            <a:endParaRPr/>
          </a:p>
        </p:txBody>
      </p:sp>
      <p:pic>
        <p:nvPicPr>
          <p:cNvPr id="556" name="Google Shape;556;p48"/>
          <p:cNvPicPr preferRelativeResize="0"/>
          <p:nvPr/>
        </p:nvPicPr>
        <p:blipFill>
          <a:blip r:embed="rId3">
            <a:alphaModFix/>
          </a:blip>
          <a:stretch>
            <a:fillRect/>
          </a:stretch>
        </p:blipFill>
        <p:spPr>
          <a:xfrm>
            <a:off x="1362000" y="1100625"/>
            <a:ext cx="6235449" cy="3606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9"/>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Sprinkler </a:t>
            </a:r>
            <a:endParaRPr/>
          </a:p>
        </p:txBody>
      </p:sp>
      <p:pic>
        <p:nvPicPr>
          <p:cNvPr id="562" name="Google Shape;562;p49"/>
          <p:cNvPicPr preferRelativeResize="0"/>
          <p:nvPr/>
        </p:nvPicPr>
        <p:blipFill>
          <a:blip r:embed="rId3">
            <a:alphaModFix/>
          </a:blip>
          <a:stretch>
            <a:fillRect/>
          </a:stretch>
        </p:blipFill>
        <p:spPr>
          <a:xfrm>
            <a:off x="1438275" y="1262061"/>
            <a:ext cx="1247775" cy="2619375"/>
          </a:xfrm>
          <a:prstGeom prst="rect">
            <a:avLst/>
          </a:prstGeom>
          <a:noFill/>
          <a:ln>
            <a:noFill/>
          </a:ln>
        </p:spPr>
      </p:pic>
      <p:pic>
        <p:nvPicPr>
          <p:cNvPr id="563" name="Google Shape;563;p49"/>
          <p:cNvPicPr preferRelativeResize="0"/>
          <p:nvPr/>
        </p:nvPicPr>
        <p:blipFill>
          <a:blip r:embed="rId4">
            <a:alphaModFix/>
          </a:blip>
          <a:stretch>
            <a:fillRect/>
          </a:stretch>
        </p:blipFill>
        <p:spPr>
          <a:xfrm>
            <a:off x="3842050" y="1465675"/>
            <a:ext cx="3993075" cy="2212150"/>
          </a:xfrm>
          <a:prstGeom prst="rect">
            <a:avLst/>
          </a:prstGeom>
          <a:noFill/>
          <a:ln>
            <a:noFill/>
          </a:ln>
        </p:spPr>
      </p:pic>
      <p:pic>
        <p:nvPicPr>
          <p:cNvPr id="564" name="Google Shape;564;p49"/>
          <p:cNvPicPr preferRelativeResize="0"/>
          <p:nvPr/>
        </p:nvPicPr>
        <p:blipFill>
          <a:blip r:embed="rId5">
            <a:alphaModFix/>
          </a:blip>
          <a:stretch>
            <a:fillRect/>
          </a:stretch>
        </p:blipFill>
        <p:spPr>
          <a:xfrm>
            <a:off x="1035075" y="3979361"/>
            <a:ext cx="1876425" cy="638175"/>
          </a:xfrm>
          <a:prstGeom prst="rect">
            <a:avLst/>
          </a:prstGeom>
          <a:noFill/>
          <a:ln>
            <a:noFill/>
          </a:ln>
        </p:spPr>
      </p:pic>
      <p:pic>
        <p:nvPicPr>
          <p:cNvPr id="565" name="Google Shape;565;p49"/>
          <p:cNvPicPr preferRelativeResize="0"/>
          <p:nvPr/>
        </p:nvPicPr>
        <p:blipFill>
          <a:blip r:embed="rId6">
            <a:alphaModFix/>
          </a:blip>
          <a:stretch>
            <a:fillRect/>
          </a:stretch>
        </p:blipFill>
        <p:spPr>
          <a:xfrm>
            <a:off x="4404275" y="3819325"/>
            <a:ext cx="2686050" cy="43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50"/>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Robber Alert</a:t>
            </a:r>
            <a:endParaRPr/>
          </a:p>
        </p:txBody>
      </p:sp>
      <p:pic>
        <p:nvPicPr>
          <p:cNvPr id="571" name="Google Shape;571;p50"/>
          <p:cNvPicPr preferRelativeResize="0"/>
          <p:nvPr/>
        </p:nvPicPr>
        <p:blipFill>
          <a:blip r:embed="rId3">
            <a:alphaModFix/>
          </a:blip>
          <a:stretch>
            <a:fillRect/>
          </a:stretch>
        </p:blipFill>
        <p:spPr>
          <a:xfrm>
            <a:off x="1133150" y="1078825"/>
            <a:ext cx="6782826" cy="36941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1"/>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Intruder Alert</a:t>
            </a:r>
            <a:endParaRPr/>
          </a:p>
        </p:txBody>
      </p:sp>
      <p:pic>
        <p:nvPicPr>
          <p:cNvPr id="577" name="Google Shape;577;p51"/>
          <p:cNvPicPr preferRelativeResize="0"/>
          <p:nvPr/>
        </p:nvPicPr>
        <p:blipFill>
          <a:blip r:embed="rId3">
            <a:alphaModFix/>
          </a:blip>
          <a:stretch>
            <a:fillRect/>
          </a:stretch>
        </p:blipFill>
        <p:spPr>
          <a:xfrm>
            <a:off x="1258525" y="1014725"/>
            <a:ext cx="6626999" cy="3694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52"/>
          <p:cNvSpPr txBox="1">
            <a:spLocks noGrp="1"/>
          </p:cNvSpPr>
          <p:nvPr>
            <p:ph type="title"/>
          </p:nvPr>
        </p:nvSpPr>
        <p:spPr>
          <a:xfrm>
            <a:off x="8724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 &amp; Future Enhancements</a:t>
            </a:r>
            <a:endParaRPr/>
          </a:p>
        </p:txBody>
      </p:sp>
      <p:sp>
        <p:nvSpPr>
          <p:cNvPr id="583" name="Google Shape;583;p52"/>
          <p:cNvSpPr txBox="1">
            <a:spLocks noGrp="1"/>
          </p:cNvSpPr>
          <p:nvPr>
            <p:ph type="subTitle" idx="4294967295"/>
          </p:nvPr>
        </p:nvSpPr>
        <p:spPr>
          <a:xfrm>
            <a:off x="872425" y="1387050"/>
            <a:ext cx="7316100" cy="304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dk1"/>
                </a:solidFill>
              </a:rPr>
              <a:t>The system was constructed successfully and produced the desired results. This system is low cost, needs low maintenance, and is an easy to set system for home security using IOT.</a:t>
            </a:r>
            <a:endParaRPr>
              <a:solidFill>
                <a:schemeClr val="dk1"/>
              </a:solidFill>
            </a:endParaRPr>
          </a:p>
          <a:p>
            <a:pPr marL="0" lvl="0" indent="0" algn="just" rtl="0">
              <a:spcBef>
                <a:spcPts val="1600"/>
              </a:spcBef>
              <a:spcAft>
                <a:spcPts val="0"/>
              </a:spcAft>
              <a:buNone/>
            </a:pPr>
            <a:r>
              <a:rPr lang="en">
                <a:solidFill>
                  <a:schemeClr val="dk1"/>
                </a:solidFill>
              </a:rPr>
              <a:t>There is scope for a development of a mobile phone companion app where any incidents can be logged to a database. Additionally, using a time and date module, incidents can be time-stamped and the security system can be configured to operate during certain time intervals and/or a certain day. Moreover, live alerts can be sent to the user through mobile phone notifications through the companion app. </a:t>
            </a:r>
            <a:endParaRPr>
              <a:solidFill>
                <a:schemeClr val="dk1"/>
              </a:solidFill>
            </a:endParaRPr>
          </a:p>
          <a:p>
            <a:pPr marL="0" lvl="0" indent="0" algn="just" rtl="0">
              <a:spcBef>
                <a:spcPts val="1600"/>
              </a:spcBef>
              <a:spcAft>
                <a:spcPts val="0"/>
              </a:spcAft>
              <a:buNone/>
            </a:pPr>
            <a:r>
              <a:rPr lang="en">
                <a:solidFill>
                  <a:schemeClr val="dk1"/>
                </a:solidFill>
              </a:rPr>
              <a:t>With increasing technology more improvements can be made to this device to suit the needs of the user and help make their home more secure and protected.</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3"/>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References</a:t>
            </a:r>
            <a:endParaRPr/>
          </a:p>
        </p:txBody>
      </p:sp>
      <p:sp>
        <p:nvSpPr>
          <p:cNvPr id="589" name="Google Shape;589;p5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chemeClr val="dk1"/>
                </a:solidFill>
              </a:rPr>
              <a:t>[1] P. Prathibha , Alok Kumar , Abhay Singh , Kumari Parul , Shubham Jaiswal, “Smart Home Security System Using IoT”, IJRESM| May 2020</a:t>
            </a:r>
            <a:endParaRPr dirty="0">
              <a:solidFill>
                <a:schemeClr val="dk1"/>
              </a:solidFill>
            </a:endParaRPr>
          </a:p>
          <a:p>
            <a:pPr marL="0" lvl="0" indent="0" algn="just" rtl="0">
              <a:spcBef>
                <a:spcPts val="0"/>
              </a:spcBef>
              <a:spcAft>
                <a:spcPts val="0"/>
              </a:spcAft>
              <a:buNone/>
            </a:pPr>
            <a:r>
              <a:rPr lang="en" dirty="0">
                <a:solidFill>
                  <a:schemeClr val="dk1"/>
                </a:solidFill>
              </a:rPr>
              <a:t>[2]H. H. Qasim, A. E. Hamza, L. Audah, H. H. Ibrahim, H. A. Saeed, M. I. Hamzah, ”Design and implementation home security system and monitoring by using wireless sensor networks WSN/internet of things IoT”, Research Gate |June 2020</a:t>
            </a:r>
            <a:endParaRPr dirty="0">
              <a:solidFill>
                <a:schemeClr val="dk1"/>
              </a:solidFill>
            </a:endParaRPr>
          </a:p>
          <a:p>
            <a:pPr marL="0" lvl="0" indent="0" algn="just" rtl="0">
              <a:spcBef>
                <a:spcPts val="0"/>
              </a:spcBef>
              <a:spcAft>
                <a:spcPts val="0"/>
              </a:spcAft>
              <a:buNone/>
            </a:pPr>
            <a:r>
              <a:rPr lang="en" dirty="0">
                <a:solidFill>
                  <a:schemeClr val="dk1"/>
                </a:solidFill>
              </a:rPr>
              <a:t>[3]Raju A Nadafa, S.M. Hatturea, Vasudha M Bonala, Susen P Naikb, “Home Security against Human Intrusion using Raspberry Pi” , Research Gate| January 2020</a:t>
            </a:r>
            <a:endParaRPr dirty="0">
              <a:solidFill>
                <a:schemeClr val="dk1"/>
              </a:solidFill>
            </a:endParaRPr>
          </a:p>
          <a:p>
            <a:pPr marL="0" lvl="0" indent="0" algn="just" rtl="0">
              <a:spcBef>
                <a:spcPts val="0"/>
              </a:spcBef>
              <a:spcAft>
                <a:spcPts val="0"/>
              </a:spcAft>
              <a:buNone/>
            </a:pPr>
            <a:r>
              <a:rPr lang="en" dirty="0">
                <a:solidFill>
                  <a:schemeClr val="dk1"/>
                </a:solidFill>
              </a:rPr>
              <a:t>[4]Jun Hou, Chengdong Wu, Zhongjia Yuan, Jiyuan Tan, Qiaoqiao Wang, Yun Zhou, “Intelligent Home Security Surveillance System Based on ZigBee” , Research Gate | December 2008</a:t>
            </a:r>
            <a:endParaRPr dirty="0">
              <a:solidFill>
                <a:schemeClr val="dk1"/>
              </a:solidFill>
            </a:endParaRPr>
          </a:p>
          <a:p>
            <a:pPr marL="0" lvl="0" indent="0" algn="just" rtl="0">
              <a:spcBef>
                <a:spcPts val="0"/>
              </a:spcBef>
              <a:spcAft>
                <a:spcPts val="0"/>
              </a:spcAft>
              <a:buNone/>
            </a:pPr>
            <a:r>
              <a:rPr lang="en" dirty="0">
                <a:solidFill>
                  <a:schemeClr val="dk1"/>
                </a:solidFill>
              </a:rPr>
              <a:t>[5] Chua Boon Liang, Mujahid Tabassum, Saad Bin Abul Kashem, Zulfiqar Zama, P. SureshU. Saravanakumar,”Smart Home Security System Based on Zigbee”, Research Gate| January 2021</a:t>
            </a:r>
            <a:endParaRPr dirty="0">
              <a:solidFill>
                <a:schemeClr val="dk1"/>
              </a:solidFill>
            </a:endParaRPr>
          </a:p>
          <a:p>
            <a:pPr marL="0" lvl="0" indent="0" algn="just" rtl="0">
              <a:spcBef>
                <a:spcPts val="0"/>
              </a:spcBef>
              <a:spcAft>
                <a:spcPts val="0"/>
              </a:spcAft>
              <a:buNone/>
            </a:pPr>
            <a:r>
              <a:rPr lang="en" dirty="0">
                <a:solidFill>
                  <a:schemeClr val="dk1"/>
                </a:solidFill>
              </a:rPr>
              <a:t>[6]Udit Chaudhari, Sushmita Gilbile, Gayatri Bhosale, Nishigandha Chavan and Prashant Wakhare, “Smart doorbell system based on face recognition” ,International Journal of Scientific Research in Science and Technology| May 2021</a:t>
            </a:r>
            <a:endParaRPr dirty="0">
              <a:solidFill>
                <a:schemeClr val="dk1"/>
              </a:solidFill>
            </a:endParaRPr>
          </a:p>
          <a:p>
            <a:pPr marL="0" lvl="0" indent="0" algn="just" rtl="0">
              <a:spcBef>
                <a:spcPts val="0"/>
              </a:spcBef>
              <a:spcAft>
                <a:spcPts val="0"/>
              </a:spcAft>
              <a:buNone/>
            </a:pPr>
            <a:r>
              <a:rPr lang="en" dirty="0">
                <a:solidFill>
                  <a:schemeClr val="dk1"/>
                </a:solidFill>
              </a:rPr>
              <a:t>[7] Daneshwari Jotawar, Kaveri Karoli, Mohanrao Biradar, Nyakantiew Pyruth, “IOT based smart security and home automation”, International Research Journal of Engineering and Technology (IRJET)| Aug 2020</a:t>
            </a:r>
            <a:endParaRPr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4"/>
          <p:cNvSpPr txBox="1">
            <a:spLocks noGrp="1"/>
          </p:cNvSpPr>
          <p:nvPr>
            <p:ph type="title"/>
          </p:nvPr>
        </p:nvSpPr>
        <p:spPr>
          <a:xfrm>
            <a:off x="2246525" y="2114100"/>
            <a:ext cx="4650900" cy="91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1"/>
          <p:cNvSpPr txBox="1">
            <a:spLocks noGrp="1"/>
          </p:cNvSpPr>
          <p:nvPr>
            <p:ph type="title"/>
          </p:nvPr>
        </p:nvSpPr>
        <p:spPr>
          <a:xfrm>
            <a:off x="2246525" y="1579923"/>
            <a:ext cx="4650900" cy="91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Objective</a:t>
            </a:r>
            <a:endParaRPr/>
          </a:p>
        </p:txBody>
      </p:sp>
      <p:sp>
        <p:nvSpPr>
          <p:cNvPr id="429" name="Google Shape;429;p31"/>
          <p:cNvSpPr txBox="1">
            <a:spLocks noGrp="1"/>
          </p:cNvSpPr>
          <p:nvPr>
            <p:ph type="subTitle" idx="1"/>
          </p:nvPr>
        </p:nvSpPr>
        <p:spPr>
          <a:xfrm>
            <a:off x="1440000" y="2513275"/>
            <a:ext cx="6264000" cy="15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system will consist of 1 led, 1 buzzer and an lcd (i2c) as outputs. An ultrasonic sensor is used for proximity detection and a PIR sensor for motion detection. A temperature and gas sensor is used as inputs for detection of temperature and smoke. Additionally, we use a servo motor as an </a:t>
            </a:r>
            <a:endParaRPr dirty="0"/>
          </a:p>
          <a:p>
            <a:pPr marL="0" lvl="0" indent="0" algn="ctr" rtl="0">
              <a:spcBef>
                <a:spcPts val="0"/>
              </a:spcBef>
              <a:spcAft>
                <a:spcPts val="0"/>
              </a:spcAft>
              <a:buNone/>
            </a:pPr>
            <a:r>
              <a:rPr lang="en" dirty="0"/>
              <a:t>actuator to showcase revolution of a knob on detection of fire as a sprinkler.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Existing System</a:t>
            </a:r>
            <a:endParaRPr/>
          </a:p>
        </p:txBody>
      </p:sp>
      <p:sp>
        <p:nvSpPr>
          <p:cNvPr id="435" name="Google Shape;435;p3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rgbClr val="000000"/>
                </a:solidFill>
                <a:latin typeface="Varela Round"/>
                <a:ea typeface="Varela Round"/>
                <a:cs typeface="Varela Round"/>
                <a:sym typeface="Varela Round"/>
              </a:rPr>
              <a:t>The security of our homes currently majorly depend only on the </a:t>
            </a:r>
            <a:r>
              <a:rPr lang="en" sz="1300" i="1">
                <a:solidFill>
                  <a:srgbClr val="000000"/>
                </a:solidFill>
                <a:latin typeface="Varela Round"/>
                <a:ea typeface="Varela Round"/>
                <a:cs typeface="Varela Round"/>
                <a:sym typeface="Varela Round"/>
              </a:rPr>
              <a:t>lock and key model</a:t>
            </a:r>
            <a:r>
              <a:rPr lang="en" sz="1300">
                <a:solidFill>
                  <a:srgbClr val="000000"/>
                </a:solidFill>
                <a:latin typeface="Varela Round"/>
                <a:ea typeface="Varela Round"/>
                <a:cs typeface="Varela Round"/>
                <a:sym typeface="Varela Round"/>
              </a:rPr>
              <a:t> that is being used to secure our homes and safeguard our belongings but it has various disadvantages like lock picking, etc. so a new and revised system for the security of our homes must be introduced.</a:t>
            </a:r>
            <a:endParaRPr sz="1300">
              <a:solidFill>
                <a:srgbClr val="000000"/>
              </a:solidFill>
              <a:latin typeface="Varela Round"/>
              <a:ea typeface="Varela Round"/>
              <a:cs typeface="Varela Round"/>
              <a:sym typeface="Varela Round"/>
            </a:endParaRPr>
          </a:p>
          <a:p>
            <a:pPr marL="0" lvl="0" indent="0" algn="just" rtl="0">
              <a:spcBef>
                <a:spcPts val="0"/>
              </a:spcBef>
              <a:spcAft>
                <a:spcPts val="0"/>
              </a:spcAft>
              <a:buNone/>
            </a:pPr>
            <a:endParaRPr sz="1300">
              <a:solidFill>
                <a:srgbClr val="000000"/>
              </a:solidFill>
              <a:latin typeface="Varela Round"/>
              <a:ea typeface="Varela Round"/>
              <a:cs typeface="Varela Round"/>
              <a:sym typeface="Varela Round"/>
            </a:endParaRPr>
          </a:p>
          <a:p>
            <a:pPr marL="0" lvl="0" indent="0" algn="just" rtl="0">
              <a:spcBef>
                <a:spcPts val="0"/>
              </a:spcBef>
              <a:spcAft>
                <a:spcPts val="0"/>
              </a:spcAft>
              <a:buNone/>
            </a:pPr>
            <a:r>
              <a:rPr lang="en" sz="1300">
                <a:solidFill>
                  <a:srgbClr val="000000"/>
                </a:solidFill>
                <a:latin typeface="Varela Round"/>
                <a:ea typeface="Varela Round"/>
                <a:cs typeface="Varela Round"/>
                <a:sym typeface="Varela Round"/>
              </a:rPr>
              <a:t>As a part of the literature survey for the same, few papers were studied by us and the systems proposed in those are as follows:</a:t>
            </a:r>
            <a:endParaRPr sz="1300">
              <a:solidFill>
                <a:srgbClr val="000000"/>
              </a:solidFill>
              <a:latin typeface="Varela Round"/>
              <a:ea typeface="Varela Round"/>
              <a:cs typeface="Varela Round"/>
              <a:sym typeface="Varela Round"/>
            </a:endParaRPr>
          </a:p>
          <a:p>
            <a:pPr marL="0" lvl="0" indent="0" algn="just" rtl="0">
              <a:lnSpc>
                <a:spcPct val="115000"/>
              </a:lnSpc>
              <a:spcBef>
                <a:spcPts val="1200"/>
              </a:spcBef>
              <a:spcAft>
                <a:spcPts val="0"/>
              </a:spcAft>
              <a:buNone/>
            </a:pPr>
            <a:r>
              <a:rPr lang="en" sz="1300" b="1" u="sng">
                <a:solidFill>
                  <a:srgbClr val="000000"/>
                </a:solidFill>
                <a:latin typeface="Varela Round"/>
                <a:ea typeface="Varela Round"/>
                <a:cs typeface="Varela Round"/>
                <a:sym typeface="Varela Round"/>
              </a:rPr>
              <a:t>Smart Home Security System Using IoT</a:t>
            </a:r>
            <a:endParaRPr sz="1300" b="1" u="sng">
              <a:solidFill>
                <a:srgbClr val="000000"/>
              </a:solidFill>
              <a:latin typeface="Varela Round"/>
              <a:ea typeface="Varela Round"/>
              <a:cs typeface="Varela Round"/>
              <a:sym typeface="Varela Round"/>
            </a:endParaRPr>
          </a:p>
          <a:p>
            <a:pPr marL="0" lvl="0" indent="0" algn="just" rtl="0">
              <a:lnSpc>
                <a:spcPct val="115000"/>
              </a:lnSpc>
              <a:spcBef>
                <a:spcPts val="1200"/>
              </a:spcBef>
              <a:spcAft>
                <a:spcPts val="0"/>
              </a:spcAft>
              <a:buNone/>
            </a:pPr>
            <a:r>
              <a:rPr lang="en" sz="1300">
                <a:solidFill>
                  <a:srgbClr val="000000"/>
                </a:solidFill>
                <a:latin typeface="Varela Round"/>
                <a:ea typeface="Varela Round"/>
                <a:cs typeface="Varela Round"/>
                <a:sym typeface="Varela Round"/>
              </a:rPr>
              <a:t>This paper describes a low-cost GSM smart home security system along with features like face recognition and detection. The system not only monitors sensor data but also sends alerts when any form of intrusion happens. The PIR sensor will activate camera only when intrusion is detected thus saving memory and power. The system will compare the face of the intruder with predefined database of all authorised people’s face images. In this way, the system not only allows authorised people to enter but also it can be operated from anywhere in the world.</a:t>
            </a:r>
            <a:endParaRPr sz="1300">
              <a:solidFill>
                <a:srgbClr val="000000"/>
              </a:solidFill>
              <a:latin typeface="Varela Round"/>
              <a:ea typeface="Varela Round"/>
              <a:cs typeface="Varela Round"/>
              <a:sym typeface="Varela Round"/>
            </a:endParaRPr>
          </a:p>
          <a:p>
            <a:pPr marL="0" lvl="0" indent="0" algn="just" rtl="0">
              <a:lnSpc>
                <a:spcPct val="115000"/>
              </a:lnSpc>
              <a:spcBef>
                <a:spcPts val="1200"/>
              </a:spcBef>
              <a:spcAft>
                <a:spcPts val="0"/>
              </a:spcAft>
              <a:buNone/>
            </a:pPr>
            <a:r>
              <a:rPr lang="en" sz="1400" b="1" u="sng">
                <a:solidFill>
                  <a:srgbClr val="000000"/>
                </a:solidFill>
                <a:latin typeface="Varela Round"/>
                <a:ea typeface="Varela Round"/>
                <a:cs typeface="Varela Round"/>
                <a:sym typeface="Varela Round"/>
              </a:rPr>
              <a:t> </a:t>
            </a:r>
            <a:endParaRPr sz="1400" b="1" u="sng">
              <a:solidFill>
                <a:srgbClr val="000000"/>
              </a:solidFill>
              <a:latin typeface="Varela Round"/>
              <a:ea typeface="Varela Round"/>
              <a:cs typeface="Varela Round"/>
              <a:sym typeface="Varela Round"/>
            </a:endParaRPr>
          </a:p>
          <a:p>
            <a:pPr marL="0" lvl="0" indent="0" algn="just" rtl="0">
              <a:spcBef>
                <a:spcPts val="1200"/>
              </a:spcBef>
              <a:spcAft>
                <a:spcPts val="0"/>
              </a:spcAft>
              <a:buNone/>
            </a:pPr>
            <a:endParaRPr sz="2100">
              <a:solidFill>
                <a:srgbClr val="000000"/>
              </a:solidFill>
              <a:latin typeface="Varela Round"/>
              <a:ea typeface="Varela Round"/>
              <a:cs typeface="Varela Round"/>
              <a:sym typeface="Varela Rou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u="sng">
                <a:solidFill>
                  <a:srgbClr val="000000"/>
                </a:solidFill>
                <a:latin typeface="Varela Round"/>
                <a:ea typeface="Varela Round"/>
                <a:cs typeface="Varela Round"/>
                <a:sym typeface="Varela Round"/>
              </a:rPr>
              <a:t>Design and implementation home security system and monitoring by using wireless sensor networks WSN/internet of things IoT</a:t>
            </a:r>
            <a:endParaRPr b="1" u="sng">
              <a:solidFill>
                <a:srgbClr val="000000"/>
              </a:solidFill>
              <a:latin typeface="Varela Round"/>
              <a:ea typeface="Varela Round"/>
              <a:cs typeface="Varela Round"/>
              <a:sym typeface="Varela Round"/>
            </a:endParaRPr>
          </a:p>
          <a:p>
            <a:pPr marL="0" lvl="0" indent="0" algn="just" rtl="0">
              <a:lnSpc>
                <a:spcPct val="115000"/>
              </a:lnSpc>
              <a:spcBef>
                <a:spcPts val="1200"/>
              </a:spcBef>
              <a:spcAft>
                <a:spcPts val="1200"/>
              </a:spcAft>
              <a:buNone/>
            </a:pPr>
            <a:r>
              <a:rPr lang="en" sz="1300">
                <a:solidFill>
                  <a:srgbClr val="000000"/>
                </a:solidFill>
                <a:latin typeface="Varela Round"/>
                <a:ea typeface="Varela Round"/>
                <a:cs typeface="Varela Round"/>
                <a:sym typeface="Varela Round"/>
              </a:rPr>
              <a:t>The system proposed in this paper can be used to sense a wide range of things including body temperature, humidity, gas, object motion. Various sensors and devices used for this purpose include: - Arduino processing unit, Raspberry pi 3 mode B, Spark photon, RFID system, PIR sensor. The door lock is password protected and if the password entered is correct then the motor opens the door. The system allows only three incorrect chances after which it goes into a short cooldown period. The PIR sensor sets up motion detection which can be used by owners to monitor suspicious movement. A RFID system is also present for card-based authentication. An interactive app has been developed to warn the owners of any suspicious activities. </a:t>
            </a:r>
            <a:endParaRPr>
              <a:latin typeface="Varela Round"/>
              <a:ea typeface="Varela Round"/>
              <a:cs typeface="Varela Round"/>
              <a:sym typeface="Varela Round"/>
            </a:endParaRPr>
          </a:p>
        </p:txBody>
      </p:sp>
      <p:sp>
        <p:nvSpPr>
          <p:cNvPr id="441" name="Google Shape;441;p33"/>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Existing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300" b="1" u="sng">
                <a:solidFill>
                  <a:srgbClr val="000000"/>
                </a:solidFill>
                <a:latin typeface="Varela Round"/>
                <a:ea typeface="Varela Round"/>
                <a:cs typeface="Varela Round"/>
                <a:sym typeface="Varela Round"/>
              </a:rPr>
              <a:t>Home Security against Human Intrusion using Raspberry Pi</a:t>
            </a:r>
            <a:endParaRPr sz="1300" b="1" u="sng">
              <a:solidFill>
                <a:srgbClr val="000000"/>
              </a:solidFill>
              <a:latin typeface="Varela Round"/>
              <a:ea typeface="Varela Round"/>
              <a:cs typeface="Varela Round"/>
              <a:sym typeface="Varela Round"/>
            </a:endParaRPr>
          </a:p>
          <a:p>
            <a:pPr marL="0" lvl="0" indent="0" algn="just" rtl="0">
              <a:lnSpc>
                <a:spcPct val="115000"/>
              </a:lnSpc>
              <a:spcBef>
                <a:spcPts val="1200"/>
              </a:spcBef>
              <a:spcAft>
                <a:spcPts val="0"/>
              </a:spcAft>
              <a:buNone/>
            </a:pPr>
            <a:r>
              <a:rPr lang="en" sz="1300">
                <a:solidFill>
                  <a:srgbClr val="000000"/>
                </a:solidFill>
                <a:latin typeface="Varela Round"/>
                <a:ea typeface="Varela Round"/>
                <a:cs typeface="Varela Round"/>
                <a:sym typeface="Varela Round"/>
              </a:rPr>
              <a:t>The system proposes a method which aims to make photos of intruders more clear and properly visible. A smart mirror is designed which will provide both information and security. Yolo technique is used for human detection in this scenario. Although the accuracy of human detection using Yolo technique is considerably quite good, the main problem is to identify intruder during back view or complete side view.</a:t>
            </a:r>
            <a:endParaRPr sz="1300">
              <a:solidFill>
                <a:srgbClr val="000000"/>
              </a:solidFill>
              <a:latin typeface="Varela Round"/>
              <a:ea typeface="Varela Round"/>
              <a:cs typeface="Varela Round"/>
              <a:sym typeface="Varela Round"/>
            </a:endParaRPr>
          </a:p>
          <a:p>
            <a:pPr marL="0" lvl="0" indent="0" algn="just" rtl="0">
              <a:lnSpc>
                <a:spcPct val="115000"/>
              </a:lnSpc>
              <a:spcBef>
                <a:spcPts val="1200"/>
              </a:spcBef>
              <a:spcAft>
                <a:spcPts val="0"/>
              </a:spcAft>
              <a:buNone/>
            </a:pPr>
            <a:r>
              <a:rPr lang="en" sz="1300" b="1" u="sng">
                <a:solidFill>
                  <a:srgbClr val="000000"/>
                </a:solidFill>
                <a:latin typeface="Varela Round"/>
                <a:ea typeface="Varela Round"/>
                <a:cs typeface="Varela Round"/>
                <a:sym typeface="Varela Round"/>
              </a:rPr>
              <a:t>Intelligent Home Security Surveillance System Based on ZigBee:</a:t>
            </a:r>
            <a:endParaRPr sz="1300" b="1" u="sng">
              <a:solidFill>
                <a:srgbClr val="000000"/>
              </a:solidFill>
              <a:latin typeface="Varela Round"/>
              <a:ea typeface="Varela Round"/>
              <a:cs typeface="Varela Round"/>
              <a:sym typeface="Varela Round"/>
            </a:endParaRPr>
          </a:p>
          <a:p>
            <a:pPr marL="0" lvl="0" indent="0" algn="just" rtl="0">
              <a:lnSpc>
                <a:spcPct val="115000"/>
              </a:lnSpc>
              <a:spcBef>
                <a:spcPts val="1200"/>
              </a:spcBef>
              <a:spcAft>
                <a:spcPts val="1200"/>
              </a:spcAft>
              <a:buNone/>
            </a:pPr>
            <a:r>
              <a:rPr lang="en" sz="1300">
                <a:solidFill>
                  <a:srgbClr val="000000"/>
                </a:solidFill>
                <a:latin typeface="Varela Round"/>
                <a:ea typeface="Varela Round"/>
                <a:cs typeface="Varela Round"/>
                <a:sym typeface="Varela Round"/>
              </a:rPr>
              <a:t>An intelligent remote monitoring system for home security based on ZigBee technology and GSM / GPRS network is proposed in this paper. The experimental results show that the system can attain remote surveillance of intelligent home safety with high availability and reliability.  It can completely meet the normal home environment for the communication needs, with a low power therefore, as a whole it is very suitable for family use.</a:t>
            </a:r>
            <a:endParaRPr>
              <a:latin typeface="Varela Round"/>
              <a:ea typeface="Varela Round"/>
              <a:cs typeface="Varela Round"/>
              <a:sym typeface="Varela Round"/>
            </a:endParaRPr>
          </a:p>
        </p:txBody>
      </p:sp>
      <p:sp>
        <p:nvSpPr>
          <p:cNvPr id="447" name="Google Shape;447;p3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Existing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5"/>
          <p:cNvSpPr txBox="1">
            <a:spLocks noGrp="1"/>
          </p:cNvSpPr>
          <p:nvPr>
            <p:ph type="body" idx="1"/>
          </p:nvPr>
        </p:nvSpPr>
        <p:spPr>
          <a:xfrm>
            <a:off x="720000" y="1125150"/>
            <a:ext cx="7704000" cy="35070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u="sng">
                <a:solidFill>
                  <a:srgbClr val="000000"/>
                </a:solidFill>
                <a:latin typeface="Varela Round"/>
                <a:ea typeface="Varela Round"/>
                <a:cs typeface="Varela Round"/>
                <a:sym typeface="Varela Round"/>
              </a:rPr>
              <a:t>Smart Home Security System Based on Zigbee</a:t>
            </a:r>
            <a:endParaRPr b="1" u="sng">
              <a:solidFill>
                <a:srgbClr val="000000"/>
              </a:solidFill>
              <a:latin typeface="Varela Round"/>
              <a:ea typeface="Varela Round"/>
              <a:cs typeface="Varela Round"/>
              <a:sym typeface="Varela Round"/>
            </a:endParaRPr>
          </a:p>
          <a:p>
            <a:pPr marL="0" lvl="0" indent="0" algn="just" rtl="0">
              <a:lnSpc>
                <a:spcPct val="115000"/>
              </a:lnSpc>
              <a:spcBef>
                <a:spcPts val="400"/>
              </a:spcBef>
              <a:spcAft>
                <a:spcPts val="0"/>
              </a:spcAft>
              <a:buNone/>
            </a:pPr>
            <a:r>
              <a:rPr lang="en">
                <a:solidFill>
                  <a:srgbClr val="000000"/>
                </a:solidFill>
                <a:latin typeface="Varela Round"/>
                <a:ea typeface="Varela Round"/>
                <a:cs typeface="Varela Round"/>
                <a:sym typeface="Varela Round"/>
              </a:rPr>
              <a:t>The proposed system consists of a hub, a battery powered sensor node and an Android application. The sensor node sends sensor output to the hub via Zigbee.  If any kind of intrusion, flood or smoke is detected, the hub will start an alarm and triggers the Android application to display an alarm in real time through the Internet via Firebase.  If an intruder is detected, his photo will be taken and processed via a predefined software using haar algorithm where his face will be detected and compared with existing database. All features of the face will be extracted and given as input to the algorithm and distance is calculated and kept for future use. The system not only grants or denies permission but also provides live mobile monitoring.</a:t>
            </a:r>
            <a:endParaRPr>
              <a:solidFill>
                <a:srgbClr val="000000"/>
              </a:solidFill>
              <a:latin typeface="Varela Round"/>
              <a:ea typeface="Varela Round"/>
              <a:cs typeface="Varela Round"/>
              <a:sym typeface="Varela Round"/>
            </a:endParaRPr>
          </a:p>
          <a:p>
            <a:pPr marL="0" lvl="0" indent="0" algn="just" rtl="0">
              <a:lnSpc>
                <a:spcPct val="115000"/>
              </a:lnSpc>
              <a:spcBef>
                <a:spcPts val="1200"/>
              </a:spcBef>
              <a:spcAft>
                <a:spcPts val="0"/>
              </a:spcAft>
              <a:buNone/>
            </a:pPr>
            <a:r>
              <a:rPr lang="en" sz="1300" b="1" u="sng">
                <a:solidFill>
                  <a:srgbClr val="000000"/>
                </a:solidFill>
                <a:latin typeface="Varela Round"/>
                <a:ea typeface="Varela Round"/>
                <a:cs typeface="Varela Round"/>
                <a:sym typeface="Varela Round"/>
              </a:rPr>
              <a:t>Smart doorbell system based on face recognition</a:t>
            </a:r>
            <a:endParaRPr sz="1300" b="1" u="sng">
              <a:solidFill>
                <a:srgbClr val="000000"/>
              </a:solidFill>
              <a:latin typeface="Varela Round"/>
              <a:ea typeface="Varela Round"/>
              <a:cs typeface="Varela Round"/>
              <a:sym typeface="Varela Round"/>
            </a:endParaRPr>
          </a:p>
          <a:p>
            <a:pPr marL="0" lvl="0" indent="0" algn="just" rtl="0">
              <a:lnSpc>
                <a:spcPct val="115000"/>
              </a:lnSpc>
              <a:spcBef>
                <a:spcPts val="400"/>
              </a:spcBef>
              <a:spcAft>
                <a:spcPts val="1200"/>
              </a:spcAft>
              <a:buNone/>
            </a:pPr>
            <a:r>
              <a:rPr lang="en">
                <a:solidFill>
                  <a:srgbClr val="000000"/>
                </a:solidFill>
                <a:latin typeface="Varela Round"/>
                <a:ea typeface="Varela Round"/>
                <a:cs typeface="Varela Round"/>
                <a:sym typeface="Varela Round"/>
              </a:rPr>
              <a:t>This paper  mainly discusses about how to recognise a face. This project uses the Eigenfaces algorithm using OpenCV library to perform face recognition. Face recognition is very important for security.  For evaluating the proposed system, the authors use two analysis algorithms which include Eigen face and Independent Component Analysis (ICA). The system proposed here will aid people having hearing impairment or who are completely deaf, to get intimated about someone on the door</a:t>
            </a:r>
            <a:endParaRPr>
              <a:latin typeface="Varela Round"/>
              <a:ea typeface="Varela Round"/>
              <a:cs typeface="Varela Round"/>
              <a:sym typeface="Varela Round"/>
            </a:endParaRPr>
          </a:p>
        </p:txBody>
      </p:sp>
      <p:sp>
        <p:nvSpPr>
          <p:cNvPr id="453" name="Google Shape;453;p35"/>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Existing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6"/>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300" b="1" u="sng">
                <a:solidFill>
                  <a:srgbClr val="000000"/>
                </a:solidFill>
                <a:latin typeface="Varela Round"/>
                <a:ea typeface="Varela Round"/>
                <a:cs typeface="Varela Round"/>
                <a:sym typeface="Varela Round"/>
              </a:rPr>
              <a:t>IOT based smart security and home automation</a:t>
            </a:r>
            <a:endParaRPr sz="1300" b="1" u="sng">
              <a:solidFill>
                <a:srgbClr val="000000"/>
              </a:solidFill>
              <a:latin typeface="Varela Round"/>
              <a:ea typeface="Varela Round"/>
              <a:cs typeface="Varela Round"/>
              <a:sym typeface="Varela Round"/>
            </a:endParaRPr>
          </a:p>
          <a:p>
            <a:pPr marL="0" lvl="0" indent="0" algn="l" rtl="0">
              <a:lnSpc>
                <a:spcPct val="115000"/>
              </a:lnSpc>
              <a:spcBef>
                <a:spcPts val="1200"/>
              </a:spcBef>
              <a:spcAft>
                <a:spcPts val="0"/>
              </a:spcAft>
              <a:buNone/>
            </a:pPr>
            <a:r>
              <a:rPr lang="en" sz="1300">
                <a:solidFill>
                  <a:srgbClr val="000000"/>
                </a:solidFill>
                <a:latin typeface="Varela Round"/>
                <a:ea typeface="Varela Round"/>
                <a:cs typeface="Varela Round"/>
                <a:sym typeface="Varela Round"/>
              </a:rPr>
              <a:t>This project mainly builds a home automation system which is wireless. Arduino uno is used to achieve security. Different sensors are used to detect abnormality and if it is found then the concerned person will be warned. The present status of the place can be monitored using this system even when the owner is far from home. It further enhances security by using encryption and decryption of data. The current data can be used for intruder detection, fire accidents etc.</a:t>
            </a:r>
            <a:endParaRPr sz="1300">
              <a:solidFill>
                <a:srgbClr val="000000"/>
              </a:solidFill>
              <a:latin typeface="Varela Round"/>
              <a:ea typeface="Varela Round"/>
              <a:cs typeface="Varela Round"/>
              <a:sym typeface="Varela Round"/>
            </a:endParaRPr>
          </a:p>
          <a:p>
            <a:pPr marL="0" lvl="0" indent="0" algn="l" rtl="0">
              <a:lnSpc>
                <a:spcPct val="115000"/>
              </a:lnSpc>
              <a:spcBef>
                <a:spcPts val="1200"/>
              </a:spcBef>
              <a:spcAft>
                <a:spcPts val="0"/>
              </a:spcAft>
              <a:buNone/>
            </a:pPr>
            <a:r>
              <a:rPr lang="en" sz="1300">
                <a:solidFill>
                  <a:srgbClr val="000000"/>
                </a:solidFill>
                <a:latin typeface="Varela Round"/>
                <a:ea typeface="Varela Round"/>
                <a:cs typeface="Varela Round"/>
                <a:sym typeface="Varela Round"/>
              </a:rPr>
              <a:t>The authorised person gets the image of the intruder via sms or email. Also, the count of the number of people who visited the house is obtained.</a:t>
            </a:r>
            <a:endParaRPr sz="1300">
              <a:solidFill>
                <a:srgbClr val="000000"/>
              </a:solidFill>
              <a:latin typeface="Varela Round"/>
              <a:ea typeface="Varela Round"/>
              <a:cs typeface="Varela Round"/>
              <a:sym typeface="Varela Round"/>
            </a:endParaRPr>
          </a:p>
          <a:p>
            <a:pPr marL="0" lvl="0" indent="0" algn="l" rtl="0">
              <a:lnSpc>
                <a:spcPct val="115000"/>
              </a:lnSpc>
              <a:spcBef>
                <a:spcPts val="1200"/>
              </a:spcBef>
              <a:spcAft>
                <a:spcPts val="0"/>
              </a:spcAft>
              <a:buNone/>
            </a:pPr>
            <a:endParaRPr sz="1300">
              <a:solidFill>
                <a:srgbClr val="000000"/>
              </a:solidFill>
              <a:latin typeface="Varela Round"/>
              <a:ea typeface="Varela Round"/>
              <a:cs typeface="Varela Round"/>
              <a:sym typeface="Varela Round"/>
            </a:endParaRPr>
          </a:p>
          <a:p>
            <a:pPr marL="0" lvl="0" indent="0" algn="l" rtl="0">
              <a:lnSpc>
                <a:spcPct val="115000"/>
              </a:lnSpc>
              <a:spcBef>
                <a:spcPts val="1200"/>
              </a:spcBef>
              <a:spcAft>
                <a:spcPts val="0"/>
              </a:spcAft>
              <a:buNone/>
            </a:pPr>
            <a:r>
              <a:rPr lang="en" sz="1300">
                <a:solidFill>
                  <a:srgbClr val="000000"/>
                </a:solidFill>
                <a:latin typeface="Varela Round"/>
                <a:ea typeface="Varela Round"/>
                <a:cs typeface="Varela Round"/>
                <a:sym typeface="Varela Round"/>
              </a:rPr>
              <a:t> </a:t>
            </a:r>
            <a:endParaRPr sz="1300">
              <a:solidFill>
                <a:srgbClr val="000000"/>
              </a:solidFill>
              <a:latin typeface="Varela Round"/>
              <a:ea typeface="Varela Round"/>
              <a:cs typeface="Varela Round"/>
              <a:sym typeface="Varela Round"/>
            </a:endParaRPr>
          </a:p>
          <a:p>
            <a:pPr marL="0" lvl="0" indent="0" algn="l" rtl="0">
              <a:spcBef>
                <a:spcPts val="1200"/>
              </a:spcBef>
              <a:spcAft>
                <a:spcPts val="1600"/>
              </a:spcAft>
              <a:buNone/>
            </a:pPr>
            <a:endParaRPr/>
          </a:p>
        </p:txBody>
      </p:sp>
      <p:sp>
        <p:nvSpPr>
          <p:cNvPr id="459" name="Google Shape;459;p36"/>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Existing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7"/>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Issues with Existing System</a:t>
            </a:r>
            <a:endParaRPr/>
          </a:p>
        </p:txBody>
      </p:sp>
      <p:sp>
        <p:nvSpPr>
          <p:cNvPr id="465" name="Google Shape;465;p37"/>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just" rtl="0">
              <a:lnSpc>
                <a:spcPct val="90000"/>
              </a:lnSpc>
              <a:spcBef>
                <a:spcPts val="1000"/>
              </a:spcBef>
              <a:spcAft>
                <a:spcPts val="0"/>
              </a:spcAft>
              <a:buNone/>
            </a:pPr>
            <a:r>
              <a:rPr lang="en" sz="1300">
                <a:solidFill>
                  <a:srgbClr val="000000"/>
                </a:solidFill>
                <a:latin typeface="Varela Round"/>
                <a:ea typeface="Varela Round"/>
                <a:cs typeface="Varela Round"/>
                <a:sym typeface="Varela Round"/>
              </a:rPr>
              <a:t>It has been found that using lock and key doesn’t keep away cases of robbery and thefts. An ideal security system should be reliable and robust. It should have various fail safe mechanisms and a backup system so that even if a particular safety measure fails, the other can be used. But, the traditional lock and key model is not robust, reliable, scalable or fail safe. Thus, we need to come up with a model which satisfies the criteria of an ideal security system.</a:t>
            </a:r>
            <a:endParaRPr sz="1300">
              <a:solidFill>
                <a:srgbClr val="000000"/>
              </a:solidFill>
              <a:latin typeface="Varela Round"/>
              <a:ea typeface="Varela Round"/>
              <a:cs typeface="Varela Round"/>
              <a:sym typeface="Varela Round"/>
            </a:endParaRPr>
          </a:p>
          <a:p>
            <a:pPr marL="0" lvl="0" indent="0" algn="just" rtl="0">
              <a:lnSpc>
                <a:spcPct val="90000"/>
              </a:lnSpc>
              <a:spcBef>
                <a:spcPts val="1000"/>
              </a:spcBef>
              <a:spcAft>
                <a:spcPts val="0"/>
              </a:spcAft>
              <a:buNone/>
            </a:pPr>
            <a:r>
              <a:rPr lang="en" sz="1300">
                <a:solidFill>
                  <a:srgbClr val="000000"/>
                </a:solidFill>
                <a:latin typeface="Varela Round"/>
                <a:ea typeface="Varela Round"/>
                <a:cs typeface="Varela Round"/>
                <a:sym typeface="Varela Round"/>
              </a:rPr>
              <a:t>From the literature survey, it can be concluded that an intelligent system consisting of multiple components all connected to a microprocessor can be used to better the current situation.</a:t>
            </a:r>
            <a:endParaRPr sz="1300">
              <a:solidFill>
                <a:srgbClr val="000000"/>
              </a:solidFill>
              <a:latin typeface="Varela Round"/>
              <a:ea typeface="Varela Round"/>
              <a:cs typeface="Varela Round"/>
              <a:sym typeface="Varela Round"/>
            </a:endParaRPr>
          </a:p>
          <a:p>
            <a:pPr marL="0" lvl="0" indent="0" algn="just" rtl="0">
              <a:lnSpc>
                <a:spcPct val="90000"/>
              </a:lnSpc>
              <a:spcBef>
                <a:spcPts val="1000"/>
              </a:spcBef>
              <a:spcAft>
                <a:spcPts val="0"/>
              </a:spcAft>
              <a:buNone/>
            </a:pPr>
            <a:r>
              <a:rPr lang="en" sz="1300">
                <a:solidFill>
                  <a:srgbClr val="000000"/>
                </a:solidFill>
                <a:latin typeface="Varela Round"/>
                <a:ea typeface="Varela Round"/>
                <a:cs typeface="Varela Round"/>
                <a:sym typeface="Varela Round"/>
              </a:rPr>
              <a:t>One of the most ideal factors that matters while choosing a security system is cost. Most of the security systems seen are very costly and difficult to set up without proper interference of expert personnel. So, our proposed system plans to present a system that is affordable to everyone, without compromising functionality.</a:t>
            </a:r>
            <a:endParaRPr sz="1300">
              <a:solidFill>
                <a:srgbClr val="000000"/>
              </a:solidFill>
              <a:latin typeface="Varela Round"/>
              <a:ea typeface="Varela Round"/>
              <a:cs typeface="Varela Round"/>
              <a:sym typeface="Varela Round"/>
            </a:endParaRPr>
          </a:p>
          <a:p>
            <a:pPr marL="0" lvl="0" indent="0" algn="just" rtl="0">
              <a:spcBef>
                <a:spcPts val="0"/>
              </a:spcBef>
              <a:spcAft>
                <a:spcPts val="0"/>
              </a:spcAft>
              <a:buNone/>
            </a:pPr>
            <a:endParaRPr>
              <a:solidFill>
                <a:schemeClr val="dk1"/>
              </a:solidFill>
              <a:latin typeface="Varela Round"/>
              <a:ea typeface="Varela Round"/>
              <a:cs typeface="Varela Round"/>
              <a:sym typeface="Varela Round"/>
            </a:endParaRPr>
          </a:p>
          <a:p>
            <a:pPr marL="0" lvl="0" indent="0" algn="just" rtl="0">
              <a:spcBef>
                <a:spcPts val="0"/>
              </a:spcBef>
              <a:spcAft>
                <a:spcPts val="0"/>
              </a:spcAft>
              <a:buNone/>
            </a:pPr>
            <a:endParaRPr>
              <a:solidFill>
                <a:schemeClr val="dk1"/>
              </a:solidFill>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2204</Words>
  <Application>Microsoft Office PowerPoint</Application>
  <PresentationFormat>On-screen Show (16:9)</PresentationFormat>
  <Paragraphs>102</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Roboto Condensed Light</vt:lpstr>
      <vt:lpstr>Arial</vt:lpstr>
      <vt:lpstr>Lato Light</vt:lpstr>
      <vt:lpstr>Anaheim</vt:lpstr>
      <vt:lpstr>Bebas Neue</vt:lpstr>
      <vt:lpstr>Varela Round</vt:lpstr>
      <vt:lpstr>Open Sans</vt:lpstr>
      <vt:lpstr>Lato</vt:lpstr>
      <vt:lpstr>Kuman Business Meeting by Slidesgo</vt:lpstr>
      <vt:lpstr>Home Security System using Arduino UNO</vt:lpstr>
      <vt:lpstr>Aim</vt:lpstr>
      <vt:lpstr>Objective</vt:lpstr>
      <vt:lpstr>Existing System</vt:lpstr>
      <vt:lpstr>Existing System</vt:lpstr>
      <vt:lpstr>Existing System</vt:lpstr>
      <vt:lpstr>Existing System</vt:lpstr>
      <vt:lpstr>Existing System</vt:lpstr>
      <vt:lpstr>Issues with Existing System</vt:lpstr>
      <vt:lpstr>Proposed System</vt:lpstr>
      <vt:lpstr>Proposed System - Design</vt:lpstr>
      <vt:lpstr>Ultrasonic Sensor</vt:lpstr>
      <vt:lpstr>Modules</vt:lpstr>
      <vt:lpstr>Modules</vt:lpstr>
      <vt:lpstr>Modules</vt:lpstr>
      <vt:lpstr>Working Screenshots</vt:lpstr>
      <vt:lpstr>Initialization</vt:lpstr>
      <vt:lpstr>Smoke Alert</vt:lpstr>
      <vt:lpstr>High Temperature Alert</vt:lpstr>
      <vt:lpstr>Fire Alert</vt:lpstr>
      <vt:lpstr>Sprinkler </vt:lpstr>
      <vt:lpstr>Robber Alert</vt:lpstr>
      <vt:lpstr>Intruder Alert</vt:lpstr>
      <vt:lpstr>Conclusion &amp; 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Security System using Arduino UNO</dc:title>
  <cp:lastModifiedBy>Sanjay Johari</cp:lastModifiedBy>
  <cp:revision>1</cp:revision>
  <dcterms:modified xsi:type="dcterms:W3CDTF">2022-11-05T09:21:31Z</dcterms:modified>
</cp:coreProperties>
</file>