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a.meunier@gmail.com" initials="t" lastIdx="1" clrIdx="0">
    <p:extLst>
      <p:ext uri="{19B8F6BF-5375-455C-9EA6-DF929625EA0E}">
        <p15:presenceInfo xmlns:p15="http://schemas.microsoft.com/office/powerpoint/2012/main" userId="8f3b4cc9305600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F2A79C-02F0-4D32-917A-DB1432755E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FE38B1-DE55-48D0-9087-EC952FCB31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E61E-06D6-4DB9-965C-F8C78D9ED03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28C36-382F-4249-AAA0-8DB3C5066D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341D09-BE91-4A69-9CC3-13990B8DC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A420-3851-4E35-A96C-794756F37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96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D53C-69F1-4971-A42B-8939AE36A469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612A2-476C-4B82-82BD-2DE90D65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8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B73C-6A1E-48BD-89AB-F569D2CEDDCE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0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47E2-841D-4431-AB85-6665D7F01CCD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7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F7C8-1335-4E9F-94A7-788105763D62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1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EF5F-7D9E-4CAE-83DB-5F42090BD252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2A47-779E-454B-BA68-E2E1F04C1FCE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0D64-5EBA-4BB9-85FA-13F09D115334}" type="datetime1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6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F4C8-23F2-4B81-B464-1C1DEAD7BCCC}" type="datetime1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26B-953B-416C-8EAE-387EFD8FE83B}" type="datetime1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2741-9462-4C3C-B285-875524D83004}" type="datetime1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Projet n°7 : IMPLEMENTEZ UN MODELE DE SCORING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6163BF-B1F3-4EFC-B1F9-D85E5873B73B}" type="datetime1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Projet n°7 : IMPLEMENTEZ UN MODELE DE SCORING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</a:t>
            </a:r>
            <a:r>
              <a:rPr lang="fr-FR" dirty="0" err="1"/>
              <a:t>licône</a:t>
            </a:r>
            <a:r>
              <a:rPr lang="fr-FR" dirty="0"/>
              <a:t>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432D-17EB-4339-BD74-45C17D67A284}" type="datetime1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n°7 : IMPLEMENTEZ UN MODELE DE SCORING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06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35B1ED-2DD7-4F38-9DE4-E9A686F0165E}" type="datetime1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Projet n°7 : IMPLEMENTEZ UN MODELE DE SCORING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3AEE41-F30B-45FA-832F-EAAE553E594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5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C851F93-4722-466D-AF1F-A0A7C78A1778}"/>
              </a:ext>
            </a:extLst>
          </p:cNvPr>
          <p:cNvSpPr txBox="1"/>
          <p:nvPr/>
        </p:nvSpPr>
        <p:spPr>
          <a:xfrm>
            <a:off x="0" y="205406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Projet n°7</a:t>
            </a:r>
          </a:p>
          <a:p>
            <a:pPr algn="ctr"/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fr-FR" sz="3600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sz="3600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sz="3600" b="1" i="0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1028" name="Picture 4" descr="OpenClassrooms - Home | Facebook">
            <a:extLst>
              <a:ext uri="{FF2B5EF4-FFF2-40B4-BE49-F238E27FC236}">
                <a16:creationId xmlns:a16="http://schemas.microsoft.com/office/drawing/2014/main" id="{72FEE5B2-1568-4918-95DC-F3AE0A1B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ECBEEB-29AF-4E72-80EA-87CD122B8F42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MEUNIER Thomas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9297AA-2C8A-4BAD-8641-FBAE3751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EE41-F30B-45FA-832F-EAAE553E594B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Espace réservé du pied de page 5">
            <a:extLst>
              <a:ext uri="{FF2B5EF4-FFF2-40B4-BE49-F238E27FC236}">
                <a16:creationId xmlns:a16="http://schemas.microsoft.com/office/drawing/2014/main" id="{D0232035-2A23-9663-7624-6D2B74C1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r>
              <a:rPr lang="fr-FR" dirty="0"/>
              <a:t>Projet n°7 : IMPLEMENTEZ UN MODELE DE SCORING </a:t>
            </a:r>
          </a:p>
        </p:txBody>
      </p:sp>
    </p:spTree>
    <p:extLst>
      <p:ext uri="{BB962C8B-B14F-4D97-AF65-F5344CB8AC3E}">
        <p14:creationId xmlns:p14="http://schemas.microsoft.com/office/powerpoint/2010/main" val="11801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Dashboard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E07FC3-DB50-3B25-817E-3CC1AF2DF18B}"/>
              </a:ext>
            </a:extLst>
          </p:cNvPr>
          <p:cNvSpPr txBox="1"/>
          <p:nvPr/>
        </p:nvSpPr>
        <p:spPr>
          <a:xfrm>
            <a:off x="6429130" y="2117421"/>
            <a:ext cx="50948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Information Global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Visuelle sur la base de données clients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Features</a:t>
            </a:r>
            <a:r>
              <a:rPr lang="fr-FR" sz="1400" dirty="0"/>
              <a:t> Importances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CE0904-E451-8AB9-44B2-E07F1B2DD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82" b="40278"/>
          <a:stretch/>
        </p:blipFill>
        <p:spPr>
          <a:xfrm>
            <a:off x="265601" y="2016682"/>
            <a:ext cx="5094857" cy="40436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79424F-6324-BEB7-B07E-CF19EE1F4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16" t="61806" r="1"/>
          <a:stretch/>
        </p:blipFill>
        <p:spPr>
          <a:xfrm>
            <a:off x="5580334" y="3165165"/>
            <a:ext cx="6183041" cy="29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Dashboard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0494A2-4373-3CF6-8EDD-F4161D5B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2" y="1977421"/>
            <a:ext cx="5752744" cy="40318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91DBF52-F332-275C-536A-766B5BD0F02F}"/>
              </a:ext>
            </a:extLst>
          </p:cNvPr>
          <p:cNvSpPr txBox="1"/>
          <p:nvPr/>
        </p:nvSpPr>
        <p:spPr>
          <a:xfrm>
            <a:off x="6762505" y="3014072"/>
            <a:ext cx="50948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Information Client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/>
              <a:t>ID client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Visuelle sur les données du client sélectionné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Résultat de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10631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Dashboard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1DBF52-F332-275C-536A-766B5BD0F02F}"/>
              </a:ext>
            </a:extLst>
          </p:cNvPr>
          <p:cNvSpPr txBox="1"/>
          <p:nvPr/>
        </p:nvSpPr>
        <p:spPr>
          <a:xfrm>
            <a:off x="6762505" y="3014072"/>
            <a:ext cx="5094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Information Client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Features</a:t>
            </a:r>
            <a:r>
              <a:rPr lang="fr-FR" sz="1400" dirty="0"/>
              <a:t> Importances Local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0859FB-6ABB-9D56-CC64-B4075CE6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45" y="2271537"/>
            <a:ext cx="5094857" cy="34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Dashboard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890882-86E0-514A-7388-66D529D4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39" y="1744606"/>
            <a:ext cx="4381711" cy="45833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3DFF6-9E69-92F5-3EAA-50CB757B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4582503"/>
            <a:ext cx="5511722" cy="10834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B3444B-1D5E-C6DB-A940-6104C490BDCC}"/>
              </a:ext>
            </a:extLst>
          </p:cNvPr>
          <p:cNvSpPr txBox="1"/>
          <p:nvPr/>
        </p:nvSpPr>
        <p:spPr>
          <a:xfrm>
            <a:off x="6762505" y="3014072"/>
            <a:ext cx="509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Information Client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/>
              <a:t>Nuage de points en fonction de 2 variables à sélectionné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Positionnement du client par rapport aux autres</a:t>
            </a:r>
          </a:p>
        </p:txBody>
      </p:sp>
    </p:spTree>
    <p:extLst>
      <p:ext uri="{BB962C8B-B14F-4D97-AF65-F5344CB8AC3E}">
        <p14:creationId xmlns:p14="http://schemas.microsoft.com/office/powerpoint/2010/main" val="349833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Conclusion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B3444B-1D5E-C6DB-A940-6104C490BDCC}"/>
              </a:ext>
            </a:extLst>
          </p:cNvPr>
          <p:cNvSpPr txBox="1"/>
          <p:nvPr/>
        </p:nvSpPr>
        <p:spPr>
          <a:xfrm>
            <a:off x="3548571" y="2605450"/>
            <a:ext cx="50948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Limites et améliorations possibles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Data engineering (Kernel </a:t>
            </a:r>
            <a:r>
              <a:rPr lang="fr-FR" sz="1400" dirty="0" err="1"/>
              <a:t>Kaggle</a:t>
            </a:r>
            <a:r>
              <a:rPr lang="fr-FR" sz="1400" dirty="0"/>
              <a:t>)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Optimisation des modèles infaisable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Fonction coût métier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Features</a:t>
            </a:r>
            <a:r>
              <a:rPr lang="fr-FR" sz="1400" dirty="0"/>
              <a:t> Importances difficilement interprétable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Dashboard (mémoire et temps de traitement)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82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B19778-E45C-490D-85CB-7274D9A9F27A}"/>
              </a:ext>
            </a:extLst>
          </p:cNvPr>
          <p:cNvSpPr txBox="1"/>
          <p:nvPr/>
        </p:nvSpPr>
        <p:spPr>
          <a:xfrm>
            <a:off x="1442373" y="102499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Arial Black" panose="020B0A04020102020204" pitchFamily="34" charset="0"/>
              </a:rPr>
              <a:t>Sommaire</a:t>
            </a:r>
            <a:r>
              <a:rPr lang="fr-FR" sz="2800" dirty="0">
                <a:latin typeface="Arial Black" panose="020B0A04020102020204" pitchFamily="34" charset="0"/>
              </a:rPr>
              <a:t> </a:t>
            </a:r>
            <a:endParaRPr lang="fr-FR" sz="2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ACAFF6-A35D-CDB5-0CD5-C3CD9965CFFC}"/>
              </a:ext>
            </a:extLst>
          </p:cNvPr>
          <p:cNvSpPr txBox="1"/>
          <p:nvPr/>
        </p:nvSpPr>
        <p:spPr>
          <a:xfrm>
            <a:off x="1560088" y="2311134"/>
            <a:ext cx="805868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Objectif et présentation de base de données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Modélisation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Prédiction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Dashboard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2400" dirty="0"/>
              <a:t>Conclusion</a:t>
            </a:r>
          </a:p>
        </p:txBody>
      </p:sp>
      <p:pic>
        <p:nvPicPr>
          <p:cNvPr id="10" name="Picture 4" descr="OpenClassrooms - Home | Facebook">
            <a:extLst>
              <a:ext uri="{FF2B5EF4-FFF2-40B4-BE49-F238E27FC236}">
                <a16:creationId xmlns:a16="http://schemas.microsoft.com/office/drawing/2014/main" id="{21108D96-B0C4-43CE-7C7D-5F393370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009755-03E7-85D4-EEA0-A4A7B2FB90D0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MEUNIER Thomas</a:t>
            </a:r>
          </a:p>
        </p:txBody>
      </p:sp>
      <p:sp>
        <p:nvSpPr>
          <p:cNvPr id="14" name="Espace réservé du numéro de diapositive 6">
            <a:extLst>
              <a:ext uri="{FF2B5EF4-FFF2-40B4-BE49-F238E27FC236}">
                <a16:creationId xmlns:a16="http://schemas.microsoft.com/office/drawing/2014/main" id="{D5F6EE02-65C9-4651-B049-18A4C640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C3AEE41-F30B-45FA-832F-EAAE553E594B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Espace réservé du pied de page 5">
            <a:extLst>
              <a:ext uri="{FF2B5EF4-FFF2-40B4-BE49-F238E27FC236}">
                <a16:creationId xmlns:a16="http://schemas.microsoft.com/office/drawing/2014/main" id="{DC5130D7-8B06-6E79-D0A4-F245C5E3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r>
              <a:rPr lang="fr-FR" dirty="0"/>
              <a:t>Projet n°7 : IMPLEMENTEZ UN MODELE DE SCORING </a:t>
            </a:r>
          </a:p>
        </p:txBody>
      </p:sp>
    </p:spTree>
    <p:extLst>
      <p:ext uri="{BB962C8B-B14F-4D97-AF65-F5344CB8AC3E}">
        <p14:creationId xmlns:p14="http://schemas.microsoft.com/office/powerpoint/2010/main" val="30446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I. Objectif et présentation de la bases de données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C3AEE41-F30B-45FA-832F-EAAE553E594B}" type="slidenum">
              <a:rPr lang="fr-FR" smtClean="0"/>
              <a:t>3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7BDBE5-0608-FDCB-290E-3641CFE5E31A}"/>
              </a:ext>
            </a:extLst>
          </p:cNvPr>
          <p:cNvSpPr txBox="1"/>
          <p:nvPr/>
        </p:nvSpPr>
        <p:spPr>
          <a:xfrm>
            <a:off x="969425" y="1871497"/>
            <a:ext cx="104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Objectif : </a:t>
            </a:r>
            <a:r>
              <a:rPr lang="fr-FR" sz="1400" b="0" i="0" dirty="0">
                <a:effectLst/>
                <a:latin typeface="Montserrat" panose="00000500000000000000" pitchFamily="2" charset="0"/>
              </a:rPr>
              <a:t>Mettre en œuvre un outil permettant de calculer la probabilité qu’un client rembourse son crédit.</a:t>
            </a:r>
            <a:endParaRPr lang="fr-FR" b="1" dirty="0"/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r>
              <a:rPr lang="fr-FR"/>
              <a:t>Projet n°7 : IMPLEMENTEZ UN MODELE DE SCORING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669E48-F519-66CB-8664-94E66CC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300" y="2742062"/>
            <a:ext cx="1906687" cy="1760916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8ED466F4-E060-9CEF-BAFB-0AF33C00B821}"/>
              </a:ext>
            </a:extLst>
          </p:cNvPr>
          <p:cNvGrpSpPr/>
          <p:nvPr/>
        </p:nvGrpSpPr>
        <p:grpSpPr>
          <a:xfrm>
            <a:off x="847021" y="2395538"/>
            <a:ext cx="5924715" cy="3786188"/>
            <a:chOff x="847021" y="2395538"/>
            <a:chExt cx="5924715" cy="37861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94A4BF4-E122-1F91-48CB-8C7C4CEF4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" b="629"/>
            <a:stretch/>
          </p:blipFill>
          <p:spPr>
            <a:xfrm>
              <a:off x="847021" y="2395538"/>
              <a:ext cx="5924715" cy="3786188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228D8B0-1AAA-4E86-3FAB-5F057A29A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882" t="78360" r="1902" b="18127"/>
            <a:stretch/>
          </p:blipFill>
          <p:spPr>
            <a:xfrm>
              <a:off x="5670549" y="5384161"/>
              <a:ext cx="1021913" cy="14291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0B46784-0D4C-6337-A951-059B82174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067" t="78455" r="46953" b="17464"/>
            <a:stretch/>
          </p:blipFill>
          <p:spPr>
            <a:xfrm>
              <a:off x="2972717" y="5391114"/>
              <a:ext cx="982021" cy="152378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2CB9665-3E0C-7E4C-1E86-0850652B6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135" t="32598" r="19025" b="63793"/>
            <a:stretch/>
          </p:blipFill>
          <p:spPr>
            <a:xfrm>
              <a:off x="4576294" y="3622520"/>
              <a:ext cx="1094255" cy="14291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03AF31D-5DD9-9548-6042-4781703D8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391" t="78360" r="22804" b="18361"/>
            <a:stretch/>
          </p:blipFill>
          <p:spPr>
            <a:xfrm>
              <a:off x="4273550" y="5397757"/>
              <a:ext cx="1162001" cy="124184"/>
            </a:xfrm>
            <a:prstGeom prst="rect">
              <a:avLst/>
            </a:prstGeom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39B83E3-0A1D-DA6D-61FB-C99898502CAC}"/>
              </a:ext>
            </a:extLst>
          </p:cNvPr>
          <p:cNvSpPr txBox="1"/>
          <p:nvPr/>
        </p:nvSpPr>
        <p:spPr>
          <a:xfrm>
            <a:off x="7696200" y="5067948"/>
            <a:ext cx="161746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TRAIN</a:t>
            </a:r>
          </a:p>
          <a:p>
            <a:pPr lvl="1"/>
            <a:r>
              <a:rPr lang="fr-FR" sz="1100" dirty="0"/>
              <a:t>- 307 507 Lignes</a:t>
            </a:r>
          </a:p>
          <a:p>
            <a:pPr lvl="1"/>
            <a:r>
              <a:rPr lang="fr-FR" sz="1100" dirty="0"/>
              <a:t>- 525 Colonnes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9E6E24-FDE6-15BF-8B6D-C36E0B5C8403}"/>
              </a:ext>
            </a:extLst>
          </p:cNvPr>
          <p:cNvSpPr txBox="1"/>
          <p:nvPr/>
        </p:nvSpPr>
        <p:spPr>
          <a:xfrm>
            <a:off x="9906520" y="5067948"/>
            <a:ext cx="161746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 TEST</a:t>
            </a:r>
          </a:p>
          <a:p>
            <a:pPr lvl="1"/>
            <a:r>
              <a:rPr lang="fr-FR" sz="1100" dirty="0"/>
              <a:t>- 48 744 Lignes</a:t>
            </a:r>
          </a:p>
          <a:p>
            <a:pPr lvl="1"/>
            <a:r>
              <a:rPr lang="fr-FR" sz="1100" dirty="0"/>
              <a:t>- 525 Colonnes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7C090-2F6C-A6EE-E559-9F35D6D8E0BA}"/>
              </a:ext>
            </a:extLst>
          </p:cNvPr>
          <p:cNvSpPr txBox="1"/>
          <p:nvPr/>
        </p:nvSpPr>
        <p:spPr>
          <a:xfrm>
            <a:off x="7604760" y="3114688"/>
            <a:ext cx="296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Data engineering</a:t>
            </a:r>
          </a:p>
          <a:p>
            <a:r>
              <a:rPr lang="fr-FR" sz="1200" dirty="0"/>
              <a:t>        (Kernels </a:t>
            </a:r>
            <a:r>
              <a:rPr lang="fr-FR" sz="1200" dirty="0" err="1"/>
              <a:t>Kaggle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Suppression des </a:t>
            </a:r>
          </a:p>
          <a:p>
            <a:r>
              <a:rPr lang="fr-FR" sz="1200" dirty="0"/>
              <a:t>        valeurs manquantes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128A633-8BC5-0967-CAE8-265C4EE93BC0}"/>
              </a:ext>
            </a:extLst>
          </p:cNvPr>
          <p:cNvCxnSpPr/>
          <p:nvPr/>
        </p:nvCxnSpPr>
        <p:spPr>
          <a:xfrm>
            <a:off x="7200900" y="2667954"/>
            <a:ext cx="0" cy="331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Modélisation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2F5B26-105B-9B37-B3A2-B266874836EC}"/>
              </a:ext>
            </a:extLst>
          </p:cNvPr>
          <p:cNvSpPr txBox="1"/>
          <p:nvPr/>
        </p:nvSpPr>
        <p:spPr>
          <a:xfrm>
            <a:off x="1703300" y="329337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Sélection de 6 Modèles à tester :</a:t>
            </a:r>
          </a:p>
          <a:p>
            <a:endParaRPr lang="fr-FR" sz="1400" dirty="0"/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Dummy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</a:t>
            </a: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Multi-layer Perceptron</a:t>
            </a: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LGBM.</a:t>
            </a:r>
            <a:endParaRPr lang="fr-FR" sz="1400" dirty="0"/>
          </a:p>
          <a:p>
            <a:endParaRPr lang="fr-FR" sz="1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30AEBB-1A82-7129-7825-FFD79EDD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2111197"/>
            <a:ext cx="5934075" cy="3905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C9B86E-CB34-4EE4-2AB3-79B43388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6089"/>
            <a:ext cx="4392700" cy="30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8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Modélisation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BBE61-7CF3-476B-31EC-0C5C4BAF5E33}"/>
              </a:ext>
            </a:extLst>
          </p:cNvPr>
          <p:cNvSpPr txBox="1"/>
          <p:nvPr/>
        </p:nvSpPr>
        <p:spPr>
          <a:xfrm>
            <a:off x="1791478" y="1975448"/>
            <a:ext cx="263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Equilibrage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3BC57-6102-A00C-B7DE-35C3E80E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51" y="1888136"/>
            <a:ext cx="1781453" cy="5439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2AE8E8-BA6F-55C7-3F61-F0E6F27C3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064"/>
          <a:stretch/>
        </p:blipFill>
        <p:spPr>
          <a:xfrm>
            <a:off x="8209471" y="1923750"/>
            <a:ext cx="1244215" cy="477668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13AE70B-4CCE-7C96-9C68-6AA2F6C31347}"/>
              </a:ext>
            </a:extLst>
          </p:cNvPr>
          <p:cNvCxnSpPr/>
          <p:nvPr/>
        </p:nvCxnSpPr>
        <p:spPr>
          <a:xfrm>
            <a:off x="7125419" y="2160113"/>
            <a:ext cx="69873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D44EC73-07FE-3940-2A4A-3A45DE1E01A1}"/>
              </a:ext>
            </a:extLst>
          </p:cNvPr>
          <p:cNvCxnSpPr/>
          <p:nvPr/>
        </p:nvCxnSpPr>
        <p:spPr>
          <a:xfrm>
            <a:off x="6111096" y="2719713"/>
            <a:ext cx="0" cy="331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3366E4C-4A1F-328B-ADC1-5794F7E63C00}"/>
              </a:ext>
            </a:extLst>
          </p:cNvPr>
          <p:cNvSpPr txBox="1"/>
          <p:nvPr/>
        </p:nvSpPr>
        <p:spPr>
          <a:xfrm>
            <a:off x="2144721" y="2703373"/>
            <a:ext cx="263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UNDERSAMPLING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424FC86-B422-0035-DC91-71C00650F017}"/>
              </a:ext>
            </a:extLst>
          </p:cNvPr>
          <p:cNvSpPr txBox="1"/>
          <p:nvPr/>
        </p:nvSpPr>
        <p:spPr>
          <a:xfrm>
            <a:off x="7922597" y="2717678"/>
            <a:ext cx="263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OVERSAMPLING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0E8AEF-3014-9016-E56D-BE9B9554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75" y="3501213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006BF7-42AC-1A6B-B725-06D2BDD77BE9}"/>
              </a:ext>
            </a:extLst>
          </p:cNvPr>
          <p:cNvGrpSpPr/>
          <p:nvPr/>
        </p:nvGrpSpPr>
        <p:grpSpPr>
          <a:xfrm>
            <a:off x="1698852" y="3051650"/>
            <a:ext cx="2819123" cy="312410"/>
            <a:chOff x="1791478" y="3060049"/>
            <a:chExt cx="2819123" cy="31241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806BD0D-A584-CCB5-DD06-653EF7B92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302"/>
            <a:stretch/>
          </p:blipFill>
          <p:spPr>
            <a:xfrm>
              <a:off x="3517166" y="3086708"/>
              <a:ext cx="1093435" cy="285751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818B6A0-5EC4-F9A4-AE7F-6DFC15CA3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1478" y="3060049"/>
              <a:ext cx="1093434" cy="312410"/>
            </a:xfrm>
            <a:prstGeom prst="rect">
              <a:avLst/>
            </a:prstGeom>
          </p:spPr>
        </p:pic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DCA50EC-9C3B-F19B-5F2D-614FFD660953}"/>
                </a:ext>
              </a:extLst>
            </p:cNvPr>
            <p:cNvCxnSpPr>
              <a:cxnSpLocks/>
            </p:cNvCxnSpPr>
            <p:nvPr/>
          </p:nvCxnSpPr>
          <p:spPr>
            <a:xfrm>
              <a:off x="2956419" y="3211565"/>
              <a:ext cx="48924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458B62D-21E1-DEC3-43DE-0561F6DF0DDC}"/>
              </a:ext>
            </a:extLst>
          </p:cNvPr>
          <p:cNvGrpSpPr/>
          <p:nvPr/>
        </p:nvGrpSpPr>
        <p:grpSpPr>
          <a:xfrm>
            <a:off x="7397353" y="3051650"/>
            <a:ext cx="2868449" cy="312410"/>
            <a:chOff x="7375880" y="3116590"/>
            <a:chExt cx="2868449" cy="312410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40BA7E8-94A3-D507-5A62-069FEAF91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5880" y="3116590"/>
              <a:ext cx="1093434" cy="312410"/>
            </a:xfrm>
            <a:prstGeom prst="rect">
              <a:avLst/>
            </a:prstGeom>
          </p:spPr>
        </p:pic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D222CAF4-BD98-8D0F-1F83-D8A68C644C33}"/>
                </a:ext>
              </a:extLst>
            </p:cNvPr>
            <p:cNvCxnSpPr>
              <a:cxnSpLocks/>
            </p:cNvCxnSpPr>
            <p:nvPr/>
          </p:nvCxnSpPr>
          <p:spPr>
            <a:xfrm>
              <a:off x="8540821" y="3268106"/>
              <a:ext cx="48924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CB467220-A79D-1BC4-A0A9-ED14EF6A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1568" y="3145654"/>
              <a:ext cx="1142761" cy="272585"/>
            </a:xfrm>
            <a:prstGeom prst="rect">
              <a:avLst/>
            </a:prstGeom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F55ECA6B-21A7-1232-3648-C71B6B24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91" y="3405408"/>
            <a:ext cx="1952437" cy="13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5EB506-500E-8BF1-B77D-E3DE2073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24" y="3416171"/>
            <a:ext cx="1952437" cy="13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344EF43-5870-4DFD-D995-7EF5A49D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223" y="3414033"/>
            <a:ext cx="1952437" cy="13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40FC817-10B2-30AF-CA76-9588720D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01" y="4783016"/>
            <a:ext cx="1947327" cy="13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8316881-0294-B2FE-F495-CD700C5B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78" y="4783016"/>
            <a:ext cx="1947327" cy="13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6ED314F-310A-5476-68FD-2B80B0C0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837" y="4779410"/>
            <a:ext cx="1952437" cy="13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2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Modélisation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687800-E5DA-1B1E-F4CD-EAB0A055761A}"/>
              </a:ext>
            </a:extLst>
          </p:cNvPr>
          <p:cNvSpPr txBox="1"/>
          <p:nvPr/>
        </p:nvSpPr>
        <p:spPr>
          <a:xfrm>
            <a:off x="1791478" y="2251507"/>
            <a:ext cx="50751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des hyperparamètres des modèles</a:t>
            </a:r>
          </a:p>
          <a:p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</a:t>
            </a:r>
          </a:p>
          <a:p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LGBM.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5B87BD-4870-4F29-6716-682B90115D0E}"/>
              </a:ext>
            </a:extLst>
          </p:cNvPr>
          <p:cNvSpPr txBox="1"/>
          <p:nvPr/>
        </p:nvSpPr>
        <p:spPr>
          <a:xfrm>
            <a:off x="1791478" y="3891605"/>
            <a:ext cx="609456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400" dirty="0"/>
          </a:p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:</a:t>
            </a:r>
          </a:p>
          <a:p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	- Avec les données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undersamplé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oversamplé</a:t>
            </a:r>
            <a:endParaRPr lang="fr-F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	- Optimiser via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832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Modélisation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D2F9EE-C2B7-AE98-8EAB-5890A2531029}"/>
              </a:ext>
            </a:extLst>
          </p:cNvPr>
          <p:cNvSpPr txBox="1"/>
          <p:nvPr/>
        </p:nvSpPr>
        <p:spPr>
          <a:xfrm>
            <a:off x="743489" y="4012739"/>
            <a:ext cx="6094562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Faux négatif = prêt non remboursé (accordé)</a:t>
            </a: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Vrai négatif = prêt remboursé (accordé)</a:t>
            </a: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Faux positif = remboursement possible (non accordé)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Vrai positif = remboursement impossible (non accordé)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8C2453-F9AD-9E57-A7D0-5039F97F293A}"/>
              </a:ext>
            </a:extLst>
          </p:cNvPr>
          <p:cNvSpPr txBox="1"/>
          <p:nvPr/>
        </p:nvSpPr>
        <p:spPr>
          <a:xfrm>
            <a:off x="7836728" y="4012739"/>
            <a:ext cx="6094562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fn_value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= -10</a:t>
            </a: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tp_value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= 0</a:t>
            </a: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tn_value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= 1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50"/>
              <a:buFont typeface="Helvetica" panose="020B0604020202020204" pitchFamily="34" charset="0"/>
              <a:buChar char="-"/>
            </a:pP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fp_value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D80621-481B-AE0E-6922-531CE41C9F15}"/>
              </a:ext>
            </a:extLst>
          </p:cNvPr>
          <p:cNvSpPr txBox="1"/>
          <p:nvPr/>
        </p:nvSpPr>
        <p:spPr>
          <a:xfrm>
            <a:off x="4513588" y="3010128"/>
            <a:ext cx="698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Réalisation d’une fonction coût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FB5056-1301-32A7-90A5-014807634C1E}"/>
              </a:ext>
            </a:extLst>
          </p:cNvPr>
          <p:cNvSpPr txBox="1"/>
          <p:nvPr/>
        </p:nvSpPr>
        <p:spPr>
          <a:xfrm>
            <a:off x="1791478" y="2240870"/>
            <a:ext cx="50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final du modèles:</a:t>
            </a:r>
          </a:p>
        </p:txBody>
      </p:sp>
    </p:spTree>
    <p:extLst>
      <p:ext uri="{BB962C8B-B14F-4D97-AF65-F5344CB8AC3E}">
        <p14:creationId xmlns:p14="http://schemas.microsoft.com/office/powerpoint/2010/main" val="333623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Modélisation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D80621-481B-AE0E-6922-531CE41C9F15}"/>
              </a:ext>
            </a:extLst>
          </p:cNvPr>
          <p:cNvSpPr txBox="1"/>
          <p:nvPr/>
        </p:nvSpPr>
        <p:spPr>
          <a:xfrm>
            <a:off x="1777698" y="2522887"/>
            <a:ext cx="8447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Observation :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fbeta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score, </a:t>
            </a:r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, précision et matrice de confusion par </a:t>
            </a:r>
            <a:r>
              <a:rPr 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validation croisée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DCFBA-4D7C-4AF5-54FE-51895256E81E}"/>
              </a:ext>
            </a:extLst>
          </p:cNvPr>
          <p:cNvSpPr txBox="1"/>
          <p:nvPr/>
        </p:nvSpPr>
        <p:spPr>
          <a:xfrm>
            <a:off x="1462608" y="2874569"/>
            <a:ext cx="1424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Forest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33F7A0-E8EA-6088-97EA-A1AE845E95A4}"/>
              </a:ext>
            </a:extLst>
          </p:cNvPr>
          <p:cNvSpPr txBox="1"/>
          <p:nvPr/>
        </p:nvSpPr>
        <p:spPr>
          <a:xfrm>
            <a:off x="5803909" y="2857230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fr-FR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07B50A-7B6E-B5FE-A8C9-84880AA4C256}"/>
              </a:ext>
            </a:extLst>
          </p:cNvPr>
          <p:cNvSpPr txBox="1"/>
          <p:nvPr/>
        </p:nvSpPr>
        <p:spPr>
          <a:xfrm>
            <a:off x="9923024" y="2879705"/>
            <a:ext cx="99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LGBM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8DCDAF-C069-47B1-3E17-799041B1E950}"/>
              </a:ext>
            </a:extLst>
          </p:cNvPr>
          <p:cNvCxnSpPr/>
          <p:nvPr/>
        </p:nvCxnSpPr>
        <p:spPr>
          <a:xfrm>
            <a:off x="4110846" y="2957838"/>
            <a:ext cx="0" cy="331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B3530FC-2E8F-6879-0578-34583C9C671D}"/>
              </a:ext>
            </a:extLst>
          </p:cNvPr>
          <p:cNvCxnSpPr/>
          <p:nvPr/>
        </p:nvCxnSpPr>
        <p:spPr>
          <a:xfrm>
            <a:off x="8225646" y="2887292"/>
            <a:ext cx="0" cy="33147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094AD9EE-BA88-527B-AC2D-5E0DB6D0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180477"/>
            <a:ext cx="3272285" cy="29414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0002DA2-1C0D-FD54-7FAA-F5BB4835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603" y="3161427"/>
            <a:ext cx="3275790" cy="295642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E47D4BF-8F83-7C5C-B6A8-507E081FE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033" y="3167238"/>
            <a:ext cx="3306859" cy="29496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26DACE-DAA4-EC8F-E56E-0E9F9559A9F2}"/>
              </a:ext>
            </a:extLst>
          </p:cNvPr>
          <p:cNvSpPr/>
          <p:nvPr/>
        </p:nvSpPr>
        <p:spPr>
          <a:xfrm>
            <a:off x="297109" y="5444542"/>
            <a:ext cx="11361488" cy="251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0BD34-2CAF-7E78-EC22-28A7400EE067}"/>
              </a:ext>
            </a:extLst>
          </p:cNvPr>
          <p:cNvSpPr txBox="1"/>
          <p:nvPr/>
        </p:nvSpPr>
        <p:spPr>
          <a:xfrm>
            <a:off x="1791478" y="2240870"/>
            <a:ext cx="50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final du modèles:</a:t>
            </a:r>
          </a:p>
        </p:txBody>
      </p:sp>
    </p:spTree>
    <p:extLst>
      <p:ext uri="{BB962C8B-B14F-4D97-AF65-F5344CB8AC3E}">
        <p14:creationId xmlns:p14="http://schemas.microsoft.com/office/powerpoint/2010/main" val="29081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110A53DA-B42E-A6E5-47DD-6F1B6894A6D4}"/>
              </a:ext>
            </a:extLst>
          </p:cNvPr>
          <p:cNvSpPr txBox="1"/>
          <p:nvPr/>
        </p:nvSpPr>
        <p:spPr>
          <a:xfrm>
            <a:off x="1291145" y="982493"/>
            <a:ext cx="9421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000000"/>
                </a:solidFill>
                <a:latin typeface="Calibri" panose="020F0502020204030204"/>
              </a:rPr>
              <a:t>II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Dashboard</a:t>
            </a:r>
          </a:p>
        </p:txBody>
      </p:sp>
      <p:pic>
        <p:nvPicPr>
          <p:cNvPr id="26" name="Picture 4" descr="OpenClassrooms - Home | Facebook">
            <a:extLst>
              <a:ext uri="{FF2B5EF4-FFF2-40B4-BE49-F238E27FC236}">
                <a16:creationId xmlns:a16="http://schemas.microsoft.com/office/drawing/2014/main" id="{52A845B1-A65F-93E1-2E58-552C1280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353" y="175727"/>
            <a:ext cx="981268" cy="9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A1284C4-14DB-59D3-E68A-77C3534E1B5A}"/>
              </a:ext>
            </a:extLst>
          </p:cNvPr>
          <p:cNvSpPr txBox="1"/>
          <p:nvPr/>
        </p:nvSpPr>
        <p:spPr>
          <a:xfrm>
            <a:off x="121298" y="6419462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MEUNIER Thomas</a:t>
            </a:r>
          </a:p>
        </p:txBody>
      </p:sp>
      <p:sp>
        <p:nvSpPr>
          <p:cNvPr id="29" name="Espace réservé du numéro de diapositive 6">
            <a:extLst>
              <a:ext uri="{FF2B5EF4-FFF2-40B4-BE49-F238E27FC236}">
                <a16:creationId xmlns:a16="http://schemas.microsoft.com/office/drawing/2014/main" id="{3BE025A7-DB2C-463A-67C6-112442F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EE41-F30B-45FA-832F-EAAE553E594B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3F4299F-4DAB-8E75-5DF5-D595A377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672"/>
            <a:ext cx="12192000" cy="25140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n°7 : IMPLEMENTEZ UN MODELE DE SCORING </a:t>
            </a:r>
            <a:endParaRPr kumimoji="0" lang="fr-FR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F2EEE8-9560-0831-9725-56D8F53CC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7" r="74982" b="50037"/>
          <a:stretch/>
        </p:blipFill>
        <p:spPr>
          <a:xfrm>
            <a:off x="1291145" y="2266755"/>
            <a:ext cx="3022072" cy="34532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E07FC3-DB50-3B25-817E-3CC1AF2DF18B}"/>
              </a:ext>
            </a:extLst>
          </p:cNvPr>
          <p:cNvSpPr txBox="1"/>
          <p:nvPr/>
        </p:nvSpPr>
        <p:spPr>
          <a:xfrm>
            <a:off x="5579072" y="2686337"/>
            <a:ext cx="5133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Sidebar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Objectif de l’application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Sélection de la page donnant les informations global et client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Sélection de l’ID client </a:t>
            </a:r>
          </a:p>
        </p:txBody>
      </p:sp>
    </p:spTree>
    <p:extLst>
      <p:ext uri="{BB962C8B-B14F-4D97-AF65-F5344CB8AC3E}">
        <p14:creationId xmlns:p14="http://schemas.microsoft.com/office/powerpoint/2010/main" val="407011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23253</TotalTime>
  <Words>545</Words>
  <Application>Microsoft Office PowerPoint</Application>
  <PresentationFormat>Grand écran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</vt:lpstr>
      <vt:lpstr>Montserrat</vt:lpstr>
      <vt:lpstr>Rétrospective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tja.meunier@gmail.com</dc:creator>
  <cp:lastModifiedBy>tja.meunier@gmail.com</cp:lastModifiedBy>
  <cp:revision>43</cp:revision>
  <dcterms:created xsi:type="dcterms:W3CDTF">2022-02-24T11:19:39Z</dcterms:created>
  <dcterms:modified xsi:type="dcterms:W3CDTF">2023-02-02T16:34:06Z</dcterms:modified>
</cp:coreProperties>
</file>