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97" autoAdjust="0"/>
  </p:normalViewPr>
  <p:slideViewPr>
    <p:cSldViewPr snapToGrid="0">
      <p:cViewPr varScale="1">
        <p:scale>
          <a:sx n="86" d="100"/>
          <a:sy n="86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72AEA-5157-45EB-A98A-0FAC43124088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22394-7079-4694-91FD-F5F2C722E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8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首先介绍我们网盘项目的总体设计概述。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2394-7079-4694-91FD-F5F2C722EF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9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然后介绍我们的数据库设计，这也是我们项目最大的特色。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2394-7079-4694-91FD-F5F2C722EF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7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最后展示我们的数据库设计。为了支撑我们前面所述的相关功能实现，我们设计了如下</a:t>
            </a:r>
            <a:r>
              <a:rPr lang="en-US" altLang="zh-CN" dirty="0"/>
              <a:t>6</a:t>
            </a:r>
            <a:r>
              <a:rPr lang="zh-CN" altLang="en-US" dirty="0"/>
              <a:t>张表。正是这设计完备的六张表使得我们的工作量大大减少，得以顺利完成本次项目的所有基本要求。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22394-7079-4694-91FD-F5F2C722EF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3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9A383-A139-A6A9-52C0-3E5846A8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3B735-AA0A-A5AD-B18B-6328C6F60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7FDF9-A59E-7A5F-A01D-F65E0CF0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EA8EA-65E8-40BA-1A4D-69F2905F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487EA-5E28-6761-FB09-DCDD4FF4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3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CAB69-E035-F29F-7A22-5A712668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9117E9-1469-7BEF-E53B-AFA1DF78B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0B4D1-1643-A8A2-6DD6-05ADDB55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6CE12-1D00-45BF-530C-9F9C717D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ECD33-39A7-9E8B-53F4-69E1002F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8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937537-8D51-0D33-9215-739E125C4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EB569-740A-42C9-1B76-59A26F041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EFD22-8578-F373-857E-E5C81726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92452-F24A-62E8-99C8-EE1F515F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C4917-CF8D-E114-3432-BC9FE5A7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491D8-85A5-EBBA-5EB5-85431D23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72679-D99F-A759-15BD-CA5D13325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602F5-1D31-C3E8-4C01-09D29CA5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E48F2-17BE-C5A9-9059-4489B482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1B928-440A-AA1D-C8F6-2C9CF23C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1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DA188-470D-11CC-B0CA-95DA2633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553B6-1FFC-0DEB-424A-246C17DB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F14E4-F127-E28A-7330-60B5F43C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CA471-0243-1222-F26B-5F4D19D5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10881-9CEB-3939-AA87-213FC662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2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93E2B-AA7B-1A0B-E2B8-6C9A05FF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523FA-A274-E447-D808-EC38B517C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BBA01-2231-D8B4-F679-6B7FDEFC1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09283-30BC-0C82-FDFA-3739DC6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BE503-7A5B-6560-13B5-64636892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570E8-8C86-D0EA-F3F1-A8F92675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6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36B7-8C87-A2C6-01EF-B33E8B21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E2A8D-7DB7-D066-329D-55C38512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833D5-E3CB-28E2-07D3-86393D45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3EDD42-E533-962D-7E48-7388E82F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620FE-5051-51A8-E4D2-5736A7ABD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384C0D-014D-A8EC-CCA0-AAF7174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F994A-F4E5-FDC0-7713-5C7DE21C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31FAE-B8AF-5B67-1F38-F423E48A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2255D-9AF6-A1A5-4892-A3CE64C5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BA47DE-D5B8-A6C2-E93F-69931146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30B1DE-67FF-7938-6710-F98E0BF2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6F050F-AF10-B7A4-3B7C-9AED574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9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C44780-DC2A-BB3D-905B-D6031876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24E39B-2D0F-19AB-0D88-A2463755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EBB08-3C54-B465-0C92-0872FFBB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8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02B7E-31DF-9299-8161-FDB5195C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87164-F048-9ECE-23B2-C01EF892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6BFB2-52D9-9838-0817-89C0F108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9117-5FEB-3D43-AE34-A2F1DEA6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A5DDD-9F02-4F7C-A69B-FC378A8B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DC398-F0BE-8163-F349-F3A64013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6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36DDA-3194-6CB1-4A4C-2073F47C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81BDEF-76A7-E6C0-FBA9-EA3B76CD7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CF954-B9EA-EDC2-2625-249F5C273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C5F55-5B47-AED8-206C-0D3E3A5E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AF1FC-C280-B3DD-BAFC-0766E98D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F5DCD-F930-808E-DB15-14CAD03B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D1C518-0550-4126-06D8-2696390F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3E0DC-1C20-CDDC-59A4-AA430A636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2D551-EB63-8970-B095-8E610D415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C307-D07E-4322-BEEA-31B1E1AEA147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0DB05-6E9A-B2AF-BDC5-F040786CC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F822E-7E82-8BB1-6C22-7F96E45CD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5BE7-6E62-414E-91F9-242428BD9E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4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7998FED-E744-61FF-23E3-5CF2A199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概述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4B28B9-80C2-9368-683D-982B0350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518613"/>
            <a:ext cx="9724031" cy="3683358"/>
          </a:xfrm>
        </p:spPr>
        <p:txBody>
          <a:bodyPr anchor="ctr">
            <a:noAutofit/>
          </a:bodyPr>
          <a:lstStyle/>
          <a:p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所有用户上传的文件，服务端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不再存储其完整文件数据，而是存储元数据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文件碎块，大小不超过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4M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。将元数据块全部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存储在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</a:t>
            </a:r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文件名为其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zh-CN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上传文件时，</a:t>
            </a:r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先计算整个文件的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码，查询服务端该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码对应的文件是否存在，若存在直接秒传，</a:t>
            </a:r>
            <a:r>
              <a:rPr lang="zh-CN" altLang="en-US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将文件分为若干个大小不超过</a:t>
            </a:r>
            <a:r>
              <a:rPr lang="en-US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4M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的碎片，每次先计算碎片的</a:t>
            </a:r>
            <a:r>
              <a:rPr lang="en-US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码，向服务器发出请求，</a:t>
            </a:r>
            <a:r>
              <a:rPr lang="zh-CN" altLang="en-US" sz="2000" kern="100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询问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服务器是否已</a:t>
            </a:r>
            <a:r>
              <a:rPr lang="zh-CN" altLang="en-US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拥有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这个碎片。若存在则不发送文件碎片，否则发送。服务器收到碎片后，维护数据库表项，并将碎片存储在</a:t>
            </a:r>
            <a:r>
              <a:rPr lang="en-US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文件夹。</a:t>
            </a:r>
          </a:p>
          <a:p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zh-CN" altLang="en-US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先查看下载目录是否有同名文件，若有则计算同名文件</a:t>
            </a:r>
            <a:r>
              <a:rPr lang="en-US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码，并与待下载文件的</a:t>
            </a:r>
            <a:r>
              <a:rPr lang="en-US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码比对，若相同，则秒下。否则向服务端申请文件碎块内容，然后在指定临时目录新建一个文件夹。下载时，每次只下载相应碎块，</a:t>
            </a:r>
            <a:r>
              <a:rPr lang="zh-CN" altLang="en-US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服务端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逐块发送给</a:t>
            </a:r>
            <a:r>
              <a:rPr lang="en-US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client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端拿到碎块后更新</a:t>
            </a:r>
            <a:r>
              <a:rPr lang="zh-CN" altLang="en-US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文件夹内容。全部传输完毕后组合形成最终文件，校验最终文件的</a:t>
            </a:r>
            <a:r>
              <a:rPr lang="en-US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zh-CN" sz="2000" kern="1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码即可。</a:t>
            </a:r>
          </a:p>
          <a:p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文件复制、移动、改名操作，均只添加、修改相应数据库表项。</a:t>
            </a:r>
            <a:endParaRPr lang="en-US" altLang="zh-CN" sz="20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删除操作</a:t>
            </a:r>
            <a:r>
              <a:rPr lang="zh-CN" altLang="en-US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发生时，若碎块不再被其他文件使用，</a:t>
            </a:r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同时删除</a:t>
            </a:r>
            <a:r>
              <a:rPr lang="en-US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pool</a:t>
            </a:r>
            <a:r>
              <a:rPr lang="zh-CN" altLang="zh-CN" sz="20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里的文件碎块</a:t>
            </a:r>
            <a:endParaRPr lang="en-US" altLang="zh-CN" sz="2000" dirty="0">
              <a:solidFill>
                <a:srgbClr val="FF0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58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244901-6A2C-D63D-E98D-91ADDA76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数据库设计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70F9A-E6DD-20C3-0961-93600028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11" y="2597728"/>
            <a:ext cx="8459524" cy="3965734"/>
          </a:xfrm>
        </p:spPr>
        <p:txBody>
          <a:bodyPr anchor="ctr">
            <a:noAutofit/>
          </a:bodyPr>
          <a:lstStyle/>
          <a:p>
            <a:r>
              <a:rPr lang="zh-CN" altLang="en-US" sz="2400" dirty="0"/>
              <a:t>我们模仿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系统硬连接和</a:t>
            </a:r>
            <a:r>
              <a:rPr lang="en-US" altLang="zh-CN" sz="2400" dirty="0"/>
              <a:t>C++11</a:t>
            </a:r>
            <a:r>
              <a:rPr lang="zh-CN" altLang="en-US" sz="2400" dirty="0"/>
              <a:t>智能指针</a:t>
            </a:r>
            <a:r>
              <a:rPr lang="en-US" altLang="zh-CN" sz="2400" dirty="0" err="1"/>
              <a:t>share_ptr</a:t>
            </a:r>
            <a:r>
              <a:rPr lang="zh-CN" altLang="en-US" sz="2400" dirty="0"/>
              <a:t>的实现思路，采用</a:t>
            </a:r>
            <a:r>
              <a:rPr lang="zh-CN" altLang="en-US" sz="2400" dirty="0">
                <a:solidFill>
                  <a:srgbClr val="FF0000"/>
                </a:solidFill>
              </a:rPr>
              <a:t>文件碎片实体与文件碎片记录分离、文件实体与文件记录分离</a:t>
            </a:r>
            <a:r>
              <a:rPr lang="zh-CN" altLang="en-US" sz="2400" dirty="0"/>
              <a:t>的设计方式。将具体的</a:t>
            </a:r>
            <a:r>
              <a:rPr lang="zh-CN" altLang="en-US" sz="2400" dirty="0">
                <a:solidFill>
                  <a:srgbClr val="FF0000"/>
                </a:solidFill>
              </a:rPr>
              <a:t>文件碎片实体</a:t>
            </a:r>
            <a:r>
              <a:rPr lang="zh-CN" altLang="en-US" sz="2400" dirty="0"/>
              <a:t>以</a:t>
            </a:r>
            <a:r>
              <a:rPr lang="en-US" altLang="zh-CN" sz="2400" dirty="0"/>
              <a:t>MD5</a:t>
            </a:r>
            <a:r>
              <a:rPr lang="zh-CN" altLang="en-US" sz="2400" dirty="0"/>
              <a:t>码为标识统一存放在文件碎片池中，并在数据库中记录其</a:t>
            </a:r>
            <a:r>
              <a:rPr lang="zh-CN" altLang="en-US" sz="2400" dirty="0">
                <a:solidFill>
                  <a:srgbClr val="FF0000"/>
                </a:solidFill>
              </a:rPr>
              <a:t>与文件实体的链接数</a:t>
            </a:r>
            <a:r>
              <a:rPr lang="zh-CN" altLang="en-US" sz="2400" dirty="0"/>
              <a:t>，同时，将具体的</a:t>
            </a:r>
            <a:r>
              <a:rPr lang="zh-CN" altLang="en-US" sz="2400" dirty="0">
                <a:solidFill>
                  <a:srgbClr val="FF0000"/>
                </a:solidFill>
              </a:rPr>
              <a:t>文件实体</a:t>
            </a:r>
            <a:r>
              <a:rPr lang="zh-CN" altLang="en-US" sz="2400" dirty="0"/>
              <a:t>以</a:t>
            </a:r>
            <a:r>
              <a:rPr lang="en-US" altLang="zh-CN" sz="2400" dirty="0"/>
              <a:t>MD5</a:t>
            </a:r>
            <a:r>
              <a:rPr lang="zh-CN" altLang="en-US" sz="2400" dirty="0"/>
              <a:t>码为标识统一存放在文件实体表中，并在数据库中记录其</a:t>
            </a:r>
            <a:r>
              <a:rPr lang="zh-CN" altLang="en-US" sz="2400" dirty="0">
                <a:solidFill>
                  <a:srgbClr val="FF0000"/>
                </a:solidFill>
              </a:rPr>
              <a:t>与用户实体的链接数</a:t>
            </a:r>
            <a:r>
              <a:rPr lang="zh-CN" altLang="en-US" sz="2400" dirty="0"/>
              <a:t>。如此一来，就能完成并记录所有用户的文件与目录，且支持断点续传、断点续下等功能。</a:t>
            </a:r>
            <a:endParaRPr lang="en-US" altLang="zh-CN" sz="2400" dirty="0"/>
          </a:p>
          <a:p>
            <a:r>
              <a:rPr lang="zh-CN" altLang="en-US" sz="2400" dirty="0"/>
              <a:t>通过这样的设计，我们还可以使得大部分文件和目录操作在</a:t>
            </a:r>
            <a:r>
              <a:rPr lang="en-US" altLang="zh-CN" sz="2400" dirty="0"/>
              <a:t>O(1)</a:t>
            </a:r>
            <a:r>
              <a:rPr lang="zh-CN" altLang="en-US" sz="2400" dirty="0"/>
              <a:t>的时空复杂度下完成，少数情况</a:t>
            </a:r>
            <a:r>
              <a:rPr lang="en-US" altLang="zh-CN" sz="2400" dirty="0"/>
              <a:t>(</a:t>
            </a:r>
            <a:r>
              <a:rPr lang="zh-CN" altLang="en-US" sz="2400" dirty="0"/>
              <a:t>如复制整个目录</a:t>
            </a:r>
            <a:r>
              <a:rPr lang="en-US" altLang="zh-CN" sz="2400" dirty="0"/>
              <a:t>)</a:t>
            </a:r>
            <a:r>
              <a:rPr lang="zh-CN" altLang="en-US" sz="2400" dirty="0"/>
              <a:t>也只需要</a:t>
            </a:r>
            <a:r>
              <a:rPr lang="en-US" altLang="zh-CN" sz="2400" dirty="0"/>
              <a:t>O(n)</a:t>
            </a:r>
            <a:r>
              <a:rPr lang="zh-CN" altLang="en-US" sz="2400" dirty="0"/>
              <a:t>的时空复杂度，且只需要修改数据库表项，无需更改碎片实体。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987A98-E976-376C-3FFE-8EF74492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141" y="2451018"/>
            <a:ext cx="3386600" cy="35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DE1F90-CA7F-D9FE-6384-C1EE7CB6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数据库设计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FE09205-639B-119B-08F5-D79C4EED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217906"/>
              </p:ext>
            </p:extLst>
          </p:nvPr>
        </p:nvGraphicFramePr>
        <p:xfrm>
          <a:off x="200416" y="2017390"/>
          <a:ext cx="5393476" cy="9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8369">
                  <a:extLst>
                    <a:ext uri="{9D8B030D-6E8A-4147-A177-3AD203B41FA5}">
                      <a16:colId xmlns:a16="http://schemas.microsoft.com/office/drawing/2014/main" val="2166754210"/>
                    </a:ext>
                  </a:extLst>
                </a:gridCol>
                <a:gridCol w="1348369">
                  <a:extLst>
                    <a:ext uri="{9D8B030D-6E8A-4147-A177-3AD203B41FA5}">
                      <a16:colId xmlns:a16="http://schemas.microsoft.com/office/drawing/2014/main" val="748081697"/>
                    </a:ext>
                  </a:extLst>
                </a:gridCol>
                <a:gridCol w="1348369">
                  <a:extLst>
                    <a:ext uri="{9D8B030D-6E8A-4147-A177-3AD203B41FA5}">
                      <a16:colId xmlns:a16="http://schemas.microsoft.com/office/drawing/2014/main" val="2965834388"/>
                    </a:ext>
                  </a:extLst>
                </a:gridCol>
                <a:gridCol w="1348369">
                  <a:extLst>
                    <a:ext uri="{9D8B030D-6E8A-4147-A177-3AD203B41FA5}">
                      <a16:colId xmlns:a16="http://schemas.microsoft.com/office/drawing/2014/main" val="1646904338"/>
                    </a:ext>
                  </a:extLst>
                </a:gridCol>
              </a:tblGrid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属性名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141843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204605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MD5</a:t>
                      </a:r>
                      <a:r>
                        <a:rPr lang="zh-CN" sz="1050" kern="100">
                          <a:effectLst/>
                        </a:rPr>
                        <a:t>码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MD5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108167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碎片大小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fgsize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4696794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被链接的个数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link_num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1023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B3A487E-18BA-C939-0EA3-392C23EE75BE}"/>
              </a:ext>
            </a:extLst>
          </p:cNvPr>
          <p:cNvSpPr txBox="1"/>
          <p:nvPr/>
        </p:nvSpPr>
        <p:spPr>
          <a:xfrm>
            <a:off x="459350" y="1622745"/>
            <a:ext cx="488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文件碎片实体表 </a:t>
            </a:r>
            <a:r>
              <a:rPr kumimoji="0" lang="en-US" altLang="zh-CN" sz="1800" b="0" i="1" u="none" strike="noStrike" cap="none" normalizeH="0" baseline="0" dirty="0" err="1">
                <a:ln>
                  <a:noFill/>
                </a:ln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FileFragmentEntity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D97A82-57FC-8778-A6DB-D02E1320AE11}"/>
              </a:ext>
            </a:extLst>
          </p:cNvPr>
          <p:cNvSpPr txBox="1"/>
          <p:nvPr/>
        </p:nvSpPr>
        <p:spPr>
          <a:xfrm>
            <a:off x="5968629" y="164805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i="1" kern="100" dirty="0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目录实体表</a:t>
            </a:r>
            <a:r>
              <a:rPr lang="en-US" altLang="zh-CN" sz="1800" i="1" kern="100" dirty="0" err="1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DirectoryEntity</a:t>
            </a:r>
            <a:endParaRPr lang="zh-CN" altLang="zh-CN" sz="1800" kern="1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C60DEB3-4260-67B0-29E5-57EBC4461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44076"/>
              </p:ext>
            </p:extLst>
          </p:nvPr>
        </p:nvGraphicFramePr>
        <p:xfrm>
          <a:off x="6095997" y="2017390"/>
          <a:ext cx="5466524" cy="97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631">
                  <a:extLst>
                    <a:ext uri="{9D8B030D-6E8A-4147-A177-3AD203B41FA5}">
                      <a16:colId xmlns:a16="http://schemas.microsoft.com/office/drawing/2014/main" val="3573725311"/>
                    </a:ext>
                  </a:extLst>
                </a:gridCol>
                <a:gridCol w="1366631">
                  <a:extLst>
                    <a:ext uri="{9D8B030D-6E8A-4147-A177-3AD203B41FA5}">
                      <a16:colId xmlns:a16="http://schemas.microsoft.com/office/drawing/2014/main" val="3647437685"/>
                    </a:ext>
                  </a:extLst>
                </a:gridCol>
                <a:gridCol w="1366631">
                  <a:extLst>
                    <a:ext uri="{9D8B030D-6E8A-4147-A177-3AD203B41FA5}">
                      <a16:colId xmlns:a16="http://schemas.microsoft.com/office/drawing/2014/main" val="2625969317"/>
                    </a:ext>
                  </a:extLst>
                </a:gridCol>
                <a:gridCol w="1366631">
                  <a:extLst>
                    <a:ext uri="{9D8B030D-6E8A-4147-A177-3AD203B41FA5}">
                      <a16:colId xmlns:a16="http://schemas.microsoft.com/office/drawing/2014/main" val="3841082212"/>
                    </a:ext>
                  </a:extLst>
                </a:gridCol>
              </a:tblGrid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属性名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376781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0268523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目录名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dname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987720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父目录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parent_id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335575"/>
                  </a:ext>
                </a:extLst>
              </a:tr>
              <a:tr h="19411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修改时间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last_change_time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TIMESTAMP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98730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98463619-421F-8B29-963A-72A9803858DE}"/>
              </a:ext>
            </a:extLst>
          </p:cNvPr>
          <p:cNvSpPr txBox="1"/>
          <p:nvPr/>
        </p:nvSpPr>
        <p:spPr>
          <a:xfrm>
            <a:off x="200416" y="3156434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i="1" kern="100" dirty="0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文件实体表</a:t>
            </a:r>
            <a:r>
              <a:rPr lang="en-US" altLang="zh-CN" sz="1800" i="1" kern="100" dirty="0" err="1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FileEntity</a:t>
            </a:r>
            <a:endParaRPr lang="zh-CN" altLang="zh-CN" sz="1800" kern="1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56A15DE-CF3C-994F-4C3A-1A8381AB1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50956"/>
              </p:ext>
            </p:extLst>
          </p:nvPr>
        </p:nvGraphicFramePr>
        <p:xfrm>
          <a:off x="200416" y="369425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4248781564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285395615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28252381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3029033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属性名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67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662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MD5</a:t>
                      </a:r>
                      <a:r>
                        <a:rPr lang="zh-CN" sz="1050" kern="100">
                          <a:effectLst/>
                        </a:rPr>
                        <a:t>码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MD5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306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文件大小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fsize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364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被链接的个数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link_num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7131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修改时间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last_change_time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TIMESTAMP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65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下个分配的块号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next_index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4261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文件实体是否完整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is_complete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BOOLEAN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11729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E57FF081-39B6-E2D6-98A3-4F96942AE2CC}"/>
              </a:ext>
            </a:extLst>
          </p:cNvPr>
          <p:cNvSpPr txBox="1"/>
          <p:nvPr/>
        </p:nvSpPr>
        <p:spPr>
          <a:xfrm>
            <a:off x="5999968" y="314974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i="1" kern="100" dirty="0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文件碎片映射表</a:t>
            </a:r>
            <a:r>
              <a:rPr lang="en-US" altLang="zh-CN" sz="1800" i="1" kern="100" dirty="0" err="1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FileFragmentMap</a:t>
            </a:r>
            <a:endParaRPr lang="zh-CN" altLang="zh-CN" sz="1800" kern="1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F9D7726-41FF-A8D8-9749-A1F1CD8A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29394"/>
              </p:ext>
            </p:extLst>
          </p:nvPr>
        </p:nvGraphicFramePr>
        <p:xfrm>
          <a:off x="6095997" y="3694249"/>
          <a:ext cx="5589459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377">
                  <a:extLst>
                    <a:ext uri="{9D8B030D-6E8A-4147-A177-3AD203B41FA5}">
                      <a16:colId xmlns:a16="http://schemas.microsoft.com/office/drawing/2014/main" val="1613160656"/>
                    </a:ext>
                  </a:extLst>
                </a:gridCol>
                <a:gridCol w="1174352">
                  <a:extLst>
                    <a:ext uri="{9D8B030D-6E8A-4147-A177-3AD203B41FA5}">
                      <a16:colId xmlns:a16="http://schemas.microsoft.com/office/drawing/2014/main" val="4002743233"/>
                    </a:ext>
                  </a:extLst>
                </a:gridCol>
                <a:gridCol w="1397365">
                  <a:extLst>
                    <a:ext uri="{9D8B030D-6E8A-4147-A177-3AD203B41FA5}">
                      <a16:colId xmlns:a16="http://schemas.microsoft.com/office/drawing/2014/main" val="3463147287"/>
                    </a:ext>
                  </a:extLst>
                </a:gridCol>
                <a:gridCol w="1397365">
                  <a:extLst>
                    <a:ext uri="{9D8B030D-6E8A-4147-A177-3AD203B41FA5}">
                      <a16:colId xmlns:a16="http://schemas.microsoft.com/office/drawing/2014/main" val="2251376430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属性名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70431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96744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文件编号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foreign key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10567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块索引</a:t>
                      </a: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zh-CN" sz="1050" kern="100" dirty="0">
                          <a:effectLst/>
                        </a:rPr>
                        <a:t>文件的第几块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index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UNIQUE, 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12192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文件碎片编号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fgid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foreign key</a:t>
                      </a:r>
                      <a:endParaRPr lang="zh-CN" sz="105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363224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EDB31EF0-E80E-1860-0875-FECFE6D7289A}"/>
              </a:ext>
            </a:extLst>
          </p:cNvPr>
          <p:cNvSpPr txBox="1"/>
          <p:nvPr/>
        </p:nvSpPr>
        <p:spPr>
          <a:xfrm>
            <a:off x="459350" y="516729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i="1" dirty="0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文件目录映射表</a:t>
            </a:r>
            <a:r>
              <a:rPr lang="en-US" altLang="zh-CN" sz="1800" i="1" dirty="0" err="1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FileDirectoryMap</a:t>
            </a:r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55B994E-F961-949B-522C-5F4DAAC6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81354"/>
              </p:ext>
            </p:extLst>
          </p:nvPr>
        </p:nvGraphicFramePr>
        <p:xfrm>
          <a:off x="200416" y="5736107"/>
          <a:ext cx="5266104" cy="1017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526">
                  <a:extLst>
                    <a:ext uri="{9D8B030D-6E8A-4147-A177-3AD203B41FA5}">
                      <a16:colId xmlns:a16="http://schemas.microsoft.com/office/drawing/2014/main" val="3177977941"/>
                    </a:ext>
                  </a:extLst>
                </a:gridCol>
                <a:gridCol w="1316526">
                  <a:extLst>
                    <a:ext uri="{9D8B030D-6E8A-4147-A177-3AD203B41FA5}">
                      <a16:colId xmlns:a16="http://schemas.microsoft.com/office/drawing/2014/main" val="1998896394"/>
                    </a:ext>
                  </a:extLst>
                </a:gridCol>
                <a:gridCol w="1316526">
                  <a:extLst>
                    <a:ext uri="{9D8B030D-6E8A-4147-A177-3AD203B41FA5}">
                      <a16:colId xmlns:a16="http://schemas.microsoft.com/office/drawing/2014/main" val="3928129257"/>
                    </a:ext>
                  </a:extLst>
                </a:gridCol>
                <a:gridCol w="1316526">
                  <a:extLst>
                    <a:ext uri="{9D8B030D-6E8A-4147-A177-3AD203B41FA5}">
                      <a16:colId xmlns:a16="http://schemas.microsoft.com/office/drawing/2014/main" val="3925881393"/>
                    </a:ext>
                  </a:extLst>
                </a:gridCol>
              </a:tblGrid>
              <a:tr h="16954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属性名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字段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31064"/>
                  </a:ext>
                </a:extLst>
              </a:tr>
              <a:tr h="16954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581194"/>
                  </a:ext>
                </a:extLst>
              </a:tr>
              <a:tr h="16954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文件编号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foreign key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838337"/>
                  </a:ext>
                </a:extLst>
              </a:tr>
              <a:tr h="16954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目录编号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did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foreign key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037871"/>
                  </a:ext>
                </a:extLst>
              </a:tr>
              <a:tr h="16954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文件名称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fname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395831"/>
                  </a:ext>
                </a:extLst>
              </a:tr>
              <a:tr h="169549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修改时间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last_change_time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TIMESTAMP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150826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81742785-4FDB-ACFC-0A20-B0FD3F50B043}"/>
              </a:ext>
            </a:extLst>
          </p:cNvPr>
          <p:cNvSpPr txBox="1"/>
          <p:nvPr/>
        </p:nvSpPr>
        <p:spPr>
          <a:xfrm>
            <a:off x="6098088" y="5162659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1800" i="1" kern="100" dirty="0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用户实体表</a:t>
            </a:r>
            <a:r>
              <a:rPr lang="en-US" altLang="zh-CN" sz="1800" i="1" kern="100" dirty="0" err="1">
                <a:solidFill>
                  <a:srgbClr val="4472C4"/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UserEntity</a:t>
            </a:r>
            <a:endParaRPr lang="zh-CN" altLang="zh-CN" sz="1800" kern="1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01259DE-2DB9-6C1E-D71B-337A61BC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02059"/>
              </p:ext>
            </p:extLst>
          </p:nvPr>
        </p:nvGraphicFramePr>
        <p:xfrm>
          <a:off x="6095997" y="5716086"/>
          <a:ext cx="5466524" cy="1037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631">
                  <a:extLst>
                    <a:ext uri="{9D8B030D-6E8A-4147-A177-3AD203B41FA5}">
                      <a16:colId xmlns:a16="http://schemas.microsoft.com/office/drawing/2014/main" val="4237757871"/>
                    </a:ext>
                  </a:extLst>
                </a:gridCol>
                <a:gridCol w="1366631">
                  <a:extLst>
                    <a:ext uri="{9D8B030D-6E8A-4147-A177-3AD203B41FA5}">
                      <a16:colId xmlns:a16="http://schemas.microsoft.com/office/drawing/2014/main" val="1906714773"/>
                    </a:ext>
                  </a:extLst>
                </a:gridCol>
                <a:gridCol w="1366631">
                  <a:extLst>
                    <a:ext uri="{9D8B030D-6E8A-4147-A177-3AD203B41FA5}">
                      <a16:colId xmlns:a16="http://schemas.microsoft.com/office/drawing/2014/main" val="1962758569"/>
                    </a:ext>
                  </a:extLst>
                </a:gridCol>
                <a:gridCol w="1366631">
                  <a:extLst>
                    <a:ext uri="{9D8B030D-6E8A-4147-A177-3AD203B41FA5}">
                      <a16:colId xmlns:a16="http://schemas.microsoft.com/office/drawing/2014/main" val="343997627"/>
                    </a:ext>
                  </a:extLst>
                </a:gridCol>
              </a:tblGrid>
              <a:tr h="207463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属性名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字段</a:t>
                      </a:r>
                      <a:endParaRPr lang="zh-CN" sz="105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423274"/>
                  </a:ext>
                </a:extLst>
              </a:tr>
              <a:tr h="207463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编号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499474"/>
                  </a:ext>
                </a:extLst>
              </a:tr>
              <a:tr h="207463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用户名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user_name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UNIQUE, 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638847"/>
                  </a:ext>
                </a:extLst>
              </a:tr>
              <a:tr h="207463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密码的</a:t>
                      </a:r>
                      <a:r>
                        <a:rPr lang="en-US" sz="1050" kern="100">
                          <a:effectLst/>
                        </a:rPr>
                        <a:t>MD5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password_hash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6855940"/>
                  </a:ext>
                </a:extLst>
              </a:tr>
              <a:tr h="207463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根目录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root_dir_id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foreign key</a:t>
                      </a:r>
                      <a:endParaRPr lang="zh-CN" sz="1050" kern="1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81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40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826</Words>
  <Application>Microsoft Office PowerPoint</Application>
  <PresentationFormat>宽屏</PresentationFormat>
  <Paragraphs>158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</vt:lpstr>
      <vt:lpstr>Office 主题​​</vt:lpstr>
      <vt:lpstr>概述</vt:lpstr>
      <vt:lpstr>数据库设计</vt:lpstr>
      <vt:lpstr>数据库设计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概述</dc:title>
  <dc:creator>高曾谊</dc:creator>
  <cp:lastModifiedBy>高曾谊</cp:lastModifiedBy>
  <cp:revision>7</cp:revision>
  <dcterms:created xsi:type="dcterms:W3CDTF">2022-07-02T07:58:22Z</dcterms:created>
  <dcterms:modified xsi:type="dcterms:W3CDTF">2023-03-08T15:36:10Z</dcterms:modified>
</cp:coreProperties>
</file>