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3" r:id="rId6"/>
    <p:sldId id="268" r:id="rId7"/>
    <p:sldId id="266" r:id="rId8"/>
    <p:sldId id="259" r:id="rId9"/>
    <p:sldId id="270" r:id="rId10"/>
    <p:sldId id="260" r:id="rId11"/>
    <p:sldId id="272" r:id="rId12"/>
    <p:sldId id="278" r:id="rId13"/>
    <p:sldId id="279" r:id="rId14"/>
    <p:sldId id="280" r:id="rId15"/>
    <p:sldId id="261" r:id="rId16"/>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5350"/>
    <a:srgbClr val="323C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56" autoAdjust="0"/>
    <p:restoredTop sz="94660"/>
  </p:normalViewPr>
  <p:slideViewPr>
    <p:cSldViewPr snapToGrid="0">
      <p:cViewPr varScale="1">
        <p:scale>
          <a:sx n="100" d="100"/>
          <a:sy n="100" d="100"/>
        </p:scale>
        <p:origin x="102"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gs" Target="tags/tag20.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t="-41000" b="-41000"/>
          </a:stretch>
        </a:blipFill>
        <a:effectLst/>
      </p:bgPr>
    </p:bg>
    <p:spTree>
      <p:nvGrpSpPr>
        <p:cNvPr id="1" name=""/>
        <p:cNvGrpSpPr/>
        <p:nvPr/>
      </p:nvGrpSpPr>
      <p:grpSpPr>
        <a:xfrm>
          <a:off x="0" y="0"/>
          <a:ext cx="0" cy="0"/>
          <a:chOff x="0" y="0"/>
          <a:chExt cx="0" cy="0"/>
        </a:xfrm>
      </p:grpSpPr>
      <p:sp>
        <p:nvSpPr>
          <p:cNvPr id="7" name="稻壳儿原创设计师【幻雨工作室】_1"/>
          <p:cNvSpPr/>
          <p:nvPr userDrawn="1"/>
        </p:nvSpPr>
        <p:spPr>
          <a:xfrm>
            <a:off x="10513828" y="-1129899"/>
            <a:ext cx="4991100" cy="4991100"/>
          </a:xfrm>
          <a:prstGeom prst="ellipse">
            <a:avLst/>
          </a:prstGeom>
          <a:solidFill>
            <a:srgbClr val="EF535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稻壳儿原创设计师【幻雨工作室】_2"/>
          <p:cNvSpPr/>
          <p:nvPr userDrawn="1"/>
        </p:nvSpPr>
        <p:spPr>
          <a:xfrm>
            <a:off x="8485457" y="-3158270"/>
            <a:ext cx="4056743" cy="4056743"/>
          </a:xfrm>
          <a:prstGeom prst="ellipse">
            <a:avLst/>
          </a:prstGeom>
          <a:solidFill>
            <a:srgbClr val="323C5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稻壳儿原创设计师【幻雨工作室】_3"/>
          <p:cNvSpPr/>
          <p:nvPr userDrawn="1"/>
        </p:nvSpPr>
        <p:spPr>
          <a:xfrm flipV="1">
            <a:off x="9786446" y="1624571"/>
            <a:ext cx="349824" cy="349824"/>
          </a:xfrm>
          <a:prstGeom prst="ellipse">
            <a:avLst/>
          </a:prstGeom>
          <a:solidFill>
            <a:srgbClr val="EF5350">
              <a:alpha val="4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稻壳儿原创设计师【幻雨工作室】_4"/>
          <p:cNvSpPr/>
          <p:nvPr userDrawn="1"/>
        </p:nvSpPr>
        <p:spPr>
          <a:xfrm rot="10597672">
            <a:off x="-3710014" y="2082524"/>
            <a:ext cx="4991100" cy="4991100"/>
          </a:xfrm>
          <a:prstGeom prst="ellipse">
            <a:avLst/>
          </a:prstGeom>
          <a:solidFill>
            <a:srgbClr val="EF535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稻壳儿原创设计师【幻雨工作室】_5"/>
          <p:cNvSpPr/>
          <p:nvPr userDrawn="1"/>
        </p:nvSpPr>
        <p:spPr>
          <a:xfrm rot="10597672">
            <a:off x="-662602" y="5196230"/>
            <a:ext cx="4056743" cy="4056743"/>
          </a:xfrm>
          <a:prstGeom prst="ellipse">
            <a:avLst/>
          </a:prstGeom>
          <a:solidFill>
            <a:srgbClr val="323C5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稻壳儿原创设计师【幻雨工作室】_6"/>
          <p:cNvSpPr/>
          <p:nvPr userDrawn="1"/>
        </p:nvSpPr>
        <p:spPr>
          <a:xfrm rot="10597672" flipV="1">
            <a:off x="1673206" y="4346971"/>
            <a:ext cx="407981" cy="407981"/>
          </a:xfrm>
          <a:prstGeom prst="ellipse">
            <a:avLst/>
          </a:prstGeom>
          <a:solidFill>
            <a:srgbClr val="EF5350">
              <a:alpha val="1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稻壳儿原创设计师【幻雨工作室】_7"/>
          <p:cNvSpPr/>
          <p:nvPr userDrawn="1"/>
        </p:nvSpPr>
        <p:spPr>
          <a:xfrm flipV="1">
            <a:off x="8414210" y="544243"/>
            <a:ext cx="535240" cy="535240"/>
          </a:xfrm>
          <a:prstGeom prst="ellipse">
            <a:avLst/>
          </a:prstGeom>
          <a:solidFill>
            <a:srgbClr val="CAD0D8">
              <a:alpha val="1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稻壳儿原创设计师【幻雨工作室】_8"/>
          <p:cNvSpPr/>
          <p:nvPr userDrawn="1"/>
        </p:nvSpPr>
        <p:spPr>
          <a:xfrm rot="10597672" flipV="1">
            <a:off x="3080644" y="5169586"/>
            <a:ext cx="727314" cy="727314"/>
          </a:xfrm>
          <a:prstGeom prst="ellipse">
            <a:avLst/>
          </a:prstGeom>
          <a:solidFill>
            <a:srgbClr val="CAD0D8">
              <a:alpha val="1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稻壳儿原创设计师【幻雨工作室】_1"/>
          <p:cNvSpPr/>
          <p:nvPr userDrawn="1"/>
        </p:nvSpPr>
        <p:spPr>
          <a:xfrm>
            <a:off x="-1226820" y="-1346917"/>
            <a:ext cx="2453640" cy="2453640"/>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稻壳儿原创设计师【幻雨工作室】_2"/>
          <p:cNvSpPr/>
          <p:nvPr userDrawn="1"/>
        </p:nvSpPr>
        <p:spPr>
          <a:xfrm>
            <a:off x="255559" y="534855"/>
            <a:ext cx="792585" cy="792585"/>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0AFC27-7F90-47E6-9F78-2F71F825B28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645BC8-6095-4BC6-A76D-85ED2F4ED19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tags" Target="../tags/tag5.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8.png"/><Relationship Id="rId7" Type="http://schemas.openxmlformats.org/officeDocument/2006/relationships/tags" Target="../tags/tag10.xml"/><Relationship Id="rId6" Type="http://schemas.openxmlformats.org/officeDocument/2006/relationships/tags" Target="../tags/tag9.xml"/><Relationship Id="rId5" Type="http://schemas.openxmlformats.org/officeDocument/2006/relationships/image" Target="../media/image7.png"/><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image" Target="../media/image6.png"/><Relationship Id="rId1" Type="http://schemas.openxmlformats.org/officeDocument/2006/relationships/tags" Target="../tags/tag6.xml"/></Relationships>
</file>

<file path=ppt/slides/_rels/slide12.xml.rels><?xml version="1.0" encoding="UTF-8" standalone="yes"?>
<Relationships xmlns="http://schemas.openxmlformats.org/package/2006/relationships"><Relationship Id="rId9" Type="http://schemas.openxmlformats.org/officeDocument/2006/relationships/image" Target="../media/image11.png"/><Relationship Id="rId8" Type="http://schemas.openxmlformats.org/officeDocument/2006/relationships/tags" Target="../tags/tag16.xml"/><Relationship Id="rId7" Type="http://schemas.openxmlformats.org/officeDocument/2006/relationships/tags" Target="../tags/tag15.xml"/><Relationship Id="rId6" Type="http://schemas.openxmlformats.org/officeDocument/2006/relationships/image" Target="../media/image10.png"/><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image" Target="../media/image9.png"/><Relationship Id="rId2" Type="http://schemas.openxmlformats.org/officeDocument/2006/relationships/tags" Target="../tags/tag12.xml"/><Relationship Id="rId10" Type="http://schemas.openxmlformats.org/officeDocument/2006/relationships/slideLayout" Target="../slideLayouts/slideLayout2.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image" Target="../media/image12.png"/><Relationship Id="rId1" Type="http://schemas.openxmlformats.org/officeDocument/2006/relationships/tags" Target="../tags/tag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稻壳儿原创设计师【幻雨工作室】_1"/>
          <p:cNvSpPr txBox="1"/>
          <p:nvPr/>
        </p:nvSpPr>
        <p:spPr>
          <a:xfrm>
            <a:off x="726942" y="1181461"/>
            <a:ext cx="8835656" cy="922020"/>
          </a:xfrm>
          <a:prstGeom prst="rect">
            <a:avLst/>
          </a:prstGeom>
          <a:noFill/>
        </p:spPr>
        <p:txBody>
          <a:bodyPr wrap="square" rtlCol="0">
            <a:spAutoFit/>
          </a:bodyPr>
          <a:lstStyle/>
          <a:p>
            <a:pPr algn="ctr"/>
            <a:r>
              <a:rPr lang="en-US" altLang="zh-CN" sz="5400">
                <a:sym typeface="+mn-ea"/>
              </a:rPr>
              <a:t>Opencv</a:t>
            </a:r>
            <a:r>
              <a:rPr lang="zh-CN" altLang="en-US" sz="5400">
                <a:sym typeface="+mn-ea"/>
              </a:rPr>
              <a:t>策略模式</a:t>
            </a:r>
            <a:endParaRPr lang="zh-CN" altLang="en-US" sz="5400" dirty="0">
              <a:solidFill>
                <a:srgbClr val="323C50"/>
              </a:solidFill>
              <a:latin typeface="微软雅黑" panose="020B0503020204020204" pitchFamily="34" charset="-122"/>
              <a:ea typeface="微软雅黑" panose="020B0503020204020204" pitchFamily="34" charset="-122"/>
              <a:sym typeface="思源黑体 CN Normal" panose="020B0400000000000000" pitchFamily="34" charset="-122"/>
            </a:endParaRPr>
          </a:p>
        </p:txBody>
      </p:sp>
      <p:sp>
        <p:nvSpPr>
          <p:cNvPr id="11" name="稻壳儿原创设计师【幻雨工作室】_2"/>
          <p:cNvSpPr/>
          <p:nvPr/>
        </p:nvSpPr>
        <p:spPr>
          <a:xfrm>
            <a:off x="3057413" y="2322631"/>
            <a:ext cx="7730715" cy="583565"/>
          </a:xfrm>
          <a:prstGeom prst="rect">
            <a:avLst/>
          </a:prstGeom>
        </p:spPr>
        <p:txBody>
          <a:bodyPr wrap="square">
            <a:spAutoFit/>
          </a:bodyPr>
          <a:lstStyle/>
          <a:p>
            <a:pPr algn="ctr"/>
            <a:r>
              <a:rPr lang="en-US" altLang="zh-CN" sz="3200">
                <a:sym typeface="+mn-ea"/>
              </a:rPr>
              <a:t>——</a:t>
            </a:r>
            <a:r>
              <a:rPr lang="zh-CN" altLang="en-US" sz="3200">
                <a:sym typeface="+mn-ea"/>
              </a:rPr>
              <a:t>以</a:t>
            </a:r>
            <a:r>
              <a:rPr lang="en-US" altLang="zh-CN" sz="3200">
                <a:sym typeface="+mn-ea"/>
              </a:rPr>
              <a:t>FeatureDetector</a:t>
            </a:r>
            <a:r>
              <a:rPr lang="zh-CN" altLang="en-US" sz="3200">
                <a:sym typeface="+mn-ea"/>
              </a:rPr>
              <a:t>为例</a:t>
            </a:r>
            <a:endParaRPr lang="zh-CN" altLang="en-US" sz="3200" dirty="0">
              <a:solidFill>
                <a:schemeClr val="tx1">
                  <a:lumMod val="75000"/>
                  <a:lumOff val="25000"/>
                </a:schemeClr>
              </a:solidFill>
              <a:latin typeface="微软雅黑 Light" panose="020B0502040204020203" pitchFamily="34" charset="-122"/>
              <a:ea typeface="微软雅黑 Light" panose="020B0502040204020203" pitchFamily="34" charset="-122"/>
              <a:sym typeface="+mn-ea"/>
            </a:endParaRPr>
          </a:p>
        </p:txBody>
      </p:sp>
      <p:sp>
        <p:nvSpPr>
          <p:cNvPr id="12" name="稻壳儿原创设计师【幻雨工作室】_3"/>
          <p:cNvSpPr/>
          <p:nvPr/>
        </p:nvSpPr>
        <p:spPr>
          <a:xfrm>
            <a:off x="3470910" y="3921760"/>
            <a:ext cx="1868805" cy="410845"/>
          </a:xfrm>
          <a:prstGeom prst="rect">
            <a:avLst/>
          </a:prstGeom>
        </p:spPr>
        <p:txBody>
          <a:bodyPr wrap="square">
            <a:spAutoFit/>
          </a:bodyPr>
          <a:lstStyle/>
          <a:p>
            <a:pPr algn="ctr">
              <a:lnSpc>
                <a:spcPct val="130000"/>
              </a:lnSpc>
            </a:pPr>
            <a:r>
              <a:rPr lang="zh-CN" altLang="en-US" sz="1600">
                <a:sym typeface="+mn-ea"/>
              </a:rPr>
              <a:t>汇报人：</a:t>
            </a:r>
            <a:endParaRPr lang="zh-CN" altLang="en-US" sz="1600" dirty="0">
              <a:solidFill>
                <a:schemeClr val="bg1">
                  <a:lumMod val="75000"/>
                </a:schemeClr>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2" name="稻壳儿原创设计师【幻雨工作室】_3"/>
          <p:cNvSpPr/>
          <p:nvPr>
            <p:custDataLst>
              <p:tags r:id="rId1"/>
            </p:custDataLst>
          </p:nvPr>
        </p:nvSpPr>
        <p:spPr>
          <a:xfrm>
            <a:off x="5573395" y="3907790"/>
            <a:ext cx="1868805" cy="1691005"/>
          </a:xfrm>
          <a:prstGeom prst="rect">
            <a:avLst/>
          </a:prstGeom>
        </p:spPr>
        <p:txBody>
          <a:bodyPr wrap="square">
            <a:spAutoFit/>
          </a:bodyPr>
          <a:p>
            <a:pPr algn="ctr">
              <a:lnSpc>
                <a:spcPct val="130000"/>
              </a:lnSpc>
            </a:pPr>
            <a:r>
              <a:rPr lang="en-US" sz="1600">
                <a:sym typeface="+mn-ea"/>
              </a:rPr>
              <a:t>2153410</a:t>
            </a:r>
            <a:r>
              <a:rPr lang="zh-CN" altLang="en-US" sz="1600">
                <a:sym typeface="+mn-ea"/>
              </a:rPr>
              <a:t>刘金硕</a:t>
            </a:r>
            <a:endParaRPr lang="zh-CN" altLang="en-US" sz="1600"/>
          </a:p>
          <a:p>
            <a:pPr algn="ctr">
              <a:lnSpc>
                <a:spcPct val="130000"/>
              </a:lnSpc>
            </a:pPr>
            <a:r>
              <a:rPr lang="en-US" altLang="zh-CN" sz="1600">
                <a:sym typeface="+mn-ea"/>
              </a:rPr>
              <a:t>2150618</a:t>
            </a:r>
            <a:r>
              <a:rPr lang="zh-CN" altLang="en-US" sz="1600">
                <a:sym typeface="+mn-ea"/>
              </a:rPr>
              <a:t>田鑫阳</a:t>
            </a:r>
            <a:endParaRPr lang="zh-CN" altLang="en-US" sz="1600"/>
          </a:p>
          <a:p>
            <a:pPr algn="ctr">
              <a:lnSpc>
                <a:spcPct val="130000"/>
              </a:lnSpc>
            </a:pPr>
            <a:r>
              <a:rPr lang="en-US" altLang="zh-CN" sz="1600">
                <a:sym typeface="+mn-ea"/>
              </a:rPr>
              <a:t>2153305</a:t>
            </a:r>
            <a:r>
              <a:rPr lang="zh-CN" altLang="en-US" sz="1600">
                <a:sym typeface="+mn-ea"/>
              </a:rPr>
              <a:t>王佳蔚</a:t>
            </a:r>
            <a:endParaRPr lang="zh-CN" altLang="en-US" sz="1600"/>
          </a:p>
          <a:p>
            <a:pPr algn="ctr">
              <a:lnSpc>
                <a:spcPct val="130000"/>
              </a:lnSpc>
            </a:pPr>
            <a:r>
              <a:rPr lang="en-US" altLang="zh-CN" sz="1600">
                <a:sym typeface="+mn-ea"/>
              </a:rPr>
              <a:t>2153294</a:t>
            </a:r>
            <a:r>
              <a:rPr lang="zh-CN" altLang="en-US" sz="1600">
                <a:sym typeface="+mn-ea"/>
              </a:rPr>
              <a:t>孟璟陆</a:t>
            </a:r>
            <a:endParaRPr lang="zh-CN" altLang="en-US" sz="1600"/>
          </a:p>
          <a:p>
            <a:pPr algn="ctr">
              <a:lnSpc>
                <a:spcPct val="130000"/>
              </a:lnSpc>
            </a:pPr>
            <a:r>
              <a:rPr lang="en-US" altLang="zh-CN" sz="1600">
                <a:sym typeface="+mn-ea"/>
              </a:rPr>
              <a:t>2150261</a:t>
            </a:r>
            <a:r>
              <a:rPr lang="zh-CN" altLang="en-US" sz="1600">
                <a:sym typeface="+mn-ea"/>
              </a:rPr>
              <a:t>葛一飞</a:t>
            </a:r>
            <a:endParaRPr lang="zh-CN" altLang="en-US" sz="1600" dirty="0">
              <a:solidFill>
                <a:schemeClr val="bg1">
                  <a:lumMod val="75000"/>
                </a:schemeClr>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稻壳儿原创设计师【幻雨工作室】_1"/>
          <p:cNvSpPr txBox="1"/>
          <p:nvPr/>
        </p:nvSpPr>
        <p:spPr>
          <a:xfrm>
            <a:off x="1252855" y="509905"/>
            <a:ext cx="7688580" cy="521970"/>
          </a:xfrm>
          <a:prstGeom prst="rect">
            <a:avLst/>
          </a:prstGeom>
          <a:noFill/>
        </p:spPr>
        <p:txBody>
          <a:bodyPr wrap="square" rtlCol="0">
            <a:spAutoFit/>
          </a:bodyPr>
          <a:lstStyle/>
          <a:p>
            <a:pPr algn="l" defTabSz="685800"/>
            <a:r>
              <a:rPr lang="en-US" altLang="zh-CN" sz="2800" dirty="0">
                <a:solidFill>
                  <a:schemeClr val="accent1"/>
                </a:solidFill>
                <a:latin typeface="微软雅黑" panose="020B0503020204020204" pitchFamily="34" charset="-122"/>
                <a:ea typeface="微软雅黑" panose="020B0503020204020204" pitchFamily="34" charset="-122"/>
              </a:rPr>
              <a:t>04.</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FeatureDetector</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子类</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抽象策略</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介绍</a:t>
            </a:r>
            <a:r>
              <a:rPr lang="en-US" altLang="zh-CN" sz="1600" dirty="0">
                <a:solidFill>
                  <a:schemeClr val="accent1"/>
                </a:solidFill>
                <a:latin typeface="微软雅黑 Light" panose="020B0502040204020203" pitchFamily="34" charset="-122"/>
                <a:ea typeface="微软雅黑 Light" panose="020B0502040204020203" pitchFamily="34" charset="-122"/>
                <a:cs typeface="Arial" panose="020B0604020202020204" pitchFamily="34" charset="0"/>
                <a:sym typeface="Arial" panose="020B0604020202020204" pitchFamily="34" charset="0"/>
              </a:rPr>
              <a:t>Part4</a:t>
            </a:r>
            <a:endParaRPr lang="zh-CN" altLang="en-US" sz="1600" dirty="0">
              <a:solidFill>
                <a:schemeClr val="accent1"/>
              </a:solidFill>
              <a:latin typeface="微软雅黑 Light" panose="020B0502040204020203" pitchFamily="34" charset="-122"/>
              <a:ea typeface="微软雅黑 Light" panose="020B0502040204020203" pitchFamily="34" charset="-122"/>
              <a:cs typeface="Arial" panose="020B0604020202020204" pitchFamily="34" charset="0"/>
              <a:sym typeface="Arial" panose="020B0604020202020204" pitchFamily="34" charset="0"/>
            </a:endParaRPr>
          </a:p>
        </p:txBody>
      </p:sp>
      <p:sp>
        <p:nvSpPr>
          <p:cNvPr id="31" name="稻壳儿原创设计师【幻雨工作室】_12"/>
          <p:cNvSpPr/>
          <p:nvPr/>
        </p:nvSpPr>
        <p:spPr>
          <a:xfrm>
            <a:off x="977265" y="1210310"/>
            <a:ext cx="1607820" cy="460375"/>
          </a:xfrm>
          <a:prstGeom prst="rect">
            <a:avLst/>
          </a:prstGeom>
        </p:spPr>
        <p:txBody>
          <a:bodyPr wrap="square">
            <a:spAutoFit/>
          </a:bodyPr>
          <a:lstStyle/>
          <a:p>
            <a:pPr algn="ctr"/>
            <a:r>
              <a:rPr lang="en-US" altLang="zh-CN" sz="2400" dirty="0">
                <a:solidFill>
                  <a:schemeClr val="accent1"/>
                </a:solidFill>
                <a:latin typeface="Arial" panose="020B0604020202020204" pitchFamily="34" charset="0"/>
                <a:cs typeface="Arial" panose="020B0604020202020204" pitchFamily="34" charset="0"/>
              </a:rPr>
              <a:t>FAST</a:t>
            </a:r>
            <a:endParaRPr lang="en-US" altLang="zh-CN" sz="2400" dirty="0">
              <a:solidFill>
                <a:schemeClr val="accent1"/>
              </a:solidFill>
              <a:latin typeface="Arial" panose="020B0604020202020204" pitchFamily="34" charset="0"/>
              <a:cs typeface="Arial" panose="020B0604020202020204" pitchFamily="34" charset="0"/>
            </a:endParaRPr>
          </a:p>
        </p:txBody>
      </p:sp>
      <p:pic>
        <p:nvPicPr>
          <p:cNvPr id="2" name="图片 1"/>
          <p:cNvPicPr>
            <a:picLocks noChangeAspect="1"/>
          </p:cNvPicPr>
          <p:nvPr/>
        </p:nvPicPr>
        <p:blipFill>
          <a:blip r:embed="rId1"/>
          <a:stretch>
            <a:fillRect/>
          </a:stretch>
        </p:blipFill>
        <p:spPr>
          <a:xfrm>
            <a:off x="85725" y="1670685"/>
            <a:ext cx="6560185" cy="2750185"/>
          </a:xfrm>
          <a:prstGeom prst="rect">
            <a:avLst/>
          </a:prstGeom>
        </p:spPr>
      </p:pic>
      <p:pic>
        <p:nvPicPr>
          <p:cNvPr id="11" name="图片 10"/>
          <p:cNvPicPr>
            <a:picLocks noChangeAspect="1"/>
          </p:cNvPicPr>
          <p:nvPr>
            <p:custDataLst>
              <p:tags r:id="rId2"/>
            </p:custDataLst>
          </p:nvPr>
        </p:nvPicPr>
        <p:blipFill>
          <a:blip r:embed="rId3"/>
          <a:stretch>
            <a:fillRect/>
          </a:stretch>
        </p:blipFill>
        <p:spPr>
          <a:xfrm>
            <a:off x="85725" y="4427855"/>
            <a:ext cx="6560185" cy="1541145"/>
          </a:xfrm>
          <a:prstGeom prst="rect">
            <a:avLst/>
          </a:prstGeom>
        </p:spPr>
      </p:pic>
      <p:sp>
        <p:nvSpPr>
          <p:cNvPr id="12" name="文本框 11"/>
          <p:cNvSpPr txBox="1"/>
          <p:nvPr/>
        </p:nvSpPr>
        <p:spPr>
          <a:xfrm>
            <a:off x="6988175" y="1470660"/>
            <a:ext cx="4560570" cy="2030095"/>
          </a:xfrm>
          <a:prstGeom prst="rect">
            <a:avLst/>
          </a:prstGeom>
          <a:noFill/>
        </p:spPr>
        <p:txBody>
          <a:bodyPr wrap="square" rtlCol="0">
            <a:spAutoFit/>
          </a:bodyPr>
          <a:p>
            <a:r>
              <a:rPr lang="zh-CN" altLang="en-US"/>
              <a:t>enum{...}：定义了一个匿名枚举。这些枚举值代表FAST检测器的不同类型，基于它们使用的邻居数量来定义。例如，`TYPE_5_8`使用5个连续的像素（从8个周围像素中选取）来确定角点。threshold表示用于角点检测的阈值。nonmaxSuppression表示是否应用非最大</a:t>
            </a:r>
            <a:r>
              <a:rPr lang="zh-CN" altLang="en-US"/>
              <a:t>值抑制。</a:t>
            </a:r>
            <a:endParaRPr lang="zh-CN" altLang="en-US"/>
          </a:p>
        </p:txBody>
      </p:sp>
      <p:sp>
        <p:nvSpPr>
          <p:cNvPr id="13" name="文本框 12"/>
          <p:cNvSpPr txBox="1"/>
          <p:nvPr/>
        </p:nvSpPr>
        <p:spPr>
          <a:xfrm>
            <a:off x="7103745" y="3571875"/>
            <a:ext cx="4319905" cy="2306955"/>
          </a:xfrm>
          <a:prstGeom prst="rect">
            <a:avLst/>
          </a:prstGeom>
          <a:noFill/>
        </p:spPr>
        <p:txBody>
          <a:bodyPr wrap="square" rtlCol="0">
            <a:spAutoFit/>
          </a:bodyPr>
          <a:p>
            <a:r>
              <a:rPr lang="zh-CN" altLang="en-US"/>
              <a:t>FAST算法在grayImage中检测关键点（或角点）。其中grayImage表示源图像，keypoints是检测到的关键点的输出向量。Threshold是该FAST算法使用的阈值。强度变化大于此阈值的特征被视为角点。nonmaxSuppression是布尔标志。如果为真，该算法将使用非最大抑制来过滤那些彼此接近且在其局部不是最大值的关键点。</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稻壳儿原创设计师【幻雨工作室】_1"/>
          <p:cNvSpPr txBox="1"/>
          <p:nvPr/>
        </p:nvSpPr>
        <p:spPr>
          <a:xfrm>
            <a:off x="1252855" y="509905"/>
            <a:ext cx="7688580" cy="521970"/>
          </a:xfrm>
          <a:prstGeom prst="rect">
            <a:avLst/>
          </a:prstGeom>
          <a:noFill/>
        </p:spPr>
        <p:txBody>
          <a:bodyPr wrap="square" rtlCol="0">
            <a:spAutoFit/>
          </a:bodyPr>
          <a:lstStyle/>
          <a:p>
            <a:pPr algn="l" defTabSz="685800"/>
            <a:r>
              <a:rPr lang="en-US" altLang="zh-CN" sz="2800" dirty="0">
                <a:solidFill>
                  <a:schemeClr val="accent1"/>
                </a:solidFill>
                <a:latin typeface="微软雅黑" panose="020B0503020204020204" pitchFamily="34" charset="-122"/>
                <a:ea typeface="微软雅黑" panose="020B0503020204020204" pitchFamily="34" charset="-122"/>
              </a:rPr>
              <a:t>04.</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FeatureDetector</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子类</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抽象策略</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介绍</a:t>
            </a:r>
            <a:r>
              <a:rPr lang="en-US" altLang="zh-CN" sz="1600" dirty="0">
                <a:solidFill>
                  <a:schemeClr val="accent1"/>
                </a:solidFill>
                <a:latin typeface="微软雅黑 Light" panose="020B0502040204020203" pitchFamily="34" charset="-122"/>
                <a:ea typeface="微软雅黑 Light" panose="020B0502040204020203" pitchFamily="34" charset="-122"/>
                <a:cs typeface="Arial" panose="020B0604020202020204" pitchFamily="34" charset="0"/>
                <a:sym typeface="Arial" panose="020B0604020202020204" pitchFamily="34" charset="0"/>
              </a:rPr>
              <a:t>Part4</a:t>
            </a:r>
            <a:endParaRPr lang="zh-CN" altLang="en-US" sz="1600" dirty="0">
              <a:solidFill>
                <a:schemeClr val="accent1"/>
              </a:solidFill>
              <a:latin typeface="微软雅黑 Light" panose="020B0502040204020203" pitchFamily="34" charset="-122"/>
              <a:ea typeface="微软雅黑 Light" panose="020B0502040204020203" pitchFamily="34" charset="-122"/>
              <a:cs typeface="Arial" panose="020B0604020202020204" pitchFamily="34" charset="0"/>
              <a:sym typeface="Arial" panose="020B0604020202020204" pitchFamily="34" charset="0"/>
            </a:endParaRPr>
          </a:p>
        </p:txBody>
      </p:sp>
      <p:sp>
        <p:nvSpPr>
          <p:cNvPr id="31" name="稻壳儿原创设计师【幻雨工作室】_12"/>
          <p:cNvSpPr/>
          <p:nvPr/>
        </p:nvSpPr>
        <p:spPr>
          <a:xfrm>
            <a:off x="977265" y="1210310"/>
            <a:ext cx="1607820" cy="460375"/>
          </a:xfrm>
          <a:prstGeom prst="rect">
            <a:avLst/>
          </a:prstGeom>
        </p:spPr>
        <p:txBody>
          <a:bodyPr wrap="square">
            <a:spAutoFit/>
          </a:bodyPr>
          <a:lstStyle/>
          <a:p>
            <a:pPr algn="ctr"/>
            <a:r>
              <a:rPr lang="en-US" altLang="zh-CN" sz="2400" dirty="0">
                <a:solidFill>
                  <a:schemeClr val="accent1"/>
                </a:solidFill>
                <a:latin typeface="Arial" panose="020B0604020202020204" pitchFamily="34" charset="0"/>
                <a:cs typeface="Arial" panose="020B0604020202020204" pitchFamily="34" charset="0"/>
              </a:rPr>
              <a:t>S</a:t>
            </a:r>
            <a:r>
              <a:rPr lang="en-US" altLang="zh-CN" sz="2400" dirty="0">
                <a:solidFill>
                  <a:schemeClr val="accent1"/>
                </a:solidFill>
                <a:latin typeface="Arial" panose="020B0604020202020204" pitchFamily="34" charset="0"/>
                <a:cs typeface="Arial" panose="020B0604020202020204" pitchFamily="34" charset="0"/>
              </a:rPr>
              <a:t>TAR</a:t>
            </a:r>
            <a:endParaRPr lang="en-US" altLang="zh-CN" sz="2400" dirty="0">
              <a:solidFill>
                <a:schemeClr val="accent1"/>
              </a:solidFill>
              <a:latin typeface="Arial" panose="020B0604020202020204" pitchFamily="34" charset="0"/>
              <a:cs typeface="Arial" panose="020B0604020202020204" pitchFamily="34" charset="0"/>
            </a:endParaRPr>
          </a:p>
        </p:txBody>
      </p:sp>
      <p:sp>
        <p:nvSpPr>
          <p:cNvPr id="12" name="文本框 11"/>
          <p:cNvSpPr txBox="1"/>
          <p:nvPr/>
        </p:nvSpPr>
        <p:spPr>
          <a:xfrm>
            <a:off x="7375525" y="1210310"/>
            <a:ext cx="4420870" cy="1339850"/>
          </a:xfrm>
          <a:prstGeom prst="rect">
            <a:avLst/>
          </a:prstGeom>
          <a:noFill/>
        </p:spPr>
        <p:txBody>
          <a:bodyPr wrap="square" rtlCol="0">
            <a:noAutofit/>
          </a:bodyPr>
          <a:p>
            <a:r>
              <a:rPr lang="zh-CN" altLang="en-US"/>
              <a:t>将关键点保存在</a:t>
            </a:r>
            <a:r>
              <a:rPr lang="en-US" altLang="zh-CN"/>
              <a:t>keypoints</a:t>
            </a:r>
            <a:r>
              <a:rPr lang="zh-CN" altLang="en-US"/>
              <a:t>中</a:t>
            </a:r>
            <a:r>
              <a:rPr lang="zh-CN" altLang="en-US"/>
              <a:t>之后调用KeyPointsFilter类中的runByPixelsMask函数，该函数使用提供的遮罩mask来过滤之前检测到的关键点。根据遮罩，某些关键点可能会保留，而其他关键点可能会被丢弃。</a:t>
            </a:r>
            <a:endParaRPr lang="zh-CN" altLang="en-US"/>
          </a:p>
        </p:txBody>
      </p:sp>
      <p:pic>
        <p:nvPicPr>
          <p:cNvPr id="5" name="图片 4"/>
          <p:cNvPicPr>
            <a:picLocks noChangeAspect="1"/>
          </p:cNvPicPr>
          <p:nvPr>
            <p:custDataLst>
              <p:tags r:id="rId1"/>
            </p:custDataLst>
          </p:nvPr>
        </p:nvPicPr>
        <p:blipFill>
          <a:blip r:embed="rId2"/>
          <a:stretch>
            <a:fillRect/>
          </a:stretch>
        </p:blipFill>
        <p:spPr>
          <a:xfrm>
            <a:off x="237490" y="1734185"/>
            <a:ext cx="7233285" cy="894080"/>
          </a:xfrm>
          <a:prstGeom prst="rect">
            <a:avLst/>
          </a:prstGeom>
        </p:spPr>
      </p:pic>
      <p:sp>
        <p:nvSpPr>
          <p:cNvPr id="6" name="稻壳儿原创设计师【幻雨工作室】_12"/>
          <p:cNvSpPr/>
          <p:nvPr>
            <p:custDataLst>
              <p:tags r:id="rId3"/>
            </p:custDataLst>
          </p:nvPr>
        </p:nvSpPr>
        <p:spPr>
          <a:xfrm>
            <a:off x="977265" y="2628265"/>
            <a:ext cx="1607820" cy="460375"/>
          </a:xfrm>
          <a:prstGeom prst="rect">
            <a:avLst/>
          </a:prstGeom>
        </p:spPr>
        <p:txBody>
          <a:bodyPr wrap="square">
            <a:spAutoFit/>
          </a:bodyPr>
          <a:p>
            <a:pPr algn="ctr"/>
            <a:r>
              <a:rPr lang="en-US" altLang="zh-CN" sz="2400" dirty="0">
                <a:solidFill>
                  <a:schemeClr val="accent1"/>
                </a:solidFill>
                <a:latin typeface="Arial" panose="020B0604020202020204" pitchFamily="34" charset="0"/>
                <a:cs typeface="Arial" panose="020B0604020202020204" pitchFamily="34" charset="0"/>
              </a:rPr>
              <a:t>SIFT</a:t>
            </a:r>
            <a:endParaRPr lang="en-US" altLang="zh-CN" sz="2400" dirty="0">
              <a:solidFill>
                <a:schemeClr val="accent1"/>
              </a:solidFill>
              <a:latin typeface="Arial" panose="020B0604020202020204" pitchFamily="34" charset="0"/>
              <a:cs typeface="Arial" panose="020B0604020202020204" pitchFamily="34" charset="0"/>
            </a:endParaRPr>
          </a:p>
        </p:txBody>
      </p:sp>
      <p:sp>
        <p:nvSpPr>
          <p:cNvPr id="7" name="文本框 6"/>
          <p:cNvSpPr txBox="1"/>
          <p:nvPr/>
        </p:nvSpPr>
        <p:spPr>
          <a:xfrm>
            <a:off x="7375525" y="2954020"/>
            <a:ext cx="4391660" cy="1476375"/>
          </a:xfrm>
          <a:prstGeom prst="rect">
            <a:avLst/>
          </a:prstGeom>
          <a:noFill/>
        </p:spPr>
        <p:txBody>
          <a:bodyPr wrap="square" rtlCol="0" anchor="t">
            <a:spAutoFit/>
          </a:bodyPr>
          <a:p>
            <a:r>
              <a:rPr lang="zh-CN" altLang="en-US"/>
              <a:t>通过构建高斯金字塔和差分金字塔来实现在不同尺度下检测极值点，高斯金字塔通过在不同尺度下对图像进行高斯模糊来生成，DOG金字塔是相邻尺度下高斯图像相减得到的。</a:t>
            </a:r>
            <a:endParaRPr lang="zh-CN" altLang="en-US"/>
          </a:p>
        </p:txBody>
      </p:sp>
      <p:pic>
        <p:nvPicPr>
          <p:cNvPr id="9" name="图片 8"/>
          <p:cNvPicPr>
            <a:picLocks noChangeAspect="1"/>
          </p:cNvPicPr>
          <p:nvPr>
            <p:custDataLst>
              <p:tags r:id="rId4"/>
            </p:custDataLst>
          </p:nvPr>
        </p:nvPicPr>
        <p:blipFill>
          <a:blip r:embed="rId5"/>
          <a:stretch>
            <a:fillRect/>
          </a:stretch>
        </p:blipFill>
        <p:spPr>
          <a:xfrm>
            <a:off x="244475" y="2980690"/>
            <a:ext cx="7131050" cy="896620"/>
          </a:xfrm>
          <a:prstGeom prst="rect">
            <a:avLst/>
          </a:prstGeom>
        </p:spPr>
      </p:pic>
      <p:sp>
        <p:nvSpPr>
          <p:cNvPr id="14" name="稻壳儿原创设计师【幻雨工作室】_12"/>
          <p:cNvSpPr/>
          <p:nvPr>
            <p:custDataLst>
              <p:tags r:id="rId6"/>
            </p:custDataLst>
          </p:nvPr>
        </p:nvSpPr>
        <p:spPr>
          <a:xfrm>
            <a:off x="1023620" y="3970020"/>
            <a:ext cx="1607820" cy="460375"/>
          </a:xfrm>
          <a:prstGeom prst="rect">
            <a:avLst/>
          </a:prstGeom>
        </p:spPr>
        <p:txBody>
          <a:bodyPr wrap="square">
            <a:spAutoFit/>
          </a:bodyPr>
          <a:p>
            <a:pPr algn="ctr"/>
            <a:r>
              <a:rPr lang="en-US" altLang="zh-CN" sz="2400" dirty="0">
                <a:solidFill>
                  <a:schemeClr val="accent1"/>
                </a:solidFill>
                <a:latin typeface="Arial" panose="020B0604020202020204" pitchFamily="34" charset="0"/>
                <a:cs typeface="Arial" panose="020B0604020202020204" pitchFamily="34" charset="0"/>
              </a:rPr>
              <a:t>SURF</a:t>
            </a:r>
            <a:endParaRPr lang="en-US" altLang="zh-CN" sz="2400" dirty="0">
              <a:solidFill>
                <a:schemeClr val="accent1"/>
              </a:solidFill>
              <a:latin typeface="Arial" panose="020B0604020202020204" pitchFamily="34" charset="0"/>
              <a:cs typeface="Arial" panose="020B0604020202020204" pitchFamily="34" charset="0"/>
            </a:endParaRPr>
          </a:p>
        </p:txBody>
      </p:sp>
      <p:pic>
        <p:nvPicPr>
          <p:cNvPr id="15" name="图片 14"/>
          <p:cNvPicPr>
            <a:picLocks noChangeAspect="1"/>
          </p:cNvPicPr>
          <p:nvPr>
            <p:custDataLst>
              <p:tags r:id="rId7"/>
            </p:custDataLst>
          </p:nvPr>
        </p:nvPicPr>
        <p:blipFill>
          <a:blip r:embed="rId8"/>
          <a:stretch>
            <a:fillRect/>
          </a:stretch>
        </p:blipFill>
        <p:spPr>
          <a:xfrm>
            <a:off x="466090" y="4307840"/>
            <a:ext cx="5950585" cy="1842770"/>
          </a:xfrm>
          <a:prstGeom prst="rect">
            <a:avLst/>
          </a:prstGeom>
        </p:spPr>
      </p:pic>
      <p:sp>
        <p:nvSpPr>
          <p:cNvPr id="16" name="文本框 15"/>
          <p:cNvSpPr txBox="1"/>
          <p:nvPr/>
        </p:nvSpPr>
        <p:spPr>
          <a:xfrm>
            <a:off x="6840855" y="4430395"/>
            <a:ext cx="4652010" cy="1476375"/>
          </a:xfrm>
          <a:prstGeom prst="rect">
            <a:avLst/>
          </a:prstGeom>
          <a:noFill/>
        </p:spPr>
        <p:txBody>
          <a:bodyPr wrap="square" rtlCol="0" anchor="t">
            <a:spAutoFit/>
          </a:bodyPr>
          <a:p>
            <a:r>
              <a:rPr lang="zh-CN" altLang="en-US"/>
              <a:t>使用 SURF 快速 Hessian 检测器在图像中检测特征点，并将结果存储在 keypoints 中。在图像中检测特征点，并计算这些特征点的描述符。还可以选择是否使用用户提供的关键点。</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稻壳儿原创设计师【幻雨工作室】_1"/>
          <p:cNvSpPr txBox="1"/>
          <p:nvPr/>
        </p:nvSpPr>
        <p:spPr>
          <a:xfrm>
            <a:off x="1252855" y="509905"/>
            <a:ext cx="7688580" cy="521970"/>
          </a:xfrm>
          <a:prstGeom prst="rect">
            <a:avLst/>
          </a:prstGeom>
          <a:noFill/>
        </p:spPr>
        <p:txBody>
          <a:bodyPr wrap="square" rtlCol="0">
            <a:spAutoFit/>
          </a:bodyPr>
          <a:lstStyle/>
          <a:p>
            <a:pPr algn="l" defTabSz="685800"/>
            <a:r>
              <a:rPr lang="en-US" altLang="zh-CN" sz="2800" dirty="0">
                <a:solidFill>
                  <a:schemeClr val="accent1"/>
                </a:solidFill>
                <a:latin typeface="微软雅黑" panose="020B0503020204020204" pitchFamily="34" charset="-122"/>
                <a:ea typeface="微软雅黑" panose="020B0503020204020204" pitchFamily="34" charset="-122"/>
              </a:rPr>
              <a:t>04.</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FeatureDetector</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子类</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抽象策略</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介绍</a:t>
            </a:r>
            <a:r>
              <a:rPr lang="en-US" altLang="zh-CN" sz="1600" dirty="0">
                <a:solidFill>
                  <a:schemeClr val="accent1"/>
                </a:solidFill>
                <a:latin typeface="微软雅黑 Light" panose="020B0502040204020203" pitchFamily="34" charset="-122"/>
                <a:ea typeface="微软雅黑 Light" panose="020B0502040204020203" pitchFamily="34" charset="-122"/>
                <a:cs typeface="Arial" panose="020B0604020202020204" pitchFamily="34" charset="0"/>
                <a:sym typeface="Arial" panose="020B0604020202020204" pitchFamily="34" charset="0"/>
              </a:rPr>
              <a:t>Part4</a:t>
            </a:r>
            <a:endParaRPr lang="zh-CN" altLang="en-US" sz="1600" dirty="0">
              <a:solidFill>
                <a:schemeClr val="accent1"/>
              </a:solidFill>
              <a:latin typeface="微软雅黑 Light" panose="020B0502040204020203" pitchFamily="34" charset="-122"/>
              <a:ea typeface="微软雅黑 Light" panose="020B0502040204020203" pitchFamily="34" charset="-122"/>
              <a:cs typeface="Arial" panose="020B0604020202020204" pitchFamily="34" charset="0"/>
              <a:sym typeface="Arial" panose="020B0604020202020204" pitchFamily="34" charset="0"/>
            </a:endParaRPr>
          </a:p>
        </p:txBody>
      </p:sp>
      <p:sp>
        <p:nvSpPr>
          <p:cNvPr id="31" name="稻壳儿原创设计师【幻雨工作室】_12"/>
          <p:cNvSpPr/>
          <p:nvPr/>
        </p:nvSpPr>
        <p:spPr>
          <a:xfrm>
            <a:off x="1072515" y="1316355"/>
            <a:ext cx="1607820" cy="460375"/>
          </a:xfrm>
          <a:prstGeom prst="rect">
            <a:avLst/>
          </a:prstGeom>
        </p:spPr>
        <p:txBody>
          <a:bodyPr wrap="square">
            <a:spAutoFit/>
          </a:bodyPr>
          <a:lstStyle/>
          <a:p>
            <a:pPr algn="ctr"/>
            <a:r>
              <a:rPr lang="en-US" altLang="zh-CN" sz="2400" dirty="0">
                <a:solidFill>
                  <a:schemeClr val="accent1"/>
                </a:solidFill>
                <a:latin typeface="Arial" panose="020B0604020202020204" pitchFamily="34" charset="0"/>
                <a:cs typeface="Arial" panose="020B0604020202020204" pitchFamily="34" charset="0"/>
              </a:rPr>
              <a:t>ORB</a:t>
            </a:r>
            <a:endParaRPr lang="en-US" altLang="zh-CN" sz="2400" dirty="0">
              <a:solidFill>
                <a:schemeClr val="accent1"/>
              </a:solidFill>
              <a:latin typeface="Arial" panose="020B0604020202020204" pitchFamily="34" charset="0"/>
              <a:cs typeface="Arial" panose="020B0604020202020204" pitchFamily="34" charset="0"/>
            </a:endParaRPr>
          </a:p>
        </p:txBody>
      </p:sp>
      <p:sp>
        <p:nvSpPr>
          <p:cNvPr id="10" name="文本框 9"/>
          <p:cNvSpPr txBox="1"/>
          <p:nvPr/>
        </p:nvSpPr>
        <p:spPr>
          <a:xfrm>
            <a:off x="3368040" y="1155065"/>
            <a:ext cx="8231505" cy="922020"/>
          </a:xfrm>
          <a:prstGeom prst="rect">
            <a:avLst/>
          </a:prstGeom>
          <a:noFill/>
        </p:spPr>
        <p:txBody>
          <a:bodyPr wrap="square" rtlCol="0" anchor="t">
            <a:spAutoFit/>
          </a:bodyPr>
          <a:p>
            <a:r>
              <a:rPr lang="zh-CN" altLang="en-US"/>
              <a:t>ORB使用BRIEF描述符计算关键点的描述。BRIEF描述符是一种二进制描述符，用于表示关键点周围的图像区域。这些描述符对光照变化和噪声具有鲁棒性，同时计算速度很快。</a:t>
            </a:r>
            <a:endParaRPr lang="zh-CN" altLang="en-US"/>
          </a:p>
        </p:txBody>
      </p:sp>
      <p:sp>
        <p:nvSpPr>
          <p:cNvPr id="11" name="稻壳儿原创设计师【幻雨工作室】_12"/>
          <p:cNvSpPr/>
          <p:nvPr>
            <p:custDataLst>
              <p:tags r:id="rId1"/>
            </p:custDataLst>
          </p:nvPr>
        </p:nvSpPr>
        <p:spPr>
          <a:xfrm>
            <a:off x="977265" y="1903730"/>
            <a:ext cx="1607820" cy="460375"/>
          </a:xfrm>
          <a:prstGeom prst="rect">
            <a:avLst/>
          </a:prstGeom>
        </p:spPr>
        <p:txBody>
          <a:bodyPr wrap="square">
            <a:spAutoFit/>
          </a:bodyPr>
          <a:p>
            <a:pPr algn="ctr"/>
            <a:r>
              <a:rPr lang="en-US" altLang="zh-CN" sz="2400" dirty="0">
                <a:solidFill>
                  <a:schemeClr val="accent1"/>
                </a:solidFill>
                <a:latin typeface="Arial" panose="020B0604020202020204" pitchFamily="34" charset="0"/>
                <a:cs typeface="Arial" panose="020B0604020202020204" pitchFamily="34" charset="0"/>
              </a:rPr>
              <a:t>MSER</a:t>
            </a:r>
            <a:endParaRPr lang="en-US" altLang="zh-CN" sz="2400" dirty="0">
              <a:solidFill>
                <a:schemeClr val="accent1"/>
              </a:solidFill>
              <a:latin typeface="Arial" panose="020B0604020202020204" pitchFamily="34" charset="0"/>
              <a:cs typeface="Arial" panose="020B0604020202020204" pitchFamily="34" charset="0"/>
            </a:endParaRPr>
          </a:p>
        </p:txBody>
      </p:sp>
      <p:pic>
        <p:nvPicPr>
          <p:cNvPr id="17" name="图片 16"/>
          <p:cNvPicPr>
            <a:picLocks noChangeAspect="1"/>
          </p:cNvPicPr>
          <p:nvPr>
            <p:custDataLst>
              <p:tags r:id="rId2"/>
            </p:custDataLst>
          </p:nvPr>
        </p:nvPicPr>
        <p:blipFill>
          <a:blip r:embed="rId3"/>
          <a:stretch>
            <a:fillRect/>
          </a:stretch>
        </p:blipFill>
        <p:spPr>
          <a:xfrm>
            <a:off x="61595" y="2294890"/>
            <a:ext cx="6105525" cy="513715"/>
          </a:xfrm>
          <a:prstGeom prst="rect">
            <a:avLst/>
          </a:prstGeom>
        </p:spPr>
      </p:pic>
      <p:sp>
        <p:nvSpPr>
          <p:cNvPr id="18" name="文本框 17"/>
          <p:cNvSpPr txBox="1"/>
          <p:nvPr/>
        </p:nvSpPr>
        <p:spPr>
          <a:xfrm>
            <a:off x="6276340" y="2077085"/>
            <a:ext cx="5552440" cy="1198880"/>
          </a:xfrm>
          <a:prstGeom prst="rect">
            <a:avLst/>
          </a:prstGeom>
          <a:noFill/>
        </p:spPr>
        <p:txBody>
          <a:bodyPr wrap="square" rtlCol="0" anchor="t">
            <a:spAutoFit/>
          </a:bodyPr>
          <a:p>
            <a:r>
              <a:rPr lang="zh-CN" altLang="en-US"/>
              <a:t>operator() 函数是用于从图像中提取 MSER 区域的操作符。它接受输入图像、MSER 区域的容器 msers 和可选的掩码图像 mask，并将检测到的 MSER 区域存储在 msers 中。</a:t>
            </a:r>
            <a:endParaRPr lang="zh-CN" altLang="en-US"/>
          </a:p>
        </p:txBody>
      </p:sp>
      <p:sp>
        <p:nvSpPr>
          <p:cNvPr id="19" name="稻壳儿原创设计师【幻雨工作室】_12"/>
          <p:cNvSpPr/>
          <p:nvPr>
            <p:custDataLst>
              <p:tags r:id="rId4"/>
            </p:custDataLst>
          </p:nvPr>
        </p:nvSpPr>
        <p:spPr>
          <a:xfrm>
            <a:off x="977265" y="2830830"/>
            <a:ext cx="1607820" cy="460375"/>
          </a:xfrm>
          <a:prstGeom prst="rect">
            <a:avLst/>
          </a:prstGeom>
        </p:spPr>
        <p:txBody>
          <a:bodyPr wrap="square">
            <a:spAutoFit/>
          </a:bodyPr>
          <a:p>
            <a:pPr algn="ctr"/>
            <a:r>
              <a:rPr lang="en-US" altLang="zh-CN" sz="2400" dirty="0">
                <a:solidFill>
                  <a:schemeClr val="accent1"/>
                </a:solidFill>
                <a:latin typeface="Arial" panose="020B0604020202020204" pitchFamily="34" charset="0"/>
                <a:cs typeface="Arial" panose="020B0604020202020204" pitchFamily="34" charset="0"/>
              </a:rPr>
              <a:t>GFTT</a:t>
            </a:r>
            <a:endParaRPr lang="en-US" altLang="zh-CN" sz="2400" dirty="0">
              <a:solidFill>
                <a:schemeClr val="accent1"/>
              </a:solidFill>
              <a:latin typeface="Arial" panose="020B0604020202020204" pitchFamily="34" charset="0"/>
              <a:cs typeface="Arial" panose="020B0604020202020204" pitchFamily="34" charset="0"/>
            </a:endParaRPr>
          </a:p>
        </p:txBody>
      </p:sp>
      <p:sp>
        <p:nvSpPr>
          <p:cNvPr id="20" name="文本框 19"/>
          <p:cNvSpPr txBox="1"/>
          <p:nvPr/>
        </p:nvSpPr>
        <p:spPr>
          <a:xfrm>
            <a:off x="6276340" y="3395345"/>
            <a:ext cx="5532755" cy="1198880"/>
          </a:xfrm>
          <a:prstGeom prst="rect">
            <a:avLst/>
          </a:prstGeom>
          <a:noFill/>
        </p:spPr>
        <p:txBody>
          <a:bodyPr wrap="square" rtlCol="0" anchor="t">
            <a:spAutoFit/>
          </a:bodyPr>
          <a:p>
            <a:r>
              <a:rPr lang="zh-CN" altLang="en-US"/>
              <a:t>GFTT 通常用于检测图像中的角点。它通过计算每个像素处的角点响应值来确定角点的位置。在角点检测后，可以对检测到的角点应用非极大值抑制，以剔除冗余的角点。</a:t>
            </a:r>
            <a:endParaRPr lang="zh-CN" altLang="en-US"/>
          </a:p>
        </p:txBody>
      </p:sp>
      <p:pic>
        <p:nvPicPr>
          <p:cNvPr id="21" name="图片 20"/>
          <p:cNvPicPr>
            <a:picLocks noChangeAspect="1"/>
          </p:cNvPicPr>
          <p:nvPr>
            <p:custDataLst>
              <p:tags r:id="rId5"/>
            </p:custDataLst>
          </p:nvPr>
        </p:nvPicPr>
        <p:blipFill>
          <a:blip r:embed="rId6"/>
          <a:stretch>
            <a:fillRect/>
          </a:stretch>
        </p:blipFill>
        <p:spPr>
          <a:xfrm>
            <a:off x="401320" y="3250565"/>
            <a:ext cx="5765800" cy="1343660"/>
          </a:xfrm>
          <a:prstGeom prst="rect">
            <a:avLst/>
          </a:prstGeom>
        </p:spPr>
      </p:pic>
      <p:sp>
        <p:nvSpPr>
          <p:cNvPr id="22" name="稻壳儿原创设计师【幻雨工作室】_12"/>
          <p:cNvSpPr/>
          <p:nvPr>
            <p:custDataLst>
              <p:tags r:id="rId7"/>
            </p:custDataLst>
          </p:nvPr>
        </p:nvSpPr>
        <p:spPr>
          <a:xfrm>
            <a:off x="1170305" y="4594225"/>
            <a:ext cx="1607820" cy="460375"/>
          </a:xfrm>
          <a:prstGeom prst="rect">
            <a:avLst/>
          </a:prstGeom>
        </p:spPr>
        <p:txBody>
          <a:bodyPr wrap="square">
            <a:spAutoFit/>
          </a:bodyPr>
          <a:p>
            <a:pPr algn="ctr"/>
            <a:r>
              <a:rPr lang="en-US" altLang="zh-CN" sz="2400" dirty="0">
                <a:solidFill>
                  <a:schemeClr val="accent1"/>
                </a:solidFill>
                <a:latin typeface="Arial" panose="020B0604020202020204" pitchFamily="34" charset="0"/>
                <a:cs typeface="Arial" panose="020B0604020202020204" pitchFamily="34" charset="0"/>
              </a:rPr>
              <a:t>HARRIS</a:t>
            </a:r>
            <a:endParaRPr lang="en-US" altLang="zh-CN" sz="2400" dirty="0">
              <a:solidFill>
                <a:schemeClr val="accent1"/>
              </a:solidFill>
              <a:latin typeface="Arial" panose="020B0604020202020204" pitchFamily="34" charset="0"/>
              <a:cs typeface="Arial" panose="020B0604020202020204" pitchFamily="34" charset="0"/>
            </a:endParaRPr>
          </a:p>
        </p:txBody>
      </p:sp>
      <p:sp>
        <p:nvSpPr>
          <p:cNvPr id="23" name="文本框 22"/>
          <p:cNvSpPr txBox="1"/>
          <p:nvPr/>
        </p:nvSpPr>
        <p:spPr>
          <a:xfrm>
            <a:off x="5784850" y="5105400"/>
            <a:ext cx="6096000" cy="1476375"/>
          </a:xfrm>
          <a:prstGeom prst="rect">
            <a:avLst/>
          </a:prstGeom>
          <a:noFill/>
        </p:spPr>
        <p:txBody>
          <a:bodyPr wrap="square" rtlCol="0" anchor="t">
            <a:spAutoFit/>
          </a:bodyPr>
          <a:p>
            <a:r>
              <a:rPr lang="zh-CN" altLang="en-US"/>
              <a:t>当一个窗口在图像上移动，在平滑区域如图(a)，窗口在各个方向上没有变化。在边缘上如图(b)，窗口在边缘的方向上没有变化。在角点处如图(c)，窗口在各个方向上具有变化。Harris角点检测正是利用了这个直观的物理现象，通过窗口在各个方向上的变化程度，决定是否为角点。</a:t>
            </a:r>
            <a:endParaRPr lang="zh-CN" altLang="en-US"/>
          </a:p>
        </p:txBody>
      </p:sp>
      <p:pic>
        <p:nvPicPr>
          <p:cNvPr id="183366245" name="图片 2"/>
          <p:cNvPicPr>
            <a:picLocks noChangeAspect="1"/>
          </p:cNvPicPr>
          <p:nvPr>
            <p:custDataLst>
              <p:tags r:id="rId8"/>
            </p:custDataLst>
          </p:nvPr>
        </p:nvPicPr>
        <p:blipFill>
          <a:blip r:embed="rId9">
            <a:extLst>
              <a:ext uri="{28A0092B-C50C-407E-A947-70E740481C1C}">
                <a14:useLocalDpi xmlns:a14="http://schemas.microsoft.com/office/drawing/2010/main" val="0"/>
              </a:ext>
            </a:extLst>
          </a:blip>
          <a:srcRect/>
          <a:stretch>
            <a:fillRect/>
          </a:stretch>
        </p:blipFill>
        <p:spPr bwMode="auto">
          <a:xfrm>
            <a:off x="647065" y="5036185"/>
            <a:ext cx="5083810" cy="171513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稻壳儿原创设计师【幻雨工作室】_1"/>
          <p:cNvSpPr txBox="1"/>
          <p:nvPr/>
        </p:nvSpPr>
        <p:spPr>
          <a:xfrm>
            <a:off x="1252855" y="509905"/>
            <a:ext cx="7688580" cy="521970"/>
          </a:xfrm>
          <a:prstGeom prst="rect">
            <a:avLst/>
          </a:prstGeom>
          <a:noFill/>
        </p:spPr>
        <p:txBody>
          <a:bodyPr wrap="square" rtlCol="0">
            <a:spAutoFit/>
          </a:bodyPr>
          <a:lstStyle/>
          <a:p>
            <a:pPr algn="l" defTabSz="685800"/>
            <a:r>
              <a:rPr lang="en-US" altLang="zh-CN" sz="2800" dirty="0">
                <a:solidFill>
                  <a:schemeClr val="accent1"/>
                </a:solidFill>
                <a:latin typeface="微软雅黑" panose="020B0503020204020204" pitchFamily="34" charset="-122"/>
                <a:ea typeface="微软雅黑" panose="020B0503020204020204" pitchFamily="34" charset="-122"/>
              </a:rPr>
              <a:t>04.</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FeatureDetector</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子类</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抽象策略</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介绍</a:t>
            </a:r>
            <a:r>
              <a:rPr lang="en-US" altLang="zh-CN" sz="1600" dirty="0">
                <a:solidFill>
                  <a:schemeClr val="accent1"/>
                </a:solidFill>
                <a:latin typeface="微软雅黑 Light" panose="020B0502040204020203" pitchFamily="34" charset="-122"/>
                <a:ea typeface="微软雅黑 Light" panose="020B0502040204020203" pitchFamily="34" charset="-122"/>
                <a:cs typeface="Arial" panose="020B0604020202020204" pitchFamily="34" charset="0"/>
                <a:sym typeface="Arial" panose="020B0604020202020204" pitchFamily="34" charset="0"/>
              </a:rPr>
              <a:t>Part4</a:t>
            </a:r>
            <a:endParaRPr lang="zh-CN" altLang="en-US" sz="1600" dirty="0">
              <a:solidFill>
                <a:schemeClr val="accent1"/>
              </a:solidFill>
              <a:latin typeface="微软雅黑 Light" panose="020B0502040204020203" pitchFamily="34" charset="-122"/>
              <a:ea typeface="微软雅黑 Light" panose="020B0502040204020203" pitchFamily="34" charset="-122"/>
              <a:cs typeface="Arial" panose="020B0604020202020204" pitchFamily="34" charset="0"/>
              <a:sym typeface="Arial" panose="020B0604020202020204" pitchFamily="34" charset="0"/>
            </a:endParaRPr>
          </a:p>
        </p:txBody>
      </p:sp>
      <p:sp>
        <p:nvSpPr>
          <p:cNvPr id="2" name="稻壳儿原创设计师【幻雨工作室】_12"/>
          <p:cNvSpPr/>
          <p:nvPr>
            <p:custDataLst>
              <p:tags r:id="rId1"/>
            </p:custDataLst>
          </p:nvPr>
        </p:nvSpPr>
        <p:spPr>
          <a:xfrm>
            <a:off x="977265" y="4265295"/>
            <a:ext cx="2448560" cy="460375"/>
          </a:xfrm>
          <a:prstGeom prst="rect">
            <a:avLst/>
          </a:prstGeom>
        </p:spPr>
        <p:txBody>
          <a:bodyPr wrap="square">
            <a:spAutoFit/>
          </a:bodyPr>
          <a:p>
            <a:pPr algn="ctr"/>
            <a:r>
              <a:rPr lang="en-US" altLang="zh-CN" sz="2400" dirty="0">
                <a:solidFill>
                  <a:schemeClr val="accent1"/>
                </a:solidFill>
                <a:latin typeface="Arial" panose="020B0604020202020204" pitchFamily="34" charset="0"/>
                <a:cs typeface="Arial" panose="020B0604020202020204" pitchFamily="34" charset="0"/>
              </a:rPr>
              <a:t>SimpleBlob</a:t>
            </a:r>
            <a:endParaRPr lang="en-US" altLang="zh-CN" sz="2400" dirty="0">
              <a:solidFill>
                <a:schemeClr val="accent1"/>
              </a:solidFill>
              <a:latin typeface="Arial" panose="020B0604020202020204" pitchFamily="34" charset="0"/>
              <a:cs typeface="Arial" panose="020B0604020202020204" pitchFamily="34" charset="0"/>
            </a:endParaRPr>
          </a:p>
        </p:txBody>
      </p:sp>
      <p:pic>
        <p:nvPicPr>
          <p:cNvPr id="3" name="图片 2"/>
          <p:cNvPicPr>
            <a:picLocks noChangeAspect="1"/>
          </p:cNvPicPr>
          <p:nvPr/>
        </p:nvPicPr>
        <p:blipFill>
          <a:blip r:embed="rId2"/>
          <a:stretch>
            <a:fillRect/>
          </a:stretch>
        </p:blipFill>
        <p:spPr>
          <a:xfrm>
            <a:off x="0" y="1404620"/>
            <a:ext cx="7470775" cy="2860675"/>
          </a:xfrm>
          <a:prstGeom prst="rect">
            <a:avLst/>
          </a:prstGeom>
        </p:spPr>
      </p:pic>
      <p:sp>
        <p:nvSpPr>
          <p:cNvPr id="5" name="文本框 4"/>
          <p:cNvSpPr txBox="1"/>
          <p:nvPr/>
        </p:nvSpPr>
        <p:spPr>
          <a:xfrm>
            <a:off x="7562850" y="2026920"/>
            <a:ext cx="4544695" cy="1753235"/>
          </a:xfrm>
          <a:prstGeom prst="rect">
            <a:avLst/>
          </a:prstGeom>
          <a:noFill/>
        </p:spPr>
        <p:txBody>
          <a:bodyPr wrap="square" rtlCol="0" anchor="t">
            <a:spAutoFit/>
          </a:bodyPr>
          <a:p>
            <a:r>
              <a:rPr lang="zh-CN" altLang="en-US"/>
              <a:t>最外层为尺度循环迭代，内两层为图片像素点迭代，遍历当前层所有网格，逐步减小尺度，更新 XY 步长和图像边界，以便在下一个尺度级别上继续密集检测，根据掩码（</a:t>
            </a:r>
            <a:r>
              <a:rPr lang="en-US" altLang="zh-CN"/>
              <a:t>mask</a:t>
            </a:r>
            <a:r>
              <a:rPr lang="zh-CN" altLang="en-US"/>
              <a:t>）对特征点进一步过滤存储在</a:t>
            </a:r>
            <a:r>
              <a:rPr lang="en-US" altLang="zh-CN"/>
              <a:t>keypoints</a:t>
            </a:r>
            <a:r>
              <a:rPr lang="zh-CN" altLang="en-US"/>
              <a:t>中。</a:t>
            </a:r>
            <a:endParaRPr lang="zh-CN" altLang="en-US"/>
          </a:p>
        </p:txBody>
      </p:sp>
      <p:sp>
        <p:nvSpPr>
          <p:cNvPr id="6" name="稻壳儿原创设计师【幻雨工作室】_12"/>
          <p:cNvSpPr/>
          <p:nvPr>
            <p:custDataLst>
              <p:tags r:id="rId3"/>
            </p:custDataLst>
          </p:nvPr>
        </p:nvSpPr>
        <p:spPr>
          <a:xfrm>
            <a:off x="1309370" y="1031875"/>
            <a:ext cx="1607820" cy="460375"/>
          </a:xfrm>
          <a:prstGeom prst="rect">
            <a:avLst/>
          </a:prstGeom>
        </p:spPr>
        <p:txBody>
          <a:bodyPr wrap="square">
            <a:spAutoFit/>
          </a:bodyPr>
          <a:p>
            <a:pPr algn="ctr"/>
            <a:r>
              <a:rPr lang="en-US" altLang="zh-CN" sz="2400" dirty="0">
                <a:solidFill>
                  <a:schemeClr val="accent1"/>
                </a:solidFill>
                <a:latin typeface="Arial" panose="020B0604020202020204" pitchFamily="34" charset="0"/>
                <a:cs typeface="Arial" panose="020B0604020202020204" pitchFamily="34" charset="0"/>
              </a:rPr>
              <a:t>Dense</a:t>
            </a:r>
            <a:endParaRPr lang="en-US" altLang="zh-CN" sz="2400" dirty="0">
              <a:solidFill>
                <a:schemeClr val="accent1"/>
              </a:solidFill>
              <a:latin typeface="Arial" panose="020B0604020202020204" pitchFamily="34" charset="0"/>
              <a:cs typeface="Arial" panose="020B0604020202020204" pitchFamily="34" charset="0"/>
            </a:endParaRPr>
          </a:p>
        </p:txBody>
      </p:sp>
      <p:pic>
        <p:nvPicPr>
          <p:cNvPr id="7" name="图片 6"/>
          <p:cNvPicPr>
            <a:picLocks noChangeAspect="1"/>
          </p:cNvPicPr>
          <p:nvPr>
            <p:custDataLst>
              <p:tags r:id="rId4"/>
            </p:custDataLst>
          </p:nvPr>
        </p:nvPicPr>
        <p:blipFill>
          <a:blip r:embed="rId5"/>
          <a:stretch>
            <a:fillRect/>
          </a:stretch>
        </p:blipFill>
        <p:spPr>
          <a:xfrm>
            <a:off x="591820" y="4638040"/>
            <a:ext cx="5088255" cy="1724660"/>
          </a:xfrm>
          <a:prstGeom prst="rect">
            <a:avLst/>
          </a:prstGeom>
        </p:spPr>
      </p:pic>
      <p:sp>
        <p:nvSpPr>
          <p:cNvPr id="8" name="文本框 7"/>
          <p:cNvSpPr txBox="1"/>
          <p:nvPr/>
        </p:nvSpPr>
        <p:spPr>
          <a:xfrm>
            <a:off x="5952490" y="4382135"/>
            <a:ext cx="5760085" cy="2030095"/>
          </a:xfrm>
          <a:prstGeom prst="rect">
            <a:avLst/>
          </a:prstGeom>
          <a:noFill/>
        </p:spPr>
        <p:txBody>
          <a:bodyPr wrap="square" rtlCol="0" anchor="t">
            <a:spAutoFit/>
          </a:bodyPr>
          <a:p>
            <a:r>
              <a:rPr lang="zh-CN" altLang="en-US"/>
              <a:t>先设置一个低阈值（minThreshold）和高阈值（maxThreshold），用每一个阈值对图像进行二值化，得到一系列图像，对于每个二值图片查照这些图像的边，计算每一个轮廓的中心，将每一个二值图片的特征点放在一起，定义最小距离，在这个距离区域内的特征中心点归为一组，对应一个bolb特征，得到点的集合。估计最后的bolb特征和相应半径，返回keypoints。</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稻壳儿原创设计师【幻雨工作室】_1"/>
          <p:cNvSpPr txBox="1"/>
          <p:nvPr/>
        </p:nvSpPr>
        <p:spPr>
          <a:xfrm>
            <a:off x="1678172" y="2649102"/>
            <a:ext cx="8835656" cy="923330"/>
          </a:xfrm>
          <a:prstGeom prst="rect">
            <a:avLst/>
          </a:prstGeom>
          <a:noFill/>
        </p:spPr>
        <p:txBody>
          <a:bodyPr wrap="square" rtlCol="0">
            <a:spAutoFit/>
          </a:bodyPr>
          <a:lstStyle/>
          <a:p>
            <a:pPr algn="ctr"/>
            <a:r>
              <a:rPr lang="en-US" altLang="zh-CN" sz="5400" b="1" dirty="0">
                <a:solidFill>
                  <a:schemeClr val="accent1"/>
                </a:solidFill>
                <a:latin typeface="Arial" panose="020B0604020202020204" pitchFamily="34" charset="0"/>
                <a:cs typeface="Arial" panose="020B0604020202020204" pitchFamily="34" charset="0"/>
                <a:sym typeface="+mn-lt"/>
              </a:rPr>
              <a:t>Thanks</a:t>
            </a:r>
            <a:r>
              <a:rPr lang="zh-CN" altLang="en-US" sz="5400" b="1" dirty="0">
                <a:solidFill>
                  <a:schemeClr val="accent1"/>
                </a:solidFill>
                <a:latin typeface="Arial" panose="020B0604020202020204" pitchFamily="34" charset="0"/>
                <a:cs typeface="Arial" panose="020B0604020202020204" pitchFamily="34" charset="0"/>
                <a:sym typeface="+mn-lt"/>
              </a:rPr>
              <a:t>！</a:t>
            </a:r>
            <a:endParaRPr lang="zh-CN" altLang="en-US" sz="5400" b="1" dirty="0">
              <a:solidFill>
                <a:schemeClr val="accent1"/>
              </a:solidFill>
              <a:latin typeface="Arial" panose="020B0604020202020204" pitchFamily="34" charset="0"/>
              <a:cs typeface="Arial" panose="020B0604020202020204" pitchFamily="34" charset="0"/>
              <a:sym typeface="+mn-lt"/>
            </a:endParaRPr>
          </a:p>
        </p:txBody>
      </p:sp>
      <p:sp>
        <p:nvSpPr>
          <p:cNvPr id="3" name="稻壳儿原创设计师【幻雨工作室】_2"/>
          <p:cNvSpPr/>
          <p:nvPr/>
        </p:nvSpPr>
        <p:spPr>
          <a:xfrm>
            <a:off x="2352179" y="3725485"/>
            <a:ext cx="7487643" cy="400110"/>
          </a:xfrm>
          <a:prstGeom prst="rect">
            <a:avLst/>
          </a:prstGeom>
        </p:spPr>
        <p:txBody>
          <a:bodyPr wrap="square">
            <a:spAutoFit/>
          </a:bodyPr>
          <a:lstStyle/>
          <a:p>
            <a:pPr algn="ctr"/>
            <a:r>
              <a:rPr lang="en-US" altLang="zh-CN" sz="2000" dirty="0">
                <a:solidFill>
                  <a:schemeClr val="tx1">
                    <a:lumMod val="75000"/>
                    <a:lumOff val="25000"/>
                  </a:schemeClr>
                </a:solidFill>
                <a:latin typeface="微软雅黑 Light" panose="020B0502040204020203" pitchFamily="34" charset="-122"/>
                <a:ea typeface="微软雅黑 Light" panose="020B0502040204020203" pitchFamily="34" charset="-122"/>
              </a:rPr>
              <a:t>Atmospheric blue year end summary ppt </a:t>
            </a:r>
            <a:r>
              <a:rPr lang="en-US" altLang="zh-CN" sz="2000" dirty="0" err="1">
                <a:solidFill>
                  <a:schemeClr val="tx1">
                    <a:lumMod val="75000"/>
                    <a:lumOff val="25000"/>
                  </a:schemeClr>
                </a:solidFill>
                <a:latin typeface="微软雅黑 Light" panose="020B0502040204020203" pitchFamily="34" charset="-122"/>
                <a:ea typeface="微软雅黑 Light" panose="020B0502040204020203" pitchFamily="34" charset="-122"/>
              </a:rPr>
              <a:t>templatec</a:t>
            </a:r>
            <a:endParaRPr lang="zh-CN" altLang="en-US" sz="20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4" name="稻壳儿原创设计师【幻雨工作室】_3"/>
          <p:cNvSpPr/>
          <p:nvPr/>
        </p:nvSpPr>
        <p:spPr>
          <a:xfrm>
            <a:off x="4539180" y="5155263"/>
            <a:ext cx="3113641" cy="572464"/>
          </a:xfrm>
          <a:prstGeom prst="rect">
            <a:avLst/>
          </a:prstGeom>
        </p:spPr>
        <p:txBody>
          <a:bodyPr wrap="square">
            <a:spAutoFit/>
          </a:bodyPr>
          <a:lstStyle/>
          <a:p>
            <a:pPr algn="ctr">
              <a:lnSpc>
                <a:spcPct val="130000"/>
              </a:lnSpc>
            </a:pPr>
            <a:r>
              <a:rPr lang="zh-CN" altLang="en-US" sz="1200" dirty="0">
                <a:solidFill>
                  <a:schemeClr val="bg1">
                    <a:lumMod val="75000"/>
                  </a:schemeClr>
                </a:solidFill>
                <a:latin typeface="微软雅黑" panose="020B0503020204020204" pitchFamily="34" charset="-122"/>
                <a:ea typeface="微软雅黑" panose="020B0503020204020204" pitchFamily="34" charset="-122"/>
                <a:cs typeface="Arial" panose="020B0604020202020204" pitchFamily="34" charset="0"/>
              </a:rPr>
              <a:t>Enter your company name, business advertising language</a:t>
            </a:r>
            <a:endParaRPr lang="zh-CN" altLang="en-US" sz="1200" dirty="0">
              <a:solidFill>
                <a:schemeClr val="bg1">
                  <a:lumMod val="7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稻壳儿原创设计师【幻雨工作室】_1"/>
          <p:cNvSpPr/>
          <p:nvPr/>
        </p:nvSpPr>
        <p:spPr>
          <a:xfrm>
            <a:off x="709169" y="486849"/>
            <a:ext cx="4118862" cy="1015663"/>
          </a:xfrm>
          <a:prstGeom prst="rect">
            <a:avLst/>
          </a:prstGeom>
        </p:spPr>
        <p:txBody>
          <a:bodyPr wrap="square">
            <a:spAutoFit/>
          </a:bodyPr>
          <a:lstStyle/>
          <a:p>
            <a:pPr defTabSz="685800">
              <a:defRPr/>
            </a:pPr>
            <a:r>
              <a:rPr lang="zh-CN" altLang="en-US" sz="6000" dirty="0">
                <a:solidFill>
                  <a:schemeClr val="accent1"/>
                </a:solidFill>
                <a:latin typeface="微软雅黑" panose="020B0503020204020204" pitchFamily="34" charset="-122"/>
                <a:ea typeface="微软雅黑" panose="020B0503020204020204" pitchFamily="34" charset="-122"/>
              </a:rPr>
              <a:t>目录</a:t>
            </a:r>
            <a:r>
              <a:rPr lang="en-US" altLang="zh-CN" sz="3600" dirty="0">
                <a:solidFill>
                  <a:schemeClr val="accent1"/>
                </a:solidFill>
                <a:latin typeface="微软雅黑 Light" panose="020B0502040204020203" pitchFamily="34" charset="-122"/>
                <a:ea typeface="微软雅黑 Light" panose="020B0502040204020203" pitchFamily="34" charset="-122"/>
              </a:rPr>
              <a:t>Contents</a:t>
            </a:r>
            <a:endParaRPr lang="zh-CN" altLang="en-US" sz="3600" dirty="0">
              <a:solidFill>
                <a:schemeClr val="accent1"/>
              </a:solidFill>
              <a:latin typeface="微软雅黑 Light" panose="020B0502040204020203" pitchFamily="34" charset="-122"/>
              <a:ea typeface="微软雅黑 Light" panose="020B0502040204020203" pitchFamily="34" charset="-122"/>
            </a:endParaRPr>
          </a:p>
        </p:txBody>
      </p:sp>
      <p:sp>
        <p:nvSpPr>
          <p:cNvPr id="8" name="稻壳儿原创设计师【幻雨工作室】_2"/>
          <p:cNvSpPr>
            <a:spLocks noChangeArrowheads="1"/>
          </p:cNvSpPr>
          <p:nvPr/>
        </p:nvSpPr>
        <p:spPr bwMode="auto">
          <a:xfrm>
            <a:off x="2195778" y="2705142"/>
            <a:ext cx="801234" cy="798670"/>
          </a:xfrm>
          <a:prstGeom prst="ellipse">
            <a:avLst/>
          </a:prstGeom>
          <a:solidFill>
            <a:schemeClr val="accent1"/>
          </a:solidFill>
          <a:ln>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Tx/>
              <a:buNone/>
            </a:pP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9" name="稻壳儿原创设计师【幻雨工作室】_3"/>
          <p:cNvSpPr txBox="1">
            <a:spLocks noChangeArrowheads="1"/>
          </p:cNvSpPr>
          <p:nvPr/>
        </p:nvSpPr>
        <p:spPr bwMode="auto">
          <a:xfrm>
            <a:off x="2334144" y="2842867"/>
            <a:ext cx="52450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fontAlgn="base">
              <a:spcBef>
                <a:spcPct val="0"/>
              </a:spcBef>
              <a:spcAft>
                <a:spcPct val="0"/>
              </a:spcAft>
              <a:buFontTx/>
              <a:buNone/>
              <a:defRPr sz="3600">
                <a:solidFill>
                  <a:schemeClr val="bg1"/>
                </a:solidFill>
                <a:latin typeface="微软雅黑" panose="020B0503020204020204" pitchFamily="34" charset="-122"/>
                <a:ea typeface="微软雅黑" panose="020B0503020204020204" pitchFamily="34" charset="-122"/>
              </a:defRPr>
            </a:lvl1pPr>
            <a:lvl2pPr fontAlgn="base">
              <a:spcBef>
                <a:spcPct val="0"/>
              </a:spcBef>
              <a:spcAft>
                <a:spcPct val="0"/>
              </a:spcAft>
              <a:buFont typeface="Arial" panose="020B0604020202020204" pitchFamily="34" charset="0"/>
              <a:defRPr>
                <a:latin typeface="Arial" panose="020B0604020202020204" pitchFamily="34" charset="0"/>
                <a:ea typeface="宋体" panose="02010600030101010101" pitchFamily="2" charset="-122"/>
              </a:defRPr>
            </a:lvl2pPr>
            <a:lvl3pPr fontAlgn="base">
              <a:spcBef>
                <a:spcPct val="0"/>
              </a:spcBef>
              <a:spcAft>
                <a:spcPct val="0"/>
              </a:spcAft>
              <a:buFont typeface="Arial" panose="020B0604020202020204" pitchFamily="34" charset="0"/>
              <a:defRPr>
                <a:latin typeface="Arial" panose="020B0604020202020204" pitchFamily="34" charset="0"/>
                <a:ea typeface="宋体" panose="02010600030101010101" pitchFamily="2" charset="-122"/>
              </a:defRPr>
            </a:lvl3pPr>
            <a:lvl4pPr fontAlgn="base">
              <a:spcBef>
                <a:spcPct val="0"/>
              </a:spcBef>
              <a:spcAft>
                <a:spcPct val="0"/>
              </a:spcAft>
              <a:buFont typeface="Arial" panose="020B0604020202020204" pitchFamily="34" charset="0"/>
              <a:defRPr>
                <a:latin typeface="Arial" panose="020B0604020202020204" pitchFamily="34" charset="0"/>
                <a:ea typeface="宋体" panose="02010600030101010101" pitchFamily="2" charset="-122"/>
              </a:defRPr>
            </a:lvl4pPr>
            <a:lvl5pPr fontAlgn="base">
              <a:spcBef>
                <a:spcPct val="0"/>
              </a:spcBef>
              <a:spcAft>
                <a:spcPct val="0"/>
              </a:spcAft>
              <a:buFont typeface="Arial" panose="020B0604020202020204" pitchFamily="34" charset="0"/>
              <a:defRPr>
                <a:latin typeface="Arial" panose="020B0604020202020204" pitchFamily="34" charset="0"/>
                <a:ea typeface="宋体" panose="02010600030101010101" pitchFamily="2" charset="-122"/>
              </a:defRPr>
            </a:lvl5pPr>
            <a:lvl6pPr>
              <a:defRPr>
                <a:latin typeface="Arial" panose="020B0604020202020204" pitchFamily="34" charset="0"/>
                <a:ea typeface="宋体" panose="02010600030101010101" pitchFamily="2" charset="-122"/>
              </a:defRPr>
            </a:lvl6pPr>
            <a:lvl7pPr>
              <a:defRPr>
                <a:latin typeface="Arial" panose="020B0604020202020204" pitchFamily="34" charset="0"/>
                <a:ea typeface="宋体" panose="02010600030101010101" pitchFamily="2" charset="-122"/>
              </a:defRPr>
            </a:lvl7pPr>
            <a:lvl8pPr>
              <a:defRPr>
                <a:latin typeface="Arial" panose="020B0604020202020204" pitchFamily="34" charset="0"/>
                <a:ea typeface="宋体" panose="02010600030101010101" pitchFamily="2" charset="-122"/>
              </a:defRPr>
            </a:lvl8pPr>
            <a:lvl9pPr>
              <a:defRPr>
                <a:latin typeface="Arial" panose="020B0604020202020204" pitchFamily="34" charset="0"/>
                <a:ea typeface="宋体" panose="02010600030101010101" pitchFamily="2" charset="-122"/>
              </a:defRPr>
            </a:lvl9pPr>
          </a:lstStyle>
          <a:p>
            <a:r>
              <a:rPr lang="en-US" altLang="zh-CN" sz="2800" dirty="0">
                <a:latin typeface="微软雅黑 Light" panose="020B0502040204020203" pitchFamily="34" charset="-122"/>
                <a:ea typeface="微软雅黑 Light" panose="020B0502040204020203" pitchFamily="34" charset="-122"/>
              </a:rPr>
              <a:t>01</a:t>
            </a:r>
            <a:endParaRPr lang="zh-CN" altLang="en-US" sz="2800" dirty="0">
              <a:latin typeface="微软雅黑 Light" panose="020B0502040204020203" pitchFamily="34" charset="-122"/>
              <a:ea typeface="微软雅黑 Light" panose="020B0502040204020203" pitchFamily="34" charset="-122"/>
            </a:endParaRPr>
          </a:p>
        </p:txBody>
      </p:sp>
      <p:sp>
        <p:nvSpPr>
          <p:cNvPr id="15" name="稻壳儿原创设计师【幻雨工作室】_4"/>
          <p:cNvSpPr>
            <a:spLocks noChangeArrowheads="1"/>
          </p:cNvSpPr>
          <p:nvPr/>
        </p:nvSpPr>
        <p:spPr bwMode="auto">
          <a:xfrm>
            <a:off x="2195778" y="4431732"/>
            <a:ext cx="801234" cy="798670"/>
          </a:xfrm>
          <a:prstGeom prst="ellipse">
            <a:avLst/>
          </a:prstGeom>
          <a:solidFill>
            <a:schemeClr val="accent2"/>
          </a:solidFill>
          <a:ln>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Tx/>
              <a:buNone/>
            </a:pP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16" name="稻壳儿原创设计师【幻雨工作室】_5"/>
          <p:cNvSpPr txBox="1">
            <a:spLocks noChangeArrowheads="1"/>
          </p:cNvSpPr>
          <p:nvPr/>
        </p:nvSpPr>
        <p:spPr bwMode="auto">
          <a:xfrm>
            <a:off x="2303686" y="4569457"/>
            <a:ext cx="5854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fontAlgn="base">
              <a:spcBef>
                <a:spcPct val="0"/>
              </a:spcBef>
              <a:spcAft>
                <a:spcPct val="0"/>
              </a:spcAft>
              <a:buFontTx/>
              <a:buNone/>
              <a:defRPr sz="3600">
                <a:solidFill>
                  <a:schemeClr val="bg1"/>
                </a:solidFill>
                <a:latin typeface="微软雅黑" panose="020B0503020204020204" pitchFamily="34" charset="-122"/>
                <a:ea typeface="微软雅黑" panose="020B0503020204020204" pitchFamily="34" charset="-122"/>
              </a:defRPr>
            </a:lvl1pPr>
            <a:lvl2pPr fontAlgn="base">
              <a:spcBef>
                <a:spcPct val="0"/>
              </a:spcBef>
              <a:spcAft>
                <a:spcPct val="0"/>
              </a:spcAft>
              <a:buFont typeface="Arial" panose="020B0604020202020204" pitchFamily="34" charset="0"/>
              <a:defRPr>
                <a:latin typeface="Arial" panose="020B0604020202020204" pitchFamily="34" charset="0"/>
                <a:ea typeface="宋体" panose="02010600030101010101" pitchFamily="2" charset="-122"/>
              </a:defRPr>
            </a:lvl2pPr>
            <a:lvl3pPr fontAlgn="base">
              <a:spcBef>
                <a:spcPct val="0"/>
              </a:spcBef>
              <a:spcAft>
                <a:spcPct val="0"/>
              </a:spcAft>
              <a:buFont typeface="Arial" panose="020B0604020202020204" pitchFamily="34" charset="0"/>
              <a:defRPr>
                <a:latin typeface="Arial" panose="020B0604020202020204" pitchFamily="34" charset="0"/>
                <a:ea typeface="宋体" panose="02010600030101010101" pitchFamily="2" charset="-122"/>
              </a:defRPr>
            </a:lvl3pPr>
            <a:lvl4pPr fontAlgn="base">
              <a:spcBef>
                <a:spcPct val="0"/>
              </a:spcBef>
              <a:spcAft>
                <a:spcPct val="0"/>
              </a:spcAft>
              <a:buFont typeface="Arial" panose="020B0604020202020204" pitchFamily="34" charset="0"/>
              <a:defRPr>
                <a:latin typeface="Arial" panose="020B0604020202020204" pitchFamily="34" charset="0"/>
                <a:ea typeface="宋体" panose="02010600030101010101" pitchFamily="2" charset="-122"/>
              </a:defRPr>
            </a:lvl4pPr>
            <a:lvl5pPr fontAlgn="base">
              <a:spcBef>
                <a:spcPct val="0"/>
              </a:spcBef>
              <a:spcAft>
                <a:spcPct val="0"/>
              </a:spcAft>
              <a:buFont typeface="Arial" panose="020B0604020202020204" pitchFamily="34" charset="0"/>
              <a:defRPr>
                <a:latin typeface="Arial" panose="020B0604020202020204" pitchFamily="34" charset="0"/>
                <a:ea typeface="宋体" panose="02010600030101010101" pitchFamily="2" charset="-122"/>
              </a:defRPr>
            </a:lvl5pPr>
            <a:lvl6pPr>
              <a:defRPr>
                <a:latin typeface="Arial" panose="020B0604020202020204" pitchFamily="34" charset="0"/>
                <a:ea typeface="宋体" panose="02010600030101010101" pitchFamily="2" charset="-122"/>
              </a:defRPr>
            </a:lvl6pPr>
            <a:lvl7pPr>
              <a:defRPr>
                <a:latin typeface="Arial" panose="020B0604020202020204" pitchFamily="34" charset="0"/>
                <a:ea typeface="宋体" panose="02010600030101010101" pitchFamily="2" charset="-122"/>
              </a:defRPr>
            </a:lvl7pPr>
            <a:lvl8pPr>
              <a:defRPr>
                <a:latin typeface="Arial" panose="020B0604020202020204" pitchFamily="34" charset="0"/>
                <a:ea typeface="宋体" panose="02010600030101010101" pitchFamily="2" charset="-122"/>
              </a:defRPr>
            </a:lvl8pPr>
            <a:lvl9pPr>
              <a:defRPr>
                <a:latin typeface="Arial" panose="020B0604020202020204" pitchFamily="34" charset="0"/>
                <a:ea typeface="宋体" panose="02010600030101010101" pitchFamily="2" charset="-122"/>
              </a:defRPr>
            </a:lvl9pPr>
          </a:lstStyle>
          <a:p>
            <a:r>
              <a:rPr lang="en-US" altLang="zh-CN" sz="2800" dirty="0">
                <a:latin typeface="微软雅黑 Light" panose="020B0502040204020203" pitchFamily="34" charset="-122"/>
                <a:ea typeface="微软雅黑 Light" panose="020B0502040204020203" pitchFamily="34" charset="-122"/>
              </a:rPr>
              <a:t>03</a:t>
            </a:r>
            <a:endParaRPr lang="zh-CN" altLang="en-US" sz="2800" dirty="0">
              <a:latin typeface="微软雅黑 Light" panose="020B0502040204020203" pitchFamily="34" charset="-122"/>
              <a:ea typeface="微软雅黑 Light" panose="020B0502040204020203" pitchFamily="34" charset="-122"/>
            </a:endParaRPr>
          </a:p>
        </p:txBody>
      </p:sp>
      <p:sp>
        <p:nvSpPr>
          <p:cNvPr id="17" name="稻壳儿原创设计师【幻雨工作室】_6"/>
          <p:cNvSpPr>
            <a:spLocks noChangeArrowheads="1"/>
          </p:cNvSpPr>
          <p:nvPr/>
        </p:nvSpPr>
        <p:spPr bwMode="auto">
          <a:xfrm>
            <a:off x="6598669" y="4431732"/>
            <a:ext cx="801234" cy="798670"/>
          </a:xfrm>
          <a:prstGeom prst="ellipse">
            <a:avLst/>
          </a:prstGeom>
          <a:solidFill>
            <a:schemeClr val="accent1"/>
          </a:solidFill>
          <a:ln>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Tx/>
              <a:buNone/>
            </a:pP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18" name="稻壳儿原创设计师【幻雨工作室】_7"/>
          <p:cNvSpPr txBox="1">
            <a:spLocks noChangeArrowheads="1"/>
          </p:cNvSpPr>
          <p:nvPr/>
        </p:nvSpPr>
        <p:spPr bwMode="auto">
          <a:xfrm>
            <a:off x="6704173" y="4569457"/>
            <a:ext cx="59022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fontAlgn="base">
              <a:spcBef>
                <a:spcPct val="0"/>
              </a:spcBef>
              <a:spcAft>
                <a:spcPct val="0"/>
              </a:spcAft>
              <a:buFontTx/>
              <a:buNone/>
              <a:defRPr sz="3600">
                <a:solidFill>
                  <a:schemeClr val="bg1"/>
                </a:solidFill>
                <a:latin typeface="微软雅黑" panose="020B0503020204020204" pitchFamily="34" charset="-122"/>
                <a:ea typeface="微软雅黑" panose="020B0503020204020204" pitchFamily="34" charset="-122"/>
              </a:defRPr>
            </a:lvl1pPr>
            <a:lvl2pPr fontAlgn="base">
              <a:spcBef>
                <a:spcPct val="0"/>
              </a:spcBef>
              <a:spcAft>
                <a:spcPct val="0"/>
              </a:spcAft>
              <a:buFont typeface="Arial" panose="020B0604020202020204" pitchFamily="34" charset="0"/>
              <a:defRPr>
                <a:latin typeface="Arial" panose="020B0604020202020204" pitchFamily="34" charset="0"/>
                <a:ea typeface="宋体" panose="02010600030101010101" pitchFamily="2" charset="-122"/>
              </a:defRPr>
            </a:lvl2pPr>
            <a:lvl3pPr fontAlgn="base">
              <a:spcBef>
                <a:spcPct val="0"/>
              </a:spcBef>
              <a:spcAft>
                <a:spcPct val="0"/>
              </a:spcAft>
              <a:buFont typeface="Arial" panose="020B0604020202020204" pitchFamily="34" charset="0"/>
              <a:defRPr>
                <a:latin typeface="Arial" panose="020B0604020202020204" pitchFamily="34" charset="0"/>
                <a:ea typeface="宋体" panose="02010600030101010101" pitchFamily="2" charset="-122"/>
              </a:defRPr>
            </a:lvl3pPr>
            <a:lvl4pPr fontAlgn="base">
              <a:spcBef>
                <a:spcPct val="0"/>
              </a:spcBef>
              <a:spcAft>
                <a:spcPct val="0"/>
              </a:spcAft>
              <a:buFont typeface="Arial" panose="020B0604020202020204" pitchFamily="34" charset="0"/>
              <a:defRPr>
                <a:latin typeface="Arial" panose="020B0604020202020204" pitchFamily="34" charset="0"/>
                <a:ea typeface="宋体" panose="02010600030101010101" pitchFamily="2" charset="-122"/>
              </a:defRPr>
            </a:lvl4pPr>
            <a:lvl5pPr fontAlgn="base">
              <a:spcBef>
                <a:spcPct val="0"/>
              </a:spcBef>
              <a:spcAft>
                <a:spcPct val="0"/>
              </a:spcAft>
              <a:buFont typeface="Arial" panose="020B0604020202020204" pitchFamily="34" charset="0"/>
              <a:defRPr>
                <a:latin typeface="Arial" panose="020B0604020202020204" pitchFamily="34" charset="0"/>
                <a:ea typeface="宋体" panose="02010600030101010101" pitchFamily="2" charset="-122"/>
              </a:defRPr>
            </a:lvl5pPr>
            <a:lvl6pPr>
              <a:defRPr>
                <a:latin typeface="Arial" panose="020B0604020202020204" pitchFamily="34" charset="0"/>
                <a:ea typeface="宋体" panose="02010600030101010101" pitchFamily="2" charset="-122"/>
              </a:defRPr>
            </a:lvl6pPr>
            <a:lvl7pPr>
              <a:defRPr>
                <a:latin typeface="Arial" panose="020B0604020202020204" pitchFamily="34" charset="0"/>
                <a:ea typeface="宋体" panose="02010600030101010101" pitchFamily="2" charset="-122"/>
              </a:defRPr>
            </a:lvl7pPr>
            <a:lvl8pPr>
              <a:defRPr>
                <a:latin typeface="Arial" panose="020B0604020202020204" pitchFamily="34" charset="0"/>
                <a:ea typeface="宋体" panose="02010600030101010101" pitchFamily="2" charset="-122"/>
              </a:defRPr>
            </a:lvl8pPr>
            <a:lvl9pPr>
              <a:defRPr>
                <a:latin typeface="Arial" panose="020B0604020202020204" pitchFamily="34" charset="0"/>
                <a:ea typeface="宋体" panose="02010600030101010101" pitchFamily="2" charset="-122"/>
              </a:defRPr>
            </a:lvl9pPr>
          </a:lstStyle>
          <a:p>
            <a:r>
              <a:rPr lang="en-US" altLang="zh-CN" sz="2800" dirty="0">
                <a:latin typeface="微软雅黑 Light" panose="020B0502040204020203" pitchFamily="34" charset="-122"/>
                <a:ea typeface="微软雅黑 Light" panose="020B0502040204020203" pitchFamily="34" charset="-122"/>
              </a:rPr>
              <a:t>04</a:t>
            </a:r>
            <a:endParaRPr lang="zh-CN" altLang="en-US" sz="2800" dirty="0">
              <a:latin typeface="微软雅黑 Light" panose="020B0502040204020203" pitchFamily="34" charset="-122"/>
              <a:ea typeface="微软雅黑 Light" panose="020B0502040204020203" pitchFamily="34" charset="-122"/>
            </a:endParaRPr>
          </a:p>
        </p:txBody>
      </p:sp>
      <p:sp>
        <p:nvSpPr>
          <p:cNvPr id="19" name="稻壳儿原创设计师【幻雨工作室】_8"/>
          <p:cNvSpPr>
            <a:spLocks noChangeArrowheads="1"/>
          </p:cNvSpPr>
          <p:nvPr/>
        </p:nvSpPr>
        <p:spPr bwMode="auto">
          <a:xfrm>
            <a:off x="6598669" y="2705142"/>
            <a:ext cx="801234" cy="798670"/>
          </a:xfrm>
          <a:prstGeom prst="ellipse">
            <a:avLst/>
          </a:prstGeom>
          <a:solidFill>
            <a:schemeClr val="accent2"/>
          </a:solidFill>
          <a:ln>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Tx/>
              <a:buNone/>
            </a:pP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20" name="稻壳儿原创设计师【幻雨工作室】_9"/>
          <p:cNvSpPr txBox="1">
            <a:spLocks noChangeArrowheads="1"/>
          </p:cNvSpPr>
          <p:nvPr/>
        </p:nvSpPr>
        <p:spPr bwMode="auto">
          <a:xfrm>
            <a:off x="6706577" y="2842867"/>
            <a:ext cx="5854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buFontTx/>
              <a:buNone/>
            </a:pPr>
            <a:r>
              <a:rPr lang="en-US" altLang="zh-CN" sz="2800" dirty="0">
                <a:solidFill>
                  <a:schemeClr val="bg1"/>
                </a:solidFill>
                <a:latin typeface="微软雅黑 Light" panose="020B0502040204020203" pitchFamily="34" charset="-122"/>
                <a:ea typeface="微软雅黑 Light" panose="020B0502040204020203" pitchFamily="34" charset="-122"/>
              </a:rPr>
              <a:t>02</a:t>
            </a:r>
            <a:endParaRPr lang="zh-CN" altLang="en-US" sz="2800" dirty="0">
              <a:solidFill>
                <a:schemeClr val="bg1"/>
              </a:solidFill>
              <a:latin typeface="微软雅黑 Light" panose="020B0502040204020203" pitchFamily="34" charset="-122"/>
              <a:ea typeface="微软雅黑 Light" panose="020B0502040204020203" pitchFamily="34" charset="-122"/>
            </a:endParaRPr>
          </a:p>
        </p:txBody>
      </p:sp>
      <p:sp>
        <p:nvSpPr>
          <p:cNvPr id="21" name="稻壳儿原创设计师【幻雨工作室】_10"/>
          <p:cNvSpPr txBox="1"/>
          <p:nvPr/>
        </p:nvSpPr>
        <p:spPr>
          <a:xfrm>
            <a:off x="3132625" y="2719757"/>
            <a:ext cx="2316480" cy="768350"/>
          </a:xfrm>
          <a:prstGeom prst="rect">
            <a:avLst/>
          </a:prstGeom>
          <a:noFill/>
        </p:spPr>
        <p:txBody>
          <a:bodyPr wrap="none" rtlCol="0">
            <a:spAutoFit/>
          </a:bodyPr>
          <a:lstStyle/>
          <a:p>
            <a:pPr defTabSz="685800"/>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策略模式介绍</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defTabSz="685800"/>
            <a:endPar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endParaRPr>
          </a:p>
        </p:txBody>
      </p:sp>
      <p:sp>
        <p:nvSpPr>
          <p:cNvPr id="22" name="稻壳儿原创设计师【幻雨工作室】_11"/>
          <p:cNvSpPr txBox="1"/>
          <p:nvPr/>
        </p:nvSpPr>
        <p:spPr>
          <a:xfrm>
            <a:off x="3132625" y="4446347"/>
            <a:ext cx="2929890" cy="953135"/>
          </a:xfrm>
          <a:prstGeom prst="rect">
            <a:avLst/>
          </a:prstGeom>
          <a:noFill/>
        </p:spPr>
        <p:txBody>
          <a:bodyPr wrap="none" rtlCol="0">
            <a:spAutoFit/>
          </a:bodyPr>
          <a:lstStyle/>
          <a:p>
            <a:pPr algn="l" defTabSz="685800"/>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FeatureDetector</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l" defTabSz="685800"/>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类图</a:t>
            </a:r>
            <a:endPar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endParaRPr>
          </a:p>
        </p:txBody>
      </p:sp>
      <p:sp>
        <p:nvSpPr>
          <p:cNvPr id="23" name="稻壳儿原创设计师【幻雨工作室】_12"/>
          <p:cNvSpPr txBox="1"/>
          <p:nvPr/>
        </p:nvSpPr>
        <p:spPr>
          <a:xfrm>
            <a:off x="7531682" y="2718487"/>
            <a:ext cx="2197100" cy="521970"/>
          </a:xfrm>
          <a:prstGeom prst="rect">
            <a:avLst/>
          </a:prstGeom>
          <a:noFill/>
        </p:spPr>
        <p:txBody>
          <a:bodyPr wrap="none" rtlCol="0">
            <a:spAutoFit/>
          </a:bodyPr>
          <a:lstStyle/>
          <a:p>
            <a:pPr defTabSz="685800"/>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Opencv</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介绍</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4" name="稻壳儿原创设计师【幻雨工作室】_13"/>
          <p:cNvSpPr txBox="1"/>
          <p:nvPr/>
        </p:nvSpPr>
        <p:spPr>
          <a:xfrm>
            <a:off x="7531682" y="4446347"/>
            <a:ext cx="3265170" cy="953135"/>
          </a:xfrm>
          <a:prstGeom prst="rect">
            <a:avLst/>
          </a:prstGeom>
          <a:noFill/>
        </p:spPr>
        <p:txBody>
          <a:bodyPr wrap="none" rtlCol="0">
            <a:spAutoFit/>
          </a:bodyPr>
          <a:lstStyle/>
          <a:p>
            <a:pPr defTabSz="685800"/>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FeatureDetector</a:t>
            </a:r>
            <a:b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b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子类</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抽象策略</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介绍</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稻壳儿原创设计师【幻雨工作室】_1"/>
          <p:cNvSpPr>
            <a:spLocks noChangeArrowheads="1"/>
          </p:cNvSpPr>
          <p:nvPr/>
        </p:nvSpPr>
        <p:spPr bwMode="auto">
          <a:xfrm>
            <a:off x="3380862" y="2777576"/>
            <a:ext cx="1306286" cy="1302848"/>
          </a:xfrm>
          <a:prstGeom prst="ellipse">
            <a:avLst/>
          </a:prstGeom>
          <a:solidFill>
            <a:schemeClr val="accent1"/>
          </a:solidFill>
          <a:ln w="76200">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Tx/>
              <a:buNone/>
            </a:pPr>
            <a:endParaRPr lang="zh-CN" altLang="en-US" sz="2000" dirty="0">
              <a:solidFill>
                <a:srgbClr val="7AABA6"/>
              </a:solidFill>
              <a:latin typeface="微软雅黑 Light" panose="020B0502040204020203" pitchFamily="34" charset="-122"/>
              <a:ea typeface="微软雅黑 Light" panose="020B0502040204020203" pitchFamily="34" charset="-122"/>
            </a:endParaRPr>
          </a:p>
        </p:txBody>
      </p:sp>
      <p:sp>
        <p:nvSpPr>
          <p:cNvPr id="26" name="稻壳儿原创设计师【幻雨工作室】_2"/>
          <p:cNvSpPr txBox="1">
            <a:spLocks noChangeArrowheads="1"/>
          </p:cNvSpPr>
          <p:nvPr/>
        </p:nvSpPr>
        <p:spPr bwMode="auto">
          <a:xfrm>
            <a:off x="3403468" y="2967335"/>
            <a:ext cx="126107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lnSpc>
                <a:spcPct val="100000"/>
              </a:lnSpc>
              <a:spcBef>
                <a:spcPct val="0"/>
              </a:spcBef>
              <a:buFontTx/>
              <a:buNone/>
            </a:pPr>
            <a:r>
              <a:rPr lang="en-US" altLang="zh-CN" sz="5400" b="1" dirty="0">
                <a:solidFill>
                  <a:schemeClr val="bg1"/>
                </a:solidFill>
                <a:latin typeface="微软雅黑 Light" panose="020B0502040204020203" pitchFamily="34" charset="-122"/>
                <a:ea typeface="微软雅黑 Light" panose="020B0502040204020203" pitchFamily="34" charset="-122"/>
              </a:rPr>
              <a:t>01</a:t>
            </a:r>
            <a:endParaRPr lang="zh-CN" altLang="en-US" sz="5400" b="1" dirty="0">
              <a:solidFill>
                <a:schemeClr val="bg1"/>
              </a:solidFill>
              <a:latin typeface="微软雅黑 Light" panose="020B0502040204020203" pitchFamily="34" charset="-122"/>
              <a:ea typeface="微软雅黑 Light" panose="020B0502040204020203" pitchFamily="34" charset="-122"/>
            </a:endParaRPr>
          </a:p>
        </p:txBody>
      </p:sp>
      <p:sp>
        <p:nvSpPr>
          <p:cNvPr id="27" name="稻壳儿原创设计师【幻雨工作室】_3"/>
          <p:cNvSpPr txBox="1"/>
          <p:nvPr/>
        </p:nvSpPr>
        <p:spPr>
          <a:xfrm>
            <a:off x="4849604" y="2890391"/>
            <a:ext cx="3230880" cy="1076325"/>
          </a:xfrm>
          <a:prstGeom prst="rect">
            <a:avLst/>
          </a:prstGeom>
          <a:noFill/>
        </p:spPr>
        <p:txBody>
          <a:bodyPr wrap="none" rtlCol="0">
            <a:spAutoFit/>
          </a:bodyPr>
          <a:lstStyle/>
          <a:p>
            <a:pPr algn="l" defTabSz="685800"/>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sym typeface="+mn-ea"/>
              </a:rPr>
              <a:t>策略模式介绍</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l" defTabSz="685800"/>
            <a:r>
              <a:rPr lang="en-US" altLang="zh-CN" sz="24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Part </a:t>
            </a:r>
            <a:r>
              <a:rPr lang="en-US" altLang="zh-CN" sz="24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One</a:t>
            </a:r>
            <a:endParaRPr lang="en-US" altLang="zh-CN" sz="24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稻壳儿原创设计师【幻雨工作室】_1"/>
          <p:cNvSpPr txBox="1"/>
          <p:nvPr/>
        </p:nvSpPr>
        <p:spPr>
          <a:xfrm>
            <a:off x="1252754" y="510038"/>
            <a:ext cx="3639185" cy="521970"/>
          </a:xfrm>
          <a:prstGeom prst="rect">
            <a:avLst/>
          </a:prstGeom>
          <a:noFill/>
        </p:spPr>
        <p:txBody>
          <a:bodyPr wrap="none" rtlCol="0">
            <a:spAutoFit/>
          </a:bodyPr>
          <a:lstStyle/>
          <a:p>
            <a:pPr algn="l"/>
            <a:r>
              <a:rPr lang="en-US" altLang="zh-CN" sz="2800" dirty="0">
                <a:solidFill>
                  <a:schemeClr val="accent1"/>
                </a:solidFill>
                <a:latin typeface="微软雅黑" panose="020B0503020204020204" pitchFamily="34" charset="-122"/>
                <a:ea typeface="微软雅黑" panose="020B0503020204020204" pitchFamily="34" charset="-122"/>
              </a:rPr>
              <a:t>01.</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策略模式介绍</a:t>
            </a:r>
            <a:r>
              <a:rPr lang="en-US" altLang="zh-CN" sz="16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sym typeface="+mn-ea"/>
              </a:rPr>
              <a:t>Part One</a:t>
            </a:r>
            <a:endParaRPr lang="zh-CN" altLang="en-US" sz="2800" dirty="0">
              <a:solidFill>
                <a:schemeClr val="accent1"/>
              </a:solidFill>
              <a:latin typeface="微软雅黑 Light" panose="020B0502040204020203" pitchFamily="34" charset="-122"/>
              <a:ea typeface="微软雅黑 Light" panose="020B0502040204020203" pitchFamily="34" charset="-122"/>
            </a:endParaRPr>
          </a:p>
        </p:txBody>
      </p:sp>
      <p:sp>
        <p:nvSpPr>
          <p:cNvPr id="18" name="稻壳儿原创设计师【幻雨工作室】_2"/>
          <p:cNvSpPr/>
          <p:nvPr/>
        </p:nvSpPr>
        <p:spPr>
          <a:xfrm>
            <a:off x="1056640" y="3512123"/>
            <a:ext cx="2479040" cy="2479040"/>
          </a:xfrm>
          <a:prstGeom prst="ellipse">
            <a:avLst/>
          </a:prstGeom>
          <a:solidFill>
            <a:schemeClr val="tx1">
              <a:lumMod val="65000"/>
              <a:lumOff val="35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latin typeface="微软雅黑 Light" panose="020B0502040204020203" pitchFamily="34" charset="-122"/>
                <a:ea typeface="微软雅黑 Light" panose="020B0502040204020203" pitchFamily="34" charset="-122"/>
              </a:rPr>
              <a:t>具体策略（Concrete Strategy）</a:t>
            </a:r>
            <a:endParaRPr lang="en-US" altLang="zh-CN">
              <a:solidFill>
                <a:schemeClr val="bg1"/>
              </a:solidFill>
              <a:latin typeface="微软雅黑 Light" panose="020B0502040204020203" pitchFamily="34" charset="-122"/>
              <a:ea typeface="微软雅黑 Light" panose="020B0502040204020203" pitchFamily="34" charset="-122"/>
            </a:endParaRPr>
          </a:p>
        </p:txBody>
      </p:sp>
      <p:sp>
        <p:nvSpPr>
          <p:cNvPr id="19" name="稻壳儿原创设计师【幻雨工作室】_3"/>
          <p:cNvSpPr/>
          <p:nvPr/>
        </p:nvSpPr>
        <p:spPr>
          <a:xfrm>
            <a:off x="3007360" y="3512123"/>
            <a:ext cx="2479040" cy="2479040"/>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latin typeface="微软雅黑 Light" panose="020B0502040204020203" pitchFamily="34" charset="-122"/>
                <a:ea typeface="微软雅黑 Light" panose="020B0502040204020203" pitchFamily="34" charset="-122"/>
              </a:rPr>
              <a:t>上下文（Context）</a:t>
            </a:r>
            <a:endParaRPr lang="en-US" altLang="zh-CN">
              <a:solidFill>
                <a:schemeClr val="bg1"/>
              </a:solidFill>
              <a:latin typeface="微软雅黑 Light" panose="020B0502040204020203" pitchFamily="34" charset="-122"/>
              <a:ea typeface="微软雅黑 Light" panose="020B0502040204020203" pitchFamily="34" charset="-122"/>
            </a:endParaRPr>
          </a:p>
        </p:txBody>
      </p:sp>
      <p:sp>
        <p:nvSpPr>
          <p:cNvPr id="20" name="稻壳儿原创设计师【幻雨工作室】_4"/>
          <p:cNvSpPr/>
          <p:nvPr/>
        </p:nvSpPr>
        <p:spPr>
          <a:xfrm>
            <a:off x="2032000" y="1982091"/>
            <a:ext cx="2479040" cy="2479040"/>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latin typeface="微软雅黑 Light" panose="020B0502040204020203" pitchFamily="34" charset="-122"/>
                <a:ea typeface="微软雅黑 Light" panose="020B0502040204020203" pitchFamily="34" charset="-122"/>
              </a:rPr>
              <a:t>策略（Strategy）</a:t>
            </a:r>
            <a:endParaRPr lang="en-US" altLang="zh-CN">
              <a:solidFill>
                <a:schemeClr val="bg1"/>
              </a:solidFill>
              <a:latin typeface="微软雅黑 Light" panose="020B0502040204020203" pitchFamily="34" charset="-122"/>
              <a:ea typeface="微软雅黑 Light" panose="020B0502040204020203" pitchFamily="34" charset="-122"/>
            </a:endParaRPr>
          </a:p>
        </p:txBody>
      </p:sp>
      <p:grpSp>
        <p:nvGrpSpPr>
          <p:cNvPr id="2" name="组合 1"/>
          <p:cNvGrpSpPr/>
          <p:nvPr/>
        </p:nvGrpSpPr>
        <p:grpSpPr>
          <a:xfrm>
            <a:off x="6439746" y="1208405"/>
            <a:ext cx="4950249" cy="1106805"/>
            <a:chOff x="10141" y="3728"/>
            <a:chExt cx="7796" cy="1743"/>
          </a:xfrm>
        </p:grpSpPr>
        <p:sp>
          <p:nvSpPr>
            <p:cNvPr id="24" name="稻壳儿原创设计师【幻雨工作室】_5"/>
            <p:cNvSpPr txBox="1"/>
            <p:nvPr/>
          </p:nvSpPr>
          <p:spPr>
            <a:xfrm>
              <a:off x="10141" y="4043"/>
              <a:ext cx="1190" cy="1115"/>
            </a:xfrm>
            <a:prstGeom prst="rect">
              <a:avLst/>
            </a:prstGeom>
            <a:noFill/>
          </p:spPr>
          <p:txBody>
            <a:bodyPr wrap="none" rtlCol="0">
              <a:spAutoFit/>
            </a:bodyPr>
            <a:lstStyle/>
            <a:p>
              <a:r>
                <a:rPr lang="en-US" sz="4000" dirty="0">
                  <a:solidFill>
                    <a:schemeClr val="accent1">
                      <a:lumMod val="60000"/>
                      <a:lumOff val="40000"/>
                    </a:schemeClr>
                  </a:solidFill>
                  <a:latin typeface="Arial" panose="020B0604020202020204" pitchFamily="34" charset="0"/>
                  <a:cs typeface="Arial" panose="020B0604020202020204" pitchFamily="34" charset="0"/>
                  <a:sym typeface="方正中等线繁体" panose="03000509000000000000" pitchFamily="65" charset="-122"/>
                </a:rPr>
                <a:t>01</a:t>
              </a:r>
              <a:endParaRPr lang="en-US" sz="4000" dirty="0">
                <a:solidFill>
                  <a:schemeClr val="accent1">
                    <a:lumMod val="60000"/>
                    <a:lumOff val="40000"/>
                  </a:schemeClr>
                </a:solidFill>
                <a:latin typeface="Arial" panose="020B0604020202020204" pitchFamily="34" charset="0"/>
                <a:cs typeface="Arial" panose="020B0604020202020204" pitchFamily="34" charset="0"/>
                <a:sym typeface="方正中等线繁体" panose="03000509000000000000" pitchFamily="65" charset="-122"/>
              </a:endParaRPr>
            </a:p>
          </p:txBody>
        </p:sp>
        <p:sp>
          <p:nvSpPr>
            <p:cNvPr id="25" name="稻壳儿原创设计师【幻雨工作室】_6"/>
            <p:cNvSpPr/>
            <p:nvPr/>
          </p:nvSpPr>
          <p:spPr>
            <a:xfrm>
              <a:off x="11280" y="3728"/>
              <a:ext cx="6657" cy="1743"/>
            </a:xfrm>
            <a:prstGeom prst="rect">
              <a:avLst/>
            </a:prstGeom>
          </p:spPr>
          <p:txBody>
            <a:bodyPr wrap="square">
              <a:spAutoFit/>
            </a:bodyPr>
            <a:lstStyle/>
            <a:p>
              <a:pPr>
                <a:lnSpc>
                  <a:spcPct val="150000"/>
                </a:lnSpc>
              </a:pPr>
              <a:r>
                <a:rPr lang="en-US" altLang="zh-CN" sz="2000" dirty="0">
                  <a:solidFill>
                    <a:schemeClr val="tx1">
                      <a:lumMod val="75000"/>
                      <a:lumOff val="25000"/>
                    </a:schemeClr>
                  </a:solidFill>
                  <a:latin typeface="Arial" panose="020B0604020202020204" pitchFamily="34" charset="0"/>
                  <a:cs typeface="Arial" panose="020B0604020202020204" pitchFamily="34" charset="0"/>
                </a:rPr>
                <a:t>策略（Strategy）</a:t>
              </a:r>
              <a:r>
                <a:rPr lang="zh-CN" altLang="en-US" sz="1200" dirty="0">
                  <a:solidFill>
                    <a:schemeClr val="tx1">
                      <a:lumMod val="75000"/>
                      <a:lumOff val="25000"/>
                    </a:schemeClr>
                  </a:solidFill>
                  <a:latin typeface="Arial" panose="020B0604020202020204" pitchFamily="34" charset="0"/>
                  <a:cs typeface="Arial" panose="020B0604020202020204" pitchFamily="34" charset="0"/>
                </a:rPr>
                <a:t>The Quick 策略是一个接口或抽象类，它定义了一组可互相替代的算法或行为。每个具体策略类实现了这个接口，提供了自己的具体实现。</a:t>
              </a:r>
              <a:endParaRPr lang="zh-CN" altLang="en-US" sz="1200" dirty="0">
                <a:solidFill>
                  <a:schemeClr val="tx1">
                    <a:lumMod val="75000"/>
                    <a:lumOff val="25000"/>
                  </a:schemeClr>
                </a:solidFill>
                <a:latin typeface="Arial" panose="020B0604020202020204" pitchFamily="34" charset="0"/>
                <a:cs typeface="Arial" panose="020B0604020202020204" pitchFamily="34" charset="0"/>
              </a:endParaRPr>
            </a:p>
          </p:txBody>
        </p:sp>
      </p:grpSp>
      <p:sp>
        <p:nvSpPr>
          <p:cNvPr id="26" name="稻壳儿原创设计师【幻雨工作室】_7"/>
          <p:cNvSpPr txBox="1"/>
          <p:nvPr/>
        </p:nvSpPr>
        <p:spPr>
          <a:xfrm>
            <a:off x="6439746" y="4882053"/>
            <a:ext cx="748030" cy="706755"/>
          </a:xfrm>
          <a:prstGeom prst="rect">
            <a:avLst/>
          </a:prstGeom>
          <a:noFill/>
        </p:spPr>
        <p:txBody>
          <a:bodyPr wrap="none" rtlCol="0">
            <a:spAutoFit/>
          </a:bodyPr>
          <a:lstStyle/>
          <a:p>
            <a:r>
              <a:rPr lang="en-US" sz="4000" dirty="0">
                <a:solidFill>
                  <a:schemeClr val="accent4">
                    <a:lumMod val="60000"/>
                    <a:lumOff val="40000"/>
                  </a:schemeClr>
                </a:solidFill>
                <a:latin typeface="Arial" panose="020B0604020202020204" pitchFamily="34" charset="0"/>
                <a:cs typeface="Arial" panose="020B0604020202020204" pitchFamily="34" charset="0"/>
                <a:sym typeface="方正中等线繁体" panose="03000509000000000000" pitchFamily="65" charset="-122"/>
              </a:rPr>
              <a:t>03</a:t>
            </a:r>
            <a:endParaRPr lang="en-US" sz="4000" dirty="0">
              <a:solidFill>
                <a:schemeClr val="accent4">
                  <a:lumMod val="60000"/>
                  <a:lumOff val="40000"/>
                </a:schemeClr>
              </a:solidFill>
              <a:latin typeface="Arial" panose="020B0604020202020204" pitchFamily="34" charset="0"/>
              <a:cs typeface="Arial" panose="020B0604020202020204" pitchFamily="34" charset="0"/>
              <a:sym typeface="方正中等线繁体" panose="03000509000000000000" pitchFamily="65" charset="-122"/>
            </a:endParaRPr>
          </a:p>
        </p:txBody>
      </p:sp>
      <p:sp>
        <p:nvSpPr>
          <p:cNvPr id="27" name="稻壳儿原创设计师【幻雨工作室】_8"/>
          <p:cNvSpPr/>
          <p:nvPr/>
        </p:nvSpPr>
        <p:spPr>
          <a:xfrm>
            <a:off x="7162800" y="4681855"/>
            <a:ext cx="4225925" cy="1383665"/>
          </a:xfrm>
          <a:prstGeom prst="rect">
            <a:avLst/>
          </a:prstGeom>
        </p:spPr>
        <p:txBody>
          <a:bodyPr wrap="square">
            <a:spAutoFit/>
          </a:bodyPr>
          <a:lstStyle/>
          <a:p>
            <a:pPr>
              <a:lnSpc>
                <a:spcPct val="150000"/>
              </a:lnSpc>
            </a:pPr>
            <a:r>
              <a:rPr lang="en-US" altLang="zh-CN" sz="2000" dirty="0">
                <a:solidFill>
                  <a:schemeClr val="tx1">
                    <a:lumMod val="75000"/>
                    <a:lumOff val="25000"/>
                  </a:schemeClr>
                </a:solidFill>
                <a:latin typeface="Arial" panose="020B0604020202020204" pitchFamily="34" charset="0"/>
                <a:cs typeface="Arial" panose="020B0604020202020204" pitchFamily="34" charset="0"/>
              </a:rPr>
              <a:t>上下文（Context</a:t>
            </a:r>
            <a:r>
              <a:rPr lang="zh-CN" altLang="en-US" sz="2000" dirty="0">
                <a:solidFill>
                  <a:schemeClr val="tx1">
                    <a:lumMod val="75000"/>
                    <a:lumOff val="25000"/>
                  </a:schemeClr>
                </a:solidFill>
                <a:latin typeface="Arial" panose="020B0604020202020204" pitchFamily="34" charset="0"/>
                <a:cs typeface="Arial" panose="020B0604020202020204" pitchFamily="34" charset="0"/>
              </a:rPr>
              <a:t>）</a:t>
            </a:r>
            <a:endParaRPr lang="zh-CN" altLang="en-US" sz="2000" dirty="0">
              <a:solidFill>
                <a:schemeClr val="tx1">
                  <a:lumMod val="75000"/>
                  <a:lumOff val="25000"/>
                </a:schemeClr>
              </a:solidFill>
              <a:latin typeface="Arial" panose="020B0604020202020204" pitchFamily="34" charset="0"/>
              <a:cs typeface="Arial" panose="020B0604020202020204" pitchFamily="34" charset="0"/>
            </a:endParaRPr>
          </a:p>
          <a:p>
            <a:pPr>
              <a:lnSpc>
                <a:spcPct val="150000"/>
              </a:lnSpc>
            </a:pPr>
            <a:r>
              <a:rPr lang="zh-CN" altLang="en-US" sz="1200" dirty="0">
                <a:solidFill>
                  <a:schemeClr val="tx1">
                    <a:lumMod val="75000"/>
                    <a:lumOff val="25000"/>
                  </a:schemeClr>
                </a:solidFill>
                <a:latin typeface="Arial" panose="020B0604020202020204" pitchFamily="34" charset="0"/>
                <a:cs typeface="Arial" panose="020B0604020202020204" pitchFamily="34" charset="0"/>
              </a:rPr>
              <a:t>上下文是策略模式的使用者，它包含一个策略对象，并在需要时使用策略对象执行特定的算法。上下文类通常有一个方法用于切换或设置不同的策略对象。</a:t>
            </a:r>
            <a:endParaRPr lang="zh-CN" altLang="en-US" sz="1200"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3" name="组合 2"/>
          <p:cNvGrpSpPr/>
          <p:nvPr/>
        </p:nvGrpSpPr>
        <p:grpSpPr>
          <a:xfrm>
            <a:off x="6439535" y="2922905"/>
            <a:ext cx="4949825" cy="906780"/>
            <a:chOff x="10141" y="3728"/>
            <a:chExt cx="7795" cy="1428"/>
          </a:xfrm>
        </p:grpSpPr>
        <p:sp>
          <p:nvSpPr>
            <p:cNvPr id="4" name="稻壳儿原创设计师【幻雨工作室】_5"/>
            <p:cNvSpPr txBox="1"/>
            <p:nvPr>
              <p:custDataLst>
                <p:tags r:id="rId1"/>
              </p:custDataLst>
            </p:nvPr>
          </p:nvSpPr>
          <p:spPr>
            <a:xfrm>
              <a:off x="10141" y="4043"/>
              <a:ext cx="1178" cy="1113"/>
            </a:xfrm>
            <a:prstGeom prst="rect">
              <a:avLst/>
            </a:prstGeom>
            <a:noFill/>
          </p:spPr>
          <p:txBody>
            <a:bodyPr wrap="none" rtlCol="0">
              <a:spAutoFit/>
            </a:bodyPr>
            <a:p>
              <a:r>
                <a:rPr lang="en-US" sz="4000" dirty="0">
                  <a:solidFill>
                    <a:schemeClr val="accent5">
                      <a:lumMod val="20000"/>
                      <a:lumOff val="80000"/>
                    </a:schemeClr>
                  </a:solidFill>
                  <a:latin typeface="Arial" panose="020B0604020202020204" pitchFamily="34" charset="0"/>
                  <a:cs typeface="Arial" panose="020B0604020202020204" pitchFamily="34" charset="0"/>
                  <a:sym typeface="方正中等线繁体" panose="03000509000000000000" pitchFamily="65" charset="-122"/>
                </a:rPr>
                <a:t>02</a:t>
              </a:r>
              <a:endParaRPr lang="en-US" sz="4000" dirty="0">
                <a:solidFill>
                  <a:schemeClr val="accent5">
                    <a:lumMod val="20000"/>
                    <a:lumOff val="80000"/>
                  </a:schemeClr>
                </a:solidFill>
                <a:latin typeface="Arial" panose="020B0604020202020204" pitchFamily="34" charset="0"/>
                <a:cs typeface="Arial" panose="020B0604020202020204" pitchFamily="34" charset="0"/>
                <a:sym typeface="方正中等线繁体" panose="03000509000000000000" pitchFamily="65" charset="-122"/>
              </a:endParaRPr>
            </a:p>
          </p:txBody>
        </p:sp>
        <p:sp>
          <p:nvSpPr>
            <p:cNvPr id="6" name="稻壳儿原创设计师【幻雨工作室】_6"/>
            <p:cNvSpPr/>
            <p:nvPr>
              <p:custDataLst>
                <p:tags r:id="rId2"/>
              </p:custDataLst>
            </p:nvPr>
          </p:nvSpPr>
          <p:spPr>
            <a:xfrm>
              <a:off x="11280" y="3728"/>
              <a:ext cx="6656" cy="1307"/>
            </a:xfrm>
            <a:prstGeom prst="rect">
              <a:avLst/>
            </a:prstGeom>
          </p:spPr>
          <p:txBody>
            <a:bodyPr wrap="square">
              <a:spAutoFit/>
            </a:bodyPr>
            <a:p>
              <a:pPr>
                <a:lnSpc>
                  <a:spcPct val="150000"/>
                </a:lnSpc>
              </a:pPr>
              <a:r>
                <a:rPr lang="en-US" altLang="zh-CN" sz="2000" dirty="0">
                  <a:solidFill>
                    <a:schemeClr val="tx1">
                      <a:lumMod val="75000"/>
                      <a:lumOff val="25000"/>
                    </a:schemeClr>
                  </a:solidFill>
                  <a:latin typeface="Arial" panose="020B0604020202020204" pitchFamily="34" charset="0"/>
                  <a:cs typeface="Arial" panose="020B0604020202020204" pitchFamily="34" charset="0"/>
                </a:rPr>
                <a:t>具体策略（Concrete Strategy</a:t>
              </a:r>
              <a:r>
                <a:rPr lang="zh-CN" altLang="en-US" sz="2000" dirty="0">
                  <a:solidFill>
                    <a:schemeClr val="tx1">
                      <a:lumMod val="75000"/>
                      <a:lumOff val="25000"/>
                    </a:schemeClr>
                  </a:solidFill>
                  <a:latin typeface="Arial" panose="020B0604020202020204" pitchFamily="34" charset="0"/>
                  <a:cs typeface="Arial" panose="020B0604020202020204" pitchFamily="34" charset="0"/>
                </a:rPr>
                <a:t>）</a:t>
              </a:r>
              <a:endParaRPr lang="zh-CN" altLang="en-US" sz="2000" dirty="0">
                <a:solidFill>
                  <a:schemeClr val="tx1">
                    <a:lumMod val="75000"/>
                    <a:lumOff val="25000"/>
                  </a:schemeClr>
                </a:solidFill>
                <a:latin typeface="Arial" panose="020B0604020202020204" pitchFamily="34" charset="0"/>
                <a:cs typeface="Arial" panose="020B0604020202020204" pitchFamily="34" charset="0"/>
              </a:endParaRPr>
            </a:p>
            <a:p>
              <a:pPr>
                <a:lnSpc>
                  <a:spcPct val="150000"/>
                </a:lnSpc>
              </a:pPr>
              <a:r>
                <a:rPr lang="zh-CN" altLang="en-US" sz="1200" dirty="0">
                  <a:solidFill>
                    <a:schemeClr val="tx1">
                      <a:lumMod val="75000"/>
                      <a:lumOff val="25000"/>
                    </a:schemeClr>
                  </a:solidFill>
                  <a:latin typeface="Arial" panose="020B0604020202020204" pitchFamily="34" charset="0"/>
                  <a:cs typeface="Arial" panose="020B0604020202020204" pitchFamily="34" charset="0"/>
                </a:rPr>
                <a:t>具体策略是策略接口的具体实现，它定义了算法的具体行为。</a:t>
              </a:r>
              <a:endParaRPr lang="zh-CN" altLang="en-US" sz="1200" dirty="0">
                <a:solidFill>
                  <a:schemeClr val="tx1">
                    <a:lumMod val="75000"/>
                    <a:lumOff val="25000"/>
                  </a:schemeClr>
                </a:solidFill>
                <a:latin typeface="Arial" panose="020B0604020202020204" pitchFamily="34" charset="0"/>
                <a:cs typeface="Arial" panose="020B0604020202020204" pitchFamily="34" charset="0"/>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稻壳儿原创设计师【幻雨工作室】_1"/>
          <p:cNvSpPr txBox="1"/>
          <p:nvPr/>
        </p:nvSpPr>
        <p:spPr>
          <a:xfrm>
            <a:off x="4648427" y="2890391"/>
            <a:ext cx="3060065" cy="1076325"/>
          </a:xfrm>
          <a:prstGeom prst="rect">
            <a:avLst/>
          </a:prstGeom>
          <a:noFill/>
        </p:spPr>
        <p:txBody>
          <a:bodyPr wrap="none" rtlCol="0">
            <a:spAutoFit/>
          </a:bodyPr>
          <a:lstStyle/>
          <a:p>
            <a:pPr defTabSz="685800"/>
            <a:r>
              <a:rPr lang="en-US" altLang="zh-CN" sz="4000" dirty="0">
                <a:solidFill>
                  <a:schemeClr val="tx1">
                    <a:lumMod val="65000"/>
                    <a:lumOff val="35000"/>
                  </a:schemeClr>
                </a:solidFill>
                <a:latin typeface="微软雅黑" panose="020B0503020204020204" pitchFamily="34" charset="-122"/>
                <a:ea typeface="微软雅黑" panose="020B0503020204020204" pitchFamily="34" charset="-122"/>
              </a:rPr>
              <a:t>Opencv</a:t>
            </a:r>
            <a:r>
              <a:rPr lang="zh-CN" altLang="en-US" sz="4000" dirty="0">
                <a:solidFill>
                  <a:schemeClr val="tx1">
                    <a:lumMod val="65000"/>
                    <a:lumOff val="35000"/>
                  </a:schemeClr>
                </a:solidFill>
                <a:latin typeface="微软雅黑" panose="020B0503020204020204" pitchFamily="34" charset="-122"/>
                <a:ea typeface="微软雅黑" panose="020B0503020204020204" pitchFamily="34" charset="-122"/>
              </a:rPr>
              <a:t>介绍</a:t>
            </a:r>
            <a:endParaRPr lang="zh-CN" altLang="en-US" sz="4000" dirty="0">
              <a:solidFill>
                <a:schemeClr val="tx1">
                  <a:lumMod val="65000"/>
                  <a:lumOff val="35000"/>
                </a:schemeClr>
              </a:solidFill>
              <a:latin typeface="微软雅黑" panose="020B0503020204020204" pitchFamily="34" charset="-122"/>
              <a:ea typeface="微软雅黑" panose="020B0503020204020204" pitchFamily="34" charset="-122"/>
            </a:endParaRPr>
          </a:p>
          <a:p>
            <a:pPr defTabSz="685800"/>
            <a:r>
              <a:rPr lang="en-US" altLang="zh-CN" sz="2400" dirty="0">
                <a:solidFill>
                  <a:schemeClr val="tx1">
                    <a:lumMod val="65000"/>
                    <a:lumOff val="35000"/>
                  </a:schemeClr>
                </a:solidFill>
                <a:latin typeface="微软雅黑 Light" panose="020B0502040204020203" pitchFamily="34" charset="-122"/>
                <a:ea typeface="微软雅黑 Light" panose="020B0502040204020203" pitchFamily="34" charset="-122"/>
                <a:cs typeface="Arial" panose="020B0604020202020204" pitchFamily="34" charset="0"/>
              </a:rPr>
              <a:t>Part2</a:t>
            </a:r>
            <a:endParaRPr lang="en-US" altLang="zh-CN" sz="2400" dirty="0">
              <a:solidFill>
                <a:schemeClr val="tx1">
                  <a:lumMod val="65000"/>
                  <a:lumOff val="35000"/>
                </a:schemeClr>
              </a:solidFill>
              <a:latin typeface="微软雅黑 Light" panose="020B0502040204020203" pitchFamily="34" charset="-122"/>
              <a:ea typeface="微软雅黑 Light" panose="020B0502040204020203" pitchFamily="34" charset="-122"/>
              <a:cs typeface="Arial" panose="020B0604020202020204" pitchFamily="34" charset="0"/>
            </a:endParaRPr>
          </a:p>
        </p:txBody>
      </p:sp>
      <p:sp>
        <p:nvSpPr>
          <p:cNvPr id="6" name="稻壳儿原创设计师【幻雨工作室】_2"/>
          <p:cNvSpPr>
            <a:spLocks noChangeArrowheads="1"/>
          </p:cNvSpPr>
          <p:nvPr/>
        </p:nvSpPr>
        <p:spPr bwMode="auto">
          <a:xfrm>
            <a:off x="3179685" y="2777576"/>
            <a:ext cx="1306286" cy="1302848"/>
          </a:xfrm>
          <a:prstGeom prst="ellipse">
            <a:avLst/>
          </a:prstGeom>
          <a:solidFill>
            <a:schemeClr val="accent1"/>
          </a:solidFill>
          <a:ln w="76200">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Tx/>
              <a:buNone/>
            </a:pPr>
            <a:endParaRPr lang="zh-CN" altLang="en-US" sz="2000" dirty="0">
              <a:solidFill>
                <a:srgbClr val="7AABA6"/>
              </a:solidFill>
              <a:latin typeface="微软雅黑 Light" panose="020B0502040204020203" pitchFamily="34" charset="-122"/>
              <a:ea typeface="微软雅黑 Light" panose="020B0502040204020203" pitchFamily="34" charset="-122"/>
            </a:endParaRPr>
          </a:p>
        </p:txBody>
      </p:sp>
      <p:sp>
        <p:nvSpPr>
          <p:cNvPr id="7" name="稻壳儿原创设计师【幻雨工作室】_3"/>
          <p:cNvSpPr txBox="1">
            <a:spLocks noChangeArrowheads="1"/>
          </p:cNvSpPr>
          <p:nvPr/>
        </p:nvSpPr>
        <p:spPr bwMode="auto">
          <a:xfrm>
            <a:off x="3202291" y="2967335"/>
            <a:ext cx="126107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lnSpc>
                <a:spcPct val="100000"/>
              </a:lnSpc>
              <a:spcBef>
                <a:spcPct val="0"/>
              </a:spcBef>
              <a:buFontTx/>
              <a:buNone/>
            </a:pPr>
            <a:r>
              <a:rPr lang="en-US" altLang="zh-CN" sz="5400" b="1" dirty="0">
                <a:solidFill>
                  <a:schemeClr val="bg1"/>
                </a:solidFill>
                <a:latin typeface="微软雅黑 Light" panose="020B0502040204020203" pitchFamily="34" charset="-122"/>
                <a:ea typeface="微软雅黑 Light" panose="020B0502040204020203" pitchFamily="34" charset="-122"/>
              </a:rPr>
              <a:t>02</a:t>
            </a:r>
            <a:endParaRPr lang="zh-CN" altLang="en-US" sz="5400" b="1" dirty="0">
              <a:solidFill>
                <a:schemeClr val="bg1"/>
              </a:solidFill>
              <a:latin typeface="微软雅黑 Light" panose="020B0502040204020203" pitchFamily="34" charset="-122"/>
              <a:ea typeface="微软雅黑 Light" panose="020B0502040204020203"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稻壳儿原创设计师【幻雨工作室】_1"/>
          <p:cNvSpPr txBox="1"/>
          <p:nvPr/>
        </p:nvSpPr>
        <p:spPr>
          <a:xfrm>
            <a:off x="1252754" y="510038"/>
            <a:ext cx="3176905" cy="521970"/>
          </a:xfrm>
          <a:prstGeom prst="rect">
            <a:avLst/>
          </a:prstGeom>
          <a:noFill/>
        </p:spPr>
        <p:txBody>
          <a:bodyPr wrap="none" rtlCol="0">
            <a:spAutoFit/>
          </a:bodyPr>
          <a:lstStyle/>
          <a:p>
            <a:pPr algn="l" defTabSz="685800"/>
            <a:r>
              <a:rPr lang="en-US" altLang="zh-CN" sz="2800" dirty="0">
                <a:solidFill>
                  <a:schemeClr val="accent1"/>
                </a:solidFill>
                <a:latin typeface="微软雅黑" panose="020B0503020204020204" pitchFamily="34" charset="-122"/>
                <a:ea typeface="微软雅黑" panose="020B0503020204020204" pitchFamily="34" charset="-122"/>
              </a:rPr>
              <a:t>02.Opencv</a:t>
            </a:r>
            <a:r>
              <a:rPr lang="zh-CN" altLang="en-US" sz="2800" dirty="0">
                <a:solidFill>
                  <a:schemeClr val="accent1"/>
                </a:solidFill>
                <a:latin typeface="微软雅黑" panose="020B0503020204020204" pitchFamily="34" charset="-122"/>
                <a:ea typeface="微软雅黑" panose="020B0503020204020204" pitchFamily="34" charset="-122"/>
              </a:rPr>
              <a:t>介绍</a:t>
            </a:r>
            <a:r>
              <a:rPr lang="en-US" altLang="zh-CN" sz="1600" dirty="0">
                <a:solidFill>
                  <a:schemeClr val="accent1"/>
                </a:solidFill>
                <a:latin typeface="微软雅黑 Light" panose="020B0502040204020203" pitchFamily="34" charset="-122"/>
                <a:ea typeface="微软雅黑 Light" panose="020B0502040204020203" pitchFamily="34" charset="-122"/>
                <a:sym typeface="+mn-ea"/>
              </a:rPr>
              <a:t>Part2</a:t>
            </a:r>
            <a:endParaRPr lang="en-US" altLang="zh-CN" sz="1600" dirty="0">
              <a:solidFill>
                <a:schemeClr val="accent1"/>
              </a:solidFill>
              <a:latin typeface="微软雅黑 Light" panose="020B0502040204020203" pitchFamily="34" charset="-122"/>
              <a:ea typeface="微软雅黑 Light" panose="020B0502040204020203" pitchFamily="34" charset="-122"/>
              <a:sym typeface="+mn-ea"/>
            </a:endParaRPr>
          </a:p>
        </p:txBody>
      </p:sp>
      <p:sp>
        <p:nvSpPr>
          <p:cNvPr id="12" name="稻壳儿原创设计师【幻雨工作室】_2"/>
          <p:cNvSpPr/>
          <p:nvPr/>
        </p:nvSpPr>
        <p:spPr>
          <a:xfrm>
            <a:off x="3951598" y="1953279"/>
            <a:ext cx="2552124" cy="2139851"/>
          </a:xfrm>
          <a:custGeom>
            <a:avLst/>
            <a:gdLst>
              <a:gd name="connsiteX0" fmla="*/ 2144218 w 2552124"/>
              <a:gd name="connsiteY0" fmla="*/ 0 h 2139851"/>
              <a:gd name="connsiteX1" fmla="*/ 2149730 w 2552124"/>
              <a:gd name="connsiteY1" fmla="*/ 0 h 2139851"/>
              <a:gd name="connsiteX2" fmla="*/ 2149730 w 2552124"/>
              <a:gd name="connsiteY2" fmla="*/ 1120078 h 2139851"/>
              <a:gd name="connsiteX3" fmla="*/ 2150416 w 2552124"/>
              <a:gd name="connsiteY3" fmla="*/ 1119513 h 2139851"/>
              <a:gd name="connsiteX4" fmla="*/ 2150416 w 2552124"/>
              <a:gd name="connsiteY4" fmla="*/ 1119731 h 2139851"/>
              <a:gd name="connsiteX5" fmla="*/ 2185552 w 2552124"/>
              <a:gd name="connsiteY5" fmla="*/ 1090773 h 2139851"/>
              <a:gd name="connsiteX6" fmla="*/ 2224244 w 2552124"/>
              <a:gd name="connsiteY6" fmla="*/ 1070392 h 2139851"/>
              <a:gd name="connsiteX7" fmla="*/ 2267555 w 2552124"/>
              <a:gd name="connsiteY7" fmla="*/ 1058005 h 2139851"/>
              <a:gd name="connsiteX8" fmla="*/ 2315098 w 2552124"/>
              <a:gd name="connsiteY8" fmla="*/ 1053867 h 2139851"/>
              <a:gd name="connsiteX9" fmla="*/ 2480465 w 2552124"/>
              <a:gd name="connsiteY9" fmla="*/ 1120078 h 2139851"/>
              <a:gd name="connsiteX10" fmla="*/ 2552124 w 2552124"/>
              <a:gd name="connsiteY10" fmla="*/ 1291125 h 2139851"/>
              <a:gd name="connsiteX11" fmla="*/ 2480465 w 2552124"/>
              <a:gd name="connsiteY11" fmla="*/ 1456654 h 2139851"/>
              <a:gd name="connsiteX12" fmla="*/ 2444864 w 2552124"/>
              <a:gd name="connsiteY12" fmla="*/ 1488529 h 2139851"/>
              <a:gd name="connsiteX13" fmla="*/ 2404631 w 2552124"/>
              <a:gd name="connsiteY13" fmla="*/ 1510672 h 2139851"/>
              <a:gd name="connsiteX14" fmla="*/ 2315759 w 2552124"/>
              <a:gd name="connsiteY14" fmla="*/ 1527909 h 2139851"/>
              <a:gd name="connsiteX15" fmla="*/ 2150416 w 2552124"/>
              <a:gd name="connsiteY15" fmla="*/ 1461718 h 2139851"/>
              <a:gd name="connsiteX16" fmla="*/ 2150416 w 2552124"/>
              <a:gd name="connsiteY16" fmla="*/ 1462737 h 2139851"/>
              <a:gd name="connsiteX17" fmla="*/ 2149730 w 2552124"/>
              <a:gd name="connsiteY17" fmla="*/ 1462171 h 2139851"/>
              <a:gd name="connsiteX18" fmla="*/ 2149730 w 2552124"/>
              <a:gd name="connsiteY18" fmla="*/ 2139513 h 2139851"/>
              <a:gd name="connsiteX19" fmla="*/ 2149730 w 2552124"/>
              <a:gd name="connsiteY19" fmla="*/ 2139851 h 2139851"/>
              <a:gd name="connsiteX20" fmla="*/ 2149027 w 2552124"/>
              <a:gd name="connsiteY20" fmla="*/ 2139851 h 2139851"/>
              <a:gd name="connsiteX21" fmla="*/ 1564318 w 2552124"/>
              <a:gd name="connsiteY21" fmla="*/ 2139851 h 2139851"/>
              <a:gd name="connsiteX22" fmla="*/ 1439638 w 2552124"/>
              <a:gd name="connsiteY22" fmla="*/ 2139851 h 2139851"/>
              <a:gd name="connsiteX23" fmla="*/ 1447608 w 2552124"/>
              <a:gd name="connsiteY23" fmla="*/ 2131873 h 2139851"/>
              <a:gd name="connsiteX24" fmla="*/ 1460700 w 2552124"/>
              <a:gd name="connsiteY24" fmla="*/ 2118769 h 2139851"/>
              <a:gd name="connsiteX25" fmla="*/ 1510310 w 2552124"/>
              <a:gd name="connsiteY25" fmla="*/ 2044281 h 2139851"/>
              <a:gd name="connsiteX26" fmla="*/ 1510344 w 2552124"/>
              <a:gd name="connsiteY26" fmla="*/ 2044164 h 2139851"/>
              <a:gd name="connsiteX27" fmla="*/ 1510792 w 2552124"/>
              <a:gd name="connsiteY27" fmla="*/ 2043311 h 2139851"/>
              <a:gd name="connsiteX28" fmla="*/ 1527334 w 2552124"/>
              <a:gd name="connsiteY28" fmla="*/ 1952288 h 2139851"/>
              <a:gd name="connsiteX29" fmla="*/ 1461166 w 2552124"/>
              <a:gd name="connsiteY29" fmla="*/ 1786792 h 2139851"/>
              <a:gd name="connsiteX30" fmla="*/ 1290232 w 2552124"/>
              <a:gd name="connsiteY30" fmla="*/ 1715077 h 2139851"/>
              <a:gd name="connsiteX31" fmla="*/ 1124812 w 2552124"/>
              <a:gd name="connsiteY31" fmla="*/ 1786792 h 2139851"/>
              <a:gd name="connsiteX32" fmla="*/ 1072429 w 2552124"/>
              <a:gd name="connsiteY32" fmla="*/ 1861265 h 2139851"/>
              <a:gd name="connsiteX33" fmla="*/ 1072168 w 2552124"/>
              <a:gd name="connsiteY33" fmla="*/ 1862058 h 2139851"/>
              <a:gd name="connsiteX34" fmla="*/ 1072087 w 2552124"/>
              <a:gd name="connsiteY34" fmla="*/ 1862199 h 2139851"/>
              <a:gd name="connsiteX35" fmla="*/ 1052794 w 2552124"/>
              <a:gd name="connsiteY35" fmla="*/ 1953240 h 2139851"/>
              <a:gd name="connsiteX36" fmla="*/ 1124453 w 2552124"/>
              <a:gd name="connsiteY36" fmla="*/ 2118769 h 2139851"/>
              <a:gd name="connsiteX37" fmla="*/ 1124453 w 2552124"/>
              <a:gd name="connsiteY37" fmla="*/ 2139851 h 2139851"/>
              <a:gd name="connsiteX38" fmla="*/ 1122615 w 2552124"/>
              <a:gd name="connsiteY38" fmla="*/ 2139851 h 2139851"/>
              <a:gd name="connsiteX39" fmla="*/ 197958 w 2552124"/>
              <a:gd name="connsiteY39" fmla="*/ 2139851 h 2139851"/>
              <a:gd name="connsiteX40" fmla="*/ 0 w 2552124"/>
              <a:gd name="connsiteY40" fmla="*/ 2139851 h 2139851"/>
              <a:gd name="connsiteX41" fmla="*/ 9763 w 2552124"/>
              <a:gd name="connsiteY41" fmla="*/ 1923345 h 2139851"/>
              <a:gd name="connsiteX42" fmla="*/ 622839 w 2552124"/>
              <a:gd name="connsiteY42" fmla="*/ 629010 h 2139851"/>
              <a:gd name="connsiteX43" fmla="*/ 2144218 w 2552124"/>
              <a:gd name="connsiteY43" fmla="*/ 0 h 2139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2552124" h="2139851">
                <a:moveTo>
                  <a:pt x="2144218" y="0"/>
                </a:moveTo>
                <a:cubicBezTo>
                  <a:pt x="2144218" y="0"/>
                  <a:pt x="2149730" y="0"/>
                  <a:pt x="2149730" y="0"/>
                </a:cubicBezTo>
                <a:cubicBezTo>
                  <a:pt x="2149730" y="1120078"/>
                  <a:pt x="2149730" y="1120078"/>
                  <a:pt x="2149730" y="1120078"/>
                </a:cubicBezTo>
                <a:lnTo>
                  <a:pt x="2150416" y="1119513"/>
                </a:lnTo>
                <a:lnTo>
                  <a:pt x="2150416" y="1119731"/>
                </a:lnTo>
                <a:cubicBezTo>
                  <a:pt x="2161439" y="1108699"/>
                  <a:pt x="2173151" y="1099047"/>
                  <a:pt x="2185552" y="1090773"/>
                </a:cubicBezTo>
                <a:lnTo>
                  <a:pt x="2224244" y="1070392"/>
                </a:lnTo>
                <a:lnTo>
                  <a:pt x="2267555" y="1058005"/>
                </a:lnTo>
                <a:cubicBezTo>
                  <a:pt x="2282714" y="1055247"/>
                  <a:pt x="2298561" y="1053867"/>
                  <a:pt x="2315098" y="1053867"/>
                </a:cubicBezTo>
                <a:cubicBezTo>
                  <a:pt x="2375732" y="1053867"/>
                  <a:pt x="2436367" y="1075937"/>
                  <a:pt x="2480465" y="1120078"/>
                </a:cubicBezTo>
                <a:cubicBezTo>
                  <a:pt x="2524563" y="1169737"/>
                  <a:pt x="2552124" y="1224913"/>
                  <a:pt x="2552124" y="1291125"/>
                </a:cubicBezTo>
                <a:cubicBezTo>
                  <a:pt x="2552124" y="1357336"/>
                  <a:pt x="2524563" y="1412513"/>
                  <a:pt x="2480465" y="1456654"/>
                </a:cubicBezTo>
                <a:lnTo>
                  <a:pt x="2444864" y="1488529"/>
                </a:lnTo>
                <a:lnTo>
                  <a:pt x="2404631" y="1510672"/>
                </a:lnTo>
                <a:cubicBezTo>
                  <a:pt x="2376385" y="1522393"/>
                  <a:pt x="2346072" y="1527909"/>
                  <a:pt x="2315759" y="1527909"/>
                </a:cubicBezTo>
                <a:cubicBezTo>
                  <a:pt x="2249622" y="1527909"/>
                  <a:pt x="2194508" y="1505845"/>
                  <a:pt x="2150416" y="1461718"/>
                </a:cubicBezTo>
                <a:lnTo>
                  <a:pt x="2150416" y="1462737"/>
                </a:lnTo>
                <a:lnTo>
                  <a:pt x="2149730" y="1462171"/>
                </a:lnTo>
                <a:cubicBezTo>
                  <a:pt x="2149730" y="2056006"/>
                  <a:pt x="2149730" y="2130235"/>
                  <a:pt x="2149730" y="2139513"/>
                </a:cubicBezTo>
                <a:lnTo>
                  <a:pt x="2149730" y="2139851"/>
                </a:lnTo>
                <a:lnTo>
                  <a:pt x="2149027" y="2139851"/>
                </a:lnTo>
                <a:cubicBezTo>
                  <a:pt x="2139997" y="2139851"/>
                  <a:pt x="2072270" y="2139851"/>
                  <a:pt x="1564318" y="2139851"/>
                </a:cubicBezTo>
                <a:lnTo>
                  <a:pt x="1439638" y="2139851"/>
                </a:lnTo>
                <a:lnTo>
                  <a:pt x="1447608" y="2131873"/>
                </a:lnTo>
                <a:cubicBezTo>
                  <a:pt x="1451053" y="2128425"/>
                  <a:pt x="1455188" y="2124287"/>
                  <a:pt x="1460700" y="2118769"/>
                </a:cubicBezTo>
                <a:cubicBezTo>
                  <a:pt x="1482749" y="2096699"/>
                  <a:pt x="1499286" y="2071869"/>
                  <a:pt x="1510310" y="2044281"/>
                </a:cubicBezTo>
                <a:lnTo>
                  <a:pt x="1510344" y="2044164"/>
                </a:lnTo>
                <a:lnTo>
                  <a:pt x="1510792" y="2043311"/>
                </a:lnTo>
                <a:cubicBezTo>
                  <a:pt x="1521820" y="2015729"/>
                  <a:pt x="1527334" y="1985388"/>
                  <a:pt x="1527334" y="1952288"/>
                </a:cubicBezTo>
                <a:cubicBezTo>
                  <a:pt x="1527334" y="1886090"/>
                  <a:pt x="1505278" y="1830924"/>
                  <a:pt x="1461166" y="1786792"/>
                </a:cubicBezTo>
                <a:cubicBezTo>
                  <a:pt x="1411540" y="1737143"/>
                  <a:pt x="1356400" y="1715077"/>
                  <a:pt x="1290232" y="1715077"/>
                </a:cubicBezTo>
                <a:cubicBezTo>
                  <a:pt x="1229578" y="1715077"/>
                  <a:pt x="1168924" y="1737143"/>
                  <a:pt x="1124812" y="1786792"/>
                </a:cubicBezTo>
                <a:cubicBezTo>
                  <a:pt x="1102756" y="1808858"/>
                  <a:pt x="1084836" y="1833683"/>
                  <a:pt x="1072429" y="1861265"/>
                </a:cubicBezTo>
                <a:lnTo>
                  <a:pt x="1072168" y="1862058"/>
                </a:lnTo>
                <a:lnTo>
                  <a:pt x="1072087" y="1862199"/>
                </a:lnTo>
                <a:cubicBezTo>
                  <a:pt x="1059684" y="1889787"/>
                  <a:pt x="1052794" y="1920134"/>
                  <a:pt x="1052794" y="1953240"/>
                </a:cubicBezTo>
                <a:cubicBezTo>
                  <a:pt x="1052794" y="2019451"/>
                  <a:pt x="1080355" y="2074628"/>
                  <a:pt x="1124453" y="2118769"/>
                </a:cubicBezTo>
                <a:lnTo>
                  <a:pt x="1124453" y="2139851"/>
                </a:lnTo>
                <a:lnTo>
                  <a:pt x="1122615" y="2139851"/>
                </a:lnTo>
                <a:cubicBezTo>
                  <a:pt x="1108335" y="2139851"/>
                  <a:pt x="1001232" y="2139851"/>
                  <a:pt x="197958" y="2139851"/>
                </a:cubicBezTo>
                <a:lnTo>
                  <a:pt x="0" y="2139851"/>
                </a:lnTo>
                <a:lnTo>
                  <a:pt x="9763" y="1923345"/>
                </a:lnTo>
                <a:cubicBezTo>
                  <a:pt x="55508" y="1425013"/>
                  <a:pt x="261098" y="991104"/>
                  <a:pt x="622839" y="629010"/>
                </a:cubicBezTo>
                <a:cubicBezTo>
                  <a:pt x="1047282" y="209670"/>
                  <a:pt x="1548896" y="0"/>
                  <a:pt x="2144218" y="0"/>
                </a:cubicBezTo>
                <a:close/>
              </a:path>
            </a:pathLst>
          </a:custGeom>
          <a:solidFill>
            <a:schemeClr val="accent2"/>
          </a:solidFill>
          <a:ln w="63500">
            <a:solidFill>
              <a:srgbClr val="F3F5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Light" panose="020B0502040204020203" pitchFamily="34" charset="-122"/>
                <a:ea typeface="微软雅黑 Light" panose="020B0502040204020203" pitchFamily="34" charset="-122"/>
                <a:cs typeface="Arial" panose="020B0604020202020204" pitchFamily="34" charset="0"/>
                <a:sym typeface="Arial" panose="020B0604020202020204" pitchFamily="34" charset="0"/>
              </a:rPr>
              <a:t>跨平台</a:t>
            </a:r>
            <a:endParaRPr lang="en-US" altLang="zh-CN" dirty="0">
              <a:solidFill>
                <a:schemeClr val="bg1"/>
              </a:solidFill>
              <a:latin typeface="微软雅黑 Light" panose="020B0502040204020203" pitchFamily="34" charset="-122"/>
              <a:ea typeface="微软雅黑 Light" panose="020B0502040204020203" pitchFamily="34" charset="-122"/>
              <a:cs typeface="Arial" panose="020B0604020202020204" pitchFamily="34" charset="0"/>
              <a:sym typeface="Arial" panose="020B0604020202020204" pitchFamily="34" charset="0"/>
            </a:endParaRPr>
          </a:p>
        </p:txBody>
      </p:sp>
      <p:sp>
        <p:nvSpPr>
          <p:cNvPr id="13" name="稻壳儿原创设计师【幻雨工作室】_3"/>
          <p:cNvSpPr/>
          <p:nvPr/>
        </p:nvSpPr>
        <p:spPr>
          <a:xfrm>
            <a:off x="6101328" y="1953279"/>
            <a:ext cx="2139120" cy="2559385"/>
          </a:xfrm>
          <a:custGeom>
            <a:avLst/>
            <a:gdLst>
              <a:gd name="connsiteX0" fmla="*/ 686 w 2139120"/>
              <a:gd name="connsiteY0" fmla="*/ 0 h 2559385"/>
              <a:gd name="connsiteX1" fmla="*/ 1510817 w 2139120"/>
              <a:gd name="connsiteY1" fmla="*/ 628815 h 2559385"/>
              <a:gd name="connsiteX2" fmla="*/ 2139120 w 2139120"/>
              <a:gd name="connsiteY2" fmla="*/ 2140176 h 2559385"/>
              <a:gd name="connsiteX3" fmla="*/ 1003766 w 2139120"/>
              <a:gd name="connsiteY3" fmla="*/ 2140176 h 2559385"/>
              <a:gd name="connsiteX4" fmla="*/ 987232 w 2139120"/>
              <a:gd name="connsiteY4" fmla="*/ 2140176 h 2559385"/>
              <a:gd name="connsiteX5" fmla="*/ 1003285 w 2139120"/>
              <a:gd name="connsiteY5" fmla="*/ 2156242 h 2559385"/>
              <a:gd name="connsiteX6" fmla="*/ 1003285 w 2139120"/>
              <a:gd name="connsiteY6" fmla="*/ 2157381 h 2559385"/>
              <a:gd name="connsiteX7" fmla="*/ 1074964 w 2139120"/>
              <a:gd name="connsiteY7" fmla="*/ 2322801 h 2559385"/>
              <a:gd name="connsiteX8" fmla="*/ 1035420 w 2139120"/>
              <a:gd name="connsiteY8" fmla="*/ 2455395 h 2559385"/>
              <a:gd name="connsiteX9" fmla="*/ 1003677 w 2139120"/>
              <a:gd name="connsiteY9" fmla="*/ 2493268 h 2559385"/>
              <a:gd name="connsiteX10" fmla="*/ 968631 w 2139120"/>
              <a:gd name="connsiteY10" fmla="*/ 2522152 h 2559385"/>
              <a:gd name="connsiteX11" fmla="*/ 838423 w 2139120"/>
              <a:gd name="connsiteY11" fmla="*/ 2559385 h 2559385"/>
              <a:gd name="connsiteX12" fmla="*/ 673080 w 2139120"/>
              <a:gd name="connsiteY12" fmla="*/ 2493194 h 2559385"/>
              <a:gd name="connsiteX13" fmla="*/ 601432 w 2139120"/>
              <a:gd name="connsiteY13" fmla="*/ 2322201 h 2559385"/>
              <a:gd name="connsiteX14" fmla="*/ 640959 w 2139120"/>
              <a:gd name="connsiteY14" fmla="*/ 2191887 h 2559385"/>
              <a:gd name="connsiteX15" fmla="*/ 672690 w 2139120"/>
              <a:gd name="connsiteY15" fmla="*/ 2157151 h 2559385"/>
              <a:gd name="connsiteX16" fmla="*/ 689000 w 2139120"/>
              <a:gd name="connsiteY16" fmla="*/ 2140839 h 2559385"/>
              <a:gd name="connsiteX17" fmla="*/ 688953 w 2139120"/>
              <a:gd name="connsiteY17" fmla="*/ 2140839 h 2559385"/>
              <a:gd name="connsiteX18" fmla="*/ 689615 w 2139120"/>
              <a:gd name="connsiteY18" fmla="*/ 2140176 h 2559385"/>
              <a:gd name="connsiteX19" fmla="*/ 686 w 2139120"/>
              <a:gd name="connsiteY19" fmla="*/ 2140176 h 2559385"/>
              <a:gd name="connsiteX20" fmla="*/ 686 w 2139120"/>
              <a:gd name="connsiteY20" fmla="*/ 2140839 h 2559385"/>
              <a:gd name="connsiteX21" fmla="*/ 0 w 2139120"/>
              <a:gd name="connsiteY21" fmla="*/ 2140839 h 2559385"/>
              <a:gd name="connsiteX22" fmla="*/ 0 w 2139120"/>
              <a:gd name="connsiteY22" fmla="*/ 2139851 h 2559385"/>
              <a:gd name="connsiteX23" fmla="*/ 686 w 2139120"/>
              <a:gd name="connsiteY23" fmla="*/ 2139851 h 2559385"/>
              <a:gd name="connsiteX24" fmla="*/ 686 w 2139120"/>
              <a:gd name="connsiteY24" fmla="*/ 2020750 h 2559385"/>
              <a:gd name="connsiteX25" fmla="*/ 686 w 2139120"/>
              <a:gd name="connsiteY25" fmla="*/ 1463043 h 2559385"/>
              <a:gd name="connsiteX26" fmla="*/ 686 w 2139120"/>
              <a:gd name="connsiteY26" fmla="*/ 1462737 h 2559385"/>
              <a:gd name="connsiteX27" fmla="*/ 35141 w 2139120"/>
              <a:gd name="connsiteY27" fmla="*/ 1491139 h 2559385"/>
              <a:gd name="connsiteX28" fmla="*/ 165368 w 2139120"/>
              <a:gd name="connsiteY28" fmla="*/ 1528383 h 2559385"/>
              <a:gd name="connsiteX29" fmla="*/ 294819 w 2139120"/>
              <a:gd name="connsiteY29" fmla="*/ 1488811 h 2559385"/>
              <a:gd name="connsiteX30" fmla="*/ 295134 w 2139120"/>
              <a:gd name="connsiteY30" fmla="*/ 1488529 h 2559385"/>
              <a:gd name="connsiteX31" fmla="*/ 295461 w 2139120"/>
              <a:gd name="connsiteY31" fmla="*/ 1488349 h 2559385"/>
              <a:gd name="connsiteX32" fmla="*/ 331372 w 2139120"/>
              <a:gd name="connsiteY32" fmla="*/ 1456202 h 2559385"/>
              <a:gd name="connsiteX33" fmla="*/ 403020 w 2139120"/>
              <a:gd name="connsiteY33" fmla="*/ 1290725 h 2559385"/>
              <a:gd name="connsiteX34" fmla="*/ 331372 w 2139120"/>
              <a:gd name="connsiteY34" fmla="*/ 1119731 h 2559385"/>
              <a:gd name="connsiteX35" fmla="*/ 166029 w 2139120"/>
              <a:gd name="connsiteY35" fmla="*/ 1053540 h 2559385"/>
              <a:gd name="connsiteX36" fmla="*/ 75091 w 2139120"/>
              <a:gd name="connsiteY36" fmla="*/ 1070088 h 2559385"/>
              <a:gd name="connsiteX37" fmla="*/ 74514 w 2139120"/>
              <a:gd name="connsiteY37" fmla="*/ 1070392 h 2559385"/>
              <a:gd name="connsiteX38" fmla="*/ 74416 w 2139120"/>
              <a:gd name="connsiteY38" fmla="*/ 1070420 h 2559385"/>
              <a:gd name="connsiteX39" fmla="*/ 35141 w 2139120"/>
              <a:gd name="connsiteY39" fmla="*/ 1091111 h 2559385"/>
              <a:gd name="connsiteX40" fmla="*/ 686 w 2139120"/>
              <a:gd name="connsiteY40" fmla="*/ 1119513 h 2559385"/>
              <a:gd name="connsiteX41" fmla="*/ 686 w 2139120"/>
              <a:gd name="connsiteY41" fmla="*/ 922630 h 2559385"/>
              <a:gd name="connsiteX42" fmla="*/ 686 w 2139120"/>
              <a:gd name="connsiteY42" fmla="*/ 0 h 2559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139120" h="2559385">
                <a:moveTo>
                  <a:pt x="686" y="0"/>
                </a:moveTo>
                <a:cubicBezTo>
                  <a:pt x="590409" y="0"/>
                  <a:pt x="1091949" y="209605"/>
                  <a:pt x="1510817" y="628815"/>
                </a:cubicBezTo>
                <a:cubicBezTo>
                  <a:pt x="1929686" y="1042508"/>
                  <a:pt x="2139120" y="1549973"/>
                  <a:pt x="2139120" y="2140176"/>
                </a:cubicBezTo>
                <a:cubicBezTo>
                  <a:pt x="1003766" y="2140176"/>
                  <a:pt x="1003766" y="2140176"/>
                  <a:pt x="1003766" y="2140176"/>
                </a:cubicBezTo>
                <a:cubicBezTo>
                  <a:pt x="987232" y="2140176"/>
                  <a:pt x="987232" y="2140176"/>
                  <a:pt x="987232" y="2140176"/>
                </a:cubicBezTo>
                <a:lnTo>
                  <a:pt x="1003285" y="2156242"/>
                </a:lnTo>
                <a:lnTo>
                  <a:pt x="1003285" y="2157381"/>
                </a:lnTo>
                <a:cubicBezTo>
                  <a:pt x="1052909" y="2201493"/>
                  <a:pt x="1074964" y="2256633"/>
                  <a:pt x="1074964" y="2322801"/>
                </a:cubicBezTo>
                <a:cubicBezTo>
                  <a:pt x="1074964" y="2372427"/>
                  <a:pt x="1062558" y="2415850"/>
                  <a:pt x="1035420" y="2455395"/>
                </a:cubicBezTo>
                <a:lnTo>
                  <a:pt x="1003677" y="2493268"/>
                </a:lnTo>
                <a:lnTo>
                  <a:pt x="968631" y="2522152"/>
                </a:lnTo>
                <a:cubicBezTo>
                  <a:pt x="931429" y="2546974"/>
                  <a:pt x="888026" y="2559385"/>
                  <a:pt x="838423" y="2559385"/>
                </a:cubicBezTo>
                <a:cubicBezTo>
                  <a:pt x="772286" y="2559385"/>
                  <a:pt x="717172" y="2537321"/>
                  <a:pt x="673080" y="2493194"/>
                </a:cubicBezTo>
                <a:cubicBezTo>
                  <a:pt x="623478" y="2443551"/>
                  <a:pt x="601432" y="2388392"/>
                  <a:pt x="601432" y="2322201"/>
                </a:cubicBezTo>
                <a:cubicBezTo>
                  <a:pt x="601432" y="2272558"/>
                  <a:pt x="613833" y="2229120"/>
                  <a:pt x="640959" y="2191887"/>
                </a:cubicBezTo>
                <a:lnTo>
                  <a:pt x="672690" y="2157151"/>
                </a:lnTo>
                <a:lnTo>
                  <a:pt x="689000" y="2140839"/>
                </a:lnTo>
                <a:lnTo>
                  <a:pt x="688953" y="2140839"/>
                </a:lnTo>
                <a:lnTo>
                  <a:pt x="689615" y="2140176"/>
                </a:lnTo>
                <a:cubicBezTo>
                  <a:pt x="686" y="2140176"/>
                  <a:pt x="686" y="2140176"/>
                  <a:pt x="686" y="2140176"/>
                </a:cubicBezTo>
                <a:lnTo>
                  <a:pt x="686" y="2140839"/>
                </a:lnTo>
                <a:lnTo>
                  <a:pt x="0" y="2140839"/>
                </a:lnTo>
                <a:lnTo>
                  <a:pt x="0" y="2139851"/>
                </a:lnTo>
                <a:lnTo>
                  <a:pt x="686" y="2139851"/>
                </a:lnTo>
                <a:lnTo>
                  <a:pt x="686" y="2020750"/>
                </a:lnTo>
                <a:cubicBezTo>
                  <a:pt x="686" y="1536256"/>
                  <a:pt x="686" y="1471656"/>
                  <a:pt x="686" y="1463043"/>
                </a:cubicBezTo>
                <a:lnTo>
                  <a:pt x="686" y="1462737"/>
                </a:lnTo>
                <a:lnTo>
                  <a:pt x="35141" y="1491139"/>
                </a:lnTo>
                <a:cubicBezTo>
                  <a:pt x="72349" y="1515968"/>
                  <a:pt x="115758" y="1528383"/>
                  <a:pt x="165368" y="1528383"/>
                </a:cubicBezTo>
                <a:cubicBezTo>
                  <a:pt x="210844" y="1528383"/>
                  <a:pt x="256320" y="1515968"/>
                  <a:pt x="294819" y="1488811"/>
                </a:cubicBezTo>
                <a:lnTo>
                  <a:pt x="295134" y="1488529"/>
                </a:lnTo>
                <a:lnTo>
                  <a:pt x="295461" y="1488349"/>
                </a:lnTo>
                <a:cubicBezTo>
                  <a:pt x="308293" y="1479300"/>
                  <a:pt x="320349" y="1468613"/>
                  <a:pt x="331372" y="1456202"/>
                </a:cubicBezTo>
                <a:cubicBezTo>
                  <a:pt x="375463" y="1412075"/>
                  <a:pt x="403020" y="1356916"/>
                  <a:pt x="403020" y="1290725"/>
                </a:cubicBezTo>
                <a:cubicBezTo>
                  <a:pt x="403020" y="1224534"/>
                  <a:pt x="375463" y="1169374"/>
                  <a:pt x="331372" y="1119731"/>
                </a:cubicBezTo>
                <a:cubicBezTo>
                  <a:pt x="287280" y="1075604"/>
                  <a:pt x="226655" y="1053540"/>
                  <a:pt x="166029" y="1053540"/>
                </a:cubicBezTo>
                <a:cubicBezTo>
                  <a:pt x="132961" y="1053540"/>
                  <a:pt x="102648" y="1059056"/>
                  <a:pt x="75091" y="1070088"/>
                </a:cubicBezTo>
                <a:lnTo>
                  <a:pt x="74514" y="1070392"/>
                </a:lnTo>
                <a:lnTo>
                  <a:pt x="74416" y="1070420"/>
                </a:lnTo>
                <a:cubicBezTo>
                  <a:pt x="60635" y="1075937"/>
                  <a:pt x="47544" y="1082834"/>
                  <a:pt x="35141" y="1091111"/>
                </a:cubicBezTo>
                <a:lnTo>
                  <a:pt x="686" y="1119513"/>
                </a:lnTo>
                <a:lnTo>
                  <a:pt x="686" y="922630"/>
                </a:lnTo>
                <a:cubicBezTo>
                  <a:pt x="686" y="0"/>
                  <a:pt x="686" y="0"/>
                  <a:pt x="686" y="0"/>
                </a:cubicBezTo>
                <a:close/>
              </a:path>
            </a:pathLst>
          </a:custGeom>
          <a:ln w="63500">
            <a:solidFill>
              <a:srgbClr val="F3F5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Light" panose="020B0502040204020203" pitchFamily="34" charset="-122"/>
                <a:ea typeface="微软雅黑 Light" panose="020B0502040204020203" pitchFamily="34" charset="-122"/>
                <a:cs typeface="Arial" panose="020B0604020202020204" pitchFamily="34" charset="0"/>
                <a:sym typeface="Arial" panose="020B0604020202020204" pitchFamily="34" charset="0"/>
              </a:rPr>
              <a:t>轻量级</a:t>
            </a:r>
            <a:endParaRPr lang="zh-CN" altLang="en-US" dirty="0">
              <a:solidFill>
                <a:schemeClr val="bg1"/>
              </a:solidFill>
              <a:latin typeface="微软雅黑 Light" panose="020B0502040204020203" pitchFamily="34" charset="-122"/>
              <a:ea typeface="微软雅黑 Light" panose="020B0502040204020203" pitchFamily="34" charset="-122"/>
              <a:cs typeface="Arial" panose="020B0604020202020204" pitchFamily="34" charset="0"/>
              <a:sym typeface="Arial" panose="020B0604020202020204" pitchFamily="34" charset="0"/>
            </a:endParaRPr>
          </a:p>
        </p:txBody>
      </p:sp>
      <p:sp>
        <p:nvSpPr>
          <p:cNvPr id="14" name="稻壳儿原创设计师【幻雨工作室】_4"/>
          <p:cNvSpPr/>
          <p:nvPr/>
        </p:nvSpPr>
        <p:spPr>
          <a:xfrm>
            <a:off x="3951554" y="3669261"/>
            <a:ext cx="2150461" cy="2575319"/>
          </a:xfrm>
          <a:custGeom>
            <a:avLst/>
            <a:gdLst>
              <a:gd name="connsiteX0" fmla="*/ 1289865 w 2150461"/>
              <a:gd name="connsiteY0" fmla="*/ 0 h 2575319"/>
              <a:gd name="connsiteX1" fmla="*/ 1460745 w 2150461"/>
              <a:gd name="connsiteY1" fmla="*/ 71729 h 2575319"/>
              <a:gd name="connsiteX2" fmla="*/ 1526892 w 2150461"/>
              <a:gd name="connsiteY2" fmla="*/ 237258 h 2575319"/>
              <a:gd name="connsiteX3" fmla="*/ 1522758 w 2150461"/>
              <a:gd name="connsiteY3" fmla="*/ 284847 h 2575319"/>
              <a:gd name="connsiteX4" fmla="*/ 1510389 w 2150461"/>
              <a:gd name="connsiteY4" fmla="*/ 328182 h 2575319"/>
              <a:gd name="connsiteX5" fmla="*/ 1490159 w 2150461"/>
              <a:gd name="connsiteY5" fmla="*/ 366635 h 2575319"/>
              <a:gd name="connsiteX6" fmla="*/ 1461211 w 2150461"/>
              <a:gd name="connsiteY6" fmla="*/ 401803 h 2575319"/>
              <a:gd name="connsiteX7" fmla="*/ 1439155 w 2150461"/>
              <a:gd name="connsiteY7" fmla="*/ 423869 h 2575319"/>
              <a:gd name="connsiteX8" fmla="*/ 1439683 w 2150461"/>
              <a:gd name="connsiteY8" fmla="*/ 423869 h 2575319"/>
              <a:gd name="connsiteX9" fmla="*/ 1438696 w 2150461"/>
              <a:gd name="connsiteY9" fmla="*/ 424857 h 2575319"/>
              <a:gd name="connsiteX10" fmla="*/ 2024607 w 2150461"/>
              <a:gd name="connsiteY10" fmla="*/ 424857 h 2575319"/>
              <a:gd name="connsiteX11" fmla="*/ 2149555 w 2150461"/>
              <a:gd name="connsiteY11" fmla="*/ 424857 h 2575319"/>
              <a:gd name="connsiteX12" fmla="*/ 2149555 w 2150461"/>
              <a:gd name="connsiteY12" fmla="*/ 983696 h 2575319"/>
              <a:gd name="connsiteX13" fmla="*/ 2149555 w 2150461"/>
              <a:gd name="connsiteY13" fmla="*/ 1101497 h 2575319"/>
              <a:gd name="connsiteX14" fmla="*/ 2147704 w 2150461"/>
              <a:gd name="connsiteY14" fmla="*/ 1099645 h 2575319"/>
              <a:gd name="connsiteX15" fmla="*/ 2144947 w 2150461"/>
              <a:gd name="connsiteY15" fmla="*/ 1096887 h 2575319"/>
              <a:gd name="connsiteX16" fmla="*/ 1979527 w 2150461"/>
              <a:gd name="connsiteY16" fmla="*/ 1025172 h 2575319"/>
              <a:gd name="connsiteX17" fmla="*/ 1846933 w 2150461"/>
              <a:gd name="connsiteY17" fmla="*/ 1067063 h 2575319"/>
              <a:gd name="connsiteX18" fmla="*/ 1846050 w 2150461"/>
              <a:gd name="connsiteY18" fmla="*/ 1067750 h 2575319"/>
              <a:gd name="connsiteX19" fmla="*/ 1846039 w 2150461"/>
              <a:gd name="connsiteY19" fmla="*/ 1067756 h 2575319"/>
              <a:gd name="connsiteX20" fmla="*/ 1807701 w 2150461"/>
              <a:gd name="connsiteY20" fmla="*/ 1097566 h 2575319"/>
              <a:gd name="connsiteX21" fmla="*/ 1741536 w 2150461"/>
              <a:gd name="connsiteY21" fmla="*/ 1262986 h 2575319"/>
              <a:gd name="connsiteX22" fmla="*/ 1807701 w 2150461"/>
              <a:gd name="connsiteY22" fmla="*/ 1433920 h 2575319"/>
              <a:gd name="connsiteX23" fmla="*/ 1978628 w 2150461"/>
              <a:gd name="connsiteY23" fmla="*/ 1500088 h 2575319"/>
              <a:gd name="connsiteX24" fmla="*/ 2108115 w 2150461"/>
              <a:gd name="connsiteY24" fmla="*/ 1462869 h 2575319"/>
              <a:gd name="connsiteX25" fmla="*/ 2108286 w 2150461"/>
              <a:gd name="connsiteY25" fmla="*/ 1462731 h 2575319"/>
              <a:gd name="connsiteX26" fmla="*/ 2109020 w 2150461"/>
              <a:gd name="connsiteY26" fmla="*/ 1462357 h 2575319"/>
              <a:gd name="connsiteX27" fmla="*/ 2144947 w 2150461"/>
              <a:gd name="connsiteY27" fmla="*/ 1433395 h 2575319"/>
              <a:gd name="connsiteX28" fmla="*/ 2149555 w 2150461"/>
              <a:gd name="connsiteY28" fmla="*/ 1433395 h 2575319"/>
              <a:gd name="connsiteX29" fmla="*/ 2149555 w 2150461"/>
              <a:gd name="connsiteY29" fmla="*/ 1433920 h 2575319"/>
              <a:gd name="connsiteX30" fmla="*/ 2149555 w 2150461"/>
              <a:gd name="connsiteY30" fmla="*/ 2575318 h 2575319"/>
              <a:gd name="connsiteX31" fmla="*/ 2150461 w 2150461"/>
              <a:gd name="connsiteY31" fmla="*/ 2575277 h 2575319"/>
              <a:gd name="connsiteX32" fmla="*/ 2150461 w 2150461"/>
              <a:gd name="connsiteY32" fmla="*/ 2575319 h 2575319"/>
              <a:gd name="connsiteX33" fmla="*/ 2144947 w 2150461"/>
              <a:gd name="connsiteY33" fmla="*/ 2575319 h 2575319"/>
              <a:gd name="connsiteX34" fmla="*/ 623083 w 2150461"/>
              <a:gd name="connsiteY34" fmla="*/ 1946434 h 2575319"/>
              <a:gd name="connsiteX35" fmla="*/ 0 w 2150461"/>
              <a:gd name="connsiteY35" fmla="*/ 429385 h 2575319"/>
              <a:gd name="connsiteX36" fmla="*/ 0 w 2150461"/>
              <a:gd name="connsiteY36" fmla="*/ 426627 h 2575319"/>
              <a:gd name="connsiteX37" fmla="*/ 0 w 2150461"/>
              <a:gd name="connsiteY37" fmla="*/ 424857 h 2575319"/>
              <a:gd name="connsiteX38" fmla="*/ 1124498 w 2150461"/>
              <a:gd name="connsiteY38" fmla="*/ 424857 h 2575319"/>
              <a:gd name="connsiteX39" fmla="*/ 1124498 w 2150461"/>
              <a:gd name="connsiteY39" fmla="*/ 423869 h 2575319"/>
              <a:gd name="connsiteX40" fmla="*/ 1124857 w 2150461"/>
              <a:gd name="connsiteY40" fmla="*/ 423869 h 2575319"/>
              <a:gd name="connsiteX41" fmla="*/ 1146913 w 2150461"/>
              <a:gd name="connsiteY41" fmla="*/ 423869 h 2575319"/>
              <a:gd name="connsiteX42" fmla="*/ 1124857 w 2150461"/>
              <a:gd name="connsiteY42" fmla="*/ 401803 h 2575319"/>
              <a:gd name="connsiteX43" fmla="*/ 1053175 w 2150461"/>
              <a:gd name="connsiteY43" fmla="*/ 236306 h 2575319"/>
              <a:gd name="connsiteX44" fmla="*/ 1058172 w 2150461"/>
              <a:gd name="connsiteY44" fmla="*/ 188726 h 2575319"/>
              <a:gd name="connsiteX45" fmla="*/ 1072213 w 2150461"/>
              <a:gd name="connsiteY45" fmla="*/ 146076 h 2575319"/>
              <a:gd name="connsiteX46" fmla="*/ 1094697 w 2150461"/>
              <a:gd name="connsiteY46" fmla="*/ 106904 h 2575319"/>
              <a:gd name="connsiteX47" fmla="*/ 1124498 w 2150461"/>
              <a:gd name="connsiteY47" fmla="*/ 71729 h 2575319"/>
              <a:gd name="connsiteX48" fmla="*/ 1289865 w 2150461"/>
              <a:gd name="connsiteY48" fmla="*/ 0 h 2575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2150461" h="2575319">
                <a:moveTo>
                  <a:pt x="1289865" y="0"/>
                </a:moveTo>
                <a:cubicBezTo>
                  <a:pt x="1356012" y="0"/>
                  <a:pt x="1411135" y="22070"/>
                  <a:pt x="1460745" y="71729"/>
                </a:cubicBezTo>
                <a:cubicBezTo>
                  <a:pt x="1504843" y="115870"/>
                  <a:pt x="1526892" y="171046"/>
                  <a:pt x="1526892" y="237258"/>
                </a:cubicBezTo>
                <a:cubicBezTo>
                  <a:pt x="1526892" y="253811"/>
                  <a:pt x="1525514" y="269674"/>
                  <a:pt x="1522758" y="284847"/>
                </a:cubicBezTo>
                <a:lnTo>
                  <a:pt x="1510389" y="328182"/>
                </a:lnTo>
                <a:lnTo>
                  <a:pt x="1490159" y="366635"/>
                </a:lnTo>
                <a:cubicBezTo>
                  <a:pt x="1481889" y="379047"/>
                  <a:pt x="1472239" y="390770"/>
                  <a:pt x="1461211" y="401803"/>
                </a:cubicBezTo>
                <a:cubicBezTo>
                  <a:pt x="1450183" y="412836"/>
                  <a:pt x="1444669" y="418352"/>
                  <a:pt x="1439155" y="423869"/>
                </a:cubicBezTo>
                <a:lnTo>
                  <a:pt x="1439683" y="423869"/>
                </a:lnTo>
                <a:lnTo>
                  <a:pt x="1438696" y="424857"/>
                </a:lnTo>
                <a:cubicBezTo>
                  <a:pt x="1438696" y="424857"/>
                  <a:pt x="1438696" y="424857"/>
                  <a:pt x="2024607" y="424857"/>
                </a:cubicBezTo>
                <a:lnTo>
                  <a:pt x="2149555" y="424857"/>
                </a:lnTo>
                <a:cubicBezTo>
                  <a:pt x="2149555" y="424857"/>
                  <a:pt x="2149555" y="424857"/>
                  <a:pt x="2149555" y="983696"/>
                </a:cubicBezTo>
                <a:lnTo>
                  <a:pt x="2149555" y="1101497"/>
                </a:lnTo>
                <a:lnTo>
                  <a:pt x="2147704" y="1099645"/>
                </a:lnTo>
                <a:cubicBezTo>
                  <a:pt x="2146326" y="1098266"/>
                  <a:pt x="2144947" y="1096887"/>
                  <a:pt x="2144947" y="1096887"/>
                </a:cubicBezTo>
                <a:cubicBezTo>
                  <a:pt x="2100835" y="1052754"/>
                  <a:pt x="2040181" y="1025172"/>
                  <a:pt x="1979527" y="1025172"/>
                </a:cubicBezTo>
                <a:cubicBezTo>
                  <a:pt x="1929901" y="1025172"/>
                  <a:pt x="1886478" y="1040687"/>
                  <a:pt x="1846933" y="1067063"/>
                </a:cubicBezTo>
                <a:lnTo>
                  <a:pt x="1846050" y="1067750"/>
                </a:lnTo>
                <a:lnTo>
                  <a:pt x="1846039" y="1067756"/>
                </a:lnTo>
                <a:cubicBezTo>
                  <a:pt x="1832858" y="1076544"/>
                  <a:pt x="1820107" y="1086538"/>
                  <a:pt x="1807701" y="1097566"/>
                </a:cubicBezTo>
                <a:cubicBezTo>
                  <a:pt x="1763591" y="1141678"/>
                  <a:pt x="1741536" y="1202332"/>
                  <a:pt x="1741536" y="1262986"/>
                </a:cubicBezTo>
                <a:cubicBezTo>
                  <a:pt x="1741536" y="1329154"/>
                  <a:pt x="1763591" y="1384294"/>
                  <a:pt x="1807701" y="1433920"/>
                </a:cubicBezTo>
                <a:cubicBezTo>
                  <a:pt x="1857325" y="1478032"/>
                  <a:pt x="1912463" y="1500088"/>
                  <a:pt x="1978628" y="1500088"/>
                </a:cubicBezTo>
                <a:cubicBezTo>
                  <a:pt x="2024116" y="1500088"/>
                  <a:pt x="2069605" y="1487682"/>
                  <a:pt x="2108115" y="1462869"/>
                </a:cubicBezTo>
                <a:lnTo>
                  <a:pt x="2108286" y="1462731"/>
                </a:lnTo>
                <a:lnTo>
                  <a:pt x="2109020" y="1462357"/>
                </a:lnTo>
                <a:cubicBezTo>
                  <a:pt x="2121857" y="1454083"/>
                  <a:pt x="2133919" y="1444428"/>
                  <a:pt x="2144947" y="1433395"/>
                </a:cubicBezTo>
                <a:lnTo>
                  <a:pt x="2149555" y="1433395"/>
                </a:lnTo>
                <a:lnTo>
                  <a:pt x="2149555" y="1433920"/>
                </a:lnTo>
                <a:cubicBezTo>
                  <a:pt x="2149555" y="1433920"/>
                  <a:pt x="2149555" y="1433920"/>
                  <a:pt x="2149555" y="2575318"/>
                </a:cubicBezTo>
                <a:lnTo>
                  <a:pt x="2150461" y="2575277"/>
                </a:lnTo>
                <a:lnTo>
                  <a:pt x="2150461" y="2575319"/>
                </a:lnTo>
                <a:cubicBezTo>
                  <a:pt x="2150461" y="2575319"/>
                  <a:pt x="2144947" y="2575319"/>
                  <a:pt x="2144947" y="2575319"/>
                </a:cubicBezTo>
                <a:cubicBezTo>
                  <a:pt x="1549435" y="2575319"/>
                  <a:pt x="1047661" y="2365691"/>
                  <a:pt x="623083" y="1946434"/>
                </a:cubicBezTo>
                <a:cubicBezTo>
                  <a:pt x="209532" y="1527177"/>
                  <a:pt x="0" y="1025172"/>
                  <a:pt x="0" y="429385"/>
                </a:cubicBezTo>
                <a:cubicBezTo>
                  <a:pt x="0" y="429385"/>
                  <a:pt x="0" y="428006"/>
                  <a:pt x="0" y="426627"/>
                </a:cubicBezTo>
                <a:lnTo>
                  <a:pt x="0" y="424857"/>
                </a:lnTo>
                <a:cubicBezTo>
                  <a:pt x="0" y="424857"/>
                  <a:pt x="0" y="424857"/>
                  <a:pt x="1124498" y="424857"/>
                </a:cubicBezTo>
                <a:lnTo>
                  <a:pt x="1124498" y="423869"/>
                </a:lnTo>
                <a:lnTo>
                  <a:pt x="1124857" y="423869"/>
                </a:lnTo>
                <a:cubicBezTo>
                  <a:pt x="1146913" y="423869"/>
                  <a:pt x="1146913" y="423869"/>
                  <a:pt x="1146913" y="423869"/>
                </a:cubicBezTo>
                <a:cubicBezTo>
                  <a:pt x="1141399" y="418352"/>
                  <a:pt x="1130371" y="412836"/>
                  <a:pt x="1124857" y="401803"/>
                </a:cubicBezTo>
                <a:cubicBezTo>
                  <a:pt x="1080745" y="357670"/>
                  <a:pt x="1053175" y="302505"/>
                  <a:pt x="1053175" y="236306"/>
                </a:cubicBezTo>
                <a:cubicBezTo>
                  <a:pt x="1053175" y="219757"/>
                  <a:pt x="1054898" y="203897"/>
                  <a:pt x="1058172" y="188726"/>
                </a:cubicBezTo>
                <a:lnTo>
                  <a:pt x="1072213" y="146076"/>
                </a:lnTo>
                <a:lnTo>
                  <a:pt x="1094697" y="106904"/>
                </a:lnTo>
                <a:cubicBezTo>
                  <a:pt x="1103483" y="94489"/>
                  <a:pt x="1113474" y="82764"/>
                  <a:pt x="1124498" y="71729"/>
                </a:cubicBezTo>
                <a:cubicBezTo>
                  <a:pt x="1168596" y="22070"/>
                  <a:pt x="1229231" y="0"/>
                  <a:pt x="1289865" y="0"/>
                </a:cubicBezTo>
                <a:close/>
              </a:path>
            </a:pathLst>
          </a:custGeom>
          <a:ln w="63500">
            <a:solidFill>
              <a:srgbClr val="F3F5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Light" panose="020B0502040204020203" pitchFamily="34" charset="-122"/>
                <a:ea typeface="微软雅黑 Light" panose="020B0502040204020203" pitchFamily="34" charset="-122"/>
                <a:cs typeface="Arial" panose="020B0604020202020204" pitchFamily="34" charset="0"/>
                <a:sym typeface="Arial" panose="020B0604020202020204" pitchFamily="34" charset="0"/>
              </a:rPr>
              <a:t>功能</a:t>
            </a:r>
            <a:r>
              <a:rPr lang="zh-CN" altLang="en-US" dirty="0">
                <a:solidFill>
                  <a:schemeClr val="bg1"/>
                </a:solidFill>
                <a:latin typeface="微软雅黑 Light" panose="020B0502040204020203" pitchFamily="34" charset="-122"/>
                <a:ea typeface="微软雅黑 Light" panose="020B0502040204020203" pitchFamily="34" charset="-122"/>
                <a:cs typeface="Arial" panose="020B0604020202020204" pitchFamily="34" charset="0"/>
                <a:sym typeface="Arial" panose="020B0604020202020204" pitchFamily="34" charset="0"/>
              </a:rPr>
              <a:t>强大</a:t>
            </a:r>
            <a:endParaRPr lang="zh-CN" altLang="en-US" dirty="0">
              <a:solidFill>
                <a:schemeClr val="bg1"/>
              </a:solidFill>
              <a:latin typeface="微软雅黑 Light" panose="020B0502040204020203" pitchFamily="34" charset="-122"/>
              <a:ea typeface="微软雅黑 Light" panose="020B0502040204020203" pitchFamily="34" charset="-122"/>
              <a:cs typeface="Arial" panose="020B0604020202020204" pitchFamily="34" charset="0"/>
              <a:sym typeface="Arial" panose="020B0604020202020204" pitchFamily="34" charset="0"/>
            </a:endParaRPr>
          </a:p>
        </p:txBody>
      </p:sp>
      <p:sp>
        <p:nvSpPr>
          <p:cNvPr id="15" name="稻壳儿原创设计师【幻雨工作室】_5"/>
          <p:cNvSpPr/>
          <p:nvPr/>
        </p:nvSpPr>
        <p:spPr>
          <a:xfrm>
            <a:off x="5693978" y="4094117"/>
            <a:ext cx="2546470" cy="2150420"/>
          </a:xfrm>
          <a:custGeom>
            <a:avLst/>
            <a:gdLst>
              <a:gd name="connsiteX0" fmla="*/ 408036 w 2546470"/>
              <a:gd name="connsiteY0" fmla="*/ 0 h 2150420"/>
              <a:gd name="connsiteX1" fmla="*/ 528450 w 2546470"/>
              <a:gd name="connsiteY1" fmla="*/ 0 h 2150420"/>
              <a:gd name="connsiteX2" fmla="*/ 1095004 w 2546470"/>
              <a:gd name="connsiteY2" fmla="*/ 0 h 2150420"/>
              <a:gd name="connsiteX3" fmla="*/ 1096303 w 2546470"/>
              <a:gd name="connsiteY3" fmla="*/ 0 h 2150420"/>
              <a:gd name="connsiteX4" fmla="*/ 1080430 w 2546470"/>
              <a:gd name="connsiteY4" fmla="*/ 15884 h 2150420"/>
              <a:gd name="connsiteX5" fmla="*/ 1080040 w 2546470"/>
              <a:gd name="connsiteY5" fmla="*/ 16312 h 2150420"/>
              <a:gd name="connsiteX6" fmla="*/ 1079809 w 2546470"/>
              <a:gd name="connsiteY6" fmla="*/ 16542 h 2150420"/>
              <a:gd name="connsiteX7" fmla="*/ 1008130 w 2546470"/>
              <a:gd name="connsiteY7" fmla="*/ 181962 h 2150420"/>
              <a:gd name="connsiteX8" fmla="*/ 1079809 w 2546470"/>
              <a:gd name="connsiteY8" fmla="*/ 352896 h 2150420"/>
              <a:gd name="connsiteX9" fmla="*/ 1245222 w 2546470"/>
              <a:gd name="connsiteY9" fmla="*/ 419064 h 2150420"/>
              <a:gd name="connsiteX10" fmla="*/ 1410635 w 2546470"/>
              <a:gd name="connsiteY10" fmla="*/ 352896 h 2150420"/>
              <a:gd name="connsiteX11" fmla="*/ 1411027 w 2546470"/>
              <a:gd name="connsiteY11" fmla="*/ 352429 h 2150420"/>
              <a:gd name="connsiteX12" fmla="*/ 1411116 w 2546470"/>
              <a:gd name="connsiteY12" fmla="*/ 352355 h 2150420"/>
              <a:gd name="connsiteX13" fmla="*/ 1482765 w 2546470"/>
              <a:gd name="connsiteY13" fmla="*/ 181362 h 2150420"/>
              <a:gd name="connsiteX14" fmla="*/ 1411116 w 2546470"/>
              <a:gd name="connsiteY14" fmla="*/ 15884 h 2150420"/>
              <a:gd name="connsiteX15" fmla="*/ 1410635 w 2546470"/>
              <a:gd name="connsiteY15" fmla="*/ 15403 h 2150420"/>
              <a:gd name="connsiteX16" fmla="*/ 1410635 w 2546470"/>
              <a:gd name="connsiteY16" fmla="*/ 2068 h 2150420"/>
              <a:gd name="connsiteX17" fmla="*/ 1410635 w 2546470"/>
              <a:gd name="connsiteY17" fmla="*/ 0 h 2150420"/>
              <a:gd name="connsiteX18" fmla="*/ 2546470 w 2546470"/>
              <a:gd name="connsiteY18" fmla="*/ 0 h 2150420"/>
              <a:gd name="connsiteX19" fmla="*/ 2546470 w 2546470"/>
              <a:gd name="connsiteY19" fmla="*/ 5514 h 2150420"/>
              <a:gd name="connsiteX20" fmla="*/ 1917901 w 2546470"/>
              <a:gd name="connsiteY20" fmla="*/ 1521865 h 2150420"/>
              <a:gd name="connsiteX21" fmla="*/ 624245 w 2546470"/>
              <a:gd name="connsiteY21" fmla="*/ 2140639 h 2150420"/>
              <a:gd name="connsiteX22" fmla="*/ 408036 w 2546470"/>
              <a:gd name="connsiteY22" fmla="*/ 2150420 h 2150420"/>
              <a:gd name="connsiteX23" fmla="*/ 408036 w 2546470"/>
              <a:gd name="connsiteY23" fmla="*/ 2148232 h 2150420"/>
              <a:gd name="connsiteX24" fmla="*/ 408036 w 2546470"/>
              <a:gd name="connsiteY24" fmla="*/ 1008538 h 2150420"/>
              <a:gd name="connsiteX25" fmla="*/ 407130 w 2546470"/>
              <a:gd name="connsiteY25" fmla="*/ 1008538 h 2150420"/>
              <a:gd name="connsiteX26" fmla="*/ 407130 w 2546470"/>
              <a:gd name="connsiteY26" fmla="*/ 1004238 h 2150420"/>
              <a:gd name="connsiteX27" fmla="*/ 407130 w 2546470"/>
              <a:gd name="connsiteY27" fmla="*/ 1003549 h 2150420"/>
              <a:gd name="connsiteX28" fmla="*/ 401616 w 2546470"/>
              <a:gd name="connsiteY28" fmla="*/ 1009063 h 2150420"/>
              <a:gd name="connsiteX29" fmla="*/ 365861 w 2546470"/>
              <a:gd name="connsiteY29" fmla="*/ 1037874 h 2150420"/>
              <a:gd name="connsiteX30" fmla="*/ 326015 w 2546470"/>
              <a:gd name="connsiteY30" fmla="*/ 1058187 h 2150420"/>
              <a:gd name="connsiteX31" fmla="*/ 237102 w 2546470"/>
              <a:gd name="connsiteY31" fmla="*/ 1074737 h 2150420"/>
              <a:gd name="connsiteX32" fmla="*/ 66168 w 2546470"/>
              <a:gd name="connsiteY32" fmla="*/ 1008538 h 2150420"/>
              <a:gd name="connsiteX33" fmla="*/ 0 w 2546470"/>
              <a:gd name="connsiteY33" fmla="*/ 837526 h 2150420"/>
              <a:gd name="connsiteX34" fmla="*/ 66168 w 2546470"/>
              <a:gd name="connsiteY34" fmla="*/ 672030 h 2150420"/>
              <a:gd name="connsiteX35" fmla="*/ 103625 w 2546470"/>
              <a:gd name="connsiteY35" fmla="*/ 642893 h 2150420"/>
              <a:gd name="connsiteX36" fmla="*/ 144537 w 2546470"/>
              <a:gd name="connsiteY36" fmla="*/ 620326 h 2150420"/>
              <a:gd name="connsiteX37" fmla="*/ 236203 w 2546470"/>
              <a:gd name="connsiteY37" fmla="*/ 601026 h 2150420"/>
              <a:gd name="connsiteX38" fmla="*/ 401616 w 2546470"/>
              <a:gd name="connsiteY38" fmla="*/ 672709 h 2150420"/>
              <a:gd name="connsiteX39" fmla="*/ 407130 w 2546470"/>
              <a:gd name="connsiteY39" fmla="*/ 678223 h 2150420"/>
              <a:gd name="connsiteX40" fmla="*/ 407130 w 2546470"/>
              <a:gd name="connsiteY40" fmla="*/ 676640 h 2150420"/>
              <a:gd name="connsiteX41" fmla="*/ 408036 w 2546470"/>
              <a:gd name="connsiteY41" fmla="*/ 677546 h 2150420"/>
              <a:gd name="connsiteX42" fmla="*/ 408036 w 2546470"/>
              <a:gd name="connsiteY42" fmla="*/ 118451 h 2150420"/>
              <a:gd name="connsiteX43" fmla="*/ 408036 w 2546470"/>
              <a:gd name="connsiteY43" fmla="*/ 0 h 2150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2546470" h="2150420">
                <a:moveTo>
                  <a:pt x="408036" y="0"/>
                </a:moveTo>
                <a:lnTo>
                  <a:pt x="528450" y="0"/>
                </a:lnTo>
                <a:cubicBezTo>
                  <a:pt x="1020630" y="0"/>
                  <a:pt x="1086254" y="0"/>
                  <a:pt x="1095004" y="0"/>
                </a:cubicBezTo>
                <a:lnTo>
                  <a:pt x="1096303" y="0"/>
                </a:lnTo>
                <a:lnTo>
                  <a:pt x="1080430" y="15884"/>
                </a:lnTo>
                <a:lnTo>
                  <a:pt x="1080040" y="16312"/>
                </a:lnTo>
                <a:lnTo>
                  <a:pt x="1079809" y="16542"/>
                </a:lnTo>
                <a:cubicBezTo>
                  <a:pt x="1030185" y="60654"/>
                  <a:pt x="1008130" y="115794"/>
                  <a:pt x="1008130" y="181962"/>
                </a:cubicBezTo>
                <a:cubicBezTo>
                  <a:pt x="1008130" y="248130"/>
                  <a:pt x="1030185" y="303270"/>
                  <a:pt x="1079809" y="352896"/>
                </a:cubicBezTo>
                <a:cubicBezTo>
                  <a:pt x="1123919" y="397008"/>
                  <a:pt x="1179057" y="419064"/>
                  <a:pt x="1245222" y="419064"/>
                </a:cubicBezTo>
                <a:cubicBezTo>
                  <a:pt x="1311387" y="419064"/>
                  <a:pt x="1366525" y="397008"/>
                  <a:pt x="1410635" y="352896"/>
                </a:cubicBezTo>
                <a:lnTo>
                  <a:pt x="1411027" y="352429"/>
                </a:lnTo>
                <a:lnTo>
                  <a:pt x="1411116" y="352355"/>
                </a:lnTo>
                <a:cubicBezTo>
                  <a:pt x="1460719" y="302712"/>
                  <a:pt x="1482765" y="247553"/>
                  <a:pt x="1482765" y="181362"/>
                </a:cubicBezTo>
                <a:cubicBezTo>
                  <a:pt x="1482765" y="115171"/>
                  <a:pt x="1460719" y="60012"/>
                  <a:pt x="1411116" y="15884"/>
                </a:cubicBezTo>
                <a:lnTo>
                  <a:pt x="1410635" y="15403"/>
                </a:lnTo>
                <a:lnTo>
                  <a:pt x="1410635" y="2068"/>
                </a:lnTo>
                <a:cubicBezTo>
                  <a:pt x="1410635" y="0"/>
                  <a:pt x="1410635" y="0"/>
                  <a:pt x="1410635" y="0"/>
                </a:cubicBezTo>
                <a:cubicBezTo>
                  <a:pt x="2546470" y="0"/>
                  <a:pt x="2546470" y="0"/>
                  <a:pt x="2546470" y="0"/>
                </a:cubicBezTo>
                <a:cubicBezTo>
                  <a:pt x="2546470" y="0"/>
                  <a:pt x="2546470" y="5514"/>
                  <a:pt x="2546470" y="5514"/>
                </a:cubicBezTo>
                <a:cubicBezTo>
                  <a:pt x="2546470" y="601026"/>
                  <a:pt x="2336947" y="1102801"/>
                  <a:pt x="1917901" y="1521865"/>
                </a:cubicBezTo>
                <a:cubicBezTo>
                  <a:pt x="1551236" y="1888546"/>
                  <a:pt x="1121249" y="2094804"/>
                  <a:pt x="624245" y="2140639"/>
                </a:cubicBezTo>
                <a:lnTo>
                  <a:pt x="408036" y="2150420"/>
                </a:lnTo>
                <a:lnTo>
                  <a:pt x="408036" y="2148232"/>
                </a:lnTo>
                <a:cubicBezTo>
                  <a:pt x="408036" y="2132620"/>
                  <a:pt x="408036" y="2007722"/>
                  <a:pt x="408036" y="1008538"/>
                </a:cubicBezTo>
                <a:lnTo>
                  <a:pt x="407130" y="1008538"/>
                </a:lnTo>
                <a:lnTo>
                  <a:pt x="407130" y="1004238"/>
                </a:lnTo>
                <a:cubicBezTo>
                  <a:pt x="407130" y="1003549"/>
                  <a:pt x="407130" y="1003549"/>
                  <a:pt x="407130" y="1003549"/>
                </a:cubicBezTo>
                <a:cubicBezTo>
                  <a:pt x="407130" y="1003549"/>
                  <a:pt x="401616" y="1009063"/>
                  <a:pt x="401616" y="1009063"/>
                </a:cubicBezTo>
                <a:lnTo>
                  <a:pt x="365861" y="1037874"/>
                </a:lnTo>
                <a:lnTo>
                  <a:pt x="326015" y="1058187"/>
                </a:lnTo>
                <a:cubicBezTo>
                  <a:pt x="297756" y="1069221"/>
                  <a:pt x="267429" y="1074737"/>
                  <a:pt x="237102" y="1074737"/>
                </a:cubicBezTo>
                <a:cubicBezTo>
                  <a:pt x="170934" y="1074737"/>
                  <a:pt x="115794" y="1052671"/>
                  <a:pt x="66168" y="1008538"/>
                </a:cubicBezTo>
                <a:cubicBezTo>
                  <a:pt x="22056" y="958890"/>
                  <a:pt x="0" y="903724"/>
                  <a:pt x="0" y="837526"/>
                </a:cubicBezTo>
                <a:cubicBezTo>
                  <a:pt x="0" y="776844"/>
                  <a:pt x="22056" y="716162"/>
                  <a:pt x="66168" y="672030"/>
                </a:cubicBezTo>
                <a:lnTo>
                  <a:pt x="103625" y="642893"/>
                </a:lnTo>
                <a:lnTo>
                  <a:pt x="144537" y="620326"/>
                </a:lnTo>
                <a:cubicBezTo>
                  <a:pt x="172795" y="607919"/>
                  <a:pt x="203121" y="601026"/>
                  <a:pt x="236203" y="601026"/>
                </a:cubicBezTo>
                <a:cubicBezTo>
                  <a:pt x="296854" y="601026"/>
                  <a:pt x="357506" y="628597"/>
                  <a:pt x="401616" y="672709"/>
                </a:cubicBezTo>
                <a:cubicBezTo>
                  <a:pt x="401616" y="672709"/>
                  <a:pt x="407130" y="678223"/>
                  <a:pt x="407130" y="678223"/>
                </a:cubicBezTo>
                <a:lnTo>
                  <a:pt x="407130" y="676640"/>
                </a:lnTo>
                <a:lnTo>
                  <a:pt x="408036" y="677546"/>
                </a:lnTo>
                <a:cubicBezTo>
                  <a:pt x="408036" y="677546"/>
                  <a:pt x="408036" y="677546"/>
                  <a:pt x="408036" y="118451"/>
                </a:cubicBezTo>
                <a:lnTo>
                  <a:pt x="408036" y="0"/>
                </a:lnTo>
                <a:close/>
              </a:path>
            </a:pathLst>
          </a:custGeom>
          <a:solidFill>
            <a:schemeClr val="accent2"/>
          </a:solidFill>
          <a:ln w="63500">
            <a:solidFill>
              <a:srgbClr val="F3F5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dirty="0">
                <a:solidFill>
                  <a:schemeClr val="bg1"/>
                </a:solidFill>
                <a:latin typeface="微软雅黑 Light" panose="020B0502040204020203" pitchFamily="34" charset="-122"/>
                <a:ea typeface="微软雅黑 Light" panose="020B0502040204020203" pitchFamily="34" charset="-122"/>
                <a:cs typeface="Arial" panose="020B0604020202020204" pitchFamily="34" charset="0"/>
                <a:sym typeface="Arial" panose="020B0604020202020204" pitchFamily="34" charset="0"/>
              </a:rPr>
              <a:t>多语言支持</a:t>
            </a:r>
            <a:endParaRPr dirty="0">
              <a:solidFill>
                <a:schemeClr val="bg1"/>
              </a:solidFill>
              <a:latin typeface="微软雅黑 Light" panose="020B0502040204020203" pitchFamily="34" charset="-122"/>
              <a:ea typeface="微软雅黑 Light" panose="020B0502040204020203" pitchFamily="34" charset="-122"/>
              <a:cs typeface="Arial" panose="020B0604020202020204" pitchFamily="34" charset="0"/>
              <a:sym typeface="Arial" panose="020B0604020202020204" pitchFamily="34" charset="0"/>
            </a:endParaRPr>
          </a:p>
        </p:txBody>
      </p:sp>
      <p:sp>
        <p:nvSpPr>
          <p:cNvPr id="16" name="稻壳儿原创设计师【幻雨工作室】_6"/>
          <p:cNvSpPr/>
          <p:nvPr/>
        </p:nvSpPr>
        <p:spPr>
          <a:xfrm>
            <a:off x="1002280" y="2078203"/>
            <a:ext cx="2997091" cy="1568450"/>
          </a:xfrm>
          <a:prstGeom prst="rect">
            <a:avLst/>
          </a:prstGeom>
        </p:spPr>
        <p:txBody>
          <a:bodyPr wrap="square">
            <a:spAutoFit/>
          </a:bodyPr>
          <a:lstStyle/>
          <a:p>
            <a:pPr algn="r">
              <a:lnSpc>
                <a:spcPct val="150000"/>
              </a:lnSpc>
            </a:pPr>
            <a:r>
              <a:rPr lang="en-US" altLang="zh-CN" sz="1600" dirty="0">
                <a:solidFill>
                  <a:schemeClr val="accent2"/>
                </a:solidFill>
                <a:latin typeface="Arial" panose="020B0604020202020204" pitchFamily="34" charset="0"/>
                <a:cs typeface="Arial" panose="020B0604020202020204" pitchFamily="34" charset="0"/>
              </a:rPr>
              <a:t>基于Apache2.0许可（开源）发行</a:t>
            </a:r>
            <a:r>
              <a:rPr lang="zh-CN" altLang="en-US" sz="1600" dirty="0">
                <a:solidFill>
                  <a:schemeClr val="accent2"/>
                </a:solidFill>
                <a:latin typeface="Arial" panose="020B0604020202020204" pitchFamily="34" charset="0"/>
                <a:cs typeface="Arial" panose="020B0604020202020204" pitchFamily="34" charset="0"/>
              </a:rPr>
              <a:t>、</a:t>
            </a:r>
            <a:r>
              <a:rPr lang="en-US" altLang="zh-CN" sz="1600" dirty="0">
                <a:solidFill>
                  <a:schemeClr val="accent2"/>
                </a:solidFill>
                <a:latin typeface="Arial" panose="020B0604020202020204" pitchFamily="34" charset="0"/>
                <a:cs typeface="Arial" panose="020B0604020202020204" pitchFamily="34" charset="0"/>
              </a:rPr>
              <a:t>可以运行在Linux、Windows、Android和Mac OS操作系统上</a:t>
            </a:r>
            <a:r>
              <a:rPr lang="zh-CN" altLang="en-US" sz="1600" dirty="0">
                <a:solidFill>
                  <a:schemeClr val="accent2"/>
                </a:solidFill>
                <a:latin typeface="Arial" panose="020B0604020202020204" pitchFamily="34" charset="0"/>
                <a:cs typeface="Arial" panose="020B0604020202020204" pitchFamily="34" charset="0"/>
              </a:rPr>
              <a:t>。</a:t>
            </a:r>
            <a:r>
              <a:rPr lang="zh-CN" altLang="en-US" sz="1200" dirty="0">
                <a:solidFill>
                  <a:schemeClr val="tx1">
                    <a:lumMod val="75000"/>
                    <a:lumOff val="25000"/>
                  </a:schemeClr>
                </a:solidFill>
                <a:latin typeface="Arial" panose="020B0604020202020204" pitchFamily="34" charset="0"/>
                <a:cs typeface="Arial" panose="020B0604020202020204" pitchFamily="34" charset="0"/>
              </a:rPr>
              <a:t> </a:t>
            </a:r>
            <a:endParaRPr lang="zh-CN" altLang="en-US" sz="12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7" name="稻壳儿原创设计师【幻雨工作室】_7"/>
          <p:cNvSpPr/>
          <p:nvPr/>
        </p:nvSpPr>
        <p:spPr>
          <a:xfrm>
            <a:off x="1002280" y="5011658"/>
            <a:ext cx="2997091" cy="1568450"/>
          </a:xfrm>
          <a:prstGeom prst="rect">
            <a:avLst/>
          </a:prstGeom>
        </p:spPr>
        <p:txBody>
          <a:bodyPr wrap="square">
            <a:spAutoFit/>
          </a:bodyPr>
          <a:lstStyle/>
          <a:p>
            <a:pPr algn="r">
              <a:lnSpc>
                <a:spcPct val="150000"/>
              </a:lnSpc>
            </a:pPr>
            <a:r>
              <a:rPr lang="en-US" altLang="zh-CN" sz="1600" dirty="0">
                <a:solidFill>
                  <a:schemeClr val="accent1"/>
                </a:solidFill>
                <a:latin typeface="Arial" panose="020B0604020202020204" pitchFamily="34" charset="0"/>
                <a:cs typeface="Arial" panose="020B0604020202020204" pitchFamily="34" charset="0"/>
              </a:rPr>
              <a:t>图像加载、图像处理、特征检测、对象跟踪、三维重建、摄像机标定、深度学习、机器学习</a:t>
            </a:r>
            <a:r>
              <a:rPr lang="zh-CN" altLang="en-US" sz="1600" dirty="0">
                <a:solidFill>
                  <a:schemeClr val="accent1"/>
                </a:solidFill>
                <a:latin typeface="Arial" panose="020B0604020202020204" pitchFamily="34" charset="0"/>
                <a:cs typeface="Arial" panose="020B0604020202020204" pitchFamily="34" charset="0"/>
              </a:rPr>
              <a:t>等。</a:t>
            </a:r>
            <a:endParaRPr lang="zh-CN" altLang="en-US" sz="1600" dirty="0">
              <a:solidFill>
                <a:schemeClr val="accent1"/>
              </a:solidFill>
              <a:latin typeface="Arial" panose="020B0604020202020204" pitchFamily="34" charset="0"/>
              <a:cs typeface="Arial" panose="020B0604020202020204" pitchFamily="34" charset="0"/>
            </a:endParaRPr>
          </a:p>
        </p:txBody>
      </p:sp>
      <p:sp>
        <p:nvSpPr>
          <p:cNvPr id="18" name="稻壳儿原创设计师【幻雨工作室】_8"/>
          <p:cNvSpPr/>
          <p:nvPr/>
        </p:nvSpPr>
        <p:spPr>
          <a:xfrm>
            <a:off x="8192630" y="2078203"/>
            <a:ext cx="2997091" cy="829945"/>
          </a:xfrm>
          <a:prstGeom prst="rect">
            <a:avLst/>
          </a:prstGeom>
        </p:spPr>
        <p:txBody>
          <a:bodyPr wrap="square">
            <a:spAutoFit/>
          </a:bodyPr>
          <a:lstStyle/>
          <a:p>
            <a:pPr>
              <a:lnSpc>
                <a:spcPct val="150000"/>
              </a:lnSpc>
            </a:pPr>
            <a:r>
              <a:rPr lang="en-US" altLang="zh-CN" sz="1600" dirty="0">
                <a:solidFill>
                  <a:schemeClr val="accent1"/>
                </a:solidFill>
                <a:latin typeface="Arial" panose="020B0604020202020204" pitchFamily="34" charset="0"/>
                <a:cs typeface="Arial" panose="020B0604020202020204" pitchFamily="34" charset="0"/>
              </a:rPr>
              <a:t>它轻量级而且高效——由一系列 C 函数和少量 C++ 类构成</a:t>
            </a:r>
            <a:r>
              <a:rPr lang="zh-CN" altLang="en-US" sz="1600" dirty="0">
                <a:solidFill>
                  <a:schemeClr val="accent1"/>
                </a:solidFill>
                <a:latin typeface="Arial" panose="020B0604020202020204" pitchFamily="34" charset="0"/>
                <a:cs typeface="Arial" panose="020B0604020202020204" pitchFamily="34" charset="0"/>
              </a:rPr>
              <a:t>。</a:t>
            </a:r>
            <a:endParaRPr lang="zh-CN" altLang="en-US" sz="1600" dirty="0">
              <a:solidFill>
                <a:schemeClr val="accent1"/>
              </a:solidFill>
              <a:latin typeface="Arial" panose="020B0604020202020204" pitchFamily="34" charset="0"/>
              <a:cs typeface="Arial" panose="020B0604020202020204" pitchFamily="34" charset="0"/>
            </a:endParaRPr>
          </a:p>
        </p:txBody>
      </p:sp>
      <p:sp>
        <p:nvSpPr>
          <p:cNvPr id="19" name="稻壳儿原创设计师【幻雨工作室】_9"/>
          <p:cNvSpPr/>
          <p:nvPr/>
        </p:nvSpPr>
        <p:spPr>
          <a:xfrm>
            <a:off x="8192630" y="5011658"/>
            <a:ext cx="2997091" cy="1568450"/>
          </a:xfrm>
          <a:prstGeom prst="rect">
            <a:avLst/>
          </a:prstGeom>
        </p:spPr>
        <p:txBody>
          <a:bodyPr wrap="square">
            <a:spAutoFit/>
          </a:bodyPr>
          <a:lstStyle/>
          <a:p>
            <a:pPr>
              <a:lnSpc>
                <a:spcPct val="150000"/>
              </a:lnSpc>
            </a:pPr>
            <a:r>
              <a:rPr lang="en-US" altLang="zh-CN" sz="1600" dirty="0">
                <a:solidFill>
                  <a:schemeClr val="accent2"/>
                </a:solidFill>
                <a:latin typeface="Arial" panose="020B0604020202020204" pitchFamily="34" charset="0"/>
                <a:cs typeface="Arial" panose="020B0604020202020204" pitchFamily="34" charset="0"/>
              </a:rPr>
              <a:t>OpenCV 支持多种编程语言，包括C++、Python、Java和其他语言，使不同开发者能够选择适合自己的编程语言。</a:t>
            </a:r>
            <a:endParaRPr lang="en-US" altLang="zh-CN" sz="1600" dirty="0">
              <a:solidFill>
                <a:schemeClr val="accent2"/>
              </a:solidFill>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稻壳儿原创设计师【幻雨工作室】_1"/>
          <p:cNvSpPr txBox="1"/>
          <p:nvPr/>
        </p:nvSpPr>
        <p:spPr>
          <a:xfrm>
            <a:off x="4451985" y="2890520"/>
            <a:ext cx="5412105" cy="1076325"/>
          </a:xfrm>
          <a:prstGeom prst="rect">
            <a:avLst/>
          </a:prstGeom>
          <a:noFill/>
        </p:spPr>
        <p:txBody>
          <a:bodyPr wrap="square" rtlCol="0">
            <a:spAutoFit/>
          </a:bodyPr>
          <a:lstStyle/>
          <a:p>
            <a:pPr algn="l" defTabSz="685800"/>
            <a:r>
              <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sym typeface="+mn-ea"/>
              </a:rPr>
              <a:t>FeatureDetector</a:t>
            </a: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sym typeface="+mn-ea"/>
              </a:rPr>
              <a:t>类图</a:t>
            </a:r>
            <a:endParaRPr lang="en-US" altLang="zh-CN" sz="400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a:p>
            <a:pPr algn="l" defTabSz="685800"/>
            <a:r>
              <a:rPr lang="en-US" altLang="zh-CN" sz="2400" dirty="0">
                <a:solidFill>
                  <a:schemeClr val="tx1">
                    <a:lumMod val="65000"/>
                    <a:lumOff val="35000"/>
                  </a:schemeClr>
                </a:solidFill>
                <a:latin typeface="微软雅黑 Light" panose="020B0502040204020203" pitchFamily="34" charset="-122"/>
                <a:ea typeface="微软雅黑 Light" panose="020B0502040204020203" pitchFamily="34" charset="-122"/>
                <a:cs typeface="Arial" panose="020B0604020202020204" pitchFamily="34" charset="0"/>
              </a:rPr>
              <a:t>Part3</a:t>
            </a:r>
            <a:endParaRPr lang="en-US" altLang="zh-CN" sz="2400" dirty="0">
              <a:solidFill>
                <a:schemeClr val="tx1">
                  <a:lumMod val="65000"/>
                  <a:lumOff val="35000"/>
                </a:schemeClr>
              </a:solidFill>
              <a:latin typeface="微软雅黑 Light" panose="020B0502040204020203" pitchFamily="34" charset="-122"/>
              <a:ea typeface="微软雅黑 Light" panose="020B0502040204020203" pitchFamily="34" charset="-122"/>
              <a:cs typeface="Arial" panose="020B0604020202020204" pitchFamily="34" charset="0"/>
            </a:endParaRPr>
          </a:p>
        </p:txBody>
      </p:sp>
      <p:sp>
        <p:nvSpPr>
          <p:cNvPr id="9" name="稻壳儿原创设计师【幻雨工作室】_2"/>
          <p:cNvSpPr>
            <a:spLocks noChangeArrowheads="1"/>
          </p:cNvSpPr>
          <p:nvPr/>
        </p:nvSpPr>
        <p:spPr bwMode="auto">
          <a:xfrm>
            <a:off x="2983018" y="2777576"/>
            <a:ext cx="1306286" cy="1302848"/>
          </a:xfrm>
          <a:prstGeom prst="ellipse">
            <a:avLst/>
          </a:prstGeom>
          <a:solidFill>
            <a:schemeClr val="accent1"/>
          </a:solidFill>
          <a:ln w="76200">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Tx/>
              <a:buNone/>
            </a:pPr>
            <a:endParaRPr lang="zh-CN" altLang="en-US" sz="2000" dirty="0">
              <a:solidFill>
                <a:srgbClr val="7AABA6"/>
              </a:solidFill>
              <a:latin typeface="微软雅黑 Light" panose="020B0502040204020203" pitchFamily="34" charset="-122"/>
              <a:ea typeface="微软雅黑 Light" panose="020B0502040204020203" pitchFamily="34" charset="-122"/>
            </a:endParaRPr>
          </a:p>
        </p:txBody>
      </p:sp>
      <p:sp>
        <p:nvSpPr>
          <p:cNvPr id="10" name="稻壳儿原创设计师【幻雨工作室】_3"/>
          <p:cNvSpPr txBox="1">
            <a:spLocks noChangeArrowheads="1"/>
          </p:cNvSpPr>
          <p:nvPr/>
        </p:nvSpPr>
        <p:spPr bwMode="auto">
          <a:xfrm>
            <a:off x="3005624" y="2967335"/>
            <a:ext cx="126107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lnSpc>
                <a:spcPct val="100000"/>
              </a:lnSpc>
              <a:spcBef>
                <a:spcPct val="0"/>
              </a:spcBef>
              <a:buFontTx/>
              <a:buNone/>
            </a:pPr>
            <a:r>
              <a:rPr lang="en-US" altLang="zh-CN" sz="5400" b="1" dirty="0">
                <a:solidFill>
                  <a:schemeClr val="bg1"/>
                </a:solidFill>
                <a:latin typeface="微软雅黑 Light" panose="020B0502040204020203" pitchFamily="34" charset="-122"/>
                <a:ea typeface="微软雅黑 Light" panose="020B0502040204020203" pitchFamily="34" charset="-122"/>
              </a:rPr>
              <a:t>03</a:t>
            </a:r>
            <a:endParaRPr lang="zh-CN" altLang="en-US" sz="5400" b="1" dirty="0">
              <a:solidFill>
                <a:schemeClr val="bg1"/>
              </a:solidFill>
              <a:latin typeface="微软雅黑 Light" panose="020B0502040204020203" pitchFamily="34" charset="-122"/>
              <a:ea typeface="微软雅黑 Light" panose="020B0502040204020203"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稻壳儿原创设计师【幻雨工作室】_1"/>
          <p:cNvSpPr txBox="1"/>
          <p:nvPr/>
        </p:nvSpPr>
        <p:spPr>
          <a:xfrm>
            <a:off x="1252754" y="510038"/>
            <a:ext cx="4620895" cy="521970"/>
          </a:xfrm>
          <a:prstGeom prst="rect">
            <a:avLst/>
          </a:prstGeom>
          <a:noFill/>
        </p:spPr>
        <p:txBody>
          <a:bodyPr wrap="none" rtlCol="0">
            <a:spAutoFit/>
          </a:bodyPr>
          <a:lstStyle/>
          <a:p>
            <a:pPr algn="l" defTabSz="685800"/>
            <a:r>
              <a:rPr lang="en-US" altLang="zh-CN" sz="28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03.</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FeatureDetector</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mn-ea"/>
              </a:rPr>
              <a:t>类图</a:t>
            </a:r>
            <a:r>
              <a:rPr lang="en-US" altLang="zh-CN" sz="1600" dirty="0">
                <a:solidFill>
                  <a:schemeClr val="accent1"/>
                </a:solidFill>
                <a:latin typeface="微软雅黑 Light" panose="020B0502040204020203" pitchFamily="34" charset="-122"/>
                <a:ea typeface="微软雅黑 Light" panose="020B0502040204020203" pitchFamily="34" charset="-122"/>
                <a:cs typeface="Arial" panose="020B0604020202020204" pitchFamily="34" charset="0"/>
              </a:rPr>
              <a:t>Part3</a:t>
            </a:r>
            <a:endParaRPr lang="zh-CN" altLang="en-US" sz="1600" dirty="0">
              <a:solidFill>
                <a:schemeClr val="accent1"/>
              </a:solidFill>
              <a:latin typeface="微软雅黑 Light" panose="020B0502040204020203" pitchFamily="34" charset="-122"/>
              <a:ea typeface="微软雅黑 Light" panose="020B0502040204020203" pitchFamily="34" charset="-122"/>
              <a:cs typeface="Arial" panose="020B0604020202020204" pitchFamily="34" charset="0"/>
            </a:endParaRPr>
          </a:p>
        </p:txBody>
      </p:sp>
      <p:sp>
        <p:nvSpPr>
          <p:cNvPr id="41" name="稻壳儿原创设计师【幻雨工作室】_11"/>
          <p:cNvSpPr/>
          <p:nvPr/>
        </p:nvSpPr>
        <p:spPr>
          <a:xfrm>
            <a:off x="8910955" y="2013585"/>
            <a:ext cx="3178175" cy="5662295"/>
          </a:xfrm>
          <a:prstGeom prst="rect">
            <a:avLst/>
          </a:prstGeom>
        </p:spPr>
        <p:txBody>
          <a:bodyPr wrap="square">
            <a:noAutofit/>
          </a:bodyPr>
          <a:lstStyle/>
          <a:p>
            <a:pPr indent="457200" algn="l">
              <a:lnSpc>
                <a:spcPct val="150000"/>
              </a:lnSpc>
            </a:pPr>
            <a:r>
              <a:rPr lang="en-US" altLang="zh-CN" dirty="0">
                <a:solidFill>
                  <a:schemeClr val="accent1"/>
                </a:solidFill>
                <a:latin typeface="Arial" panose="020B0604020202020204" pitchFamily="34" charset="0"/>
                <a:ea typeface="宋体" panose="02010600030101010101" pitchFamily="2" charset="-122"/>
                <a:cs typeface="Arial" panose="020B0604020202020204" pitchFamily="34" charset="0"/>
              </a:rPr>
              <a:t>FeatureDetector 是一个特征检测器的抽象基类，用于检测</a:t>
            </a:r>
            <a:r>
              <a:rPr lang="zh-CN" altLang="en-US" dirty="0">
                <a:solidFill>
                  <a:schemeClr val="accent1"/>
                </a:solidFill>
                <a:latin typeface="Arial" panose="020B0604020202020204" pitchFamily="34" charset="0"/>
                <a:ea typeface="宋体" panose="02010600030101010101" pitchFamily="2" charset="-122"/>
                <a:cs typeface="Arial" panose="020B0604020202020204" pitchFamily="34" charset="0"/>
              </a:rPr>
              <a:t>图</a:t>
            </a:r>
            <a:r>
              <a:rPr lang="en-US" altLang="zh-CN" dirty="0">
                <a:solidFill>
                  <a:schemeClr val="accent1"/>
                </a:solidFill>
                <a:latin typeface="Arial" panose="020B0604020202020204" pitchFamily="34" charset="0"/>
                <a:ea typeface="宋体" panose="02010600030101010101" pitchFamily="2" charset="-122"/>
                <a:cs typeface="Arial" panose="020B0604020202020204" pitchFamily="34" charset="0"/>
              </a:rPr>
              <a:t>像中的关键特征。</a:t>
            </a:r>
            <a:r>
              <a:rPr lang="zh-CN" altLang="en-US"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此类属于策略模式中的策略角色。</a:t>
            </a:r>
            <a:endParaRPr lang="zh-CN" altLang="en-US"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a:p>
            <a:pPr indent="457200" algn="l">
              <a:lnSpc>
                <a:spcPct val="150000"/>
              </a:lnSpc>
            </a:pPr>
            <a:r>
              <a:rPr lang="zh-CN" altLang="en-US"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FeatureDetector 类定义了一些基本的方法和接口，供不同的特征检测算法实现。</a:t>
            </a:r>
            <a:endParaRPr lang="zh-CN" altLang="en-US"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a:p>
            <a:pPr indent="457200" algn="l">
              <a:lnSpc>
                <a:spcPct val="150000"/>
              </a:lnSpc>
            </a:pPr>
            <a:r>
              <a:rPr lang="zh-CN" altLang="en-US"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在OpenCv中有很多继承于此类的子类，也就是策略模式中的具体策略角色。</a:t>
            </a:r>
            <a:r>
              <a:rPr lang="zh-CN" altLang="en-US" sz="2000" dirty="0">
                <a:solidFill>
                  <a:schemeClr val="tx1">
                    <a:lumMod val="75000"/>
                    <a:lumOff val="25000"/>
                  </a:schemeClr>
                </a:solidFill>
                <a:latin typeface="Arial" panose="020B0604020202020204" pitchFamily="34" charset="0"/>
                <a:cs typeface="Arial" panose="020B0604020202020204" pitchFamily="34" charset="0"/>
              </a:rPr>
              <a:t> </a:t>
            </a:r>
            <a:endParaRPr lang="zh-CN" altLang="en-US" sz="2000"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2" name="图片 1" descr="opencv_final.drawio"/>
          <p:cNvPicPr>
            <a:picLocks noChangeAspect="1"/>
          </p:cNvPicPr>
          <p:nvPr>
            <p:custDataLst>
              <p:tags r:id="rId1"/>
            </p:custDataLst>
          </p:nvPr>
        </p:nvPicPr>
        <p:blipFill>
          <a:blip r:embed="rId2"/>
          <a:stretch>
            <a:fillRect/>
          </a:stretch>
        </p:blipFill>
        <p:spPr>
          <a:xfrm>
            <a:off x="503555" y="913130"/>
            <a:ext cx="7439025" cy="59448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稻壳儿原创设计师【幻雨工作室】_1"/>
          <p:cNvSpPr txBox="1"/>
          <p:nvPr/>
        </p:nvSpPr>
        <p:spPr>
          <a:xfrm>
            <a:off x="4942675" y="2890391"/>
            <a:ext cx="4585970" cy="1691640"/>
          </a:xfrm>
          <a:prstGeom prst="rect">
            <a:avLst/>
          </a:prstGeom>
          <a:noFill/>
        </p:spPr>
        <p:txBody>
          <a:bodyPr wrap="none" rtlCol="0">
            <a:spAutoFit/>
          </a:bodyPr>
          <a:lstStyle/>
          <a:p>
            <a:pPr algn="l" defTabSz="685800"/>
            <a:r>
              <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sym typeface="+mn-ea"/>
              </a:rPr>
              <a:t>FeatureDetector</a:t>
            </a:r>
            <a:br>
              <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sym typeface="+mn-ea"/>
              </a:rPr>
            </a:b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sym typeface="+mn-ea"/>
              </a:rPr>
              <a:t>子类</a:t>
            </a:r>
            <a:r>
              <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sym typeface="+mn-ea"/>
              </a:rPr>
              <a:t>抽象策略</a:t>
            </a:r>
            <a:r>
              <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sym typeface="+mn-ea"/>
              </a:rPr>
              <a:t>介绍</a:t>
            </a:r>
            <a:endPar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algn="l" defTabSz="685800"/>
            <a:r>
              <a:rPr lang="en-US" altLang="zh-CN" sz="2400" dirty="0">
                <a:solidFill>
                  <a:schemeClr val="tx1">
                    <a:lumMod val="65000"/>
                    <a:lumOff val="35000"/>
                  </a:schemeClr>
                </a:solidFill>
                <a:latin typeface="微软雅黑 Light" panose="020B0502040204020203" pitchFamily="34" charset="-122"/>
                <a:ea typeface="微软雅黑 Light" panose="020B0502040204020203" pitchFamily="34" charset="-122"/>
                <a:cs typeface="Arial" panose="020B0604020202020204" pitchFamily="34" charset="0"/>
                <a:sym typeface="Arial" panose="020B0604020202020204" pitchFamily="34" charset="0"/>
              </a:rPr>
              <a:t>Part4</a:t>
            </a:r>
            <a:endParaRPr lang="en-US" altLang="zh-CN" sz="2400" dirty="0">
              <a:solidFill>
                <a:schemeClr val="tx1">
                  <a:lumMod val="65000"/>
                  <a:lumOff val="35000"/>
                </a:schemeClr>
              </a:solidFill>
              <a:latin typeface="微软雅黑 Light" panose="020B0502040204020203" pitchFamily="34" charset="-122"/>
              <a:ea typeface="微软雅黑 Light" panose="020B0502040204020203" pitchFamily="34" charset="-122"/>
              <a:cs typeface="Arial" panose="020B0604020202020204" pitchFamily="34" charset="0"/>
              <a:sym typeface="Arial" panose="020B0604020202020204" pitchFamily="34" charset="0"/>
            </a:endParaRPr>
          </a:p>
        </p:txBody>
      </p:sp>
      <p:sp>
        <p:nvSpPr>
          <p:cNvPr id="3" name="稻壳儿原创设计师【幻雨工作室】_2"/>
          <p:cNvSpPr>
            <a:spLocks noChangeArrowheads="1"/>
          </p:cNvSpPr>
          <p:nvPr/>
        </p:nvSpPr>
        <p:spPr bwMode="auto">
          <a:xfrm>
            <a:off x="3473933" y="2777576"/>
            <a:ext cx="1306286" cy="1302848"/>
          </a:xfrm>
          <a:prstGeom prst="ellipse">
            <a:avLst/>
          </a:prstGeom>
          <a:solidFill>
            <a:schemeClr val="accent1"/>
          </a:solidFill>
          <a:ln w="76200">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Tx/>
              <a:buNone/>
            </a:pPr>
            <a:endParaRPr lang="zh-CN" altLang="en-US" sz="2000" dirty="0">
              <a:solidFill>
                <a:srgbClr val="7AABA6"/>
              </a:solidFill>
              <a:latin typeface="微软雅黑 Light" panose="020B0502040204020203" pitchFamily="34" charset="-122"/>
              <a:ea typeface="微软雅黑 Light" panose="020B0502040204020203" pitchFamily="34" charset="-122"/>
            </a:endParaRPr>
          </a:p>
        </p:txBody>
      </p:sp>
      <p:sp>
        <p:nvSpPr>
          <p:cNvPr id="4" name="稻壳儿原创设计师【幻雨工作室】_3"/>
          <p:cNvSpPr txBox="1">
            <a:spLocks noChangeArrowheads="1"/>
          </p:cNvSpPr>
          <p:nvPr/>
        </p:nvSpPr>
        <p:spPr bwMode="auto">
          <a:xfrm>
            <a:off x="3496539" y="2967335"/>
            <a:ext cx="126107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lnSpc>
                <a:spcPct val="100000"/>
              </a:lnSpc>
              <a:spcBef>
                <a:spcPct val="0"/>
              </a:spcBef>
              <a:buFontTx/>
              <a:buNone/>
            </a:pPr>
            <a:r>
              <a:rPr lang="en-US" altLang="zh-CN" sz="5400" b="1" dirty="0">
                <a:solidFill>
                  <a:schemeClr val="bg1"/>
                </a:solidFill>
                <a:latin typeface="微软雅黑 Light" panose="020B0502040204020203" pitchFamily="34" charset="-122"/>
                <a:ea typeface="微软雅黑 Light" panose="020B0502040204020203" pitchFamily="34" charset="-122"/>
              </a:rPr>
              <a:t>04</a:t>
            </a:r>
            <a:endParaRPr lang="zh-CN" altLang="en-US" sz="5400" b="1" dirty="0">
              <a:solidFill>
                <a:schemeClr val="bg1"/>
              </a:solidFill>
              <a:latin typeface="微软雅黑 Light" panose="020B0502040204020203" pitchFamily="34" charset="-122"/>
              <a:ea typeface="微软雅黑 Light" panose="020B0502040204020203" pitchFamily="34" charset="-122"/>
            </a:endParaRPr>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PP_MARK_KEY" val="e590d23f-e0e7-4113-a92f-e1ed243c22b0"/>
  <p:tag name="COMMONDATA" val="eyJoZGlkIjoiMjkzODA0ZGU1ZjI3NmViMTIyNjVjMTVhMTI2MjhhMjAifQ=="/>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UNIT_PLACING_PICTURE_USER_VIEWPORT" val="{&quot;height&quot;:10800,&quot;width&quot;:13514}"/>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自定义 563">
      <a:dk1>
        <a:sysClr val="windowText" lastClr="000000"/>
      </a:dk1>
      <a:lt1>
        <a:sysClr val="window" lastClr="FFFFFF"/>
      </a:lt1>
      <a:dk2>
        <a:srgbClr val="44546A"/>
      </a:dk2>
      <a:lt2>
        <a:srgbClr val="E7E6E6"/>
      </a:lt2>
      <a:accent1>
        <a:srgbClr val="323C50"/>
      </a:accent1>
      <a:accent2>
        <a:srgbClr val="EF5350"/>
      </a:accent2>
      <a:accent3>
        <a:srgbClr val="323C50"/>
      </a:accent3>
      <a:accent4>
        <a:srgbClr val="EF5350"/>
      </a:accent4>
      <a:accent5>
        <a:srgbClr val="323C50"/>
      </a:accent5>
      <a:accent6>
        <a:srgbClr val="EF5350"/>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2481</Words>
  <Application>WPS 演示</Application>
  <PresentationFormat>宽屏</PresentationFormat>
  <Paragraphs>154</Paragraphs>
  <Slides>14</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14</vt:i4>
      </vt:variant>
    </vt:vector>
  </HeadingPairs>
  <TitlesOfParts>
    <vt:vector size="27" baseType="lpstr">
      <vt:lpstr>Arial</vt:lpstr>
      <vt:lpstr>宋体</vt:lpstr>
      <vt:lpstr>Wingdings</vt:lpstr>
      <vt:lpstr>微软雅黑</vt:lpstr>
      <vt:lpstr>思源黑体 CN Normal</vt:lpstr>
      <vt:lpstr>黑体</vt:lpstr>
      <vt:lpstr>微软雅黑 Light</vt:lpstr>
      <vt:lpstr>方正中等线繁体</vt:lpstr>
      <vt:lpstr>等线</vt:lpstr>
      <vt:lpstr>Arial Unicode MS</vt:lpstr>
      <vt:lpstr>等线 Light</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19940802</dc:creator>
  <cp:lastModifiedBy>陆xx</cp:lastModifiedBy>
  <cp:revision>32</cp:revision>
  <dcterms:created xsi:type="dcterms:W3CDTF">2020-10-12T03:30:00Z</dcterms:created>
  <dcterms:modified xsi:type="dcterms:W3CDTF">2023-10-21T04:10:07Z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7C5BB6257187446A90B4DE3702795AEB_11</vt:lpwstr>
  </property>
  <property fmtid="{D5CDD505-2E9C-101B-9397-08002B2CF9AE}" pid="3" name="KSOProductBuildVer">
    <vt:lpwstr>2052-11.1.0.14036</vt:lpwstr>
  </property>
</Properties>
</file>