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sldIdLst>
    <p:sldId id="280" r:id="rId3"/>
    <p:sldId id="293" r:id="rId4"/>
    <p:sldId id="282" r:id="rId5"/>
    <p:sldId id="265" r:id="rId6"/>
    <p:sldId id="284" r:id="rId7"/>
    <p:sldId id="268" r:id="rId8"/>
    <p:sldId id="296" r:id="rId9"/>
    <p:sldId id="298" r:id="rId10"/>
    <p:sldId id="299" r:id="rId11"/>
    <p:sldId id="285" r:id="rId12"/>
    <p:sldId id="302" r:id="rId13"/>
    <p:sldId id="303" r:id="rId14"/>
    <p:sldId id="261" r:id="rId15"/>
    <p:sldId id="300" r:id="rId16"/>
    <p:sldId id="301" r:id="rId17"/>
    <p:sldId id="294" r:id="rId1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71"/>
    <p:restoredTop sz="93602"/>
  </p:normalViewPr>
  <p:slideViewPr>
    <p:cSldViewPr snapToGrid="0" snapToObjects="1">
      <p:cViewPr varScale="1">
        <p:scale>
          <a:sx n="56" d="100"/>
          <a:sy n="56" d="100"/>
        </p:scale>
        <p:origin x="52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0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0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0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7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0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5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5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08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07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421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5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3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1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1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07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07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3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2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0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799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7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7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4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88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1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3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1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1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647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306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9" r:id="rId2"/>
    <p:sldLayoutId id="2147483700" r:id="rId3"/>
    <p:sldLayoutId id="2147483701" r:id="rId4"/>
    <p:sldLayoutId id="2147483702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latin typeface="Segoe UI"/>
                <a:ea typeface="微软雅黑"/>
              </a:rPr>
              <a:t>ZooKeeper</a:t>
            </a:r>
            <a:r>
              <a:rPr lang="zh-CN" altLang="en-US" dirty="0">
                <a:latin typeface="Segoe UI"/>
                <a:ea typeface="微软雅黑"/>
              </a:rPr>
              <a:t>观察者模式</a:t>
            </a:r>
            <a:endParaRPr lang="en-US" altLang="zh-CN" dirty="0">
              <a:latin typeface="Segoe UI"/>
              <a:ea typeface="微软雅黑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2784764" y="4051579"/>
            <a:ext cx="2793494" cy="508364"/>
          </a:xfrm>
        </p:spPr>
        <p:txBody>
          <a:bodyPr/>
          <a:lstStyle/>
          <a:p>
            <a:r>
              <a:rPr lang="en-US" altLang="zh-CN" dirty="0">
                <a:latin typeface="Segoe UI"/>
                <a:ea typeface="微软雅黑"/>
              </a:rPr>
              <a:t>PRESENTED BY</a:t>
            </a:r>
          </a:p>
        </p:txBody>
      </p:sp>
      <p:sp>
        <p:nvSpPr>
          <p:cNvPr id="13" name="文本占位符 4">
            <a:extLst>
              <a:ext uri="{FF2B5EF4-FFF2-40B4-BE49-F238E27FC236}">
                <a16:creationId xmlns:a16="http://schemas.microsoft.com/office/drawing/2014/main" id="{B4A2C93B-AFF1-FF6A-9A3C-3523303D3ABC}"/>
              </a:ext>
            </a:extLst>
          </p:cNvPr>
          <p:cNvSpPr txBox="1">
            <a:spLocks/>
          </p:cNvSpPr>
          <p:nvPr/>
        </p:nvSpPr>
        <p:spPr>
          <a:xfrm>
            <a:off x="5578258" y="3878395"/>
            <a:ext cx="2604654" cy="2417616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Segoe UI"/>
                <a:ea typeface="微软雅黑"/>
              </a:rPr>
              <a:t>2151409 </a:t>
            </a:r>
            <a:r>
              <a:rPr lang="zh-CN" altLang="en-US" dirty="0">
                <a:latin typeface="Segoe UI"/>
                <a:ea typeface="微软雅黑"/>
              </a:rPr>
              <a:t>胡云韬</a:t>
            </a:r>
            <a:endParaRPr lang="en-US" altLang="zh-CN" dirty="0">
              <a:latin typeface="Segoe UI"/>
              <a:ea typeface="微软雅黑"/>
            </a:endParaRPr>
          </a:p>
          <a:p>
            <a:r>
              <a:rPr lang="en-US" altLang="zh-CN" dirty="0">
                <a:latin typeface="Segoe UI"/>
                <a:ea typeface="微软雅黑"/>
              </a:rPr>
              <a:t>2153174 </a:t>
            </a:r>
            <a:r>
              <a:rPr lang="zh-CN" altLang="en-US" dirty="0">
                <a:latin typeface="Segoe UI"/>
                <a:ea typeface="微软雅黑"/>
              </a:rPr>
              <a:t>陈华机</a:t>
            </a:r>
            <a:endParaRPr lang="en-US" altLang="zh-CN" dirty="0">
              <a:latin typeface="Segoe UI"/>
              <a:ea typeface="微软雅黑"/>
            </a:endParaRPr>
          </a:p>
          <a:p>
            <a:r>
              <a:rPr lang="en-US" altLang="zh-CN" dirty="0">
                <a:latin typeface="Segoe UI"/>
                <a:ea typeface="微软雅黑"/>
              </a:rPr>
              <a:t>2153273 </a:t>
            </a:r>
            <a:r>
              <a:rPr lang="zh-CN" altLang="en-US" dirty="0">
                <a:latin typeface="Segoe UI"/>
                <a:ea typeface="微软雅黑"/>
              </a:rPr>
              <a:t>陈嘉瑞</a:t>
            </a:r>
            <a:endParaRPr lang="en-US" altLang="zh-CN" dirty="0">
              <a:latin typeface="Segoe UI"/>
              <a:ea typeface="微软雅黑"/>
            </a:endParaRPr>
          </a:p>
          <a:p>
            <a:r>
              <a:rPr lang="en-US" altLang="zh-CN" dirty="0">
                <a:latin typeface="Segoe UI"/>
                <a:ea typeface="微软雅黑"/>
              </a:rPr>
              <a:t>2152810 </a:t>
            </a:r>
            <a:r>
              <a:rPr lang="zh-CN" altLang="en-US" dirty="0">
                <a:latin typeface="Segoe UI"/>
                <a:ea typeface="微软雅黑"/>
              </a:rPr>
              <a:t>刘   冲</a:t>
            </a:r>
            <a:endParaRPr lang="en-US" altLang="zh-CN" dirty="0">
              <a:latin typeface="Segoe UI"/>
              <a:ea typeface="微软雅黑"/>
            </a:endParaRPr>
          </a:p>
          <a:p>
            <a:r>
              <a:rPr lang="en-US" altLang="zh-CN" dirty="0">
                <a:latin typeface="Segoe UI"/>
                <a:ea typeface="微软雅黑"/>
              </a:rPr>
              <a:t>2151765 </a:t>
            </a:r>
            <a:r>
              <a:rPr lang="zh-CN" altLang="en-US" dirty="0">
                <a:latin typeface="Segoe UI"/>
                <a:ea typeface="微软雅黑"/>
              </a:rPr>
              <a:t>张铭宸</a:t>
            </a:r>
            <a:endParaRPr lang="en-US" altLang="zh-CN" dirty="0">
              <a:latin typeface="Segoe UI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锁的实现</a:t>
            </a:r>
            <a:endParaRPr kumimoji="1"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4004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锁的实现</a:t>
            </a:r>
          </a:p>
        </p:txBody>
      </p:sp>
      <p:sp>
        <p:nvSpPr>
          <p:cNvPr id="9" name="矩形 8"/>
          <p:cNvSpPr/>
          <p:nvPr/>
        </p:nvSpPr>
        <p:spPr>
          <a:xfrm>
            <a:off x="950374" y="780130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Segoe UI"/>
                <a:ea typeface="微软雅黑"/>
              </a:rPr>
              <a:t>从测试类到简单锁</a:t>
            </a:r>
          </a:p>
        </p:txBody>
      </p:sp>
      <p:sp>
        <p:nvSpPr>
          <p:cNvPr id="10" name="矩形 9"/>
          <p:cNvSpPr/>
          <p:nvPr/>
        </p:nvSpPr>
        <p:spPr>
          <a:xfrm>
            <a:off x="4145998" y="674705"/>
            <a:ext cx="4277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结合</a:t>
            </a:r>
            <a:r>
              <a:rPr lang="en-US" altLang="zh-CN" sz="1800" kern="100" dirty="0" err="1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org.apache.zookeeper.lock</a:t>
            </a:r>
            <a:r>
              <a:rPr lang="zh-CN" altLang="en-US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下的测试类</a:t>
            </a:r>
            <a:r>
              <a:rPr lang="en-US" altLang="zh-CN" sz="1800" kern="100" dirty="0" err="1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WriteLockTest</a:t>
            </a:r>
            <a:r>
              <a:rPr lang="zh-CN" altLang="en-US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解释</a:t>
            </a:r>
            <a:r>
              <a:rPr lang="en-US" altLang="zh-CN" sz="1800" kern="100" dirty="0" err="1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ZooKeeper</a:t>
            </a:r>
            <a:r>
              <a:rPr lang="zh-CN" altLang="en-US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如何利用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Watch</a:t>
            </a:r>
            <a:r>
              <a:rPr lang="zh-CN" altLang="en-US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实现锁机制。</a:t>
            </a:r>
            <a:endParaRPr lang="en-US" altLang="zh-CN" sz="18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286FA8-2920-A96F-9EA7-1432DCD8C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34" y="2010188"/>
            <a:ext cx="3543795" cy="3143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AE9A4B-C72E-28CB-B6A6-A584A292F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534" y="2339080"/>
            <a:ext cx="10698068" cy="60015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6956B70-F862-8DBC-4CFE-837DF5806B6A}"/>
              </a:ext>
            </a:extLst>
          </p:cNvPr>
          <p:cNvSpPr/>
          <p:nvPr/>
        </p:nvSpPr>
        <p:spPr>
          <a:xfrm>
            <a:off x="950374" y="3068942"/>
            <a:ext cx="83808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kern="100" dirty="0">
                <a:ea typeface="宋体" panose="02010600030101010101" pitchFamily="2" charset="-122"/>
                <a:cs typeface="Times New Roman" panose="02020603050405020304" pitchFamily="18" charset="0"/>
              </a:rPr>
              <a:t>设置监听器，注册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lockReleased</a:t>
            </a:r>
            <a:r>
              <a:rPr lang="zh-CN" altLang="en-US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lockAcquired</a:t>
            </a:r>
            <a:r>
              <a:rPr lang="zh-CN" altLang="en-US" kern="100" dirty="0">
                <a:ea typeface="宋体" panose="02010600030101010101" pitchFamily="2" charset="-122"/>
                <a:cs typeface="Times New Roman" panose="02020603050405020304" pitchFamily="18" charset="0"/>
              </a:rPr>
              <a:t>，用于上锁与释放锁</a:t>
            </a:r>
            <a:endParaRPr lang="en-US" altLang="zh-CN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381516A-87CA-0FFF-9223-452BDF861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122" y="3429000"/>
            <a:ext cx="4934639" cy="31436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D9317FA-8801-115C-2CC2-8CAD81395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122" y="3743369"/>
            <a:ext cx="6115904" cy="2762636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EE8AA48-2CC5-1FD7-71BF-B8252DD444EB}"/>
              </a:ext>
            </a:extLst>
          </p:cNvPr>
          <p:cNvSpPr/>
          <p:nvPr/>
        </p:nvSpPr>
        <p:spPr>
          <a:xfrm>
            <a:off x="950374" y="1710957"/>
            <a:ext cx="9767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测试方法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runTest</a:t>
            </a:r>
            <a:r>
              <a:rPr lang="zh-CN" altLang="en-US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中，新建了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个写锁，分别位于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个节点，选举第一个节点为领导者</a:t>
            </a:r>
            <a:endParaRPr lang="en-US" altLang="zh-CN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34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锁的实现</a:t>
            </a:r>
          </a:p>
        </p:txBody>
      </p:sp>
      <p:sp>
        <p:nvSpPr>
          <p:cNvPr id="9" name="矩形 8"/>
          <p:cNvSpPr/>
          <p:nvPr/>
        </p:nvSpPr>
        <p:spPr>
          <a:xfrm>
            <a:off x="950374" y="780130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Segoe UI"/>
                <a:ea typeface="微软雅黑"/>
              </a:rPr>
              <a:t>从测试类到简单锁</a:t>
            </a:r>
          </a:p>
        </p:txBody>
      </p:sp>
      <p:sp>
        <p:nvSpPr>
          <p:cNvPr id="10" name="矩形 9"/>
          <p:cNvSpPr/>
          <p:nvPr/>
        </p:nvSpPr>
        <p:spPr>
          <a:xfrm>
            <a:off x="4145998" y="674705"/>
            <a:ext cx="4277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结合</a:t>
            </a:r>
            <a:r>
              <a:rPr lang="en-US" altLang="zh-CN" sz="1800" kern="100" dirty="0" err="1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org.apache.zookeeper.lock</a:t>
            </a:r>
            <a:r>
              <a:rPr lang="zh-CN" altLang="en-US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下的测试类</a:t>
            </a:r>
            <a:r>
              <a:rPr lang="en-US" altLang="zh-CN" sz="1800" kern="100" dirty="0" err="1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WriteLockTest</a:t>
            </a:r>
            <a:r>
              <a:rPr lang="zh-CN" altLang="en-US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解释</a:t>
            </a:r>
            <a:r>
              <a:rPr lang="en-US" altLang="zh-CN" sz="1800" kern="100" dirty="0" err="1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ZooKeeper</a:t>
            </a:r>
            <a:r>
              <a:rPr lang="zh-CN" altLang="en-US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如何利用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Watch</a:t>
            </a:r>
            <a:r>
              <a:rPr lang="zh-CN" altLang="en-US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实现锁机制。</a:t>
            </a:r>
            <a:endParaRPr lang="en-US" altLang="zh-CN" sz="18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EE8AA48-2CC5-1FD7-71BF-B8252DD444EB}"/>
              </a:ext>
            </a:extLst>
          </p:cNvPr>
          <p:cNvSpPr/>
          <p:nvPr/>
        </p:nvSpPr>
        <p:spPr>
          <a:xfrm>
            <a:off x="950374" y="1765022"/>
            <a:ext cx="9767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kern="100" dirty="0">
                <a:ea typeface="宋体" panose="02010600030101010101" pitchFamily="2" charset="-122"/>
                <a:cs typeface="Times New Roman" panose="02020603050405020304" pitchFamily="18" charset="0"/>
              </a:rPr>
              <a:t>节点调用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lock</a:t>
            </a:r>
            <a:r>
              <a:rPr lang="zh-CN" altLang="en-US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方法，在确认路径存在后，就需要用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retryOperation</a:t>
            </a:r>
            <a:r>
              <a:rPr lang="zh-CN" altLang="en-US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尝试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次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lock</a:t>
            </a:r>
            <a:r>
              <a:rPr lang="zh-CN" altLang="en-US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  <a:endParaRPr lang="en-US" altLang="zh-CN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703CF2-2694-BB91-E938-146FF25F3ED3}"/>
              </a:ext>
            </a:extLst>
          </p:cNvPr>
          <p:cNvSpPr txBox="1"/>
          <p:nvPr/>
        </p:nvSpPr>
        <p:spPr>
          <a:xfrm>
            <a:off x="950374" y="4723645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 dirty="0">
                <a:ea typeface="宋体" panose="02010600030101010101" pitchFamily="2" charset="-122"/>
                <a:cs typeface="Times New Roman" panose="02020603050405020304" pitchFamily="18" charset="0"/>
              </a:rPr>
              <a:t>这段代码中的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zop</a:t>
            </a:r>
            <a:r>
              <a:rPr lang="zh-CN" altLang="en-US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是实现类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LockZooKeeperOperation</a:t>
            </a:r>
            <a:r>
              <a:rPr lang="zh-CN" altLang="en-US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的一个实例。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retryOperation</a:t>
            </a:r>
            <a:r>
              <a:rPr lang="zh-CN" altLang="en-US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会调用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execute</a:t>
            </a:r>
            <a:r>
              <a:rPr lang="zh-CN" altLang="en-US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8070596-B4BB-F665-A555-690A6AB9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84" y="2200103"/>
            <a:ext cx="9335803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锁的实现</a:t>
            </a:r>
          </a:p>
        </p:txBody>
      </p:sp>
      <p:sp>
        <p:nvSpPr>
          <p:cNvPr id="8" name="矩形 7"/>
          <p:cNvSpPr/>
          <p:nvPr/>
        </p:nvSpPr>
        <p:spPr>
          <a:xfrm>
            <a:off x="950374" y="1268764"/>
            <a:ext cx="45097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Segoe UI"/>
                <a:ea typeface="微软雅黑"/>
              </a:rPr>
              <a:t>How to Avoid Herd Effect</a:t>
            </a:r>
          </a:p>
        </p:txBody>
      </p:sp>
      <p:sp>
        <p:nvSpPr>
          <p:cNvPr id="9" name="矩形 8"/>
          <p:cNvSpPr/>
          <p:nvPr/>
        </p:nvSpPr>
        <p:spPr>
          <a:xfrm>
            <a:off x="950374" y="780130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Segoe UI"/>
                <a:ea typeface="微软雅黑"/>
              </a:rPr>
              <a:t>如何避免羊群效应</a:t>
            </a:r>
          </a:p>
        </p:txBody>
      </p:sp>
      <p:sp>
        <p:nvSpPr>
          <p:cNvPr id="10" name="矩形 9"/>
          <p:cNvSpPr/>
          <p:nvPr/>
        </p:nvSpPr>
        <p:spPr>
          <a:xfrm>
            <a:off x="950374" y="1811980"/>
            <a:ext cx="65503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羊群效应比喻人的从众心理，在</a:t>
            </a:r>
            <a:r>
              <a:rPr lang="en-US" altLang="zh-CN" sz="1800" kern="100" dirty="0" err="1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ZooKeeper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分布式锁场景中表现为所有客户端都尝试对同一个临时节点加锁。当一个锁被占有时，所有的客户端都会监听这个临时节点。一旦其被释放，大量的客户端都会尝试去对同一个临时节点创建锁，大量请求带来了很大的网络负载</a:t>
            </a:r>
            <a:r>
              <a:rPr lang="zh-CN" altLang="en-US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伪代码：</a:t>
            </a:r>
            <a:endParaRPr lang="zh-CN" altLang="zh-CN" sz="18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768715-4A2D-056A-408F-DD71F54AC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001" y="3429000"/>
            <a:ext cx="6249272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锁的实现</a:t>
            </a:r>
          </a:p>
        </p:txBody>
      </p:sp>
      <p:sp>
        <p:nvSpPr>
          <p:cNvPr id="8" name="矩形 7"/>
          <p:cNvSpPr/>
          <p:nvPr/>
        </p:nvSpPr>
        <p:spPr>
          <a:xfrm>
            <a:off x="950374" y="1268764"/>
            <a:ext cx="45097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Segoe UI"/>
                <a:ea typeface="微软雅黑"/>
              </a:rPr>
              <a:t>How to Avoid Herd Effect</a:t>
            </a:r>
          </a:p>
        </p:txBody>
      </p:sp>
      <p:sp>
        <p:nvSpPr>
          <p:cNvPr id="9" name="矩形 8"/>
          <p:cNvSpPr/>
          <p:nvPr/>
        </p:nvSpPr>
        <p:spPr>
          <a:xfrm>
            <a:off x="950374" y="780130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Segoe UI"/>
                <a:ea typeface="微软雅黑"/>
              </a:rPr>
              <a:t>如何避免羊群效应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768715-4A2D-056A-408F-DD71F54AC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74" y="1791984"/>
            <a:ext cx="5637615" cy="298209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7C0B2D1-53F7-9B03-DF5C-80E237F5A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871" y="3897949"/>
            <a:ext cx="6923371" cy="273991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F9490F7-E316-ECDB-66C1-4F6FCB13D85E}"/>
              </a:ext>
            </a:extLst>
          </p:cNvPr>
          <p:cNvSpPr/>
          <p:nvPr/>
        </p:nvSpPr>
        <p:spPr>
          <a:xfrm>
            <a:off x="7000654" y="1791984"/>
            <a:ext cx="4240972" cy="221785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>
                <a:ea typeface="宋体" panose="02010600030101010101" pitchFamily="2" charset="-122"/>
              </a:rPr>
              <a:t>创建名为</a:t>
            </a:r>
            <a:r>
              <a:rPr lang="en-US" altLang="zh-CN" dirty="0">
                <a:ea typeface="宋体" panose="02010600030101010101" pitchFamily="2" charset="-122"/>
              </a:rPr>
              <a:t>"/lock-n"</a:t>
            </a:r>
            <a:r>
              <a:rPr lang="zh-CN" altLang="en-US" dirty="0">
                <a:ea typeface="宋体" panose="02010600030101010101" pitchFamily="2" charset="-122"/>
              </a:rPr>
              <a:t>的临时节点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>
                <a:ea typeface="宋体" panose="02010600030101010101" pitchFamily="2" charset="-122"/>
              </a:rPr>
              <a:t>获取所有子节点放入列表</a:t>
            </a:r>
            <a:r>
              <a:rPr lang="en-US" altLang="zh-CN" dirty="0">
                <a:ea typeface="宋体" panose="02010600030101010101" pitchFamily="2" charset="-122"/>
              </a:rPr>
              <a:t>C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>
                <a:ea typeface="宋体" panose="02010600030101010101" pitchFamily="2" charset="-122"/>
              </a:rPr>
              <a:t>若</a:t>
            </a:r>
            <a:r>
              <a:rPr lang="en-US" altLang="zh-CN" dirty="0">
                <a:ea typeface="宋体" panose="02010600030101010101" pitchFamily="2" charset="-122"/>
              </a:rPr>
              <a:t>n</a:t>
            </a:r>
            <a:r>
              <a:rPr lang="zh-CN" altLang="en-US" dirty="0">
                <a:ea typeface="宋体" panose="02010600030101010101" pitchFamily="2" charset="-122"/>
              </a:rPr>
              <a:t>为最小节点，则获得锁并退出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>
                <a:ea typeface="宋体" panose="02010600030101010101" pitchFamily="2" charset="-122"/>
              </a:rPr>
              <a:t>否则，获得小于</a:t>
            </a:r>
            <a:r>
              <a:rPr lang="en-US" altLang="zh-CN" dirty="0">
                <a:ea typeface="宋体" panose="02010600030101010101" pitchFamily="2" charset="-122"/>
              </a:rPr>
              <a:t>n</a:t>
            </a:r>
            <a:r>
              <a:rPr lang="zh-CN" altLang="en-US" dirty="0">
                <a:ea typeface="宋体" panose="02010600030101010101" pitchFamily="2" charset="-122"/>
              </a:rPr>
              <a:t>的最大节点</a:t>
            </a:r>
            <a:r>
              <a:rPr lang="en-US" altLang="zh-CN" dirty="0">
                <a:ea typeface="宋体" panose="02010600030101010101" pitchFamily="2" charset="-122"/>
              </a:rPr>
              <a:t>p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>
                <a:ea typeface="宋体" panose="02010600030101010101" pitchFamily="2" charset="-122"/>
              </a:rPr>
              <a:t>若</a:t>
            </a:r>
            <a:r>
              <a:rPr lang="en-US" altLang="zh-CN" dirty="0">
                <a:ea typeface="宋体" panose="02010600030101010101" pitchFamily="2" charset="-122"/>
              </a:rPr>
              <a:t>p</a:t>
            </a:r>
            <a:r>
              <a:rPr lang="zh-CN" altLang="en-US" dirty="0">
                <a:ea typeface="宋体" panose="02010600030101010101" pitchFamily="2" charset="-122"/>
              </a:rPr>
              <a:t>存在，对其设置监听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>
                <a:ea typeface="宋体" panose="02010600030101010101" pitchFamily="2" charset="-122"/>
              </a:rPr>
              <a:t>回到步骤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92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锁的实现</a:t>
            </a:r>
          </a:p>
        </p:txBody>
      </p:sp>
      <p:sp>
        <p:nvSpPr>
          <p:cNvPr id="8" name="矩形 7"/>
          <p:cNvSpPr/>
          <p:nvPr/>
        </p:nvSpPr>
        <p:spPr>
          <a:xfrm>
            <a:off x="950374" y="1268764"/>
            <a:ext cx="45097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Segoe UI"/>
                <a:ea typeface="微软雅黑"/>
              </a:rPr>
              <a:t>How to Avoid Herd Effect</a:t>
            </a:r>
          </a:p>
        </p:txBody>
      </p:sp>
      <p:sp>
        <p:nvSpPr>
          <p:cNvPr id="9" name="矩形 8"/>
          <p:cNvSpPr/>
          <p:nvPr/>
        </p:nvSpPr>
        <p:spPr>
          <a:xfrm>
            <a:off x="950374" y="780130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Segoe UI"/>
                <a:ea typeface="微软雅黑"/>
              </a:rPr>
              <a:t>如何避免羊群效应</a:t>
            </a:r>
          </a:p>
        </p:txBody>
      </p:sp>
      <p:sp>
        <p:nvSpPr>
          <p:cNvPr id="10" name="矩形 9"/>
          <p:cNvSpPr/>
          <p:nvPr/>
        </p:nvSpPr>
        <p:spPr>
          <a:xfrm>
            <a:off x="950374" y="1791984"/>
            <a:ext cx="74963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Unlock</a:t>
            </a:r>
            <a:r>
              <a:rPr lang="zh-CN" altLang="en-US" sz="1800" kern="100" dirty="0"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：解锁时需要判断会话保持开启并且对应锁存在</a:t>
            </a:r>
            <a:r>
              <a:rPr lang="zh-CN" altLang="zh-CN" sz="1800" dirty="0"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，然后创建一个匿名类实现</a:t>
            </a:r>
            <a:r>
              <a:rPr lang="en-US" altLang="zh-CN" sz="1800" dirty="0" err="1"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ZooKeeperOperation</a:t>
            </a:r>
            <a:r>
              <a:rPr lang="zh-CN" altLang="zh-CN" sz="1800" dirty="0"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接口并</a:t>
            </a:r>
            <a:r>
              <a:rPr lang="en-US" altLang="zh-CN" sz="1800" dirty="0"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，删除完成后需要释放原先的互斥锁，以便紧跟在后面的节点上锁。</a:t>
            </a:r>
          </a:p>
          <a:p>
            <a:pPr algn="just"/>
            <a:endParaRPr lang="en-US" altLang="zh-CN" sz="1800" kern="100" dirty="0">
              <a:effectLst/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789203-1FB7-ECDE-9281-687DA91A2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621" y="2833705"/>
            <a:ext cx="4144848" cy="36896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CE1F6CA-489B-1126-C861-85EFDE520DF6}"/>
              </a:ext>
            </a:extLst>
          </p:cNvPr>
          <p:cNvSpPr/>
          <p:nvPr/>
        </p:nvSpPr>
        <p:spPr>
          <a:xfrm>
            <a:off x="950374" y="2831887"/>
            <a:ext cx="26183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每次释放锁需要等待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30s</a:t>
            </a:r>
            <a:r>
              <a:rPr lang="zh-CN" altLang="en-US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时间让之前的领导人挂掉，之后顺位继承，不会引发竞争。</a:t>
            </a:r>
            <a:endParaRPr lang="en-US" altLang="zh-CN" sz="18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7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Segoe UI"/>
                <a:ea typeface="微软雅黑"/>
              </a:rPr>
              <a:t>谢 谢 </a:t>
            </a:r>
            <a:endParaRPr lang="en-US" altLang="zh-CN" dirty="0">
              <a:latin typeface="Segoe UI"/>
              <a:ea typeface="微软雅黑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2784764" y="4051579"/>
            <a:ext cx="2793494" cy="508364"/>
          </a:xfrm>
        </p:spPr>
        <p:txBody>
          <a:bodyPr/>
          <a:lstStyle/>
          <a:p>
            <a:r>
              <a:rPr lang="en-US" altLang="zh-CN" dirty="0">
                <a:latin typeface="Segoe UI"/>
                <a:ea typeface="微软雅黑"/>
              </a:rPr>
              <a:t>PRESENTED BY</a:t>
            </a:r>
          </a:p>
        </p:txBody>
      </p:sp>
      <p:sp>
        <p:nvSpPr>
          <p:cNvPr id="13" name="文本占位符 4">
            <a:extLst>
              <a:ext uri="{FF2B5EF4-FFF2-40B4-BE49-F238E27FC236}">
                <a16:creationId xmlns:a16="http://schemas.microsoft.com/office/drawing/2014/main" id="{B4A2C93B-AFF1-FF6A-9A3C-3523303D3ABC}"/>
              </a:ext>
            </a:extLst>
          </p:cNvPr>
          <p:cNvSpPr txBox="1">
            <a:spLocks/>
          </p:cNvSpPr>
          <p:nvPr/>
        </p:nvSpPr>
        <p:spPr>
          <a:xfrm>
            <a:off x="5578258" y="3878395"/>
            <a:ext cx="2604654" cy="2417616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Segoe UI"/>
                <a:ea typeface="微软雅黑"/>
              </a:rPr>
              <a:t>2151409 </a:t>
            </a:r>
            <a:r>
              <a:rPr lang="zh-CN" altLang="en-US" dirty="0">
                <a:latin typeface="Segoe UI"/>
                <a:ea typeface="微软雅黑"/>
              </a:rPr>
              <a:t>胡云韬</a:t>
            </a:r>
            <a:endParaRPr lang="en-US" altLang="zh-CN" dirty="0">
              <a:latin typeface="Segoe UI"/>
              <a:ea typeface="微软雅黑"/>
            </a:endParaRPr>
          </a:p>
          <a:p>
            <a:r>
              <a:rPr lang="en-US" altLang="zh-CN" dirty="0">
                <a:latin typeface="Segoe UI"/>
                <a:ea typeface="微软雅黑"/>
              </a:rPr>
              <a:t>2153174 </a:t>
            </a:r>
            <a:r>
              <a:rPr lang="zh-CN" altLang="en-US" dirty="0">
                <a:latin typeface="Segoe UI"/>
                <a:ea typeface="微软雅黑"/>
              </a:rPr>
              <a:t>陈华机</a:t>
            </a:r>
            <a:endParaRPr lang="en-US" altLang="zh-CN" dirty="0">
              <a:latin typeface="Segoe UI"/>
              <a:ea typeface="微软雅黑"/>
            </a:endParaRPr>
          </a:p>
          <a:p>
            <a:r>
              <a:rPr lang="en-US" altLang="zh-CN" dirty="0">
                <a:latin typeface="Segoe UI"/>
                <a:ea typeface="微软雅黑"/>
              </a:rPr>
              <a:t>2153273 </a:t>
            </a:r>
            <a:r>
              <a:rPr lang="zh-CN" altLang="en-US" dirty="0">
                <a:latin typeface="Segoe UI"/>
                <a:ea typeface="微软雅黑"/>
              </a:rPr>
              <a:t>陈嘉瑞</a:t>
            </a:r>
            <a:endParaRPr lang="en-US" altLang="zh-CN" dirty="0">
              <a:latin typeface="Segoe UI"/>
              <a:ea typeface="微软雅黑"/>
            </a:endParaRPr>
          </a:p>
          <a:p>
            <a:r>
              <a:rPr lang="en-US" altLang="zh-CN" dirty="0">
                <a:latin typeface="Segoe UI"/>
                <a:ea typeface="微软雅黑"/>
              </a:rPr>
              <a:t>2152810 </a:t>
            </a:r>
            <a:r>
              <a:rPr lang="zh-CN" altLang="en-US" dirty="0">
                <a:latin typeface="Segoe UI"/>
                <a:ea typeface="微软雅黑"/>
              </a:rPr>
              <a:t>刘   冲</a:t>
            </a:r>
            <a:endParaRPr lang="en-US" altLang="zh-CN" dirty="0">
              <a:latin typeface="Segoe UI"/>
              <a:ea typeface="微软雅黑"/>
            </a:endParaRPr>
          </a:p>
          <a:p>
            <a:r>
              <a:rPr lang="en-US" altLang="zh-CN" dirty="0">
                <a:latin typeface="Segoe UI"/>
                <a:ea typeface="微软雅黑"/>
              </a:rPr>
              <a:t>2151765 </a:t>
            </a:r>
            <a:r>
              <a:rPr lang="zh-CN" altLang="en-US" dirty="0">
                <a:latin typeface="Segoe UI"/>
                <a:ea typeface="微软雅黑"/>
              </a:rPr>
              <a:t>张铭宸</a:t>
            </a:r>
            <a:endParaRPr lang="en-US" altLang="zh-CN" dirty="0">
              <a:latin typeface="Segoe UI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0670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5169389" y="2672545"/>
            <a:ext cx="2001520" cy="33609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Zookeeper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简介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5169388" y="3128021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ONE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5172613" y="3849359"/>
            <a:ext cx="1846774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类与接口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5172613" y="4304835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TWO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5169389" y="5145553"/>
            <a:ext cx="1846774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锁的实现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>
          <a:xfrm>
            <a:off x="5169389" y="5601029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THREE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49703" y="3519995"/>
            <a:ext cx="1083718" cy="6075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63480" y="4698182"/>
            <a:ext cx="1083718" cy="60756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70809" y="5994376"/>
            <a:ext cx="1083718" cy="6075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7989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err="1"/>
              <a:t>ZooKeeper</a:t>
            </a:r>
            <a:r>
              <a:rPr kumimoji="1" lang="zh-CN" altLang="en-US" dirty="0"/>
              <a:t>简介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52456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ZooKeeper</a:t>
            </a:r>
            <a:r>
              <a:rPr kumimoji="1" lang="zh-CN" altLang="en-US" dirty="0"/>
              <a:t>简介</a:t>
            </a:r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 rotWithShape="1">
          <a:blip r:embed="rId2"/>
          <a:srcRect l="68830" t="39363" r="20020" b="39553"/>
          <a:stretch/>
        </p:blipFill>
        <p:spPr>
          <a:xfrm>
            <a:off x="937436" y="1368423"/>
            <a:ext cx="2534710" cy="2534710"/>
          </a:xfrm>
          <a:prstGeom prst="ellipse">
            <a:avLst/>
          </a:prstGeom>
        </p:spPr>
      </p:pic>
      <p:pic>
        <p:nvPicPr>
          <p:cNvPr id="105" name="图片 104"/>
          <p:cNvPicPr>
            <a:picLocks noChangeAspect="1"/>
          </p:cNvPicPr>
          <p:nvPr/>
        </p:nvPicPr>
        <p:blipFill rotWithShape="1">
          <a:blip r:embed="rId2"/>
          <a:srcRect l="68830" t="39363" r="20020" b="39553"/>
          <a:stretch/>
        </p:blipFill>
        <p:spPr>
          <a:xfrm>
            <a:off x="4828645" y="1368423"/>
            <a:ext cx="2534710" cy="2534710"/>
          </a:xfrm>
          <a:prstGeom prst="ellipse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 rotWithShape="1">
          <a:blip r:embed="rId2"/>
          <a:srcRect l="68830" t="39363" r="20020" b="39553"/>
          <a:stretch/>
        </p:blipFill>
        <p:spPr>
          <a:xfrm>
            <a:off x="8719854" y="1368423"/>
            <a:ext cx="2534710" cy="2534710"/>
          </a:xfrm>
          <a:prstGeom prst="ellipse">
            <a:avLst/>
          </a:prstGeom>
        </p:spPr>
      </p:pic>
      <p:sp>
        <p:nvSpPr>
          <p:cNvPr id="107" name="矩形 106"/>
          <p:cNvSpPr/>
          <p:nvPr/>
        </p:nvSpPr>
        <p:spPr>
          <a:xfrm>
            <a:off x="1249994" y="4055548"/>
            <a:ext cx="1916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>
                    <a:lumMod val="85000"/>
                    <a:lumOff val="15000"/>
                  </a:srgbClr>
                </a:solidFill>
                <a:latin typeface="Segoe UI"/>
                <a:ea typeface="微软雅黑"/>
              </a:rPr>
              <a:t>Apache Hadoop</a:t>
            </a: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Segoe UI"/>
              <a:ea typeface="微软雅黑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876864" y="4513448"/>
            <a:ext cx="2872105" cy="1137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 err="1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ZooKeeper</a:t>
            </a:r>
            <a:r>
              <a:rPr lang="zh-CN" altLang="en-US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是</a:t>
            </a:r>
            <a:r>
              <a:rPr lang="en-US" altLang="zh-CN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Apache Hadoop</a:t>
            </a:r>
            <a:r>
              <a:rPr lang="zh-CN" altLang="en-US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下的一个子项目，是一个树形目录服务。</a:t>
            </a:r>
          </a:p>
        </p:txBody>
      </p:sp>
      <p:sp>
        <p:nvSpPr>
          <p:cNvPr id="109" name="矩形 108"/>
          <p:cNvSpPr/>
          <p:nvPr/>
        </p:nvSpPr>
        <p:spPr>
          <a:xfrm>
            <a:off x="5195754" y="4055548"/>
            <a:ext cx="1800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Segoe UI"/>
                <a:ea typeface="微软雅黑"/>
              </a:rPr>
              <a:t>分布式服务框架</a:t>
            </a:r>
          </a:p>
        </p:txBody>
      </p:sp>
      <p:sp>
        <p:nvSpPr>
          <p:cNvPr id="110" name="矩形 109"/>
          <p:cNvSpPr/>
          <p:nvPr/>
        </p:nvSpPr>
        <p:spPr>
          <a:xfrm>
            <a:off x="4798796" y="4513448"/>
            <a:ext cx="2594406" cy="1137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 err="1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ZooKeeper</a:t>
            </a:r>
            <a:r>
              <a:rPr lang="zh-CN" altLang="en-US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是一个</a:t>
            </a:r>
            <a:r>
              <a:rPr lang="zh-CN" altLang="en-US" b="1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分布式的、开源的</a:t>
            </a:r>
            <a:r>
              <a:rPr lang="zh-CN" altLang="en-US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分布式应用程序的协调服务。</a:t>
            </a:r>
          </a:p>
        </p:txBody>
      </p:sp>
      <p:sp>
        <p:nvSpPr>
          <p:cNvPr id="111" name="矩形 110"/>
          <p:cNvSpPr/>
          <p:nvPr/>
        </p:nvSpPr>
        <p:spPr>
          <a:xfrm>
            <a:off x="9429573" y="405554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Segoe UI"/>
                <a:ea typeface="微软雅黑"/>
              </a:rPr>
              <a:t>主要功能</a:t>
            </a:r>
          </a:p>
        </p:txBody>
      </p:sp>
      <p:sp>
        <p:nvSpPr>
          <p:cNvPr id="112" name="矩形 111"/>
          <p:cNvSpPr/>
          <p:nvPr/>
        </p:nvSpPr>
        <p:spPr>
          <a:xfrm>
            <a:off x="8686367" y="4513448"/>
            <a:ext cx="2594406" cy="1137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Zookeeper</a:t>
            </a:r>
            <a:r>
              <a:rPr lang="zh-CN" altLang="en-US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提供的主要功能包括</a:t>
            </a:r>
            <a:r>
              <a:rPr lang="zh-CN" altLang="en-US" b="1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配置管理、分布式锁、集群管理</a:t>
            </a:r>
            <a:r>
              <a:rPr lang="zh-CN" altLang="en-US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等</a:t>
            </a:r>
          </a:p>
        </p:txBody>
      </p:sp>
      <p:grpSp>
        <p:nvGrpSpPr>
          <p:cNvPr id="113" name="Group 11"/>
          <p:cNvGrpSpPr>
            <a:grpSpLocks noChangeAspect="1"/>
          </p:cNvGrpSpPr>
          <p:nvPr/>
        </p:nvGrpSpPr>
        <p:grpSpPr bwMode="auto">
          <a:xfrm>
            <a:off x="5649892" y="2386500"/>
            <a:ext cx="907982" cy="644666"/>
            <a:chOff x="1407" y="1098"/>
            <a:chExt cx="800" cy="568"/>
          </a:xfrm>
          <a:solidFill>
            <a:schemeClr val="tx1"/>
          </a:solidFill>
        </p:grpSpPr>
        <p:sp>
          <p:nvSpPr>
            <p:cNvPr id="114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5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6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7" name="Freeform 15"/>
            <p:cNvSpPr>
              <a:spLocks/>
            </p:cNvSpPr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8" name="Freeform 16"/>
            <p:cNvSpPr>
              <a:spLocks/>
            </p:cNvSpPr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9" name="Freeform 17"/>
            <p:cNvSpPr>
              <a:spLocks/>
            </p:cNvSpPr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0" name="Freeform 18"/>
            <p:cNvSpPr>
              <a:spLocks/>
            </p:cNvSpPr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1" name="Freeform 19"/>
            <p:cNvSpPr>
              <a:spLocks/>
            </p:cNvSpPr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122" name="Group 121"/>
          <p:cNvGrpSpPr>
            <a:grpSpLocks noChangeAspect="1"/>
          </p:cNvGrpSpPr>
          <p:nvPr/>
        </p:nvGrpSpPr>
        <p:grpSpPr bwMode="auto">
          <a:xfrm>
            <a:off x="1822608" y="2391040"/>
            <a:ext cx="754758" cy="642396"/>
            <a:chOff x="515" y="3088"/>
            <a:chExt cx="665" cy="566"/>
          </a:xfrm>
          <a:solidFill>
            <a:schemeClr val="tx1"/>
          </a:solidFill>
        </p:grpSpPr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4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132" name="Group 32"/>
          <p:cNvGrpSpPr>
            <a:grpSpLocks noChangeAspect="1"/>
          </p:cNvGrpSpPr>
          <p:nvPr/>
        </p:nvGrpSpPr>
        <p:grpSpPr bwMode="auto">
          <a:xfrm>
            <a:off x="9565129" y="2329751"/>
            <a:ext cx="907980" cy="644666"/>
            <a:chOff x="4354" y="1098"/>
            <a:chExt cx="800" cy="568"/>
          </a:xfrm>
          <a:solidFill>
            <a:schemeClr val="tx1"/>
          </a:solidFill>
        </p:grpSpPr>
        <p:sp>
          <p:nvSpPr>
            <p:cNvPr id="133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4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 dirty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5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6" name="Freeform 36"/>
            <p:cNvSpPr>
              <a:spLocks/>
            </p:cNvSpPr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7" name="Freeform 37"/>
            <p:cNvSpPr>
              <a:spLocks/>
            </p:cNvSpPr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8" name="Freeform 38"/>
            <p:cNvSpPr>
              <a:spLocks/>
            </p:cNvSpPr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类与接口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03153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3717A0E-6B5E-4C20-2114-1731D733F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04" y="528285"/>
            <a:ext cx="10941076" cy="6329715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类与接口</a:t>
            </a:r>
          </a:p>
        </p:txBody>
      </p:sp>
    </p:spTree>
    <p:extLst>
      <p:ext uri="{BB962C8B-B14F-4D97-AF65-F5344CB8AC3E}">
        <p14:creationId xmlns:p14="http://schemas.microsoft.com/office/powerpoint/2010/main" val="185872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类与接口</a:t>
            </a:r>
          </a:p>
        </p:txBody>
      </p:sp>
      <p:sp>
        <p:nvSpPr>
          <p:cNvPr id="52" name="矩形 51"/>
          <p:cNvSpPr/>
          <p:nvPr/>
        </p:nvSpPr>
        <p:spPr>
          <a:xfrm>
            <a:off x="7951028" y="1145401"/>
            <a:ext cx="4240972" cy="437844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>
                <a:latin typeface="微软雅黑" charset="0"/>
                <a:ea typeface="微软雅黑" charset="0"/>
              </a:rPr>
              <a:t>DataTree</a:t>
            </a:r>
            <a:r>
              <a:rPr lang="en-US" altLang="zh-CN" dirty="0">
                <a:latin typeface="微软雅黑" charset="0"/>
                <a:ea typeface="微软雅黑" charset="0"/>
              </a:rPr>
              <a:t> </a:t>
            </a:r>
            <a:r>
              <a:rPr lang="zh-CN" altLang="en-US" dirty="0">
                <a:latin typeface="微软雅黑" charset="0"/>
                <a:ea typeface="微软雅黑" charset="0"/>
              </a:rPr>
              <a:t>成员：</a:t>
            </a:r>
            <a:endParaRPr lang="en-US" altLang="zh-CN" dirty="0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charset="0"/>
                <a:ea typeface="微软雅黑" charset="0"/>
              </a:rPr>
              <a:t>dataWatches</a:t>
            </a:r>
            <a:r>
              <a:rPr lang="en-US" altLang="zh-CN" dirty="0">
                <a:latin typeface="微软雅黑" charset="0"/>
                <a:ea typeface="微软雅黑" charset="0"/>
              </a:rPr>
              <a:t> &amp; </a:t>
            </a:r>
            <a:r>
              <a:rPr lang="en-US" altLang="zh-CN" dirty="0" err="1">
                <a:latin typeface="微软雅黑" charset="0"/>
                <a:ea typeface="微软雅黑" charset="0"/>
              </a:rPr>
              <a:t>childWatches</a:t>
            </a:r>
            <a:r>
              <a:rPr lang="zh-CN" altLang="en-US" dirty="0">
                <a:latin typeface="微软雅黑" charset="0"/>
                <a:ea typeface="微软雅黑" charset="0"/>
              </a:rPr>
              <a:t>：</a:t>
            </a:r>
            <a:r>
              <a:rPr lang="en-US" altLang="zh-CN" dirty="0" err="1">
                <a:latin typeface="微软雅黑" charset="0"/>
                <a:ea typeface="微软雅黑" charset="0"/>
              </a:rPr>
              <a:t>IWatchManager</a:t>
            </a:r>
            <a:r>
              <a:rPr lang="zh-CN" altLang="en-US" dirty="0">
                <a:latin typeface="微软雅黑" charset="0"/>
                <a:ea typeface="微软雅黑" charset="0"/>
              </a:rPr>
              <a:t>类型，用于监视数据与子节点</a:t>
            </a:r>
            <a:endParaRPr lang="en-US" altLang="zh-CN" dirty="0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charset="0"/>
                <a:ea typeface="微软雅黑" charset="0"/>
              </a:rPr>
              <a:t>WatchManager</a:t>
            </a:r>
            <a:r>
              <a:rPr lang="zh-CN" altLang="en-US" dirty="0">
                <a:latin typeface="微软雅黑" charset="0"/>
                <a:ea typeface="微软雅黑" charset="0"/>
              </a:rPr>
              <a:t>中的</a:t>
            </a:r>
            <a:r>
              <a:rPr lang="en-US" altLang="zh-CN" dirty="0" err="1">
                <a:latin typeface="微软雅黑" charset="0"/>
                <a:ea typeface="微软雅黑" charset="0"/>
              </a:rPr>
              <a:t>watchTable</a:t>
            </a:r>
            <a:r>
              <a:rPr lang="en-US" altLang="zh-CN" dirty="0">
                <a:latin typeface="微软雅黑" charset="0"/>
                <a:ea typeface="微软雅黑" charset="0"/>
              </a:rPr>
              <a:t>: HashMap&lt;String, Set&lt;Watcher&gt;&gt;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charset="0"/>
                <a:ea typeface="微软雅黑" charset="0"/>
              </a:rPr>
              <a:t>DataTree.addWatch</a:t>
            </a:r>
            <a:r>
              <a:rPr lang="en-US" altLang="zh-CN" dirty="0">
                <a:latin typeface="微软雅黑" charset="0"/>
                <a:ea typeface="微软雅黑" charset="0"/>
              </a:rPr>
              <a:t> -&gt; </a:t>
            </a:r>
            <a:r>
              <a:rPr lang="en-US" altLang="zh-CN" dirty="0" err="1">
                <a:latin typeface="微软雅黑" charset="0"/>
                <a:ea typeface="微软雅黑" charset="0"/>
              </a:rPr>
              <a:t>WatchManager.addWatch</a:t>
            </a:r>
            <a:endParaRPr lang="en-US" altLang="zh-CN" dirty="0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charset="0"/>
                <a:ea typeface="微软雅黑" charset="0"/>
              </a:rPr>
              <a:t>DataTree.removeCxcn</a:t>
            </a:r>
            <a:r>
              <a:rPr lang="en-US" altLang="zh-CN" dirty="0">
                <a:latin typeface="微软雅黑" charset="0"/>
                <a:ea typeface="微软雅黑" charset="0"/>
              </a:rPr>
              <a:t> -&gt; </a:t>
            </a:r>
            <a:r>
              <a:rPr lang="en-US" altLang="zh-CN" dirty="0" err="1">
                <a:latin typeface="微软雅黑" charset="0"/>
                <a:ea typeface="微软雅黑" charset="0"/>
              </a:rPr>
              <a:t>WatchManager.removeWatcher</a:t>
            </a:r>
            <a:endParaRPr lang="en-US" altLang="zh-CN" dirty="0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charset="0"/>
                <a:ea typeface="微软雅黑" charset="0"/>
              </a:rPr>
              <a:t>DataTree.SetData</a:t>
            </a:r>
            <a:r>
              <a:rPr lang="en-US" altLang="zh-CN" dirty="0">
                <a:latin typeface="微软雅黑" charset="0"/>
                <a:ea typeface="微软雅黑" charset="0"/>
              </a:rPr>
              <a:t> -&gt; </a:t>
            </a:r>
            <a:r>
              <a:rPr lang="en-US" altLang="zh-CN" dirty="0" err="1">
                <a:latin typeface="微软雅黑" charset="0"/>
                <a:ea typeface="微软雅黑" charset="0"/>
              </a:rPr>
              <a:t>WatchManager.triggerWatch</a:t>
            </a:r>
            <a:endParaRPr lang="zh-CN" altLang="en-US" dirty="0">
              <a:latin typeface="微软雅黑" charset="0"/>
              <a:ea typeface="微软雅黑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886ABF-0472-9884-CA7D-C5034256E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04" y="1145401"/>
            <a:ext cx="7622157" cy="456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类与接口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5049ED-A3C8-D76B-8141-E9F5A396D7FE}"/>
              </a:ext>
            </a:extLst>
          </p:cNvPr>
          <p:cNvSpPr/>
          <p:nvPr/>
        </p:nvSpPr>
        <p:spPr>
          <a:xfrm>
            <a:off x="376252" y="1403685"/>
            <a:ext cx="5049646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微软雅黑" charset="0"/>
                <a:ea typeface="微软雅黑" charset="0"/>
              </a:rPr>
              <a:t>1.  </a:t>
            </a:r>
            <a:r>
              <a:rPr lang="zh-CN" altLang="en-US" dirty="0">
                <a:latin typeface="微软雅黑" charset="0"/>
                <a:ea typeface="微软雅黑" charset="0"/>
              </a:rPr>
              <a:t>创建</a:t>
            </a:r>
            <a:r>
              <a:rPr lang="en-US" altLang="zh-CN" dirty="0" err="1">
                <a:latin typeface="微软雅黑" charset="0"/>
                <a:ea typeface="微软雅黑" charset="0"/>
              </a:rPr>
              <a:t>WatchedEvent</a:t>
            </a:r>
            <a:r>
              <a:rPr lang="zh-CN" altLang="en-US" dirty="0">
                <a:latin typeface="微软雅黑" charset="0"/>
                <a:ea typeface="微软雅黑" charset="0"/>
              </a:rPr>
              <a:t>对象和</a:t>
            </a:r>
            <a:r>
              <a:rPr lang="en-US" altLang="zh-CN" dirty="0">
                <a:latin typeface="微软雅黑" charset="0"/>
                <a:ea typeface="微软雅黑" charset="0"/>
              </a:rPr>
              <a:t>HashSet</a:t>
            </a:r>
            <a:r>
              <a:rPr lang="zh-CN" altLang="en-US" dirty="0">
                <a:latin typeface="微软雅黑" charset="0"/>
                <a:ea typeface="微软雅黑" charset="0"/>
              </a:rPr>
              <a:t>，加锁</a:t>
            </a:r>
            <a:endParaRPr lang="en-US" altLang="zh-CN" dirty="0">
              <a:latin typeface="微软雅黑" charset="0"/>
              <a:ea typeface="微软雅黑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5DF9E1-456C-9085-70AE-45A078C647E0}"/>
              </a:ext>
            </a:extLst>
          </p:cNvPr>
          <p:cNvSpPr/>
          <p:nvPr/>
        </p:nvSpPr>
        <p:spPr>
          <a:xfrm>
            <a:off x="393751" y="2647169"/>
            <a:ext cx="4786756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微软雅黑" charset="0"/>
                <a:ea typeface="微软雅黑" charset="0"/>
              </a:rPr>
              <a:t>2.  </a:t>
            </a:r>
            <a:r>
              <a:rPr lang="zh-CN" altLang="en-US" dirty="0">
                <a:latin typeface="微软雅黑" charset="0"/>
                <a:ea typeface="微软雅黑" charset="0"/>
              </a:rPr>
              <a:t>迭代器遍历父路径，获取监听器集合</a:t>
            </a:r>
            <a:endParaRPr lang="en-US" altLang="zh-CN" dirty="0">
              <a:latin typeface="微软雅黑" charset="0"/>
              <a:ea typeface="微软雅黑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266109-10DC-F027-033D-2C0C79112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52" y="1896956"/>
            <a:ext cx="8364117" cy="60015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257F691-B04E-77C5-71B0-A460EE88D4F1}"/>
              </a:ext>
            </a:extLst>
          </p:cNvPr>
          <p:cNvSpPr txBox="1"/>
          <p:nvPr/>
        </p:nvSpPr>
        <p:spPr>
          <a:xfrm>
            <a:off x="393751" y="637633"/>
            <a:ext cx="7011856" cy="597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WatchManager.triggerWatch</a:t>
            </a:r>
            <a:r>
              <a:rPr lang="en-US" altLang="zh-CN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方法详解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FEA75A5-AD2E-0AFA-FAEE-43A1AC4E2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51" y="2993877"/>
            <a:ext cx="6820852" cy="70494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54F1156-6523-F773-7D46-AB3A44E83D11}"/>
              </a:ext>
            </a:extLst>
          </p:cNvPr>
          <p:cNvSpPr/>
          <p:nvPr/>
        </p:nvSpPr>
        <p:spPr>
          <a:xfrm>
            <a:off x="393751" y="3866629"/>
            <a:ext cx="4786756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微软雅黑" charset="0"/>
                <a:ea typeface="微软雅黑" charset="0"/>
              </a:rPr>
              <a:t>3.  </a:t>
            </a:r>
            <a:r>
              <a:rPr lang="zh-CN" altLang="en-US" dirty="0">
                <a:latin typeface="微软雅黑" charset="0"/>
                <a:ea typeface="微软雅黑" charset="0"/>
              </a:rPr>
              <a:t>检查监听模式并添加至</a:t>
            </a:r>
            <a:r>
              <a:rPr lang="en-US" altLang="zh-CN" dirty="0">
                <a:latin typeface="微软雅黑" charset="0"/>
                <a:ea typeface="微软雅黑" charset="0"/>
              </a:rPr>
              <a:t>watchers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97C7C59-232E-A626-9DAE-F62D5CD5D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51" y="4283987"/>
            <a:ext cx="5591955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2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类与接口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5049ED-A3C8-D76B-8141-E9F5A396D7FE}"/>
              </a:ext>
            </a:extLst>
          </p:cNvPr>
          <p:cNvSpPr/>
          <p:nvPr/>
        </p:nvSpPr>
        <p:spPr>
          <a:xfrm>
            <a:off x="376252" y="1335105"/>
            <a:ext cx="5049646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微软雅黑" charset="0"/>
                <a:ea typeface="微软雅黑" charset="0"/>
              </a:rPr>
              <a:t>4.  </a:t>
            </a:r>
            <a:r>
              <a:rPr lang="zh-CN" altLang="en-US" dirty="0">
                <a:latin typeface="微软雅黑" charset="0"/>
                <a:ea typeface="微软雅黑" charset="0"/>
              </a:rPr>
              <a:t>遍历</a:t>
            </a:r>
            <a:r>
              <a:rPr lang="en-US" altLang="zh-CN" dirty="0">
                <a:latin typeface="微软雅黑" charset="0"/>
                <a:ea typeface="微软雅黑" charset="0"/>
              </a:rPr>
              <a:t>watchers</a:t>
            </a:r>
            <a:r>
              <a:rPr lang="zh-CN" altLang="en-US" dirty="0">
                <a:latin typeface="微软雅黑" charset="0"/>
                <a:ea typeface="微软雅黑" charset="0"/>
              </a:rPr>
              <a:t>，调用</a:t>
            </a:r>
            <a:r>
              <a:rPr lang="en-US" altLang="zh-CN" dirty="0">
                <a:latin typeface="微软雅黑" charset="0"/>
                <a:ea typeface="微软雅黑" charset="0"/>
              </a:rPr>
              <a:t>process</a:t>
            </a:r>
            <a:r>
              <a:rPr lang="zh-CN" altLang="en-US" dirty="0">
                <a:latin typeface="微软雅黑" charset="0"/>
                <a:ea typeface="微软雅黑" charset="0"/>
              </a:rPr>
              <a:t>方法</a:t>
            </a:r>
            <a:endParaRPr lang="en-US" altLang="zh-CN" dirty="0">
              <a:latin typeface="微软雅黑" charset="0"/>
              <a:ea typeface="微软雅黑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5DF9E1-456C-9085-70AE-45A078C647E0}"/>
              </a:ext>
            </a:extLst>
          </p:cNvPr>
          <p:cNvSpPr/>
          <p:nvPr/>
        </p:nvSpPr>
        <p:spPr>
          <a:xfrm>
            <a:off x="376252" y="5497090"/>
            <a:ext cx="6978599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微软雅黑" charset="0"/>
                <a:ea typeface="微软雅黑" charset="0"/>
              </a:rPr>
              <a:t>6.  </a:t>
            </a:r>
            <a:r>
              <a:rPr lang="zh-CN" altLang="en-US" dirty="0">
                <a:latin typeface="微软雅黑" charset="0"/>
                <a:ea typeface="微软雅黑" charset="0"/>
              </a:rPr>
              <a:t>返回一个</a:t>
            </a:r>
            <a:r>
              <a:rPr lang="en-US" altLang="zh-CN" dirty="0" err="1">
                <a:latin typeface="微软雅黑" charset="0"/>
                <a:ea typeface="微软雅黑" charset="0"/>
              </a:rPr>
              <a:t>WatcherOrBitSet</a:t>
            </a:r>
            <a:r>
              <a:rPr lang="zh-CN" altLang="en-US" dirty="0">
                <a:latin typeface="微软雅黑" charset="0"/>
                <a:ea typeface="微软雅黑" charset="0"/>
              </a:rPr>
              <a:t>对象，包含触发的</a:t>
            </a:r>
            <a:r>
              <a:rPr lang="en-US" altLang="zh-CN" dirty="0">
                <a:latin typeface="微软雅黑" charset="0"/>
                <a:ea typeface="微软雅黑" charset="0"/>
              </a:rPr>
              <a:t>Watcher</a:t>
            </a:r>
            <a:r>
              <a:rPr lang="zh-CN" altLang="en-US" dirty="0">
                <a:latin typeface="微软雅黑" charset="0"/>
                <a:ea typeface="微软雅黑" charset="0"/>
              </a:rPr>
              <a:t>集合</a:t>
            </a:r>
            <a:endParaRPr lang="en-US" altLang="zh-CN" dirty="0">
              <a:latin typeface="微软雅黑" charset="0"/>
              <a:ea typeface="微软雅黑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57F691-B04E-77C5-71B0-A460EE88D4F1}"/>
              </a:ext>
            </a:extLst>
          </p:cNvPr>
          <p:cNvSpPr txBox="1"/>
          <p:nvPr/>
        </p:nvSpPr>
        <p:spPr>
          <a:xfrm>
            <a:off x="393751" y="637633"/>
            <a:ext cx="7011856" cy="597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WatchManager.triggerWatch</a:t>
            </a:r>
            <a:r>
              <a:rPr lang="en-US" altLang="zh-CN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方法详解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DF8E9B-C7E7-AB2B-A7C3-C9CA880D7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51" y="1752463"/>
            <a:ext cx="5715798" cy="18481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268A10F-3BC8-2599-DA5F-CDD654E9F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52" y="4086509"/>
            <a:ext cx="8859486" cy="123842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64D4DB7-4555-B545-8951-1AF4AB171E33}"/>
              </a:ext>
            </a:extLst>
          </p:cNvPr>
          <p:cNvSpPr/>
          <p:nvPr/>
        </p:nvSpPr>
        <p:spPr>
          <a:xfrm>
            <a:off x="393750" y="3669151"/>
            <a:ext cx="6978599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微软雅黑" charset="0"/>
                <a:ea typeface="微软雅黑" charset="0"/>
              </a:rPr>
              <a:t>5.  </a:t>
            </a:r>
            <a:r>
              <a:rPr lang="zh-CN" altLang="en-US" dirty="0">
                <a:latin typeface="微软雅黑" charset="0"/>
                <a:ea typeface="微软雅黑" charset="0"/>
              </a:rPr>
              <a:t>根据事件类型更新服务器的监控指标</a:t>
            </a:r>
            <a:endParaRPr lang="en-US" altLang="zh-CN" dirty="0">
              <a:latin typeface="微软雅黑" charset="0"/>
              <a:ea typeface="微软雅黑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B0FEE05-9FA1-9F54-F564-5CF98F427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52" y="5878433"/>
            <a:ext cx="4363059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1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1569</TotalTime>
  <Words>648</Words>
  <Application>Microsoft Office PowerPoint</Application>
  <PresentationFormat>宽屏</PresentationFormat>
  <Paragraphs>83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Microsoft YaHei</vt:lpstr>
      <vt:lpstr>Microsoft YaHei</vt:lpstr>
      <vt:lpstr>Arial</vt:lpstr>
      <vt:lpstr>Segoe UI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铭宸 张</cp:lastModifiedBy>
  <cp:revision>100</cp:revision>
  <dcterms:created xsi:type="dcterms:W3CDTF">2015-08-18T02:51:41Z</dcterms:created>
  <dcterms:modified xsi:type="dcterms:W3CDTF">2023-10-18T09:11:48Z</dcterms:modified>
  <cp:category/>
</cp:coreProperties>
</file>