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8"/>
  </p:notesMasterIdLst>
  <p:sldIdLst>
    <p:sldId id="256" r:id="rId3"/>
    <p:sldId id="257" r:id="rId4"/>
    <p:sldId id="258" r:id="rId5"/>
    <p:sldId id="269" r:id="rId6"/>
    <p:sldId id="270" r:id="rId7"/>
    <p:sldId id="272" r:id="rId8"/>
    <p:sldId id="271" r:id="rId9"/>
    <p:sldId id="273" r:id="rId10"/>
    <p:sldId id="261" r:id="rId11"/>
    <p:sldId id="274" r:id="rId12"/>
    <p:sldId id="259" r:id="rId13"/>
    <p:sldId id="260" r:id="rId14"/>
    <p:sldId id="262" r:id="rId15"/>
    <p:sldId id="263" r:id="rId16"/>
    <p:sldId id="264" r:id="rId17"/>
  </p:sldIdLst>
  <p:sldSz cx="9144000" cy="5143500" type="screen16x9"/>
  <p:notesSz cx="6858000" cy="9144000"/>
  <p:embeddedFontLst>
    <p:embeddedFont>
      <p:font typeface="Roboto" panose="020B0604020202020204" charset="0"/>
      <p:regular r:id="rId19"/>
      <p:bold r:id="rId20"/>
      <p:italic r:id="rId21"/>
      <p:boldItalic r:id="rId22"/>
    </p:embeddedFont>
    <p:embeddedFont>
      <p:font typeface="Lato" panose="020B0604020202020204" charset="0"/>
      <p:regular r:id="rId23"/>
      <p:bold r:id="rId24"/>
      <p:italic r:id="rId25"/>
      <p:boldItalic r:id="rId26"/>
    </p:embeddedFont>
    <p:embeddedFont>
      <p:font typeface="Lato Black" panose="020B0604020202020204" charset="0"/>
      <p:bold r:id="rId27"/>
      <p:boldItalic r:id="rId28"/>
    </p:embeddedFont>
    <p:embeddedFont>
      <p:font typeface="Trebuchet MS" panose="020B0603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p:scale>
          <a:sx n="102" d="100"/>
          <a:sy n="102" d="100"/>
        </p:scale>
        <p:origin x="-869" y="-2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907478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r>
              <a:rPr lang="en" sz="2900" b="1" i="0" u="none" strike="noStrike" cap="none" dirty="0" smtClean="0">
                <a:solidFill>
                  <a:schemeClr val="lt1"/>
                </a:solidFill>
                <a:latin typeface="Trebuchet MS"/>
                <a:ea typeface="Trebuchet MS"/>
                <a:cs typeface="Trebuchet MS"/>
                <a:sym typeface="Trebuchet MS"/>
              </a:rPr>
              <a:t>ELEMENTRIX</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i="0" u="none" strike="noStrike" cap="none" dirty="0" smtClean="0">
                <a:solidFill>
                  <a:schemeClr val="lt1"/>
                </a:solidFill>
                <a:latin typeface="Trebuchet MS"/>
                <a:ea typeface="Trebuchet MS"/>
                <a:cs typeface="Trebuchet MS"/>
                <a:sym typeface="Trebuchet MS"/>
              </a:rPr>
              <a:t>:18.09.2022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8515375" cy="4710621"/>
          </a:xfrm>
        </p:spPr>
        <p:txBody>
          <a:bodyPr/>
          <a:lstStyle/>
          <a:p>
            <a:pPr marL="139700" indent="0">
              <a:buNone/>
            </a:pPr>
            <a:r>
              <a:rPr lang="en-GB" dirty="0" smtClean="0"/>
              <a:t>SOURCE CODE:</a:t>
            </a:r>
          </a:p>
          <a:p>
            <a:pPr marL="139700" indent="0">
              <a:buNone/>
            </a:pP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000" b="10572"/>
          <a:stretch/>
        </p:blipFill>
        <p:spPr>
          <a:xfrm>
            <a:off x="138545" y="457201"/>
            <a:ext cx="8943110" cy="4599709"/>
          </a:xfrm>
          <a:prstGeom prst="rect">
            <a:avLst/>
          </a:prstGeom>
        </p:spPr>
      </p:pic>
    </p:spTree>
    <p:extLst>
      <p:ext uri="{BB962C8B-B14F-4D97-AF65-F5344CB8AC3E}">
        <p14:creationId xmlns:p14="http://schemas.microsoft.com/office/powerpoint/2010/main" val="375274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
        <p:nvSpPr>
          <p:cNvPr id="4" name="Google Shape;378;p7"/>
          <p:cNvSpPr txBox="1"/>
          <p:nvPr/>
        </p:nvSpPr>
        <p:spPr>
          <a:xfrm>
            <a:off x="524609" y="933943"/>
            <a:ext cx="8238600" cy="3414300"/>
          </a:xfrm>
          <a:prstGeom prst="rect">
            <a:avLst/>
          </a:prstGeom>
          <a:noFill/>
          <a:ln>
            <a:noFill/>
          </a:ln>
        </p:spPr>
        <p:txBody>
          <a:bodyPr spcFirstLastPara="1" wrap="square" lIns="91425" tIns="91425" rIns="91425" bIns="91425" anchor="t" anchorCtr="0">
            <a:noAutofit/>
          </a:bodyPr>
          <a:lstStyle/>
          <a:p>
            <a:pPr marL="285750" lvl="0" indent="-285750">
              <a:buSzPts val="1400"/>
              <a:buFont typeface="Arial" pitchFamily="34" charset="0"/>
              <a:buChar char="•"/>
            </a:pPr>
            <a:r>
              <a:rPr lang="en-IN" sz="1600" dirty="0">
                <a:solidFill>
                  <a:srgbClr val="222222"/>
                </a:solidFill>
                <a:highlight>
                  <a:srgbClr val="FFFFFF"/>
                </a:highlight>
                <a:latin typeface="Lato"/>
                <a:ea typeface="Lato"/>
                <a:cs typeface="Lato"/>
                <a:sym typeface="Lato"/>
              </a:rPr>
              <a:t>Anomaly and tampering detection of cameras </a:t>
            </a:r>
            <a:r>
              <a:rPr lang="en-IN" sz="1600" dirty="0" smtClean="0">
                <a:solidFill>
                  <a:srgbClr val="222222"/>
                </a:solidFill>
                <a:highlight>
                  <a:srgbClr val="FFFFFF"/>
                </a:highlight>
                <a:latin typeface="Lato"/>
                <a:ea typeface="Lato"/>
                <a:cs typeface="Lato"/>
                <a:sym typeface="Lato"/>
              </a:rPr>
              <a:t>by providing details</a:t>
            </a:r>
          </a:p>
          <a:p>
            <a:pPr lvl="0">
              <a:buSzPts val="1400"/>
            </a:pPr>
            <a:r>
              <a:rPr lang="en-IN" sz="1600" dirty="0">
                <a:solidFill>
                  <a:srgbClr val="222222"/>
                </a:solidFill>
                <a:highlight>
                  <a:srgbClr val="FFFFFF"/>
                </a:highlight>
                <a:latin typeface="Lato"/>
                <a:ea typeface="Lato"/>
                <a:cs typeface="Lato"/>
                <a:sym typeface="Lato"/>
              </a:rPr>
              <a:t> </a:t>
            </a:r>
            <a:r>
              <a:rPr lang="en-IN" sz="1600" dirty="0" smtClean="0">
                <a:solidFill>
                  <a:srgbClr val="222222"/>
                </a:solidFill>
                <a:highlight>
                  <a:srgbClr val="FFFFFF"/>
                </a:highlight>
                <a:latin typeface="Lato"/>
                <a:ea typeface="Lato"/>
                <a:cs typeface="Lato"/>
                <a:sym typeface="Lato"/>
              </a:rPr>
              <a:t>     (</a:t>
            </a:r>
            <a:r>
              <a:rPr lang="en-IN" sz="1600" dirty="0" err="1">
                <a:solidFill>
                  <a:srgbClr val="222222"/>
                </a:solidFill>
                <a:highlight>
                  <a:srgbClr val="FFFFFF"/>
                </a:highlight>
                <a:latin typeface="Lato"/>
                <a:ea typeface="Lato"/>
                <a:cs typeface="Lato"/>
                <a:sym typeface="Lato"/>
              </a:rPr>
              <a:t>Sayyed</a:t>
            </a:r>
            <a:r>
              <a:rPr lang="en-IN" sz="1600" dirty="0">
                <a:solidFill>
                  <a:srgbClr val="222222"/>
                </a:solidFill>
                <a:highlight>
                  <a:srgbClr val="FFFFFF"/>
                </a:highlight>
                <a:latin typeface="Lato"/>
                <a:ea typeface="Lato"/>
                <a:cs typeface="Lato"/>
                <a:sym typeface="Lato"/>
              </a:rPr>
              <a:t> Mohammad </a:t>
            </a:r>
            <a:r>
              <a:rPr lang="en-IN" sz="1600" dirty="0" err="1">
                <a:solidFill>
                  <a:srgbClr val="222222"/>
                </a:solidFill>
                <a:highlight>
                  <a:srgbClr val="FFFFFF"/>
                </a:highlight>
                <a:latin typeface="Lato"/>
                <a:ea typeface="Lato"/>
                <a:cs typeface="Lato"/>
                <a:sym typeface="Lato"/>
              </a:rPr>
              <a:t>Hosseini</a:t>
            </a:r>
            <a:r>
              <a:rPr lang="en-IN" sz="1600" dirty="0">
                <a:solidFill>
                  <a:srgbClr val="222222"/>
                </a:solidFill>
                <a:highlight>
                  <a:srgbClr val="FFFFFF"/>
                </a:highlight>
                <a:latin typeface="Lato"/>
                <a:ea typeface="Lato"/>
                <a:cs typeface="Lato"/>
                <a:sym typeface="Lato"/>
              </a:rPr>
              <a:t> and Amir </a:t>
            </a:r>
            <a:r>
              <a:rPr lang="en-IN" sz="1600" dirty="0" err="1">
                <a:solidFill>
                  <a:srgbClr val="222222"/>
                </a:solidFill>
                <a:highlight>
                  <a:srgbClr val="FFFFFF"/>
                </a:highlight>
                <a:latin typeface="Lato"/>
                <a:ea typeface="Lato"/>
                <a:cs typeface="Lato"/>
                <a:sym typeface="Lato"/>
              </a:rPr>
              <a:t>Hossein</a:t>
            </a:r>
            <a:r>
              <a:rPr lang="en-IN" sz="1600" dirty="0">
                <a:solidFill>
                  <a:srgbClr val="222222"/>
                </a:solidFill>
                <a:highlight>
                  <a:srgbClr val="FFFFFF"/>
                </a:highlight>
                <a:latin typeface="Lato"/>
                <a:ea typeface="Lato"/>
                <a:cs typeface="Lato"/>
                <a:sym typeface="Lato"/>
              </a:rPr>
              <a:t> </a:t>
            </a:r>
            <a:r>
              <a:rPr lang="en-IN" sz="1600" dirty="0" err="1">
                <a:solidFill>
                  <a:srgbClr val="222222"/>
                </a:solidFill>
                <a:highlight>
                  <a:srgbClr val="FFFFFF"/>
                </a:highlight>
                <a:latin typeface="Lato"/>
                <a:ea typeface="Lato"/>
                <a:cs typeface="Lato"/>
                <a:sym typeface="Lato"/>
              </a:rPr>
              <a:t>Taherinia</a:t>
            </a:r>
            <a:r>
              <a:rPr lang="en-IN" sz="1600" dirty="0">
                <a:solidFill>
                  <a:srgbClr val="222222"/>
                </a:solidFill>
                <a:highlight>
                  <a:srgbClr val="FFFFFF"/>
                </a:highlight>
                <a:latin typeface="Lato"/>
                <a:ea typeface="Lato"/>
                <a:cs typeface="Lato"/>
                <a:sym typeface="Lato"/>
              </a:rPr>
              <a:t>) in </a:t>
            </a:r>
            <a:r>
              <a:rPr lang="en-IN" sz="1600" dirty="0" smtClean="0">
                <a:solidFill>
                  <a:srgbClr val="222222"/>
                </a:solidFill>
                <a:highlight>
                  <a:srgbClr val="FFFFFF"/>
                </a:highlight>
                <a:latin typeface="Lato"/>
                <a:ea typeface="Lato"/>
                <a:cs typeface="Lato"/>
                <a:sym typeface="Lato"/>
              </a:rPr>
              <a:t>2016</a:t>
            </a:r>
          </a:p>
          <a:p>
            <a:pPr lvl="0">
              <a:buSzPts val="1400"/>
            </a:pPr>
            <a:r>
              <a:rPr lang="en-IN" sz="1600" dirty="0" smtClean="0">
                <a:solidFill>
                  <a:srgbClr val="222222"/>
                </a:solidFill>
                <a:highlight>
                  <a:srgbClr val="FFFFFF"/>
                </a:highlight>
                <a:latin typeface="Lato"/>
                <a:ea typeface="Lato"/>
                <a:cs typeface="Lato"/>
                <a:sym typeface="Lato"/>
              </a:rPr>
              <a:t>      DOI:10.1109/ICCKE.2016.7802134</a:t>
            </a:r>
          </a:p>
          <a:p>
            <a:pPr marL="285750" lvl="0" indent="-285750">
              <a:buSzPts val="1400"/>
              <a:buFont typeface="Arial" pitchFamily="34" charset="0"/>
              <a:buChar char="•"/>
            </a:pPr>
            <a:endParaRPr lang="en-IN" sz="1600" dirty="0">
              <a:solidFill>
                <a:srgbClr val="222222"/>
              </a:solidFill>
              <a:highlight>
                <a:srgbClr val="FFFFFF"/>
              </a:highlight>
              <a:latin typeface="Lato"/>
              <a:ea typeface="Lato"/>
              <a:cs typeface="Lato"/>
              <a:sym typeface="Lato"/>
            </a:endParaRPr>
          </a:p>
          <a:p>
            <a:pPr marL="285750" lvl="0" indent="-285750">
              <a:buSzPts val="1400"/>
              <a:buFont typeface="Arial" pitchFamily="34" charset="0"/>
              <a:buChar char="•"/>
            </a:pPr>
            <a:r>
              <a:rPr lang="en-IN" sz="1600" dirty="0" smtClean="0">
                <a:solidFill>
                  <a:srgbClr val="222222"/>
                </a:solidFill>
                <a:highlight>
                  <a:srgbClr val="FFFFFF"/>
                </a:highlight>
                <a:latin typeface="Lato"/>
                <a:ea typeface="Lato"/>
                <a:cs typeface="Lato"/>
                <a:sym typeface="Lato"/>
              </a:rPr>
              <a:t>UHCTD</a:t>
            </a:r>
            <a:r>
              <a:rPr lang="en-IN" sz="1600" dirty="0">
                <a:solidFill>
                  <a:srgbClr val="222222"/>
                </a:solidFill>
                <a:highlight>
                  <a:srgbClr val="FFFFFF"/>
                </a:highlight>
                <a:latin typeface="Lato"/>
                <a:ea typeface="Lato"/>
                <a:cs typeface="Lato"/>
                <a:sym typeface="Lato"/>
              </a:rPr>
              <a:t>: A Comprehensive Dataset for Camera Tampering </a:t>
            </a:r>
            <a:r>
              <a:rPr lang="en-IN" sz="1600" dirty="0" smtClean="0">
                <a:solidFill>
                  <a:srgbClr val="222222"/>
                </a:solidFill>
                <a:highlight>
                  <a:srgbClr val="FFFFFF"/>
                </a:highlight>
                <a:latin typeface="Lato"/>
                <a:ea typeface="Lato"/>
                <a:cs typeface="Lato"/>
                <a:sym typeface="Lato"/>
              </a:rPr>
              <a:t>Detection</a:t>
            </a:r>
          </a:p>
          <a:p>
            <a:pPr lvl="0">
              <a:buSzPts val="1400"/>
            </a:pPr>
            <a:r>
              <a:rPr lang="en-IN" sz="1600" dirty="0" smtClean="0">
                <a:solidFill>
                  <a:srgbClr val="222222"/>
                </a:solidFill>
                <a:highlight>
                  <a:srgbClr val="FFFFFF"/>
                </a:highlight>
                <a:latin typeface="Lato"/>
                <a:ea typeface="Lato"/>
                <a:cs typeface="Lato"/>
                <a:sym typeface="Lato"/>
              </a:rPr>
              <a:t>      (</a:t>
            </a:r>
            <a:r>
              <a:rPr lang="en-IN" sz="1600" dirty="0" err="1">
                <a:solidFill>
                  <a:srgbClr val="222222"/>
                </a:solidFill>
                <a:highlight>
                  <a:srgbClr val="FFFFFF"/>
                </a:highlight>
                <a:latin typeface="Lato"/>
                <a:ea typeface="Lato"/>
                <a:cs typeface="Lato"/>
                <a:sym typeface="Lato"/>
              </a:rPr>
              <a:t>Pranav</a:t>
            </a:r>
            <a:r>
              <a:rPr lang="en-IN" sz="1600" dirty="0">
                <a:solidFill>
                  <a:srgbClr val="222222"/>
                </a:solidFill>
                <a:highlight>
                  <a:srgbClr val="FFFFFF"/>
                </a:highlight>
                <a:latin typeface="Lato"/>
                <a:ea typeface="Lato"/>
                <a:cs typeface="Lato"/>
                <a:sym typeface="Lato"/>
              </a:rPr>
              <a:t> </a:t>
            </a:r>
            <a:r>
              <a:rPr lang="en-IN" sz="1600" dirty="0" err="1">
                <a:solidFill>
                  <a:srgbClr val="222222"/>
                </a:solidFill>
                <a:highlight>
                  <a:srgbClr val="FFFFFF"/>
                </a:highlight>
                <a:latin typeface="Lato"/>
                <a:ea typeface="Lato"/>
                <a:cs typeface="Lato"/>
                <a:sym typeface="Lato"/>
              </a:rPr>
              <a:t>Mantini</a:t>
            </a:r>
            <a:r>
              <a:rPr lang="en-IN" sz="1600" dirty="0">
                <a:solidFill>
                  <a:srgbClr val="222222"/>
                </a:solidFill>
                <a:highlight>
                  <a:srgbClr val="FFFFFF"/>
                </a:highlight>
                <a:latin typeface="Lato"/>
                <a:ea typeface="Lato"/>
                <a:cs typeface="Lato"/>
                <a:sym typeface="Lato"/>
              </a:rPr>
              <a:t> and </a:t>
            </a:r>
            <a:r>
              <a:rPr lang="en-IN" sz="1600" dirty="0" err="1">
                <a:solidFill>
                  <a:srgbClr val="222222"/>
                </a:solidFill>
                <a:highlight>
                  <a:srgbClr val="FFFFFF"/>
                </a:highlight>
                <a:latin typeface="Lato"/>
                <a:ea typeface="Lato"/>
                <a:cs typeface="Lato"/>
                <a:sym typeface="Lato"/>
              </a:rPr>
              <a:t>Shishir</a:t>
            </a:r>
            <a:r>
              <a:rPr lang="en-IN" sz="1600" dirty="0">
                <a:solidFill>
                  <a:srgbClr val="222222"/>
                </a:solidFill>
                <a:highlight>
                  <a:srgbClr val="FFFFFF"/>
                </a:highlight>
                <a:latin typeface="Lato"/>
                <a:ea typeface="Lato"/>
                <a:cs typeface="Lato"/>
                <a:sym typeface="Lato"/>
              </a:rPr>
              <a:t> K. Shah) in </a:t>
            </a:r>
            <a:r>
              <a:rPr lang="en-IN" sz="1600" dirty="0" smtClean="0">
                <a:solidFill>
                  <a:srgbClr val="222222"/>
                </a:solidFill>
                <a:highlight>
                  <a:srgbClr val="FFFFFF"/>
                </a:highlight>
                <a:latin typeface="Lato"/>
                <a:ea typeface="Lato"/>
                <a:cs typeface="Lato"/>
                <a:sym typeface="Lato"/>
              </a:rPr>
              <a:t>2019</a:t>
            </a:r>
          </a:p>
          <a:p>
            <a:pPr lvl="0">
              <a:buSzPts val="1400"/>
            </a:pPr>
            <a:r>
              <a:rPr lang="en-IN" sz="1600" dirty="0">
                <a:solidFill>
                  <a:srgbClr val="222222"/>
                </a:solidFill>
                <a:highlight>
                  <a:srgbClr val="FFFFFF"/>
                </a:highlight>
                <a:latin typeface="Lato"/>
                <a:ea typeface="Lato"/>
                <a:cs typeface="Lato"/>
                <a:sym typeface="Lato"/>
              </a:rPr>
              <a:t> </a:t>
            </a:r>
            <a:r>
              <a:rPr lang="en-IN" sz="1600" dirty="0" smtClean="0">
                <a:solidFill>
                  <a:srgbClr val="222222"/>
                </a:solidFill>
                <a:highlight>
                  <a:srgbClr val="FFFFFF"/>
                </a:highlight>
                <a:latin typeface="Lato"/>
                <a:ea typeface="Lato"/>
                <a:cs typeface="Lato"/>
                <a:sym typeface="Lato"/>
              </a:rPr>
              <a:t>     DOI</a:t>
            </a:r>
            <a:r>
              <a:rPr lang="en-IN" sz="1600" dirty="0">
                <a:solidFill>
                  <a:srgbClr val="222222"/>
                </a:solidFill>
                <a:highlight>
                  <a:srgbClr val="FFFFFF"/>
                </a:highlight>
                <a:latin typeface="Lato"/>
                <a:ea typeface="Lato"/>
                <a:cs typeface="Lato"/>
                <a:sym typeface="Lato"/>
              </a:rPr>
              <a:t>: 10.1109/AVSS.2019.8909856</a:t>
            </a:r>
            <a:endParaRPr sz="1600" b="0" i="0" u="none" strike="noStrike" cap="none" dirty="0">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smtClean="0">
                <a:solidFill>
                  <a:srgbClr val="4A4548"/>
                </a:solidFill>
                <a:highlight>
                  <a:srgbClr val="FFFFFF"/>
                </a:highlight>
              </a:rPr>
              <a:t>JUPYTER</a:t>
            </a:r>
            <a:endParaRP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smtClean="0">
                <a:solidFill>
                  <a:srgbClr val="222222"/>
                </a:solidFill>
                <a:highlight>
                  <a:srgbClr val="FFFFFF"/>
                </a:highlight>
              </a:rPr>
              <a:t>References</a:t>
            </a:r>
            <a:endParaRPr sz="2000" dirty="0"/>
          </a:p>
        </p:txBody>
      </p:sp>
      <p:sp>
        <p:nvSpPr>
          <p:cNvPr id="378" name="Google Shape;378;p7"/>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285750" lvl="0" indent="-285750">
              <a:buSzPts val="1400"/>
              <a:buFont typeface="Arial" pitchFamily="34" charset="0"/>
              <a:buChar char="•"/>
            </a:pPr>
            <a:r>
              <a:rPr lang="en-IN" sz="1600" dirty="0">
                <a:solidFill>
                  <a:srgbClr val="222222"/>
                </a:solidFill>
                <a:highlight>
                  <a:srgbClr val="FFFFFF"/>
                </a:highlight>
                <a:latin typeface="Lato"/>
                <a:ea typeface="Lato"/>
                <a:cs typeface="Lato"/>
                <a:sym typeface="Lato"/>
              </a:rPr>
              <a:t>Anomaly and tampering detection of cameras </a:t>
            </a:r>
            <a:r>
              <a:rPr lang="en-IN" sz="1600" dirty="0" smtClean="0">
                <a:solidFill>
                  <a:srgbClr val="222222"/>
                </a:solidFill>
                <a:highlight>
                  <a:srgbClr val="FFFFFF"/>
                </a:highlight>
                <a:latin typeface="Lato"/>
                <a:ea typeface="Lato"/>
                <a:cs typeface="Lato"/>
                <a:sym typeface="Lato"/>
              </a:rPr>
              <a:t>by providing details</a:t>
            </a:r>
          </a:p>
          <a:p>
            <a:pPr lvl="0">
              <a:buSzPts val="1400"/>
            </a:pPr>
            <a:r>
              <a:rPr lang="en-IN" sz="1600" dirty="0">
                <a:solidFill>
                  <a:srgbClr val="222222"/>
                </a:solidFill>
                <a:highlight>
                  <a:srgbClr val="FFFFFF"/>
                </a:highlight>
                <a:latin typeface="Lato"/>
                <a:ea typeface="Lato"/>
                <a:cs typeface="Lato"/>
                <a:sym typeface="Lato"/>
              </a:rPr>
              <a:t> </a:t>
            </a:r>
            <a:r>
              <a:rPr lang="en-IN" sz="1600" dirty="0" smtClean="0">
                <a:solidFill>
                  <a:srgbClr val="222222"/>
                </a:solidFill>
                <a:highlight>
                  <a:srgbClr val="FFFFFF"/>
                </a:highlight>
                <a:latin typeface="Lato"/>
                <a:ea typeface="Lato"/>
                <a:cs typeface="Lato"/>
                <a:sym typeface="Lato"/>
              </a:rPr>
              <a:t>     (</a:t>
            </a:r>
            <a:r>
              <a:rPr lang="en-IN" sz="1600" dirty="0" err="1">
                <a:solidFill>
                  <a:srgbClr val="222222"/>
                </a:solidFill>
                <a:highlight>
                  <a:srgbClr val="FFFFFF"/>
                </a:highlight>
                <a:latin typeface="Lato"/>
                <a:ea typeface="Lato"/>
                <a:cs typeface="Lato"/>
                <a:sym typeface="Lato"/>
              </a:rPr>
              <a:t>Sayyed</a:t>
            </a:r>
            <a:r>
              <a:rPr lang="en-IN" sz="1600" dirty="0">
                <a:solidFill>
                  <a:srgbClr val="222222"/>
                </a:solidFill>
                <a:highlight>
                  <a:srgbClr val="FFFFFF"/>
                </a:highlight>
                <a:latin typeface="Lato"/>
                <a:ea typeface="Lato"/>
                <a:cs typeface="Lato"/>
                <a:sym typeface="Lato"/>
              </a:rPr>
              <a:t> Mohammad </a:t>
            </a:r>
            <a:r>
              <a:rPr lang="en-IN" sz="1600" dirty="0" err="1">
                <a:solidFill>
                  <a:srgbClr val="222222"/>
                </a:solidFill>
                <a:highlight>
                  <a:srgbClr val="FFFFFF"/>
                </a:highlight>
                <a:latin typeface="Lato"/>
                <a:ea typeface="Lato"/>
                <a:cs typeface="Lato"/>
                <a:sym typeface="Lato"/>
              </a:rPr>
              <a:t>Hosseini</a:t>
            </a:r>
            <a:r>
              <a:rPr lang="en-IN" sz="1600" dirty="0">
                <a:solidFill>
                  <a:srgbClr val="222222"/>
                </a:solidFill>
                <a:highlight>
                  <a:srgbClr val="FFFFFF"/>
                </a:highlight>
                <a:latin typeface="Lato"/>
                <a:ea typeface="Lato"/>
                <a:cs typeface="Lato"/>
                <a:sym typeface="Lato"/>
              </a:rPr>
              <a:t> and Amir </a:t>
            </a:r>
            <a:r>
              <a:rPr lang="en-IN" sz="1600" dirty="0" err="1">
                <a:solidFill>
                  <a:srgbClr val="222222"/>
                </a:solidFill>
                <a:highlight>
                  <a:srgbClr val="FFFFFF"/>
                </a:highlight>
                <a:latin typeface="Lato"/>
                <a:ea typeface="Lato"/>
                <a:cs typeface="Lato"/>
                <a:sym typeface="Lato"/>
              </a:rPr>
              <a:t>Hossein</a:t>
            </a:r>
            <a:r>
              <a:rPr lang="en-IN" sz="1600" dirty="0">
                <a:solidFill>
                  <a:srgbClr val="222222"/>
                </a:solidFill>
                <a:highlight>
                  <a:srgbClr val="FFFFFF"/>
                </a:highlight>
                <a:latin typeface="Lato"/>
                <a:ea typeface="Lato"/>
                <a:cs typeface="Lato"/>
                <a:sym typeface="Lato"/>
              </a:rPr>
              <a:t> </a:t>
            </a:r>
            <a:r>
              <a:rPr lang="en-IN" sz="1600" dirty="0" err="1">
                <a:solidFill>
                  <a:srgbClr val="222222"/>
                </a:solidFill>
                <a:highlight>
                  <a:srgbClr val="FFFFFF"/>
                </a:highlight>
                <a:latin typeface="Lato"/>
                <a:ea typeface="Lato"/>
                <a:cs typeface="Lato"/>
                <a:sym typeface="Lato"/>
              </a:rPr>
              <a:t>Taherinia</a:t>
            </a:r>
            <a:r>
              <a:rPr lang="en-IN" sz="1600" dirty="0">
                <a:solidFill>
                  <a:srgbClr val="222222"/>
                </a:solidFill>
                <a:highlight>
                  <a:srgbClr val="FFFFFF"/>
                </a:highlight>
                <a:latin typeface="Lato"/>
                <a:ea typeface="Lato"/>
                <a:cs typeface="Lato"/>
                <a:sym typeface="Lato"/>
              </a:rPr>
              <a:t>) in </a:t>
            </a:r>
            <a:r>
              <a:rPr lang="en-IN" sz="1600" dirty="0" smtClean="0">
                <a:solidFill>
                  <a:srgbClr val="222222"/>
                </a:solidFill>
                <a:highlight>
                  <a:srgbClr val="FFFFFF"/>
                </a:highlight>
                <a:latin typeface="Lato"/>
                <a:ea typeface="Lato"/>
                <a:cs typeface="Lato"/>
                <a:sym typeface="Lato"/>
              </a:rPr>
              <a:t>2016</a:t>
            </a:r>
          </a:p>
          <a:p>
            <a:pPr lvl="0">
              <a:buSzPts val="1400"/>
            </a:pPr>
            <a:r>
              <a:rPr lang="en-IN" sz="1600" dirty="0" smtClean="0">
                <a:solidFill>
                  <a:srgbClr val="222222"/>
                </a:solidFill>
                <a:highlight>
                  <a:srgbClr val="FFFFFF"/>
                </a:highlight>
                <a:latin typeface="Lato"/>
                <a:ea typeface="Lato"/>
                <a:cs typeface="Lato"/>
                <a:sym typeface="Lato"/>
              </a:rPr>
              <a:t>      DOI:10.1109/ICCKE.2016.7802134</a:t>
            </a:r>
          </a:p>
          <a:p>
            <a:pPr marL="285750" lvl="0" indent="-285750">
              <a:buSzPts val="1400"/>
              <a:buFont typeface="Arial" pitchFamily="34" charset="0"/>
              <a:buChar char="•"/>
            </a:pPr>
            <a:endParaRPr lang="en-IN" sz="1600" dirty="0">
              <a:solidFill>
                <a:srgbClr val="222222"/>
              </a:solidFill>
              <a:highlight>
                <a:srgbClr val="FFFFFF"/>
              </a:highlight>
              <a:latin typeface="Lato"/>
              <a:ea typeface="Lato"/>
              <a:cs typeface="Lato"/>
              <a:sym typeface="Lato"/>
            </a:endParaRPr>
          </a:p>
          <a:p>
            <a:pPr marL="285750" lvl="0" indent="-285750">
              <a:buSzPts val="1400"/>
              <a:buFont typeface="Arial" pitchFamily="34" charset="0"/>
              <a:buChar char="•"/>
            </a:pPr>
            <a:r>
              <a:rPr lang="en-IN" sz="1600" dirty="0" smtClean="0">
                <a:solidFill>
                  <a:srgbClr val="222222"/>
                </a:solidFill>
                <a:highlight>
                  <a:srgbClr val="FFFFFF"/>
                </a:highlight>
                <a:latin typeface="Lato"/>
                <a:ea typeface="Lato"/>
                <a:cs typeface="Lato"/>
                <a:sym typeface="Lato"/>
              </a:rPr>
              <a:t>UHCTD</a:t>
            </a:r>
            <a:r>
              <a:rPr lang="en-IN" sz="1600" dirty="0">
                <a:solidFill>
                  <a:srgbClr val="222222"/>
                </a:solidFill>
                <a:highlight>
                  <a:srgbClr val="FFFFFF"/>
                </a:highlight>
                <a:latin typeface="Lato"/>
                <a:ea typeface="Lato"/>
                <a:cs typeface="Lato"/>
                <a:sym typeface="Lato"/>
              </a:rPr>
              <a:t>: A Comprehensive Dataset for Camera Tampering </a:t>
            </a:r>
            <a:r>
              <a:rPr lang="en-IN" sz="1600" dirty="0" smtClean="0">
                <a:solidFill>
                  <a:srgbClr val="222222"/>
                </a:solidFill>
                <a:highlight>
                  <a:srgbClr val="FFFFFF"/>
                </a:highlight>
                <a:latin typeface="Lato"/>
                <a:ea typeface="Lato"/>
                <a:cs typeface="Lato"/>
                <a:sym typeface="Lato"/>
              </a:rPr>
              <a:t>Detection</a:t>
            </a:r>
          </a:p>
          <a:p>
            <a:pPr lvl="0">
              <a:buSzPts val="1400"/>
            </a:pPr>
            <a:r>
              <a:rPr lang="en-IN" sz="1600" dirty="0" smtClean="0">
                <a:solidFill>
                  <a:srgbClr val="222222"/>
                </a:solidFill>
                <a:highlight>
                  <a:srgbClr val="FFFFFF"/>
                </a:highlight>
                <a:latin typeface="Lato"/>
                <a:ea typeface="Lato"/>
                <a:cs typeface="Lato"/>
                <a:sym typeface="Lato"/>
              </a:rPr>
              <a:t>      (</a:t>
            </a:r>
            <a:r>
              <a:rPr lang="en-IN" sz="1600" dirty="0" err="1">
                <a:solidFill>
                  <a:srgbClr val="222222"/>
                </a:solidFill>
                <a:highlight>
                  <a:srgbClr val="FFFFFF"/>
                </a:highlight>
                <a:latin typeface="Lato"/>
                <a:ea typeface="Lato"/>
                <a:cs typeface="Lato"/>
                <a:sym typeface="Lato"/>
              </a:rPr>
              <a:t>Pranav</a:t>
            </a:r>
            <a:r>
              <a:rPr lang="en-IN" sz="1600" dirty="0">
                <a:solidFill>
                  <a:srgbClr val="222222"/>
                </a:solidFill>
                <a:highlight>
                  <a:srgbClr val="FFFFFF"/>
                </a:highlight>
                <a:latin typeface="Lato"/>
                <a:ea typeface="Lato"/>
                <a:cs typeface="Lato"/>
                <a:sym typeface="Lato"/>
              </a:rPr>
              <a:t> </a:t>
            </a:r>
            <a:r>
              <a:rPr lang="en-IN" sz="1600" dirty="0" err="1">
                <a:solidFill>
                  <a:srgbClr val="222222"/>
                </a:solidFill>
                <a:highlight>
                  <a:srgbClr val="FFFFFF"/>
                </a:highlight>
                <a:latin typeface="Lato"/>
                <a:ea typeface="Lato"/>
                <a:cs typeface="Lato"/>
                <a:sym typeface="Lato"/>
              </a:rPr>
              <a:t>Mantini</a:t>
            </a:r>
            <a:r>
              <a:rPr lang="en-IN" sz="1600" dirty="0">
                <a:solidFill>
                  <a:srgbClr val="222222"/>
                </a:solidFill>
                <a:highlight>
                  <a:srgbClr val="FFFFFF"/>
                </a:highlight>
                <a:latin typeface="Lato"/>
                <a:ea typeface="Lato"/>
                <a:cs typeface="Lato"/>
                <a:sym typeface="Lato"/>
              </a:rPr>
              <a:t> and </a:t>
            </a:r>
            <a:r>
              <a:rPr lang="en-IN" sz="1600" dirty="0" err="1">
                <a:solidFill>
                  <a:srgbClr val="222222"/>
                </a:solidFill>
                <a:highlight>
                  <a:srgbClr val="FFFFFF"/>
                </a:highlight>
                <a:latin typeface="Lato"/>
                <a:ea typeface="Lato"/>
                <a:cs typeface="Lato"/>
                <a:sym typeface="Lato"/>
              </a:rPr>
              <a:t>Shishir</a:t>
            </a:r>
            <a:r>
              <a:rPr lang="en-IN" sz="1600" dirty="0">
                <a:solidFill>
                  <a:srgbClr val="222222"/>
                </a:solidFill>
                <a:highlight>
                  <a:srgbClr val="FFFFFF"/>
                </a:highlight>
                <a:latin typeface="Lato"/>
                <a:ea typeface="Lato"/>
                <a:cs typeface="Lato"/>
                <a:sym typeface="Lato"/>
              </a:rPr>
              <a:t> K. Shah) in </a:t>
            </a:r>
            <a:r>
              <a:rPr lang="en-IN" sz="1600" dirty="0" smtClean="0">
                <a:solidFill>
                  <a:srgbClr val="222222"/>
                </a:solidFill>
                <a:highlight>
                  <a:srgbClr val="FFFFFF"/>
                </a:highlight>
                <a:latin typeface="Lato"/>
                <a:ea typeface="Lato"/>
                <a:cs typeface="Lato"/>
                <a:sym typeface="Lato"/>
              </a:rPr>
              <a:t>2019</a:t>
            </a:r>
          </a:p>
          <a:p>
            <a:pPr lvl="0">
              <a:buSzPts val="1400"/>
            </a:pPr>
            <a:r>
              <a:rPr lang="en-IN" sz="1600" dirty="0">
                <a:solidFill>
                  <a:srgbClr val="222222"/>
                </a:solidFill>
                <a:highlight>
                  <a:srgbClr val="FFFFFF"/>
                </a:highlight>
                <a:latin typeface="Lato"/>
                <a:ea typeface="Lato"/>
                <a:cs typeface="Lato"/>
                <a:sym typeface="Lato"/>
              </a:rPr>
              <a:t> </a:t>
            </a:r>
            <a:r>
              <a:rPr lang="en-IN" sz="1600" dirty="0" smtClean="0">
                <a:solidFill>
                  <a:srgbClr val="222222"/>
                </a:solidFill>
                <a:highlight>
                  <a:srgbClr val="FFFFFF"/>
                </a:highlight>
                <a:latin typeface="Lato"/>
                <a:ea typeface="Lato"/>
                <a:cs typeface="Lato"/>
                <a:sym typeface="Lato"/>
              </a:rPr>
              <a:t>     DOI</a:t>
            </a:r>
            <a:r>
              <a:rPr lang="en-IN" sz="1600" dirty="0">
                <a:solidFill>
                  <a:srgbClr val="222222"/>
                </a:solidFill>
                <a:highlight>
                  <a:srgbClr val="FFFFFF"/>
                </a:highlight>
                <a:latin typeface="Lato"/>
                <a:ea typeface="Lato"/>
                <a:cs typeface="Lato"/>
                <a:sym typeface="Lato"/>
              </a:rPr>
              <a:t>: 10.1109/AVSS.2019.8909856</a:t>
            </a:r>
            <a:endParaRPr sz="1600" b="0" i="0" u="none" strike="noStrike" cap="none" dirty="0">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a:t>
            </a:r>
            <a:r>
              <a:rPr lang="en" sz="1500" dirty="0" smtClean="0"/>
              <a:t>names</a:t>
            </a:r>
          </a:p>
        </p:txBody>
      </p:sp>
      <p:sp>
        <p:nvSpPr>
          <p:cNvPr id="2" name="TextBox 1"/>
          <p:cNvSpPr txBox="1"/>
          <p:nvPr/>
        </p:nvSpPr>
        <p:spPr>
          <a:xfrm>
            <a:off x="498763" y="3158836"/>
            <a:ext cx="3212739" cy="1785104"/>
          </a:xfrm>
          <a:prstGeom prst="rect">
            <a:avLst/>
          </a:prstGeom>
          <a:noFill/>
        </p:spPr>
        <p:txBody>
          <a:bodyPr wrap="none" rtlCol="0">
            <a:spAutoFit/>
          </a:bodyPr>
          <a:lstStyle/>
          <a:p>
            <a:r>
              <a:rPr lang="en-GB" sz="2400" dirty="0" smtClean="0">
                <a:solidFill>
                  <a:schemeClr val="bg1"/>
                </a:solidFill>
              </a:rPr>
              <a:t>VARSHINI S</a:t>
            </a:r>
          </a:p>
          <a:p>
            <a:r>
              <a:rPr lang="en-GB" sz="2400" dirty="0" smtClean="0">
                <a:solidFill>
                  <a:schemeClr val="bg1"/>
                </a:solidFill>
              </a:rPr>
              <a:t>SARAVANAKUMAR J</a:t>
            </a:r>
          </a:p>
          <a:p>
            <a:r>
              <a:rPr lang="en-GB" sz="2400" dirty="0" smtClean="0">
                <a:solidFill>
                  <a:schemeClr val="bg1"/>
                </a:solidFill>
              </a:rPr>
              <a:t>SUNDARRAJAN</a:t>
            </a:r>
          </a:p>
          <a:p>
            <a:r>
              <a:rPr lang="en-GB" sz="2400" dirty="0" smtClean="0">
                <a:solidFill>
                  <a:schemeClr val="bg1"/>
                </a:solidFill>
              </a:rPr>
              <a:t>T J GOPIKRISHNA</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br>
              <a:rPr lang="en" sz="2000" dirty="0"/>
            </a:br>
            <a:r>
              <a:rPr lang="en" sz="2000" dirty="0"/>
              <a:t/>
            </a:r>
            <a:br>
              <a:rPr lang="en" sz="2000" dirty="0"/>
            </a:br>
            <a:r>
              <a:rPr lang="en" sz="2000" dirty="0"/>
              <a:t>Tampering with the Cameras/Sensitivity or High Priority Area.</a:t>
            </a:r>
            <a:br>
              <a:rPr lang="en" sz="2000" dirty="0"/>
            </a:br>
            <a:r>
              <a:rPr lang="en" sz="2000" dirty="0"/>
              <a:t> </a:t>
            </a:r>
            <a:br>
              <a:rPr lang="en" sz="2000" dirty="0"/>
            </a:br>
            <a:endParaRPr sz="2000" dirty="0"/>
          </a:p>
        </p:txBody>
      </p:sp>
      <p:sp>
        <p:nvSpPr>
          <p:cNvPr id="348" name="Google Shape;348;p2"/>
          <p:cNvSpPr txBox="1"/>
          <p:nvPr/>
        </p:nvSpPr>
        <p:spPr>
          <a:xfrm>
            <a:off x="494629" y="1509822"/>
            <a:ext cx="8142932" cy="26517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dirty="0">
                <a:solidFill>
                  <a:srgbClr val="333333"/>
                </a:solidFill>
                <a:effectLst/>
                <a:latin typeface="Roboto" panose="02000000000000000000" pitchFamily="2" charset="0"/>
              </a:rPr>
              <a:t>Criminals often resort to camera tampering to prevent the capture of their actions. Real-time automated detection of video camera tampering cases is important for timely warning of the operators. Tampering is generally done by obstructing the camera view by a foreign object, displacing the camera, and changing the focus of the camera lens. In automated camera tamper detection systems, low false alarm rates are important as the reliability of these systems is compromised by unnecessary alarms and consequently, the operators start ignoring the warnings. We propose adaptive algorithms to detect and identify such cases with low false alarm rates in typical surveillance scenarios where there is significant activity on the scene.</a:t>
            </a:r>
            <a:endParaRPr sz="1400" b="0" i="0" u="none" strike="noStrike" cap="none" dirty="0">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Our early adopters will be,</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Banks and ATMs,</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Luxury Hotels,</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Major Companies, </a:t>
            </a:r>
          </a:p>
          <a:p>
            <a:pPr marL="0" marR="0" lvl="0" indent="0" algn="l" rtl="0">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 </a:t>
            </a:r>
            <a:r>
              <a:rPr lang="en" dirty="0">
                <a:solidFill>
                  <a:srgbClr val="222222"/>
                </a:solidFill>
                <a:highlight>
                  <a:srgbClr val="FFFFFF"/>
                </a:highlight>
                <a:latin typeface="Lato"/>
                <a:ea typeface="Lato"/>
                <a:cs typeface="Lato"/>
                <a:sym typeface="Lato"/>
              </a:rPr>
              <a:t>Lockers. Our product will be used majorly in Highly secured places as above mentioned.</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39700" indent="0">
              <a:buNone/>
            </a:pPr>
            <a:r>
              <a:rPr lang="en-GB" sz="1800" b="1" dirty="0"/>
              <a:t>How Tamper Detection works?</a:t>
            </a:r>
          </a:p>
          <a:p>
            <a:r>
              <a:rPr lang="en-GB" dirty="0"/>
              <a:t>Tamper detection allows your camera to alert you when its ability to record has been impacted. Especially helpful for locations where the camera may be physically attacked or blocked.</a:t>
            </a:r>
          </a:p>
          <a:p>
            <a:r>
              <a:rPr lang="en-GB" dirty="0"/>
              <a:t>Tamper detection can also be set to send alerts based on the duration of the disruption, so a stray leaf caught on the camera for a few seconds won’t trigger anything but spray painting the camera will trigger an alert.</a:t>
            </a:r>
          </a:p>
          <a:p>
            <a:r>
              <a:rPr lang="en-GB" dirty="0"/>
              <a:t>We will be using Computer Vision to solve our problem. Differences between the older frames and recent frames will be monitored and based on it, the decision of tampering or not will be taken.</a:t>
            </a:r>
          </a:p>
          <a:p>
            <a:pPr marL="139700" indent="0">
              <a:buNone/>
            </a:pPr>
            <a:endParaRPr lang="en-IN" dirty="0"/>
          </a:p>
        </p:txBody>
      </p:sp>
    </p:spTree>
    <p:extLst>
      <p:ext uri="{BB962C8B-B14F-4D97-AF65-F5344CB8AC3E}">
        <p14:creationId xmlns:p14="http://schemas.microsoft.com/office/powerpoint/2010/main" val="45751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39700" indent="0">
              <a:buNone/>
            </a:pPr>
            <a:r>
              <a:rPr lang="en-GB" sz="2400" b="1" dirty="0" smtClean="0"/>
              <a:t>TYPES OF TAMPERING:</a:t>
            </a:r>
            <a:endParaRPr lang="en-GB" sz="3600" b="1" dirty="0" smtClean="0"/>
          </a:p>
          <a:p>
            <a:r>
              <a:rPr lang="en-GB" sz="1800" b="1" dirty="0" smtClean="0"/>
              <a:t>DETECTION OF OBSCURED CAMERA VIEW</a:t>
            </a:r>
          </a:p>
          <a:p>
            <a:endParaRPr lang="en-GB" sz="1800" b="1" dirty="0" smtClean="0"/>
          </a:p>
          <a:p>
            <a:r>
              <a:rPr lang="en-GB" sz="1800" b="1" dirty="0" smtClean="0"/>
              <a:t>CAMERA DEFOCUSING</a:t>
            </a:r>
          </a:p>
          <a:p>
            <a:endParaRPr lang="en-IN" sz="1800" dirty="0" smtClean="0"/>
          </a:p>
          <a:p>
            <a:r>
              <a:rPr lang="en-GB" sz="1800" b="1" dirty="0" smtClean="0"/>
              <a:t>EDGE CORRESPONDENCE CHECK(ECC)</a:t>
            </a:r>
            <a:endParaRPr lang="en-IN" sz="1800" b="1" dirty="0"/>
          </a:p>
        </p:txBody>
      </p:sp>
    </p:spTree>
    <p:extLst>
      <p:ext uri="{BB962C8B-B14F-4D97-AF65-F5344CB8AC3E}">
        <p14:creationId xmlns:p14="http://schemas.microsoft.com/office/powerpoint/2010/main" val="257465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39700" indent="0">
              <a:buNone/>
            </a:pPr>
            <a:r>
              <a:rPr lang="en-GB" sz="1800" b="1" dirty="0"/>
              <a:t>Detection of obscured camera view </a:t>
            </a:r>
            <a:r>
              <a:rPr lang="en-GB" sz="1800" b="1" dirty="0" smtClean="0"/>
              <a:t>:</a:t>
            </a:r>
            <a:endParaRPr lang="en-GB" sz="1800" b="1" dirty="0"/>
          </a:p>
          <a:p>
            <a:r>
              <a:rPr lang="en-GB" dirty="0" smtClean="0"/>
              <a:t>When </a:t>
            </a:r>
            <a:r>
              <a:rPr lang="en-GB" dirty="0"/>
              <a:t>a camera view is obscured by an object or sprayed with paint, it is expected that the histogram of In is skewed towards the lower end of the grey scale. The proposed algorithm </a:t>
            </a:r>
            <a:r>
              <a:rPr lang="en-GB" dirty="0" smtClean="0"/>
              <a:t>first calculates </a:t>
            </a:r>
            <a:r>
              <a:rPr lang="en-GB" dirty="0"/>
              <a:t>the histograms of In and Bn</a:t>
            </a:r>
            <a:r>
              <a:rPr lang="en-GB" dirty="0" smtClean="0"/>
              <a:t>.</a:t>
            </a:r>
          </a:p>
          <a:p>
            <a:r>
              <a:rPr lang="en-GB" dirty="0" smtClean="0"/>
              <a:t> </a:t>
            </a:r>
            <a:r>
              <a:rPr lang="en-GB" dirty="0"/>
              <a:t>Then the maximum values of the histograms are compared to check if In has a higher peak than </a:t>
            </a:r>
            <a:r>
              <a:rPr lang="en-GB" dirty="0" err="1"/>
              <a:t>Bn</a:t>
            </a:r>
            <a:r>
              <a:rPr lang="en-GB" dirty="0"/>
              <a:t> and if In has a higher peak then histogram of the absolute difference |In- </a:t>
            </a:r>
            <a:r>
              <a:rPr lang="en-GB" dirty="0" err="1"/>
              <a:t>Bn</a:t>
            </a:r>
            <a:r>
              <a:rPr lang="en-GB" dirty="0"/>
              <a:t>| is checked to see if it is skewed towards the black values. </a:t>
            </a:r>
            <a:endParaRPr lang="en-GB" dirty="0" smtClean="0"/>
          </a:p>
          <a:p>
            <a:r>
              <a:rPr lang="en-GB" dirty="0" smtClean="0"/>
              <a:t>For </a:t>
            </a:r>
            <a:r>
              <a:rPr lang="en-GB" dirty="0"/>
              <a:t>an obscured camera view, it is expected that this difference image has higher values near the black end. The above comparisons can be also carried out in low-low </a:t>
            </a:r>
            <a:r>
              <a:rPr lang="en-GB" dirty="0" err="1"/>
              <a:t>subimages</a:t>
            </a:r>
            <a:r>
              <a:rPr lang="en-GB" dirty="0"/>
              <a:t> of the wavelet transform. This, in fact, increases the robustness of the overall scheme because small changes </a:t>
            </a:r>
            <a:endParaRPr lang="en-IN" dirty="0"/>
          </a:p>
        </p:txBody>
      </p:sp>
    </p:spTree>
    <p:extLst>
      <p:ext uri="{BB962C8B-B14F-4D97-AF65-F5344CB8AC3E}">
        <p14:creationId xmlns:p14="http://schemas.microsoft.com/office/powerpoint/2010/main" val="422885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39700" indent="0">
              <a:buNone/>
            </a:pPr>
            <a:r>
              <a:rPr lang="en-GB" sz="1800" b="1" dirty="0" smtClean="0"/>
              <a:t>CAMERA DEFOCUSING:</a:t>
            </a:r>
          </a:p>
          <a:p>
            <a:r>
              <a:rPr lang="en-GB" dirty="0" smtClean="0"/>
              <a:t>The </a:t>
            </a:r>
            <a:r>
              <a:rPr lang="en-GB" dirty="0"/>
              <a:t>aim of this module is to detect reduced visibility in the conditions like fog, smoke or camera lens getting out-of-focus. The characteristic of reduced visibility condition is the absence of small scale detail over a large region of the image which implies diminished high frequency energy</a:t>
            </a:r>
            <a:r>
              <a:rPr lang="en-GB" dirty="0" smtClean="0"/>
              <a:t>.</a:t>
            </a:r>
          </a:p>
          <a:p>
            <a:r>
              <a:rPr lang="en-GB" dirty="0" smtClean="0"/>
              <a:t> </a:t>
            </a:r>
            <a:r>
              <a:rPr lang="en-GB" dirty="0"/>
              <a:t>Wavelet transform provides a convenient means of calculating high frequency energy because edges in the original image produce high amplitude wavelet coefficients and extrema in the wavelet domain </a:t>
            </a:r>
            <a:r>
              <a:rPr lang="en-GB" dirty="0" smtClean="0"/>
              <a:t>.</a:t>
            </a:r>
          </a:p>
          <a:p>
            <a:r>
              <a:rPr lang="en-GB" dirty="0" smtClean="0"/>
              <a:t> </a:t>
            </a:r>
            <a:r>
              <a:rPr lang="en-GB" dirty="0"/>
              <a:t>Comparison of the amount of detail could be done by comparing the energy of wavelet detail coefficients. A significant loss of details and edges in the current image In compared to the background </a:t>
            </a:r>
            <a:r>
              <a:rPr lang="en-GB" dirty="0" err="1"/>
              <a:t>Bn</a:t>
            </a:r>
            <a:r>
              <a:rPr lang="en-GB" dirty="0"/>
              <a:t> implies reduced visibility</a:t>
            </a:r>
            <a:endParaRPr lang="en-GB" dirty="0" smtClean="0"/>
          </a:p>
          <a:p>
            <a:endParaRPr lang="en-GB" dirty="0" smtClean="0"/>
          </a:p>
        </p:txBody>
      </p:sp>
    </p:spTree>
    <p:extLst>
      <p:ext uri="{BB962C8B-B14F-4D97-AF65-F5344CB8AC3E}">
        <p14:creationId xmlns:p14="http://schemas.microsoft.com/office/powerpoint/2010/main" val="66760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39700" indent="0">
              <a:buNone/>
            </a:pPr>
            <a:r>
              <a:rPr lang="en-IN" sz="1800" b="1" dirty="0"/>
              <a:t>Edge Correspondence Check (ECC) </a:t>
            </a:r>
            <a:r>
              <a:rPr lang="en-IN" sz="1800" b="1" dirty="0" smtClean="0"/>
              <a:t>:</a:t>
            </a:r>
          </a:p>
          <a:p>
            <a:r>
              <a:rPr lang="en-GB" dirty="0"/>
              <a:t>Edge correspondence check is used to confirm that a camera still is or is not monitoring the same scene. This emerges from the proposition that, if a camera is viewing the same scene, the location of the edges in </a:t>
            </a:r>
            <a:r>
              <a:rPr lang="en-GB" dirty="0" err="1"/>
              <a:t>Bn</a:t>
            </a:r>
            <a:r>
              <a:rPr lang="en-GB" dirty="0"/>
              <a:t>, which holds the long term scene information, and In, which is the current image should match. </a:t>
            </a:r>
            <a:endParaRPr lang="en-GB" dirty="0" smtClean="0"/>
          </a:p>
          <a:p>
            <a:r>
              <a:rPr lang="en-GB" dirty="0" smtClean="0"/>
              <a:t>If </a:t>
            </a:r>
            <a:r>
              <a:rPr lang="en-GB" dirty="0"/>
              <a:t>the camera view is obscured, visible scene would be different. On the contrary, in the case of detection of reduction of visibility, camera would still look towards the same scene. Edge correspondence could be checked by looking at the number of matching edge </a:t>
            </a:r>
            <a:r>
              <a:rPr lang="en-GB" dirty="0" smtClean="0"/>
              <a:t>pixels.</a:t>
            </a:r>
            <a:endParaRPr lang="en-IN" dirty="0"/>
          </a:p>
        </p:txBody>
      </p:sp>
    </p:spTree>
    <p:extLst>
      <p:ext uri="{BB962C8B-B14F-4D97-AF65-F5344CB8AC3E}">
        <p14:creationId xmlns:p14="http://schemas.microsoft.com/office/powerpoint/2010/main" val="235858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02" y="775649"/>
            <a:ext cx="7491501" cy="3993218"/>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876</Words>
  <Application>Microsoft Office PowerPoint</Application>
  <PresentationFormat>On-screen Show (16:9)</PresentationFormat>
  <Paragraphs>65</Paragraphs>
  <Slides>15</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Roboto</vt:lpstr>
      <vt:lpstr>Lato</vt:lpstr>
      <vt:lpstr>Lato Black</vt:lpstr>
      <vt:lpstr>Trebuchet MS</vt:lpstr>
      <vt:lpstr>TI Template</vt:lpstr>
      <vt:lpstr>TI Template</vt:lpstr>
      <vt:lpstr>Bank of Baroda Hackathon - 2022                       </vt:lpstr>
      <vt:lpstr>Problem Statement?  Tampering with the Cameras/Sensitivity or High Priority Area.   </vt:lpstr>
      <vt:lpstr>User Segment &amp; Pain Points</vt:lpstr>
      <vt:lpstr>PowerPoint Presentation</vt:lpstr>
      <vt:lpstr>PowerPoint Presentation</vt:lpstr>
      <vt:lpstr>PowerPoint Presentation</vt:lpstr>
      <vt:lpstr>PowerPoint Presentation</vt:lpstr>
      <vt:lpstr>PowerPoint Presentation</vt:lpstr>
      <vt:lpstr>Any Supporting Functional Documents</vt:lpstr>
      <vt:lpstr>PowerPoint Presentation</vt:lpstr>
      <vt:lpstr>Pre-Requisite</vt:lpstr>
      <vt:lpstr>Azure tools or resources</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Varshu</dc:creator>
  <cp:lastModifiedBy>SRVN</cp:lastModifiedBy>
  <cp:revision>11</cp:revision>
  <dcterms:modified xsi:type="dcterms:W3CDTF">2022-09-20T14:23:42Z</dcterms:modified>
</cp:coreProperties>
</file>