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690"/>
  </p:normalViewPr>
  <p:slideViewPr>
    <p:cSldViewPr snapToGrid="0">
      <p:cViewPr varScale="1">
        <p:scale>
          <a:sx n="151" d="100"/>
          <a:sy n="151" d="100"/>
        </p:scale>
        <p:origin x="9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E351CED-465B-40B5-ADCE-957C918F227B}" type="datetimeFigureOut">
              <a:rPr lang="en-US" smtClean="0"/>
              <a:t>6/28/25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41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11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2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02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953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13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4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051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61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04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78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05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6/28/25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71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6/28/25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9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6/28/25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36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57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16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351CED-465B-40B5-ADCE-957C918F227B}" type="datetimeFigureOut">
              <a:rPr lang="en-US" smtClean="0"/>
              <a:t>6/28/25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098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DC895F7-4E59-40FB-87DD-ACE47F94C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Colourful patterns on the sky">
            <a:extLst>
              <a:ext uri="{FF2B5EF4-FFF2-40B4-BE49-F238E27FC236}">
                <a16:creationId xmlns:a16="http://schemas.microsoft.com/office/drawing/2014/main" id="{397C1524-C2EA-1A7D-B7F4-9F9B28157DA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rcRect t="6830" b="8901"/>
          <a:stretch>
            <a:fillRect/>
          </a:stretch>
        </p:blipFill>
        <p:spPr>
          <a:xfrm>
            <a:off x="-3155" y="220143"/>
            <a:ext cx="12191980" cy="685799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A4C720E-710D-44F8-A8D7-2BAA61E1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04220F-4656-DE7F-8724-5EA82720B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SG" sz="3400" dirty="0"/>
              <a:t>Comprehensive machine learning pipeline integrating automation, data processing, model training, and monitoring.</a:t>
            </a:r>
            <a:endParaRPr lang="en-SG" sz="3400" dirty="0">
              <a:effectLst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21894-D6DF-0483-B6F0-057AD4516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/>
              <a:t>Tan Jun Han </a:t>
            </a:r>
            <a:r>
              <a:rPr lang="en-US" dirty="0" err="1"/>
              <a:t>blandon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30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8CEEC-DFD8-0F99-BC2B-7AA5728D9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72534"/>
            <a:ext cx="10131425" cy="1456267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0C330-DD3A-B1FB-82F7-3FCEDBD63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8801"/>
            <a:ext cx="10131425" cy="4419599"/>
          </a:xfrm>
        </p:spPr>
        <p:txBody>
          <a:bodyPr>
            <a:normAutofit lnSpcReduction="10000"/>
          </a:bodyPr>
          <a:lstStyle/>
          <a:p>
            <a:r>
              <a:rPr lang="en-SG" dirty="0"/>
              <a:t>The following machine learning pipeline represents a </a:t>
            </a:r>
          </a:p>
          <a:p>
            <a:pPr lvl="1"/>
            <a:r>
              <a:rPr lang="en-SG" b="1" dirty="0"/>
              <a:t>Robust Data Engineering</a:t>
            </a:r>
            <a:r>
              <a:rPr lang="en-SG" dirty="0"/>
              <a:t>: Medallion architecture with Spark processing</a:t>
            </a:r>
          </a:p>
          <a:p>
            <a:pPr lvl="1"/>
            <a:r>
              <a:rPr lang="en-SG" b="1" dirty="0"/>
              <a:t>Advanced ML Training</a:t>
            </a:r>
            <a:r>
              <a:rPr lang="en-SG" dirty="0"/>
              <a:t>: </a:t>
            </a:r>
            <a:r>
              <a:rPr lang="en-SG" dirty="0" err="1"/>
              <a:t>XGBoost</a:t>
            </a:r>
            <a:r>
              <a:rPr lang="en-SG" dirty="0"/>
              <a:t> with comprehensive hyperparameter tuning</a:t>
            </a:r>
          </a:p>
          <a:p>
            <a:pPr lvl="1"/>
            <a:r>
              <a:rPr lang="en-SG" b="1" dirty="0"/>
              <a:t>Operational Excellence</a:t>
            </a:r>
            <a:r>
              <a:rPr lang="en-SG" dirty="0"/>
              <a:t>: Monitoring, drift detection, and model governance</a:t>
            </a:r>
          </a:p>
          <a:p>
            <a:pPr lvl="1"/>
            <a:r>
              <a:rPr lang="en-SG" b="1" dirty="0"/>
              <a:t>Scalable Infrastructure</a:t>
            </a:r>
            <a:r>
              <a:rPr lang="en-SG" dirty="0"/>
              <a:t>: Airflow orchestration with optimized resource management</a:t>
            </a:r>
          </a:p>
          <a:p>
            <a:r>
              <a:rPr lang="en-SG" b="1" dirty="0"/>
              <a:t>Key Strengths</a:t>
            </a:r>
            <a:r>
              <a:rPr lang="en-SG" dirty="0"/>
              <a:t>:</a:t>
            </a:r>
          </a:p>
          <a:p>
            <a:pPr lvl="1"/>
            <a:r>
              <a:rPr lang="en-SG" dirty="0"/>
              <a:t>Complete automation from raw data to business insights</a:t>
            </a:r>
          </a:p>
          <a:p>
            <a:pPr lvl="1"/>
            <a:r>
              <a:rPr lang="en-SG" dirty="0"/>
              <a:t>Production-ready error handling and monitoring</a:t>
            </a:r>
          </a:p>
          <a:p>
            <a:pPr lvl="1"/>
            <a:r>
              <a:rPr lang="en-SG" dirty="0"/>
              <a:t>Scalable architecture supporting large datasets</a:t>
            </a:r>
          </a:p>
          <a:p>
            <a:pPr lvl="1"/>
            <a:r>
              <a:rPr lang="en-SG" dirty="0"/>
              <a:t>Comprehensive model evaluation and validation</a:t>
            </a:r>
          </a:p>
          <a:p>
            <a:r>
              <a:rPr lang="en-SG" b="1" dirty="0"/>
              <a:t>Ideal For</a:t>
            </a:r>
            <a:r>
              <a:rPr lang="en-SG" dirty="0"/>
              <a:t>: Credit risk assessment, customer scoring, and similar binary classification problems requiring high reliability and interpretability.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660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5980D-CD22-0631-FECC-F9E6CE9E9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Machine Learning Architecture Overview</a:t>
            </a:r>
            <a:endParaRPr lang="en-US" dirty="0"/>
          </a:p>
        </p:txBody>
      </p:sp>
      <p:pic>
        <p:nvPicPr>
          <p:cNvPr id="5" name="Content Placeholder 4" descr="A diagram of data flow&#10;&#10;AI-generated content may be incorrect.">
            <a:extLst>
              <a:ext uri="{FF2B5EF4-FFF2-40B4-BE49-F238E27FC236}">
                <a16:creationId xmlns:a16="http://schemas.microsoft.com/office/drawing/2014/main" id="{E2C30B86-2D3D-2386-BC8E-A93403BCC4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9748" y="1767464"/>
            <a:ext cx="9472503" cy="4480936"/>
          </a:xfrm>
        </p:spPr>
      </p:pic>
    </p:spTree>
    <p:extLst>
      <p:ext uri="{BB962C8B-B14F-4D97-AF65-F5344CB8AC3E}">
        <p14:creationId xmlns:p14="http://schemas.microsoft.com/office/powerpoint/2010/main" val="2749314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5242-FEC6-3F30-DAA9-4D2C41BC7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b="1" dirty="0"/>
              <a:t>Automated machine learning pipeline from raw data to predictions.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7E9B9-8AFB-CBFE-F013-1BBF73F7B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b="1" dirty="0"/>
              <a:t>High-Level Flow</a:t>
            </a:r>
            <a:endParaRPr lang="en-SG" dirty="0"/>
          </a:p>
          <a:p>
            <a:pPr lvl="1"/>
            <a:r>
              <a:rPr lang="en-SG" dirty="0"/>
              <a:t>Raw Data → Bronze Tables → Silver Tables → Gold Tables → Model Training → Predictions → Monitoring</a:t>
            </a:r>
          </a:p>
          <a:p>
            <a:r>
              <a:rPr lang="en-SG" b="1" dirty="0"/>
              <a:t>Key Components</a:t>
            </a:r>
            <a:endParaRPr lang="en-SG" dirty="0"/>
          </a:p>
          <a:p>
            <a:pPr lvl="0"/>
            <a:r>
              <a:rPr lang="en-SG" b="1" dirty="0"/>
              <a:t>Data Processing</a:t>
            </a:r>
            <a:r>
              <a:rPr lang="en-SG" dirty="0"/>
              <a:t>: 3-stage medallion architecture</a:t>
            </a:r>
          </a:p>
          <a:p>
            <a:pPr lvl="0"/>
            <a:r>
              <a:rPr lang="en-SG" b="1" dirty="0"/>
              <a:t>Model Training</a:t>
            </a:r>
            <a:r>
              <a:rPr lang="en-SG" dirty="0"/>
              <a:t>: </a:t>
            </a:r>
            <a:r>
              <a:rPr lang="en-SG" dirty="0" err="1"/>
              <a:t>XGBoost</a:t>
            </a:r>
            <a:r>
              <a:rPr lang="en-SG" dirty="0"/>
              <a:t> with hyperparameter tuning</a:t>
            </a:r>
          </a:p>
          <a:p>
            <a:pPr lvl="0"/>
            <a:r>
              <a:rPr lang="en-SG" b="1" dirty="0"/>
              <a:t>Prediction Engine</a:t>
            </a:r>
            <a:r>
              <a:rPr lang="en-SG" dirty="0"/>
              <a:t>: Real-time scoring with optimal thresholds</a:t>
            </a:r>
          </a:p>
          <a:p>
            <a:pPr lvl="0"/>
            <a:r>
              <a:rPr lang="en-SG" b="1" dirty="0"/>
              <a:t>Monitoring System</a:t>
            </a:r>
            <a:r>
              <a:rPr lang="en-SG" dirty="0"/>
              <a:t>: Performance tracking and drift detection</a:t>
            </a:r>
          </a:p>
          <a:p>
            <a:pPr lvl="0"/>
            <a:r>
              <a:rPr lang="en-SG" b="1" dirty="0"/>
              <a:t>Orchestration</a:t>
            </a:r>
            <a:r>
              <a:rPr lang="en-SG" dirty="0"/>
              <a:t>: Airflow DAG with 8 interconnected tasks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C227F2-F57B-F49F-F60E-C9FDFEE1C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251" y="5523346"/>
            <a:ext cx="9794975" cy="87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000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1D0F6-579C-F2BA-169B-C9E57E193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Data Processing Architecture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14D319-B675-EEF9-43C6-FCCD14FBD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5769" y="2065867"/>
            <a:ext cx="2281765" cy="576262"/>
          </a:xfrm>
        </p:spPr>
        <p:txBody>
          <a:bodyPr/>
          <a:lstStyle/>
          <a:p>
            <a:r>
              <a:rPr lang="en-US" dirty="0"/>
              <a:t>Bronze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F02D5-1F5F-5504-4C5F-8FAA2D69D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3402" y="2755373"/>
            <a:ext cx="3547532" cy="2920998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SG" b="1" dirty="0"/>
              <a:t>Purpose</a:t>
            </a:r>
            <a:r>
              <a:rPr lang="en-SG" dirty="0"/>
              <a:t>: Store raw data in partitioned format</a:t>
            </a:r>
          </a:p>
          <a:p>
            <a:pPr lvl="0"/>
            <a:r>
              <a:rPr lang="en-SG" b="1" dirty="0"/>
              <a:t>Sources</a:t>
            </a:r>
            <a:r>
              <a:rPr lang="en-SG" dirty="0"/>
              <a:t>: 4 data streams </a:t>
            </a:r>
          </a:p>
          <a:p>
            <a:pPr lvl="1"/>
            <a:r>
              <a:rPr lang="en-SG" sz="1800" dirty="0"/>
              <a:t>Clickstream data </a:t>
            </a:r>
            <a:r>
              <a:rPr lang="en-SG" sz="2400" dirty="0"/>
              <a:t>(</a:t>
            </a:r>
            <a:r>
              <a:rPr lang="en-SG" dirty="0" err="1"/>
              <a:t>feature_clickstream.csv</a:t>
            </a:r>
            <a:r>
              <a:rPr lang="en-SG" sz="2400" dirty="0"/>
              <a:t>)</a:t>
            </a:r>
          </a:p>
          <a:p>
            <a:pPr lvl="1"/>
            <a:r>
              <a:rPr lang="en-SG" sz="1800" dirty="0"/>
              <a:t>Customer attributes </a:t>
            </a:r>
            <a:r>
              <a:rPr lang="en-SG" sz="2400" dirty="0"/>
              <a:t>(</a:t>
            </a:r>
            <a:r>
              <a:rPr lang="en-SG" dirty="0" err="1"/>
              <a:t>features_attributes.csv</a:t>
            </a:r>
            <a:r>
              <a:rPr lang="en-SG" sz="2400" dirty="0"/>
              <a:t>)</a:t>
            </a:r>
          </a:p>
          <a:p>
            <a:pPr lvl="1"/>
            <a:r>
              <a:rPr lang="en-SG" sz="1800" dirty="0"/>
              <a:t>Financial data </a:t>
            </a:r>
            <a:r>
              <a:rPr lang="en-SG" sz="2400" dirty="0"/>
              <a:t>(</a:t>
            </a:r>
            <a:r>
              <a:rPr lang="en-SG" dirty="0" err="1"/>
              <a:t>features_financials.csv</a:t>
            </a:r>
            <a:r>
              <a:rPr lang="en-SG" sz="2400" dirty="0"/>
              <a:t>)</a:t>
            </a:r>
          </a:p>
          <a:p>
            <a:pPr lvl="1"/>
            <a:r>
              <a:rPr lang="en-SG" sz="1800" dirty="0"/>
              <a:t>LMS loan data </a:t>
            </a:r>
            <a:r>
              <a:rPr lang="en-SG" sz="2400" dirty="0"/>
              <a:t>(</a:t>
            </a:r>
            <a:r>
              <a:rPr lang="en-SG" dirty="0" err="1"/>
              <a:t>lms_loan_daily.csv</a:t>
            </a:r>
            <a:r>
              <a:rPr lang="en-SG" sz="2400" dirty="0"/>
              <a:t>)</a:t>
            </a:r>
          </a:p>
          <a:p>
            <a:pPr lvl="0"/>
            <a:r>
              <a:rPr lang="en-SG" b="1" dirty="0"/>
              <a:t>Partitioning</a:t>
            </a:r>
            <a:r>
              <a:rPr lang="en-SG" dirty="0"/>
              <a:t>: Monthly partitions (first of each month)</a:t>
            </a:r>
          </a:p>
          <a:p>
            <a:pPr lvl="0"/>
            <a:r>
              <a:rPr lang="en-SG" b="1" dirty="0"/>
              <a:t>Format</a:t>
            </a:r>
            <a:r>
              <a:rPr lang="en-SG" dirty="0"/>
              <a:t>: Parquet with Spark processing</a:t>
            </a:r>
          </a:p>
          <a:p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451BE40-E2EB-9264-83E5-372D8A5CB182}"/>
              </a:ext>
            </a:extLst>
          </p:cNvPr>
          <p:cNvSpPr txBox="1">
            <a:spLocks/>
          </p:cNvSpPr>
          <p:nvPr/>
        </p:nvSpPr>
        <p:spPr>
          <a:xfrm>
            <a:off x="5141383" y="2065867"/>
            <a:ext cx="2281765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800" b="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Silver Layer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04BFA37-A0ED-C6A8-C118-6E1B0B6F11C5}"/>
              </a:ext>
            </a:extLst>
          </p:cNvPr>
          <p:cNvSpPr txBox="1">
            <a:spLocks/>
          </p:cNvSpPr>
          <p:nvPr/>
        </p:nvSpPr>
        <p:spPr>
          <a:xfrm>
            <a:off x="4222750" y="2755373"/>
            <a:ext cx="3547532" cy="29209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SG" sz="1300" b="1" dirty="0"/>
              <a:t>Purpose</a:t>
            </a:r>
            <a:r>
              <a:rPr lang="en-SG" sz="1300" dirty="0"/>
              <a:t>: Cleaned, validated, and enriched data</a:t>
            </a:r>
          </a:p>
          <a:p>
            <a:pPr lvl="0"/>
            <a:r>
              <a:rPr lang="en-SG" sz="1300" b="1" dirty="0"/>
              <a:t>Processing</a:t>
            </a:r>
            <a:r>
              <a:rPr lang="en-SG" sz="1300" dirty="0"/>
              <a:t>: Schema validation, data quality checks</a:t>
            </a:r>
          </a:p>
          <a:p>
            <a:pPr lvl="0"/>
            <a:r>
              <a:rPr lang="en-SG" sz="1300" b="1" dirty="0"/>
              <a:t>Output</a:t>
            </a:r>
            <a:r>
              <a:rPr lang="en-SG" sz="1300" dirty="0"/>
              <a:t>: Structured tables ready for feature engineering</a:t>
            </a:r>
          </a:p>
          <a:p>
            <a:endParaRPr lang="en-US" sz="1300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6E0D441-BEC8-F149-8577-4DDB67226460}"/>
              </a:ext>
            </a:extLst>
          </p:cNvPr>
          <p:cNvSpPr txBox="1">
            <a:spLocks/>
          </p:cNvSpPr>
          <p:nvPr/>
        </p:nvSpPr>
        <p:spPr>
          <a:xfrm>
            <a:off x="8881533" y="2065867"/>
            <a:ext cx="2281765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800" b="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Gold Layer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8BAEE9D-F69E-2CD1-EFAF-A8CBD55C7658}"/>
              </a:ext>
            </a:extLst>
          </p:cNvPr>
          <p:cNvSpPr txBox="1">
            <a:spLocks/>
          </p:cNvSpPr>
          <p:nvPr/>
        </p:nvSpPr>
        <p:spPr>
          <a:xfrm>
            <a:off x="7912099" y="2755373"/>
            <a:ext cx="3547532" cy="29209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SG" sz="1300" b="1" dirty="0"/>
              <a:t>Purpose</a:t>
            </a:r>
            <a:r>
              <a:rPr lang="en-SG" sz="1300" dirty="0"/>
              <a:t>: Analytics-ready datasets</a:t>
            </a:r>
          </a:p>
          <a:p>
            <a:pPr lvl="0"/>
            <a:r>
              <a:rPr lang="en-SG" sz="1300" b="1" dirty="0"/>
              <a:t>Outputs</a:t>
            </a:r>
            <a:r>
              <a:rPr lang="en-SG" sz="1300" dirty="0"/>
              <a:t>: </a:t>
            </a:r>
          </a:p>
          <a:p>
            <a:pPr lvl="1"/>
            <a:r>
              <a:rPr lang="en-SG" sz="1300" dirty="0"/>
              <a:t>Feature store: All engineered features for ML</a:t>
            </a:r>
          </a:p>
          <a:p>
            <a:pPr lvl="1"/>
            <a:r>
              <a:rPr lang="en-SG" sz="1300" dirty="0"/>
              <a:t>Label store: Target variables and metadata</a:t>
            </a:r>
          </a:p>
          <a:p>
            <a:pPr lvl="0"/>
            <a:r>
              <a:rPr lang="en-SG" sz="1300" b="1" dirty="0"/>
              <a:t>Usage</a:t>
            </a:r>
            <a:r>
              <a:rPr lang="en-SG" sz="1300" dirty="0"/>
              <a:t>: Direct input for model training</a:t>
            </a:r>
          </a:p>
          <a:p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95669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F32F77C-2E73-5BE6-0EDB-99439784A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</a:t>
            </a:r>
            <a:r>
              <a:rPr lang="en-US" dirty="0" err="1"/>
              <a:t>PiPeline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7FCAB44-2384-002B-8DA7-842CEB870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79601"/>
            <a:ext cx="4944532" cy="3649133"/>
          </a:xfrm>
        </p:spPr>
        <p:txBody>
          <a:bodyPr>
            <a:normAutofit fontScale="92500" lnSpcReduction="10000"/>
          </a:bodyPr>
          <a:lstStyle/>
          <a:p>
            <a:r>
              <a:rPr lang="en-SG" b="1" dirty="0"/>
              <a:t>Training Framework: </a:t>
            </a:r>
            <a:r>
              <a:rPr lang="en-SG" b="1" dirty="0" err="1"/>
              <a:t>XGBoost</a:t>
            </a:r>
            <a:r>
              <a:rPr lang="en-SG" b="1" dirty="0"/>
              <a:t> 3.0.2</a:t>
            </a:r>
            <a:endParaRPr lang="en-SG" dirty="0"/>
          </a:p>
          <a:p>
            <a:r>
              <a:rPr lang="en-SG" b="1" dirty="0"/>
              <a:t>Data Splitting Strategy</a:t>
            </a:r>
            <a:r>
              <a:rPr lang="en-SG" dirty="0"/>
              <a:t>:</a:t>
            </a:r>
          </a:p>
          <a:p>
            <a:pPr lvl="1"/>
            <a:r>
              <a:rPr lang="en-SG" dirty="0"/>
              <a:t>Training: 60% of data</a:t>
            </a:r>
          </a:p>
          <a:p>
            <a:pPr lvl="1"/>
            <a:r>
              <a:rPr lang="en-SG" dirty="0"/>
              <a:t>Validation: 20% of data</a:t>
            </a:r>
          </a:p>
          <a:p>
            <a:pPr lvl="1"/>
            <a:r>
              <a:rPr lang="en-SG" dirty="0"/>
              <a:t>Test: 20% of data</a:t>
            </a:r>
          </a:p>
          <a:p>
            <a:pPr lvl="1"/>
            <a:r>
              <a:rPr lang="en-SG" dirty="0"/>
              <a:t>Out-of-Time (OOT): 3-month window </a:t>
            </a:r>
          </a:p>
          <a:p>
            <a:r>
              <a:rPr lang="en-SG" b="1" dirty="0"/>
              <a:t>Feature Engineering</a:t>
            </a:r>
            <a:r>
              <a:rPr lang="en-SG" dirty="0"/>
              <a:t>:</a:t>
            </a:r>
          </a:p>
          <a:p>
            <a:pPr lvl="1"/>
            <a:r>
              <a:rPr lang="en-SG" dirty="0" err="1"/>
              <a:t>StandardScaler</a:t>
            </a:r>
            <a:r>
              <a:rPr lang="en-SG" dirty="0"/>
              <a:t> normalization</a:t>
            </a:r>
          </a:p>
          <a:p>
            <a:pPr lvl="1"/>
            <a:r>
              <a:rPr lang="en-SG" dirty="0"/>
              <a:t>ID column removal (</a:t>
            </a:r>
            <a:r>
              <a:rPr lang="en-SG" dirty="0" err="1"/>
              <a:t>customer_id</a:t>
            </a:r>
            <a:r>
              <a:rPr lang="en-SG" dirty="0"/>
              <a:t>, </a:t>
            </a:r>
            <a:r>
              <a:rPr lang="en-SG" dirty="0" err="1"/>
              <a:t>snapshot_date</a:t>
            </a:r>
            <a:r>
              <a:rPr lang="en-SG" dirty="0"/>
              <a:t>)</a:t>
            </a:r>
          </a:p>
          <a:p>
            <a:pPr lvl="1"/>
            <a:r>
              <a:rPr lang="en-SG" dirty="0"/>
              <a:t>Automated feature importance ranking</a:t>
            </a:r>
          </a:p>
          <a:p>
            <a:endParaRPr lang="en-US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87E296B7-E505-CED5-F3F9-2302282D13EF}"/>
              </a:ext>
            </a:extLst>
          </p:cNvPr>
          <p:cNvSpPr txBox="1">
            <a:spLocks/>
          </p:cNvSpPr>
          <p:nvPr/>
        </p:nvSpPr>
        <p:spPr>
          <a:xfrm>
            <a:off x="6443134" y="2065867"/>
            <a:ext cx="4944532" cy="4859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SG" b="1" dirty="0"/>
              <a:t>Model Optimization</a:t>
            </a:r>
            <a:r>
              <a:rPr lang="en-SG" dirty="0"/>
              <a:t>:</a:t>
            </a:r>
          </a:p>
          <a:p>
            <a:pPr lvl="1"/>
            <a:r>
              <a:rPr lang="en-SG" dirty="0"/>
              <a:t>Baseline </a:t>
            </a:r>
            <a:r>
              <a:rPr lang="en-SG" dirty="0" err="1"/>
              <a:t>XGBoost</a:t>
            </a:r>
            <a:r>
              <a:rPr lang="en-SG" dirty="0"/>
              <a:t> with default parameters</a:t>
            </a:r>
          </a:p>
          <a:p>
            <a:pPr lvl="1"/>
            <a:r>
              <a:rPr lang="en-SG" dirty="0" err="1"/>
              <a:t>GridSearchCV</a:t>
            </a:r>
            <a:r>
              <a:rPr lang="en-SG" dirty="0"/>
              <a:t> for hyperparameter tuning</a:t>
            </a:r>
          </a:p>
          <a:p>
            <a:pPr lvl="1"/>
            <a:r>
              <a:rPr lang="en-SG" dirty="0"/>
              <a:t>Threshold optimization for F1 score</a:t>
            </a:r>
          </a:p>
          <a:p>
            <a:pPr lvl="1"/>
            <a:r>
              <a:rPr lang="en-SG" dirty="0"/>
              <a:t>Cross-validation with predefined splits</a:t>
            </a:r>
          </a:p>
          <a:p>
            <a:r>
              <a:rPr lang="en-SG" b="1" dirty="0"/>
              <a:t>Hyperparameter Tuning Grid</a:t>
            </a:r>
          </a:p>
          <a:p>
            <a:pPr lvl="1"/>
            <a:r>
              <a:rPr lang="en-SG" dirty="0" err="1"/>
              <a:t>n_estimators</a:t>
            </a:r>
            <a:r>
              <a:rPr lang="en-SG" dirty="0"/>
              <a:t>: [100, 200, 300]</a:t>
            </a:r>
          </a:p>
          <a:p>
            <a:pPr lvl="1"/>
            <a:r>
              <a:rPr lang="en-SG" dirty="0" err="1"/>
              <a:t>max_depth</a:t>
            </a:r>
            <a:r>
              <a:rPr lang="en-SG" dirty="0"/>
              <a:t>: [4, 6, 8]</a:t>
            </a:r>
          </a:p>
          <a:p>
            <a:pPr lvl="1"/>
            <a:r>
              <a:rPr lang="en-SG" dirty="0" err="1"/>
              <a:t>learning_rate</a:t>
            </a:r>
            <a:r>
              <a:rPr lang="en-SG" dirty="0"/>
              <a:t>: [0.05, 0.1, 0.15]</a:t>
            </a:r>
          </a:p>
          <a:p>
            <a:pPr lvl="1"/>
            <a:r>
              <a:rPr lang="en-SG" dirty="0"/>
              <a:t>subsample: [0.8, 0.9]</a:t>
            </a:r>
          </a:p>
          <a:p>
            <a:pPr lvl="1"/>
            <a:r>
              <a:rPr lang="en-SG" dirty="0" err="1"/>
              <a:t>colsample_bytree</a:t>
            </a:r>
            <a:r>
              <a:rPr lang="en-SG" dirty="0"/>
              <a:t>: [0.8, 0.9]</a:t>
            </a:r>
          </a:p>
          <a:p>
            <a:pPr lvl="1"/>
            <a:r>
              <a:rPr lang="en-SG" dirty="0" err="1"/>
              <a:t>reg_alpha</a:t>
            </a:r>
            <a:r>
              <a:rPr lang="en-SG" dirty="0"/>
              <a:t>: [0, 0.1, 1]</a:t>
            </a:r>
          </a:p>
          <a:p>
            <a:pPr lvl="1"/>
            <a:r>
              <a:rPr lang="en-SG" dirty="0" err="1"/>
              <a:t>reg_lambda</a:t>
            </a:r>
            <a:r>
              <a:rPr lang="en-SG" dirty="0"/>
              <a:t>: [1, 2, 5]</a:t>
            </a:r>
          </a:p>
          <a:p>
            <a:pPr lvl="1"/>
            <a:r>
              <a:rPr lang="en-SG" dirty="0" err="1"/>
              <a:t>min_child_weight</a:t>
            </a:r>
            <a:r>
              <a:rPr lang="en-SG" dirty="0"/>
              <a:t>: [1, 3, 5]</a:t>
            </a:r>
          </a:p>
          <a:p>
            <a:endParaRPr lang="en-S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270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E6D53-8DE3-D222-D876-A44C4D96F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220133"/>
            <a:ext cx="10131425" cy="1456267"/>
          </a:xfrm>
        </p:spPr>
        <p:txBody>
          <a:bodyPr/>
          <a:lstStyle/>
          <a:p>
            <a:r>
              <a:rPr lang="en-SG" b="1" dirty="0"/>
              <a:t>Model Evaluation &amp; Metrics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33C87-F63C-9CD3-94C9-5F54B083D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10131425" cy="4699000"/>
          </a:xfrm>
        </p:spPr>
        <p:txBody>
          <a:bodyPr>
            <a:normAutofit fontScale="92500" lnSpcReduction="20000"/>
          </a:bodyPr>
          <a:lstStyle/>
          <a:p>
            <a:r>
              <a:rPr lang="en-SG" b="1" dirty="0"/>
              <a:t>Primary Metrics</a:t>
            </a:r>
          </a:p>
          <a:p>
            <a:pPr lvl="1"/>
            <a:r>
              <a:rPr lang="en-SG" b="1" dirty="0"/>
              <a:t>F1 Score</a:t>
            </a:r>
            <a:r>
              <a:rPr lang="en-SG" dirty="0"/>
              <a:t>: Harmonic mean of precision and recall</a:t>
            </a:r>
          </a:p>
          <a:p>
            <a:pPr lvl="1"/>
            <a:r>
              <a:rPr lang="en-SG" b="1" dirty="0"/>
              <a:t>F1.5 Score</a:t>
            </a:r>
            <a:r>
              <a:rPr lang="en-SG" dirty="0"/>
              <a:t>: Weighted F-score favouring recall</a:t>
            </a:r>
          </a:p>
          <a:p>
            <a:pPr lvl="1"/>
            <a:r>
              <a:rPr lang="en-SG" b="1" dirty="0"/>
              <a:t>AUC-ROC</a:t>
            </a:r>
            <a:r>
              <a:rPr lang="en-SG" dirty="0"/>
              <a:t>: Area under the receiver operating curve</a:t>
            </a:r>
          </a:p>
          <a:p>
            <a:pPr lvl="1"/>
            <a:r>
              <a:rPr lang="en-SG" b="1" dirty="0"/>
              <a:t>Precision/Recall</a:t>
            </a:r>
            <a:r>
              <a:rPr lang="en-SG" dirty="0"/>
              <a:t>: Individual classification metrics</a:t>
            </a:r>
          </a:p>
          <a:p>
            <a:r>
              <a:rPr lang="en-SG" b="1" dirty="0"/>
              <a:t>Validation Strategy</a:t>
            </a:r>
          </a:p>
          <a:p>
            <a:pPr lvl="1"/>
            <a:r>
              <a:rPr lang="en-SG" b="1" dirty="0"/>
              <a:t>Training Performance</a:t>
            </a:r>
            <a:r>
              <a:rPr lang="en-SG" dirty="0"/>
              <a:t>: Cross-validated grid search	</a:t>
            </a:r>
          </a:p>
          <a:p>
            <a:pPr lvl="1"/>
            <a:r>
              <a:rPr lang="en-SG" b="1" dirty="0"/>
              <a:t>Test Performance</a:t>
            </a:r>
            <a:r>
              <a:rPr lang="en-SG" dirty="0"/>
              <a:t>: Hold-out test set evaluation</a:t>
            </a:r>
          </a:p>
          <a:p>
            <a:pPr lvl="1"/>
            <a:r>
              <a:rPr lang="en-SG" b="1" dirty="0"/>
              <a:t>Temporal Validation</a:t>
            </a:r>
            <a:r>
              <a:rPr lang="en-SG" dirty="0"/>
              <a:t>: Out-of-time dataset performance</a:t>
            </a:r>
          </a:p>
          <a:p>
            <a:pPr lvl="1"/>
            <a:r>
              <a:rPr lang="en-SG" b="1" dirty="0"/>
              <a:t>Threshold Optimization</a:t>
            </a:r>
            <a:r>
              <a:rPr lang="en-SG" dirty="0"/>
              <a:t>: F1-maximizing threshold selection</a:t>
            </a:r>
          </a:p>
          <a:p>
            <a:r>
              <a:rPr lang="en-SG" b="1" dirty="0"/>
              <a:t>Model Persistence</a:t>
            </a:r>
            <a:endParaRPr lang="en-SG" dirty="0"/>
          </a:p>
          <a:p>
            <a:pPr lvl="1"/>
            <a:r>
              <a:rPr lang="en-SG" dirty="0"/>
              <a:t>Model artifacts saved to /opt/airflow/models/</a:t>
            </a:r>
          </a:p>
          <a:p>
            <a:pPr lvl="1"/>
            <a:r>
              <a:rPr lang="en-SG" dirty="0"/>
              <a:t>Includes: trained model, scaler, optimal threshold, metadata</a:t>
            </a:r>
          </a:p>
          <a:p>
            <a:pPr lvl="1"/>
            <a:r>
              <a:rPr lang="en-SG" dirty="0"/>
              <a:t>Format: </a:t>
            </a:r>
            <a:r>
              <a:rPr lang="en-SG" dirty="0" err="1"/>
              <a:t>Joblib</a:t>
            </a:r>
            <a:r>
              <a:rPr lang="en-SG" dirty="0"/>
              <a:t> serialization for Python compatibility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624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FFB94-A925-CD53-9046-2209F817C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64067"/>
            <a:ext cx="10131425" cy="1456267"/>
          </a:xfrm>
        </p:spPr>
        <p:txBody>
          <a:bodyPr/>
          <a:lstStyle/>
          <a:p>
            <a:r>
              <a:rPr lang="en-SG" b="1" dirty="0"/>
              <a:t>Prediction &amp; Scoring Engine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2C342-F070-FD82-286B-3009227E0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20334"/>
            <a:ext cx="10131425" cy="4351866"/>
          </a:xfrm>
        </p:spPr>
        <p:txBody>
          <a:bodyPr>
            <a:normAutofit fontScale="92500" lnSpcReduction="20000"/>
          </a:bodyPr>
          <a:lstStyle/>
          <a:p>
            <a:r>
              <a:rPr lang="en-SG" b="1" dirty="0"/>
              <a:t>Real-time Prediction Workflow</a:t>
            </a:r>
          </a:p>
          <a:p>
            <a:pPr lvl="1"/>
            <a:r>
              <a:rPr lang="en-SG" b="1" dirty="0"/>
              <a:t>Data Loading</a:t>
            </a:r>
            <a:r>
              <a:rPr lang="en-SG" dirty="0"/>
              <a:t>: Read features from gold layer</a:t>
            </a:r>
          </a:p>
          <a:p>
            <a:pPr lvl="1"/>
            <a:r>
              <a:rPr lang="en-SG" b="1" dirty="0"/>
              <a:t>Preprocessing</a:t>
            </a:r>
            <a:r>
              <a:rPr lang="en-SG" dirty="0"/>
              <a:t>: Apply fitted scaler transformation</a:t>
            </a:r>
          </a:p>
          <a:p>
            <a:pPr lvl="1"/>
            <a:r>
              <a:rPr lang="en-SG" b="1" dirty="0"/>
              <a:t>Scoring</a:t>
            </a:r>
            <a:r>
              <a:rPr lang="en-SG" dirty="0"/>
              <a:t>: Generate probabilities using trained model</a:t>
            </a:r>
          </a:p>
          <a:p>
            <a:pPr lvl="1"/>
            <a:r>
              <a:rPr lang="en-SG" b="1" dirty="0"/>
              <a:t>Classification</a:t>
            </a:r>
            <a:r>
              <a:rPr lang="en-SG" dirty="0"/>
              <a:t>: Apply optimal threshold for binary predictions</a:t>
            </a:r>
          </a:p>
          <a:p>
            <a:pPr lvl="1"/>
            <a:r>
              <a:rPr lang="en-SG" b="1" dirty="0"/>
              <a:t>Output</a:t>
            </a:r>
            <a:r>
              <a:rPr lang="en-SG" dirty="0"/>
              <a:t>: Structured predictions with metadata</a:t>
            </a:r>
          </a:p>
          <a:p>
            <a:r>
              <a:rPr lang="en-SG" b="1" dirty="0"/>
              <a:t>Prediction Output Format</a:t>
            </a:r>
          </a:p>
          <a:p>
            <a:pPr lvl="1"/>
            <a:r>
              <a:rPr lang="en-SG" dirty="0" err="1"/>
              <a:t>customer_id</a:t>
            </a:r>
            <a:r>
              <a:rPr lang="en-SG" dirty="0"/>
              <a:t>: [...]</a:t>
            </a:r>
          </a:p>
          <a:p>
            <a:pPr lvl="1"/>
            <a:r>
              <a:rPr lang="en-SG" dirty="0" err="1"/>
              <a:t>prediction_binary</a:t>
            </a:r>
            <a:r>
              <a:rPr lang="en-SG" dirty="0"/>
              <a:t>: [...]</a:t>
            </a:r>
          </a:p>
          <a:p>
            <a:pPr lvl="1"/>
            <a:r>
              <a:rPr lang="en-SG" dirty="0" err="1"/>
              <a:t>prediction_proba</a:t>
            </a:r>
            <a:r>
              <a:rPr lang="en-SG" dirty="0"/>
              <a:t>: [...]</a:t>
            </a:r>
          </a:p>
          <a:p>
            <a:pPr lvl="1"/>
            <a:r>
              <a:rPr lang="en-SG" dirty="0" err="1"/>
              <a:t>threshold_used</a:t>
            </a:r>
            <a:r>
              <a:rPr lang="en-SG" dirty="0"/>
              <a:t>: 0.x</a:t>
            </a:r>
          </a:p>
          <a:p>
            <a:pPr lvl="1"/>
            <a:r>
              <a:rPr lang="en-SG" dirty="0" err="1"/>
              <a:t>model_run_id</a:t>
            </a:r>
            <a:r>
              <a:rPr lang="en-SG" dirty="0"/>
              <a:t>: </a:t>
            </a:r>
            <a:r>
              <a:rPr lang="en-SG" dirty="0" err="1"/>
              <a:t>run_id</a:t>
            </a:r>
            <a:endParaRPr lang="en-SG" dirty="0"/>
          </a:p>
          <a:p>
            <a:pPr lvl="1"/>
            <a:r>
              <a:rPr lang="en-SG" dirty="0" err="1"/>
              <a:t>prediction_timestamp</a:t>
            </a:r>
            <a:r>
              <a:rPr lang="en-SG" dirty="0"/>
              <a:t>: YYYY-MM-DD HH:MM:SS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319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85534-8A9D-5320-D341-5FE5D2151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64067"/>
            <a:ext cx="10131425" cy="1456267"/>
          </a:xfrm>
        </p:spPr>
        <p:txBody>
          <a:bodyPr/>
          <a:lstStyle/>
          <a:p>
            <a:r>
              <a:rPr lang="en-SG" b="1" dirty="0"/>
              <a:t>Monitoring &amp; Model Governance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5D642-8C15-8E47-F6D5-D2F9CC15B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744133"/>
            <a:ext cx="5630332" cy="4275667"/>
          </a:xfrm>
        </p:spPr>
        <p:txBody>
          <a:bodyPr>
            <a:normAutofit fontScale="92500" lnSpcReduction="10000"/>
          </a:bodyPr>
          <a:lstStyle/>
          <a:p>
            <a:r>
              <a:rPr lang="en-SG" b="1" dirty="0"/>
              <a:t>Performance Monitoring</a:t>
            </a:r>
            <a:endParaRPr lang="en-SG" dirty="0"/>
          </a:p>
          <a:p>
            <a:pPr lvl="1"/>
            <a:r>
              <a:rPr lang="en-SG" b="1" dirty="0"/>
              <a:t>Real-time Metrics</a:t>
            </a:r>
            <a:r>
              <a:rPr lang="en-SG" dirty="0"/>
              <a:t>: F1, AUC, precision, recall</a:t>
            </a:r>
          </a:p>
          <a:p>
            <a:pPr lvl="1"/>
            <a:r>
              <a:rPr lang="en-SG" b="1" dirty="0"/>
              <a:t>Distribution Analysis</a:t>
            </a:r>
            <a:r>
              <a:rPr lang="en-SG" dirty="0"/>
              <a:t>: Prediction probability percentiles</a:t>
            </a:r>
          </a:p>
          <a:p>
            <a:pPr lvl="1"/>
            <a:r>
              <a:rPr lang="en-SG" b="1" dirty="0"/>
              <a:t>Confusion Matrix</a:t>
            </a:r>
            <a:r>
              <a:rPr lang="en-SG" dirty="0"/>
              <a:t>: Detailed classification breakdown</a:t>
            </a:r>
          </a:p>
          <a:p>
            <a:r>
              <a:rPr lang="en-SG" b="1" dirty="0"/>
              <a:t>Data Quality Checks</a:t>
            </a:r>
            <a:endParaRPr lang="en-SG" dirty="0"/>
          </a:p>
          <a:p>
            <a:pPr lvl="1"/>
            <a:r>
              <a:rPr lang="en-SG" b="1" dirty="0"/>
              <a:t>Missing Values</a:t>
            </a:r>
            <a:r>
              <a:rPr lang="en-SG" dirty="0"/>
              <a:t>: Column-wise null value detection</a:t>
            </a:r>
          </a:p>
          <a:p>
            <a:pPr lvl="1"/>
            <a:r>
              <a:rPr lang="en-SG" b="1" dirty="0"/>
              <a:t>Extreme Values</a:t>
            </a:r>
            <a:r>
              <a:rPr lang="en-SG" dirty="0"/>
              <a:t>: Very low/high probability detection</a:t>
            </a:r>
          </a:p>
          <a:p>
            <a:pPr lvl="1"/>
            <a:r>
              <a:rPr lang="en-SG" b="1" dirty="0"/>
              <a:t>Consistency</a:t>
            </a:r>
            <a:r>
              <a:rPr lang="en-SG" dirty="0"/>
              <a:t>: Prediction count and rate validation</a:t>
            </a:r>
          </a:p>
          <a:p>
            <a:r>
              <a:rPr lang="en-SG" b="1" dirty="0"/>
              <a:t>Drift Detection</a:t>
            </a:r>
            <a:endParaRPr lang="en-SG" dirty="0"/>
          </a:p>
          <a:p>
            <a:pPr lvl="1"/>
            <a:r>
              <a:rPr lang="en-SG" b="1" dirty="0"/>
              <a:t>Performance Drift</a:t>
            </a:r>
            <a:r>
              <a:rPr lang="en-SG" dirty="0"/>
              <a:t>: AUC difference from training</a:t>
            </a:r>
          </a:p>
          <a:p>
            <a:pPr lvl="1"/>
            <a:r>
              <a:rPr lang="en-SG" b="1" dirty="0"/>
              <a:t>Alert Thresholds</a:t>
            </a:r>
            <a:r>
              <a:rPr lang="en-SG" dirty="0"/>
              <a:t>: &gt;5% AUC degradation triggers alerts</a:t>
            </a:r>
          </a:p>
          <a:p>
            <a:pPr lvl="1"/>
            <a:r>
              <a:rPr lang="en-SG" b="1" dirty="0"/>
              <a:t>Historical Tracking</a:t>
            </a:r>
            <a:r>
              <a:rPr lang="en-SG" dirty="0"/>
              <a:t>: Model performance over time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F189FE-5816-1518-EBCC-43145CFBEED2}"/>
              </a:ext>
            </a:extLst>
          </p:cNvPr>
          <p:cNvSpPr txBox="1">
            <a:spLocks/>
          </p:cNvSpPr>
          <p:nvPr/>
        </p:nvSpPr>
        <p:spPr>
          <a:xfrm>
            <a:off x="6316134" y="1625600"/>
            <a:ext cx="5630332" cy="2582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SG" b="1" dirty="0"/>
              <a:t>Monitoring Output</a:t>
            </a:r>
          </a:p>
          <a:p>
            <a:pPr lvl="1"/>
            <a:r>
              <a:rPr lang="en-SG" dirty="0" err="1"/>
              <a:t>total_predictions</a:t>
            </a:r>
            <a:r>
              <a:rPr lang="en-SG" dirty="0"/>
              <a:t>: 10000</a:t>
            </a:r>
          </a:p>
          <a:p>
            <a:pPr lvl="1"/>
            <a:r>
              <a:rPr lang="en-SG" dirty="0" err="1"/>
              <a:t>positive_rate</a:t>
            </a:r>
            <a:r>
              <a:rPr lang="en-SG" dirty="0"/>
              <a:t>: 0.15</a:t>
            </a:r>
          </a:p>
          <a:p>
            <a:pPr lvl="1"/>
            <a:r>
              <a:rPr lang="en-SG" dirty="0"/>
              <a:t>current_f1: 0.85</a:t>
            </a:r>
          </a:p>
          <a:p>
            <a:pPr lvl="1"/>
            <a:r>
              <a:rPr lang="en-SG" dirty="0" err="1"/>
              <a:t>current_auc</a:t>
            </a:r>
            <a:r>
              <a:rPr lang="en-SG" dirty="0"/>
              <a:t>: 0.92</a:t>
            </a:r>
          </a:p>
          <a:p>
            <a:pPr lvl="1"/>
            <a:r>
              <a:rPr lang="en-SG" dirty="0" err="1"/>
              <a:t>drift_alerts</a:t>
            </a:r>
            <a:r>
              <a:rPr lang="en-SG" dirty="0"/>
              <a:t>: ["HIGH AUC DRIFT: 0.07"]</a:t>
            </a:r>
          </a:p>
          <a:p>
            <a:pPr lvl="1"/>
            <a:r>
              <a:rPr lang="en-SG" dirty="0" err="1"/>
              <a:t>data_quality_issues</a:t>
            </a:r>
            <a:r>
              <a:rPr lang="en-SG" dirty="0"/>
              <a:t>: false</a:t>
            </a:r>
          </a:p>
        </p:txBody>
      </p:sp>
    </p:spTree>
    <p:extLst>
      <p:ext uri="{BB962C8B-B14F-4D97-AF65-F5344CB8AC3E}">
        <p14:creationId xmlns:p14="http://schemas.microsoft.com/office/powerpoint/2010/main" val="323080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5CEC9-47F7-00AD-9109-6BC381401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38665"/>
            <a:ext cx="10131425" cy="1456267"/>
          </a:xfrm>
        </p:spPr>
        <p:txBody>
          <a:bodyPr/>
          <a:lstStyle/>
          <a:p>
            <a:r>
              <a:rPr lang="en-SG" b="1" dirty="0"/>
              <a:t>Future Enhancements &amp; Roadmap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55D03-5455-E4CE-8D4F-F71143A06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34069"/>
            <a:ext cx="10131425" cy="5003798"/>
          </a:xfrm>
        </p:spPr>
        <p:txBody>
          <a:bodyPr>
            <a:normAutofit fontScale="92500" lnSpcReduction="20000"/>
          </a:bodyPr>
          <a:lstStyle/>
          <a:p>
            <a:r>
              <a:rPr lang="en-SG" b="1" dirty="0"/>
              <a:t>Short-term Improvements</a:t>
            </a:r>
            <a:endParaRPr lang="en-SG" dirty="0"/>
          </a:p>
          <a:p>
            <a:pPr lvl="1"/>
            <a:r>
              <a:rPr lang="en-SG" b="1" dirty="0"/>
              <a:t>Feature Store Integration</a:t>
            </a:r>
            <a:r>
              <a:rPr lang="en-SG" dirty="0"/>
              <a:t>: Centralized feature management</a:t>
            </a:r>
          </a:p>
          <a:p>
            <a:pPr lvl="1"/>
            <a:r>
              <a:rPr lang="en-SG" b="1" dirty="0"/>
              <a:t>A/B Testing Framework</a:t>
            </a:r>
            <a:r>
              <a:rPr lang="en-SG" dirty="0"/>
              <a:t>: Model comparison and champion/challenger</a:t>
            </a:r>
          </a:p>
          <a:p>
            <a:pPr lvl="1"/>
            <a:r>
              <a:rPr lang="en-SG" b="1" dirty="0"/>
              <a:t>Real-time Inference</a:t>
            </a:r>
            <a:r>
              <a:rPr lang="en-SG" dirty="0"/>
              <a:t>: Streaming prediction capabilities</a:t>
            </a:r>
          </a:p>
          <a:p>
            <a:pPr lvl="1"/>
            <a:r>
              <a:rPr lang="en-SG" b="1" dirty="0"/>
              <a:t>Advanced Monitoring</a:t>
            </a:r>
            <a:r>
              <a:rPr lang="en-SG" dirty="0"/>
              <a:t>: Statistical drift detection algorithms</a:t>
            </a:r>
          </a:p>
          <a:p>
            <a:r>
              <a:rPr lang="en-SG" b="1" dirty="0"/>
              <a:t>Medium-term Enhancements</a:t>
            </a:r>
            <a:endParaRPr lang="en-SG" dirty="0"/>
          </a:p>
          <a:p>
            <a:pPr lvl="1"/>
            <a:r>
              <a:rPr lang="en-SG" b="1" dirty="0" err="1"/>
              <a:t>AutoML</a:t>
            </a:r>
            <a:r>
              <a:rPr lang="en-SG" b="1" dirty="0"/>
              <a:t> Integration</a:t>
            </a:r>
            <a:r>
              <a:rPr lang="en-SG" dirty="0"/>
              <a:t>: Automated model selection and tuning</a:t>
            </a:r>
          </a:p>
          <a:p>
            <a:pPr lvl="1"/>
            <a:r>
              <a:rPr lang="en-SG" b="1" dirty="0"/>
              <a:t>Explainability</a:t>
            </a:r>
            <a:r>
              <a:rPr lang="en-SG" dirty="0"/>
              <a:t>: SHAP values and model interpretability</a:t>
            </a:r>
          </a:p>
          <a:p>
            <a:pPr lvl="1"/>
            <a:r>
              <a:rPr lang="en-SG" b="1" dirty="0"/>
              <a:t>Multi-model Support</a:t>
            </a:r>
            <a:r>
              <a:rPr lang="en-SG" dirty="0"/>
              <a:t>: Ensemble methods and deep learning</a:t>
            </a:r>
          </a:p>
          <a:p>
            <a:pPr lvl="1"/>
            <a:r>
              <a:rPr lang="en-SG" b="1" dirty="0"/>
              <a:t>Cloud Integration</a:t>
            </a:r>
            <a:r>
              <a:rPr lang="en-SG" dirty="0"/>
              <a:t>: AWS/GCP deployment and scaling</a:t>
            </a:r>
          </a:p>
          <a:p>
            <a:r>
              <a:rPr lang="en-SG" b="1" dirty="0"/>
              <a:t>Long-term Vision</a:t>
            </a:r>
            <a:endParaRPr lang="en-SG" dirty="0"/>
          </a:p>
          <a:p>
            <a:pPr lvl="1"/>
            <a:r>
              <a:rPr lang="en-SG" b="1" dirty="0" err="1"/>
              <a:t>MLOps</a:t>
            </a:r>
            <a:r>
              <a:rPr lang="en-SG" b="1" dirty="0"/>
              <a:t> Maturity</a:t>
            </a:r>
            <a:r>
              <a:rPr lang="en-SG" dirty="0"/>
              <a:t>: Complete CI/CD for model deployment</a:t>
            </a:r>
          </a:p>
          <a:p>
            <a:pPr lvl="1"/>
            <a:r>
              <a:rPr lang="en-SG" b="1" dirty="0"/>
              <a:t>Edge Deployment</a:t>
            </a:r>
            <a:r>
              <a:rPr lang="en-SG" dirty="0"/>
              <a:t>: On-device inference capabilities</a:t>
            </a:r>
          </a:p>
          <a:p>
            <a:pPr lvl="1"/>
            <a:r>
              <a:rPr lang="en-SG" b="1" dirty="0"/>
              <a:t>Federated Learning</a:t>
            </a:r>
            <a:r>
              <a:rPr lang="en-SG" dirty="0"/>
              <a:t>: Distributed model training across data sources</a:t>
            </a:r>
          </a:p>
          <a:p>
            <a:pPr lvl="1"/>
            <a:r>
              <a:rPr lang="en-SG" b="1" dirty="0"/>
              <a:t>Regulatory Compliance</a:t>
            </a:r>
            <a:r>
              <a:rPr lang="en-SG" dirty="0"/>
              <a:t>: Enhanced model governance and documentation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104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61</TotalTime>
  <Words>890</Words>
  <Application>Microsoft Macintosh PowerPoint</Application>
  <PresentationFormat>Widescreen</PresentationFormat>
  <Paragraphs>134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Comprehensive machine learning pipeline integrating automation, data processing, model training, and monitoring.</vt:lpstr>
      <vt:lpstr>Machine Learning Architecture Overview</vt:lpstr>
      <vt:lpstr>Automated machine learning pipeline from raw data to predictions.</vt:lpstr>
      <vt:lpstr>Data Processing Architecture</vt:lpstr>
      <vt:lpstr>Model Training PiPeline</vt:lpstr>
      <vt:lpstr>Model Evaluation &amp; Metrics</vt:lpstr>
      <vt:lpstr>Prediction &amp; Scoring Engine</vt:lpstr>
      <vt:lpstr>Monitoring &amp; Model Governance</vt:lpstr>
      <vt:lpstr>Future Enhancements &amp; Roadmap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Blandon TAN Jun Han</dc:creator>
  <cp:lastModifiedBy>Blandon TAN Jun Han</cp:lastModifiedBy>
  <cp:revision>2</cp:revision>
  <dcterms:created xsi:type="dcterms:W3CDTF">2025-06-28T08:47:13Z</dcterms:created>
  <dcterms:modified xsi:type="dcterms:W3CDTF">2025-06-28T09:48:42Z</dcterms:modified>
</cp:coreProperties>
</file>