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48"/>
  </p:notesMasterIdLst>
  <p:sldIdLst>
    <p:sldId id="262" r:id="rId2"/>
    <p:sldId id="263" r:id="rId3"/>
    <p:sldId id="264" r:id="rId4"/>
    <p:sldId id="290" r:id="rId5"/>
    <p:sldId id="292" r:id="rId6"/>
    <p:sldId id="293" r:id="rId7"/>
    <p:sldId id="291" r:id="rId8"/>
    <p:sldId id="294" r:id="rId9"/>
    <p:sldId id="298" r:id="rId10"/>
    <p:sldId id="299" r:id="rId11"/>
    <p:sldId id="300" r:id="rId12"/>
    <p:sldId id="301" r:id="rId13"/>
    <p:sldId id="302" r:id="rId14"/>
    <p:sldId id="268" r:id="rId15"/>
    <p:sldId id="274" r:id="rId16"/>
    <p:sldId id="280" r:id="rId17"/>
    <p:sldId id="279" r:id="rId18"/>
    <p:sldId id="269" r:id="rId19"/>
    <p:sldId id="270" r:id="rId20"/>
    <p:sldId id="303" r:id="rId21"/>
    <p:sldId id="304" r:id="rId22"/>
    <p:sldId id="305" r:id="rId23"/>
    <p:sldId id="257" r:id="rId24"/>
    <p:sldId id="256" r:id="rId25"/>
    <p:sldId id="283" r:id="rId26"/>
    <p:sldId id="284" r:id="rId27"/>
    <p:sldId id="285" r:id="rId28"/>
    <p:sldId id="297" r:id="rId29"/>
    <p:sldId id="295" r:id="rId30"/>
    <p:sldId id="296" r:id="rId31"/>
    <p:sldId id="306" r:id="rId32"/>
    <p:sldId id="316" r:id="rId33"/>
    <p:sldId id="312" r:id="rId34"/>
    <p:sldId id="313" r:id="rId35"/>
    <p:sldId id="272" r:id="rId36"/>
    <p:sldId id="281" r:id="rId37"/>
    <p:sldId id="260" r:id="rId38"/>
    <p:sldId id="259" r:id="rId39"/>
    <p:sldId id="314" r:id="rId40"/>
    <p:sldId id="309" r:id="rId41"/>
    <p:sldId id="317" r:id="rId42"/>
    <p:sldId id="310" r:id="rId43"/>
    <p:sldId id="311" r:id="rId44"/>
    <p:sldId id="275" r:id="rId45"/>
    <p:sldId id="287" r:id="rId46"/>
    <p:sldId id="288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737"/>
    <a:srgbClr val="FFFF66"/>
    <a:srgbClr val="FFCC00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48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2E7661B-E8E5-4202-8C7E-C891C456B422}" type="datetimeFigureOut">
              <a:rPr lang="zh-CN" altLang="en-US"/>
              <a:pPr>
                <a:defRPr/>
              </a:pPr>
              <a:t>2018/11/15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470B05A-1DB5-46B0-B5C4-3F0B090FEB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A557CB-A25E-4000-977F-C26E651940AC}" type="datetimeFigureOut">
              <a:rPr lang="zh-CN" altLang="en-US" smtClean="0"/>
              <a:pPr>
                <a:defRPr/>
              </a:pPr>
              <a:t>2018/11/15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FCB43E-E119-40DA-963E-CE17DC254D5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D946A9-68E0-460A-B0DD-C8027E37918F}" type="datetimeFigureOut">
              <a:rPr lang="zh-CN" altLang="en-US" smtClean="0"/>
              <a:pPr>
                <a:defRPr/>
              </a:pPr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12041-8B5D-40BF-ABFE-C275D875B73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0EE3FD-142F-406E-B10F-DD672EC74A5F}" type="datetimeFigureOut">
              <a:rPr lang="zh-CN" altLang="en-US" smtClean="0"/>
              <a:pPr>
                <a:defRPr/>
              </a:pPr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51C54E-EFF0-4381-9E9D-B8747E1387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A8BF91-DADD-4749-8FF5-677D0680B335}" type="datetimeFigureOut">
              <a:rPr lang="zh-CN" altLang="en-US" smtClean="0"/>
              <a:pPr>
                <a:defRPr/>
              </a:pPr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1A7A5-A718-4A8A-9CA5-584155CD47F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8D6BDE-C3B1-47CB-86CD-1CE62C0E58AD}" type="datetimeFigureOut">
              <a:rPr lang="zh-CN" altLang="en-US" smtClean="0"/>
              <a:pPr>
                <a:defRPr/>
              </a:pPr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3966B-641A-491E-8607-AADC3F64F0F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89A432-3D49-47E0-933D-5C79E5C7BBFE}" type="datetimeFigureOut">
              <a:rPr lang="zh-CN" altLang="en-US" smtClean="0"/>
              <a:pPr>
                <a:defRPr/>
              </a:pPr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40FE28-5758-4669-B10B-14EDDEC114E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C6A1A6-EB56-43EE-9BD4-72B025687DFB}" type="datetimeFigureOut">
              <a:rPr lang="zh-CN" altLang="en-US" smtClean="0"/>
              <a:pPr>
                <a:defRPr/>
              </a:pPr>
              <a:t>2018/11/15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D8425-53E8-48A9-B96F-482A89E513D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A26741-B38D-4D4C-B9D4-D3F4F8F4D1D1}" type="datetimeFigureOut">
              <a:rPr lang="zh-CN" altLang="en-US" smtClean="0"/>
              <a:pPr>
                <a:defRPr/>
              </a:pPr>
              <a:t>2018/11/15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96C347-7BD8-4A01-AEC7-3A1E64E70CE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1079D-F85A-414E-A2F8-284BC19FBBB6}" type="datetimeFigureOut">
              <a:rPr lang="zh-CN" altLang="en-US" smtClean="0"/>
              <a:pPr>
                <a:defRPr/>
              </a:pPr>
              <a:t>2018/11/15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C4596C-F0AB-40AA-8FD6-6DBF0D64FD5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2DD92B-AA30-491A-B6CB-7F54D54A164B}" type="datetimeFigureOut">
              <a:rPr lang="zh-CN" altLang="en-US" smtClean="0"/>
              <a:pPr>
                <a:defRPr/>
              </a:pPr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66C9AC-A744-417D-BB87-907C27472D1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D4308E-FD66-49CC-A8F3-623410750837}" type="datetimeFigureOut">
              <a:rPr lang="zh-CN" altLang="en-US" smtClean="0"/>
              <a:pPr>
                <a:defRPr/>
              </a:pPr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90E8D8-FC84-4E37-A88C-D686CB2780C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A1E2EBC2-4EA3-43DF-8CFE-A62B1E768820}" type="datetimeFigureOut">
              <a:rPr lang="zh-CN" altLang="en-US" smtClean="0"/>
              <a:pPr>
                <a:defRPr/>
              </a:pPr>
              <a:t>2018/11/15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E6E0844-9A2E-4059-918F-1E05C9FB32B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LU_74381.v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hyperlink" Target="Coffe_Sellor.v" TargetMode="External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Comparator_8bit.v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RYG_light.v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alarm.v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Sequence_scan.v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traffic.v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hyperlink" Target="Factorial.v" TargetMode="External"/><Relationship Id="rId4" Type="http://schemas.openxmlformats.org/officeDocument/2006/relationships/image" Target="../media/image2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Coffe_Sellor.v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hyperlink" Target="Factorial.v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od_100_fast_x5.v" TargetMode="External"/><Relationship Id="rId2" Type="http://schemas.openxmlformats.org/officeDocument/2006/relationships/hyperlink" Target="mod_100.v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043608" y="476672"/>
            <a:ext cx="7795592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folHlink"/>
                </a:solidFill>
              </a:rPr>
              <a:t>Lecture 1  Introduction to PLD</a:t>
            </a:r>
          </a:p>
          <a:p>
            <a:endParaRPr lang="en-US" altLang="zh-CN" sz="3600" dirty="0"/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rgbClr val="0000CC"/>
                </a:solidFill>
              </a:rPr>
              <a:t>What does FPGA stand for?</a:t>
            </a:r>
          </a:p>
          <a:p>
            <a:r>
              <a:rPr lang="zh-CN" altLang="en-US" sz="2000" dirty="0"/>
              <a:t>􀂄 </a:t>
            </a:r>
            <a:r>
              <a:rPr lang="en-US" altLang="zh-CN" sz="2000" dirty="0"/>
              <a:t>Field Programmable Gate Array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rgbClr val="0000CC"/>
                </a:solidFill>
              </a:rPr>
              <a:t>Is CPU/DSP a programmable logic device?</a:t>
            </a:r>
          </a:p>
          <a:p>
            <a:r>
              <a:rPr lang="en-US" altLang="zh-CN" sz="2000" dirty="0"/>
              <a:t>    NO, here, programmable means </a:t>
            </a:r>
            <a:r>
              <a:rPr lang="en-US" altLang="zh-CN" sz="2000" b="1" dirty="0">
                <a:solidFill>
                  <a:srgbClr val="FF0000"/>
                </a:solidFill>
              </a:rPr>
              <a:t>hardware</a:t>
            </a:r>
            <a:r>
              <a:rPr lang="en-US" altLang="zh-CN" sz="2000" dirty="0"/>
              <a:t> can be reconfigured.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rgbClr val="0000CC"/>
                </a:solidFill>
              </a:rPr>
              <a:t>Can an FPGA be used as a CPU/DSP?</a:t>
            </a:r>
          </a:p>
          <a:p>
            <a:r>
              <a:rPr lang="en-US" altLang="zh-CN" sz="2000" dirty="0"/>
              <a:t>    Yes, FPGA principally can do anything that digital logic circuitry does.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rgbClr val="0000CC"/>
                </a:solidFill>
              </a:rPr>
              <a:t>What is the fabric architecture of an FPGA</a:t>
            </a:r>
          </a:p>
          <a:p>
            <a:r>
              <a:rPr lang="en-US" altLang="zh-CN" sz="2000" dirty="0"/>
              <a:t>     Basically contains IOB, CLB, and programmable interconnects.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rgbClr val="0000CC"/>
                </a:solidFill>
              </a:rPr>
              <a:t>What is a look-up table?</a:t>
            </a:r>
          </a:p>
          <a:p>
            <a:r>
              <a:rPr lang="zh-CN" altLang="en-US" sz="2000" dirty="0"/>
              <a:t>􀂄 </a:t>
            </a:r>
            <a:r>
              <a:rPr lang="en-US" altLang="zh-CN" sz="2000" dirty="0"/>
              <a:t>A memory block that is used to implement logic functions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rgbClr val="0000CC"/>
                </a:solidFill>
              </a:rPr>
              <a:t>What is the design process with FPGA?</a:t>
            </a:r>
          </a:p>
          <a:p>
            <a:r>
              <a:rPr lang="zh-CN" altLang="en-US" sz="2000" dirty="0"/>
              <a:t>􀂄 </a:t>
            </a:r>
            <a:r>
              <a:rPr lang="en-US" altLang="zh-CN" sz="2000" dirty="0"/>
              <a:t>Specification-&gt;HDL input-&gt; Synthesis-&gt;Implementation-&gt;Configuration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rgbClr val="0000CC"/>
                </a:solidFill>
              </a:rPr>
              <a:t>List some major FPGA vendors you known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81724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Exercise 4: Code the functionality of the 74381 ALU chip.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412776"/>
            <a:ext cx="4426818" cy="4759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>
            <a:hlinkClick r:id="rId3" action="ppaction://hlinkfile"/>
          </p:cNvPr>
          <p:cNvSpPr/>
          <p:nvPr/>
        </p:nvSpPr>
        <p:spPr>
          <a:xfrm>
            <a:off x="6420177" y="648866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Ref.to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ALU_74381.v</a:t>
            </a:r>
            <a:r>
              <a:rPr lang="zh-CN" altLang="en-US" dirty="0">
                <a:solidFill>
                  <a:srgbClr val="FF0000"/>
                </a:solidFill>
              </a:rPr>
              <a:t>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842" cy="1143000"/>
          </a:xfrm>
        </p:spPr>
        <p:txBody>
          <a:bodyPr/>
          <a:lstStyle/>
          <a:p>
            <a:r>
              <a:rPr lang="en-US" altLang="zh-CN" dirty="0"/>
              <a:t>Exercise 5: BCD Adder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7580" y="1268760"/>
            <a:ext cx="728332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228184" y="260648"/>
            <a:ext cx="2915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 BCD adder adds two BCD digits and produces a sum digit in BCD</a:t>
            </a:r>
            <a:endParaRPr lang="zh-CN" altLang="en-US" dirty="0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C8A07E89-BCBB-4B94-B297-7998DBC3EB30}"/>
              </a:ext>
            </a:extLst>
          </p:cNvPr>
          <p:cNvSpPr/>
          <p:nvPr/>
        </p:nvSpPr>
        <p:spPr>
          <a:xfrm>
            <a:off x="4494783" y="4119418"/>
            <a:ext cx="742235" cy="2355273"/>
          </a:xfrm>
          <a:custGeom>
            <a:avLst/>
            <a:gdLst>
              <a:gd name="connsiteX0" fmla="*/ 77217 w 742235"/>
              <a:gd name="connsiteY0" fmla="*/ 1145309 h 2355273"/>
              <a:gd name="connsiteX1" fmla="*/ 86453 w 742235"/>
              <a:gd name="connsiteY1" fmla="*/ 785091 h 2355273"/>
              <a:gd name="connsiteX2" fmla="*/ 104926 w 742235"/>
              <a:gd name="connsiteY2" fmla="*/ 711200 h 2355273"/>
              <a:gd name="connsiteX3" fmla="*/ 114162 w 742235"/>
              <a:gd name="connsiteY3" fmla="*/ 655782 h 2355273"/>
              <a:gd name="connsiteX4" fmla="*/ 123399 w 742235"/>
              <a:gd name="connsiteY4" fmla="*/ 609600 h 2355273"/>
              <a:gd name="connsiteX5" fmla="*/ 141872 w 742235"/>
              <a:gd name="connsiteY5" fmla="*/ 544946 h 2355273"/>
              <a:gd name="connsiteX6" fmla="*/ 160344 w 742235"/>
              <a:gd name="connsiteY6" fmla="*/ 480291 h 2355273"/>
              <a:gd name="connsiteX7" fmla="*/ 178817 w 742235"/>
              <a:gd name="connsiteY7" fmla="*/ 452582 h 2355273"/>
              <a:gd name="connsiteX8" fmla="*/ 188053 w 742235"/>
              <a:gd name="connsiteY8" fmla="*/ 424873 h 2355273"/>
              <a:gd name="connsiteX9" fmla="*/ 206526 w 742235"/>
              <a:gd name="connsiteY9" fmla="*/ 332509 h 2355273"/>
              <a:gd name="connsiteX10" fmla="*/ 215762 w 742235"/>
              <a:gd name="connsiteY10" fmla="*/ 304800 h 2355273"/>
              <a:gd name="connsiteX11" fmla="*/ 234235 w 742235"/>
              <a:gd name="connsiteY11" fmla="*/ 277091 h 2355273"/>
              <a:gd name="connsiteX12" fmla="*/ 280417 w 742235"/>
              <a:gd name="connsiteY12" fmla="*/ 184727 h 2355273"/>
              <a:gd name="connsiteX13" fmla="*/ 298890 w 742235"/>
              <a:gd name="connsiteY13" fmla="*/ 157018 h 2355273"/>
              <a:gd name="connsiteX14" fmla="*/ 308126 w 742235"/>
              <a:gd name="connsiteY14" fmla="*/ 129309 h 2355273"/>
              <a:gd name="connsiteX15" fmla="*/ 345072 w 742235"/>
              <a:gd name="connsiteY15" fmla="*/ 73891 h 2355273"/>
              <a:gd name="connsiteX16" fmla="*/ 354308 w 742235"/>
              <a:gd name="connsiteY16" fmla="*/ 46182 h 2355273"/>
              <a:gd name="connsiteX17" fmla="*/ 409726 w 742235"/>
              <a:gd name="connsiteY17" fmla="*/ 0 h 2355273"/>
              <a:gd name="connsiteX18" fmla="*/ 455908 w 742235"/>
              <a:gd name="connsiteY18" fmla="*/ 18473 h 2355273"/>
              <a:gd name="connsiteX19" fmla="*/ 483617 w 742235"/>
              <a:gd name="connsiteY19" fmla="*/ 46182 h 2355273"/>
              <a:gd name="connsiteX20" fmla="*/ 529799 w 742235"/>
              <a:gd name="connsiteY20" fmla="*/ 110837 h 2355273"/>
              <a:gd name="connsiteX21" fmla="*/ 557508 w 742235"/>
              <a:gd name="connsiteY21" fmla="*/ 166255 h 2355273"/>
              <a:gd name="connsiteX22" fmla="*/ 612926 w 742235"/>
              <a:gd name="connsiteY22" fmla="*/ 286327 h 2355273"/>
              <a:gd name="connsiteX23" fmla="*/ 622162 w 742235"/>
              <a:gd name="connsiteY23" fmla="*/ 341746 h 2355273"/>
              <a:gd name="connsiteX24" fmla="*/ 631399 w 742235"/>
              <a:gd name="connsiteY24" fmla="*/ 369455 h 2355273"/>
              <a:gd name="connsiteX25" fmla="*/ 640635 w 742235"/>
              <a:gd name="connsiteY25" fmla="*/ 406400 h 2355273"/>
              <a:gd name="connsiteX26" fmla="*/ 649872 w 742235"/>
              <a:gd name="connsiteY26" fmla="*/ 452582 h 2355273"/>
              <a:gd name="connsiteX27" fmla="*/ 668344 w 742235"/>
              <a:gd name="connsiteY27" fmla="*/ 508000 h 2355273"/>
              <a:gd name="connsiteX28" fmla="*/ 677581 w 742235"/>
              <a:gd name="connsiteY28" fmla="*/ 581891 h 2355273"/>
              <a:gd name="connsiteX29" fmla="*/ 686817 w 742235"/>
              <a:gd name="connsiteY29" fmla="*/ 618837 h 2355273"/>
              <a:gd name="connsiteX30" fmla="*/ 696053 w 742235"/>
              <a:gd name="connsiteY30" fmla="*/ 683491 h 2355273"/>
              <a:gd name="connsiteX31" fmla="*/ 714526 w 742235"/>
              <a:gd name="connsiteY31" fmla="*/ 775855 h 2355273"/>
              <a:gd name="connsiteX32" fmla="*/ 723762 w 742235"/>
              <a:gd name="connsiteY32" fmla="*/ 831273 h 2355273"/>
              <a:gd name="connsiteX33" fmla="*/ 732999 w 742235"/>
              <a:gd name="connsiteY33" fmla="*/ 914400 h 2355273"/>
              <a:gd name="connsiteX34" fmla="*/ 742235 w 742235"/>
              <a:gd name="connsiteY34" fmla="*/ 979055 h 2355273"/>
              <a:gd name="connsiteX35" fmla="*/ 732999 w 742235"/>
              <a:gd name="connsiteY35" fmla="*/ 1505527 h 2355273"/>
              <a:gd name="connsiteX36" fmla="*/ 705290 w 742235"/>
              <a:gd name="connsiteY36" fmla="*/ 1616364 h 2355273"/>
              <a:gd name="connsiteX37" fmla="*/ 677581 w 742235"/>
              <a:gd name="connsiteY37" fmla="*/ 1717964 h 2355273"/>
              <a:gd name="connsiteX38" fmla="*/ 668344 w 742235"/>
              <a:gd name="connsiteY38" fmla="*/ 1754909 h 2355273"/>
              <a:gd name="connsiteX39" fmla="*/ 649872 w 742235"/>
              <a:gd name="connsiteY39" fmla="*/ 1810327 h 2355273"/>
              <a:gd name="connsiteX40" fmla="*/ 622162 w 742235"/>
              <a:gd name="connsiteY40" fmla="*/ 1911927 h 2355273"/>
              <a:gd name="connsiteX41" fmla="*/ 603690 w 742235"/>
              <a:gd name="connsiteY41" fmla="*/ 2032000 h 2355273"/>
              <a:gd name="connsiteX42" fmla="*/ 594453 w 742235"/>
              <a:gd name="connsiteY42" fmla="*/ 2059709 h 2355273"/>
              <a:gd name="connsiteX43" fmla="*/ 585217 w 742235"/>
              <a:gd name="connsiteY43" fmla="*/ 2096655 h 2355273"/>
              <a:gd name="connsiteX44" fmla="*/ 566744 w 742235"/>
              <a:gd name="connsiteY44" fmla="*/ 2170546 h 2355273"/>
              <a:gd name="connsiteX45" fmla="*/ 548272 w 742235"/>
              <a:gd name="connsiteY45" fmla="*/ 2198255 h 2355273"/>
              <a:gd name="connsiteX46" fmla="*/ 539035 w 742235"/>
              <a:gd name="connsiteY46" fmla="*/ 2225964 h 2355273"/>
              <a:gd name="connsiteX47" fmla="*/ 520562 w 742235"/>
              <a:gd name="connsiteY47" fmla="*/ 2253673 h 2355273"/>
              <a:gd name="connsiteX48" fmla="*/ 465144 w 742235"/>
              <a:gd name="connsiteY48" fmla="*/ 2318327 h 2355273"/>
              <a:gd name="connsiteX49" fmla="*/ 455908 w 742235"/>
              <a:gd name="connsiteY49" fmla="*/ 2346037 h 2355273"/>
              <a:gd name="connsiteX50" fmla="*/ 428199 w 742235"/>
              <a:gd name="connsiteY50" fmla="*/ 2355273 h 2355273"/>
              <a:gd name="connsiteX51" fmla="*/ 271181 w 742235"/>
              <a:gd name="connsiteY51" fmla="*/ 2346037 h 2355273"/>
              <a:gd name="connsiteX52" fmla="*/ 243472 w 742235"/>
              <a:gd name="connsiteY52" fmla="*/ 2327564 h 2355273"/>
              <a:gd name="connsiteX53" fmla="*/ 188053 w 742235"/>
              <a:gd name="connsiteY53" fmla="*/ 2318327 h 2355273"/>
              <a:gd name="connsiteX54" fmla="*/ 123399 w 742235"/>
              <a:gd name="connsiteY54" fmla="*/ 2281382 h 2355273"/>
              <a:gd name="connsiteX55" fmla="*/ 67981 w 742235"/>
              <a:gd name="connsiteY55" fmla="*/ 2225964 h 2355273"/>
              <a:gd name="connsiteX56" fmla="*/ 49508 w 742235"/>
              <a:gd name="connsiteY56" fmla="*/ 2170546 h 2355273"/>
              <a:gd name="connsiteX57" fmla="*/ 40272 w 742235"/>
              <a:gd name="connsiteY57" fmla="*/ 2142837 h 2355273"/>
              <a:gd name="connsiteX58" fmla="*/ 21799 w 742235"/>
              <a:gd name="connsiteY58" fmla="*/ 2068946 h 2355273"/>
              <a:gd name="connsiteX59" fmla="*/ 12562 w 742235"/>
              <a:gd name="connsiteY59" fmla="*/ 2032000 h 2355273"/>
              <a:gd name="connsiteX60" fmla="*/ 3326 w 742235"/>
              <a:gd name="connsiteY60" fmla="*/ 1801091 h 2355273"/>
              <a:gd name="connsiteX61" fmla="*/ 21799 w 742235"/>
              <a:gd name="connsiteY61" fmla="*/ 1533237 h 2355273"/>
              <a:gd name="connsiteX62" fmla="*/ 31035 w 742235"/>
              <a:gd name="connsiteY62" fmla="*/ 1468582 h 2355273"/>
              <a:gd name="connsiteX63" fmla="*/ 40272 w 742235"/>
              <a:gd name="connsiteY63" fmla="*/ 1413164 h 2355273"/>
              <a:gd name="connsiteX64" fmla="*/ 49508 w 742235"/>
              <a:gd name="connsiteY64" fmla="*/ 1311564 h 2355273"/>
              <a:gd name="connsiteX65" fmla="*/ 67981 w 742235"/>
              <a:gd name="connsiteY65" fmla="*/ 1237673 h 2355273"/>
              <a:gd name="connsiteX66" fmla="*/ 77217 w 742235"/>
              <a:gd name="connsiteY66" fmla="*/ 1200727 h 2355273"/>
              <a:gd name="connsiteX67" fmla="*/ 86453 w 742235"/>
              <a:gd name="connsiteY67" fmla="*/ 1163782 h 2355273"/>
              <a:gd name="connsiteX68" fmla="*/ 114162 w 742235"/>
              <a:gd name="connsiteY68" fmla="*/ 1080655 h 2355273"/>
              <a:gd name="connsiteX69" fmla="*/ 132635 w 742235"/>
              <a:gd name="connsiteY69" fmla="*/ 1025237 h 2355273"/>
              <a:gd name="connsiteX70" fmla="*/ 132635 w 742235"/>
              <a:gd name="connsiteY70" fmla="*/ 997527 h 23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42235" h="2355273">
                <a:moveTo>
                  <a:pt x="77217" y="1145309"/>
                </a:moveTo>
                <a:cubicBezTo>
                  <a:pt x="80296" y="1025236"/>
                  <a:pt x="80999" y="905079"/>
                  <a:pt x="86453" y="785091"/>
                </a:cubicBezTo>
                <a:cubicBezTo>
                  <a:pt x="88734" y="734911"/>
                  <a:pt x="96224" y="750361"/>
                  <a:pt x="104926" y="711200"/>
                </a:cubicBezTo>
                <a:cubicBezTo>
                  <a:pt x="108988" y="692918"/>
                  <a:pt x="110812" y="674207"/>
                  <a:pt x="114162" y="655782"/>
                </a:cubicBezTo>
                <a:cubicBezTo>
                  <a:pt x="116970" y="640336"/>
                  <a:pt x="119993" y="624925"/>
                  <a:pt x="123399" y="609600"/>
                </a:cubicBezTo>
                <a:cubicBezTo>
                  <a:pt x="137842" y="544608"/>
                  <a:pt x="126438" y="598965"/>
                  <a:pt x="141872" y="544946"/>
                </a:cubicBezTo>
                <a:cubicBezTo>
                  <a:pt x="145818" y="531136"/>
                  <a:pt x="152962" y="495055"/>
                  <a:pt x="160344" y="480291"/>
                </a:cubicBezTo>
                <a:cubicBezTo>
                  <a:pt x="165308" y="470362"/>
                  <a:pt x="172659" y="461818"/>
                  <a:pt x="178817" y="452582"/>
                </a:cubicBezTo>
                <a:cubicBezTo>
                  <a:pt x="181896" y="443346"/>
                  <a:pt x="185941" y="434377"/>
                  <a:pt x="188053" y="424873"/>
                </a:cubicBezTo>
                <a:cubicBezTo>
                  <a:pt x="206197" y="343228"/>
                  <a:pt x="188125" y="396914"/>
                  <a:pt x="206526" y="332509"/>
                </a:cubicBezTo>
                <a:cubicBezTo>
                  <a:pt x="209201" y="323148"/>
                  <a:pt x="211408" y="313508"/>
                  <a:pt x="215762" y="304800"/>
                </a:cubicBezTo>
                <a:cubicBezTo>
                  <a:pt x="220726" y="294871"/>
                  <a:pt x="228077" y="286327"/>
                  <a:pt x="234235" y="277091"/>
                </a:cubicBezTo>
                <a:cubicBezTo>
                  <a:pt x="248857" y="218608"/>
                  <a:pt x="236431" y="250707"/>
                  <a:pt x="280417" y="184727"/>
                </a:cubicBezTo>
                <a:lnTo>
                  <a:pt x="298890" y="157018"/>
                </a:lnTo>
                <a:cubicBezTo>
                  <a:pt x="301969" y="147782"/>
                  <a:pt x="303398" y="137820"/>
                  <a:pt x="308126" y="129309"/>
                </a:cubicBezTo>
                <a:cubicBezTo>
                  <a:pt x="318908" y="109901"/>
                  <a:pt x="345072" y="73891"/>
                  <a:pt x="345072" y="73891"/>
                </a:cubicBezTo>
                <a:cubicBezTo>
                  <a:pt x="348151" y="64655"/>
                  <a:pt x="348908" y="54283"/>
                  <a:pt x="354308" y="46182"/>
                </a:cubicBezTo>
                <a:cubicBezTo>
                  <a:pt x="368531" y="24848"/>
                  <a:pt x="389281" y="13631"/>
                  <a:pt x="409726" y="0"/>
                </a:cubicBezTo>
                <a:cubicBezTo>
                  <a:pt x="425120" y="6158"/>
                  <a:pt x="441848" y="9686"/>
                  <a:pt x="455908" y="18473"/>
                </a:cubicBezTo>
                <a:cubicBezTo>
                  <a:pt x="466985" y="25396"/>
                  <a:pt x="475116" y="36264"/>
                  <a:pt x="483617" y="46182"/>
                </a:cubicBezTo>
                <a:cubicBezTo>
                  <a:pt x="500804" y="66234"/>
                  <a:pt x="515178" y="88905"/>
                  <a:pt x="529799" y="110837"/>
                </a:cubicBezTo>
                <a:cubicBezTo>
                  <a:pt x="548528" y="167025"/>
                  <a:pt x="526813" y="109981"/>
                  <a:pt x="557508" y="166255"/>
                </a:cubicBezTo>
                <a:cubicBezTo>
                  <a:pt x="590775" y="227244"/>
                  <a:pt x="590904" y="231274"/>
                  <a:pt x="612926" y="286327"/>
                </a:cubicBezTo>
                <a:cubicBezTo>
                  <a:pt x="616005" y="304800"/>
                  <a:pt x="618099" y="323464"/>
                  <a:pt x="622162" y="341746"/>
                </a:cubicBezTo>
                <a:cubicBezTo>
                  <a:pt x="624274" y="351250"/>
                  <a:pt x="628724" y="360094"/>
                  <a:pt x="631399" y="369455"/>
                </a:cubicBezTo>
                <a:cubicBezTo>
                  <a:pt x="634886" y="381661"/>
                  <a:pt x="637881" y="394008"/>
                  <a:pt x="640635" y="406400"/>
                </a:cubicBezTo>
                <a:cubicBezTo>
                  <a:pt x="644041" y="421725"/>
                  <a:pt x="645741" y="437436"/>
                  <a:pt x="649872" y="452582"/>
                </a:cubicBezTo>
                <a:cubicBezTo>
                  <a:pt x="654995" y="471368"/>
                  <a:pt x="668344" y="508000"/>
                  <a:pt x="668344" y="508000"/>
                </a:cubicBezTo>
                <a:cubicBezTo>
                  <a:pt x="671423" y="532630"/>
                  <a:pt x="673500" y="557407"/>
                  <a:pt x="677581" y="581891"/>
                </a:cubicBezTo>
                <a:cubicBezTo>
                  <a:pt x="679668" y="594413"/>
                  <a:pt x="684546" y="606347"/>
                  <a:pt x="686817" y="618837"/>
                </a:cubicBezTo>
                <a:cubicBezTo>
                  <a:pt x="690711" y="640256"/>
                  <a:pt x="692270" y="662052"/>
                  <a:pt x="696053" y="683491"/>
                </a:cubicBezTo>
                <a:cubicBezTo>
                  <a:pt x="701509" y="714411"/>
                  <a:pt x="709364" y="744884"/>
                  <a:pt x="714526" y="775855"/>
                </a:cubicBezTo>
                <a:cubicBezTo>
                  <a:pt x="717605" y="794328"/>
                  <a:pt x="721287" y="812710"/>
                  <a:pt x="723762" y="831273"/>
                </a:cubicBezTo>
                <a:cubicBezTo>
                  <a:pt x="727447" y="858908"/>
                  <a:pt x="729541" y="886736"/>
                  <a:pt x="732999" y="914400"/>
                </a:cubicBezTo>
                <a:cubicBezTo>
                  <a:pt x="735699" y="936002"/>
                  <a:pt x="739156" y="957503"/>
                  <a:pt x="742235" y="979055"/>
                </a:cubicBezTo>
                <a:cubicBezTo>
                  <a:pt x="739156" y="1154546"/>
                  <a:pt x="741091" y="1330196"/>
                  <a:pt x="732999" y="1505527"/>
                </a:cubicBezTo>
                <a:cubicBezTo>
                  <a:pt x="732446" y="1517517"/>
                  <a:pt x="710184" y="1591896"/>
                  <a:pt x="705290" y="1616364"/>
                </a:cubicBezTo>
                <a:cubicBezTo>
                  <a:pt x="673347" y="1776068"/>
                  <a:pt x="724443" y="1530530"/>
                  <a:pt x="677581" y="1717964"/>
                </a:cubicBezTo>
                <a:cubicBezTo>
                  <a:pt x="674502" y="1730279"/>
                  <a:pt x="671992" y="1742750"/>
                  <a:pt x="668344" y="1754909"/>
                </a:cubicBezTo>
                <a:cubicBezTo>
                  <a:pt x="662749" y="1773560"/>
                  <a:pt x="653691" y="1791233"/>
                  <a:pt x="649872" y="1810327"/>
                </a:cubicBezTo>
                <a:cubicBezTo>
                  <a:pt x="636816" y="1875603"/>
                  <a:pt x="645600" y="1841616"/>
                  <a:pt x="622162" y="1911927"/>
                </a:cubicBezTo>
                <a:cubicBezTo>
                  <a:pt x="619216" y="1932548"/>
                  <a:pt x="608816" y="2008935"/>
                  <a:pt x="603690" y="2032000"/>
                </a:cubicBezTo>
                <a:cubicBezTo>
                  <a:pt x="601578" y="2041504"/>
                  <a:pt x="597128" y="2050348"/>
                  <a:pt x="594453" y="2059709"/>
                </a:cubicBezTo>
                <a:cubicBezTo>
                  <a:pt x="590966" y="2071915"/>
                  <a:pt x="587971" y="2084263"/>
                  <a:pt x="585217" y="2096655"/>
                </a:cubicBezTo>
                <a:cubicBezTo>
                  <a:pt x="581000" y="2115633"/>
                  <a:pt x="576649" y="2150736"/>
                  <a:pt x="566744" y="2170546"/>
                </a:cubicBezTo>
                <a:cubicBezTo>
                  <a:pt x="561780" y="2180475"/>
                  <a:pt x="553236" y="2188326"/>
                  <a:pt x="548272" y="2198255"/>
                </a:cubicBezTo>
                <a:cubicBezTo>
                  <a:pt x="543918" y="2206963"/>
                  <a:pt x="543389" y="2217256"/>
                  <a:pt x="539035" y="2225964"/>
                </a:cubicBezTo>
                <a:cubicBezTo>
                  <a:pt x="534070" y="2235893"/>
                  <a:pt x="527014" y="2244640"/>
                  <a:pt x="520562" y="2253673"/>
                </a:cubicBezTo>
                <a:cubicBezTo>
                  <a:pt x="490940" y="2295144"/>
                  <a:pt x="498711" y="2284760"/>
                  <a:pt x="465144" y="2318327"/>
                </a:cubicBezTo>
                <a:cubicBezTo>
                  <a:pt x="462065" y="2327564"/>
                  <a:pt x="462792" y="2339152"/>
                  <a:pt x="455908" y="2346037"/>
                </a:cubicBezTo>
                <a:cubicBezTo>
                  <a:pt x="449024" y="2352921"/>
                  <a:pt x="437935" y="2355273"/>
                  <a:pt x="428199" y="2355273"/>
                </a:cubicBezTo>
                <a:cubicBezTo>
                  <a:pt x="375769" y="2355273"/>
                  <a:pt x="323520" y="2349116"/>
                  <a:pt x="271181" y="2346037"/>
                </a:cubicBezTo>
                <a:cubicBezTo>
                  <a:pt x="261945" y="2339879"/>
                  <a:pt x="254003" y="2331074"/>
                  <a:pt x="243472" y="2327564"/>
                </a:cubicBezTo>
                <a:cubicBezTo>
                  <a:pt x="225705" y="2321642"/>
                  <a:pt x="205991" y="2323708"/>
                  <a:pt x="188053" y="2318327"/>
                </a:cubicBezTo>
                <a:cubicBezTo>
                  <a:pt x="175428" y="2314539"/>
                  <a:pt x="134951" y="2291651"/>
                  <a:pt x="123399" y="2281382"/>
                </a:cubicBezTo>
                <a:cubicBezTo>
                  <a:pt x="103873" y="2264026"/>
                  <a:pt x="67981" y="2225964"/>
                  <a:pt x="67981" y="2225964"/>
                </a:cubicBezTo>
                <a:lnTo>
                  <a:pt x="49508" y="2170546"/>
                </a:lnTo>
                <a:cubicBezTo>
                  <a:pt x="46429" y="2161310"/>
                  <a:pt x="42633" y="2152282"/>
                  <a:pt x="40272" y="2142837"/>
                </a:cubicBezTo>
                <a:lnTo>
                  <a:pt x="21799" y="2068946"/>
                </a:lnTo>
                <a:lnTo>
                  <a:pt x="12562" y="2032000"/>
                </a:lnTo>
                <a:cubicBezTo>
                  <a:pt x="9483" y="1955030"/>
                  <a:pt x="3326" y="1878122"/>
                  <a:pt x="3326" y="1801091"/>
                </a:cubicBezTo>
                <a:cubicBezTo>
                  <a:pt x="3326" y="1580046"/>
                  <a:pt x="-11604" y="1633438"/>
                  <a:pt x="21799" y="1533237"/>
                </a:cubicBezTo>
                <a:cubicBezTo>
                  <a:pt x="24878" y="1511685"/>
                  <a:pt x="27725" y="1490099"/>
                  <a:pt x="31035" y="1468582"/>
                </a:cubicBezTo>
                <a:cubicBezTo>
                  <a:pt x="33883" y="1450072"/>
                  <a:pt x="38084" y="1431763"/>
                  <a:pt x="40272" y="1413164"/>
                </a:cubicBezTo>
                <a:cubicBezTo>
                  <a:pt x="44245" y="1379391"/>
                  <a:pt x="44204" y="1345154"/>
                  <a:pt x="49508" y="1311564"/>
                </a:cubicBezTo>
                <a:cubicBezTo>
                  <a:pt x="53468" y="1286486"/>
                  <a:pt x="61823" y="1262303"/>
                  <a:pt x="67981" y="1237673"/>
                </a:cubicBezTo>
                <a:lnTo>
                  <a:pt x="77217" y="1200727"/>
                </a:lnTo>
                <a:cubicBezTo>
                  <a:pt x="80296" y="1188412"/>
                  <a:pt x="82439" y="1175825"/>
                  <a:pt x="86453" y="1163782"/>
                </a:cubicBezTo>
                <a:lnTo>
                  <a:pt x="114162" y="1080655"/>
                </a:lnTo>
                <a:lnTo>
                  <a:pt x="132635" y="1025237"/>
                </a:lnTo>
                <a:lnTo>
                  <a:pt x="132635" y="99752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34EBCE-19B6-47BC-A194-FE4888D2238A}"/>
              </a:ext>
            </a:extLst>
          </p:cNvPr>
          <p:cNvSpPr txBox="1"/>
          <p:nvPr/>
        </p:nvSpPr>
        <p:spPr>
          <a:xfrm>
            <a:off x="6948264" y="4696889"/>
            <a:ext cx="1008112" cy="1200329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大于</a:t>
            </a:r>
            <a:r>
              <a:rPr lang="en-US" altLang="zh-CN" dirty="0"/>
              <a:t>9</a:t>
            </a:r>
            <a:r>
              <a:rPr lang="zh-CN" altLang="en-US" dirty="0"/>
              <a:t>时和加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超过</a:t>
            </a:r>
            <a:r>
              <a:rPr lang="en-US" altLang="zh-CN" dirty="0"/>
              <a:t>9</a:t>
            </a:r>
            <a:r>
              <a:rPr lang="zh-CN" altLang="en-US" dirty="0"/>
              <a:t>时有进位。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04664"/>
            <a:ext cx="6303220" cy="615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971600" y="188640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Block diagram of a BCD adder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15616" y="4941168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C = K + Z8Z4 + Z8Z2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15616" y="5445224"/>
            <a:ext cx="30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When </a:t>
            </a:r>
            <a:r>
              <a:rPr lang="en-US" altLang="zh-CN" i="1" dirty="0"/>
              <a:t>C = 1, it is necessary to add 0110 to the binary sum and provide an output carry </a:t>
            </a:r>
            <a:r>
              <a:rPr lang="en-US" altLang="zh-CN" dirty="0"/>
              <a:t>for the next stage.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76256" y="2078846"/>
            <a:ext cx="22677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 decimal parallel adder that adds </a:t>
            </a:r>
            <a:r>
              <a:rPr lang="en-US" altLang="zh-CN" i="1" dirty="0"/>
              <a:t>n decimal digits needs n BCD adder stages.</a:t>
            </a:r>
          </a:p>
          <a:p>
            <a:r>
              <a:rPr lang="en-US" altLang="zh-CN" dirty="0"/>
              <a:t>The output carry from one stage must be connected to the input carry of the next higher order stage.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00192" y="1052736"/>
            <a:ext cx="2843808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// 4-bit binary adder</a:t>
            </a:r>
          </a:p>
          <a:p>
            <a:r>
              <a:rPr lang="en-US" altLang="zh-CN" dirty="0"/>
              <a:t>module adder_4bit (A, B, C_IN, C_OUT, SUM);</a:t>
            </a:r>
          </a:p>
          <a:p>
            <a:r>
              <a:rPr lang="en-US" altLang="zh-CN" dirty="0"/>
              <a:t>  input [3:0] A;B</a:t>
            </a:r>
          </a:p>
          <a:p>
            <a:r>
              <a:rPr lang="en-US" altLang="zh-CN" dirty="0"/>
              <a:t>  input C_IN;</a:t>
            </a:r>
          </a:p>
          <a:p>
            <a:r>
              <a:rPr lang="en-US" altLang="zh-CN" dirty="0"/>
              <a:t>  output </a:t>
            </a:r>
            <a:r>
              <a:rPr lang="en-US" altLang="zh-CN" dirty="0" err="1"/>
              <a:t>reg</a:t>
            </a:r>
            <a:r>
              <a:rPr lang="en-US" altLang="zh-CN" dirty="0"/>
              <a:t> [3:0] SUM;</a:t>
            </a:r>
          </a:p>
          <a:p>
            <a:r>
              <a:rPr lang="en-US" altLang="zh-CN" dirty="0"/>
              <a:t>  output </a:t>
            </a:r>
            <a:r>
              <a:rPr lang="en-US" altLang="zh-CN" dirty="0" err="1"/>
              <a:t>reg</a:t>
            </a:r>
            <a:r>
              <a:rPr lang="en-US" altLang="zh-CN" dirty="0"/>
              <a:t> C_OUT</a:t>
            </a:r>
          </a:p>
          <a:p>
            <a:r>
              <a:rPr lang="en-US" altLang="zh-CN" dirty="0"/>
              <a:t>  always @ *</a:t>
            </a:r>
          </a:p>
          <a:p>
            <a:r>
              <a:rPr lang="en-US" altLang="zh-CN" dirty="0"/>
              <a:t>    {C_OUT,SUM} = A+B;</a:t>
            </a:r>
          </a:p>
          <a:p>
            <a:r>
              <a:rPr lang="en-US" altLang="zh-CN" dirty="0" err="1"/>
              <a:t>endmodule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32656"/>
            <a:ext cx="8172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 4-bit BCD full adder</a:t>
            </a:r>
          </a:p>
          <a:p>
            <a:r>
              <a:rPr lang="en-US" altLang="zh-CN" dirty="0"/>
              <a:t>module BCD_adder_4bit (A, B, C_IN, C_OUT, SUM);</a:t>
            </a:r>
          </a:p>
          <a:p>
            <a:r>
              <a:rPr lang="en-US" altLang="zh-CN" dirty="0"/>
              <a:t>  input [3:0] A;B</a:t>
            </a:r>
          </a:p>
          <a:p>
            <a:r>
              <a:rPr lang="en-US" altLang="zh-CN" dirty="0"/>
              <a:t>  input C_IN;</a:t>
            </a:r>
          </a:p>
          <a:p>
            <a:r>
              <a:rPr lang="en-US" altLang="zh-CN" dirty="0"/>
              <a:t>  output wire [3:0] SUM;</a:t>
            </a:r>
          </a:p>
          <a:p>
            <a:r>
              <a:rPr lang="en-US" altLang="zh-CN" dirty="0"/>
              <a:t>  output wire C_OUT</a:t>
            </a:r>
          </a:p>
          <a:p>
            <a:r>
              <a:rPr lang="en-US" altLang="zh-CN" dirty="0"/>
              <a:t>wire [3:0] sum1;</a:t>
            </a:r>
          </a:p>
          <a:p>
            <a:r>
              <a:rPr lang="en-US" altLang="zh-CN" dirty="0"/>
              <a:t>wire cout1, and1_out, and2_out;</a:t>
            </a:r>
          </a:p>
          <a:p>
            <a:r>
              <a:rPr lang="en-US" altLang="zh-CN" dirty="0"/>
              <a:t>wire dummy1;</a:t>
            </a:r>
          </a:p>
          <a:p>
            <a:r>
              <a:rPr lang="en-US" altLang="zh-CN" dirty="0"/>
              <a:t>wire [3:0] dummy2;</a:t>
            </a:r>
          </a:p>
          <a:p>
            <a:r>
              <a:rPr lang="en-US" altLang="zh-CN" dirty="0"/>
              <a:t>wire dummy3;</a:t>
            </a:r>
          </a:p>
          <a:p>
            <a:r>
              <a:rPr lang="en-US" altLang="zh-CN" dirty="0"/>
              <a:t>assign dummy2={0,C_OUT,C_OUT,0};</a:t>
            </a:r>
          </a:p>
          <a:p>
            <a:endParaRPr lang="en-US" altLang="zh-CN" dirty="0"/>
          </a:p>
          <a:p>
            <a:r>
              <a:rPr lang="en-US" altLang="zh-CN" dirty="0"/>
              <a:t>and and1(and1_out,sum1(3),sum1(2));</a:t>
            </a:r>
          </a:p>
          <a:p>
            <a:r>
              <a:rPr lang="en-US" altLang="zh-CN" dirty="0"/>
              <a:t>and and2(and2_out,sum1(3),sum1(1));</a:t>
            </a:r>
          </a:p>
          <a:p>
            <a:r>
              <a:rPr lang="en-US" altLang="zh-CN" dirty="0"/>
              <a:t>or or1(C_OUT,cout1,and1_out,and2_out);</a:t>
            </a:r>
          </a:p>
          <a:p>
            <a:r>
              <a:rPr lang="en-US" altLang="zh-CN" dirty="0"/>
              <a:t>adder_4bit adder1(.A(A), .B(B), .C_IN(C_IN), .C_OUT(cout1), .SUM(sum1));</a:t>
            </a:r>
          </a:p>
          <a:p>
            <a:r>
              <a:rPr lang="en-US" altLang="zh-CN" dirty="0"/>
              <a:t>adder_4bit adder2(.A(dummy2), .B(sum1), .C_IN(dummy1), .C_OUT(dummy3), .SUM(SUM));</a:t>
            </a:r>
          </a:p>
          <a:p>
            <a:endParaRPr lang="en-US" altLang="zh-CN" dirty="0"/>
          </a:p>
          <a:p>
            <a:r>
              <a:rPr lang="en-US" altLang="zh-CN" dirty="0" err="1"/>
              <a:t>endmodule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/>
          </p:cNvSpPr>
          <p:nvPr>
            <p:ph type="title"/>
          </p:nvPr>
        </p:nvSpPr>
        <p:spPr bwMode="auto">
          <a:xfrm>
            <a:off x="971600" y="0"/>
            <a:ext cx="7775575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dirty="0">
                <a:ln>
                  <a:noFill/>
                </a:ln>
                <a:effectLst/>
              </a:rPr>
              <a:t>Quiz, tell the result and why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1043608" y="1052513"/>
            <a:ext cx="777654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module</a:t>
            </a:r>
            <a:r>
              <a:rPr lang="en-US" altLang="zh-CN" sz="2400" dirty="0"/>
              <a:t> test;</a:t>
            </a:r>
          </a:p>
          <a:p>
            <a:r>
              <a:rPr lang="en-US" altLang="zh-CN" sz="2400" dirty="0" err="1"/>
              <a:t>reg</a:t>
            </a:r>
            <a:r>
              <a:rPr lang="en-US" altLang="zh-CN" sz="2400" dirty="0"/>
              <a:t>[7:0] a, b, c;</a:t>
            </a:r>
          </a:p>
          <a:p>
            <a:r>
              <a:rPr lang="en-US" altLang="zh-CN" sz="2400" dirty="0" err="1"/>
              <a:t>reg</a:t>
            </a:r>
            <a:r>
              <a:rPr lang="en-US" altLang="zh-CN" sz="2400" dirty="0"/>
              <a:t>[7:0] d;</a:t>
            </a:r>
          </a:p>
          <a:p>
            <a:r>
              <a:rPr lang="en-US" altLang="zh-CN" sz="2400" b="1" dirty="0">
                <a:solidFill>
                  <a:srgbClr val="FFCC00"/>
                </a:solidFill>
              </a:rPr>
              <a:t>initial </a:t>
            </a:r>
            <a:r>
              <a:rPr lang="en-US" altLang="zh-CN" sz="2400" dirty="0"/>
              <a:t>begin</a:t>
            </a:r>
          </a:p>
          <a:p>
            <a:r>
              <a:rPr lang="en-US" altLang="zh-CN" sz="2400" dirty="0"/>
              <a:t>     a=8;     b=9;     c=10;</a:t>
            </a:r>
          </a:p>
          <a:p>
            <a:r>
              <a:rPr lang="en-US" altLang="zh-CN" sz="2400" dirty="0"/>
              <a:t>     #5 a=11;</a:t>
            </a:r>
          </a:p>
          <a:p>
            <a:r>
              <a:rPr lang="en-US" altLang="zh-CN" sz="2400" dirty="0"/>
              <a:t>     #8 b=12; </a:t>
            </a:r>
          </a:p>
          <a:p>
            <a:r>
              <a:rPr lang="en-US" altLang="zh-CN" sz="2400" dirty="0"/>
              <a:t>     #5 c=13;</a:t>
            </a:r>
          </a:p>
          <a:p>
            <a:r>
              <a:rPr lang="en-US" altLang="zh-CN" sz="2400" dirty="0"/>
              <a:t>     #10 $finish;</a:t>
            </a:r>
          </a:p>
          <a:p>
            <a:r>
              <a:rPr lang="en-US" altLang="zh-CN" sz="2400" dirty="0">
                <a:solidFill>
                  <a:srgbClr val="FFCC00"/>
                </a:solidFill>
              </a:rPr>
              <a:t>     </a:t>
            </a:r>
            <a:r>
              <a:rPr lang="en-US" altLang="zh-CN" sz="2400" dirty="0"/>
              <a:t>end</a:t>
            </a:r>
          </a:p>
          <a:p>
            <a:r>
              <a:rPr lang="en-US" altLang="zh-CN" sz="2400" b="1" dirty="0">
                <a:solidFill>
                  <a:srgbClr val="FFCC00"/>
                </a:solidFill>
              </a:rPr>
              <a:t>always</a:t>
            </a:r>
            <a:r>
              <a:rPr lang="en-US" altLang="zh-CN" sz="2400" dirty="0">
                <a:solidFill>
                  <a:srgbClr val="FFCC00"/>
                </a:solidFill>
              </a:rPr>
              <a:t> </a:t>
            </a:r>
            <a:r>
              <a:rPr lang="en-US" altLang="zh-CN" sz="2400" dirty="0"/>
              <a:t>@* begin</a:t>
            </a:r>
          </a:p>
          <a:p>
            <a:r>
              <a:rPr lang="en-US" altLang="zh-CN" sz="2400" dirty="0"/>
              <a:t>    d=#10 (</a:t>
            </a:r>
            <a:r>
              <a:rPr lang="en-US" altLang="zh-CN" sz="2400" dirty="0" err="1"/>
              <a:t>a+b+c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    $display("a= '%d', b='%d', c='%d', d='%d'", a, b, c, d);</a:t>
            </a:r>
          </a:p>
          <a:p>
            <a:r>
              <a:rPr lang="en-US" altLang="zh-CN" sz="2400" dirty="0"/>
              <a:t>    end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endmodule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5724525" y="3500438"/>
            <a:ext cx="2681288" cy="646112"/>
          </a:xfrm>
          <a:prstGeom prst="rect">
            <a:avLst/>
          </a:prstGeom>
          <a:noFill/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a= 11 b=  9 c= 10  d= 27</a:t>
            </a:r>
          </a:p>
          <a:p>
            <a:r>
              <a:rPr lang="en-US" altLang="zh-CN"/>
              <a:t>a= 11 b= 12 c= 13 d= 33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15615" y="1412777"/>
          <a:ext cx="7633098" cy="3256062"/>
        </p:xfrm>
        <a:graphic>
          <a:graphicData uri="http://schemas.openxmlformats.org/drawingml/2006/table">
            <a:tbl>
              <a:tblPr/>
              <a:tblGrid>
                <a:gridCol w="688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0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4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3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306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delay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time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display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time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03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trig 1 sampling and wait 10 step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38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#5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8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display1 and wait change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03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#8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trig 2 sampling and wait 10 step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38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#5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18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38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display2 and wait change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38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#10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28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finish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Lecture 5,  </a:t>
            </a:r>
            <a:br>
              <a:rPr lang="en-US" altLang="zh-CN" dirty="0"/>
            </a:br>
            <a:r>
              <a:rPr lang="en-US" altLang="zh-CN" dirty="0"/>
              <a:t>Exercise I</a:t>
            </a:r>
            <a:endParaRPr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1435608" y="1724744"/>
            <a:ext cx="7498080" cy="4800600"/>
          </a:xfrm>
        </p:spPr>
        <p:txBody>
          <a:bodyPr/>
          <a:lstStyle/>
          <a:p>
            <a:r>
              <a:rPr lang="en-US" altLang="zh-CN"/>
              <a:t>3-tap FIR filter modeling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313" y="2697882"/>
            <a:ext cx="37941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900113" y="188913"/>
            <a:ext cx="4103687" cy="6597650"/>
          </a:xfrm>
          <a:ln>
            <a:solidFill>
              <a:srgbClr val="FF0000"/>
            </a:solidFill>
          </a:ln>
        </p:spPr>
        <p:txBody>
          <a:bodyPr>
            <a:normAutofit fontScale="92500" lnSpcReduction="10000"/>
          </a:bodyPr>
          <a:lstStyle/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module FIR_3_Filter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(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Input[7:0] Din,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Input 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rst</a:t>
            </a:r>
            <a:r>
              <a:rPr lang="en-US" altLang="zh-CN" sz="2000" dirty="0"/>
              <a:t>,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output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[7:0] </a:t>
            </a:r>
            <a:r>
              <a:rPr lang="en-US" altLang="zh-CN" sz="2000" dirty="0" err="1"/>
              <a:t>Dout</a:t>
            </a:r>
            <a:r>
              <a:rPr lang="en-US" altLang="zh-CN" sz="2000" dirty="0"/>
              <a:t>,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);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 err="1"/>
              <a:t>reg</a:t>
            </a:r>
            <a:r>
              <a:rPr lang="en-US" altLang="zh-CN" sz="2000" dirty="0"/>
              <a:t> [7:0] z1, z2, z3;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 err="1"/>
              <a:t>reg</a:t>
            </a:r>
            <a:r>
              <a:rPr lang="en-US" altLang="zh-CN" sz="2000" dirty="0"/>
              <a:t> [7:0] z1_next, z2_next, z3_next;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//state register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always@(</a:t>
            </a:r>
            <a:r>
              <a:rPr lang="en-US" altLang="zh-CN" sz="2000" dirty="0" err="1"/>
              <a:t>posedge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) begin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        if(</a:t>
            </a:r>
            <a:r>
              <a:rPr lang="en-US" altLang="zh-CN" sz="2000" dirty="0" err="1"/>
              <a:t>rst</a:t>
            </a:r>
            <a:r>
              <a:rPr lang="en-US" altLang="zh-CN" sz="2000" dirty="0"/>
              <a:t>) begin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          z1&lt;=0; Z2&lt;=0; Z3&lt;=0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         end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         else begin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          z1&lt;=z1_next;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          z2&lt;=z2_next;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          z3&lt;=z3_next;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          end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    end</a:t>
            </a:r>
          </a:p>
        </p:txBody>
      </p:sp>
      <p:sp>
        <p:nvSpPr>
          <p:cNvPr id="25603" name="矩形 3"/>
          <p:cNvSpPr>
            <a:spLocks noChangeArrowheads="1"/>
          </p:cNvSpPr>
          <p:nvPr/>
        </p:nvSpPr>
        <p:spPr bwMode="auto">
          <a:xfrm>
            <a:off x="5364163" y="188913"/>
            <a:ext cx="3455987" cy="34782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 2" pitchFamily="18" charset="2"/>
              <a:buNone/>
            </a:pPr>
            <a:r>
              <a:rPr lang="en-US" altLang="zh-CN" sz="2000"/>
              <a:t>//next state</a:t>
            </a:r>
          </a:p>
          <a:p>
            <a:pPr>
              <a:buFont typeface="Wingdings 2" pitchFamily="18" charset="2"/>
              <a:buNone/>
            </a:pPr>
            <a:r>
              <a:rPr lang="en-US" altLang="zh-CN" sz="2000"/>
              <a:t>always@* begin</a:t>
            </a:r>
          </a:p>
          <a:p>
            <a:pPr>
              <a:buFont typeface="Wingdings 2" pitchFamily="18" charset="2"/>
              <a:buNone/>
            </a:pPr>
            <a:r>
              <a:rPr lang="en-US" altLang="zh-CN" sz="2000"/>
              <a:t>    z1_next=Din;</a:t>
            </a:r>
          </a:p>
          <a:p>
            <a:pPr>
              <a:buFont typeface="Wingdings 2" pitchFamily="18" charset="2"/>
              <a:buNone/>
            </a:pPr>
            <a:r>
              <a:rPr lang="en-US" altLang="zh-CN" sz="2000"/>
              <a:t>    z2_next=z1;</a:t>
            </a:r>
          </a:p>
          <a:p>
            <a:pPr>
              <a:buFont typeface="Wingdings 2" pitchFamily="18" charset="2"/>
              <a:buNone/>
            </a:pPr>
            <a:r>
              <a:rPr lang="en-US" altLang="zh-CN" sz="2000"/>
              <a:t>    z3_next=z2;</a:t>
            </a:r>
          </a:p>
          <a:p>
            <a:pPr>
              <a:buFont typeface="Wingdings 2" pitchFamily="18" charset="2"/>
              <a:buNone/>
            </a:pPr>
            <a:r>
              <a:rPr lang="en-US" altLang="zh-CN" sz="2000"/>
              <a:t> end </a:t>
            </a:r>
          </a:p>
          <a:p>
            <a:pPr>
              <a:buFont typeface="Wingdings 2" pitchFamily="18" charset="2"/>
              <a:buNone/>
            </a:pPr>
            <a:r>
              <a:rPr lang="en-US" altLang="zh-CN" sz="2000"/>
              <a:t>//output</a:t>
            </a:r>
          </a:p>
          <a:p>
            <a:r>
              <a:rPr lang="en-US" altLang="zh-CN" sz="2000"/>
              <a:t>always@*</a:t>
            </a:r>
          </a:p>
          <a:p>
            <a:r>
              <a:rPr lang="en-US" altLang="zh-CN" sz="2000"/>
              <a:t>Dout=(z1+(z2&lt;&lt;1)+z3)&gt;&gt;2;</a:t>
            </a:r>
          </a:p>
          <a:p>
            <a:endParaRPr lang="en-US" altLang="zh-CN" sz="2000"/>
          </a:p>
          <a:p>
            <a:pPr>
              <a:buFont typeface="Wingdings 2" pitchFamily="18" charset="2"/>
              <a:buNone/>
            </a:pPr>
            <a:r>
              <a:rPr lang="en-US" altLang="zh-CN" sz="2000"/>
              <a:t>endmodule</a:t>
            </a:r>
            <a:endParaRPr lang="zh-CN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Lecture 5,  </a:t>
            </a:r>
            <a:r>
              <a:rPr lang="en-US" dirty="0"/>
              <a:t>Exercise II</a:t>
            </a:r>
            <a:endParaRPr dirty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/>
              <a:t>Generate the following waveform using verilog hdl</a:t>
            </a:r>
            <a:endParaRPr lang="zh-CN" altLang="en-US" b="0"/>
          </a:p>
        </p:txBody>
      </p:sp>
      <p:grpSp>
        <p:nvGrpSpPr>
          <p:cNvPr id="26628" name="组合 103"/>
          <p:cNvGrpSpPr>
            <a:grpSpLocks/>
          </p:cNvGrpSpPr>
          <p:nvPr/>
        </p:nvGrpSpPr>
        <p:grpSpPr bwMode="auto">
          <a:xfrm>
            <a:off x="1643063" y="3330575"/>
            <a:ext cx="5732462" cy="2455863"/>
            <a:chOff x="1142976" y="2714621"/>
            <a:chExt cx="5732487" cy="2455868"/>
          </a:xfrm>
        </p:grpSpPr>
        <p:cxnSp>
          <p:nvCxnSpPr>
            <p:cNvPr id="26634" name="AutoShape 2"/>
            <p:cNvCxnSpPr>
              <a:cxnSpLocks noChangeShapeType="1"/>
            </p:cNvCxnSpPr>
            <p:nvPr/>
          </p:nvCxnSpPr>
          <p:spPr bwMode="auto">
            <a:xfrm>
              <a:off x="1142976" y="3187509"/>
              <a:ext cx="289033" cy="0"/>
            </a:xfrm>
            <a:prstGeom prst="straightConnector1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</p:spPr>
        </p:cxnSp>
        <p:grpSp>
          <p:nvGrpSpPr>
            <p:cNvPr id="26635" name="Group 3"/>
            <p:cNvGrpSpPr>
              <a:grpSpLocks/>
            </p:cNvGrpSpPr>
            <p:nvPr/>
          </p:nvGrpSpPr>
          <p:grpSpPr bwMode="auto">
            <a:xfrm>
              <a:off x="1432009" y="2714621"/>
              <a:ext cx="586568" cy="472888"/>
              <a:chOff x="2430" y="2310"/>
              <a:chExt cx="517" cy="375"/>
            </a:xfrm>
          </p:grpSpPr>
          <p:cxnSp>
            <p:nvCxnSpPr>
              <p:cNvPr id="26728" name="AutoShape 4"/>
              <p:cNvCxnSpPr>
                <a:cxnSpLocks noChangeShapeType="1"/>
              </p:cNvCxnSpPr>
              <p:nvPr/>
            </p:nvCxnSpPr>
            <p:spPr bwMode="auto">
              <a:xfrm>
                <a:off x="2430" y="2310"/>
                <a:ext cx="255" cy="0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729" name="AutoShape 5"/>
              <p:cNvCxnSpPr>
                <a:cxnSpLocks noChangeShapeType="1"/>
              </p:cNvCxnSpPr>
              <p:nvPr/>
            </p:nvCxnSpPr>
            <p:spPr bwMode="auto">
              <a:xfrm>
                <a:off x="2685" y="2310"/>
                <a:ext cx="0" cy="375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730" name="AutoShape 6"/>
              <p:cNvCxnSpPr>
                <a:cxnSpLocks noChangeShapeType="1"/>
              </p:cNvCxnSpPr>
              <p:nvPr/>
            </p:nvCxnSpPr>
            <p:spPr bwMode="auto">
              <a:xfrm>
                <a:off x="2430" y="2310"/>
                <a:ext cx="0" cy="375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731" name="AutoShape 7"/>
              <p:cNvCxnSpPr>
                <a:cxnSpLocks noChangeShapeType="1"/>
              </p:cNvCxnSpPr>
              <p:nvPr/>
            </p:nvCxnSpPr>
            <p:spPr bwMode="auto">
              <a:xfrm>
                <a:off x="2692" y="2685"/>
                <a:ext cx="255" cy="0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</p:grpSp>
        <p:grpSp>
          <p:nvGrpSpPr>
            <p:cNvPr id="26636" name="Group 8"/>
            <p:cNvGrpSpPr>
              <a:grpSpLocks/>
            </p:cNvGrpSpPr>
            <p:nvPr/>
          </p:nvGrpSpPr>
          <p:grpSpPr bwMode="auto">
            <a:xfrm>
              <a:off x="2018577" y="2714621"/>
              <a:ext cx="586566" cy="472888"/>
              <a:chOff x="2430" y="2310"/>
              <a:chExt cx="517" cy="375"/>
            </a:xfrm>
          </p:grpSpPr>
          <p:cxnSp>
            <p:nvCxnSpPr>
              <p:cNvPr id="26724" name="AutoShape 9"/>
              <p:cNvCxnSpPr>
                <a:cxnSpLocks noChangeShapeType="1"/>
              </p:cNvCxnSpPr>
              <p:nvPr/>
            </p:nvCxnSpPr>
            <p:spPr bwMode="auto">
              <a:xfrm>
                <a:off x="2430" y="2310"/>
                <a:ext cx="255" cy="0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725" name="AutoShape 10"/>
              <p:cNvCxnSpPr>
                <a:cxnSpLocks noChangeShapeType="1"/>
              </p:cNvCxnSpPr>
              <p:nvPr/>
            </p:nvCxnSpPr>
            <p:spPr bwMode="auto">
              <a:xfrm>
                <a:off x="2685" y="2310"/>
                <a:ext cx="0" cy="375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726" name="AutoShape 11"/>
              <p:cNvCxnSpPr>
                <a:cxnSpLocks noChangeShapeType="1"/>
              </p:cNvCxnSpPr>
              <p:nvPr/>
            </p:nvCxnSpPr>
            <p:spPr bwMode="auto">
              <a:xfrm>
                <a:off x="2430" y="2310"/>
                <a:ext cx="0" cy="375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727" name="AutoShape 12"/>
              <p:cNvCxnSpPr>
                <a:cxnSpLocks noChangeShapeType="1"/>
              </p:cNvCxnSpPr>
              <p:nvPr/>
            </p:nvCxnSpPr>
            <p:spPr bwMode="auto">
              <a:xfrm>
                <a:off x="2692" y="2685"/>
                <a:ext cx="255" cy="0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</p:grpSp>
        <p:grpSp>
          <p:nvGrpSpPr>
            <p:cNvPr id="26637" name="Group 13"/>
            <p:cNvGrpSpPr>
              <a:grpSpLocks/>
            </p:cNvGrpSpPr>
            <p:nvPr/>
          </p:nvGrpSpPr>
          <p:grpSpPr bwMode="auto">
            <a:xfrm>
              <a:off x="2588141" y="2714621"/>
              <a:ext cx="583733" cy="472888"/>
              <a:chOff x="2430" y="2310"/>
              <a:chExt cx="517" cy="375"/>
            </a:xfrm>
          </p:grpSpPr>
          <p:cxnSp>
            <p:nvCxnSpPr>
              <p:cNvPr id="26720" name="AutoShape 14"/>
              <p:cNvCxnSpPr>
                <a:cxnSpLocks noChangeShapeType="1"/>
              </p:cNvCxnSpPr>
              <p:nvPr/>
            </p:nvCxnSpPr>
            <p:spPr bwMode="auto">
              <a:xfrm>
                <a:off x="2430" y="2310"/>
                <a:ext cx="255" cy="0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721" name="AutoShape 15"/>
              <p:cNvCxnSpPr>
                <a:cxnSpLocks noChangeShapeType="1"/>
              </p:cNvCxnSpPr>
              <p:nvPr/>
            </p:nvCxnSpPr>
            <p:spPr bwMode="auto">
              <a:xfrm>
                <a:off x="2685" y="2310"/>
                <a:ext cx="0" cy="375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722" name="AutoShape 16"/>
              <p:cNvCxnSpPr>
                <a:cxnSpLocks noChangeShapeType="1"/>
              </p:cNvCxnSpPr>
              <p:nvPr/>
            </p:nvCxnSpPr>
            <p:spPr bwMode="auto">
              <a:xfrm>
                <a:off x="2430" y="2310"/>
                <a:ext cx="0" cy="375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723" name="AutoShape 17"/>
              <p:cNvCxnSpPr>
                <a:cxnSpLocks noChangeShapeType="1"/>
              </p:cNvCxnSpPr>
              <p:nvPr/>
            </p:nvCxnSpPr>
            <p:spPr bwMode="auto">
              <a:xfrm>
                <a:off x="2692" y="2685"/>
                <a:ext cx="255" cy="0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</p:grpSp>
        <p:grpSp>
          <p:nvGrpSpPr>
            <p:cNvPr id="26638" name="Group 18"/>
            <p:cNvGrpSpPr>
              <a:grpSpLocks/>
            </p:cNvGrpSpPr>
            <p:nvPr/>
          </p:nvGrpSpPr>
          <p:grpSpPr bwMode="auto">
            <a:xfrm>
              <a:off x="3171874" y="2714621"/>
              <a:ext cx="586568" cy="472888"/>
              <a:chOff x="2430" y="2310"/>
              <a:chExt cx="517" cy="375"/>
            </a:xfrm>
          </p:grpSpPr>
          <p:cxnSp>
            <p:nvCxnSpPr>
              <p:cNvPr id="26716" name="AutoShape 19"/>
              <p:cNvCxnSpPr>
                <a:cxnSpLocks noChangeShapeType="1"/>
              </p:cNvCxnSpPr>
              <p:nvPr/>
            </p:nvCxnSpPr>
            <p:spPr bwMode="auto">
              <a:xfrm>
                <a:off x="2430" y="2310"/>
                <a:ext cx="255" cy="0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717" name="AutoShape 20"/>
              <p:cNvCxnSpPr>
                <a:cxnSpLocks noChangeShapeType="1"/>
              </p:cNvCxnSpPr>
              <p:nvPr/>
            </p:nvCxnSpPr>
            <p:spPr bwMode="auto">
              <a:xfrm>
                <a:off x="2685" y="2310"/>
                <a:ext cx="0" cy="375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718" name="AutoShape 21"/>
              <p:cNvCxnSpPr>
                <a:cxnSpLocks noChangeShapeType="1"/>
              </p:cNvCxnSpPr>
              <p:nvPr/>
            </p:nvCxnSpPr>
            <p:spPr bwMode="auto">
              <a:xfrm>
                <a:off x="2430" y="2310"/>
                <a:ext cx="0" cy="375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719" name="AutoShape 22"/>
              <p:cNvCxnSpPr>
                <a:cxnSpLocks noChangeShapeType="1"/>
              </p:cNvCxnSpPr>
              <p:nvPr/>
            </p:nvCxnSpPr>
            <p:spPr bwMode="auto">
              <a:xfrm>
                <a:off x="2692" y="2685"/>
                <a:ext cx="255" cy="0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</p:grpSp>
        <p:grpSp>
          <p:nvGrpSpPr>
            <p:cNvPr id="26639" name="Group 23"/>
            <p:cNvGrpSpPr>
              <a:grpSpLocks/>
            </p:cNvGrpSpPr>
            <p:nvPr/>
          </p:nvGrpSpPr>
          <p:grpSpPr bwMode="auto">
            <a:xfrm>
              <a:off x="3769776" y="2714621"/>
              <a:ext cx="586566" cy="472888"/>
              <a:chOff x="2430" y="2310"/>
              <a:chExt cx="517" cy="375"/>
            </a:xfrm>
          </p:grpSpPr>
          <p:cxnSp>
            <p:nvCxnSpPr>
              <p:cNvPr id="26712" name="AutoShape 24"/>
              <p:cNvCxnSpPr>
                <a:cxnSpLocks noChangeShapeType="1"/>
              </p:cNvCxnSpPr>
              <p:nvPr/>
            </p:nvCxnSpPr>
            <p:spPr bwMode="auto">
              <a:xfrm>
                <a:off x="2430" y="2310"/>
                <a:ext cx="255" cy="0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713" name="AutoShape 25"/>
              <p:cNvCxnSpPr>
                <a:cxnSpLocks noChangeShapeType="1"/>
              </p:cNvCxnSpPr>
              <p:nvPr/>
            </p:nvCxnSpPr>
            <p:spPr bwMode="auto">
              <a:xfrm>
                <a:off x="2685" y="2310"/>
                <a:ext cx="0" cy="375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714" name="AutoShape 26"/>
              <p:cNvCxnSpPr>
                <a:cxnSpLocks noChangeShapeType="1"/>
              </p:cNvCxnSpPr>
              <p:nvPr/>
            </p:nvCxnSpPr>
            <p:spPr bwMode="auto">
              <a:xfrm>
                <a:off x="2430" y="2310"/>
                <a:ext cx="0" cy="375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715" name="AutoShape 27"/>
              <p:cNvCxnSpPr>
                <a:cxnSpLocks noChangeShapeType="1"/>
              </p:cNvCxnSpPr>
              <p:nvPr/>
            </p:nvCxnSpPr>
            <p:spPr bwMode="auto">
              <a:xfrm>
                <a:off x="2692" y="2685"/>
                <a:ext cx="255" cy="0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</p:grpSp>
        <p:grpSp>
          <p:nvGrpSpPr>
            <p:cNvPr id="26640" name="Group 28"/>
            <p:cNvGrpSpPr>
              <a:grpSpLocks/>
            </p:cNvGrpSpPr>
            <p:nvPr/>
          </p:nvGrpSpPr>
          <p:grpSpPr bwMode="auto">
            <a:xfrm>
              <a:off x="4356342" y="2714621"/>
              <a:ext cx="583733" cy="472888"/>
              <a:chOff x="2430" y="2310"/>
              <a:chExt cx="517" cy="375"/>
            </a:xfrm>
          </p:grpSpPr>
          <p:cxnSp>
            <p:nvCxnSpPr>
              <p:cNvPr id="26708" name="AutoShape 29"/>
              <p:cNvCxnSpPr>
                <a:cxnSpLocks noChangeShapeType="1"/>
              </p:cNvCxnSpPr>
              <p:nvPr/>
            </p:nvCxnSpPr>
            <p:spPr bwMode="auto">
              <a:xfrm>
                <a:off x="2430" y="2310"/>
                <a:ext cx="255" cy="0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709" name="AutoShape 30"/>
              <p:cNvCxnSpPr>
                <a:cxnSpLocks noChangeShapeType="1"/>
              </p:cNvCxnSpPr>
              <p:nvPr/>
            </p:nvCxnSpPr>
            <p:spPr bwMode="auto">
              <a:xfrm>
                <a:off x="2685" y="2310"/>
                <a:ext cx="0" cy="375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710" name="AutoShape 31"/>
              <p:cNvCxnSpPr>
                <a:cxnSpLocks noChangeShapeType="1"/>
              </p:cNvCxnSpPr>
              <p:nvPr/>
            </p:nvCxnSpPr>
            <p:spPr bwMode="auto">
              <a:xfrm>
                <a:off x="2430" y="2310"/>
                <a:ext cx="0" cy="375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711" name="AutoShape 32"/>
              <p:cNvCxnSpPr>
                <a:cxnSpLocks noChangeShapeType="1"/>
              </p:cNvCxnSpPr>
              <p:nvPr/>
            </p:nvCxnSpPr>
            <p:spPr bwMode="auto">
              <a:xfrm>
                <a:off x="2692" y="2685"/>
                <a:ext cx="255" cy="0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</p:grpSp>
        <p:grpSp>
          <p:nvGrpSpPr>
            <p:cNvPr id="26641" name="Group 33"/>
            <p:cNvGrpSpPr>
              <a:grpSpLocks/>
            </p:cNvGrpSpPr>
            <p:nvPr/>
          </p:nvGrpSpPr>
          <p:grpSpPr bwMode="auto">
            <a:xfrm>
              <a:off x="4928740" y="2727231"/>
              <a:ext cx="586568" cy="472888"/>
              <a:chOff x="2430" y="2310"/>
              <a:chExt cx="517" cy="375"/>
            </a:xfrm>
          </p:grpSpPr>
          <p:cxnSp>
            <p:nvCxnSpPr>
              <p:cNvPr id="26704" name="AutoShape 34"/>
              <p:cNvCxnSpPr>
                <a:cxnSpLocks noChangeShapeType="1"/>
              </p:cNvCxnSpPr>
              <p:nvPr/>
            </p:nvCxnSpPr>
            <p:spPr bwMode="auto">
              <a:xfrm>
                <a:off x="2430" y="2310"/>
                <a:ext cx="255" cy="0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705" name="AutoShape 35"/>
              <p:cNvCxnSpPr>
                <a:cxnSpLocks noChangeShapeType="1"/>
              </p:cNvCxnSpPr>
              <p:nvPr/>
            </p:nvCxnSpPr>
            <p:spPr bwMode="auto">
              <a:xfrm>
                <a:off x="2685" y="2310"/>
                <a:ext cx="0" cy="375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706" name="AutoShape 36"/>
              <p:cNvCxnSpPr>
                <a:cxnSpLocks noChangeShapeType="1"/>
              </p:cNvCxnSpPr>
              <p:nvPr/>
            </p:nvCxnSpPr>
            <p:spPr bwMode="auto">
              <a:xfrm>
                <a:off x="2430" y="2310"/>
                <a:ext cx="0" cy="375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707" name="AutoShape 37"/>
              <p:cNvCxnSpPr>
                <a:cxnSpLocks noChangeShapeType="1"/>
              </p:cNvCxnSpPr>
              <p:nvPr/>
            </p:nvCxnSpPr>
            <p:spPr bwMode="auto">
              <a:xfrm>
                <a:off x="2692" y="2685"/>
                <a:ext cx="255" cy="0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</p:grpSp>
        <p:grpSp>
          <p:nvGrpSpPr>
            <p:cNvPr id="26642" name="Group 38"/>
            <p:cNvGrpSpPr>
              <a:grpSpLocks/>
            </p:cNvGrpSpPr>
            <p:nvPr/>
          </p:nvGrpSpPr>
          <p:grpSpPr bwMode="auto">
            <a:xfrm>
              <a:off x="5515308" y="2727231"/>
              <a:ext cx="586566" cy="472888"/>
              <a:chOff x="2430" y="2310"/>
              <a:chExt cx="517" cy="375"/>
            </a:xfrm>
          </p:grpSpPr>
          <p:cxnSp>
            <p:nvCxnSpPr>
              <p:cNvPr id="26700" name="AutoShape 39"/>
              <p:cNvCxnSpPr>
                <a:cxnSpLocks noChangeShapeType="1"/>
              </p:cNvCxnSpPr>
              <p:nvPr/>
            </p:nvCxnSpPr>
            <p:spPr bwMode="auto">
              <a:xfrm>
                <a:off x="2430" y="2310"/>
                <a:ext cx="255" cy="0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701" name="AutoShape 40"/>
              <p:cNvCxnSpPr>
                <a:cxnSpLocks noChangeShapeType="1"/>
              </p:cNvCxnSpPr>
              <p:nvPr/>
            </p:nvCxnSpPr>
            <p:spPr bwMode="auto">
              <a:xfrm>
                <a:off x="2685" y="2310"/>
                <a:ext cx="0" cy="375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702" name="AutoShape 41"/>
              <p:cNvCxnSpPr>
                <a:cxnSpLocks noChangeShapeType="1"/>
              </p:cNvCxnSpPr>
              <p:nvPr/>
            </p:nvCxnSpPr>
            <p:spPr bwMode="auto">
              <a:xfrm>
                <a:off x="2430" y="2310"/>
                <a:ext cx="0" cy="375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703" name="AutoShape 42"/>
              <p:cNvCxnSpPr>
                <a:cxnSpLocks noChangeShapeType="1"/>
              </p:cNvCxnSpPr>
              <p:nvPr/>
            </p:nvCxnSpPr>
            <p:spPr bwMode="auto">
              <a:xfrm>
                <a:off x="2692" y="2685"/>
                <a:ext cx="255" cy="0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</p:grpSp>
        <p:grpSp>
          <p:nvGrpSpPr>
            <p:cNvPr id="26643" name="Group 43"/>
            <p:cNvGrpSpPr>
              <a:grpSpLocks/>
            </p:cNvGrpSpPr>
            <p:nvPr/>
          </p:nvGrpSpPr>
          <p:grpSpPr bwMode="auto">
            <a:xfrm>
              <a:off x="6084872" y="2727231"/>
              <a:ext cx="583733" cy="472888"/>
              <a:chOff x="2430" y="2310"/>
              <a:chExt cx="517" cy="375"/>
            </a:xfrm>
          </p:grpSpPr>
          <p:cxnSp>
            <p:nvCxnSpPr>
              <p:cNvPr id="26696" name="AutoShape 44"/>
              <p:cNvCxnSpPr>
                <a:cxnSpLocks noChangeShapeType="1"/>
              </p:cNvCxnSpPr>
              <p:nvPr/>
            </p:nvCxnSpPr>
            <p:spPr bwMode="auto">
              <a:xfrm>
                <a:off x="2430" y="2310"/>
                <a:ext cx="255" cy="0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697" name="AutoShape 45"/>
              <p:cNvCxnSpPr>
                <a:cxnSpLocks noChangeShapeType="1"/>
              </p:cNvCxnSpPr>
              <p:nvPr/>
            </p:nvCxnSpPr>
            <p:spPr bwMode="auto">
              <a:xfrm>
                <a:off x="2685" y="2310"/>
                <a:ext cx="0" cy="375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698" name="AutoShape 46"/>
              <p:cNvCxnSpPr>
                <a:cxnSpLocks noChangeShapeType="1"/>
              </p:cNvCxnSpPr>
              <p:nvPr/>
            </p:nvCxnSpPr>
            <p:spPr bwMode="auto">
              <a:xfrm>
                <a:off x="2430" y="2310"/>
                <a:ext cx="0" cy="375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699" name="AutoShape 47"/>
              <p:cNvCxnSpPr>
                <a:cxnSpLocks noChangeShapeType="1"/>
              </p:cNvCxnSpPr>
              <p:nvPr/>
            </p:nvCxnSpPr>
            <p:spPr bwMode="auto">
              <a:xfrm>
                <a:off x="2692" y="2685"/>
                <a:ext cx="255" cy="0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</p:grpSp>
        <p:cxnSp>
          <p:nvCxnSpPr>
            <p:cNvPr id="26644" name="AutoShape 48"/>
            <p:cNvCxnSpPr>
              <a:cxnSpLocks noChangeShapeType="1"/>
            </p:cNvCxnSpPr>
            <p:nvPr/>
          </p:nvCxnSpPr>
          <p:spPr bwMode="auto">
            <a:xfrm>
              <a:off x="1142976" y="4010336"/>
              <a:ext cx="787756" cy="0"/>
            </a:xfrm>
            <a:prstGeom prst="straightConnector1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</p:spPr>
        </p:cxnSp>
        <p:grpSp>
          <p:nvGrpSpPr>
            <p:cNvPr id="26645" name="Group 49"/>
            <p:cNvGrpSpPr>
              <a:grpSpLocks/>
            </p:cNvGrpSpPr>
            <p:nvPr/>
          </p:nvGrpSpPr>
          <p:grpSpPr bwMode="auto">
            <a:xfrm>
              <a:off x="1930732" y="3704534"/>
              <a:ext cx="102012" cy="580076"/>
              <a:chOff x="2430" y="3094"/>
              <a:chExt cx="90" cy="461"/>
            </a:xfrm>
          </p:grpSpPr>
          <p:cxnSp>
            <p:nvCxnSpPr>
              <p:cNvPr id="26694" name="AutoShape 50"/>
              <p:cNvCxnSpPr>
                <a:cxnSpLocks noChangeShapeType="1"/>
              </p:cNvCxnSpPr>
              <p:nvPr/>
            </p:nvCxnSpPr>
            <p:spPr bwMode="auto">
              <a:xfrm flipV="1">
                <a:off x="2430" y="3094"/>
                <a:ext cx="90" cy="244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695" name="AutoShape 51"/>
              <p:cNvCxnSpPr>
                <a:cxnSpLocks noChangeShapeType="1"/>
              </p:cNvCxnSpPr>
              <p:nvPr/>
            </p:nvCxnSpPr>
            <p:spPr bwMode="auto">
              <a:xfrm>
                <a:off x="2430" y="3338"/>
                <a:ext cx="90" cy="217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</p:grpSp>
        <p:cxnSp>
          <p:nvCxnSpPr>
            <p:cNvPr id="26646" name="AutoShape 52"/>
            <p:cNvCxnSpPr>
              <a:cxnSpLocks noChangeShapeType="1"/>
            </p:cNvCxnSpPr>
            <p:nvPr/>
          </p:nvCxnSpPr>
          <p:spPr bwMode="auto">
            <a:xfrm>
              <a:off x="2041246" y="3704534"/>
              <a:ext cx="2128075" cy="0"/>
            </a:xfrm>
            <a:prstGeom prst="straightConnector1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</p:spPr>
        </p:cxnSp>
        <p:cxnSp>
          <p:nvCxnSpPr>
            <p:cNvPr id="26647" name="AutoShape 53"/>
            <p:cNvCxnSpPr>
              <a:cxnSpLocks noChangeShapeType="1"/>
            </p:cNvCxnSpPr>
            <p:nvPr/>
          </p:nvCxnSpPr>
          <p:spPr bwMode="auto">
            <a:xfrm>
              <a:off x="2027077" y="4284610"/>
              <a:ext cx="2142244" cy="0"/>
            </a:xfrm>
            <a:prstGeom prst="straightConnector1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</p:spPr>
        </p:cxnSp>
        <p:grpSp>
          <p:nvGrpSpPr>
            <p:cNvPr id="26648" name="Group 54"/>
            <p:cNvGrpSpPr>
              <a:grpSpLocks/>
            </p:cNvGrpSpPr>
            <p:nvPr/>
          </p:nvGrpSpPr>
          <p:grpSpPr bwMode="auto">
            <a:xfrm flipH="1">
              <a:off x="4169321" y="3704534"/>
              <a:ext cx="102012" cy="580076"/>
              <a:chOff x="2430" y="3094"/>
              <a:chExt cx="90" cy="461"/>
            </a:xfrm>
          </p:grpSpPr>
          <p:cxnSp>
            <p:nvCxnSpPr>
              <p:cNvPr id="26692" name="AutoShape 55"/>
              <p:cNvCxnSpPr>
                <a:cxnSpLocks noChangeShapeType="1"/>
              </p:cNvCxnSpPr>
              <p:nvPr/>
            </p:nvCxnSpPr>
            <p:spPr bwMode="auto">
              <a:xfrm flipV="1">
                <a:off x="2430" y="3094"/>
                <a:ext cx="90" cy="244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693" name="AutoShape 56"/>
              <p:cNvCxnSpPr>
                <a:cxnSpLocks noChangeShapeType="1"/>
              </p:cNvCxnSpPr>
              <p:nvPr/>
            </p:nvCxnSpPr>
            <p:spPr bwMode="auto">
              <a:xfrm>
                <a:off x="2430" y="3338"/>
                <a:ext cx="90" cy="217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</p:grpSp>
        <p:grpSp>
          <p:nvGrpSpPr>
            <p:cNvPr id="26649" name="Group 57"/>
            <p:cNvGrpSpPr>
              <a:grpSpLocks/>
            </p:cNvGrpSpPr>
            <p:nvPr/>
          </p:nvGrpSpPr>
          <p:grpSpPr bwMode="auto">
            <a:xfrm>
              <a:off x="4257165" y="3704534"/>
              <a:ext cx="102012" cy="580076"/>
              <a:chOff x="2430" y="3094"/>
              <a:chExt cx="90" cy="461"/>
            </a:xfrm>
          </p:grpSpPr>
          <p:cxnSp>
            <p:nvCxnSpPr>
              <p:cNvPr id="26690" name="AutoShape 58"/>
              <p:cNvCxnSpPr>
                <a:cxnSpLocks noChangeShapeType="1"/>
              </p:cNvCxnSpPr>
              <p:nvPr/>
            </p:nvCxnSpPr>
            <p:spPr bwMode="auto">
              <a:xfrm flipV="1">
                <a:off x="2430" y="3094"/>
                <a:ext cx="90" cy="244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691" name="AutoShape 59"/>
              <p:cNvCxnSpPr>
                <a:cxnSpLocks noChangeShapeType="1"/>
              </p:cNvCxnSpPr>
              <p:nvPr/>
            </p:nvCxnSpPr>
            <p:spPr bwMode="auto">
              <a:xfrm>
                <a:off x="2430" y="3338"/>
                <a:ext cx="90" cy="217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</p:grpSp>
        <p:cxnSp>
          <p:nvCxnSpPr>
            <p:cNvPr id="26650" name="AutoShape 60"/>
            <p:cNvCxnSpPr>
              <a:cxnSpLocks noChangeShapeType="1"/>
            </p:cNvCxnSpPr>
            <p:nvPr/>
          </p:nvCxnSpPr>
          <p:spPr bwMode="auto">
            <a:xfrm>
              <a:off x="4367677" y="3704534"/>
              <a:ext cx="1618018" cy="0"/>
            </a:xfrm>
            <a:prstGeom prst="straightConnector1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</p:spPr>
        </p:cxnSp>
        <p:cxnSp>
          <p:nvCxnSpPr>
            <p:cNvPr id="26651" name="AutoShape 61"/>
            <p:cNvCxnSpPr>
              <a:cxnSpLocks noChangeShapeType="1"/>
            </p:cNvCxnSpPr>
            <p:nvPr/>
          </p:nvCxnSpPr>
          <p:spPr bwMode="auto">
            <a:xfrm>
              <a:off x="4356342" y="4284610"/>
              <a:ext cx="1629353" cy="0"/>
            </a:xfrm>
            <a:prstGeom prst="straightConnector1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</p:spPr>
        </p:cxnSp>
        <p:grpSp>
          <p:nvGrpSpPr>
            <p:cNvPr id="26652" name="Group 62"/>
            <p:cNvGrpSpPr>
              <a:grpSpLocks/>
            </p:cNvGrpSpPr>
            <p:nvPr/>
          </p:nvGrpSpPr>
          <p:grpSpPr bwMode="auto">
            <a:xfrm flipH="1">
              <a:off x="5985695" y="3704534"/>
              <a:ext cx="102012" cy="580076"/>
              <a:chOff x="2430" y="3094"/>
              <a:chExt cx="90" cy="461"/>
            </a:xfrm>
          </p:grpSpPr>
          <p:cxnSp>
            <p:nvCxnSpPr>
              <p:cNvPr id="26688" name="AutoShape 63"/>
              <p:cNvCxnSpPr>
                <a:cxnSpLocks noChangeShapeType="1"/>
              </p:cNvCxnSpPr>
              <p:nvPr/>
            </p:nvCxnSpPr>
            <p:spPr bwMode="auto">
              <a:xfrm flipV="1">
                <a:off x="2430" y="3094"/>
                <a:ext cx="90" cy="244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689" name="AutoShape 64"/>
              <p:cNvCxnSpPr>
                <a:cxnSpLocks noChangeShapeType="1"/>
              </p:cNvCxnSpPr>
              <p:nvPr/>
            </p:nvCxnSpPr>
            <p:spPr bwMode="auto">
              <a:xfrm>
                <a:off x="2430" y="3338"/>
                <a:ext cx="90" cy="217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</p:grpSp>
        <p:cxnSp>
          <p:nvCxnSpPr>
            <p:cNvPr id="26653" name="AutoShape 65"/>
            <p:cNvCxnSpPr>
              <a:cxnSpLocks noChangeShapeType="1"/>
            </p:cNvCxnSpPr>
            <p:nvPr/>
          </p:nvCxnSpPr>
          <p:spPr bwMode="auto">
            <a:xfrm>
              <a:off x="6087707" y="4010336"/>
              <a:ext cx="787756" cy="0"/>
            </a:xfrm>
            <a:prstGeom prst="straightConnector1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</p:spPr>
        </p:cxnSp>
        <p:cxnSp>
          <p:nvCxnSpPr>
            <p:cNvPr id="26654" name="AutoShape 66"/>
            <p:cNvCxnSpPr>
              <a:cxnSpLocks noChangeShapeType="1"/>
            </p:cNvCxnSpPr>
            <p:nvPr/>
          </p:nvCxnSpPr>
          <p:spPr bwMode="auto">
            <a:xfrm>
              <a:off x="1154311" y="4896213"/>
              <a:ext cx="787756" cy="0"/>
            </a:xfrm>
            <a:prstGeom prst="straightConnector1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</p:spPr>
        </p:cxnSp>
        <p:grpSp>
          <p:nvGrpSpPr>
            <p:cNvPr id="26655" name="Group 67"/>
            <p:cNvGrpSpPr>
              <a:grpSpLocks/>
            </p:cNvGrpSpPr>
            <p:nvPr/>
          </p:nvGrpSpPr>
          <p:grpSpPr bwMode="auto">
            <a:xfrm>
              <a:off x="1942067" y="4587259"/>
              <a:ext cx="102012" cy="580076"/>
              <a:chOff x="2430" y="3094"/>
              <a:chExt cx="90" cy="461"/>
            </a:xfrm>
          </p:grpSpPr>
          <p:cxnSp>
            <p:nvCxnSpPr>
              <p:cNvPr id="26686" name="AutoShape 68"/>
              <p:cNvCxnSpPr>
                <a:cxnSpLocks noChangeShapeType="1"/>
              </p:cNvCxnSpPr>
              <p:nvPr/>
            </p:nvCxnSpPr>
            <p:spPr bwMode="auto">
              <a:xfrm flipV="1">
                <a:off x="2430" y="3094"/>
                <a:ext cx="90" cy="244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687" name="AutoShape 69"/>
              <p:cNvCxnSpPr>
                <a:cxnSpLocks noChangeShapeType="1"/>
              </p:cNvCxnSpPr>
              <p:nvPr/>
            </p:nvCxnSpPr>
            <p:spPr bwMode="auto">
              <a:xfrm>
                <a:off x="2430" y="3338"/>
                <a:ext cx="90" cy="217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</p:grpSp>
        <p:cxnSp>
          <p:nvCxnSpPr>
            <p:cNvPr id="26656" name="AutoShape 70"/>
            <p:cNvCxnSpPr>
              <a:cxnSpLocks noChangeShapeType="1"/>
            </p:cNvCxnSpPr>
            <p:nvPr/>
          </p:nvCxnSpPr>
          <p:spPr bwMode="auto">
            <a:xfrm>
              <a:off x="2052580" y="4587259"/>
              <a:ext cx="946441" cy="0"/>
            </a:xfrm>
            <a:prstGeom prst="straightConnector1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</p:spPr>
        </p:cxnSp>
        <p:cxnSp>
          <p:nvCxnSpPr>
            <p:cNvPr id="26657" name="AutoShape 71"/>
            <p:cNvCxnSpPr>
              <a:cxnSpLocks noChangeShapeType="1"/>
            </p:cNvCxnSpPr>
            <p:nvPr/>
          </p:nvCxnSpPr>
          <p:spPr bwMode="auto">
            <a:xfrm>
              <a:off x="2041246" y="5167335"/>
              <a:ext cx="957776" cy="3154"/>
            </a:xfrm>
            <a:prstGeom prst="straightConnector1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</p:spPr>
        </p:cxnSp>
        <p:grpSp>
          <p:nvGrpSpPr>
            <p:cNvPr id="26658" name="Group 72"/>
            <p:cNvGrpSpPr>
              <a:grpSpLocks/>
            </p:cNvGrpSpPr>
            <p:nvPr/>
          </p:nvGrpSpPr>
          <p:grpSpPr bwMode="auto">
            <a:xfrm flipH="1">
              <a:off x="2999022" y="4587259"/>
              <a:ext cx="102012" cy="580076"/>
              <a:chOff x="2430" y="3094"/>
              <a:chExt cx="90" cy="461"/>
            </a:xfrm>
          </p:grpSpPr>
          <p:cxnSp>
            <p:nvCxnSpPr>
              <p:cNvPr id="26684" name="AutoShape 73"/>
              <p:cNvCxnSpPr>
                <a:cxnSpLocks noChangeShapeType="1"/>
              </p:cNvCxnSpPr>
              <p:nvPr/>
            </p:nvCxnSpPr>
            <p:spPr bwMode="auto">
              <a:xfrm flipV="1">
                <a:off x="2430" y="3094"/>
                <a:ext cx="90" cy="244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685" name="AutoShape 74"/>
              <p:cNvCxnSpPr>
                <a:cxnSpLocks noChangeShapeType="1"/>
              </p:cNvCxnSpPr>
              <p:nvPr/>
            </p:nvCxnSpPr>
            <p:spPr bwMode="auto">
              <a:xfrm>
                <a:off x="2430" y="3338"/>
                <a:ext cx="90" cy="217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</p:grpSp>
        <p:grpSp>
          <p:nvGrpSpPr>
            <p:cNvPr id="26659" name="Group 75"/>
            <p:cNvGrpSpPr>
              <a:grpSpLocks/>
            </p:cNvGrpSpPr>
            <p:nvPr/>
          </p:nvGrpSpPr>
          <p:grpSpPr bwMode="auto">
            <a:xfrm>
              <a:off x="3086864" y="4587259"/>
              <a:ext cx="102012" cy="580076"/>
              <a:chOff x="2430" y="3094"/>
              <a:chExt cx="90" cy="461"/>
            </a:xfrm>
          </p:grpSpPr>
          <p:cxnSp>
            <p:nvCxnSpPr>
              <p:cNvPr id="26682" name="AutoShape 76"/>
              <p:cNvCxnSpPr>
                <a:cxnSpLocks noChangeShapeType="1"/>
              </p:cNvCxnSpPr>
              <p:nvPr/>
            </p:nvCxnSpPr>
            <p:spPr bwMode="auto">
              <a:xfrm flipV="1">
                <a:off x="2430" y="3094"/>
                <a:ext cx="90" cy="244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683" name="AutoShape 77"/>
              <p:cNvCxnSpPr>
                <a:cxnSpLocks noChangeShapeType="1"/>
              </p:cNvCxnSpPr>
              <p:nvPr/>
            </p:nvCxnSpPr>
            <p:spPr bwMode="auto">
              <a:xfrm>
                <a:off x="2430" y="3338"/>
                <a:ext cx="90" cy="217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</p:grpSp>
        <p:cxnSp>
          <p:nvCxnSpPr>
            <p:cNvPr id="26660" name="AutoShape 78"/>
            <p:cNvCxnSpPr>
              <a:cxnSpLocks noChangeShapeType="1"/>
            </p:cNvCxnSpPr>
            <p:nvPr/>
          </p:nvCxnSpPr>
          <p:spPr bwMode="auto">
            <a:xfrm>
              <a:off x="3208712" y="4587259"/>
              <a:ext cx="960608" cy="0"/>
            </a:xfrm>
            <a:prstGeom prst="straightConnector1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</p:spPr>
        </p:cxnSp>
        <p:cxnSp>
          <p:nvCxnSpPr>
            <p:cNvPr id="26661" name="AutoShape 79"/>
            <p:cNvCxnSpPr>
              <a:cxnSpLocks noChangeShapeType="1"/>
            </p:cNvCxnSpPr>
            <p:nvPr/>
          </p:nvCxnSpPr>
          <p:spPr bwMode="auto">
            <a:xfrm>
              <a:off x="3194543" y="5167335"/>
              <a:ext cx="974778" cy="0"/>
            </a:xfrm>
            <a:prstGeom prst="straightConnector1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</p:spPr>
        </p:cxnSp>
        <p:grpSp>
          <p:nvGrpSpPr>
            <p:cNvPr id="26662" name="Group 80"/>
            <p:cNvGrpSpPr>
              <a:grpSpLocks/>
            </p:cNvGrpSpPr>
            <p:nvPr/>
          </p:nvGrpSpPr>
          <p:grpSpPr bwMode="auto">
            <a:xfrm flipH="1">
              <a:off x="4166488" y="4587259"/>
              <a:ext cx="102012" cy="580076"/>
              <a:chOff x="2430" y="3094"/>
              <a:chExt cx="90" cy="461"/>
            </a:xfrm>
          </p:grpSpPr>
          <p:cxnSp>
            <p:nvCxnSpPr>
              <p:cNvPr id="26680" name="AutoShape 81"/>
              <p:cNvCxnSpPr>
                <a:cxnSpLocks noChangeShapeType="1"/>
              </p:cNvCxnSpPr>
              <p:nvPr/>
            </p:nvCxnSpPr>
            <p:spPr bwMode="auto">
              <a:xfrm flipV="1">
                <a:off x="2430" y="3094"/>
                <a:ext cx="90" cy="244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681" name="AutoShape 82"/>
              <p:cNvCxnSpPr>
                <a:cxnSpLocks noChangeShapeType="1"/>
              </p:cNvCxnSpPr>
              <p:nvPr/>
            </p:nvCxnSpPr>
            <p:spPr bwMode="auto">
              <a:xfrm>
                <a:off x="2430" y="3338"/>
                <a:ext cx="90" cy="217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</p:grpSp>
        <p:cxnSp>
          <p:nvCxnSpPr>
            <p:cNvPr id="26663" name="AutoShape 83"/>
            <p:cNvCxnSpPr>
              <a:cxnSpLocks noChangeShapeType="1"/>
            </p:cNvCxnSpPr>
            <p:nvPr/>
          </p:nvCxnSpPr>
          <p:spPr bwMode="auto">
            <a:xfrm>
              <a:off x="6110376" y="4896213"/>
              <a:ext cx="481722" cy="0"/>
            </a:xfrm>
            <a:prstGeom prst="straightConnector1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</p:spPr>
        </p:cxnSp>
        <p:grpSp>
          <p:nvGrpSpPr>
            <p:cNvPr id="26664" name="Group 84"/>
            <p:cNvGrpSpPr>
              <a:grpSpLocks/>
            </p:cNvGrpSpPr>
            <p:nvPr/>
          </p:nvGrpSpPr>
          <p:grpSpPr bwMode="auto">
            <a:xfrm>
              <a:off x="4268499" y="4587259"/>
              <a:ext cx="102012" cy="580076"/>
              <a:chOff x="2430" y="3094"/>
              <a:chExt cx="90" cy="461"/>
            </a:xfrm>
          </p:grpSpPr>
          <p:cxnSp>
            <p:nvCxnSpPr>
              <p:cNvPr id="26678" name="AutoShape 85"/>
              <p:cNvCxnSpPr>
                <a:cxnSpLocks noChangeShapeType="1"/>
              </p:cNvCxnSpPr>
              <p:nvPr/>
            </p:nvCxnSpPr>
            <p:spPr bwMode="auto">
              <a:xfrm flipV="1">
                <a:off x="2430" y="3094"/>
                <a:ext cx="90" cy="244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679" name="AutoShape 86"/>
              <p:cNvCxnSpPr>
                <a:cxnSpLocks noChangeShapeType="1"/>
              </p:cNvCxnSpPr>
              <p:nvPr/>
            </p:nvCxnSpPr>
            <p:spPr bwMode="auto">
              <a:xfrm>
                <a:off x="2430" y="3338"/>
                <a:ext cx="90" cy="217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</p:grpSp>
        <p:cxnSp>
          <p:nvCxnSpPr>
            <p:cNvPr id="26665" name="AutoShape 87"/>
            <p:cNvCxnSpPr>
              <a:cxnSpLocks noChangeShapeType="1"/>
            </p:cNvCxnSpPr>
            <p:nvPr/>
          </p:nvCxnSpPr>
          <p:spPr bwMode="auto">
            <a:xfrm>
              <a:off x="4370511" y="4587259"/>
              <a:ext cx="1637853" cy="0"/>
            </a:xfrm>
            <a:prstGeom prst="straightConnector1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</p:spPr>
        </p:cxnSp>
        <p:cxnSp>
          <p:nvCxnSpPr>
            <p:cNvPr id="26666" name="AutoShape 88"/>
            <p:cNvCxnSpPr>
              <a:cxnSpLocks noChangeShapeType="1"/>
            </p:cNvCxnSpPr>
            <p:nvPr/>
          </p:nvCxnSpPr>
          <p:spPr bwMode="auto">
            <a:xfrm>
              <a:off x="4367677" y="5167335"/>
              <a:ext cx="1640688" cy="3154"/>
            </a:xfrm>
            <a:prstGeom prst="straightConnector1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</p:spPr>
        </p:cxnSp>
        <p:grpSp>
          <p:nvGrpSpPr>
            <p:cNvPr id="26667" name="Group 89"/>
            <p:cNvGrpSpPr>
              <a:grpSpLocks/>
            </p:cNvGrpSpPr>
            <p:nvPr/>
          </p:nvGrpSpPr>
          <p:grpSpPr bwMode="auto">
            <a:xfrm flipH="1">
              <a:off x="6008364" y="4587259"/>
              <a:ext cx="102012" cy="580076"/>
              <a:chOff x="2430" y="3094"/>
              <a:chExt cx="90" cy="461"/>
            </a:xfrm>
          </p:grpSpPr>
          <p:cxnSp>
            <p:nvCxnSpPr>
              <p:cNvPr id="26676" name="AutoShape 90"/>
              <p:cNvCxnSpPr>
                <a:cxnSpLocks noChangeShapeType="1"/>
              </p:cNvCxnSpPr>
              <p:nvPr/>
            </p:nvCxnSpPr>
            <p:spPr bwMode="auto">
              <a:xfrm flipV="1">
                <a:off x="2430" y="3094"/>
                <a:ext cx="90" cy="244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  <p:cxnSp>
            <p:nvCxnSpPr>
              <p:cNvPr id="26677" name="AutoShape 91"/>
              <p:cNvCxnSpPr>
                <a:cxnSpLocks noChangeShapeType="1"/>
              </p:cNvCxnSpPr>
              <p:nvPr/>
            </p:nvCxnSpPr>
            <p:spPr bwMode="auto">
              <a:xfrm>
                <a:off x="2430" y="3338"/>
                <a:ext cx="90" cy="217"/>
              </a:xfrm>
              <a:prstGeom prst="straightConnector1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</p:spPr>
          </p:cxnSp>
        </p:grpSp>
        <p:cxnSp>
          <p:nvCxnSpPr>
            <p:cNvPr id="26668" name="AutoShape 92"/>
            <p:cNvCxnSpPr>
              <a:cxnSpLocks noChangeShapeType="1"/>
            </p:cNvCxnSpPr>
            <p:nvPr/>
          </p:nvCxnSpPr>
          <p:spPr bwMode="auto">
            <a:xfrm flipH="1">
              <a:off x="2018577" y="3187509"/>
              <a:ext cx="14167" cy="517025"/>
            </a:xfrm>
            <a:prstGeom prst="straightConnector1">
              <a:avLst/>
            </a:prstGeom>
            <a:noFill/>
            <a:ln w="9525" cap="rnd">
              <a:solidFill>
                <a:srgbClr val="FFFF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6669" name="AutoShape 93"/>
            <p:cNvCxnSpPr>
              <a:cxnSpLocks noChangeShapeType="1"/>
            </p:cNvCxnSpPr>
            <p:nvPr/>
          </p:nvCxnSpPr>
          <p:spPr bwMode="auto">
            <a:xfrm>
              <a:off x="3174708" y="3187509"/>
              <a:ext cx="0" cy="1469107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6670" name="AutoShape 94"/>
            <p:cNvCxnSpPr>
              <a:cxnSpLocks noChangeShapeType="1"/>
            </p:cNvCxnSpPr>
            <p:nvPr/>
          </p:nvCxnSpPr>
          <p:spPr bwMode="auto">
            <a:xfrm flipH="1">
              <a:off x="4353509" y="3187509"/>
              <a:ext cx="14167" cy="517025"/>
            </a:xfrm>
            <a:prstGeom prst="straightConnector1">
              <a:avLst/>
            </a:prstGeom>
            <a:noFill/>
            <a:ln w="9525" cap="rnd">
              <a:solidFill>
                <a:srgbClr val="FFFF00"/>
              </a:solidFill>
              <a:prstDash val="sysDot"/>
              <a:round/>
              <a:headEnd/>
              <a:tailEnd/>
            </a:ln>
          </p:spPr>
        </p:cxnSp>
        <p:sp>
          <p:nvSpPr>
            <p:cNvPr id="26671" name="Text Box 95"/>
            <p:cNvSpPr txBox="1">
              <a:spLocks noChangeArrowheads="1"/>
            </p:cNvSpPr>
            <p:nvPr/>
          </p:nvSpPr>
          <p:spPr bwMode="auto">
            <a:xfrm>
              <a:off x="2848837" y="3704534"/>
              <a:ext cx="612070" cy="51071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>
                  <a:latin typeface="Calibri" pitchFamily="34" charset="0"/>
                </a:rPr>
                <a:t>20</a:t>
              </a:r>
              <a:endParaRPr lang="zh-CN" altLang="zh-CN" sz="2000"/>
            </a:p>
          </p:txBody>
        </p:sp>
        <p:sp>
          <p:nvSpPr>
            <p:cNvPr id="26672" name="Text Box 97"/>
            <p:cNvSpPr txBox="1">
              <a:spLocks noChangeArrowheads="1"/>
            </p:cNvSpPr>
            <p:nvPr/>
          </p:nvSpPr>
          <p:spPr bwMode="auto">
            <a:xfrm>
              <a:off x="4645375" y="3704534"/>
              <a:ext cx="1020116" cy="51071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>
                  <a:latin typeface="Calibri" pitchFamily="34" charset="0"/>
                </a:rPr>
                <a:t>255</a:t>
              </a:r>
              <a:endParaRPr lang="zh-CN" altLang="zh-CN" sz="2000"/>
            </a:p>
          </p:txBody>
        </p:sp>
        <p:sp>
          <p:nvSpPr>
            <p:cNvPr id="26673" name="Text Box 98"/>
            <p:cNvSpPr txBox="1">
              <a:spLocks noChangeArrowheads="1"/>
            </p:cNvSpPr>
            <p:nvPr/>
          </p:nvSpPr>
          <p:spPr bwMode="auto">
            <a:xfrm>
              <a:off x="2233934" y="4659770"/>
              <a:ext cx="614902" cy="51071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>
                  <a:latin typeface="Calibri" pitchFamily="34" charset="0"/>
                </a:rPr>
                <a:t>40</a:t>
              </a:r>
              <a:endParaRPr lang="zh-CN" altLang="zh-CN" sz="2000"/>
            </a:p>
          </p:txBody>
        </p:sp>
        <p:sp>
          <p:nvSpPr>
            <p:cNvPr id="26674" name="Text Box 99"/>
            <p:cNvSpPr txBox="1">
              <a:spLocks noChangeArrowheads="1"/>
            </p:cNvSpPr>
            <p:nvPr/>
          </p:nvSpPr>
          <p:spPr bwMode="auto">
            <a:xfrm>
              <a:off x="3443905" y="4656616"/>
              <a:ext cx="813260" cy="51071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>
                  <a:latin typeface="Calibri" pitchFamily="34" charset="0"/>
                </a:rPr>
                <a:t>240</a:t>
              </a:r>
              <a:endParaRPr lang="zh-CN" altLang="zh-CN" sz="2000"/>
            </a:p>
          </p:txBody>
        </p:sp>
        <p:sp>
          <p:nvSpPr>
            <p:cNvPr id="26675" name="Text Box 100"/>
            <p:cNvSpPr txBox="1">
              <a:spLocks noChangeArrowheads="1"/>
            </p:cNvSpPr>
            <p:nvPr/>
          </p:nvSpPr>
          <p:spPr bwMode="auto">
            <a:xfrm>
              <a:off x="4849398" y="4587259"/>
              <a:ext cx="816093" cy="51071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>
                  <a:latin typeface="Calibri" pitchFamily="34" charset="0"/>
                </a:rPr>
                <a:t>10</a:t>
              </a:r>
              <a:endParaRPr lang="zh-CN" altLang="zh-CN" sz="2000"/>
            </a:p>
          </p:txBody>
        </p:sp>
      </p:grpSp>
      <p:sp>
        <p:nvSpPr>
          <p:cNvPr id="26629" name="Text Box 95"/>
          <p:cNvSpPr txBox="1">
            <a:spLocks noChangeArrowheads="1"/>
          </p:cNvSpPr>
          <p:nvPr/>
        </p:nvSpPr>
        <p:spPr bwMode="auto">
          <a:xfrm>
            <a:off x="928688" y="3402013"/>
            <a:ext cx="612775" cy="5111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000">
                <a:latin typeface="Calibri" pitchFamily="34" charset="0"/>
              </a:rPr>
              <a:t>CLK</a:t>
            </a:r>
            <a:endParaRPr lang="zh-CN" altLang="zh-CN" sz="2000"/>
          </a:p>
        </p:txBody>
      </p:sp>
      <p:sp>
        <p:nvSpPr>
          <p:cNvPr id="26630" name="Text Box 95"/>
          <p:cNvSpPr txBox="1">
            <a:spLocks noChangeArrowheads="1"/>
          </p:cNvSpPr>
          <p:nvPr/>
        </p:nvSpPr>
        <p:spPr bwMode="auto">
          <a:xfrm>
            <a:off x="928688" y="4330700"/>
            <a:ext cx="612775" cy="5111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000">
                <a:latin typeface="Calibri" pitchFamily="34" charset="0"/>
              </a:rPr>
              <a:t>A</a:t>
            </a:r>
            <a:endParaRPr lang="zh-CN" altLang="zh-CN" sz="2000"/>
          </a:p>
        </p:txBody>
      </p:sp>
      <p:sp>
        <p:nvSpPr>
          <p:cNvPr id="26631" name="Text Box 95"/>
          <p:cNvSpPr txBox="1">
            <a:spLocks noChangeArrowheads="1"/>
          </p:cNvSpPr>
          <p:nvPr/>
        </p:nvSpPr>
        <p:spPr bwMode="auto">
          <a:xfrm>
            <a:off x="928688" y="5259388"/>
            <a:ext cx="612775" cy="5111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000">
                <a:latin typeface="Calibri" pitchFamily="34" charset="0"/>
              </a:rPr>
              <a:t>B</a:t>
            </a:r>
            <a:endParaRPr lang="zh-CN" altLang="zh-CN" sz="2000"/>
          </a:p>
        </p:txBody>
      </p:sp>
      <p:sp>
        <p:nvSpPr>
          <p:cNvPr id="26632" name="Text Box 95"/>
          <p:cNvSpPr txBox="1">
            <a:spLocks noChangeArrowheads="1"/>
          </p:cNvSpPr>
          <p:nvPr/>
        </p:nvSpPr>
        <p:spPr bwMode="auto">
          <a:xfrm>
            <a:off x="7429500" y="3544888"/>
            <a:ext cx="1571625" cy="5111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000">
                <a:latin typeface="Calibri" pitchFamily="34" charset="0"/>
              </a:rPr>
              <a:t>Cycle=50ns</a:t>
            </a:r>
            <a:endParaRPr lang="zh-CN" altLang="zh-CN" sz="2000"/>
          </a:p>
        </p:txBody>
      </p:sp>
      <p:sp>
        <p:nvSpPr>
          <p:cNvPr id="26633" name="Text Box 95"/>
          <p:cNvSpPr txBox="1">
            <a:spLocks noChangeArrowheads="1"/>
          </p:cNvSpPr>
          <p:nvPr/>
        </p:nvSpPr>
        <p:spPr bwMode="auto">
          <a:xfrm>
            <a:off x="3429000" y="2357438"/>
            <a:ext cx="1571625" cy="5111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000">
                <a:latin typeface="Calibri" pitchFamily="34" charset="0"/>
              </a:rPr>
              <a:t>A[7:0], B[7:0]</a:t>
            </a:r>
            <a:endParaRPr lang="zh-CN" altLang="zh-CN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1044377" y="188913"/>
            <a:ext cx="4103687" cy="6597650"/>
          </a:xfrm>
          <a:ln>
            <a:solidFill>
              <a:srgbClr val="FFFF66"/>
            </a:solidFill>
          </a:ln>
        </p:spPr>
        <p:txBody>
          <a:bodyPr>
            <a:normAutofit lnSpcReduction="10000"/>
          </a:bodyPr>
          <a:lstStyle/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`timescale 1ns/10ps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module </a:t>
            </a:r>
            <a:r>
              <a:rPr lang="en-US" altLang="zh-CN" sz="2000" dirty="0" err="1"/>
              <a:t>wave_generator</a:t>
            </a:r>
            <a:endParaRPr lang="en-US" altLang="zh-CN" sz="2000" dirty="0"/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(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output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,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output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[7:0] A,B,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);</a:t>
            </a:r>
          </a:p>
          <a:p>
            <a:pPr>
              <a:buFont typeface="Wingdings 2" pitchFamily="18" charset="2"/>
              <a:buNone/>
              <a:defRPr/>
            </a:pPr>
            <a:endParaRPr lang="en-US" altLang="zh-CN" sz="2000" dirty="0"/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initial begin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     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=0;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     A=0;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     B=0;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#75  A=20;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     B=40;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#100 B=240;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#100 A=255;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     B=10;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#100 $finish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000" dirty="0"/>
              <a:t>end</a:t>
            </a:r>
            <a:endParaRPr lang="zh-CN" altLang="en-US" sz="2000" dirty="0"/>
          </a:p>
        </p:txBody>
      </p:sp>
      <p:sp>
        <p:nvSpPr>
          <p:cNvPr id="27651" name="矩形 3"/>
          <p:cNvSpPr>
            <a:spLocks noChangeArrowheads="1"/>
          </p:cNvSpPr>
          <p:nvPr/>
        </p:nvSpPr>
        <p:spPr bwMode="auto">
          <a:xfrm>
            <a:off x="5364163" y="188913"/>
            <a:ext cx="2952750" cy="1630362"/>
          </a:xfrm>
          <a:prstGeom prst="rect">
            <a:avLst/>
          </a:prstGeom>
          <a:noFill/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always begin</a:t>
            </a:r>
          </a:p>
          <a:p>
            <a:r>
              <a:rPr lang="en-US" altLang="zh-CN" sz="2000"/>
              <a:t>#25  clk=!clk;</a:t>
            </a:r>
          </a:p>
          <a:p>
            <a:r>
              <a:rPr lang="en-US" altLang="zh-CN" sz="2000"/>
              <a:t>end</a:t>
            </a:r>
          </a:p>
          <a:p>
            <a:endParaRPr lang="en-US" altLang="zh-CN" sz="2000"/>
          </a:p>
          <a:p>
            <a:r>
              <a:rPr lang="en-US" altLang="zh-CN" sz="2000"/>
              <a:t>endmodule</a:t>
            </a: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/>
          </p:cNvSpPr>
          <p:nvPr>
            <p:ph type="ctrTitle"/>
          </p:nvPr>
        </p:nvSpPr>
        <p:spPr bwMode="auto">
          <a:xfrm>
            <a:off x="1043608" y="332656"/>
            <a:ext cx="7406640" cy="9233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dirty="0">
                <a:ln>
                  <a:noFill/>
                </a:ln>
                <a:effectLst/>
              </a:rPr>
              <a:t>Lecture </a:t>
            </a:r>
            <a:r>
              <a:rPr lang="en-US" altLang="zh-CN" dirty="0">
                <a:effectLst/>
              </a:rPr>
              <a:t>3 Basics of </a:t>
            </a:r>
            <a:r>
              <a:rPr lang="en-US" altLang="zh-CN" dirty="0" err="1">
                <a:effectLst/>
              </a:rPr>
              <a:t>Verilog</a:t>
            </a:r>
            <a:endParaRPr lang="en-US" altLang="zh-CN" dirty="0">
              <a:ln>
                <a:noFill/>
              </a:ln>
              <a:effectLst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3091104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  <a:buFont typeface="Wingdings 2" pitchFamily="18" charset="2"/>
              <a:buAutoNum type="arabicPeriod"/>
            </a:pPr>
            <a:r>
              <a:rPr lang="en-US" altLang="zh-CN" sz="2400" dirty="0"/>
              <a:t>Is </a:t>
            </a:r>
            <a:r>
              <a:rPr lang="en-US" altLang="zh-CN" sz="2400" dirty="0" err="1"/>
              <a:t>Verilog</a:t>
            </a:r>
            <a:r>
              <a:rPr lang="en-US" altLang="zh-CN" sz="2400" dirty="0"/>
              <a:t> HDL a hardware programming language used for hardware design?</a:t>
            </a:r>
          </a:p>
          <a:p>
            <a:pPr marL="609600" indent="-609600">
              <a:lnSpc>
                <a:spcPct val="90000"/>
              </a:lnSpc>
              <a:buFont typeface="Wingdings 2" pitchFamily="18" charset="2"/>
              <a:buAutoNum type="arabicPeriod"/>
            </a:pPr>
            <a:r>
              <a:rPr lang="en-US" altLang="zh-CN" sz="2400" dirty="0"/>
              <a:t>What is the use of </a:t>
            </a:r>
            <a:r>
              <a:rPr lang="en-US" altLang="zh-CN" sz="2400" dirty="0" err="1"/>
              <a:t>Verilog</a:t>
            </a:r>
            <a:r>
              <a:rPr lang="en-US" altLang="zh-CN" sz="2400" dirty="0"/>
              <a:t> HDL?</a:t>
            </a:r>
          </a:p>
          <a:p>
            <a:pPr marL="609600" indent="-609600">
              <a:lnSpc>
                <a:spcPct val="90000"/>
              </a:lnSpc>
              <a:buFont typeface="Wingdings 2" pitchFamily="18" charset="2"/>
              <a:buAutoNum type="arabicPeriod"/>
            </a:pPr>
            <a:r>
              <a:rPr lang="en-US" altLang="zh-CN" sz="2400" dirty="0"/>
              <a:t>Can </a:t>
            </a:r>
            <a:r>
              <a:rPr lang="en-US" altLang="zh-CN" sz="2400" dirty="0" err="1"/>
              <a:t>Verilog</a:t>
            </a:r>
            <a:r>
              <a:rPr lang="en-US" altLang="zh-CN" sz="2400" dirty="0"/>
              <a:t> HDL do both discrete and continuous simulations?</a:t>
            </a:r>
          </a:p>
          <a:p>
            <a:pPr marL="609600" indent="-609600">
              <a:lnSpc>
                <a:spcPct val="90000"/>
              </a:lnSpc>
              <a:buFont typeface="Wingdings 2" pitchFamily="18" charset="2"/>
              <a:buAutoNum type="arabicPeriod"/>
            </a:pPr>
            <a:r>
              <a:rPr lang="en-US" altLang="zh-CN" sz="2400" dirty="0"/>
              <a:t>Can HDL be used for both ASICs and PLDs hardware description</a:t>
            </a:r>
          </a:p>
          <a:p>
            <a:pPr marL="609600" indent="-609600">
              <a:lnSpc>
                <a:spcPct val="90000"/>
              </a:lnSpc>
              <a:buFont typeface="Wingdings 2" pitchFamily="18" charset="2"/>
              <a:buAutoNum type="arabicPeriod"/>
            </a:pPr>
            <a:r>
              <a:rPr lang="en-US" altLang="zh-CN" sz="2400" dirty="0"/>
              <a:t>What is the value of A, B and C (write each bit)?</a:t>
            </a:r>
          </a:p>
          <a:p>
            <a:pPr marL="990600" lvl="1" indent="-533400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 B = 13’hxz4</a:t>
            </a:r>
          </a:p>
          <a:p>
            <a:pPr marL="990600" lvl="1" indent="-533400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 C = 8’o1z2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3923928" y="5661248"/>
            <a:ext cx="2303463" cy="78898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x_xxxx_zzzz_0100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01_zzz_010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608" y="1196752"/>
            <a:ext cx="741682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Draw the logic diagram for the sequential circuit described by the following HDL module:</a:t>
            </a:r>
          </a:p>
          <a:p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323528" y="2276872"/>
            <a:ext cx="3816424" cy="44012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module </a:t>
            </a:r>
            <a:r>
              <a:rPr lang="en-US" altLang="zh-CN" sz="2000" dirty="0" err="1">
                <a:solidFill>
                  <a:srgbClr val="0000FF"/>
                </a:solidFill>
              </a:rPr>
              <a:t>Seq_Ckt</a:t>
            </a:r>
            <a:r>
              <a:rPr lang="en-US" altLang="zh-CN" sz="2000" dirty="0">
                <a:solidFill>
                  <a:srgbClr val="0000FF"/>
                </a:solidFill>
              </a:rPr>
              <a:t> (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    input A, B, C,  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    output </a:t>
            </a:r>
            <a:r>
              <a:rPr lang="en-US" altLang="zh-CN" sz="2000" dirty="0" err="1">
                <a:solidFill>
                  <a:srgbClr val="0000FF"/>
                </a:solidFill>
              </a:rPr>
              <a:t>reg</a:t>
            </a:r>
            <a:r>
              <a:rPr lang="en-US" altLang="zh-CN" sz="2000" dirty="0">
                <a:solidFill>
                  <a:srgbClr val="0000FF"/>
                </a:solidFill>
              </a:rPr>
              <a:t> Q,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    input CLK,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 );</a:t>
            </a:r>
          </a:p>
          <a:p>
            <a:endParaRPr lang="en-US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//body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</a:rPr>
              <a:t>reg</a:t>
            </a:r>
            <a:r>
              <a:rPr lang="en-US" altLang="zh-CN" sz="2000" dirty="0">
                <a:solidFill>
                  <a:srgbClr val="0000FF"/>
                </a:solidFill>
              </a:rPr>
              <a:t> E;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    always @ ( </a:t>
            </a:r>
            <a:r>
              <a:rPr lang="en-US" altLang="zh-CN" sz="2000" dirty="0" err="1">
                <a:solidFill>
                  <a:srgbClr val="0000FF"/>
                </a:solidFill>
              </a:rPr>
              <a:t>posedge</a:t>
            </a:r>
            <a:r>
              <a:rPr lang="en-US" altLang="zh-CN" sz="2000" dirty="0">
                <a:solidFill>
                  <a:srgbClr val="0000FF"/>
                </a:solidFill>
              </a:rPr>
              <a:t> CLK)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       begin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          E &lt;= A || B;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          Q &lt;= E &amp;&amp; C;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       end</a:t>
            </a:r>
          </a:p>
          <a:p>
            <a:r>
              <a:rPr lang="en-US" altLang="zh-CN" sz="2000" dirty="0" err="1">
                <a:solidFill>
                  <a:srgbClr val="0000FF"/>
                </a:solidFill>
              </a:rPr>
              <a:t>endmodule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89008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Lecture 5, </a:t>
            </a:r>
            <a:r>
              <a:rPr lang="en-US" dirty="0"/>
              <a:t>Exercise III</a:t>
            </a:r>
            <a:endParaRPr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204864"/>
            <a:ext cx="584976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1628800"/>
            <a:ext cx="7404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Design a three-decade decimal BCD counter.</a:t>
            </a:r>
            <a:endParaRPr lang="zh-CN" altLang="en-US" sz="28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89008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Exercise IV</a:t>
            </a:r>
            <a:endParaRPr dirty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1187624" y="2636912"/>
          <a:ext cx="7629703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name="Visio" r:id="rId3" imgW="3569968" imgH="1216861" progId="Visio.Drawing.11">
                  <p:embed/>
                </p:oleObj>
              </mc:Choice>
              <mc:Fallback>
                <p:oleObj name="Visio" r:id="rId3" imgW="3569968" imgH="1216861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636912"/>
                        <a:ext cx="7629703" cy="259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04664"/>
            <a:ext cx="4320480" cy="5355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// BCD Counter</a:t>
            </a:r>
          </a:p>
          <a:p>
            <a:r>
              <a:rPr lang="en-US" altLang="zh-CN" dirty="0"/>
              <a:t>module </a:t>
            </a:r>
            <a:r>
              <a:rPr lang="en-US" altLang="zh-CN" dirty="0" err="1"/>
              <a:t>BCD_Counter</a:t>
            </a:r>
            <a:r>
              <a:rPr lang="en-US" altLang="zh-CN" dirty="0"/>
              <a:t> (Q, P_IN,C_OUT);</a:t>
            </a:r>
          </a:p>
          <a:p>
            <a:r>
              <a:rPr lang="en-US" altLang="zh-CN" dirty="0"/>
              <a:t>   input P_IN;</a:t>
            </a:r>
          </a:p>
          <a:p>
            <a:r>
              <a:rPr lang="en-US" altLang="zh-CN" dirty="0"/>
              <a:t>  output </a:t>
            </a:r>
            <a:r>
              <a:rPr lang="en-US" altLang="zh-CN" dirty="0" err="1"/>
              <a:t>reg</a:t>
            </a:r>
            <a:r>
              <a:rPr lang="en-US" altLang="zh-CN" dirty="0"/>
              <a:t> [3:0] Q;</a:t>
            </a:r>
          </a:p>
          <a:p>
            <a:r>
              <a:rPr lang="en-US" altLang="zh-CN" dirty="0"/>
              <a:t>  output C_OUT;</a:t>
            </a:r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always@(Q) begin</a:t>
            </a:r>
          </a:p>
          <a:p>
            <a:r>
              <a:rPr lang="en-US" altLang="zh-CN" dirty="0"/>
              <a:t>   if (P_IN) begin</a:t>
            </a:r>
          </a:p>
          <a:p>
            <a:r>
              <a:rPr lang="en-US" altLang="zh-CN" dirty="0"/>
              <a:t>        if (Q==2’b1001) begin</a:t>
            </a:r>
          </a:p>
          <a:p>
            <a:r>
              <a:rPr lang="en-US" altLang="zh-CN" dirty="0"/>
              <a:t>            Q= 2’b0;</a:t>
            </a:r>
          </a:p>
          <a:p>
            <a:r>
              <a:rPr lang="en-US" altLang="zh-CN" dirty="0"/>
              <a:t>            C_OUT=1;</a:t>
            </a:r>
          </a:p>
          <a:p>
            <a:r>
              <a:rPr lang="en-US" altLang="zh-CN" dirty="0"/>
              <a:t>       end</a:t>
            </a:r>
          </a:p>
          <a:p>
            <a:r>
              <a:rPr lang="en-US" altLang="zh-CN" dirty="0"/>
              <a:t>       else begin</a:t>
            </a:r>
          </a:p>
          <a:p>
            <a:r>
              <a:rPr lang="en-US" altLang="zh-CN" dirty="0"/>
              <a:t>           Q=Q+1;</a:t>
            </a:r>
          </a:p>
          <a:p>
            <a:r>
              <a:rPr lang="en-US" altLang="zh-CN" dirty="0"/>
              <a:t>           C_OUT = 0;</a:t>
            </a:r>
          </a:p>
          <a:p>
            <a:r>
              <a:rPr lang="en-US" altLang="zh-CN" dirty="0"/>
              <a:t>       end</a:t>
            </a:r>
          </a:p>
          <a:p>
            <a:r>
              <a:rPr lang="en-US" altLang="zh-CN" dirty="0"/>
              <a:t>   end</a:t>
            </a:r>
          </a:p>
          <a:p>
            <a:r>
              <a:rPr lang="en-US" altLang="zh-CN" dirty="0"/>
              <a:t>end</a:t>
            </a:r>
          </a:p>
          <a:p>
            <a:r>
              <a:rPr lang="en-US" altLang="zh-CN" dirty="0" err="1"/>
              <a:t>endmodule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27984" y="476672"/>
            <a:ext cx="4716016" cy="452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// three-decade decimal BCD counter</a:t>
            </a:r>
          </a:p>
          <a:p>
            <a:r>
              <a:rPr lang="en-US" altLang="zh-CN" dirty="0"/>
              <a:t>module d3_Counter (Q, P_IN);</a:t>
            </a:r>
          </a:p>
          <a:p>
            <a:r>
              <a:rPr lang="en-US" altLang="zh-CN" dirty="0"/>
              <a:t>   input P_IN;</a:t>
            </a:r>
          </a:p>
          <a:p>
            <a:r>
              <a:rPr lang="en-US" altLang="zh-CN" dirty="0"/>
              <a:t>   output wire [11:0] Q;</a:t>
            </a:r>
          </a:p>
          <a:p>
            <a:r>
              <a:rPr lang="en-US" altLang="zh-CN" dirty="0"/>
              <a:t>   output wire Cout1, Cout2;</a:t>
            </a:r>
          </a:p>
          <a:p>
            <a:endParaRPr lang="en-US" altLang="zh-CN" dirty="0"/>
          </a:p>
          <a:p>
            <a:r>
              <a:rPr lang="en-US" altLang="zh-CN" dirty="0" err="1"/>
              <a:t>BCD_Counter</a:t>
            </a:r>
            <a:r>
              <a:rPr lang="en-US" altLang="zh-CN" dirty="0"/>
              <a:t> C1 (.Q(Q[3:0]), .P_IN(P_IN), .C_OUT(Cout1));</a:t>
            </a:r>
          </a:p>
          <a:p>
            <a:endParaRPr lang="en-US" altLang="zh-CN" dirty="0"/>
          </a:p>
          <a:p>
            <a:r>
              <a:rPr lang="en-US" altLang="zh-CN" dirty="0" err="1"/>
              <a:t>BCD_Counter</a:t>
            </a:r>
            <a:r>
              <a:rPr lang="en-US" altLang="zh-CN" dirty="0"/>
              <a:t> C2 (.Q(Q[7:4]), .P_IN(Cout1), .C_OUT(Cout2));</a:t>
            </a:r>
          </a:p>
          <a:p>
            <a:endParaRPr lang="en-US" altLang="zh-CN" dirty="0"/>
          </a:p>
          <a:p>
            <a:r>
              <a:rPr lang="en-US" altLang="zh-CN" dirty="0" err="1"/>
              <a:t>BCD_Counter</a:t>
            </a:r>
            <a:r>
              <a:rPr lang="en-US" altLang="zh-CN" dirty="0"/>
              <a:t> C3 (.Q(Q[11:8]), .P_IN(Cout2), .C_OUT( ));</a:t>
            </a:r>
          </a:p>
          <a:p>
            <a:endParaRPr lang="en-US" altLang="zh-CN" dirty="0"/>
          </a:p>
          <a:p>
            <a:r>
              <a:rPr lang="en-US" altLang="zh-CN" dirty="0" err="1"/>
              <a:t>endmodule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ctrTitle"/>
          </p:nvPr>
        </p:nvSpPr>
        <p:spPr bwMode="auto">
          <a:xfrm>
            <a:off x="1043608" y="332656"/>
            <a:ext cx="7406640" cy="1139386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altLang="zh-CN" dirty="0"/>
              <a:t>Lecture 7, </a:t>
            </a:r>
            <a:br>
              <a:rPr lang="en-US" altLang="zh-CN" dirty="0"/>
            </a:br>
            <a:r>
              <a:rPr lang="en-US" altLang="zh-CN" dirty="0">
                <a:ln>
                  <a:noFill/>
                </a:ln>
                <a:effectLst/>
              </a:rPr>
              <a:t>Exercise 1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subTitle" idx="1"/>
          </p:nvPr>
        </p:nvSpPr>
        <p:spPr>
          <a:xfrm>
            <a:off x="971600" y="1916832"/>
            <a:ext cx="836295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自动咖啡贩卖机控制器</a:t>
            </a:r>
          </a:p>
          <a:p>
            <a:pPr lvl="1" algn="l">
              <a:lnSpc>
                <a:spcPct val="80000"/>
              </a:lnSpc>
            </a:pPr>
            <a:r>
              <a:rPr lang="en-US" altLang="zh-CN" sz="2400" dirty="0"/>
              <a:t>4</a:t>
            </a:r>
            <a:r>
              <a:rPr lang="zh-CN" altLang="en-US" sz="2400" dirty="0"/>
              <a:t>种口味可选</a:t>
            </a:r>
          </a:p>
          <a:p>
            <a:pPr lvl="1" algn="l">
              <a:lnSpc>
                <a:spcPct val="80000"/>
              </a:lnSpc>
            </a:pPr>
            <a:r>
              <a:rPr lang="en-US" altLang="zh-CN" sz="2400" dirty="0"/>
              <a:t>1.5</a:t>
            </a:r>
            <a:r>
              <a:rPr lang="zh-CN" altLang="en-US" sz="2400" dirty="0"/>
              <a:t>元</a:t>
            </a:r>
            <a:r>
              <a:rPr lang="en-US" altLang="zh-CN" sz="2400" dirty="0"/>
              <a:t>/</a:t>
            </a:r>
            <a:r>
              <a:rPr lang="zh-CN" altLang="en-US" sz="2400" dirty="0"/>
              <a:t>杯</a:t>
            </a:r>
          </a:p>
          <a:p>
            <a:pPr lvl="1" algn="l">
              <a:lnSpc>
                <a:spcPct val="80000"/>
              </a:lnSpc>
            </a:pPr>
            <a:r>
              <a:rPr lang="zh-CN" altLang="en-US" sz="2400" dirty="0"/>
              <a:t>可接受</a:t>
            </a:r>
            <a:r>
              <a:rPr lang="en-US" altLang="zh-CN" sz="2400" dirty="0"/>
              <a:t>1</a:t>
            </a:r>
            <a:r>
              <a:rPr lang="zh-CN" altLang="en-US" sz="2400" dirty="0"/>
              <a:t>元和</a:t>
            </a:r>
            <a:r>
              <a:rPr lang="en-US" altLang="zh-CN" sz="2400" dirty="0"/>
              <a:t>0.5</a:t>
            </a:r>
            <a:r>
              <a:rPr lang="zh-CN" altLang="en-US" sz="2400" dirty="0"/>
              <a:t>元硬币</a:t>
            </a:r>
          </a:p>
          <a:p>
            <a:pPr lvl="1" algn="l">
              <a:lnSpc>
                <a:spcPct val="80000"/>
              </a:lnSpc>
            </a:pPr>
            <a:r>
              <a:rPr lang="zh-CN" altLang="en-US" sz="2400" dirty="0"/>
              <a:t>投入硬币总额大于等于</a:t>
            </a:r>
            <a:r>
              <a:rPr lang="en-US" altLang="zh-CN" sz="2400" dirty="0"/>
              <a:t>1.5</a:t>
            </a:r>
            <a:r>
              <a:rPr lang="zh-CN" altLang="en-US" sz="2400" dirty="0"/>
              <a:t>元时，</a:t>
            </a:r>
            <a:r>
              <a:rPr lang="en-US" altLang="zh-CN" sz="2400" dirty="0"/>
              <a:t>4</a:t>
            </a:r>
            <a:r>
              <a:rPr lang="zh-CN" altLang="en-US" sz="2400" dirty="0"/>
              <a:t>个口味选择按钮灯亮，同时投币口关闭阻止继续投币。</a:t>
            </a:r>
          </a:p>
          <a:p>
            <a:pPr lvl="1" algn="l">
              <a:lnSpc>
                <a:spcPct val="80000"/>
              </a:lnSpc>
            </a:pPr>
            <a:r>
              <a:rPr lang="zh-CN" altLang="en-US" sz="2400" dirty="0"/>
              <a:t>若选择取消按钮，退还所投硬币，并进入等待状态，投币口开启。</a:t>
            </a:r>
          </a:p>
          <a:p>
            <a:pPr lvl="1" algn="l">
              <a:lnSpc>
                <a:spcPct val="80000"/>
              </a:lnSpc>
            </a:pPr>
            <a:r>
              <a:rPr lang="zh-CN" altLang="en-US" sz="2400" dirty="0"/>
              <a:t>选择其中一个口味按钮后，收币，所有口味选择灯灭，出货，找零，进入等待状态，投币口开启。</a:t>
            </a:r>
          </a:p>
          <a:p>
            <a:pPr lvl="1" algn="l">
              <a:lnSpc>
                <a:spcPct val="80000"/>
              </a:lnSpc>
            </a:pP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画出控制模块状态图，并编写其</a:t>
            </a:r>
            <a:r>
              <a:rPr lang="en-US" altLang="zh-CN" sz="2800" dirty="0" err="1"/>
              <a:t>Verilog</a:t>
            </a:r>
            <a:r>
              <a:rPr lang="zh-CN" altLang="en-US" sz="2800" dirty="0"/>
              <a:t>代码。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353497" y="0"/>
          <a:ext cx="3790503" cy="334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3" imgW="1759787" imgH="1615504" progId="Visio.Drawing.11">
                  <p:embed/>
                </p:oleObj>
              </mc:Choice>
              <mc:Fallback>
                <p:oleObj name="Visio" r:id="rId3" imgW="1759787" imgH="161550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497" y="0"/>
                        <a:ext cx="3790503" cy="33464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948180" y="692696"/>
          <a:ext cx="8195820" cy="594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3" imgW="3297960" imgH="2393225" progId="Visio.Drawing.11">
                  <p:embed/>
                </p:oleObj>
              </mc:Choice>
              <mc:Fallback>
                <p:oleObj name="Visio" r:id="rId3" imgW="3297960" imgH="2393225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180" y="692696"/>
                        <a:ext cx="8195820" cy="594928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10"/>
          <p:cNvSpPr txBox="1">
            <a:spLocks noChangeArrowheads="1"/>
          </p:cNvSpPr>
          <p:nvPr/>
        </p:nvSpPr>
        <p:spPr bwMode="auto">
          <a:xfrm>
            <a:off x="971600" y="0"/>
            <a:ext cx="2216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/>
              <a:t>状态转移图</a:t>
            </a:r>
          </a:p>
        </p:txBody>
      </p:sp>
      <p:sp>
        <p:nvSpPr>
          <p:cNvPr id="4" name="Text Box 4">
            <a:hlinkClick r:id="rId5" action="ppaction://hlinkfile"/>
          </p:cNvPr>
          <p:cNvSpPr txBox="1">
            <a:spLocks noChangeArrowheads="1"/>
          </p:cNvSpPr>
          <p:nvPr/>
        </p:nvSpPr>
        <p:spPr bwMode="auto">
          <a:xfrm>
            <a:off x="6809002" y="0"/>
            <a:ext cx="23349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ref. to  </a:t>
            </a:r>
            <a:r>
              <a:rPr lang="en-US" altLang="zh-CN" dirty="0" err="1">
                <a:solidFill>
                  <a:srgbClr val="FF0000"/>
                </a:solidFill>
              </a:rPr>
              <a:t>Coffe_Sellor.v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Lecture 6, 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Exercise II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/>
              <a:t>Design a 8-bit comparator using FSM,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/>
              <a:t>Function:</a:t>
            </a:r>
            <a:r>
              <a:rPr lang="zh-CN" altLang="en-US" dirty="0"/>
              <a:t>比较两个串行输入的</a:t>
            </a:r>
            <a:r>
              <a:rPr lang="en-US" altLang="zh-CN" dirty="0"/>
              <a:t>8</a:t>
            </a:r>
            <a:r>
              <a:rPr lang="zh-CN" altLang="en-US" dirty="0"/>
              <a:t>位二进制无符号数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的大小，二进制数序列</a:t>
            </a:r>
            <a:r>
              <a:rPr lang="en-US" altLang="zh-CN" dirty="0" err="1"/>
              <a:t>ai</a:t>
            </a:r>
            <a:r>
              <a:rPr lang="zh-CN" altLang="en-US" dirty="0"/>
              <a:t>和</a:t>
            </a:r>
            <a:r>
              <a:rPr lang="en-US" altLang="zh-CN" dirty="0"/>
              <a:t>bi</a:t>
            </a:r>
            <a:r>
              <a:rPr lang="zh-CN" altLang="en-US" dirty="0"/>
              <a:t>从低位到高位按时钟节拍逐位输入。</a:t>
            </a:r>
            <a:endParaRPr lang="en-US" altLang="zh-CN" dirty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>
                <a:latin typeface="+mn-ea"/>
              </a:rPr>
              <a:t>Input: 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clk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rst</a:t>
            </a:r>
            <a:r>
              <a:rPr lang="en-US" altLang="zh-CN" dirty="0">
                <a:latin typeface="+mn-ea"/>
              </a:rPr>
              <a:t>, start, </a:t>
            </a:r>
            <a:r>
              <a:rPr lang="en-US" altLang="zh-CN" dirty="0" err="1">
                <a:latin typeface="+mn-ea"/>
              </a:rPr>
              <a:t>ai</a:t>
            </a:r>
            <a:r>
              <a:rPr lang="en-US" altLang="zh-CN" dirty="0">
                <a:latin typeface="+mn-ea"/>
              </a:rPr>
              <a:t>, bi;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>
                <a:latin typeface="+mn-ea"/>
              </a:rPr>
              <a:t>Output: [1:0]</a:t>
            </a:r>
            <a:r>
              <a:rPr lang="en-US" altLang="zh-CN" dirty="0" err="1">
                <a:latin typeface="+mn-ea"/>
              </a:rPr>
              <a:t>sout</a:t>
            </a:r>
            <a:r>
              <a:rPr lang="en-US" altLang="zh-CN" dirty="0">
                <a:latin typeface="+mn-ea"/>
              </a:rPr>
              <a:t>; //&lt;,=,&gt;</a:t>
            </a:r>
            <a:endParaRPr lang="zh-CN" altLang="en-US" dirty="0">
              <a:latin typeface="+mn-ea"/>
            </a:endParaRPr>
          </a:p>
        </p:txBody>
      </p:sp>
      <p:sp>
        <p:nvSpPr>
          <p:cNvPr id="4" name="TextBox 3">
            <a:hlinkClick r:id="rId2" action="ppaction://hlinkfile"/>
          </p:cNvPr>
          <p:cNvSpPr txBox="1"/>
          <p:nvPr/>
        </p:nvSpPr>
        <p:spPr>
          <a:xfrm>
            <a:off x="6586890" y="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Ref. comparator_8bit.V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Lecture 6, 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Exercise III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设计一个循环彩灯控制器</a:t>
            </a:r>
            <a:endParaRPr lang="en-US" altLang="zh-CN" dirty="0"/>
          </a:p>
          <a:p>
            <a:pPr eaLnBrk="1" hangingPunct="1"/>
            <a:r>
              <a:rPr lang="zh-CN" altLang="en-US" dirty="0"/>
              <a:t>要求</a:t>
            </a:r>
            <a:r>
              <a:rPr lang="en-US" altLang="zh-CN" dirty="0"/>
              <a:t>: </a:t>
            </a:r>
            <a:r>
              <a:rPr lang="zh-CN" altLang="en-US" dirty="0"/>
              <a:t>控制红、绿、黄发光管循环发亮</a:t>
            </a:r>
            <a:endParaRPr lang="en-US" altLang="zh-CN" dirty="0"/>
          </a:p>
          <a:p>
            <a:pPr eaLnBrk="1" hangingPunct="1"/>
            <a:r>
              <a:rPr lang="zh-CN" altLang="en-US" dirty="0"/>
              <a:t>红发光管亮</a:t>
            </a:r>
            <a:r>
              <a:rPr lang="en-US" altLang="zh-CN" dirty="0"/>
              <a:t>2</a:t>
            </a:r>
            <a:r>
              <a:rPr lang="zh-CN" altLang="en-US" dirty="0"/>
              <a:t>秒，绿发光管亮</a:t>
            </a:r>
            <a:r>
              <a:rPr lang="en-US" altLang="zh-CN" dirty="0"/>
              <a:t>3</a:t>
            </a:r>
            <a:r>
              <a:rPr lang="zh-CN" altLang="en-US" dirty="0"/>
              <a:t>秒，黄发光管亮</a:t>
            </a:r>
            <a:r>
              <a:rPr lang="en-US" altLang="zh-CN" dirty="0"/>
              <a:t>1</a:t>
            </a:r>
            <a:r>
              <a:rPr lang="zh-CN" altLang="en-US" dirty="0"/>
              <a:t>秒。</a:t>
            </a:r>
            <a:endParaRPr lang="en-US" altLang="zh-CN" dirty="0"/>
          </a:p>
          <a:p>
            <a:pPr eaLnBrk="1" hangingPunct="1"/>
            <a:r>
              <a:rPr lang="zh-CN" altLang="en-US" dirty="0"/>
              <a:t>设系统时钟</a:t>
            </a:r>
            <a:r>
              <a:rPr lang="en-US" altLang="zh-CN" dirty="0"/>
              <a:t>10MHz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4" name="TextBox 3">
            <a:hlinkClick r:id="rId2" action="ppaction://hlinkfile"/>
          </p:cNvPr>
          <p:cNvSpPr txBox="1"/>
          <p:nvPr/>
        </p:nvSpPr>
        <p:spPr>
          <a:xfrm>
            <a:off x="7129602" y="0"/>
            <a:ext cx="201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REF. </a:t>
            </a:r>
            <a:r>
              <a:rPr lang="en-US" altLang="zh-CN" dirty="0" err="1">
                <a:solidFill>
                  <a:srgbClr val="FF0000"/>
                </a:solidFill>
              </a:rPr>
              <a:t>RYG_light.V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861048"/>
            <a:ext cx="3055543" cy="231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49808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Lecture 6, 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Exercise IV</a:t>
            </a:r>
            <a:endParaRPr lang="zh-CN" altLang="en-US" dirty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1042988" y="1447800"/>
            <a:ext cx="8101012" cy="4800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/>
              <a:t>用</a:t>
            </a:r>
            <a:r>
              <a:rPr lang="en-US" altLang="zh-CN"/>
              <a:t>FSM</a:t>
            </a:r>
            <a:r>
              <a:rPr lang="zh-CN" altLang="en-US"/>
              <a:t>设计一个入侵警报系统 </a:t>
            </a:r>
            <a:r>
              <a:rPr lang="en-US" altLang="zh-CN"/>
              <a:t>Verilog </a:t>
            </a:r>
            <a:r>
              <a:rPr lang="zh-CN" altLang="en-US"/>
              <a:t>代码：</a:t>
            </a:r>
            <a:endParaRPr lang="en-US" altLang="zh-CN"/>
          </a:p>
          <a:p>
            <a:pPr lvl="1"/>
            <a:r>
              <a:rPr lang="zh-CN" altLang="en-US"/>
              <a:t>红外入侵传感器</a:t>
            </a:r>
            <a:endParaRPr lang="en-US" altLang="zh-CN"/>
          </a:p>
          <a:p>
            <a:pPr lvl="1"/>
            <a:r>
              <a:rPr lang="zh-CN" altLang="en-US"/>
              <a:t>启用键，进入防护状态</a:t>
            </a:r>
            <a:endParaRPr lang="en-US" altLang="zh-CN"/>
          </a:p>
          <a:p>
            <a:pPr lvl="1"/>
            <a:r>
              <a:rPr lang="zh-CN" altLang="en-US"/>
              <a:t>解除键，从其他状态返回到解除防护状态</a:t>
            </a:r>
            <a:endParaRPr lang="en-US" altLang="zh-CN"/>
          </a:p>
          <a:p>
            <a:pPr lvl="1"/>
            <a:r>
              <a:rPr lang="zh-CN" altLang="en-US"/>
              <a:t>测试键，进入测试状态，报警</a:t>
            </a:r>
            <a:endParaRPr lang="en-US" altLang="zh-CN"/>
          </a:p>
          <a:p>
            <a:pPr lvl="1"/>
            <a:r>
              <a:rPr lang="zh-CN" altLang="en-US"/>
              <a:t>当传感器输出为“</a:t>
            </a:r>
            <a:r>
              <a:rPr lang="en-US" altLang="zh-CN"/>
              <a:t>1</a:t>
            </a:r>
            <a:r>
              <a:rPr lang="zh-CN" altLang="en-US"/>
              <a:t>”持续</a:t>
            </a:r>
            <a:r>
              <a:rPr lang="en-US" altLang="zh-CN"/>
              <a:t>5</a:t>
            </a:r>
            <a:r>
              <a:rPr lang="zh-CN" altLang="en-US"/>
              <a:t>秒，警报器报警。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764704"/>
            <a:ext cx="716375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7638395" y="0"/>
            <a:ext cx="150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Ref.  </a:t>
            </a:r>
            <a:r>
              <a:rPr lang="en-US" altLang="zh-CN" dirty="0" err="1">
                <a:solidFill>
                  <a:srgbClr val="FF0000"/>
                </a:solidFill>
              </a:rPr>
              <a:t>alarm.v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Exercise V</a:t>
            </a:r>
            <a:endParaRPr lang="zh-CN" altLang="en-US" dirty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 a finite state machine with two binary inputs x and y and a binary output z defined as follows: if the input sequence is (x, y) = 00 01 11 10 00 01 11…then z = 10, and if the input sequence is (x, y) = 00 10 11 01 00 10 11… then z = 11</a:t>
            </a:r>
            <a:r>
              <a:rPr lang="zh-CN" altLang="en-US" dirty="0"/>
              <a:t>，</a:t>
            </a:r>
            <a:r>
              <a:rPr lang="en-US" altLang="zh-CN" dirty="0"/>
              <a:t>else z = 00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ctrTitle"/>
          </p:nvPr>
        </p:nvSpPr>
        <p:spPr bwMode="auto">
          <a:xfrm>
            <a:off x="971600" y="0"/>
            <a:ext cx="7775575" cy="83661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 dirty="0">
                <a:ln>
                  <a:noFill/>
                </a:ln>
                <a:effectLst/>
              </a:rPr>
              <a:t>Lecture </a:t>
            </a:r>
            <a:r>
              <a:rPr lang="en-US" altLang="zh-CN" dirty="0">
                <a:effectLst/>
              </a:rPr>
              <a:t>4 Combinational Circuit</a:t>
            </a:r>
            <a:endParaRPr lang="en-US" altLang="zh-CN" sz="4000" dirty="0">
              <a:ln>
                <a:noFill/>
              </a:ln>
              <a:effectLst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type="subTitle" idx="1"/>
          </p:nvPr>
        </p:nvSpPr>
        <p:spPr>
          <a:xfrm>
            <a:off x="1187623" y="1844675"/>
            <a:ext cx="7726189" cy="4635500"/>
          </a:xfrm>
          <a:noFill/>
        </p:spPr>
        <p:txBody>
          <a:bodyPr>
            <a:normAutofit lnSpcReduction="10000"/>
          </a:bodyPr>
          <a:lstStyle/>
          <a:p>
            <a:pPr>
              <a:buFont typeface="Wingdings 2" pitchFamily="18" charset="2"/>
              <a:buNone/>
            </a:pPr>
            <a:r>
              <a:rPr lang="en-US" altLang="zh-CN" sz="2800" dirty="0"/>
              <a:t>What will these expressions evaluate to?</a:t>
            </a:r>
          </a:p>
          <a:p>
            <a:r>
              <a:rPr lang="en-US" altLang="zh-CN" sz="2200" dirty="0">
                <a:latin typeface="+mj-ea"/>
                <a:ea typeface="+mj-ea"/>
              </a:rPr>
              <a:t>A1 &amp;&amp; B1</a:t>
            </a:r>
          </a:p>
          <a:p>
            <a:r>
              <a:rPr lang="en-US" altLang="zh-CN" sz="2200" dirty="0">
                <a:latin typeface="+mj-ea"/>
                <a:ea typeface="+mj-ea"/>
              </a:rPr>
              <a:t>C1 &gt; D1</a:t>
            </a:r>
          </a:p>
          <a:p>
            <a:r>
              <a:rPr lang="en-US" altLang="zh-CN" sz="2200" dirty="0">
                <a:latin typeface="+mj-ea"/>
                <a:ea typeface="+mj-ea"/>
              </a:rPr>
              <a:t>A1 &lt; B1</a:t>
            </a:r>
          </a:p>
          <a:p>
            <a:r>
              <a:rPr lang="en-US" altLang="zh-CN" sz="2200" dirty="0">
                <a:latin typeface="+mj-ea"/>
                <a:ea typeface="+mj-ea"/>
              </a:rPr>
              <a:t>E1 !== C1</a:t>
            </a:r>
          </a:p>
          <a:p>
            <a:r>
              <a:rPr lang="en-US" altLang="zh-CN" sz="2200" dirty="0">
                <a:latin typeface="+mj-ea"/>
                <a:ea typeface="+mj-ea"/>
              </a:rPr>
              <a:t>A1 &amp; B1</a:t>
            </a:r>
          </a:p>
          <a:p>
            <a:r>
              <a:rPr lang="en-US" altLang="zh-CN" sz="2200" dirty="0">
                <a:latin typeface="+mj-ea"/>
                <a:ea typeface="+mj-ea"/>
              </a:rPr>
              <a:t>C1 | B1</a:t>
            </a:r>
          </a:p>
          <a:p>
            <a:r>
              <a:rPr lang="en-US" altLang="zh-CN" sz="2200" dirty="0">
                <a:latin typeface="+mj-ea"/>
                <a:ea typeface="+mj-ea"/>
              </a:rPr>
              <a:t>B1 + A1</a:t>
            </a:r>
          </a:p>
          <a:p>
            <a:r>
              <a:rPr lang="en-US" altLang="zh-CN" sz="2200" dirty="0">
                <a:latin typeface="+mj-ea"/>
                <a:ea typeface="+mj-ea"/>
              </a:rPr>
              <a:t>^A1</a:t>
            </a:r>
          </a:p>
          <a:p>
            <a:r>
              <a:rPr lang="en-US" altLang="zh-CN" sz="2200" dirty="0">
                <a:latin typeface="+mj-ea"/>
                <a:ea typeface="+mj-ea"/>
              </a:rPr>
              <a:t>{D1, E1}</a:t>
            </a:r>
          </a:p>
          <a:p>
            <a:r>
              <a:rPr lang="en-US" altLang="zh-CN" sz="2200" dirty="0">
                <a:latin typeface="+mj-ea"/>
                <a:ea typeface="+mj-ea"/>
              </a:rPr>
              <a:t>{{2{A1}}, C1}</a:t>
            </a:r>
          </a:p>
          <a:p>
            <a:r>
              <a:rPr lang="en-US" altLang="zh-CN" sz="2200" dirty="0">
                <a:latin typeface="+mj-ea"/>
                <a:ea typeface="+mj-ea"/>
              </a:rPr>
              <a:t>A1 &gt;&gt;&gt; 2</a:t>
            </a:r>
            <a:endParaRPr lang="zh-CN" altLang="en-US" sz="2200" dirty="0">
              <a:latin typeface="+mj-ea"/>
              <a:ea typeface="+mj-ea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195736" y="908720"/>
            <a:ext cx="5440207" cy="769441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 dirty="0">
                <a:solidFill>
                  <a:srgbClr val="FF0000"/>
                </a:solidFill>
              </a:rPr>
              <a:t>A1= 4’b1011; B1 = 4’b11; C1= 4’b101x ; </a:t>
            </a:r>
          </a:p>
          <a:p>
            <a:r>
              <a:rPr lang="en-US" altLang="zh-CN" sz="2200" b="1" dirty="0">
                <a:solidFill>
                  <a:srgbClr val="FF0000"/>
                </a:solidFill>
              </a:rPr>
              <a:t>D1 = 4’b10z0; E1 = 4’b101x ;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043608" y="908720"/>
            <a:ext cx="106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Given:</a:t>
            </a: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3707904" y="2132856"/>
            <a:ext cx="525581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• A1 &amp;&amp; B1 // produces 1’b1</a:t>
            </a:r>
          </a:p>
          <a:p>
            <a:r>
              <a:rPr lang="en-US" altLang="zh-CN" sz="2400" dirty="0"/>
              <a:t>• C1 &gt; D1 // produces 1’bx</a:t>
            </a:r>
          </a:p>
          <a:p>
            <a:r>
              <a:rPr lang="en-US" altLang="zh-CN" sz="2400" dirty="0"/>
              <a:t>• A1 &lt; B1 // produces 1’b0</a:t>
            </a:r>
          </a:p>
          <a:p>
            <a:r>
              <a:rPr lang="en-US" altLang="zh-CN" sz="2400" dirty="0"/>
              <a:t>• E1 !== C1 // produces 1’b0</a:t>
            </a:r>
          </a:p>
          <a:p>
            <a:r>
              <a:rPr lang="en-US" altLang="zh-CN" sz="2400" dirty="0"/>
              <a:t>• A1 &amp; B1 // produces 4’b0011</a:t>
            </a:r>
          </a:p>
          <a:p>
            <a:r>
              <a:rPr lang="en-US" altLang="zh-CN" sz="2400" dirty="0"/>
              <a:t>• C1 | B1 // produces 4’b1011</a:t>
            </a:r>
          </a:p>
          <a:p>
            <a:r>
              <a:rPr lang="en-US" altLang="zh-CN" sz="2400" dirty="0"/>
              <a:t>• B1 + A1 // produces 4’b1110</a:t>
            </a:r>
          </a:p>
          <a:p>
            <a:r>
              <a:rPr lang="en-US" altLang="zh-CN" sz="2400" dirty="0"/>
              <a:t>• ^A1 // produces 1’b1</a:t>
            </a:r>
          </a:p>
          <a:p>
            <a:r>
              <a:rPr lang="en-US" altLang="zh-CN" sz="2400" dirty="0"/>
              <a:t>• {D1, E1} // produces 8’b10z0_101x</a:t>
            </a:r>
          </a:p>
          <a:p>
            <a:r>
              <a:rPr lang="en-US" altLang="zh-CN" sz="2400" dirty="0"/>
              <a:t>• {{2{A1}}, C1} // produces 12’b1011_1011_101x</a:t>
            </a:r>
          </a:p>
          <a:p>
            <a:r>
              <a:rPr lang="en-US" altLang="zh-CN" sz="2400" dirty="0"/>
              <a:t>• A1 &gt;&gt;&gt; 2 // produces 4’b1110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12008"/>
            <a:ext cx="6120680" cy="64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hlinkClick r:id="rId3" action="ppaction://hlinkfile"/>
          </p:cNvPr>
          <p:cNvSpPr txBox="1"/>
          <p:nvPr/>
        </p:nvSpPr>
        <p:spPr>
          <a:xfrm>
            <a:off x="6599649" y="0"/>
            <a:ext cx="254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REF. </a:t>
            </a:r>
            <a:r>
              <a:rPr lang="en-US" altLang="zh-CN" dirty="0" err="1">
                <a:solidFill>
                  <a:srgbClr val="FF0000"/>
                </a:solidFill>
              </a:rPr>
              <a:t>sequence_scan.v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90872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State Diagram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5076056" y="1772816"/>
            <a:ext cx="1224136" cy="1008112"/>
          </a:xfrm>
          <a:prstGeom prst="straightConnector1">
            <a:avLst/>
          </a:prstGeom>
          <a:ln w="38100">
            <a:solidFill>
              <a:srgbClr val="FF3737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4860032" y="1916832"/>
            <a:ext cx="2088232" cy="252028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4860032" y="1988840"/>
            <a:ext cx="648072" cy="4104456"/>
          </a:xfrm>
          <a:prstGeom prst="straightConnector1">
            <a:avLst/>
          </a:prstGeom>
          <a:ln w="38100">
            <a:solidFill>
              <a:srgbClr val="FF3737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635896" y="2060848"/>
            <a:ext cx="864096" cy="4032448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685056"/>
          </a:xfrm>
        </p:spPr>
        <p:txBody>
          <a:bodyPr/>
          <a:lstStyle/>
          <a:p>
            <a:r>
              <a:rPr lang="zh-CN" altLang="en-US" dirty="0"/>
              <a:t>用状态机实现</a:t>
            </a:r>
            <a:r>
              <a:rPr lang="en-US" altLang="zh-CN" dirty="0"/>
              <a:t>4</a:t>
            </a:r>
            <a:r>
              <a:rPr lang="zh-CN" altLang="en-US" dirty="0"/>
              <a:t>个信息位的汉明编码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Exercise V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1600" y="2060848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当信息位长度为</a:t>
            </a:r>
            <a:r>
              <a:rPr lang="en-US" altLang="zh-CN" dirty="0"/>
              <a:t>4</a:t>
            </a:r>
            <a:r>
              <a:rPr lang="zh-CN" altLang="en-US" dirty="0"/>
              <a:t>时，根据汉明不等式求得：码长为</a:t>
            </a:r>
            <a:r>
              <a:rPr lang="en-US" altLang="zh-CN" dirty="0"/>
              <a:t>7</a:t>
            </a:r>
            <a:r>
              <a:rPr lang="zh-CN" altLang="en-US" dirty="0"/>
              <a:t>，监督位长度为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若用</a:t>
            </a:r>
            <a:r>
              <a:rPr lang="en-US" altLang="zh-CN" dirty="0"/>
              <a:t>a6,a5,...a0</a:t>
            </a:r>
            <a:r>
              <a:rPr lang="zh-CN" altLang="en-US" dirty="0"/>
              <a:t>表示这</a:t>
            </a:r>
            <a:r>
              <a:rPr lang="en-US" altLang="zh-CN" dirty="0"/>
              <a:t>7</a:t>
            </a:r>
            <a:r>
              <a:rPr lang="zh-CN" altLang="en-US" dirty="0"/>
              <a:t>个码元。用</a:t>
            </a:r>
            <a:r>
              <a:rPr lang="en-US" altLang="zh-CN" dirty="0"/>
              <a:t>S1,S2,S3</a:t>
            </a:r>
            <a:r>
              <a:rPr lang="zh-CN" altLang="en-US" dirty="0"/>
              <a:t>表示三个监督关系式中的校正子，可得：</a:t>
            </a:r>
          </a:p>
        </p:txBody>
      </p:sp>
      <p:sp>
        <p:nvSpPr>
          <p:cNvPr id="9" name="矩形 8"/>
          <p:cNvSpPr/>
          <p:nvPr/>
        </p:nvSpPr>
        <p:spPr>
          <a:xfrm>
            <a:off x="1475656" y="2996952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S1 = a6⊕a5⊕a4⊕a2 (1)</a:t>
            </a:r>
            <a:endParaRPr lang="zh-CN" altLang="en-US" dirty="0"/>
          </a:p>
          <a:p>
            <a:r>
              <a:rPr lang="en-US" altLang="zh-CN" dirty="0"/>
              <a:t>S2 = a6⊕a5⊕a3⊕a1 (2)</a:t>
            </a:r>
            <a:endParaRPr lang="zh-CN" altLang="en-US" dirty="0"/>
          </a:p>
          <a:p>
            <a:r>
              <a:rPr lang="en-US" altLang="zh-CN" dirty="0"/>
              <a:t>S3 = a6⊕a4⊕a3⊕a0 (3)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43608" y="3933056"/>
            <a:ext cx="59766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在发送信号时，信息位</a:t>
            </a:r>
            <a:r>
              <a:rPr lang="en-US" altLang="zh-CN" dirty="0"/>
              <a:t>a6,a5,a4,a3</a:t>
            </a:r>
            <a:r>
              <a:rPr lang="zh-CN" altLang="en-US" dirty="0"/>
              <a:t>的值取决于输入信号，是随机的。监督为</a:t>
            </a:r>
            <a:r>
              <a:rPr lang="en-US" altLang="zh-CN" dirty="0"/>
              <a:t>a2,a1,a0</a:t>
            </a:r>
            <a:r>
              <a:rPr lang="zh-CN" altLang="en-US" dirty="0"/>
              <a:t>应该根据信息位的取值按照监督关系决定，即监督位的取值应该使上述</a:t>
            </a:r>
            <a:r>
              <a:rPr lang="en-US" altLang="zh-CN" dirty="0"/>
              <a:t>(1)(2)(3)</a:t>
            </a:r>
            <a:r>
              <a:rPr lang="zh-CN" altLang="en-US" dirty="0"/>
              <a:t>式中的</a:t>
            </a:r>
            <a:r>
              <a:rPr lang="en-US" altLang="zh-CN" dirty="0"/>
              <a:t>S1,S2,S3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，这表示初始情况下没有错码。即：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a6⊕a5⊕a4⊕a2 = 0</a:t>
            </a:r>
          </a:p>
          <a:p>
            <a:r>
              <a:rPr lang="en-US" altLang="zh-CN" dirty="0"/>
              <a:t>      a6⊕a5⊕a3⊕a1 = 0</a:t>
            </a:r>
          </a:p>
          <a:p>
            <a:r>
              <a:rPr lang="en-US" altLang="zh-CN" dirty="0"/>
              <a:t>      a6⊕a4⊕a3⊕a0 = 0</a:t>
            </a:r>
          </a:p>
        </p:txBody>
      </p:sp>
      <p:sp>
        <p:nvSpPr>
          <p:cNvPr id="11" name="矩形 10"/>
          <p:cNvSpPr/>
          <p:nvPr/>
        </p:nvSpPr>
        <p:spPr>
          <a:xfrm>
            <a:off x="4067944" y="5108991"/>
            <a:ext cx="1944216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即：</a:t>
            </a:r>
            <a:endParaRPr lang="pt-BR" altLang="zh-CN" dirty="0"/>
          </a:p>
          <a:p>
            <a:r>
              <a:rPr lang="pt-BR" altLang="zh-CN" dirty="0"/>
              <a:t>a2 = a6⊕a5⊕a4</a:t>
            </a:r>
          </a:p>
          <a:p>
            <a:r>
              <a:rPr lang="pt-BR" altLang="zh-CN" dirty="0"/>
              <a:t>a1 = a6⊕a5⊕a3</a:t>
            </a:r>
          </a:p>
          <a:p>
            <a:r>
              <a:rPr lang="pt-BR" altLang="zh-CN" dirty="0"/>
              <a:t>a0 = a6⊕a4⊕a3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876256" y="2996952"/>
          <a:ext cx="226774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kumimoji="0" lang="en-US" altLang="zh-CN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S1 S2 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错码位置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kumimoji="0" lang="en-US" altLang="zh-C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0  0  1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kumimoji="0" lang="en-US" altLang="zh-C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0  1  0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kumimoji="0" lang="en-US" altLang="zh-C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1  0  0 </a:t>
                      </a:r>
                      <a:endParaRPr kumimoji="0" lang="zh-CN" altLang="en-US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kumimoji="0" lang="en-US" altLang="zh-C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0  1  1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kumimoji="0" lang="en-US" altLang="zh-C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1  0  1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kumimoji="0" lang="en-US" altLang="zh-C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1  1  0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kumimoji="0" lang="en-US" altLang="zh-C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1  1  1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0  0  0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822" y="0"/>
            <a:ext cx="1733178" cy="153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971600" y="6488668"/>
            <a:ext cx="373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参考代码：</a:t>
            </a:r>
            <a:r>
              <a:rPr lang="en-US" altLang="zh-CN" dirty="0">
                <a:solidFill>
                  <a:srgbClr val="FF0000"/>
                </a:solidFill>
              </a:rPr>
              <a:t>HammingCoding_4bit.v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DADBD48-E16E-4CF7-A504-13EC8B6681AF}"/>
              </a:ext>
            </a:extLst>
          </p:cNvPr>
          <p:cNvSpPr/>
          <p:nvPr/>
        </p:nvSpPr>
        <p:spPr>
          <a:xfrm>
            <a:off x="6876256" y="4088813"/>
            <a:ext cx="288032" cy="431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BB012FF-13E9-4D16-B09E-BB59F050DC6F}"/>
              </a:ext>
            </a:extLst>
          </p:cNvPr>
          <p:cNvSpPr/>
          <p:nvPr/>
        </p:nvSpPr>
        <p:spPr>
          <a:xfrm>
            <a:off x="6876256" y="4799763"/>
            <a:ext cx="288032" cy="1178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ED5002B-7E98-47D0-8B10-83DE662A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548680"/>
            <a:ext cx="7552572" cy="599805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3D4714E-A003-4698-B84B-D3C38042EEAC}"/>
              </a:ext>
            </a:extLst>
          </p:cNvPr>
          <p:cNvSpPr/>
          <p:nvPr/>
        </p:nvSpPr>
        <p:spPr>
          <a:xfrm>
            <a:off x="6840252" y="379224"/>
            <a:ext cx="1944216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t-BR" altLang="zh-CN" dirty="0"/>
              <a:t>a2 = a6⊕a5⊕a4</a:t>
            </a:r>
          </a:p>
          <a:p>
            <a:r>
              <a:rPr lang="pt-BR" altLang="zh-CN" dirty="0"/>
              <a:t>a1 = a6⊕a5⊕a3</a:t>
            </a:r>
          </a:p>
          <a:p>
            <a:r>
              <a:rPr lang="pt-BR" altLang="zh-CN" dirty="0"/>
              <a:t>a0 = a6⊕a4⊕a3</a:t>
            </a:r>
          </a:p>
        </p:txBody>
      </p:sp>
    </p:spTree>
    <p:extLst>
      <p:ext uri="{BB962C8B-B14F-4D97-AF65-F5344CB8AC3E}">
        <p14:creationId xmlns:p14="http://schemas.microsoft.com/office/powerpoint/2010/main" val="4133713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333375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Exercise VII</a:t>
            </a:r>
            <a:endParaRPr lang="zh-CN" altLang="en-US" dirty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1258888" y="1447800"/>
            <a:ext cx="7675562" cy="4800600"/>
          </a:xfrm>
        </p:spPr>
        <p:txBody>
          <a:bodyPr/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synchronous Moore FSM has a single input, </a:t>
            </a:r>
            <a:r>
              <a:rPr lang="en-US" altLang="zh-CN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x_in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, and a single output </a:t>
            </a:r>
            <a:r>
              <a:rPr lang="en-US" altLang="zh-CN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y_out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 . The machine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is to monitor the input and remain in its initial state until a second sample of </a:t>
            </a:r>
            <a:r>
              <a:rPr lang="en-US" altLang="zh-CN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x_in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 is detected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 be 1. Upon detecting the second assertion of </a:t>
            </a:r>
            <a:r>
              <a:rPr lang="en-US" altLang="zh-CN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x_in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altLang="zh-CN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y_out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 is to asserted and remain asserted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until a fourth assertion of </a:t>
            </a:r>
            <a:r>
              <a:rPr lang="en-US" altLang="zh-CN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x_in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 is detected. When the fourth assertion of </a:t>
            </a:r>
            <a:r>
              <a:rPr lang="en-US" altLang="zh-CN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x_in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 is detected the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machine is to return to its initial state and resume monitoring of </a:t>
            </a:r>
            <a:r>
              <a:rPr lang="en-US" altLang="zh-CN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x_in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   (a) Draw the state diagram of the machine.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   (b) Write and verify a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Verilog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model of the machine.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1619672" y="476672"/>
          <a:ext cx="6300192" cy="6188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7" name="Visio" r:id="rId3" imgW="2431926" imgH="2386800" progId="Visio.Drawing.11">
                  <p:embed/>
                </p:oleObj>
              </mc:Choice>
              <mc:Fallback>
                <p:oleObj name="Visio" r:id="rId3" imgW="2431926" imgH="2386800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76672"/>
                        <a:ext cx="6300192" cy="61881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/>
          </p:cNvSpPr>
          <p:nvPr>
            <p:ph type="ctrTitle"/>
          </p:nvPr>
        </p:nvSpPr>
        <p:spPr bwMode="auto">
          <a:xfrm>
            <a:off x="971600" y="260648"/>
            <a:ext cx="7406640" cy="864096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 dirty="0">
                <a:ln>
                  <a:noFill/>
                </a:ln>
                <a:effectLst/>
              </a:rPr>
              <a:t>L</a:t>
            </a:r>
            <a:r>
              <a:rPr lang="en-US" altLang="zh-CN" dirty="0">
                <a:effectLst/>
              </a:rPr>
              <a:t>ecture8_FSMD </a:t>
            </a:r>
            <a:r>
              <a:rPr lang="zh-CN" altLang="en-US" dirty="0">
                <a:effectLst/>
              </a:rPr>
              <a:t>：</a:t>
            </a:r>
            <a:r>
              <a:rPr lang="en-US" altLang="zh-CN" dirty="0">
                <a:ln>
                  <a:noFill/>
                </a:ln>
                <a:effectLst/>
              </a:rPr>
              <a:t>Exercise1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subTitle" idx="1"/>
          </p:nvPr>
        </p:nvSpPr>
        <p:spPr>
          <a:xfrm>
            <a:off x="971599" y="1341438"/>
            <a:ext cx="7726313" cy="4525962"/>
          </a:xfrm>
        </p:spPr>
        <p:txBody>
          <a:bodyPr/>
          <a:lstStyle/>
          <a:p>
            <a:r>
              <a:rPr lang="en-US" altLang="zh-CN" sz="3600" dirty="0"/>
              <a:t>Traffic lamps controller </a:t>
            </a:r>
            <a:endParaRPr lang="zh-CN" altLang="en-US" sz="3600" dirty="0"/>
          </a:p>
        </p:txBody>
      </p:sp>
      <p:sp>
        <p:nvSpPr>
          <p:cNvPr id="29700" name="TextBox 12"/>
          <p:cNvSpPr txBox="1">
            <a:spLocks noChangeArrowheads="1"/>
          </p:cNvSpPr>
          <p:nvPr/>
        </p:nvSpPr>
        <p:spPr bwMode="auto">
          <a:xfrm>
            <a:off x="1115616" y="2025650"/>
            <a:ext cx="5112568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R1=30s</a:t>
            </a:r>
          </a:p>
          <a:p>
            <a:r>
              <a:rPr lang="en-US" altLang="zh-CN" sz="2800" dirty="0"/>
              <a:t>Y1=3s</a:t>
            </a:r>
          </a:p>
          <a:p>
            <a:r>
              <a:rPr lang="en-US" altLang="zh-CN" sz="2800" dirty="0"/>
              <a:t>G1=40s</a:t>
            </a:r>
          </a:p>
          <a:p>
            <a:r>
              <a:rPr lang="en-US" altLang="zh-CN" sz="2800" dirty="0"/>
              <a:t>R2=40s</a:t>
            </a:r>
          </a:p>
          <a:p>
            <a:r>
              <a:rPr lang="en-US" altLang="zh-CN" sz="2800" dirty="0"/>
              <a:t>Y2=3s</a:t>
            </a:r>
          </a:p>
          <a:p>
            <a:r>
              <a:rPr lang="en-US" altLang="zh-CN" sz="2800" dirty="0"/>
              <a:t>G2=30s</a:t>
            </a:r>
          </a:p>
          <a:p>
            <a:r>
              <a:rPr lang="en-US" altLang="zh-CN" sz="2800" dirty="0"/>
              <a:t>Displayer1&amp;2, left time</a:t>
            </a:r>
            <a:r>
              <a:rPr lang="zh-CN" altLang="en-US" sz="2800" dirty="0"/>
              <a:t> </a:t>
            </a:r>
            <a:r>
              <a:rPr lang="en-US" altLang="zh-CN" sz="2800" dirty="0"/>
              <a:t>(&lt;10s).</a:t>
            </a:r>
          </a:p>
          <a:p>
            <a:endParaRPr lang="en-US" altLang="zh-CN" sz="2800" dirty="0"/>
          </a:p>
          <a:p>
            <a:r>
              <a:rPr lang="en-US" altLang="zh-CN" sz="2800" dirty="0"/>
              <a:t>Draw the state diagram.</a:t>
            </a:r>
          </a:p>
          <a:p>
            <a:r>
              <a:rPr lang="en-US" altLang="zh-CN" sz="2800" dirty="0"/>
              <a:t>Give the </a:t>
            </a:r>
            <a:r>
              <a:rPr lang="en-US" altLang="zh-CN" sz="2800" dirty="0" err="1"/>
              <a:t>verilog</a:t>
            </a:r>
            <a:r>
              <a:rPr lang="en-US" altLang="zh-CN" sz="2800" dirty="0"/>
              <a:t> codes.</a:t>
            </a:r>
          </a:p>
          <a:p>
            <a:endParaRPr lang="zh-CN" altLang="en-US" sz="2800" dirty="0"/>
          </a:p>
        </p:txBody>
      </p:sp>
      <p:grpSp>
        <p:nvGrpSpPr>
          <p:cNvPr id="29701" name="组合 27"/>
          <p:cNvGrpSpPr>
            <a:grpSpLocks/>
          </p:cNvGrpSpPr>
          <p:nvPr/>
        </p:nvGrpSpPr>
        <p:grpSpPr bwMode="auto">
          <a:xfrm>
            <a:off x="5400675" y="1196752"/>
            <a:ext cx="3743325" cy="3600450"/>
            <a:chOff x="4932363" y="620713"/>
            <a:chExt cx="3743325" cy="3600450"/>
          </a:xfrm>
        </p:grpSpPr>
        <p:sp>
          <p:nvSpPr>
            <p:cNvPr id="5" name="矩形 4"/>
            <p:cNvSpPr/>
            <p:nvPr/>
          </p:nvSpPr>
          <p:spPr>
            <a:xfrm>
              <a:off x="6443663" y="620713"/>
              <a:ext cx="792162" cy="36004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932363" y="1844675"/>
              <a:ext cx="3743325" cy="12239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7235825" y="2133600"/>
              <a:ext cx="215900" cy="2159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235825" y="2420938"/>
              <a:ext cx="215900" cy="2159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7235825" y="2708275"/>
              <a:ext cx="215900" cy="2159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443663" y="1700213"/>
              <a:ext cx="215900" cy="2159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732588" y="1700213"/>
              <a:ext cx="215900" cy="2159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019925" y="1700213"/>
              <a:ext cx="215900" cy="2159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711" name="TextBox 13"/>
            <p:cNvSpPr txBox="1">
              <a:spLocks noChangeArrowheads="1"/>
            </p:cNvSpPr>
            <p:nvPr/>
          </p:nvSpPr>
          <p:spPr bwMode="auto">
            <a:xfrm>
              <a:off x="5292725" y="1916113"/>
              <a:ext cx="38417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1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9712" name="TextBox 14"/>
            <p:cNvSpPr txBox="1">
              <a:spLocks noChangeArrowheads="1"/>
            </p:cNvSpPr>
            <p:nvPr/>
          </p:nvSpPr>
          <p:spPr bwMode="auto">
            <a:xfrm>
              <a:off x="6588125" y="3141663"/>
              <a:ext cx="385763" cy="522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2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9713" name="TextBox 15"/>
            <p:cNvSpPr txBox="1">
              <a:spLocks noChangeArrowheads="1"/>
            </p:cNvSpPr>
            <p:nvPr/>
          </p:nvSpPr>
          <p:spPr bwMode="auto">
            <a:xfrm>
              <a:off x="5076825" y="2565400"/>
              <a:ext cx="1325563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Main street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714" name="TextBox 16"/>
            <p:cNvSpPr txBox="1">
              <a:spLocks noChangeArrowheads="1"/>
            </p:cNvSpPr>
            <p:nvPr/>
          </p:nvSpPr>
          <p:spPr bwMode="auto">
            <a:xfrm>
              <a:off x="6372225" y="3573463"/>
              <a:ext cx="954088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branch 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street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7885113" y="2205038"/>
              <a:ext cx="0" cy="5032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885113" y="2205038"/>
              <a:ext cx="28733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8172450" y="2205038"/>
              <a:ext cx="0" cy="5032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885113" y="2492375"/>
              <a:ext cx="28733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7885113" y="2708275"/>
              <a:ext cx="28733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659563" y="981075"/>
              <a:ext cx="0" cy="5032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659563" y="981075"/>
              <a:ext cx="28892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6948488" y="981075"/>
              <a:ext cx="0" cy="5032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6659563" y="1268413"/>
              <a:ext cx="28892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659563" y="1484313"/>
              <a:ext cx="28892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2" name="TextBox 34"/>
          <p:cNvSpPr txBox="1">
            <a:spLocks noChangeArrowheads="1"/>
          </p:cNvSpPr>
          <p:nvPr/>
        </p:nvSpPr>
        <p:spPr bwMode="auto">
          <a:xfrm>
            <a:off x="6516216" y="5085184"/>
            <a:ext cx="23510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R-&gt;Y-&gt;G-&gt;Y-</a:t>
            </a:r>
            <a:r>
              <a:rPr lang="en-US" altLang="zh-CN" sz="2400" dirty="0"/>
              <a:t>&gt;R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259632" y="188640"/>
            <a:ext cx="7344816" cy="6382478"/>
            <a:chOff x="2014" y="1155"/>
            <a:chExt cx="7145" cy="7348"/>
          </a:xfrm>
        </p:grpSpPr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5175" y="2223"/>
              <a:ext cx="1095" cy="1020"/>
              <a:chOff x="6060" y="2103"/>
              <a:chExt cx="1095" cy="1020"/>
            </a:xfrm>
          </p:grpSpPr>
          <p:sp>
            <p:nvSpPr>
              <p:cNvPr id="31" name="Oval 33"/>
              <p:cNvSpPr>
                <a:spLocks noChangeArrowheads="1"/>
              </p:cNvSpPr>
              <p:nvPr/>
            </p:nvSpPr>
            <p:spPr bwMode="auto">
              <a:xfrm>
                <a:off x="6060" y="2103"/>
                <a:ext cx="1095" cy="10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 Box 34"/>
              <p:cNvSpPr txBox="1">
                <a:spLocks noChangeArrowheads="1"/>
              </p:cNvSpPr>
              <p:nvPr/>
            </p:nvSpPr>
            <p:spPr bwMode="auto">
              <a:xfrm>
                <a:off x="6075" y="2223"/>
                <a:ext cx="995" cy="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1200" dirty="0">
                    <a:latin typeface="Calibri" pitchFamily="34" charset="0"/>
                  </a:rPr>
                  <a:t>S0(R)</a:t>
                </a:r>
              </a:p>
              <a:p>
                <a:pPr algn="ctr"/>
                <a:endParaRPr lang="en-US" altLang="zh-CN" sz="1200" dirty="0">
                  <a:latin typeface="Calibri" pitchFamily="34" charset="0"/>
                </a:endParaRPr>
              </a:p>
              <a:p>
                <a:pPr algn="ctr"/>
                <a:r>
                  <a:rPr lang="en-US" altLang="zh-CN" sz="1200" dirty="0">
                    <a:latin typeface="Calibri" pitchFamily="34" charset="0"/>
                  </a:rPr>
                  <a:t>/R1,G2</a:t>
                </a:r>
                <a:endParaRPr lang="zh-CN" altLang="zh-CN" sz="1200" dirty="0"/>
              </a:p>
            </p:txBody>
          </p:sp>
        </p:grpSp>
        <p:sp>
          <p:nvSpPr>
            <p:cNvPr id="6" name="Freeform 35"/>
            <p:cNvSpPr>
              <a:spLocks/>
            </p:cNvSpPr>
            <p:nvPr/>
          </p:nvSpPr>
          <p:spPr bwMode="auto">
            <a:xfrm rot="-5584625">
              <a:off x="5227" y="1484"/>
              <a:ext cx="855" cy="869"/>
            </a:xfrm>
            <a:custGeom>
              <a:avLst/>
              <a:gdLst>
                <a:gd name="T0" fmla="*/ 0 w 855"/>
                <a:gd name="T1" fmla="*/ 0 h 1245"/>
                <a:gd name="T2" fmla="*/ 855 w 855"/>
                <a:gd name="T3" fmla="*/ 194 h 1245"/>
                <a:gd name="T4" fmla="*/ 0 w 855"/>
                <a:gd name="T5" fmla="*/ 424 h 1245"/>
                <a:gd name="T6" fmla="*/ 0 60000 65536"/>
                <a:gd name="T7" fmla="*/ 0 60000 65536"/>
                <a:gd name="T8" fmla="*/ 0 60000 65536"/>
                <a:gd name="T9" fmla="*/ 0 w 855"/>
                <a:gd name="T10" fmla="*/ 0 h 1245"/>
                <a:gd name="T11" fmla="*/ 855 w 855"/>
                <a:gd name="T12" fmla="*/ 1245 h 12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5" h="1245">
                  <a:moveTo>
                    <a:pt x="0" y="0"/>
                  </a:moveTo>
                  <a:cubicBezTo>
                    <a:pt x="427" y="181"/>
                    <a:pt x="855" y="363"/>
                    <a:pt x="855" y="570"/>
                  </a:cubicBezTo>
                  <a:cubicBezTo>
                    <a:pt x="855" y="777"/>
                    <a:pt x="142" y="1133"/>
                    <a:pt x="0" y="12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36"/>
            <p:cNvSpPr txBox="1">
              <a:spLocks noChangeArrowheads="1"/>
            </p:cNvSpPr>
            <p:nvPr/>
          </p:nvSpPr>
          <p:spPr bwMode="auto">
            <a:xfrm>
              <a:off x="5064" y="1155"/>
              <a:ext cx="995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200" dirty="0">
                  <a:latin typeface="Calibri" pitchFamily="34" charset="0"/>
                </a:rPr>
                <a:t>CNT&lt;30</a:t>
              </a:r>
              <a:endParaRPr lang="zh-CN" altLang="zh-CN" sz="1200" dirty="0"/>
            </a:p>
          </p:txBody>
        </p:sp>
        <p:grpSp>
          <p:nvGrpSpPr>
            <p:cNvPr id="8" name="Group 37"/>
            <p:cNvGrpSpPr>
              <a:grpSpLocks/>
            </p:cNvGrpSpPr>
            <p:nvPr/>
          </p:nvGrpSpPr>
          <p:grpSpPr bwMode="auto">
            <a:xfrm>
              <a:off x="3190" y="4110"/>
              <a:ext cx="1095" cy="1020"/>
              <a:chOff x="6060" y="2103"/>
              <a:chExt cx="1095" cy="1020"/>
            </a:xfrm>
          </p:grpSpPr>
          <p:sp>
            <p:nvSpPr>
              <p:cNvPr id="29" name="Oval 38"/>
              <p:cNvSpPr>
                <a:spLocks noChangeArrowheads="1"/>
              </p:cNvSpPr>
              <p:nvPr/>
            </p:nvSpPr>
            <p:spPr bwMode="auto">
              <a:xfrm>
                <a:off x="6060" y="2103"/>
                <a:ext cx="1095" cy="10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 Box 39"/>
              <p:cNvSpPr txBox="1">
                <a:spLocks noChangeArrowheads="1"/>
              </p:cNvSpPr>
              <p:nvPr/>
            </p:nvSpPr>
            <p:spPr bwMode="auto">
              <a:xfrm>
                <a:off x="6075" y="2223"/>
                <a:ext cx="995" cy="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1200" dirty="0">
                    <a:latin typeface="Calibri" pitchFamily="34" charset="0"/>
                  </a:rPr>
                  <a:t>S1(YA)</a:t>
                </a:r>
              </a:p>
              <a:p>
                <a:pPr algn="ctr"/>
                <a:endParaRPr lang="en-US" altLang="zh-CN" sz="1200" dirty="0">
                  <a:latin typeface="Calibri" pitchFamily="34" charset="0"/>
                </a:endParaRPr>
              </a:p>
              <a:p>
                <a:pPr algn="ctr"/>
                <a:r>
                  <a:rPr lang="en-US" altLang="zh-CN" sz="1200" dirty="0">
                    <a:latin typeface="Calibri" pitchFamily="34" charset="0"/>
                  </a:rPr>
                  <a:t>/Y1,Y2</a:t>
                </a:r>
                <a:endParaRPr lang="zh-CN" altLang="zh-CN" sz="1200" dirty="0"/>
              </a:p>
            </p:txBody>
          </p:sp>
        </p:grpSp>
        <p:grpSp>
          <p:nvGrpSpPr>
            <p:cNvPr id="9" name="Group 40"/>
            <p:cNvGrpSpPr>
              <a:grpSpLocks/>
            </p:cNvGrpSpPr>
            <p:nvPr/>
          </p:nvGrpSpPr>
          <p:grpSpPr bwMode="auto">
            <a:xfrm>
              <a:off x="6835" y="4110"/>
              <a:ext cx="1095" cy="1020"/>
              <a:chOff x="6060" y="2103"/>
              <a:chExt cx="1095" cy="1020"/>
            </a:xfrm>
          </p:grpSpPr>
          <p:sp>
            <p:nvSpPr>
              <p:cNvPr id="27" name="Oval 41"/>
              <p:cNvSpPr>
                <a:spLocks noChangeArrowheads="1"/>
              </p:cNvSpPr>
              <p:nvPr/>
            </p:nvSpPr>
            <p:spPr bwMode="auto">
              <a:xfrm>
                <a:off x="6060" y="2103"/>
                <a:ext cx="1095" cy="10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 Box 42"/>
              <p:cNvSpPr txBox="1">
                <a:spLocks noChangeArrowheads="1"/>
              </p:cNvSpPr>
              <p:nvPr/>
            </p:nvSpPr>
            <p:spPr bwMode="auto">
              <a:xfrm>
                <a:off x="6075" y="2223"/>
                <a:ext cx="995" cy="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1200" dirty="0">
                    <a:latin typeface="Calibri" pitchFamily="34" charset="0"/>
                  </a:rPr>
                  <a:t>S3(YB)</a:t>
                </a:r>
              </a:p>
              <a:p>
                <a:pPr algn="ctr"/>
                <a:endParaRPr lang="en-US" altLang="zh-CN" sz="1200" dirty="0">
                  <a:latin typeface="Calibri" pitchFamily="34" charset="0"/>
                </a:endParaRPr>
              </a:p>
              <a:p>
                <a:pPr algn="ctr"/>
                <a:r>
                  <a:rPr lang="en-US" altLang="zh-CN" sz="1200" dirty="0">
                    <a:latin typeface="Calibri" pitchFamily="34" charset="0"/>
                  </a:rPr>
                  <a:t>/Y1,Y2</a:t>
                </a:r>
                <a:endParaRPr lang="zh-CN" altLang="zh-CN" sz="1200" dirty="0"/>
              </a:p>
            </p:txBody>
          </p:sp>
        </p:grp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5090" y="6342"/>
              <a:ext cx="1095" cy="1020"/>
              <a:chOff x="6060" y="2103"/>
              <a:chExt cx="1095" cy="1020"/>
            </a:xfrm>
          </p:grpSpPr>
          <p:sp>
            <p:nvSpPr>
              <p:cNvPr id="25" name="Oval 44"/>
              <p:cNvSpPr>
                <a:spLocks noChangeArrowheads="1"/>
              </p:cNvSpPr>
              <p:nvPr/>
            </p:nvSpPr>
            <p:spPr bwMode="auto">
              <a:xfrm>
                <a:off x="6060" y="2103"/>
                <a:ext cx="1095" cy="10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 Box 45"/>
              <p:cNvSpPr txBox="1">
                <a:spLocks noChangeArrowheads="1"/>
              </p:cNvSpPr>
              <p:nvPr/>
            </p:nvSpPr>
            <p:spPr bwMode="auto">
              <a:xfrm>
                <a:off x="6075" y="2223"/>
                <a:ext cx="995" cy="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1200" dirty="0">
                    <a:latin typeface="Calibri" pitchFamily="34" charset="0"/>
                  </a:rPr>
                  <a:t>S2(G)</a:t>
                </a:r>
              </a:p>
              <a:p>
                <a:pPr algn="ctr"/>
                <a:endParaRPr lang="en-US" altLang="zh-CN" sz="1200" dirty="0">
                  <a:latin typeface="Calibri" pitchFamily="34" charset="0"/>
                </a:endParaRPr>
              </a:p>
              <a:p>
                <a:pPr algn="ctr"/>
                <a:r>
                  <a:rPr lang="en-US" altLang="zh-CN" sz="1200" dirty="0">
                    <a:latin typeface="Calibri" pitchFamily="34" charset="0"/>
                  </a:rPr>
                  <a:t>/G1,R2</a:t>
                </a:r>
                <a:endParaRPr lang="zh-CN" altLang="zh-CN" sz="1200" dirty="0"/>
              </a:p>
            </p:txBody>
          </p:sp>
        </p:grpSp>
        <p:sp>
          <p:nvSpPr>
            <p:cNvPr id="11" name="Freeform 46"/>
            <p:cNvSpPr>
              <a:spLocks/>
            </p:cNvSpPr>
            <p:nvPr/>
          </p:nvSpPr>
          <p:spPr bwMode="auto">
            <a:xfrm rot="10647513">
              <a:off x="2350" y="4264"/>
              <a:ext cx="855" cy="734"/>
            </a:xfrm>
            <a:custGeom>
              <a:avLst/>
              <a:gdLst>
                <a:gd name="T0" fmla="*/ 0 w 855"/>
                <a:gd name="T1" fmla="*/ 0 h 1245"/>
                <a:gd name="T2" fmla="*/ 855 w 855"/>
                <a:gd name="T3" fmla="*/ 117 h 1245"/>
                <a:gd name="T4" fmla="*/ 0 w 855"/>
                <a:gd name="T5" fmla="*/ 255 h 1245"/>
                <a:gd name="T6" fmla="*/ 0 60000 65536"/>
                <a:gd name="T7" fmla="*/ 0 60000 65536"/>
                <a:gd name="T8" fmla="*/ 0 60000 65536"/>
                <a:gd name="T9" fmla="*/ 0 w 855"/>
                <a:gd name="T10" fmla="*/ 0 h 1245"/>
                <a:gd name="T11" fmla="*/ 855 w 855"/>
                <a:gd name="T12" fmla="*/ 1245 h 12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5" h="1245">
                  <a:moveTo>
                    <a:pt x="0" y="0"/>
                  </a:moveTo>
                  <a:cubicBezTo>
                    <a:pt x="427" y="181"/>
                    <a:pt x="855" y="363"/>
                    <a:pt x="855" y="570"/>
                  </a:cubicBezTo>
                  <a:cubicBezTo>
                    <a:pt x="855" y="777"/>
                    <a:pt x="142" y="1133"/>
                    <a:pt x="0" y="12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47"/>
            <p:cNvSpPr>
              <a:spLocks/>
            </p:cNvSpPr>
            <p:nvPr/>
          </p:nvSpPr>
          <p:spPr bwMode="auto">
            <a:xfrm flipV="1">
              <a:off x="7930" y="4230"/>
              <a:ext cx="855" cy="736"/>
            </a:xfrm>
            <a:custGeom>
              <a:avLst/>
              <a:gdLst>
                <a:gd name="T0" fmla="*/ 0 w 855"/>
                <a:gd name="T1" fmla="*/ 0 h 1245"/>
                <a:gd name="T2" fmla="*/ 855 w 855"/>
                <a:gd name="T3" fmla="*/ 118 h 1245"/>
                <a:gd name="T4" fmla="*/ 0 w 855"/>
                <a:gd name="T5" fmla="*/ 257 h 1245"/>
                <a:gd name="T6" fmla="*/ 0 60000 65536"/>
                <a:gd name="T7" fmla="*/ 0 60000 65536"/>
                <a:gd name="T8" fmla="*/ 0 60000 65536"/>
                <a:gd name="T9" fmla="*/ 0 w 855"/>
                <a:gd name="T10" fmla="*/ 0 h 1245"/>
                <a:gd name="T11" fmla="*/ 855 w 855"/>
                <a:gd name="T12" fmla="*/ 1245 h 12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5" h="1245">
                  <a:moveTo>
                    <a:pt x="0" y="0"/>
                  </a:moveTo>
                  <a:cubicBezTo>
                    <a:pt x="427" y="181"/>
                    <a:pt x="855" y="363"/>
                    <a:pt x="855" y="570"/>
                  </a:cubicBezTo>
                  <a:cubicBezTo>
                    <a:pt x="855" y="777"/>
                    <a:pt x="142" y="1133"/>
                    <a:pt x="0" y="12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48"/>
            <p:cNvSpPr>
              <a:spLocks/>
            </p:cNvSpPr>
            <p:nvPr/>
          </p:nvSpPr>
          <p:spPr bwMode="auto">
            <a:xfrm rot="16057115" flipH="1">
              <a:off x="5243" y="7270"/>
              <a:ext cx="855" cy="776"/>
            </a:xfrm>
            <a:custGeom>
              <a:avLst/>
              <a:gdLst>
                <a:gd name="T0" fmla="*/ 0 w 855"/>
                <a:gd name="T1" fmla="*/ 0 h 1245"/>
                <a:gd name="T2" fmla="*/ 855 w 855"/>
                <a:gd name="T3" fmla="*/ 138 h 1245"/>
                <a:gd name="T4" fmla="*/ 0 w 855"/>
                <a:gd name="T5" fmla="*/ 302 h 1245"/>
                <a:gd name="T6" fmla="*/ 0 60000 65536"/>
                <a:gd name="T7" fmla="*/ 0 60000 65536"/>
                <a:gd name="T8" fmla="*/ 0 60000 65536"/>
                <a:gd name="T9" fmla="*/ 0 w 855"/>
                <a:gd name="T10" fmla="*/ 0 h 1245"/>
                <a:gd name="T11" fmla="*/ 855 w 855"/>
                <a:gd name="T12" fmla="*/ 1245 h 12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5" h="1245">
                  <a:moveTo>
                    <a:pt x="0" y="0"/>
                  </a:moveTo>
                  <a:cubicBezTo>
                    <a:pt x="427" y="181"/>
                    <a:pt x="855" y="363"/>
                    <a:pt x="855" y="570"/>
                  </a:cubicBezTo>
                  <a:cubicBezTo>
                    <a:pt x="855" y="777"/>
                    <a:pt x="142" y="1133"/>
                    <a:pt x="0" y="12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49"/>
            <p:cNvSpPr txBox="1">
              <a:spLocks noChangeArrowheads="1"/>
            </p:cNvSpPr>
            <p:nvPr/>
          </p:nvSpPr>
          <p:spPr bwMode="auto">
            <a:xfrm>
              <a:off x="2014" y="4110"/>
              <a:ext cx="995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200" dirty="0">
                  <a:latin typeface="Calibri" pitchFamily="34" charset="0"/>
                </a:rPr>
                <a:t>CNT&lt;3</a:t>
              </a:r>
              <a:endParaRPr lang="zh-CN" altLang="zh-CN" sz="1200" dirty="0"/>
            </a:p>
          </p:txBody>
        </p:sp>
        <p:sp>
          <p:nvSpPr>
            <p:cNvPr id="15" name="Text Box 50"/>
            <p:cNvSpPr txBox="1">
              <a:spLocks noChangeArrowheads="1"/>
            </p:cNvSpPr>
            <p:nvPr/>
          </p:nvSpPr>
          <p:spPr bwMode="auto">
            <a:xfrm>
              <a:off x="8164" y="3969"/>
              <a:ext cx="995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200" dirty="0">
                  <a:latin typeface="Calibri" pitchFamily="34" charset="0"/>
                </a:rPr>
                <a:t>CNT&lt;3</a:t>
              </a:r>
              <a:endParaRPr lang="zh-CN" altLang="zh-CN" sz="1200" dirty="0"/>
            </a:p>
          </p:txBody>
        </p:sp>
        <p:sp>
          <p:nvSpPr>
            <p:cNvPr id="16" name="Text Box 51"/>
            <p:cNvSpPr txBox="1">
              <a:spLocks noChangeArrowheads="1"/>
            </p:cNvSpPr>
            <p:nvPr/>
          </p:nvSpPr>
          <p:spPr bwMode="auto">
            <a:xfrm>
              <a:off x="5105" y="8169"/>
              <a:ext cx="995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200" dirty="0">
                  <a:latin typeface="Calibri" pitchFamily="34" charset="0"/>
                </a:rPr>
                <a:t>CNT&lt;40</a:t>
              </a:r>
              <a:endParaRPr lang="zh-CN" altLang="zh-CN" sz="1200" dirty="0"/>
            </a:p>
          </p:txBody>
        </p:sp>
        <p:sp>
          <p:nvSpPr>
            <p:cNvPr id="17" name="Arc 52"/>
            <p:cNvSpPr>
              <a:spLocks/>
            </p:cNvSpPr>
            <p:nvPr/>
          </p:nvSpPr>
          <p:spPr bwMode="auto">
            <a:xfrm rot="21345652" flipH="1">
              <a:off x="4079" y="3101"/>
              <a:ext cx="1160" cy="1085"/>
            </a:xfrm>
            <a:custGeom>
              <a:avLst/>
              <a:gdLst>
                <a:gd name="T0" fmla="*/ 0 w 22702"/>
                <a:gd name="T1" fmla="*/ 0 h 27024"/>
                <a:gd name="T2" fmla="*/ 0 w 22702"/>
                <a:gd name="T3" fmla="*/ 0 h 27024"/>
                <a:gd name="T4" fmla="*/ 0 w 22702"/>
                <a:gd name="T5" fmla="*/ 0 h 27024"/>
                <a:gd name="T6" fmla="*/ 0 60000 65536"/>
                <a:gd name="T7" fmla="*/ 0 60000 65536"/>
                <a:gd name="T8" fmla="*/ 0 60000 65536"/>
                <a:gd name="T9" fmla="*/ 0 w 22702"/>
                <a:gd name="T10" fmla="*/ 0 h 27024"/>
                <a:gd name="T11" fmla="*/ 22702 w 22702"/>
                <a:gd name="T12" fmla="*/ 27024 h 270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02" h="27024" fill="none" extrusionOk="0">
                  <a:moveTo>
                    <a:pt x="0" y="28"/>
                  </a:moveTo>
                  <a:cubicBezTo>
                    <a:pt x="367" y="9"/>
                    <a:pt x="734" y="-1"/>
                    <a:pt x="1102" y="0"/>
                  </a:cubicBezTo>
                  <a:cubicBezTo>
                    <a:pt x="13031" y="0"/>
                    <a:pt x="22702" y="9670"/>
                    <a:pt x="22702" y="21600"/>
                  </a:cubicBezTo>
                  <a:cubicBezTo>
                    <a:pt x="22702" y="23430"/>
                    <a:pt x="22469" y="25252"/>
                    <a:pt x="22009" y="27023"/>
                  </a:cubicBezTo>
                </a:path>
                <a:path w="22702" h="27024" stroke="0" extrusionOk="0">
                  <a:moveTo>
                    <a:pt x="0" y="28"/>
                  </a:moveTo>
                  <a:cubicBezTo>
                    <a:pt x="367" y="9"/>
                    <a:pt x="734" y="-1"/>
                    <a:pt x="1102" y="0"/>
                  </a:cubicBezTo>
                  <a:cubicBezTo>
                    <a:pt x="13031" y="0"/>
                    <a:pt x="22702" y="9670"/>
                    <a:pt x="22702" y="21600"/>
                  </a:cubicBezTo>
                  <a:cubicBezTo>
                    <a:pt x="22702" y="23430"/>
                    <a:pt x="22469" y="25252"/>
                    <a:pt x="22009" y="27023"/>
                  </a:cubicBezTo>
                  <a:lnTo>
                    <a:pt x="1102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Arc 53"/>
            <p:cNvSpPr>
              <a:spLocks/>
            </p:cNvSpPr>
            <p:nvPr/>
          </p:nvSpPr>
          <p:spPr bwMode="auto">
            <a:xfrm rot="16562246" flipH="1">
              <a:off x="3884" y="5360"/>
              <a:ext cx="1393" cy="1022"/>
            </a:xfrm>
            <a:custGeom>
              <a:avLst/>
              <a:gdLst>
                <a:gd name="T0" fmla="*/ 0 w 22702"/>
                <a:gd name="T1" fmla="*/ 0 h 27024"/>
                <a:gd name="T2" fmla="*/ 0 w 22702"/>
                <a:gd name="T3" fmla="*/ 0 h 27024"/>
                <a:gd name="T4" fmla="*/ 0 w 22702"/>
                <a:gd name="T5" fmla="*/ 0 h 27024"/>
                <a:gd name="T6" fmla="*/ 0 60000 65536"/>
                <a:gd name="T7" fmla="*/ 0 60000 65536"/>
                <a:gd name="T8" fmla="*/ 0 60000 65536"/>
                <a:gd name="T9" fmla="*/ 0 w 22702"/>
                <a:gd name="T10" fmla="*/ 0 h 27024"/>
                <a:gd name="T11" fmla="*/ 22702 w 22702"/>
                <a:gd name="T12" fmla="*/ 27024 h 270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02" h="27024" fill="none" extrusionOk="0">
                  <a:moveTo>
                    <a:pt x="0" y="28"/>
                  </a:moveTo>
                  <a:cubicBezTo>
                    <a:pt x="367" y="9"/>
                    <a:pt x="734" y="-1"/>
                    <a:pt x="1102" y="0"/>
                  </a:cubicBezTo>
                  <a:cubicBezTo>
                    <a:pt x="13031" y="0"/>
                    <a:pt x="22702" y="9670"/>
                    <a:pt x="22702" y="21600"/>
                  </a:cubicBezTo>
                  <a:cubicBezTo>
                    <a:pt x="22702" y="23430"/>
                    <a:pt x="22469" y="25252"/>
                    <a:pt x="22009" y="27023"/>
                  </a:cubicBezTo>
                </a:path>
                <a:path w="22702" h="27024" stroke="0" extrusionOk="0">
                  <a:moveTo>
                    <a:pt x="0" y="28"/>
                  </a:moveTo>
                  <a:cubicBezTo>
                    <a:pt x="367" y="9"/>
                    <a:pt x="734" y="-1"/>
                    <a:pt x="1102" y="0"/>
                  </a:cubicBezTo>
                  <a:cubicBezTo>
                    <a:pt x="13031" y="0"/>
                    <a:pt x="22702" y="9670"/>
                    <a:pt x="22702" y="21600"/>
                  </a:cubicBezTo>
                  <a:cubicBezTo>
                    <a:pt x="22702" y="23430"/>
                    <a:pt x="22469" y="25252"/>
                    <a:pt x="22009" y="27023"/>
                  </a:cubicBezTo>
                  <a:lnTo>
                    <a:pt x="1102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Arc 54"/>
            <p:cNvSpPr>
              <a:spLocks/>
            </p:cNvSpPr>
            <p:nvPr/>
          </p:nvSpPr>
          <p:spPr bwMode="auto">
            <a:xfrm rot="9934162" flipH="1">
              <a:off x="6095" y="5414"/>
              <a:ext cx="1456" cy="1138"/>
            </a:xfrm>
            <a:custGeom>
              <a:avLst/>
              <a:gdLst>
                <a:gd name="T0" fmla="*/ 0 w 24768"/>
                <a:gd name="T1" fmla="*/ 0 h 27024"/>
                <a:gd name="T2" fmla="*/ 0 w 24768"/>
                <a:gd name="T3" fmla="*/ 0 h 27024"/>
                <a:gd name="T4" fmla="*/ 0 w 24768"/>
                <a:gd name="T5" fmla="*/ 0 h 27024"/>
                <a:gd name="T6" fmla="*/ 0 60000 65536"/>
                <a:gd name="T7" fmla="*/ 0 60000 65536"/>
                <a:gd name="T8" fmla="*/ 0 60000 65536"/>
                <a:gd name="T9" fmla="*/ 0 w 24768"/>
                <a:gd name="T10" fmla="*/ 0 h 27024"/>
                <a:gd name="T11" fmla="*/ 24768 w 24768"/>
                <a:gd name="T12" fmla="*/ 27024 h 270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768" h="27024" fill="none" extrusionOk="0">
                  <a:moveTo>
                    <a:pt x="-1" y="233"/>
                  </a:moveTo>
                  <a:cubicBezTo>
                    <a:pt x="1048" y="78"/>
                    <a:pt x="2107" y="-1"/>
                    <a:pt x="3168" y="0"/>
                  </a:cubicBezTo>
                  <a:cubicBezTo>
                    <a:pt x="15097" y="0"/>
                    <a:pt x="24768" y="9670"/>
                    <a:pt x="24768" y="21600"/>
                  </a:cubicBezTo>
                  <a:cubicBezTo>
                    <a:pt x="24768" y="23430"/>
                    <a:pt x="24535" y="25252"/>
                    <a:pt x="24075" y="27023"/>
                  </a:cubicBezTo>
                </a:path>
                <a:path w="24768" h="27024" stroke="0" extrusionOk="0">
                  <a:moveTo>
                    <a:pt x="-1" y="233"/>
                  </a:moveTo>
                  <a:cubicBezTo>
                    <a:pt x="1048" y="78"/>
                    <a:pt x="2107" y="-1"/>
                    <a:pt x="3168" y="0"/>
                  </a:cubicBezTo>
                  <a:cubicBezTo>
                    <a:pt x="15097" y="0"/>
                    <a:pt x="24768" y="9670"/>
                    <a:pt x="24768" y="21600"/>
                  </a:cubicBezTo>
                  <a:cubicBezTo>
                    <a:pt x="24768" y="23430"/>
                    <a:pt x="24535" y="25252"/>
                    <a:pt x="24075" y="27023"/>
                  </a:cubicBezTo>
                  <a:lnTo>
                    <a:pt x="3168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sm" len="lg"/>
              <a:tailEnd type="arrow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Arc 55"/>
            <p:cNvSpPr>
              <a:spLocks/>
            </p:cNvSpPr>
            <p:nvPr/>
          </p:nvSpPr>
          <p:spPr bwMode="auto">
            <a:xfrm rot="5997047" flipH="1">
              <a:off x="6230" y="3056"/>
              <a:ext cx="996" cy="1085"/>
            </a:xfrm>
            <a:custGeom>
              <a:avLst/>
              <a:gdLst>
                <a:gd name="T0" fmla="*/ 0 w 22702"/>
                <a:gd name="T1" fmla="*/ 0 h 27024"/>
                <a:gd name="T2" fmla="*/ 0 w 22702"/>
                <a:gd name="T3" fmla="*/ 0 h 27024"/>
                <a:gd name="T4" fmla="*/ 0 w 22702"/>
                <a:gd name="T5" fmla="*/ 0 h 27024"/>
                <a:gd name="T6" fmla="*/ 0 60000 65536"/>
                <a:gd name="T7" fmla="*/ 0 60000 65536"/>
                <a:gd name="T8" fmla="*/ 0 60000 65536"/>
                <a:gd name="T9" fmla="*/ 0 w 22702"/>
                <a:gd name="T10" fmla="*/ 0 h 27024"/>
                <a:gd name="T11" fmla="*/ 22702 w 22702"/>
                <a:gd name="T12" fmla="*/ 27024 h 270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02" h="27024" fill="none" extrusionOk="0">
                  <a:moveTo>
                    <a:pt x="0" y="28"/>
                  </a:moveTo>
                  <a:cubicBezTo>
                    <a:pt x="367" y="9"/>
                    <a:pt x="734" y="-1"/>
                    <a:pt x="1102" y="0"/>
                  </a:cubicBezTo>
                  <a:cubicBezTo>
                    <a:pt x="13031" y="0"/>
                    <a:pt x="22702" y="9670"/>
                    <a:pt x="22702" y="21600"/>
                  </a:cubicBezTo>
                  <a:cubicBezTo>
                    <a:pt x="22702" y="23430"/>
                    <a:pt x="22469" y="25252"/>
                    <a:pt x="22009" y="27023"/>
                  </a:cubicBezTo>
                </a:path>
                <a:path w="22702" h="27024" stroke="0" extrusionOk="0">
                  <a:moveTo>
                    <a:pt x="0" y="28"/>
                  </a:moveTo>
                  <a:cubicBezTo>
                    <a:pt x="367" y="9"/>
                    <a:pt x="734" y="-1"/>
                    <a:pt x="1102" y="0"/>
                  </a:cubicBezTo>
                  <a:cubicBezTo>
                    <a:pt x="13031" y="0"/>
                    <a:pt x="22702" y="9670"/>
                    <a:pt x="22702" y="21600"/>
                  </a:cubicBezTo>
                  <a:cubicBezTo>
                    <a:pt x="22702" y="23430"/>
                    <a:pt x="22469" y="25252"/>
                    <a:pt x="22009" y="27023"/>
                  </a:cubicBezTo>
                  <a:lnTo>
                    <a:pt x="1102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56"/>
            <p:cNvSpPr txBox="1">
              <a:spLocks noChangeArrowheads="1"/>
            </p:cNvSpPr>
            <p:nvPr/>
          </p:nvSpPr>
          <p:spPr bwMode="auto">
            <a:xfrm>
              <a:off x="4420" y="3405"/>
              <a:ext cx="995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200" dirty="0">
                  <a:latin typeface="Calibri" pitchFamily="34" charset="0"/>
                </a:rPr>
                <a:t>CNT=30</a:t>
              </a:r>
              <a:endParaRPr lang="zh-CN" altLang="zh-CN" sz="1200" dirty="0"/>
            </a:p>
          </p:txBody>
        </p:sp>
        <p:sp>
          <p:nvSpPr>
            <p:cNvPr id="22" name="Text Box 57"/>
            <p:cNvSpPr txBox="1">
              <a:spLocks noChangeArrowheads="1"/>
            </p:cNvSpPr>
            <p:nvPr/>
          </p:nvSpPr>
          <p:spPr bwMode="auto">
            <a:xfrm>
              <a:off x="4288" y="5518"/>
              <a:ext cx="995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200" dirty="0">
                  <a:latin typeface="Calibri" pitchFamily="34" charset="0"/>
                </a:rPr>
                <a:t>CNT=3</a:t>
              </a:r>
              <a:endParaRPr lang="zh-CN" altLang="zh-CN" sz="1200" dirty="0"/>
            </a:p>
          </p:txBody>
        </p:sp>
        <p:sp>
          <p:nvSpPr>
            <p:cNvPr id="23" name="Text Box 58"/>
            <p:cNvSpPr txBox="1">
              <a:spLocks noChangeArrowheads="1"/>
            </p:cNvSpPr>
            <p:nvPr/>
          </p:nvSpPr>
          <p:spPr bwMode="auto">
            <a:xfrm>
              <a:off x="6059" y="5518"/>
              <a:ext cx="995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200" dirty="0">
                  <a:latin typeface="Calibri" pitchFamily="34" charset="0"/>
                </a:rPr>
                <a:t>CNT=40</a:t>
              </a:r>
              <a:endParaRPr lang="zh-CN" altLang="zh-CN" sz="1200" dirty="0"/>
            </a:p>
          </p:txBody>
        </p:sp>
        <p:sp>
          <p:nvSpPr>
            <p:cNvPr id="24" name="Text Box 59"/>
            <p:cNvSpPr txBox="1">
              <a:spLocks noChangeArrowheads="1"/>
            </p:cNvSpPr>
            <p:nvPr/>
          </p:nvSpPr>
          <p:spPr bwMode="auto">
            <a:xfrm>
              <a:off x="6100" y="3513"/>
              <a:ext cx="995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200" dirty="0">
                  <a:latin typeface="Calibri" pitchFamily="34" charset="0"/>
                </a:rPr>
                <a:t>CNT=3</a:t>
              </a:r>
              <a:endParaRPr lang="zh-CN" altLang="zh-CN" sz="1200" dirty="0"/>
            </a:p>
          </p:txBody>
        </p:sp>
      </p:grpSp>
      <p:sp>
        <p:nvSpPr>
          <p:cNvPr id="33" name="Text Box 4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7414792" y="0"/>
            <a:ext cx="17292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Ref. to </a:t>
            </a:r>
            <a:r>
              <a:rPr lang="en-US" altLang="zh-CN" dirty="0" err="1">
                <a:solidFill>
                  <a:srgbClr val="FF0000"/>
                </a:solidFill>
              </a:rPr>
              <a:t>Traffic.v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ctr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>
                <a:ln>
                  <a:noFill/>
                </a:ln>
                <a:effectLst/>
              </a:rPr>
              <a:t>Exercise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FSMD</a:t>
            </a:r>
            <a:r>
              <a:rPr lang="zh-CN" altLang="en-US"/>
              <a:t>来实现一个整数</a:t>
            </a:r>
            <a:r>
              <a:rPr lang="en-US" altLang="zh-CN"/>
              <a:t>n</a:t>
            </a:r>
            <a:r>
              <a:rPr lang="zh-CN" altLang="en-US"/>
              <a:t>的阶乘，画出相应的</a:t>
            </a:r>
            <a:r>
              <a:rPr lang="en-US" altLang="zh-CN"/>
              <a:t>ASMD</a:t>
            </a:r>
            <a:r>
              <a:rPr lang="zh-CN" altLang="en-US"/>
              <a:t>流程图并编写其</a:t>
            </a:r>
            <a:r>
              <a:rPr lang="en-US" altLang="zh-CN"/>
              <a:t>Verilog</a:t>
            </a:r>
            <a:r>
              <a:rPr lang="zh-CN" altLang="en-US"/>
              <a:t>代码。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1691680" y="0"/>
          <a:ext cx="3592513" cy="673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3" imgW="1747818" imgH="3277595" progId="Visio.Drawing.11">
                  <p:embed/>
                </p:oleObj>
              </mc:Choice>
              <mc:Fallback>
                <p:oleObj name="Visio" r:id="rId3" imgW="1747818" imgH="327759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0"/>
                        <a:ext cx="3592513" cy="67389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Text Box 6">
            <a:hlinkClick r:id="rId5" action="ppaction://hlinkfile"/>
          </p:cNvPr>
          <p:cNvSpPr txBox="1">
            <a:spLocks noChangeArrowheads="1"/>
          </p:cNvSpPr>
          <p:nvPr/>
        </p:nvSpPr>
        <p:spPr bwMode="auto">
          <a:xfrm>
            <a:off x="6971610" y="0"/>
            <a:ext cx="21723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refer to. </a:t>
            </a:r>
            <a:r>
              <a:rPr lang="en-US" altLang="zh-CN" dirty="0" err="1">
                <a:solidFill>
                  <a:srgbClr val="FF0000"/>
                </a:solidFill>
              </a:rPr>
              <a:t>Factorial.v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6372200" y="5949280"/>
            <a:ext cx="23955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/>
              <a:t>ASMD chart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ffectLst/>
              </a:rPr>
              <a:t>Exercise 3</a:t>
            </a:r>
            <a:r>
              <a:rPr lang="zh-CN" altLang="en-US" dirty="0">
                <a:effectLst/>
              </a:rPr>
              <a:t>：</a:t>
            </a:r>
            <a:r>
              <a:rPr lang="en-US" altLang="zh-CN" dirty="0">
                <a:ea typeface="宋体" charset="-122"/>
              </a:rPr>
              <a:t>Run-Length Encoder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052736"/>
            <a:ext cx="7818072" cy="480060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行程长度编码即根据字符串的连续重复字符进行编码的一种方法，例如：</a:t>
            </a:r>
            <a:r>
              <a:rPr lang="en-US" altLang="zh-CN" sz="2000" dirty="0"/>
              <a:t> "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aaaaaaabbccccccccdefffffffggggggggg</a:t>
            </a:r>
            <a:r>
              <a:rPr lang="en-US" altLang="zh-CN" sz="2000" dirty="0"/>
              <a:t> "</a:t>
            </a:r>
            <a:r>
              <a:rPr lang="zh-CN" altLang="en-US" sz="2000" dirty="0"/>
              <a:t>输出结果为：</a:t>
            </a:r>
            <a:r>
              <a:rPr lang="en-US" altLang="zh-CN" sz="2000" dirty="0"/>
              <a:t>"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a7b2c8d1e1f7g9</a:t>
            </a:r>
            <a:r>
              <a:rPr lang="en-US" altLang="zh-CN" sz="2000" dirty="0"/>
              <a:t> "</a:t>
            </a:r>
          </a:p>
          <a:p>
            <a:r>
              <a:rPr lang="zh-CN" altLang="en-US" sz="2000" dirty="0"/>
              <a:t>常用于有大量重复数据的信号和图像压缩</a:t>
            </a:r>
            <a:endParaRPr lang="en-US" altLang="zh-CN" sz="2000" dirty="0"/>
          </a:p>
          <a:p>
            <a:r>
              <a:rPr lang="zh-CN" altLang="en-US" sz="2000" dirty="0"/>
              <a:t>试设计一个行程长度编码器：</a:t>
            </a:r>
            <a:endParaRPr lang="en-US" altLang="zh-CN" sz="2000" dirty="0"/>
          </a:p>
          <a:p>
            <a:r>
              <a:rPr lang="en-US" altLang="zh-CN" sz="2000" dirty="0">
                <a:ea typeface="宋体" charset="-122"/>
              </a:rPr>
              <a:t>8-bit input stream</a:t>
            </a:r>
          </a:p>
          <a:p>
            <a:r>
              <a:rPr lang="en-US" altLang="zh-CN" sz="2000" dirty="0">
                <a:ea typeface="宋体" charset="-122"/>
              </a:rPr>
              <a:t>16-bit output stream</a:t>
            </a:r>
          </a:p>
          <a:p>
            <a:pPr lvl="1"/>
            <a:r>
              <a:rPr lang="en-US" altLang="zh-CN" sz="2000" dirty="0">
                <a:ea typeface="宋体" charset="-122"/>
              </a:rPr>
              <a:t>8 high-order bits : Data value</a:t>
            </a:r>
          </a:p>
          <a:p>
            <a:pPr lvl="1"/>
            <a:r>
              <a:rPr lang="en-US" altLang="zh-CN" sz="2000" dirty="0">
                <a:ea typeface="宋体" charset="-122"/>
              </a:rPr>
              <a:t>8 low-order bits : Repeat count of previous data value</a:t>
            </a:r>
          </a:p>
          <a:p>
            <a:r>
              <a:rPr lang="en-US" altLang="zh-CN" sz="2000" dirty="0">
                <a:ea typeface="宋体" charset="-122"/>
              </a:rPr>
              <a:t>Valid bit set when 16-bit output is valid or under-counting</a:t>
            </a:r>
          </a:p>
          <a:p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注意计数器溢出的处理措施，譬如重新计数。</a:t>
            </a:r>
            <a:endParaRPr lang="en-US" altLang="zh-CN" sz="2000" dirty="0">
              <a:solidFill>
                <a:srgbClr val="FF0000"/>
              </a:solidFill>
              <a:ea typeface="宋体" charset="-122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331640" y="5079920"/>
          <a:ext cx="6066045" cy="177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6" name="Visio" r:id="rId3" imgW="3400543" imgH="1000080" progId="Visio.Drawing.11">
                  <p:embed/>
                </p:oleObj>
              </mc:Choice>
              <mc:Fallback>
                <p:oleObj name="Visio" r:id="rId3" imgW="3400543" imgH="100008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079920"/>
                        <a:ext cx="6066045" cy="177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C5BB7A9F-56E0-4901-BDA3-92417CD316B5}"/>
              </a:ext>
            </a:extLst>
          </p:cNvPr>
          <p:cNvSpPr/>
          <p:nvPr/>
        </p:nvSpPr>
        <p:spPr>
          <a:xfrm>
            <a:off x="5727965" y="6488668"/>
            <a:ext cx="3073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Ref. to </a:t>
            </a:r>
            <a:r>
              <a:rPr lang="en-US" altLang="zh-CN" sz="1600" i="1" dirty="0" err="1">
                <a:solidFill>
                  <a:srgbClr val="FF0000"/>
                </a:solidFill>
              </a:rPr>
              <a:t>Run_Length_Encoder.v</a:t>
            </a:r>
            <a:endParaRPr lang="zh-CN" altLang="en-US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834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Exercise 1 :  Give the  HDL descriptions of 2-bit comparator using 3 modeling methods</a:t>
            </a:r>
            <a:endParaRPr lang="zh-CN" altLang="en-US" sz="3200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88841"/>
            <a:ext cx="7200800" cy="446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5401" y="818368"/>
            <a:ext cx="7498080" cy="224989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Cyclic Redundancy Check</a:t>
            </a:r>
            <a:endParaRPr lang="en-US" altLang="zh-CN" dirty="0">
              <a:latin typeface="Calibri" pitchFamily="34" charset="0"/>
            </a:endParaRPr>
          </a:p>
          <a:p>
            <a:r>
              <a:rPr lang="en-US" altLang="zh-CN" dirty="0">
                <a:latin typeface="Calibri" pitchFamily="34" charset="0"/>
              </a:rPr>
              <a:t>Design a 8-bit-input CRC</a:t>
            </a:r>
            <a:r>
              <a:rPr lang="zh-CN" altLang="en-US" dirty="0">
                <a:latin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</a:rPr>
              <a:t>generator (CRC8)</a:t>
            </a:r>
          </a:p>
          <a:p>
            <a:r>
              <a:rPr lang="en-US" altLang="zh-CN" dirty="0">
                <a:latin typeface="Calibri" pitchFamily="34" charset="0"/>
              </a:rPr>
              <a:t>Serial input data: 16bits, 1-bit/cycle</a:t>
            </a:r>
          </a:p>
          <a:p>
            <a:r>
              <a:rPr lang="en-US" altLang="zh-CN" dirty="0">
                <a:latin typeface="Calibri" pitchFamily="34" charset="0"/>
              </a:rPr>
              <a:t>Generator polynomial: f=x^8+x^5+x^4+1 </a:t>
            </a: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1043608" y="0"/>
            <a:ext cx="7406640" cy="1196752"/>
          </a:xfrm>
          <a:prstGeom prst="rect">
            <a:avLst/>
          </a:prstGeom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3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Exercise 4</a:t>
            </a:r>
          </a:p>
        </p:txBody>
      </p:sp>
      <p:sp>
        <p:nvSpPr>
          <p:cNvPr id="5" name="矩形 4"/>
          <p:cNvSpPr/>
          <p:nvPr/>
        </p:nvSpPr>
        <p:spPr>
          <a:xfrm>
            <a:off x="1049257" y="3068267"/>
            <a:ext cx="7848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input bits are shifted into the very left XOR gate. The LSB (leftmost bit) of each byte is shifted in first.</a:t>
            </a:r>
          </a:p>
          <a:p>
            <a:r>
              <a:rPr lang="en-US" altLang="zh-CN" dirty="0"/>
              <a:t>Each flip-flop represents a single CRC output bit. The leftmost flip-flop is the MSB of the CRC. This implementation doesn't need to augment the serial input message with zeros.</a:t>
            </a:r>
          </a:p>
          <a:p>
            <a:r>
              <a:rPr lang="en-US" altLang="zh-CN" dirty="0"/>
              <a:t>Note that in our case the flip-flops are cleared to zeros at the beginning of each CRC calculation.</a:t>
            </a:r>
            <a:endParaRPr lang="zh-CN" altLang="en-US" dirty="0"/>
          </a:p>
        </p:txBody>
      </p:sp>
      <p:sp>
        <p:nvSpPr>
          <p:cNvPr id="2050" name="AutoShape 2" descr="http://ghsi.de/CRC/FF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Text Box 4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6303907" y="124366"/>
            <a:ext cx="28136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ref. to  CRC8_generator.v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3657649-3BA5-45E7-B384-EF01A04C6770}"/>
              </a:ext>
            </a:extLst>
          </p:cNvPr>
          <p:cNvGrpSpPr/>
          <p:nvPr/>
        </p:nvGrpSpPr>
        <p:grpSpPr>
          <a:xfrm>
            <a:off x="1043608" y="5194935"/>
            <a:ext cx="8100392" cy="1663065"/>
            <a:chOff x="1043608" y="5194935"/>
            <a:chExt cx="8100392" cy="166306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43608" y="5379601"/>
              <a:ext cx="8100392" cy="1478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EEEE2F6-10A6-4D3E-83B9-1598845E2B79}"/>
                </a:ext>
              </a:extLst>
            </p:cNvPr>
            <p:cNvSpPr txBox="1"/>
            <p:nvPr/>
          </p:nvSpPr>
          <p:spPr>
            <a:xfrm>
              <a:off x="1403648" y="5194935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Din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9F364EA-281E-489B-8DB8-C24FADB15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73" y="224066"/>
            <a:ext cx="6735773" cy="65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42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 a receiving controller to receive serial data from a data bus.</a:t>
            </a:r>
          </a:p>
          <a:p>
            <a:pPr lvl="1"/>
            <a:r>
              <a:rPr lang="en-US" altLang="zh-CN" dirty="0"/>
              <a:t> Baud rate of the bus is set to 115200 bps</a:t>
            </a:r>
          </a:p>
          <a:p>
            <a:pPr lvl="1"/>
            <a:r>
              <a:rPr lang="en-US" altLang="zh-CN" dirty="0"/>
              <a:t> system clock is 10MHz</a:t>
            </a:r>
          </a:p>
          <a:p>
            <a:pPr lvl="1"/>
            <a:r>
              <a:rPr lang="en-US" altLang="zh-CN" dirty="0"/>
              <a:t>If </a:t>
            </a:r>
            <a:r>
              <a:rPr lang="en-US" altLang="zh-CN" dirty="0" err="1"/>
              <a:t>Desti</a:t>
            </a:r>
            <a:r>
              <a:rPr lang="en-US" altLang="zh-CN" dirty="0"/>
              <a:t> ID equals to node ID, retrieve the 8-bit data from the frame, generate and check CRC code with CRC field in the frame </a:t>
            </a:r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5229200"/>
            <a:ext cx="72009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/>
          </p:cNvSpPr>
          <p:nvPr/>
        </p:nvSpPr>
        <p:spPr bwMode="auto">
          <a:xfrm>
            <a:off x="1432560" y="359898"/>
            <a:ext cx="7406640" cy="1472184"/>
          </a:xfrm>
          <a:prstGeom prst="rect">
            <a:avLst/>
          </a:prstGeom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3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Exercise 5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60648"/>
            <a:ext cx="29051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9133901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068960"/>
            <a:ext cx="3979895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2780928"/>
            <a:ext cx="2827539" cy="1740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4725143"/>
            <a:ext cx="1944216" cy="196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115616" y="5589240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CRC</a:t>
            </a:r>
          </a:p>
          <a:p>
            <a:r>
              <a:rPr lang="en-US" altLang="zh-CN" dirty="0"/>
              <a:t>check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3645024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receiver</a:t>
            </a:r>
            <a:endParaRPr lang="zh-CN" altLang="en-US" sz="2000" dirty="0"/>
          </a:p>
        </p:txBody>
      </p:sp>
      <p:sp>
        <p:nvSpPr>
          <p:cNvPr id="10" name="Text Box 6">
            <a:hlinkClick r:id="rId6" action="ppaction://hlinkfile"/>
          </p:cNvPr>
          <p:cNvSpPr txBox="1">
            <a:spLocks noChangeArrowheads="1"/>
          </p:cNvSpPr>
          <p:nvPr/>
        </p:nvSpPr>
        <p:spPr bwMode="auto">
          <a:xfrm>
            <a:off x="6971610" y="0"/>
            <a:ext cx="20955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refer to. </a:t>
            </a:r>
            <a:r>
              <a:rPr lang="en-US" altLang="zh-CN" dirty="0" err="1">
                <a:solidFill>
                  <a:srgbClr val="FF0000"/>
                </a:solidFill>
              </a:rPr>
              <a:t>receiver.v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crc4_check.v</a:t>
            </a:r>
          </a:p>
        </p:txBody>
      </p:sp>
      <p:sp>
        <p:nvSpPr>
          <p:cNvPr id="11" name="矩形 10"/>
          <p:cNvSpPr/>
          <p:nvPr/>
        </p:nvSpPr>
        <p:spPr>
          <a:xfrm>
            <a:off x="2286000" y="2276872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每比特占用</a:t>
            </a:r>
            <a:r>
              <a:rPr lang="en-US" altLang="zh-CN" dirty="0"/>
              <a:t>8</a:t>
            </a:r>
            <a:r>
              <a:rPr lang="zh-CN" altLang="en-US" dirty="0"/>
              <a:t>个时钟周期，分频倍数：</a:t>
            </a:r>
            <a:r>
              <a:rPr lang="en-US" altLang="zh-CN" dirty="0"/>
              <a:t>10MHz/115200/8=10.8,</a:t>
            </a:r>
            <a:r>
              <a:rPr lang="zh-CN" altLang="en-US" dirty="0"/>
              <a:t>取</a:t>
            </a:r>
            <a:r>
              <a:rPr lang="en-US" altLang="zh-CN" dirty="0"/>
              <a:t>11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Quiz</a:t>
            </a:r>
            <a:endParaRPr dirty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971600" y="1447800"/>
            <a:ext cx="7962088" cy="4800600"/>
          </a:xfrm>
        </p:spPr>
        <p:txBody>
          <a:bodyPr/>
          <a:lstStyle/>
          <a:p>
            <a:r>
              <a:rPr lang="en-US" altLang="zh-CN" dirty="0"/>
              <a:t>Give the </a:t>
            </a:r>
            <a:r>
              <a:rPr lang="en-US" altLang="zh-CN" dirty="0">
                <a:solidFill>
                  <a:srgbClr val="FF0000"/>
                </a:solidFill>
              </a:rPr>
              <a:t>synthesizable </a:t>
            </a:r>
            <a:r>
              <a:rPr lang="en-US" altLang="zh-CN" dirty="0" err="1"/>
              <a:t>Verilog</a:t>
            </a:r>
            <a:r>
              <a:rPr lang="en-US" altLang="zh-CN" dirty="0"/>
              <a:t> code for  modular 100 arithmetic of an integer n. </a:t>
            </a:r>
          </a:p>
          <a:p>
            <a:pPr algn="ctr">
              <a:buFont typeface="Wingdings 2" pitchFamily="18" charset="2"/>
              <a:buNone/>
            </a:pPr>
            <a:r>
              <a:rPr lang="en-US" altLang="zh-CN" dirty="0"/>
              <a:t> ( </a:t>
            </a:r>
            <a:r>
              <a:rPr lang="en-US" altLang="zh-CN" dirty="0" err="1"/>
              <a:t>ie</a:t>
            </a:r>
            <a:r>
              <a:rPr lang="en-US" altLang="zh-CN" dirty="0"/>
              <a:t>., R = n % 100)</a:t>
            </a:r>
            <a:endParaRPr lang="zh-CN" altLang="en-US" dirty="0"/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1043608" y="3860800"/>
            <a:ext cx="7849567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dirty="0"/>
              <a:t> </a:t>
            </a:r>
            <a:r>
              <a:rPr lang="en-US" altLang="zh-CN" sz="3200" dirty="0"/>
              <a:t>refer to. </a:t>
            </a:r>
            <a:r>
              <a:rPr lang="en-US" altLang="zh-CN" sz="3200" dirty="0">
                <a:hlinkClick r:id="rId2" action="ppaction://hlinkfile"/>
              </a:rPr>
              <a:t>mod_100.v for regular one</a:t>
            </a:r>
            <a:r>
              <a:rPr lang="en-US" altLang="zh-CN" sz="3200" dirty="0"/>
              <a:t>,</a:t>
            </a:r>
          </a:p>
          <a:p>
            <a:r>
              <a:rPr lang="en-US" altLang="zh-CN" sz="3200" dirty="0"/>
              <a:t>              </a:t>
            </a:r>
            <a:r>
              <a:rPr lang="en-US" altLang="zh-CN" sz="3200" dirty="0">
                <a:hlinkClick r:id="rId3" action="ppaction://hlinkfile"/>
              </a:rPr>
              <a:t>mod_100_fast_x5.v</a:t>
            </a:r>
            <a:r>
              <a:rPr lang="en-US" altLang="zh-CN" sz="3200" dirty="0"/>
              <a:t> for </a:t>
            </a:r>
            <a:r>
              <a:rPr lang="en-US" altLang="zh-CN" sz="3200" dirty="0">
                <a:solidFill>
                  <a:srgbClr val="FF0000"/>
                </a:solidFill>
              </a:rPr>
              <a:t>fast </a:t>
            </a:r>
            <a:r>
              <a:rPr lang="en-US" altLang="zh-CN" sz="3200" dirty="0"/>
              <a:t>one.</a:t>
            </a:r>
          </a:p>
          <a:p>
            <a:r>
              <a:rPr lang="en-US" altLang="zh-CN" sz="3600" dirty="0"/>
              <a:t>           </a:t>
            </a:r>
          </a:p>
          <a:p>
            <a:pPr algn="ctr"/>
            <a:r>
              <a:rPr lang="en-US" altLang="zh-CN" sz="4000" b="1" dirty="0">
                <a:solidFill>
                  <a:srgbClr val="FF0000"/>
                </a:solidFill>
              </a:rPr>
              <a:t>speed</a:t>
            </a:r>
            <a:r>
              <a:rPr lang="en-US" altLang="zh-CN" sz="4000" dirty="0"/>
              <a:t> or </a:t>
            </a:r>
            <a:r>
              <a:rPr lang="en-US" altLang="zh-CN" sz="4000" b="1" dirty="0">
                <a:solidFill>
                  <a:srgbClr val="FF0000"/>
                </a:solidFill>
              </a:rPr>
              <a:t>area</a:t>
            </a:r>
            <a:r>
              <a:rPr lang="en-US" altLang="zh-CN" sz="4000" dirty="0"/>
              <a:t>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1196752"/>
            <a:ext cx="7498080" cy="157018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dirty="0"/>
              <a:t>  利用</a:t>
            </a:r>
            <a:r>
              <a:rPr lang="en-US" altLang="zh-CN" sz="2800" dirty="0"/>
              <a:t>3X3</a:t>
            </a:r>
            <a:r>
              <a:rPr lang="zh-CN" altLang="en-US" sz="2800" dirty="0"/>
              <a:t>方形窗口的中值滤波器对</a:t>
            </a:r>
            <a:r>
              <a:rPr lang="en-US" altLang="zh-CN" sz="2800" dirty="0"/>
              <a:t>2D</a:t>
            </a:r>
            <a:r>
              <a:rPr lang="zh-CN" altLang="en-US" sz="2800" dirty="0"/>
              <a:t>灰度图像进行实时处理，消除图像中的椒盐噪声。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708920"/>
            <a:ext cx="7128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/>
              <a:t>中值滤波原理：对图像中每个像素点的</a:t>
            </a:r>
            <a:r>
              <a:rPr lang="en-US" altLang="zh-CN" sz="2400" dirty="0"/>
              <a:t>3X3=9</a:t>
            </a:r>
            <a:r>
              <a:rPr lang="zh-CN" altLang="en-US" sz="2400" dirty="0"/>
              <a:t>个邻域的灰度值进行排序，取其中间值作为该像素点的灰度值。</a:t>
            </a:r>
            <a:endParaRPr lang="en-US" altLang="zh-CN" sz="2400" dirty="0"/>
          </a:p>
          <a:p>
            <a:pPr>
              <a:buFont typeface="Wingdings" pitchFamily="2" charset="2"/>
              <a:buChar char="p"/>
            </a:pPr>
            <a:r>
              <a:rPr lang="zh-CN" altLang="en-US" sz="2400" dirty="0"/>
              <a:t>传统的通过排序求中值的算法，每个像素点需要执行</a:t>
            </a:r>
            <a:r>
              <a:rPr lang="en-US" altLang="zh-CN" sz="2400" dirty="0"/>
              <a:t>n(n-1)/2</a:t>
            </a:r>
            <a:r>
              <a:rPr lang="zh-CN" altLang="en-US" sz="2400" dirty="0"/>
              <a:t>次比较运算，运算量大。考虑采用流水线方式，并选择快速算法。</a:t>
            </a:r>
            <a:endParaRPr lang="en-US" altLang="zh-CN" sz="2400" dirty="0"/>
          </a:p>
          <a:p>
            <a:pPr>
              <a:buFont typeface="Wingdings" pitchFamily="2" charset="2"/>
              <a:buChar char="p"/>
            </a:pPr>
            <a:r>
              <a:rPr lang="zh-CN" altLang="en-US" sz="2400" dirty="0"/>
              <a:t>一种快速算法步骤为：先将模板中的每一列排序，然后将每一行排序，然后将对角线排序，其中间值即为所求。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43608" y="274638"/>
            <a:ext cx="7890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3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Exercise II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996952"/>
            <a:ext cx="5604101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268760"/>
            <a:ext cx="337360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80112" y="0"/>
            <a:ext cx="3563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refer to. medium_filter3X3.v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Structural/dataflow modeling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556792"/>
            <a:ext cx="3352200" cy="4247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model count2bit(</a:t>
            </a:r>
          </a:p>
          <a:p>
            <a:r>
              <a:rPr lang="en-US" altLang="zh-CN" dirty="0"/>
              <a:t>input a0, a1, b0,b1,</a:t>
            </a:r>
          </a:p>
          <a:p>
            <a:r>
              <a:rPr lang="en-US" altLang="zh-CN" dirty="0"/>
              <a:t>output </a:t>
            </a:r>
            <a:r>
              <a:rPr lang="en-US" altLang="zh-CN" dirty="0" err="1"/>
              <a:t>a_gt_b</a:t>
            </a:r>
            <a:r>
              <a:rPr lang="en-US" altLang="zh-CN" dirty="0"/>
              <a:t>, </a:t>
            </a:r>
            <a:r>
              <a:rPr lang="en-US" altLang="zh-CN" dirty="0" err="1"/>
              <a:t>a_lt_b</a:t>
            </a:r>
            <a:r>
              <a:rPr lang="en-US" altLang="zh-CN" dirty="0"/>
              <a:t>, </a:t>
            </a:r>
            <a:r>
              <a:rPr lang="en-US" altLang="zh-CN" dirty="0" err="1"/>
              <a:t>a_eq_b</a:t>
            </a:r>
            <a:endParaRPr lang="en-US" altLang="zh-CN" dirty="0"/>
          </a:p>
          <a:p>
            <a:r>
              <a:rPr lang="en-US" altLang="zh-CN" dirty="0"/>
              <a:t>);</a:t>
            </a:r>
          </a:p>
          <a:p>
            <a:r>
              <a:rPr lang="en-US" altLang="zh-CN" dirty="0"/>
              <a:t>not I0(w6, a1);</a:t>
            </a:r>
          </a:p>
          <a:p>
            <a:r>
              <a:rPr lang="en-US" altLang="zh-CN" dirty="0"/>
              <a:t>not I1(w7, a0);</a:t>
            </a:r>
          </a:p>
          <a:p>
            <a:r>
              <a:rPr lang="en-US" altLang="zh-CN" dirty="0"/>
              <a:t>and I2(w1, w6, b1);</a:t>
            </a:r>
          </a:p>
          <a:p>
            <a:r>
              <a:rPr lang="en-US" altLang="zh-CN" dirty="0"/>
              <a:t>and I3(w2, w6, w7, b0);</a:t>
            </a:r>
          </a:p>
          <a:p>
            <a:r>
              <a:rPr lang="en-US" altLang="zh-CN" dirty="0"/>
              <a:t>and I4(w3, w7, b1, b0);</a:t>
            </a:r>
          </a:p>
          <a:p>
            <a:r>
              <a:rPr lang="en-US" altLang="zh-CN" dirty="0" err="1"/>
              <a:t>xor</a:t>
            </a:r>
            <a:r>
              <a:rPr lang="en-US" altLang="zh-CN" dirty="0"/>
              <a:t> I5(w4, a1, b1);</a:t>
            </a:r>
          </a:p>
          <a:p>
            <a:r>
              <a:rPr lang="en-US" altLang="zh-CN" dirty="0" err="1"/>
              <a:t>xor</a:t>
            </a:r>
            <a:r>
              <a:rPr lang="en-US" altLang="zh-CN" dirty="0"/>
              <a:t> I6(w5, a0, b0);</a:t>
            </a:r>
          </a:p>
          <a:p>
            <a:r>
              <a:rPr lang="en-US" altLang="zh-CN" dirty="0"/>
              <a:t>nor I7(</a:t>
            </a:r>
            <a:r>
              <a:rPr lang="en-US" altLang="zh-CN" dirty="0" err="1"/>
              <a:t>a_gt_b</a:t>
            </a:r>
            <a:r>
              <a:rPr lang="en-US" altLang="zh-CN" dirty="0"/>
              <a:t>, </a:t>
            </a:r>
            <a:r>
              <a:rPr lang="en-US" altLang="zh-CN" dirty="0" err="1"/>
              <a:t>a_lt_b</a:t>
            </a:r>
            <a:r>
              <a:rPr lang="en-US" altLang="zh-CN" dirty="0"/>
              <a:t>, </a:t>
            </a:r>
            <a:r>
              <a:rPr lang="en-US" altLang="zh-CN" dirty="0" err="1"/>
              <a:t>a_eq_b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or I8(</a:t>
            </a:r>
            <a:r>
              <a:rPr lang="en-US" altLang="zh-CN" dirty="0" err="1"/>
              <a:t>a_lt_b</a:t>
            </a:r>
            <a:r>
              <a:rPr lang="en-US" altLang="zh-CN" dirty="0"/>
              <a:t>, w1, w2, w3);</a:t>
            </a:r>
          </a:p>
          <a:p>
            <a:r>
              <a:rPr lang="en-US" altLang="zh-CN" dirty="0"/>
              <a:t>or I9(</a:t>
            </a:r>
            <a:r>
              <a:rPr lang="en-US" altLang="zh-CN" dirty="0" err="1"/>
              <a:t>a_gt_b</a:t>
            </a:r>
            <a:r>
              <a:rPr lang="en-US" altLang="zh-CN" dirty="0"/>
              <a:t>, w4, w5);</a:t>
            </a:r>
          </a:p>
          <a:p>
            <a:r>
              <a:rPr lang="en-US" altLang="zh-CN" dirty="0" err="1"/>
              <a:t>endmodule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6056" y="1556792"/>
            <a:ext cx="3600400" cy="4247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model count2bit(</a:t>
            </a:r>
          </a:p>
          <a:p>
            <a:r>
              <a:rPr lang="en-US" altLang="zh-CN" dirty="0"/>
              <a:t>input a0, a1, b0,b1,</a:t>
            </a:r>
          </a:p>
          <a:p>
            <a:r>
              <a:rPr lang="en-US" altLang="zh-CN" dirty="0"/>
              <a:t>output </a:t>
            </a:r>
            <a:r>
              <a:rPr lang="en-US" altLang="zh-CN" dirty="0" err="1"/>
              <a:t>a_gt_b</a:t>
            </a:r>
            <a:r>
              <a:rPr lang="en-US" altLang="zh-CN" dirty="0"/>
              <a:t>, </a:t>
            </a:r>
            <a:r>
              <a:rPr lang="en-US" altLang="zh-CN" dirty="0" err="1"/>
              <a:t>a_lt_b</a:t>
            </a:r>
            <a:r>
              <a:rPr lang="en-US" altLang="zh-CN" dirty="0"/>
              <a:t>, </a:t>
            </a:r>
            <a:r>
              <a:rPr lang="en-US" altLang="zh-CN" dirty="0" err="1"/>
              <a:t>a_eq_b</a:t>
            </a:r>
            <a:endParaRPr lang="en-US" altLang="zh-CN" dirty="0"/>
          </a:p>
          <a:p>
            <a:r>
              <a:rPr lang="en-US" altLang="zh-CN" dirty="0"/>
              <a:t>);</a:t>
            </a:r>
          </a:p>
          <a:p>
            <a:r>
              <a:rPr lang="en-US" altLang="zh-CN" dirty="0"/>
              <a:t>assign w6=~a1;</a:t>
            </a:r>
          </a:p>
          <a:p>
            <a:r>
              <a:rPr lang="en-US" altLang="zh-CN" dirty="0"/>
              <a:t>assign w7=~a0;</a:t>
            </a:r>
          </a:p>
          <a:p>
            <a:r>
              <a:rPr lang="en-US" altLang="zh-CN" dirty="0"/>
              <a:t>assign w1= w6&amp;&amp;b1;</a:t>
            </a:r>
          </a:p>
          <a:p>
            <a:r>
              <a:rPr lang="en-US" altLang="zh-CN" dirty="0"/>
              <a:t>assign w2=w6&amp;&amp;w7&amp;&amp;b0;</a:t>
            </a:r>
          </a:p>
          <a:p>
            <a:r>
              <a:rPr lang="en-US" altLang="zh-CN" dirty="0"/>
              <a:t>assign w3=w7&amp;&amp;b1&amp;&amp; b0;</a:t>
            </a:r>
          </a:p>
          <a:p>
            <a:r>
              <a:rPr lang="en-US" altLang="zh-CN" dirty="0"/>
              <a:t>assign w4=a1^ b1;</a:t>
            </a:r>
          </a:p>
          <a:p>
            <a:r>
              <a:rPr lang="en-US" altLang="zh-CN" dirty="0"/>
              <a:t>assign w5= a0^ b0;</a:t>
            </a:r>
          </a:p>
          <a:p>
            <a:r>
              <a:rPr lang="en-US" altLang="zh-CN" dirty="0"/>
              <a:t>assign </a:t>
            </a:r>
            <a:r>
              <a:rPr lang="en-US" altLang="zh-CN" dirty="0" err="1"/>
              <a:t>a_gt_b</a:t>
            </a:r>
            <a:r>
              <a:rPr lang="en-US" altLang="zh-CN" dirty="0"/>
              <a:t>=~(</a:t>
            </a:r>
            <a:r>
              <a:rPr lang="en-US" altLang="zh-CN" dirty="0" err="1"/>
              <a:t>a_lt_b</a:t>
            </a:r>
            <a:r>
              <a:rPr lang="en-US" altLang="zh-CN" dirty="0"/>
              <a:t>||</a:t>
            </a:r>
            <a:r>
              <a:rPr lang="en-US" altLang="zh-CN" dirty="0" err="1"/>
              <a:t>a_eq_b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assign </a:t>
            </a:r>
            <a:r>
              <a:rPr lang="en-US" altLang="zh-CN" dirty="0" err="1"/>
              <a:t>a_lt_b</a:t>
            </a:r>
            <a:r>
              <a:rPr lang="en-US" altLang="zh-CN" dirty="0"/>
              <a:t>= w1|| w2|| w3;</a:t>
            </a:r>
          </a:p>
          <a:p>
            <a:r>
              <a:rPr lang="en-US" altLang="zh-CN" dirty="0"/>
              <a:t>assign </a:t>
            </a:r>
            <a:r>
              <a:rPr lang="en-US" altLang="zh-CN" dirty="0" err="1"/>
              <a:t>a_gt_b</a:t>
            </a:r>
            <a:r>
              <a:rPr lang="en-US" altLang="zh-CN" dirty="0"/>
              <a:t>= w4|| w5;</a:t>
            </a:r>
          </a:p>
          <a:p>
            <a:r>
              <a:rPr lang="en-US" altLang="zh-CN" dirty="0" err="1"/>
              <a:t>endmodule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Behavioral modeling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1628800"/>
            <a:ext cx="4392488" cy="452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model count2bit(</a:t>
            </a:r>
          </a:p>
          <a:p>
            <a:r>
              <a:rPr lang="en-US" altLang="zh-CN" dirty="0"/>
              <a:t>input a0, a1, b0,b1,</a:t>
            </a:r>
          </a:p>
          <a:p>
            <a:r>
              <a:rPr lang="en-US" altLang="zh-CN" dirty="0"/>
              <a:t>output  </a:t>
            </a:r>
            <a:r>
              <a:rPr lang="en-US" altLang="zh-CN" dirty="0" err="1"/>
              <a:t>reg</a:t>
            </a:r>
            <a:r>
              <a:rPr lang="en-US" altLang="zh-CN" dirty="0"/>
              <a:t>  </a:t>
            </a:r>
            <a:r>
              <a:rPr lang="en-US" altLang="zh-CN" dirty="0" err="1"/>
              <a:t>a_gt_b</a:t>
            </a:r>
            <a:r>
              <a:rPr lang="en-US" altLang="zh-CN" dirty="0"/>
              <a:t>, </a:t>
            </a:r>
            <a:r>
              <a:rPr lang="en-US" altLang="zh-CN" dirty="0" err="1"/>
              <a:t>a_lt_b</a:t>
            </a:r>
            <a:r>
              <a:rPr lang="en-US" altLang="zh-CN" dirty="0"/>
              <a:t>, </a:t>
            </a:r>
            <a:r>
              <a:rPr lang="en-US" altLang="zh-CN" dirty="0" err="1"/>
              <a:t>a_eq_b</a:t>
            </a:r>
            <a:endParaRPr lang="en-US" altLang="zh-CN" dirty="0"/>
          </a:p>
          <a:p>
            <a:r>
              <a:rPr lang="en-US" altLang="zh-CN" dirty="0"/>
              <a:t>);</a:t>
            </a:r>
          </a:p>
          <a:p>
            <a:r>
              <a:rPr lang="en-US" altLang="zh-CN" dirty="0"/>
              <a:t>always @* begin</a:t>
            </a:r>
          </a:p>
          <a:p>
            <a:r>
              <a:rPr lang="en-US" altLang="zh-CN" dirty="0"/>
              <a:t>    if ({a1,a0}&gt;{b1,b0}) begin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a_gt_b</a:t>
            </a:r>
            <a:r>
              <a:rPr lang="en-US" altLang="zh-CN" dirty="0"/>
              <a:t>=1;  </a:t>
            </a:r>
            <a:r>
              <a:rPr lang="en-US" altLang="zh-CN" dirty="0" err="1"/>
              <a:t>a_eq_b</a:t>
            </a:r>
            <a:r>
              <a:rPr lang="en-US" altLang="zh-CN" dirty="0"/>
              <a:t>=0;  </a:t>
            </a:r>
            <a:r>
              <a:rPr lang="en-US" altLang="zh-CN" dirty="0" err="1"/>
              <a:t>a_lt_b</a:t>
            </a:r>
            <a:r>
              <a:rPr lang="en-US" altLang="zh-CN" dirty="0"/>
              <a:t>=0;</a:t>
            </a:r>
          </a:p>
          <a:p>
            <a:r>
              <a:rPr lang="en-US" altLang="zh-CN" dirty="0"/>
              <a:t>     end</a:t>
            </a:r>
          </a:p>
          <a:p>
            <a:r>
              <a:rPr lang="en-US" altLang="zh-CN" dirty="0"/>
              <a:t>     else if ({a1,a0}={b1,b0}) begin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a_gt_b</a:t>
            </a:r>
            <a:r>
              <a:rPr lang="en-US" altLang="zh-CN" dirty="0"/>
              <a:t>=0;  </a:t>
            </a:r>
            <a:r>
              <a:rPr lang="en-US" altLang="zh-CN" dirty="0" err="1"/>
              <a:t>a_eq_b</a:t>
            </a:r>
            <a:r>
              <a:rPr lang="en-US" altLang="zh-CN" dirty="0"/>
              <a:t>=1;  </a:t>
            </a:r>
            <a:r>
              <a:rPr lang="en-US" altLang="zh-CN" dirty="0" err="1"/>
              <a:t>a_lt_b</a:t>
            </a:r>
            <a:r>
              <a:rPr lang="en-US" altLang="zh-CN" dirty="0"/>
              <a:t>=0;</a:t>
            </a:r>
          </a:p>
          <a:p>
            <a:r>
              <a:rPr lang="en-US" altLang="zh-CN" dirty="0"/>
              <a:t>     end</a:t>
            </a:r>
          </a:p>
          <a:p>
            <a:r>
              <a:rPr lang="en-US" altLang="zh-CN" dirty="0"/>
              <a:t>     else  begin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a_gt_b</a:t>
            </a:r>
            <a:r>
              <a:rPr lang="en-US" altLang="zh-CN" dirty="0"/>
              <a:t>=0;  </a:t>
            </a:r>
            <a:r>
              <a:rPr lang="en-US" altLang="zh-CN" dirty="0" err="1"/>
              <a:t>a_eq_b</a:t>
            </a:r>
            <a:r>
              <a:rPr lang="en-US" altLang="zh-CN" dirty="0"/>
              <a:t>=0;  </a:t>
            </a:r>
            <a:r>
              <a:rPr lang="en-US" altLang="zh-CN" dirty="0" err="1"/>
              <a:t>a_lt_b</a:t>
            </a:r>
            <a:r>
              <a:rPr lang="en-US" altLang="zh-CN" dirty="0"/>
              <a:t>=1;</a:t>
            </a:r>
          </a:p>
          <a:p>
            <a:r>
              <a:rPr lang="en-US" altLang="zh-CN" dirty="0"/>
              <a:t>     end</a:t>
            </a:r>
          </a:p>
          <a:p>
            <a:r>
              <a:rPr lang="en-US" altLang="zh-CN" dirty="0"/>
              <a:t>end</a:t>
            </a:r>
          </a:p>
          <a:p>
            <a:r>
              <a:rPr lang="en-US" altLang="zh-CN" dirty="0" err="1"/>
              <a:t>endmodule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842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Exercise 2:  Behavioral modeling  of a 4-to-2 Priority Encoder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060848"/>
            <a:ext cx="7903894" cy="355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3FE75A8-9A0B-4373-BAD1-2A89FC07E530}"/>
              </a:ext>
            </a:extLst>
          </p:cNvPr>
          <p:cNvCxnSpPr/>
          <p:nvPr/>
        </p:nvCxnSpPr>
        <p:spPr>
          <a:xfrm flipV="1">
            <a:off x="4860032" y="3140968"/>
            <a:ext cx="0" cy="18722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DAE368C-1CBF-4D96-9974-3FA8ADB1F84C}"/>
              </a:ext>
            </a:extLst>
          </p:cNvPr>
          <p:cNvSpPr txBox="1"/>
          <p:nvPr/>
        </p:nvSpPr>
        <p:spPr>
          <a:xfrm>
            <a:off x="4572000" y="494443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Behavioral modeling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9792" y="1556792"/>
            <a:ext cx="3528392" cy="452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model encoder4_2(</a:t>
            </a:r>
          </a:p>
          <a:p>
            <a:r>
              <a:rPr lang="en-US" altLang="zh-CN" dirty="0"/>
              <a:t>input I0, I1, I2, I3,</a:t>
            </a:r>
          </a:p>
          <a:p>
            <a:r>
              <a:rPr lang="en-US" altLang="zh-CN" dirty="0"/>
              <a:t>output  </a:t>
            </a:r>
            <a:r>
              <a:rPr lang="en-US" altLang="zh-CN" dirty="0" err="1"/>
              <a:t>reg</a:t>
            </a:r>
            <a:r>
              <a:rPr lang="en-US" altLang="zh-CN" dirty="0"/>
              <a:t>  A0, A1</a:t>
            </a:r>
          </a:p>
          <a:p>
            <a:r>
              <a:rPr lang="en-US" altLang="zh-CN" dirty="0"/>
              <a:t>);</a:t>
            </a:r>
          </a:p>
          <a:p>
            <a:r>
              <a:rPr lang="en-US" altLang="zh-CN" dirty="0"/>
              <a:t>always @* begin</a:t>
            </a:r>
          </a:p>
          <a:p>
            <a:r>
              <a:rPr lang="en-US" altLang="zh-CN" dirty="0"/>
              <a:t>    if (I3==1) begin</a:t>
            </a:r>
          </a:p>
          <a:p>
            <a:r>
              <a:rPr lang="en-US" altLang="zh-CN" dirty="0"/>
              <a:t>       A0=1; A1=1;    end</a:t>
            </a:r>
          </a:p>
          <a:p>
            <a:r>
              <a:rPr lang="en-US" altLang="zh-CN" dirty="0"/>
              <a:t>    else if(I2==1) ) begin</a:t>
            </a:r>
          </a:p>
          <a:p>
            <a:r>
              <a:rPr lang="en-US" altLang="zh-CN" dirty="0"/>
              <a:t>       A0=0; A1=1;    end</a:t>
            </a:r>
          </a:p>
          <a:p>
            <a:r>
              <a:rPr lang="en-US" altLang="zh-CN" dirty="0"/>
              <a:t>    else if(I1==1) ) begin</a:t>
            </a:r>
          </a:p>
          <a:p>
            <a:r>
              <a:rPr lang="en-US" altLang="zh-CN" dirty="0"/>
              <a:t>       A0=1; A1=0;    end</a:t>
            </a:r>
          </a:p>
          <a:p>
            <a:r>
              <a:rPr lang="en-US" altLang="zh-CN" dirty="0"/>
              <a:t>    else if(I0==1) ) begin</a:t>
            </a:r>
          </a:p>
          <a:p>
            <a:r>
              <a:rPr lang="en-US" altLang="zh-CN" dirty="0"/>
              <a:t>       A0=0; A1=0;    end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else begin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A0=1’bz; A1=1’bz;  end</a:t>
            </a:r>
          </a:p>
          <a:p>
            <a:r>
              <a:rPr lang="en-US" altLang="zh-CN" dirty="0" err="1"/>
              <a:t>endmodule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842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Exercise 3:  Modeling  of the BCD-to-7-segment Convertor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2397" y="2636912"/>
            <a:ext cx="383763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1445" y="2060848"/>
            <a:ext cx="440255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04662" y="6488668"/>
            <a:ext cx="4139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Ref. to “BCD2_7Segment_convertor.v”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4298</TotalTime>
  <Words>3567</Words>
  <Application>Microsoft Office PowerPoint</Application>
  <PresentationFormat>全屏显示(4:3)</PresentationFormat>
  <Paragraphs>527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Arial Unicode MS</vt:lpstr>
      <vt:lpstr>华文中宋</vt:lpstr>
      <vt:lpstr>宋体</vt:lpstr>
      <vt:lpstr>Arial</vt:lpstr>
      <vt:lpstr>Calibri</vt:lpstr>
      <vt:lpstr>Gill Sans MT</vt:lpstr>
      <vt:lpstr>Verdana</vt:lpstr>
      <vt:lpstr>Wingdings</vt:lpstr>
      <vt:lpstr>Wingdings 2</vt:lpstr>
      <vt:lpstr>夏至</vt:lpstr>
      <vt:lpstr>Visio</vt:lpstr>
      <vt:lpstr>PowerPoint 演示文稿</vt:lpstr>
      <vt:lpstr>Lecture 3 Basics of Verilog</vt:lpstr>
      <vt:lpstr>Lecture 4 Combinational Circuit</vt:lpstr>
      <vt:lpstr>Exercise 1 :  Give the  HDL descriptions of 2-bit comparator using 3 modeling methods</vt:lpstr>
      <vt:lpstr>Structural/dataflow modeling</vt:lpstr>
      <vt:lpstr>Behavioral modeling</vt:lpstr>
      <vt:lpstr>Exercise 2:  Behavioral modeling  of a 4-to-2 Priority Encoder</vt:lpstr>
      <vt:lpstr>Behavioral modeling</vt:lpstr>
      <vt:lpstr>Exercise 3:  Modeling  of the BCD-to-7-segment Convertor</vt:lpstr>
      <vt:lpstr>Exercise 4: Code the functionality of the 74381 ALU chip.</vt:lpstr>
      <vt:lpstr>Exercise 5: BCD Adder</vt:lpstr>
      <vt:lpstr>PowerPoint 演示文稿</vt:lpstr>
      <vt:lpstr>PowerPoint 演示文稿</vt:lpstr>
      <vt:lpstr>Quiz, tell the result and why</vt:lpstr>
      <vt:lpstr>PowerPoint 演示文稿</vt:lpstr>
      <vt:lpstr>Lecture 5,   Exercise I</vt:lpstr>
      <vt:lpstr>PowerPoint 演示文稿</vt:lpstr>
      <vt:lpstr>Lecture 5,  Exercise II</vt:lpstr>
      <vt:lpstr>PowerPoint 演示文稿</vt:lpstr>
      <vt:lpstr>Lecture 5, Exercise III</vt:lpstr>
      <vt:lpstr>Exercise IV</vt:lpstr>
      <vt:lpstr>PowerPoint 演示文稿</vt:lpstr>
      <vt:lpstr>Lecture 7,  Exercise 1</vt:lpstr>
      <vt:lpstr>PowerPoint 演示文稿</vt:lpstr>
      <vt:lpstr>Lecture 6,  Exercise II</vt:lpstr>
      <vt:lpstr>Lecture 6,  Exercise III</vt:lpstr>
      <vt:lpstr>Lecture 6,  Exercise IV</vt:lpstr>
      <vt:lpstr>PowerPoint 演示文稿</vt:lpstr>
      <vt:lpstr>Exercise V</vt:lpstr>
      <vt:lpstr>PowerPoint 演示文稿</vt:lpstr>
      <vt:lpstr>Exercise V</vt:lpstr>
      <vt:lpstr>PowerPoint 演示文稿</vt:lpstr>
      <vt:lpstr>Exercise VII</vt:lpstr>
      <vt:lpstr>PowerPoint 演示文稿</vt:lpstr>
      <vt:lpstr>Lecture8_FSMD ：Exercise1</vt:lpstr>
      <vt:lpstr>PowerPoint 演示文稿</vt:lpstr>
      <vt:lpstr>Exercise</vt:lpstr>
      <vt:lpstr>PowerPoint 演示文稿</vt:lpstr>
      <vt:lpstr>Exercise 3：Run-Length Encoder</vt:lpstr>
      <vt:lpstr>PowerPoint 演示文稿</vt:lpstr>
      <vt:lpstr>PowerPoint 演示文稿</vt:lpstr>
      <vt:lpstr>PowerPoint 演示文稿</vt:lpstr>
      <vt:lpstr>PowerPoint 演示文稿</vt:lpstr>
      <vt:lpstr>Quiz</vt:lpstr>
      <vt:lpstr>  利用3X3方形窗口的中值滤波器对2D灰度图像进行实时处理，消除图像中的椒盐噪声。</vt:lpstr>
      <vt:lpstr>PowerPoint 演示文稿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Verilog</dc:title>
  <dc:creator>Xu hegen</dc:creator>
  <cp:lastModifiedBy>ZHANG Wenfeng</cp:lastModifiedBy>
  <cp:revision>267</cp:revision>
  <dcterms:created xsi:type="dcterms:W3CDTF">2008-09-21T13:28:40Z</dcterms:created>
  <dcterms:modified xsi:type="dcterms:W3CDTF">2018-11-15T07:59:42Z</dcterms:modified>
</cp:coreProperties>
</file>