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3" r:id="rId6"/>
    <p:sldId id="266" r:id="rId7"/>
    <p:sldId id="268" r:id="rId8"/>
    <p:sldId id="264" r:id="rId9"/>
    <p:sldId id="271" r:id="rId10"/>
    <p:sldId id="27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0DFDC-24DD-7956-E4C7-9F533B81C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632BB-DAE5-38D0-A177-12C91E819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E6DE8-5F52-D85B-4D26-67430716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FE8E4-013B-F769-6B5D-9706BF26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BBB9D-E7AB-CC2A-6934-FF8CB45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2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8FCD-466E-BFBF-E08B-B18C82D5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D65BE-7141-CB00-4564-79D22AD9F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30481-A8D7-4DD9-EAF4-A04B806F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59DF5-769F-2F0E-200F-AA062CD0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7B145-AE6F-C389-74E2-3195BF52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0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EC3248-C3D4-3527-5421-574129525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1EAFC7-5285-DAD3-AB0C-D86D44699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DE844-6D4E-7311-62DE-74ACD597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6A08C-A632-1B21-5D56-8EBA41AC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9C93B-A699-8A51-75FE-BC7063E0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35970-EB5F-0EF2-050E-9C86C344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36438-9E8F-27F7-05DD-3F0AC955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2B622-A85B-C97A-5408-27F2A5C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6A55B-AD4D-1600-574C-44285AA7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621E0-22E7-EE85-1FC4-08D53CEC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8C627-110D-E5CE-5B16-5ECD142E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A7565-78C9-0BAB-D504-C4458978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108D2-3A7D-AC35-96B3-B31C7429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03238-5F9E-1E8D-0F05-E2050021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7346A-6158-224E-7A01-1F521811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8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BFDCC-B3FF-71E2-5055-D75F76BD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DFF04-127C-4CED-835A-165427699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617D9-9EB0-2A0B-4F21-8DE13A5CD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FD6709-A6E7-01B6-9D78-2EAF097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ED8E3-74A3-AA05-036E-25E30880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8FC900-D046-54C7-220F-4F67822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0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5B0C-6B40-C576-0A82-AF8175B5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68EF0-E022-4407-7B4B-56C06335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C2A66-09C5-2431-29CD-20CBB94A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74D39F-F7F0-8D32-8D72-80984BCD2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65F36-C94E-26DD-347D-7D13CE928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00E17-7ADE-9378-345D-EB35753D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9CC52E-70E1-06E6-D215-E5BE64E3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1C1F99-BF3C-81B4-AEB1-E5F12F1C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E5305-5D90-9D68-A33D-48ECEC8C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102FF-310B-30D5-2AC2-DC12F28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828D2-3AE9-D466-18F2-EC0DA373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F81364-F092-D757-1A19-9806B82B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1F573-EED6-E71A-A2F3-51881CFB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6634F4-2F86-7946-F313-1CBE2677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D3908-11BF-02FC-C8E7-A300180A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3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AF1DA-D32A-9FA3-36B4-3BC7CA18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E0EE5-0F55-EB6C-1F8C-C2E03322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3E4F0-5229-A422-A022-08489B49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B3534-857C-339D-22A2-3704C470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6D89A-116D-6487-91AA-F784107A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25122-A65A-E5E4-F037-74A3978F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8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73446-5B08-E6E9-92FC-CA280E1B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53D1C4-CEA6-CA24-70E8-9588CCF41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E28CD-F306-4BE8-2603-6E0CEBC2E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835E7A-F073-599E-DFFF-7A2152C8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19E3B-0B60-4B63-5B76-3093602C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4FA68-A5A0-B1D3-52A6-24755EE1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E823D2-8946-6681-98EC-E70CBCCD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F015A-D927-CD4C-7913-4FB12BC4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79024-EF6E-A1FE-C486-D415D1A6E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8733-333E-4028-8ECD-AC2E1CA021A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8E384-1BF4-4F01-DD3A-D952FB673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0A322-843D-E8D9-22BC-F8AE46A2D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559A-F673-4F22-BD36-6B4675744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0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xPt/awesome-chatgpt-prompts-zh" TargetMode="External"/><Relationship Id="rId2" Type="http://schemas.openxmlformats.org/officeDocument/2006/relationships/hyperlink" Target="https://blog.csdn.net/qq_46106285/article/details/12831368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ict.ac.cn/sytj/202209/t20220913_408835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/50Ha7hq3yN5c72itJEKVu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62885-A20B-EDDF-8817-2641D48F6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ChatGPT </a:t>
            </a:r>
            <a:r>
              <a:rPr lang="zh-CN" altLang="en-US" dirty="0"/>
              <a:t>介绍分享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53E8C7-168C-2186-6D36-5B0DEB1F9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2023.2.10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9A2A-FDA9-B74C-7EF7-B450175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3361"/>
            <a:ext cx="5334000" cy="685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ChatGPT </a:t>
            </a:r>
            <a:r>
              <a:rPr lang="zh-CN" altLang="en-US" sz="4000" dirty="0"/>
              <a:t>的使用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65F2A7-4A19-6A63-A0C4-3B616464881A}"/>
              </a:ext>
            </a:extLst>
          </p:cNvPr>
          <p:cNvCxnSpPr/>
          <p:nvPr/>
        </p:nvCxnSpPr>
        <p:spPr>
          <a:xfrm>
            <a:off x="434340" y="1037590"/>
            <a:ext cx="1132332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C5AA190-5618-2E65-BED2-5E7955190F02}"/>
              </a:ext>
            </a:extLst>
          </p:cNvPr>
          <p:cNvSpPr txBox="1"/>
          <p:nvPr/>
        </p:nvSpPr>
        <p:spPr>
          <a:xfrm>
            <a:off x="693798" y="13064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使用建议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B87E55-36F1-8FF9-C853-CB98A07E6D7C}"/>
              </a:ext>
            </a:extLst>
          </p:cNvPr>
          <p:cNvSpPr txBox="1"/>
          <p:nvPr/>
        </p:nvSpPr>
        <p:spPr>
          <a:xfrm>
            <a:off x="577888" y="2419178"/>
            <a:ext cx="5749557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当回答没有生成完成时使用 “继续”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确定明确的主题。例如 “我是一个深度学习的学生，想要问你一些关于神经网络的问题”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给出尽量详细的描述和要求，可以追问。例如 “请详细解释一下你刚才说的 GPT 的含义”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当它说错时立即指出并纠正，避免它的理解偏差。例如 “我需要指出你上文的错误”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CE98B8-3D9E-EF18-6709-669776D5054E}"/>
              </a:ext>
            </a:extLst>
          </p:cNvPr>
          <p:cNvSpPr txBox="1"/>
          <p:nvPr/>
        </p:nvSpPr>
        <p:spPr>
          <a:xfrm>
            <a:off x="6683541" y="2373011"/>
            <a:ext cx="4930571" cy="300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招商银行团队的建议：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“  我们自身一定要提前想好的最终答案的观点轮廓，而后再去对它做引导，否则就有可能会在生成过程中被某些结果带偏思路。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除此之外，由于大模型本身所具备的随机性，若是对第一次得到的答案不是很满意，我们可以尝试重复提问，直至得到满意的回答为止。“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E4818F-27E7-C89A-5FC7-77741E8B1D42}"/>
              </a:ext>
            </a:extLst>
          </p:cNvPr>
          <p:cNvSpPr txBox="1"/>
          <p:nvPr/>
        </p:nvSpPr>
        <p:spPr>
          <a:xfrm>
            <a:off x="2865120" y="1232888"/>
            <a:ext cx="6693485" cy="79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使用建议</a:t>
            </a:r>
            <a:r>
              <a:rPr lang="zh-CN" altLang="en-US" sz="1600" dirty="0">
                <a:solidFill>
                  <a:srgbClr val="0563C1"/>
                </a:solidFill>
              </a:rPr>
              <a:t> </a:t>
            </a:r>
            <a:r>
              <a:rPr lang="zh-CN" altLang="en-US" sz="16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https://blog.csdn.net/qq_46106285/article/details/128313681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中文指南 </a:t>
            </a:r>
            <a:r>
              <a:rPr lang="en-US" altLang="zh-CN" sz="16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https://github.com/PlexPt/awesome-chatgpt-prompts-zh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367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9A2A-FDA9-B74C-7EF7-B450175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3361"/>
            <a:ext cx="5334000" cy="6858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总结和交流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65F2A7-4A19-6A63-A0C4-3B616464881A}"/>
              </a:ext>
            </a:extLst>
          </p:cNvPr>
          <p:cNvCxnSpPr/>
          <p:nvPr/>
        </p:nvCxnSpPr>
        <p:spPr>
          <a:xfrm>
            <a:off x="434340" y="1037590"/>
            <a:ext cx="1132332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5B3600-299E-6BC2-392F-139F06FF4125}"/>
              </a:ext>
            </a:extLst>
          </p:cNvPr>
          <p:cNvSpPr txBox="1"/>
          <p:nvPr/>
        </p:nvSpPr>
        <p:spPr>
          <a:xfrm>
            <a:off x="697317" y="12582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未来展望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8BD50A-8889-C297-D6A6-027B7C6356F4}"/>
              </a:ext>
            </a:extLst>
          </p:cNvPr>
          <p:cNvSpPr txBox="1"/>
          <p:nvPr/>
        </p:nvSpPr>
        <p:spPr>
          <a:xfrm>
            <a:off x="833795" y="2584780"/>
            <a:ext cx="3392724" cy="258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多种语言大模型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微软：GPT4.0 和微软全家桶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谷歌：Bard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浪潮：源1.0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百度：文心一言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阿里：达摩院语言模型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C44D7F-CA52-5364-C846-9426D9D04D89}"/>
              </a:ext>
            </a:extLst>
          </p:cNvPr>
          <p:cNvSpPr txBox="1"/>
          <p:nvPr/>
        </p:nvSpPr>
        <p:spPr>
          <a:xfrm>
            <a:off x="4572758" y="2084279"/>
            <a:ext cx="3392725" cy="388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ChatGPT </a:t>
            </a:r>
            <a:r>
              <a:rPr lang="zh-CN" altLang="en-US" sz="2000" dirty="0"/>
              <a:t>的使用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虚拟助手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人工客服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机器翻译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</a:t>
            </a:r>
            <a:r>
              <a:rPr lang="zh-CN" altLang="en-US" sz="2000" dirty="0"/>
              <a:t>hatGPT+X 多模态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搜索引擎（在线知识）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语音（语音交互、语音合成）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图像（图片视频生成）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6223ED-5162-28D2-D3AE-C649FCCB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722" y="2230108"/>
            <a:ext cx="3204344" cy="35903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C56FC00-C279-11B8-734A-FE820069915D}"/>
              </a:ext>
            </a:extLst>
          </p:cNvPr>
          <p:cNvSpPr txBox="1"/>
          <p:nvPr/>
        </p:nvSpPr>
        <p:spPr>
          <a:xfrm>
            <a:off x="2874677" y="1310132"/>
            <a:ext cx="6442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推荐：《人工智能生成内容（AIGC）白皮书（2022年）》中国信通院</a:t>
            </a:r>
            <a:endParaRPr lang="en-US" altLang="zh-CN" sz="1600" dirty="0"/>
          </a:p>
          <a:p>
            <a:r>
              <a:rPr lang="en-US" altLang="zh-CN" sz="1600" dirty="0">
                <a:hlinkClick r:id="rId3"/>
              </a:rPr>
              <a:t>http://www.caict.ac.cn/sytj/202209/t20220913_408835.htm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050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107CB-E962-49C3-70E7-6B3B7323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680" y="806132"/>
            <a:ext cx="4358640" cy="43449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900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3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OpenAI </a:t>
            </a:r>
            <a:r>
              <a:rPr lang="zh-CN" altLang="en-US" dirty="0"/>
              <a:t>和 </a:t>
            </a:r>
            <a:r>
              <a:rPr lang="en-US" altLang="zh-CN" dirty="0"/>
              <a:t>GPT </a:t>
            </a:r>
            <a:r>
              <a:rPr lang="zh-CN" altLang="en-US" dirty="0"/>
              <a:t>的发展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ChatGPT </a:t>
            </a:r>
            <a:r>
              <a:rPr lang="zh-CN" altLang="en-US" dirty="0"/>
              <a:t>和相关技术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ChatGPT </a:t>
            </a:r>
            <a:r>
              <a:rPr lang="zh-CN" altLang="en-US" dirty="0"/>
              <a:t>的使用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总结与交流</a:t>
            </a:r>
          </a:p>
        </p:txBody>
      </p:sp>
    </p:spTree>
    <p:extLst>
      <p:ext uri="{BB962C8B-B14F-4D97-AF65-F5344CB8AC3E}">
        <p14:creationId xmlns:p14="http://schemas.microsoft.com/office/powerpoint/2010/main" val="18724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9A2A-FDA9-B74C-7EF7-B450175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3361"/>
            <a:ext cx="5334000" cy="685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OpenAI </a:t>
            </a:r>
            <a:r>
              <a:rPr lang="zh-CN" altLang="en-US" sz="4000" dirty="0"/>
              <a:t>和 </a:t>
            </a:r>
            <a:r>
              <a:rPr lang="en-US" altLang="zh-CN" sz="4000" dirty="0"/>
              <a:t>GPT </a:t>
            </a:r>
            <a:r>
              <a:rPr lang="zh-CN" altLang="en-US" sz="4000" dirty="0"/>
              <a:t>的发展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65F2A7-4A19-6A63-A0C4-3B616464881A}"/>
              </a:ext>
            </a:extLst>
          </p:cNvPr>
          <p:cNvCxnSpPr/>
          <p:nvPr/>
        </p:nvCxnSpPr>
        <p:spPr>
          <a:xfrm>
            <a:off x="434340" y="1037590"/>
            <a:ext cx="1132332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152F680-B45E-0B5C-6274-E43AF5AC4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71" y="1540081"/>
            <a:ext cx="3860454" cy="9500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5F8E9F8-9936-8EB2-258B-DD1158C7A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9" y="3161434"/>
            <a:ext cx="5621623" cy="26589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E83C1C3-165A-65A1-FF62-F858B959B8E1}"/>
              </a:ext>
            </a:extLst>
          </p:cNvPr>
          <p:cNvSpPr txBox="1"/>
          <p:nvPr/>
        </p:nvSpPr>
        <p:spPr>
          <a:xfrm>
            <a:off x="6512423" y="1444546"/>
            <a:ext cx="4294460" cy="19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创始：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埃隆</a:t>
            </a:r>
            <a:r>
              <a:rPr lang="en-US" altLang="zh-CN" sz="2000" dirty="0"/>
              <a:t>·</a:t>
            </a:r>
            <a:r>
              <a:rPr lang="zh-CN" altLang="en-US" sz="2000" dirty="0"/>
              <a:t>马斯克、</a:t>
            </a:r>
            <a:r>
              <a:rPr lang="zh-CN" altLang="en-US" sz="2000" b="1" dirty="0"/>
              <a:t>山姆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阿尔特曼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2015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11</a:t>
            </a:r>
            <a:r>
              <a:rPr lang="zh-CN" altLang="en-US" sz="2000" dirty="0"/>
              <a:t>日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美国加利福利亚州旧金山</a:t>
            </a:r>
            <a:endParaRPr lang="en-US" altLang="zh-CN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53BECA-726B-5957-4AAD-AD8E89BB7797}"/>
              </a:ext>
            </a:extLst>
          </p:cNvPr>
          <p:cNvSpPr txBox="1"/>
          <p:nvPr/>
        </p:nvSpPr>
        <p:spPr>
          <a:xfrm>
            <a:off x="6512423" y="3650069"/>
            <a:ext cx="5245237" cy="15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发展目标：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促进和发展</a:t>
            </a:r>
            <a:r>
              <a:rPr lang="zh-CN" altLang="en-US" sz="2000" b="1" dirty="0"/>
              <a:t>友好的人工智能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通过研究人工智能技术</a:t>
            </a:r>
            <a:r>
              <a:rPr lang="zh-CN" altLang="en-US" sz="2000" b="1" dirty="0"/>
              <a:t>推动社会的进步</a:t>
            </a:r>
          </a:p>
        </p:txBody>
      </p:sp>
    </p:spTree>
    <p:extLst>
      <p:ext uri="{BB962C8B-B14F-4D97-AF65-F5344CB8AC3E}">
        <p14:creationId xmlns:p14="http://schemas.microsoft.com/office/powerpoint/2010/main" val="422784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9A2A-FDA9-B74C-7EF7-B450175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3361"/>
            <a:ext cx="5334000" cy="685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OpenAI </a:t>
            </a:r>
            <a:r>
              <a:rPr lang="zh-CN" altLang="en-US" sz="4000" dirty="0"/>
              <a:t>和 </a:t>
            </a:r>
            <a:r>
              <a:rPr lang="en-US" altLang="zh-CN" sz="4000" dirty="0"/>
              <a:t>GPT </a:t>
            </a:r>
            <a:r>
              <a:rPr lang="zh-CN" altLang="en-US" sz="4000" dirty="0"/>
              <a:t>的发展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65F2A7-4A19-6A63-A0C4-3B616464881A}"/>
              </a:ext>
            </a:extLst>
          </p:cNvPr>
          <p:cNvCxnSpPr/>
          <p:nvPr/>
        </p:nvCxnSpPr>
        <p:spPr>
          <a:xfrm>
            <a:off x="434340" y="1037590"/>
            <a:ext cx="1132332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9A01E50-2128-61BB-49E1-4B26D370165C}"/>
              </a:ext>
            </a:extLst>
          </p:cNvPr>
          <p:cNvSpPr txBox="1"/>
          <p:nvPr/>
        </p:nvSpPr>
        <p:spPr>
          <a:xfrm>
            <a:off x="1325988" y="1417863"/>
            <a:ext cx="2241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AIGC </a:t>
            </a:r>
            <a:r>
              <a:rPr lang="zh-CN" altLang="en-US" sz="3600" dirty="0"/>
              <a:t>热潮</a:t>
            </a: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9FF21B-42C2-C63F-AF31-B5B99AA0003B}"/>
              </a:ext>
            </a:extLst>
          </p:cNvPr>
          <p:cNvSpPr txBox="1"/>
          <p:nvPr/>
        </p:nvSpPr>
        <p:spPr>
          <a:xfrm>
            <a:off x="3986549" y="1387085"/>
            <a:ext cx="464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人工智能生成内容</a:t>
            </a:r>
            <a:endParaRPr lang="en-US" altLang="zh-CN" sz="2000" dirty="0"/>
          </a:p>
          <a:p>
            <a:r>
              <a:rPr lang="en-US" altLang="zh-CN" sz="2000" dirty="0"/>
              <a:t>Artificial Intelligence Generated Content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DE21E8-7E30-D286-BC5E-39B32552C557}"/>
              </a:ext>
            </a:extLst>
          </p:cNvPr>
          <p:cNvSpPr txBox="1"/>
          <p:nvPr/>
        </p:nvSpPr>
        <p:spPr>
          <a:xfrm>
            <a:off x="1325988" y="2233401"/>
            <a:ext cx="4890752" cy="336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2022 </a:t>
            </a:r>
            <a:r>
              <a:rPr lang="zh-CN" altLang="en-US" sz="2400" dirty="0"/>
              <a:t>前：快速发展阶段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2014 </a:t>
            </a:r>
            <a:r>
              <a:rPr lang="en-US" altLang="zh-CN" sz="2000" dirty="0"/>
              <a:t>Microsoft </a:t>
            </a:r>
            <a:r>
              <a:rPr lang="zh-CN" altLang="en-US" sz="2000" b="1" dirty="0"/>
              <a:t>微软小冰</a:t>
            </a:r>
            <a:r>
              <a:rPr lang="zh-CN" altLang="en-US" sz="2000" dirty="0"/>
              <a:t> 聊天机器人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2017 </a:t>
            </a:r>
            <a:r>
              <a:rPr lang="zh-CN" altLang="en-US" sz="2000" b="1" dirty="0"/>
              <a:t>DeepFake</a:t>
            </a:r>
            <a:r>
              <a:rPr lang="zh-CN" altLang="en-US" sz="2000" dirty="0"/>
              <a:t> 换脸技术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2017 Google Transformer </a:t>
            </a:r>
            <a:r>
              <a:rPr lang="zh-CN" altLang="en-US" sz="2000" b="1" dirty="0"/>
              <a:t>技术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2018 Nvidia </a:t>
            </a:r>
            <a:r>
              <a:rPr lang="zh-CN" altLang="en-US" sz="2000" b="1" dirty="0"/>
              <a:t>StyleGAN</a:t>
            </a:r>
            <a:r>
              <a:rPr lang="zh-CN" altLang="en-US" sz="2000" dirty="0"/>
              <a:t> 图像生成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2019 DeepMind </a:t>
            </a:r>
            <a:r>
              <a:rPr lang="zh-CN" altLang="en-US" sz="2000" b="1" dirty="0"/>
              <a:t>DVD-GAN </a:t>
            </a:r>
            <a:r>
              <a:rPr lang="zh-CN" altLang="en-US" sz="2000" dirty="0"/>
              <a:t>视频生成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2021 Photoshop </a:t>
            </a:r>
            <a:r>
              <a:rPr lang="en-US" altLang="zh-CN" sz="2000" b="1" dirty="0"/>
              <a:t>AI </a:t>
            </a:r>
            <a:r>
              <a:rPr lang="zh-CN" altLang="en-US" sz="2000" b="1" dirty="0"/>
              <a:t>智能滤镜</a:t>
            </a:r>
            <a:endParaRPr lang="en-US" altLang="zh-CN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708F9E-67A6-8A57-2CFF-387F975AF2E5}"/>
              </a:ext>
            </a:extLst>
          </p:cNvPr>
          <p:cNvSpPr txBox="1"/>
          <p:nvPr/>
        </p:nvSpPr>
        <p:spPr>
          <a:xfrm>
            <a:off x="6888751" y="2233401"/>
            <a:ext cx="4222373" cy="336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2022 </a:t>
            </a:r>
            <a:r>
              <a:rPr lang="zh-CN" altLang="en-US" sz="2400" dirty="0"/>
              <a:t>年：</a:t>
            </a:r>
            <a:r>
              <a:rPr lang="en-US" altLang="zh-CN" sz="2400" dirty="0"/>
              <a:t>AIGC </a:t>
            </a:r>
            <a:r>
              <a:rPr lang="zh-CN" altLang="en-US" sz="2400" dirty="0"/>
              <a:t>元年 </a:t>
            </a:r>
            <a:r>
              <a:rPr lang="en-US" altLang="zh-CN" sz="24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AI </a:t>
            </a:r>
            <a:r>
              <a:rPr lang="zh-CN" altLang="en-US" sz="2000" dirty="0"/>
              <a:t>画图热潮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4</a:t>
            </a:r>
            <a:r>
              <a:rPr lang="zh-CN" altLang="en-US" sz="2000" dirty="0"/>
              <a:t>月 </a:t>
            </a:r>
            <a:r>
              <a:rPr lang="en-US" altLang="zh-CN" sz="2000" dirty="0"/>
              <a:t>OpenAI </a:t>
            </a:r>
            <a:r>
              <a:rPr lang="en-US" altLang="zh-CN" sz="2000" b="1" dirty="0"/>
              <a:t>DALL·E 2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8</a:t>
            </a:r>
            <a:r>
              <a:rPr lang="zh-CN" altLang="en-US" sz="2000" dirty="0"/>
              <a:t>月 </a:t>
            </a:r>
            <a:r>
              <a:rPr lang="en-US" altLang="zh-CN" sz="2000" dirty="0"/>
              <a:t>StabilityAI </a:t>
            </a:r>
            <a:r>
              <a:rPr lang="en-US" altLang="zh-CN" sz="2000" b="1" dirty="0"/>
              <a:t>Stable Diffusion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10</a:t>
            </a:r>
            <a:r>
              <a:rPr lang="zh-CN" altLang="en-US" sz="2000" dirty="0"/>
              <a:t>月 </a:t>
            </a:r>
            <a:r>
              <a:rPr lang="en-US" altLang="zh-CN" sz="2000" dirty="0"/>
              <a:t>Anlatan </a:t>
            </a:r>
            <a:r>
              <a:rPr lang="en-US" altLang="zh-CN" sz="2000" b="1" dirty="0"/>
              <a:t>Novel AI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ChatGPT </a:t>
            </a:r>
            <a:r>
              <a:rPr lang="zh-CN" altLang="en-US" sz="2000" dirty="0"/>
              <a:t>智能语言模型的爆火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11</a:t>
            </a:r>
            <a:r>
              <a:rPr lang="zh-CN" altLang="en-US" sz="2000" dirty="0"/>
              <a:t>月 </a:t>
            </a:r>
            <a:r>
              <a:rPr lang="en-US" altLang="zh-CN" sz="2000" dirty="0"/>
              <a:t>OpenAI </a:t>
            </a:r>
            <a:r>
              <a:rPr lang="en-US" altLang="zh-CN" sz="2000" b="1" dirty="0"/>
              <a:t>ChatGPT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6751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62DDC95B-5AA8-B544-7112-5E80C517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54" y="0"/>
            <a:ext cx="9421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9A2A-FDA9-B74C-7EF7-B450175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3361"/>
            <a:ext cx="5334000" cy="685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OpenAI </a:t>
            </a:r>
            <a:r>
              <a:rPr lang="zh-CN" altLang="en-US" sz="4000" dirty="0"/>
              <a:t>和 </a:t>
            </a:r>
            <a:r>
              <a:rPr lang="en-US" altLang="zh-CN" sz="4000" dirty="0"/>
              <a:t>GPT </a:t>
            </a:r>
            <a:r>
              <a:rPr lang="zh-CN" altLang="en-US" sz="4000" dirty="0"/>
              <a:t>的发展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65F2A7-4A19-6A63-A0C4-3B616464881A}"/>
              </a:ext>
            </a:extLst>
          </p:cNvPr>
          <p:cNvCxnSpPr/>
          <p:nvPr/>
        </p:nvCxnSpPr>
        <p:spPr>
          <a:xfrm>
            <a:off x="434340" y="1037590"/>
            <a:ext cx="1132332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8BA74F-9F3F-BA31-6C61-2C74487448EA}"/>
              </a:ext>
            </a:extLst>
          </p:cNvPr>
          <p:cNvSpPr txBox="1"/>
          <p:nvPr/>
        </p:nvSpPr>
        <p:spPr>
          <a:xfrm>
            <a:off x="5018070" y="1262003"/>
            <a:ext cx="50927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生成式预训练语言模型</a:t>
            </a:r>
          </a:p>
          <a:p>
            <a:r>
              <a:rPr lang="zh-CN" altLang="en-US" sz="2000" dirty="0"/>
              <a:t>Generative Pre-trained Transformer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5E381A-E5A8-D62D-CA31-27AD7E1A26B6}"/>
              </a:ext>
            </a:extLst>
          </p:cNvPr>
          <p:cNvSpPr txBox="1"/>
          <p:nvPr/>
        </p:nvSpPr>
        <p:spPr>
          <a:xfrm>
            <a:off x="1026295" y="1940288"/>
            <a:ext cx="5401828" cy="2224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/>
              <a:t>2018 GPT-1</a:t>
            </a:r>
            <a:endParaRPr lang="en-US" altLang="zh-CN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大量文本数据</a:t>
            </a:r>
            <a:r>
              <a:rPr lang="en-US" altLang="zh-CN" dirty="0"/>
              <a:t>+</a:t>
            </a:r>
            <a:r>
              <a:rPr lang="zh-CN" altLang="en-US" dirty="0"/>
              <a:t>预先训练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出色的语言理解和生成能力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2020 GPT-3</a:t>
            </a:r>
            <a:endParaRPr lang="en-US" altLang="zh-CN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语言生成、翻译、问答等传统语言任务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生成代码、回答科学问题等多种非传统语言任务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A1898CE-6247-9C30-4B98-54AB5DD6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94" y="4373799"/>
            <a:ext cx="10611348" cy="18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1F311B3-36FD-61D1-039E-66A06769B57C}"/>
              </a:ext>
            </a:extLst>
          </p:cNvPr>
          <p:cNvSpPr txBox="1"/>
          <p:nvPr/>
        </p:nvSpPr>
        <p:spPr>
          <a:xfrm>
            <a:off x="6623376" y="1969889"/>
            <a:ext cx="4987366" cy="2224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/>
              <a:t>2022 </a:t>
            </a:r>
            <a:r>
              <a:rPr lang="en-US" altLang="zh-CN" b="1" dirty="0"/>
              <a:t>C</a:t>
            </a:r>
            <a:r>
              <a:rPr lang="zh-CN" altLang="en-US" b="1" dirty="0"/>
              <a:t>hatGPT</a:t>
            </a:r>
            <a:endParaRPr lang="en-US" altLang="zh-CN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 GPT-3.5 架构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专门针对对话生成任务进行优化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出色的语言生成能力</a:t>
            </a:r>
            <a:r>
              <a:rPr lang="en-US" altLang="zh-CN" dirty="0"/>
              <a:t>+</a:t>
            </a:r>
            <a:r>
              <a:rPr lang="zh-CN" altLang="en-US" dirty="0"/>
              <a:t>流畅自然的对话文本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加入更多人工监督进行微调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大概</a:t>
            </a:r>
            <a:r>
              <a:rPr lang="en-US" altLang="zh-CN" dirty="0"/>
              <a:t>31</a:t>
            </a:r>
            <a:r>
              <a:rPr lang="zh-CN" altLang="en-US" dirty="0"/>
              <a:t>亿个网页内容，</a:t>
            </a:r>
            <a:r>
              <a:rPr lang="en-US" altLang="zh-CN" dirty="0"/>
              <a:t>~320TB</a:t>
            </a:r>
            <a:r>
              <a:rPr lang="zh-CN" altLang="en-US" dirty="0"/>
              <a:t>文字信息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21A948-1BCD-EDA9-C52C-B838447BA53F}"/>
              </a:ext>
            </a:extLst>
          </p:cNvPr>
          <p:cNvSpPr txBox="1"/>
          <p:nvPr/>
        </p:nvSpPr>
        <p:spPr>
          <a:xfrm>
            <a:off x="739961" y="1293957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GPT </a:t>
            </a:r>
            <a:r>
              <a:rPr lang="zh-CN" altLang="en-US" sz="3600" dirty="0"/>
              <a:t>系列发展历程</a:t>
            </a:r>
          </a:p>
        </p:txBody>
      </p:sp>
    </p:spTree>
    <p:extLst>
      <p:ext uri="{BB962C8B-B14F-4D97-AF65-F5344CB8AC3E}">
        <p14:creationId xmlns:p14="http://schemas.microsoft.com/office/powerpoint/2010/main" val="6561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9A2A-FDA9-B74C-7EF7-B450175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3361"/>
            <a:ext cx="5334000" cy="685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ChatGPT </a:t>
            </a:r>
            <a:r>
              <a:rPr lang="zh-CN" altLang="en-US" sz="4000" dirty="0"/>
              <a:t>和相关技术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65F2A7-4A19-6A63-A0C4-3B616464881A}"/>
              </a:ext>
            </a:extLst>
          </p:cNvPr>
          <p:cNvCxnSpPr/>
          <p:nvPr/>
        </p:nvCxnSpPr>
        <p:spPr>
          <a:xfrm>
            <a:off x="434340" y="1037590"/>
            <a:ext cx="1132332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62E376A-513F-A79F-C5DF-19DD6A3B7C8A}"/>
              </a:ext>
            </a:extLst>
          </p:cNvPr>
          <p:cNvSpPr txBox="1"/>
          <p:nvPr/>
        </p:nvSpPr>
        <p:spPr>
          <a:xfrm>
            <a:off x="739961" y="1293957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ChatGPT </a:t>
            </a:r>
            <a:r>
              <a:rPr lang="zh-CN" altLang="en-US" sz="3600" dirty="0"/>
              <a:t>的特点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9D43B4-ABB3-806C-7A50-BA799F640954}"/>
              </a:ext>
            </a:extLst>
          </p:cNvPr>
          <p:cNvSpPr txBox="1"/>
          <p:nvPr/>
        </p:nvSpPr>
        <p:spPr>
          <a:xfrm>
            <a:off x="739961" y="2687220"/>
            <a:ext cx="5660838" cy="244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优点：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1. 主动承认错误、根据用户的提醒优化答案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2. 质疑不正确的问题、拒绝不道德或违法的要求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3. 承认对专业技术的了解不足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4. 支持连续多轮对话，有一定的逻辑推理能力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03778F-F4EE-CEB2-D0C2-32B956F9D86A}"/>
              </a:ext>
            </a:extLst>
          </p:cNvPr>
          <p:cNvSpPr txBox="1"/>
          <p:nvPr/>
        </p:nvSpPr>
        <p:spPr>
          <a:xfrm>
            <a:off x="6873599" y="2687220"/>
            <a:ext cx="4681471" cy="198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局限：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1. </a:t>
            </a:r>
            <a:r>
              <a:rPr lang="zh-CN" altLang="en-US" sz="2000" dirty="0"/>
              <a:t>误导回答、编造答案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2. 数学能力不足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3. 无法在线回答、知识库截至到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F6E5B-D5A4-0B2A-9AF2-CBFEB138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89" y="2430854"/>
            <a:ext cx="7221706" cy="35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9A2A-FDA9-B74C-7EF7-B450175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3361"/>
            <a:ext cx="5334000" cy="685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ChatGPT </a:t>
            </a:r>
            <a:r>
              <a:rPr lang="zh-CN" altLang="en-US" sz="4000" dirty="0"/>
              <a:t>和相关技术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65F2A7-4A19-6A63-A0C4-3B616464881A}"/>
              </a:ext>
            </a:extLst>
          </p:cNvPr>
          <p:cNvCxnSpPr/>
          <p:nvPr/>
        </p:nvCxnSpPr>
        <p:spPr>
          <a:xfrm>
            <a:off x="434340" y="1037590"/>
            <a:ext cx="1132332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5FA1AD-6E5E-5AD7-A2D2-5A2F185D74A1}"/>
              </a:ext>
            </a:extLst>
          </p:cNvPr>
          <p:cNvSpPr txBox="1"/>
          <p:nvPr/>
        </p:nvSpPr>
        <p:spPr>
          <a:xfrm>
            <a:off x="654462" y="2436616"/>
            <a:ext cx="5981378" cy="268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chatGPT的泛滥使用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arXiv、Nature 等：不允许以 ChatGPT 等工具为作者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Stack Overflow、美国各高校：禁用 </a:t>
            </a:r>
            <a:r>
              <a:rPr lang="en-US" altLang="zh-CN" dirty="0"/>
              <a:t>ChatGPT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Study.com 调查：美国超 89% 学生使用 ChatGPT 完成家庭作业，约 50% 学生用于测验、论文等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OpenAI</a:t>
            </a:r>
            <a:r>
              <a:rPr lang="zh-CN" altLang="en-US" dirty="0"/>
              <a:t>：开发文本水印鉴别模型，检测</a:t>
            </a:r>
            <a:r>
              <a:rPr lang="en-US" altLang="zh-CN" dirty="0"/>
              <a:t> ChatGPT</a:t>
            </a:r>
            <a:r>
              <a:rPr lang="zh-CN" altLang="en-US" dirty="0"/>
              <a:t>文本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D0C882-E3AC-7FFC-57C9-6C67D17A4C99}"/>
              </a:ext>
            </a:extLst>
          </p:cNvPr>
          <p:cNvSpPr txBox="1"/>
          <p:nvPr/>
        </p:nvSpPr>
        <p:spPr>
          <a:xfrm>
            <a:off x="7136184" y="2060269"/>
            <a:ext cx="4401354" cy="351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hatGPT的多种用途</a:t>
            </a:r>
            <a:endParaRPr lang="zh-CN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​写文章，处理 Excel，查代码，找 bug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​</a:t>
            </a:r>
            <a:r>
              <a:rPr lang="zh-CN" altLang="en-US" dirty="0">
                <a:hlinkClick r:id="rId2"/>
              </a:rPr>
              <a:t>招商银行亲情信用卡文案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以色列总统网络安全会讲稿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知识性问答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编写 </a:t>
            </a:r>
            <a:r>
              <a:rPr lang="en-US" altLang="zh-CN" dirty="0"/>
              <a:t>Excel </a:t>
            </a:r>
            <a:r>
              <a:rPr lang="zh-CN" altLang="en-US" dirty="0"/>
              <a:t>公式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按功能和需求查找相关库和函数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36A44-980D-A432-7DD0-B9376240C6F2}"/>
              </a:ext>
            </a:extLst>
          </p:cNvPr>
          <p:cNvSpPr txBox="1"/>
          <p:nvPr/>
        </p:nvSpPr>
        <p:spPr>
          <a:xfrm>
            <a:off x="739961" y="129395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现状：热潮与担忧</a:t>
            </a:r>
          </a:p>
        </p:txBody>
      </p:sp>
    </p:spTree>
    <p:extLst>
      <p:ext uri="{BB962C8B-B14F-4D97-AF65-F5344CB8AC3E}">
        <p14:creationId xmlns:p14="http://schemas.microsoft.com/office/powerpoint/2010/main" val="402083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E9A2A-FDA9-B74C-7EF7-B450175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3361"/>
            <a:ext cx="5334000" cy="685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ChatGPT </a:t>
            </a:r>
            <a:r>
              <a:rPr lang="zh-CN" altLang="en-US" sz="4000" dirty="0"/>
              <a:t>的使用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65F2A7-4A19-6A63-A0C4-3B616464881A}"/>
              </a:ext>
            </a:extLst>
          </p:cNvPr>
          <p:cNvCxnSpPr/>
          <p:nvPr/>
        </p:nvCxnSpPr>
        <p:spPr>
          <a:xfrm>
            <a:off x="434340" y="1037590"/>
            <a:ext cx="1132332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8399535-DD68-ADD1-1CAE-727B5AFB4B22}"/>
              </a:ext>
            </a:extLst>
          </p:cNvPr>
          <p:cNvSpPr txBox="1"/>
          <p:nvPr/>
        </p:nvSpPr>
        <p:spPr>
          <a:xfrm>
            <a:off x="781763" y="127621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使用和示例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43001B-45B4-9F08-6448-9E1E265E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63" y="2161167"/>
            <a:ext cx="6178349" cy="3969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871D4D-292D-AF29-3F5F-F4FD939E2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02" y="1176020"/>
            <a:ext cx="6549014" cy="49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759</Words>
  <Application>Microsoft Office PowerPoint</Application>
  <PresentationFormat>宽屏</PresentationFormat>
  <Paragraphs>108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Office 主题​​</vt:lpstr>
      <vt:lpstr>ChatGPT 介绍分享</vt:lpstr>
      <vt:lpstr>PowerPoint 演示文稿</vt:lpstr>
      <vt:lpstr>OpenAI 和 GPT 的发展</vt:lpstr>
      <vt:lpstr>OpenAI 和 GPT 的发展</vt:lpstr>
      <vt:lpstr>PowerPoint 演示文稿</vt:lpstr>
      <vt:lpstr>OpenAI 和 GPT 的发展</vt:lpstr>
      <vt:lpstr>ChatGPT 和相关技术</vt:lpstr>
      <vt:lpstr>ChatGPT 和相关技术</vt:lpstr>
      <vt:lpstr>ChatGPT 的使用</vt:lpstr>
      <vt:lpstr>ChatGPT 的使用</vt:lpstr>
      <vt:lpstr>总结和交流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介绍分享</dc:title>
  <dc:creator>Tan JJ</dc:creator>
  <cp:lastModifiedBy>Tan JJ</cp:lastModifiedBy>
  <cp:revision>272</cp:revision>
  <dcterms:created xsi:type="dcterms:W3CDTF">2023-02-09T07:56:46Z</dcterms:created>
  <dcterms:modified xsi:type="dcterms:W3CDTF">2023-02-10T06:56:25Z</dcterms:modified>
</cp:coreProperties>
</file>