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5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0" r:id="rId6"/>
    <p:sldId id="261" r:id="rId7"/>
    <p:sldId id="326" r:id="rId8"/>
    <p:sldId id="327" r:id="rId9"/>
    <p:sldId id="331" r:id="rId10"/>
    <p:sldId id="267" r:id="rId11"/>
    <p:sldId id="332" r:id="rId12"/>
    <p:sldId id="333" r:id="rId13"/>
    <p:sldId id="281" r:id="rId14"/>
    <p:sldId id="334" r:id="rId15"/>
    <p:sldId id="278" r:id="rId16"/>
    <p:sldId id="279" r:id="rId17"/>
    <p:sldId id="280" r:id="rId18"/>
    <p:sldId id="335" r:id="rId19"/>
    <p:sldId id="336" r:id="rId20"/>
    <p:sldId id="337" r:id="rId21"/>
    <p:sldId id="338" r:id="rId22"/>
    <p:sldId id="276" r:id="rId23"/>
    <p:sldId id="286" r:id="rId24"/>
    <p:sldId id="287" r:id="rId25"/>
    <p:sldId id="339" r:id="rId26"/>
    <p:sldId id="340" r:id="rId27"/>
    <p:sldId id="329" r:id="rId28"/>
    <p:sldId id="341" r:id="rId29"/>
    <p:sldId id="342" r:id="rId30"/>
    <p:sldId id="33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3C4B-FEA1-44DB-A7A8-76E06E737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8BFE-776C-4A69-A129-08C9E1728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3C4B-FEA1-44DB-A7A8-76E06E737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8BFE-776C-4A69-A129-08C9E1728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3C4B-FEA1-44DB-A7A8-76E06E737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8BFE-776C-4A69-A129-08C9E1728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3C4B-FEA1-44DB-A7A8-76E06E737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8BFE-776C-4A69-A129-08C9E1728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3C4B-FEA1-44DB-A7A8-76E06E737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8BFE-776C-4A69-A129-08C9E1728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3C4B-FEA1-44DB-A7A8-76E06E737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8BFE-776C-4A69-A129-08C9E1728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3C4B-FEA1-44DB-A7A8-76E06E737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8BFE-776C-4A69-A129-08C9E1728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3C4B-FEA1-44DB-A7A8-76E06E737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8BFE-776C-4A69-A129-08C9E1728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3C4B-FEA1-44DB-A7A8-76E06E737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8BFE-776C-4A69-A129-08C9E1728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3C4B-FEA1-44DB-A7A8-76E06E737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8BFE-776C-4A69-A129-08C9E1728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3C4B-FEA1-44DB-A7A8-76E06E737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8BFE-776C-4A69-A129-08C9E1728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3C4B-FEA1-44DB-A7A8-76E06E737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8BFE-776C-4A69-A129-08C9E1728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3C4B-FEA1-44DB-A7A8-76E06E737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8BFE-776C-4A69-A129-08C9E1728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8" Type="http://schemas.openxmlformats.org/officeDocument/2006/relationships/theme" Target="../theme/theme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43C4B-FEA1-44DB-A7A8-76E06E737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A8BFE-776C-4A69-A129-08C9E17284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if/then</a:t>
            </a:r>
            <a:r>
              <a:rPr lang="zh-CN" altLang="en-US" dirty="0"/>
              <a:t>条件语句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8010" cy="4351655"/>
          </a:xfrm>
        </p:spPr>
        <p:txBody>
          <a:bodyPr>
            <a:normAutofit lnSpcReduction="20000"/>
          </a:bodyPr>
          <a:lstStyle/>
          <a:p>
            <a:r>
              <a:rPr dirty="0" smtClean="0"/>
              <a:t>if [ 条件测试 ] # 条件测试左右必须要有空格</a:t>
            </a:r>
            <a:endParaRPr dirty="0" smtClean="0"/>
          </a:p>
          <a:p>
            <a:r>
              <a:rPr dirty="0" smtClean="0"/>
              <a:t>then</a:t>
            </a:r>
            <a:endParaRPr dirty="0" smtClean="0"/>
          </a:p>
          <a:p>
            <a:r>
              <a:rPr dirty="0" smtClean="0"/>
              <a:t>	...</a:t>
            </a:r>
            <a:endParaRPr dirty="0" smtClean="0"/>
          </a:p>
          <a:p>
            <a:r>
              <a:rPr dirty="0" smtClean="0"/>
              <a:t>fi # 结束符</a:t>
            </a:r>
            <a:endParaRPr dirty="0" smtClean="0"/>
          </a:p>
          <a:p>
            <a:endParaRPr dirty="0" smtClean="0"/>
          </a:p>
          <a:p>
            <a:r>
              <a:rPr dirty="0" smtClean="0"/>
              <a:t>或者</a:t>
            </a:r>
            <a:endParaRPr dirty="0" smtClean="0"/>
          </a:p>
          <a:p>
            <a:endParaRPr dirty="0" smtClean="0"/>
          </a:p>
          <a:p>
            <a:r>
              <a:rPr dirty="0" smtClean="0"/>
              <a:t>if [ 条件测试 ]; then</a:t>
            </a:r>
            <a:endParaRPr dirty="0" smtClean="0"/>
          </a:p>
          <a:p>
            <a:r>
              <a:rPr dirty="0" smtClean="0"/>
              <a:t>	...</a:t>
            </a:r>
            <a:endParaRPr dirty="0" smtClean="0"/>
          </a:p>
          <a:p>
            <a:r>
              <a:rPr dirty="0" smtClean="0"/>
              <a:t>fi </a:t>
            </a:r>
            <a:endParaRPr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8010" cy="4351655"/>
          </a:xfrm>
        </p:spPr>
        <p:txBody>
          <a:bodyPr>
            <a:normAutofit fontScale="60000"/>
          </a:bodyPr>
          <a:p>
            <a:r>
              <a:rPr dirty="0" smtClean="0"/>
              <a:t>if [ 条件测试1 ]</a:t>
            </a:r>
            <a:endParaRPr dirty="0" smtClean="0"/>
          </a:p>
          <a:p>
            <a:r>
              <a:rPr dirty="0" smtClean="0"/>
              <a:t>then</a:t>
            </a:r>
            <a:endParaRPr dirty="0" smtClean="0"/>
          </a:p>
          <a:p>
            <a:r>
              <a:rPr dirty="0" smtClean="0"/>
              <a:t> ....</a:t>
            </a:r>
            <a:endParaRPr dirty="0" smtClean="0"/>
          </a:p>
          <a:p>
            <a:r>
              <a:rPr dirty="0" smtClean="0"/>
              <a:t>elif [ 条件测试2 ]</a:t>
            </a:r>
            <a:endParaRPr dirty="0" smtClean="0"/>
          </a:p>
          <a:p>
            <a:r>
              <a:rPr dirty="0" smtClean="0"/>
              <a:t>then</a:t>
            </a:r>
            <a:endParaRPr dirty="0" smtClean="0"/>
          </a:p>
          <a:p>
            <a:r>
              <a:rPr dirty="0" smtClean="0"/>
              <a:t>	...</a:t>
            </a:r>
            <a:endParaRPr dirty="0" smtClean="0"/>
          </a:p>
          <a:p>
            <a:r>
              <a:rPr dirty="0" smtClean="0"/>
              <a:t>elif [ 条件测试3 ]</a:t>
            </a:r>
            <a:endParaRPr dirty="0" smtClean="0"/>
          </a:p>
          <a:p>
            <a:r>
              <a:rPr dirty="0" smtClean="0"/>
              <a:t>then</a:t>
            </a:r>
            <a:endParaRPr dirty="0" smtClean="0"/>
          </a:p>
          <a:p>
            <a:r>
              <a:rPr dirty="0" smtClean="0"/>
              <a:t>	...</a:t>
            </a:r>
            <a:endParaRPr dirty="0" smtClean="0"/>
          </a:p>
          <a:p>
            <a:r>
              <a:rPr dirty="0" smtClean="0"/>
              <a:t>else</a:t>
            </a:r>
            <a:endParaRPr dirty="0" smtClean="0"/>
          </a:p>
          <a:p>
            <a:r>
              <a:rPr dirty="0" smtClean="0"/>
              <a:t>	...default</a:t>
            </a:r>
            <a:endParaRPr dirty="0" smtClean="0"/>
          </a:p>
          <a:p>
            <a:r>
              <a:rPr dirty="0" smtClean="0"/>
              <a:t>fi </a:t>
            </a:r>
            <a:endParaRPr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/>
              <a:t>if else elif 格式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1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if/then</a:t>
            </a:r>
            <a:r>
              <a:rPr lang="zh-CN" altLang="en-US" dirty="0" smtClean="0"/>
              <a:t>条件语句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60580"/>
            <a:ext cx="3800000" cy="5123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238" y="1344681"/>
            <a:ext cx="2923809" cy="27428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if/then</a:t>
            </a:r>
            <a:r>
              <a:rPr lang="zh-CN" altLang="en-US" dirty="0"/>
              <a:t>条件语句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19587"/>
            <a:ext cx="7262611" cy="38273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48" y="5124165"/>
            <a:ext cx="6077755" cy="9441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if/then</a:t>
            </a:r>
            <a:r>
              <a:rPr lang="zh-CN" altLang="en-US" dirty="0"/>
              <a:t>条件语句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0688"/>
            <a:ext cx="1971429" cy="3590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629" y="1592441"/>
            <a:ext cx="3942857" cy="28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677" y="1592441"/>
            <a:ext cx="3590476" cy="28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883" y="4662116"/>
            <a:ext cx="8142857" cy="12380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8010" cy="4351655"/>
          </a:xfrm>
        </p:spPr>
        <p:txBody>
          <a:bodyPr>
            <a:normAutofit lnSpcReduction="20000"/>
          </a:bodyPr>
          <a:p>
            <a:pPr>
              <a:lnSpc>
                <a:spcPct val="160000"/>
              </a:lnSpc>
            </a:pPr>
            <a:r>
              <a:rPr dirty="0" smtClean="0"/>
              <a:t>$string1 = $string2 表示两个字符串是否相等。</a:t>
            </a:r>
            <a:endParaRPr dirty="0" smtClean="0"/>
          </a:p>
          <a:p>
            <a:pPr>
              <a:lnSpc>
                <a:spcPct val="160000"/>
              </a:lnSpc>
            </a:pPr>
            <a:r>
              <a:rPr dirty="0" smtClean="0"/>
              <a:t>$string1 != $string2 表示两个字符串是否不相等。</a:t>
            </a:r>
            <a:endParaRPr dirty="0" smtClean="0"/>
          </a:p>
          <a:p>
            <a:pPr>
              <a:lnSpc>
                <a:spcPct val="160000"/>
              </a:lnSpc>
            </a:pPr>
            <a:r>
              <a:rPr dirty="0" smtClean="0"/>
              <a:t>-z $string 表示字符串 string 是否为空。</a:t>
            </a:r>
            <a:endParaRPr dirty="0" smtClean="0"/>
          </a:p>
          <a:p>
            <a:pPr>
              <a:lnSpc>
                <a:spcPct val="160000"/>
              </a:lnSpc>
            </a:pPr>
            <a:r>
              <a:rPr dirty="0" smtClean="0"/>
              <a:t>-n $string 表示字符串 string 是否不为空。</a:t>
            </a:r>
            <a:endParaRPr dirty="0" smtClean="0"/>
          </a:p>
          <a:p>
            <a:endParaRPr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/>
              <a:t>测试字符串：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9715"/>
            <a:ext cx="10748010" cy="5267325"/>
          </a:xfrm>
        </p:spPr>
        <p:txBody>
          <a:bodyPr>
            <a:normAutofit fontScale="90000"/>
          </a:bodyPr>
          <a:p>
            <a:pPr>
              <a:lnSpc>
                <a:spcPct val="160000"/>
              </a:lnSpc>
            </a:pPr>
            <a:r>
              <a:rPr dirty="0" smtClean="0"/>
              <a:t>$num1 -eq $num2 equal 的缩写，表示两个数字是否相等。</a:t>
            </a:r>
            <a:endParaRPr dirty="0" smtClean="0"/>
          </a:p>
          <a:p>
            <a:pPr>
              <a:lnSpc>
                <a:spcPct val="160000"/>
              </a:lnSpc>
            </a:pPr>
            <a:r>
              <a:rPr dirty="0" smtClean="0"/>
              <a:t>$num1 -ne $num2 not equal 的缩写，表示两个数字是否不相等。</a:t>
            </a:r>
            <a:endParaRPr dirty="0" smtClean="0"/>
          </a:p>
          <a:p>
            <a:pPr>
              <a:lnSpc>
                <a:spcPct val="160000"/>
              </a:lnSpc>
            </a:pPr>
            <a:r>
              <a:rPr dirty="0" smtClean="0"/>
              <a:t>$num1 -lt $num2 lower than 的缩写，表示 num1 是否小于 num2 。</a:t>
            </a:r>
            <a:endParaRPr dirty="0" smtClean="0"/>
          </a:p>
          <a:p>
            <a:pPr>
              <a:lnSpc>
                <a:spcPct val="160000"/>
              </a:lnSpc>
            </a:pPr>
            <a:r>
              <a:rPr dirty="0" smtClean="0"/>
              <a:t>$num1 -le $num2 lower or equal 的缩写，表示 num1 是否小于或等于 num2 。</a:t>
            </a:r>
            <a:endParaRPr dirty="0" smtClean="0"/>
          </a:p>
          <a:p>
            <a:pPr>
              <a:lnSpc>
                <a:spcPct val="160000"/>
              </a:lnSpc>
            </a:pPr>
            <a:r>
              <a:rPr dirty="0" smtClean="0"/>
              <a:t>$num1 -gt $num2 greater than 的缩写，表示 num1 是否大于 num2 。</a:t>
            </a:r>
            <a:endParaRPr dirty="0" smtClean="0"/>
          </a:p>
          <a:p>
            <a:pPr>
              <a:lnSpc>
                <a:spcPct val="160000"/>
              </a:lnSpc>
            </a:pPr>
            <a:r>
              <a:rPr dirty="0" smtClean="0"/>
              <a:t>$num1 -ge $num2 greate or equal 的缩写，表示 num1 是否大于或等于 num2 。</a:t>
            </a:r>
            <a:endParaRPr dirty="0" smtClean="0"/>
          </a:p>
          <a:p>
            <a:pPr>
              <a:lnSpc>
                <a:spcPct val="160000"/>
              </a:lnSpc>
            </a:pPr>
            <a:endParaRPr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/>
              <a:t>测试数字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3805"/>
            <a:ext cx="10748010" cy="5253990"/>
          </a:xfrm>
        </p:spPr>
        <p:txBody>
          <a:bodyPr>
            <a:noAutofit/>
          </a:bodyPr>
          <a:p>
            <a:pPr>
              <a:lnSpc>
                <a:spcPct val="160000"/>
              </a:lnSpc>
            </a:pPr>
            <a:r>
              <a:rPr sz="1900" dirty="0" smtClean="0"/>
              <a:t>-e $file exist 的缩写，表示文件是否存在。</a:t>
            </a:r>
            <a:endParaRPr sz="1900" dirty="0" smtClean="0"/>
          </a:p>
          <a:p>
            <a:pPr>
              <a:lnSpc>
                <a:spcPct val="160000"/>
              </a:lnSpc>
            </a:pPr>
            <a:r>
              <a:rPr sz="1900" dirty="0" smtClean="0"/>
              <a:t>-d $file directory 的缩写，表示文件是否为一个目录。</a:t>
            </a:r>
            <a:endParaRPr sz="1900" dirty="0" smtClean="0"/>
          </a:p>
          <a:p>
            <a:pPr>
              <a:lnSpc>
                <a:spcPct val="160000"/>
              </a:lnSpc>
            </a:pPr>
            <a:r>
              <a:rPr sz="1900" dirty="0" smtClean="0"/>
              <a:t>-f $file file 的缩写，表示文件是否是一个文件。</a:t>
            </a:r>
            <a:endParaRPr sz="1900" dirty="0" smtClean="0"/>
          </a:p>
          <a:p>
            <a:pPr>
              <a:lnSpc>
                <a:spcPct val="160000"/>
              </a:lnSpc>
            </a:pPr>
            <a:r>
              <a:rPr sz="1900" dirty="0" smtClean="0"/>
              <a:t>-L $file Link 的缩写，表示链接。</a:t>
            </a:r>
            <a:endParaRPr sz="1900" dirty="0" smtClean="0"/>
          </a:p>
          <a:p>
            <a:pPr>
              <a:lnSpc>
                <a:spcPct val="160000"/>
              </a:lnSpc>
            </a:pPr>
            <a:r>
              <a:rPr sz="1900" dirty="0" smtClean="0"/>
              <a:t>-r $file readable 的缩写，表示文件是否可读。</a:t>
            </a:r>
            <a:endParaRPr sz="1900" dirty="0" smtClean="0"/>
          </a:p>
          <a:p>
            <a:pPr>
              <a:lnSpc>
                <a:spcPct val="160000"/>
              </a:lnSpc>
            </a:pPr>
            <a:r>
              <a:rPr sz="1900" dirty="0" smtClean="0"/>
              <a:t>-w $file writable 的缩写，表示文件是否可写。</a:t>
            </a:r>
            <a:endParaRPr sz="1900" dirty="0" smtClean="0"/>
          </a:p>
          <a:p>
            <a:pPr>
              <a:lnSpc>
                <a:spcPct val="160000"/>
              </a:lnSpc>
            </a:pPr>
            <a:r>
              <a:rPr sz="1900" dirty="0" smtClean="0"/>
              <a:t>-x $file executable 的缩写，表示文件是否可执行。</a:t>
            </a:r>
            <a:endParaRPr sz="1900" dirty="0" smtClean="0"/>
          </a:p>
          <a:p>
            <a:pPr>
              <a:lnSpc>
                <a:spcPct val="160000"/>
              </a:lnSpc>
            </a:pPr>
            <a:r>
              <a:rPr sz="1900" dirty="0" smtClean="0"/>
              <a:t>$file1 -nt $file2 表示文件 file1 是否比 file2 更新。</a:t>
            </a:r>
            <a:endParaRPr sz="1900" dirty="0" smtClean="0"/>
          </a:p>
          <a:p>
            <a:pPr>
              <a:lnSpc>
                <a:spcPct val="160000"/>
              </a:lnSpc>
            </a:pPr>
            <a:r>
              <a:rPr sz="1900" dirty="0" smtClean="0"/>
              <a:t>$file1 -ot $file2 表示文件 file1 是否比 file2 更旧</a:t>
            </a:r>
            <a:endParaRPr sz="19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060"/>
          </a:xfrm>
        </p:spPr>
        <p:txBody>
          <a:bodyPr/>
          <a:p>
            <a:r>
              <a:rPr dirty="0"/>
              <a:t>测试文件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9715"/>
            <a:ext cx="10748010" cy="5043170"/>
          </a:xfrm>
        </p:spPr>
        <p:txBody>
          <a:bodyPr>
            <a:normAutofit fontScale="60000"/>
          </a:bodyPr>
          <a:p>
            <a:pPr>
              <a:lnSpc>
                <a:spcPct val="160000"/>
              </a:lnSpc>
            </a:pPr>
            <a:r>
              <a:rPr dirty="0" smtClean="0"/>
              <a:t>&amp;&amp; 表示逻辑与，只要有一个不为真，整个条件测试为假。</a:t>
            </a:r>
            <a:endParaRPr dirty="0" smtClean="0"/>
          </a:p>
          <a:p>
            <a:pPr>
              <a:lnSpc>
                <a:spcPct val="160000"/>
              </a:lnSpc>
            </a:pPr>
            <a:r>
              <a:rPr dirty="0" smtClean="0"/>
              <a:t>|| 表示逻辑或，只要有一个为真，整个条件测试就为真。</a:t>
            </a:r>
            <a:endParaRPr dirty="0" smtClean="0"/>
          </a:p>
          <a:p>
            <a:pPr>
              <a:lnSpc>
                <a:spcPct val="160000"/>
              </a:lnSpc>
            </a:pPr>
            <a:r>
              <a:rPr dirty="0" smtClean="0"/>
              <a:t>! 表示反转测试条件</a:t>
            </a:r>
            <a:endParaRPr dirty="0" smtClean="0"/>
          </a:p>
          <a:p>
            <a:pPr>
              <a:lnSpc>
                <a:spcPct val="160000"/>
              </a:lnSpc>
            </a:pPr>
            <a:r>
              <a:rPr dirty="0" smtClean="0"/>
              <a:t>if [ ! -e $file ]</a:t>
            </a:r>
            <a:endParaRPr dirty="0" smtClean="0"/>
          </a:p>
          <a:p>
            <a:pPr>
              <a:lnSpc>
                <a:spcPct val="160000"/>
              </a:lnSpc>
            </a:pPr>
            <a:r>
              <a:rPr dirty="0" smtClean="0"/>
              <a:t>then</a:t>
            </a:r>
            <a:endParaRPr dirty="0" smtClean="0"/>
          </a:p>
          <a:p>
            <a:pPr>
              <a:lnSpc>
                <a:spcPct val="160000"/>
              </a:lnSpc>
            </a:pPr>
            <a:r>
              <a:rPr dirty="0" smtClean="0"/>
              <a:t>echo "$file 不存在"</a:t>
            </a:r>
            <a:endParaRPr dirty="0" smtClean="0"/>
          </a:p>
          <a:p>
            <a:pPr>
              <a:lnSpc>
                <a:spcPct val="160000"/>
              </a:lnSpc>
            </a:pPr>
            <a:r>
              <a:rPr dirty="0" smtClean="0"/>
              <a:t>else</a:t>
            </a:r>
            <a:endParaRPr dirty="0" smtClean="0"/>
          </a:p>
          <a:p>
            <a:pPr>
              <a:lnSpc>
                <a:spcPct val="160000"/>
              </a:lnSpc>
            </a:pPr>
            <a:r>
              <a:rPr dirty="0" smtClean="0"/>
              <a:t>echo "$file 存在"</a:t>
            </a:r>
            <a:endParaRPr dirty="0" smtClean="0"/>
          </a:p>
          <a:p>
            <a:pPr>
              <a:lnSpc>
                <a:spcPct val="160000"/>
              </a:lnSpc>
            </a:pPr>
            <a:r>
              <a:rPr dirty="0" smtClean="0"/>
              <a:t>fi </a:t>
            </a:r>
            <a:endParaRPr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/>
              <a:t>同时测试多个条件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case $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变量名</a:t>
            </a:r>
            <a:r>
              <a:rPr lang="en-US" altLang="zh-CN" dirty="0" smtClean="0"/>
              <a:t>1)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;;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变量</a:t>
            </a:r>
            <a:r>
              <a:rPr lang="zh-CN" altLang="en-US" dirty="0" smtClean="0"/>
              <a:t>名</a:t>
            </a:r>
            <a:r>
              <a:rPr lang="en-US" altLang="zh-CN" dirty="0" smtClean="0"/>
              <a:t>2)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语句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;;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*)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语句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;;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esac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什么是</a:t>
            </a:r>
            <a:r>
              <a:rPr lang="en-US" altLang="zh-CN" dirty="0" smtClean="0">
                <a:sym typeface="+mn-ea"/>
              </a:rPr>
              <a:t>shell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 smtClean="0"/>
              <a:t> 一、是以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</a:t>
            </a:r>
            <a:r>
              <a:rPr lang="zh-CN" altLang="en-US" dirty="0" smtClean="0"/>
              <a:t>结尾的，就通常代表了这是一个脚本文件； 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 smtClean="0"/>
              <a:t>二、是不带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的，也可以表示一个脚本，但是直观上就不能识别出 来。</a:t>
            </a:r>
            <a:endParaRPr lang="zh-CN" alt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 smtClean="0">
                <a:sym typeface="+mn-ea"/>
              </a:rPr>
              <a:t>我们在</a:t>
            </a:r>
            <a:r>
              <a:rPr lang="en-US" altLang="zh-CN" dirty="0" smtClean="0">
                <a:sym typeface="+mn-ea"/>
              </a:rPr>
              <a:t>Linux</a:t>
            </a:r>
            <a:r>
              <a:rPr lang="zh-CN" altLang="en-US" dirty="0" smtClean="0">
                <a:sym typeface="+mn-ea"/>
              </a:rPr>
              <a:t>中输入命令的界面就成为</a:t>
            </a:r>
            <a:r>
              <a:rPr lang="en-US" altLang="zh-CN" dirty="0" smtClean="0">
                <a:sym typeface="+mn-ea"/>
              </a:rPr>
              <a:t>shell</a:t>
            </a:r>
            <a:r>
              <a:rPr lang="zh-CN" altLang="en-US" dirty="0" smtClean="0">
                <a:sym typeface="+mn-ea"/>
              </a:rPr>
              <a:t>。支持如下功能：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、命令补齐</a:t>
            </a:r>
            <a:r>
              <a:rPr lang="en-US" altLang="zh-CN" dirty="0" smtClean="0">
                <a:sym typeface="+mn-ea"/>
              </a:rPr>
              <a:t>tab</a:t>
            </a:r>
            <a:r>
              <a:rPr lang="zh-CN" altLang="en-US" dirty="0" smtClean="0">
                <a:sym typeface="+mn-ea"/>
              </a:rPr>
              <a:t>键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、记录历史命令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、命令别名</a:t>
            </a:r>
            <a:r>
              <a:rPr lang="en-US" altLang="zh-CN" dirty="0" smtClean="0">
                <a:sym typeface="+mn-ea"/>
              </a:rPr>
              <a:t>-alias  </a:t>
            </a:r>
            <a:r>
              <a:rPr lang="zh-CN" altLang="en-US" dirty="0" smtClean="0">
                <a:sym typeface="+mn-ea"/>
              </a:rPr>
              <a:t>用法：</a:t>
            </a:r>
            <a:r>
              <a:rPr lang="en-US" altLang="zh-CN" dirty="0" smtClean="0">
                <a:sym typeface="+mn-ea"/>
              </a:rPr>
              <a:t>alias [</a:t>
            </a:r>
            <a:r>
              <a:rPr lang="zh-CN" altLang="en-US" dirty="0" smtClean="0">
                <a:sym typeface="+mn-ea"/>
              </a:rPr>
              <a:t>命令别名</a:t>
            </a:r>
            <a:r>
              <a:rPr lang="en-US" altLang="zh-CN" dirty="0" smtClean="0">
                <a:sym typeface="+mn-ea"/>
              </a:rPr>
              <a:t>]=['</a:t>
            </a:r>
            <a:r>
              <a:rPr lang="zh-CN" altLang="en-US" dirty="0" smtClean="0">
                <a:sym typeface="+mn-ea"/>
              </a:rPr>
              <a:t>具体的命令</a:t>
            </a:r>
            <a:r>
              <a:rPr lang="en-US" altLang="zh-CN" dirty="0" smtClean="0">
                <a:sym typeface="+mn-ea"/>
              </a:rPr>
              <a:t>']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、通配符 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>
                <a:sym typeface="+mn-ea"/>
              </a:rPr>
              <a:t>5</a:t>
            </a:r>
            <a:r>
              <a:rPr lang="zh-CN" altLang="en-US" dirty="0" smtClean="0">
                <a:sym typeface="+mn-ea"/>
              </a:rPr>
              <a:t>、快捷键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在生产环境下有大量需要重复运行的指令，这里 </a:t>
            </a:r>
            <a:r>
              <a:rPr lang="en-US" altLang="zh-CN" dirty="0"/>
              <a:t>shell </a:t>
            </a:r>
            <a:r>
              <a:rPr lang="zh-CN" altLang="en-US" dirty="0"/>
              <a:t>给我们 提供了 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until</a:t>
            </a:r>
            <a:r>
              <a:rPr lang="zh-CN" altLang="en-US" dirty="0"/>
              <a:t>循环语句以实现指令的反复执 行功能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所有循环语句中，变量必须要有初始值，每次运行命令 都要进行条件过滤，只有满足条件才会运行命令，否则不执行。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  </a:t>
            </a:r>
            <a:r>
              <a:rPr lang="zh-CN" altLang="en-US" dirty="0" smtClean="0"/>
              <a:t>变量  </a:t>
            </a:r>
            <a:r>
              <a:rPr lang="en-US" altLang="zh-CN" dirty="0" smtClean="0"/>
              <a:t>in  {list}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49497" y="2368233"/>
            <a:ext cx="6096000" cy="181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 smtClean="0"/>
              <a:t>for 变量 in '值1' '值2' '值3' '值4'</a:t>
            </a:r>
            <a:endParaRPr lang="zh-CN" altLang="en-US" sz="2800" dirty="0" smtClean="0"/>
          </a:p>
          <a:p>
            <a:r>
              <a:rPr lang="zh-CN" altLang="en-US" sz="2800" dirty="0" smtClean="0"/>
              <a:t>do</a:t>
            </a:r>
            <a:endParaRPr lang="zh-CN" altLang="en-US" sz="2800" dirty="0" smtClean="0"/>
          </a:p>
          <a:p>
            <a:r>
              <a:rPr lang="zh-CN" altLang="en-US" sz="2800" dirty="0" smtClean="0"/>
              <a:t>	...</a:t>
            </a:r>
            <a:endParaRPr lang="zh-CN" altLang="en-US" sz="2800" dirty="0" smtClean="0"/>
          </a:p>
          <a:p>
            <a:r>
              <a:rPr lang="zh-CN" altLang="en-US" sz="2800" dirty="0" smtClean="0"/>
              <a:t>done  </a:t>
            </a:r>
            <a:endParaRPr lang="zh-CN" altLang="en-US" sz="28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0" indent="0">
              <a:buNone/>
            </a:pPr>
            <a:r>
              <a:rPr dirty="0" smtClean="0"/>
              <a:t>until [ 条件测试 ] # 条件测试为假会执行do，条件测试为真是结束循环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do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	...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done # 结束  </a:t>
            </a:r>
            <a:endParaRPr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/>
              <a:t>until 循环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0" indent="0">
              <a:buNone/>
            </a:pPr>
            <a:r>
              <a:rPr dirty="0" smtClean="0"/>
              <a:t>while [ 条件测试 ]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do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	...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done # 结束   </a:t>
            </a:r>
            <a:endParaRPr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/>
              <a:t>while 循环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p>
            <a:r>
              <a:rPr dirty="0" smtClean="0"/>
              <a:t>函数</a:t>
            </a:r>
            <a:endParaRPr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dirty="0"/>
              <a:t>在脚本的编写中，常常会涉及到将公共的方法封装成一个函数，那么在 Shell 脚本中，函数的定义又是怎样的呢？ 这里我们先看一下函数的一个定义格式：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函数名 (){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函数体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p>
            <a:r>
              <a:rPr dirty="0" smtClean="0"/>
              <a:t>传递参数</a:t>
            </a:r>
            <a:endParaRPr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dirty="0"/>
              <a:t>#!/bin/bash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print_something(){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echo "hello $1" # $1 获取第一个参数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}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print_something Lion # Lion 为参数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print_something Frank # Frank 为参数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p>
            <a:r>
              <a:rPr dirty="0" smtClean="0"/>
              <a:t>函数返回值</a:t>
            </a:r>
            <a:endParaRPr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dirty="0"/>
              <a:t>Shell 的函数可以返回一个状态，也用的是 return 关键字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#!/bin/bash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print_something(){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echo "Hello $1"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return 1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}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print_something Lion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echo "函数的返回值是 $?" # $? 获取到的是上一个函数的返回值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p>
            <a:r>
              <a:rPr dirty="0" smtClean="0"/>
              <a:t>文件包含</a:t>
            </a:r>
            <a:endParaRPr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dirty="0"/>
              <a:t>在 Shell 中的文件包含我们该怎么去理解呢？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. path/filename # 注意点号（.）和路径中间有一个空格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或者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source path/filename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命令解释权</a:t>
            </a:r>
            <a:r>
              <a:rPr lang="en-US" altLang="zh-CN" dirty="0" smtClean="0"/>
              <a:t>#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我们一般是在文本编辑器里面打开新的空文件来创建 </a:t>
            </a:r>
            <a:r>
              <a:rPr lang="en-US" altLang="zh-CN" dirty="0" smtClean="0"/>
              <a:t>Bash Shell </a:t>
            </a:r>
            <a:r>
              <a:rPr lang="zh-CN" altLang="en-US" dirty="0" smtClean="0"/>
              <a:t>脚本。</a:t>
            </a:r>
            <a:r>
              <a:rPr lang="en-US" altLang="zh-CN" dirty="0" smtClean="0"/>
              <a:t>Bash Shell </a:t>
            </a:r>
            <a:r>
              <a:rPr lang="zh-CN" altLang="en-US" dirty="0" smtClean="0"/>
              <a:t>脚本的第一行以</a:t>
            </a:r>
            <a:r>
              <a:rPr lang="en-US" altLang="zh-CN" dirty="0" smtClean="0"/>
              <a:t>【#</a:t>
            </a:r>
            <a:r>
              <a:rPr lang="zh-CN" altLang="en-US" dirty="0" smtClean="0"/>
              <a:t>！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开头，表示文件是 可执行的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脚本，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后面跟上的路径名称是命令解释器，也就是 应该用于执行脚本的程序。 由于 </a:t>
            </a:r>
            <a:r>
              <a:rPr lang="en-US" altLang="zh-CN" dirty="0" smtClean="0"/>
              <a:t>Bash Shell </a:t>
            </a:r>
            <a:r>
              <a:rPr lang="zh-CN" altLang="en-US" dirty="0" smtClean="0"/>
              <a:t>脚本将由 </a:t>
            </a:r>
            <a:r>
              <a:rPr lang="en-US" altLang="zh-CN" dirty="0" smtClean="0"/>
              <a:t>Bash Shell </a:t>
            </a:r>
            <a:r>
              <a:rPr lang="zh-CN" altLang="en-US" dirty="0" smtClean="0"/>
              <a:t>解释，因此他们是这么 开头的</a:t>
            </a:r>
            <a:r>
              <a:rPr lang="en-US" altLang="zh-CN" dirty="0" smtClean="0"/>
              <a:t>【#</a:t>
            </a:r>
            <a:r>
              <a:rPr lang="zh-CN" altLang="en-US" dirty="0" smtClean="0"/>
              <a:t>！</a:t>
            </a:r>
            <a:r>
              <a:rPr lang="en-US" altLang="zh-CN" dirty="0" smtClean="0"/>
              <a:t>/bin/bash】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定义变量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38200" y="1825625"/>
            <a:ext cx="10727028" cy="4351338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dirty="0" smtClean="0"/>
              <a:t>在 shell 中也需要像咱们写 javascript 一样进行变量的定义，那么在 shell 的变量定义中都有哪些规则呢？我这里列了一下有如下几点：</a:t>
            </a:r>
            <a:endParaRPr lang="zh-CN" altLang="en-US" dirty="0" smtClean="0"/>
          </a:p>
          <a:p>
            <a:pPr algn="l">
              <a:lnSpc>
                <a:spcPct val="170000"/>
              </a:lnSpc>
            </a:pPr>
            <a:r>
              <a:rPr lang="zh-CN" altLang="en-US" dirty="0" smtClean="0"/>
              <a:t>命名只能使用英文字母、数字和下划线，首字符不能是以数字开头的</a:t>
            </a:r>
            <a:endParaRPr lang="zh-CN" altLang="en-US" dirty="0" smtClean="0"/>
          </a:p>
          <a:p>
            <a:pPr algn="l">
              <a:lnSpc>
                <a:spcPct val="170000"/>
              </a:lnSpc>
            </a:pPr>
            <a:r>
              <a:rPr lang="zh-CN" altLang="en-US" dirty="0" smtClean="0"/>
              <a:t>中间不能有空格，可以使用下划线 _</a:t>
            </a:r>
            <a:endParaRPr lang="zh-CN" altLang="en-US" dirty="0" smtClean="0"/>
          </a:p>
          <a:p>
            <a:pPr algn="l">
              <a:lnSpc>
                <a:spcPct val="170000"/>
              </a:lnSpc>
            </a:pPr>
            <a:r>
              <a:rPr lang="zh-CN" altLang="en-US" dirty="0" smtClean="0"/>
              <a:t>不能使用标点符号</a:t>
            </a:r>
            <a:endParaRPr lang="zh-CN" altLang="en-US" dirty="0" smtClean="0"/>
          </a:p>
          <a:p>
            <a:pPr algn="l">
              <a:lnSpc>
                <a:spcPct val="170000"/>
              </a:lnSpc>
            </a:pPr>
            <a:r>
              <a:rPr lang="zh-CN" altLang="en-US" dirty="0" smtClean="0"/>
              <a:t>不能使用 bash 里的保留字（可以使用 help 命令查看保留字）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使用变量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38200" y="1586230"/>
            <a:ext cx="10727055" cy="4704080"/>
          </a:xfrm>
        </p:spPr>
        <p:txBody>
          <a:bodyPr>
            <a:normAutofit lnSpcReduction="10000"/>
          </a:bodyPr>
          <a:p>
            <a:pPr algn="l">
              <a:lnSpc>
                <a:spcPct val="140000"/>
              </a:lnSpc>
            </a:pPr>
            <a:r>
              <a:rPr lang="zh-CN" altLang="en-US" dirty="0" smtClean="0"/>
              <a:t>在说完变量的定义后，就要聊该如何使用这些变量了，在变量的使用过程中一般会有两种写法，分别是 ${SHELL} 和 $SHELL 这两种，乍看之下这两种写法无非就是一个有花括号一个没有，那么这个花括号在这其中起的作用主要是什么呢？带着问题，咱们来看看下面这个栗子</a:t>
            </a:r>
            <a:endParaRPr lang="zh-CN" altLang="en-US" dirty="0" smtClean="0"/>
          </a:p>
          <a:p>
            <a:pPr algn="l">
              <a:lnSpc>
                <a:spcPct val="140000"/>
              </a:lnSpc>
            </a:pPr>
            <a:r>
              <a:rPr lang="zh-CN" altLang="en-US" dirty="0" smtClean="0">
                <a:sym typeface="+mn-ea"/>
              </a:rPr>
              <a:t>langScript </a:t>
            </a:r>
            <a:r>
              <a:rPr lang="en-US" altLang="zh-CN" dirty="0" smtClean="0">
                <a:sym typeface="+mn-ea"/>
              </a:rPr>
              <a:t>=”HELLO WORLD...”</a:t>
            </a:r>
            <a:endParaRPr lang="en-US" altLang="zh-CN" dirty="0" smtClean="0"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age=17</a:t>
            </a:r>
            <a:endParaRPr lang="zh-CN" altLang="en-US" dirty="0" smtClean="0"/>
          </a:p>
          <a:p>
            <a:pPr algn="l">
              <a:lnSpc>
                <a:spcPct val="140000"/>
              </a:lnSpc>
            </a:pPr>
            <a:r>
              <a:rPr lang="zh-CN" altLang="en-US" dirty="0" smtClean="0"/>
              <a:t>echo "I am a $langScript engineer"</a:t>
            </a:r>
            <a:endParaRPr lang="zh-CN" altLang="en-US" dirty="0" smtClean="0"/>
          </a:p>
          <a:p>
            <a:pPr algn="l">
              <a:lnSpc>
                <a:spcPct val="140000"/>
              </a:lnSpc>
            </a:pPr>
            <a:r>
              <a:rPr lang="zh-CN" altLang="en-US" dirty="0" smtClean="0"/>
              <a:t>echo "我今年</a:t>
            </a:r>
            <a:r>
              <a:rPr lang="en-US" altLang="zh-CN" dirty="0" smtClean="0"/>
              <a:t>${age}</a:t>
            </a:r>
            <a:r>
              <a:rPr lang="zh-CN" altLang="en-US" dirty="0" smtClean="0"/>
              <a:t>岁了</a:t>
            </a:r>
            <a:r>
              <a:rPr lang="zh-CN" altLang="en-US" dirty="0" smtClean="0"/>
              <a:t>"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引号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38200" y="1586230"/>
            <a:ext cx="10727055" cy="4704080"/>
          </a:xfrm>
        </p:spPr>
        <p:txBody>
          <a:bodyPr>
            <a:normAutofit fontScale="90000"/>
          </a:bodyPr>
          <a:p>
            <a:pPr algn="l">
              <a:lnSpc>
                <a:spcPct val="140000"/>
              </a:lnSpc>
            </a:pPr>
            <a:r>
              <a:rPr lang="zh-CN" altLang="en-US" dirty="0" smtClean="0"/>
              <a:t>单引号 '' ，单引号用于保留字符的字面含义，各种特殊字符在单引号里面，都会变为普通字符，比如星号* 、美元符号$ 、反斜杠 \ 等。</a:t>
            </a:r>
            <a:endParaRPr lang="zh-CN" altLang="en-US" dirty="0" smtClean="0"/>
          </a:p>
          <a:p>
            <a:pPr algn="l">
              <a:lnSpc>
                <a:spcPct val="140000"/>
              </a:lnSpc>
            </a:pPr>
            <a:r>
              <a:rPr lang="zh-CN" altLang="en-US" dirty="0" smtClean="0"/>
              <a:t>双引号 "" ，双引号比单引号宽松，大部分特殊字符在双引号里面，都会失去特殊含义，变成普通字符。三个特殊字符除外：美元符号 $ 、反引号 ``` 和反斜杠 \ 。</a:t>
            </a:r>
            <a:endParaRPr lang="zh-CN" altLang="en-US" dirty="0" smtClean="0"/>
          </a:p>
          <a:p>
            <a:pPr algn="l">
              <a:lnSpc>
                <a:spcPct val="140000"/>
              </a:lnSpc>
            </a:pPr>
            <a:r>
              <a:rPr lang="zh-CN" altLang="en-US" dirty="0" smtClean="0"/>
              <a:t>反引号 `` ，要求 Shell 执行被它括起来的内容，例如执行  echo `pwd`，相当于直接执行 pwd 命令 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位置变量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7028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用数字表示的变量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$0 </a:t>
            </a:r>
            <a:r>
              <a:rPr lang="zh-CN" altLang="en-US" dirty="0" smtClean="0"/>
              <a:t>表示脚本名称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$1 </a:t>
            </a:r>
            <a:r>
              <a:rPr lang="zh-CN" altLang="en-US" dirty="0"/>
              <a:t>表示第一个参数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$2 </a:t>
            </a:r>
            <a:r>
              <a:rPr lang="zh-CN" altLang="en-US" dirty="0"/>
              <a:t>表示第二个参数</a:t>
            </a:r>
            <a:r>
              <a:rPr lang="en-US" altLang="zh-CN" dirty="0"/>
              <a:t>,</a:t>
            </a:r>
            <a:r>
              <a:rPr lang="zh-CN" altLang="en-US" dirty="0"/>
              <a:t>以此类推</a:t>
            </a:r>
            <a:r>
              <a:rPr lang="en-US" altLang="zh-CN" dirty="0"/>
              <a:t>,$3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en-US" altLang="zh-CN" dirty="0" smtClean="0"/>
              <a:t>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$? </a:t>
            </a:r>
            <a:r>
              <a:rPr lang="zh-CN" altLang="en-US" dirty="0"/>
              <a:t>表示程序退出的代表</a:t>
            </a:r>
            <a:r>
              <a:rPr lang="en-US" altLang="zh-CN" dirty="0"/>
              <a:t>(</a:t>
            </a:r>
            <a:r>
              <a:rPr lang="zh-CN" altLang="en-US" dirty="0"/>
              <a:t>一般 </a:t>
            </a:r>
            <a:r>
              <a:rPr lang="en-US" altLang="zh-CN" dirty="0"/>
              <a:t>0 </a:t>
            </a:r>
            <a:r>
              <a:rPr lang="zh-CN" altLang="en-US" dirty="0"/>
              <a:t>代表执行成功</a:t>
            </a:r>
            <a:r>
              <a:rPr lang="en-US" altLang="zh-CN" dirty="0"/>
              <a:t>,</a:t>
            </a:r>
            <a:r>
              <a:rPr lang="zh-CN" altLang="en-US" dirty="0"/>
              <a:t>非 </a:t>
            </a:r>
            <a:r>
              <a:rPr lang="en-US" altLang="zh-CN" dirty="0"/>
              <a:t>0 </a:t>
            </a:r>
            <a:r>
              <a:rPr lang="zh-CN" altLang="en-US" dirty="0"/>
              <a:t>表示</a:t>
            </a:r>
            <a:r>
              <a:rPr lang="zh-CN" altLang="en-US" dirty="0" smtClean="0"/>
              <a:t>执行失败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$* </a:t>
            </a:r>
            <a:r>
              <a:rPr lang="zh-CN" altLang="en-US" dirty="0"/>
              <a:t>代表所有参数内容</a:t>
            </a:r>
            <a:r>
              <a:rPr lang="en-US" altLang="zh-CN" dirty="0"/>
              <a:t>(</a:t>
            </a:r>
            <a:r>
              <a:rPr lang="zh-CN" altLang="en-US" dirty="0"/>
              <a:t>整体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$$ </a:t>
            </a:r>
            <a:r>
              <a:rPr lang="zh-CN" altLang="en-US" dirty="0"/>
              <a:t>代表当前进程的 </a:t>
            </a:r>
            <a:r>
              <a:rPr lang="en-US" altLang="zh-CN" dirty="0"/>
              <a:t>ID </a:t>
            </a:r>
            <a:r>
              <a:rPr lang="zh-CN" altLang="en-US" dirty="0"/>
              <a:t>号码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$# </a:t>
            </a:r>
            <a:r>
              <a:rPr lang="zh-CN" altLang="en-US" dirty="0"/>
              <a:t>代表当前 </a:t>
            </a:r>
            <a:r>
              <a:rPr lang="en-US" altLang="zh-CN" dirty="0"/>
              <a:t>shell </a:t>
            </a:r>
            <a:r>
              <a:rPr lang="zh-CN" altLang="en-US" dirty="0"/>
              <a:t>的参数个数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$@ </a:t>
            </a:r>
            <a:r>
              <a:rPr lang="zh-CN" altLang="en-US" dirty="0"/>
              <a:t>代表所有参数内容</a:t>
            </a:r>
            <a:r>
              <a:rPr lang="en-US" altLang="zh-CN" dirty="0"/>
              <a:t>(</a:t>
            </a:r>
            <a:r>
              <a:rPr lang="zh-CN" altLang="en-US" dirty="0"/>
              <a:t>逐个读取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数学运算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7028" cy="4351338"/>
          </a:xfrm>
        </p:spPr>
        <p:txBody>
          <a:bodyPr>
            <a:normAutofit lnSpcReduction="20000"/>
          </a:bodyPr>
          <a:p>
            <a:r>
              <a:rPr lang="zh-CN" altLang="en-US" dirty="0" smtClean="0"/>
              <a:t>在 Bash 中，所有的变量都是字符串， Bash 本身不会操作数字，因此它也不会做运算。不过可以使用 let 命令来实现运算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运算	符号</a:t>
            </a:r>
            <a:endParaRPr lang="zh-CN" altLang="en-US" dirty="0" smtClean="0"/>
          </a:p>
          <a:p>
            <a:r>
              <a:rPr lang="zh-CN" altLang="en-US" dirty="0" smtClean="0"/>
              <a:t>加法	+</a:t>
            </a:r>
            <a:endParaRPr lang="zh-CN" altLang="en-US" dirty="0" smtClean="0"/>
          </a:p>
          <a:p>
            <a:r>
              <a:rPr lang="zh-CN" altLang="en-US" dirty="0" smtClean="0"/>
              <a:t>减法	-</a:t>
            </a:r>
            <a:endParaRPr lang="zh-CN" altLang="en-US" dirty="0" smtClean="0"/>
          </a:p>
          <a:p>
            <a:r>
              <a:rPr lang="zh-CN" altLang="en-US" dirty="0" smtClean="0"/>
              <a:t>乘法	*</a:t>
            </a:r>
            <a:endParaRPr lang="zh-CN" altLang="en-US" dirty="0" smtClean="0"/>
          </a:p>
          <a:p>
            <a:r>
              <a:rPr lang="zh-CN" altLang="en-US" dirty="0" smtClean="0"/>
              <a:t>除法	/</a:t>
            </a:r>
            <a:endParaRPr lang="zh-CN" altLang="en-US" dirty="0" smtClean="0"/>
          </a:p>
          <a:p>
            <a:r>
              <a:rPr lang="zh-CN" altLang="en-US" dirty="0" smtClean="0"/>
              <a:t>幂（乘方）	**</a:t>
            </a:r>
            <a:endParaRPr lang="zh-CN" altLang="en-US" dirty="0" smtClean="0"/>
          </a:p>
          <a:p>
            <a:r>
              <a:rPr lang="zh-CN" altLang="en-US" dirty="0" smtClean="0"/>
              <a:t>余（整数除法的余数）	%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数组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7028" cy="4351338"/>
          </a:xfrm>
        </p:spPr>
        <p:txBody>
          <a:bodyPr>
            <a:normAutofit lnSpcReduction="10000"/>
          </a:bodyPr>
          <a:p>
            <a:r>
              <a:rPr lang="zh-CN" altLang="en-US" dirty="0" smtClean="0"/>
              <a:t># 定义数组</a:t>
            </a:r>
            <a:endParaRPr lang="zh-CN" altLang="en-US" dirty="0" smtClean="0"/>
          </a:p>
          <a:p>
            <a:r>
              <a:rPr lang="zh-CN" altLang="en-US" dirty="0" smtClean="0"/>
              <a:t>array=('v1' 'v2' 'v3')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# 访问数组</a:t>
            </a:r>
            <a:endParaRPr lang="zh-CN" altLang="en-US" dirty="0" smtClean="0"/>
          </a:p>
          <a:p>
            <a:r>
              <a:rPr lang="zh-CN" altLang="en-US" dirty="0" smtClean="0"/>
              <a:t>echo ${array[2]} # 访问数组（bash下标是从0开始）</a:t>
            </a:r>
            <a:endParaRPr lang="zh-CN" altLang="en-US" dirty="0" smtClean="0"/>
          </a:p>
          <a:p>
            <a:r>
              <a:rPr lang="zh-CN" altLang="en-US" dirty="0" smtClean="0"/>
              <a:t>echo ${array[*]} # 使用*号访问数组所有的值</a:t>
            </a:r>
            <a:endParaRPr lang="zh-CN" altLang="en-US" dirty="0" smtClean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3215</Words>
  <Application>WPS 演示</Application>
  <PresentationFormat>宽屏</PresentationFormat>
  <Paragraphs>238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自定义设计方案</vt:lpstr>
      <vt:lpstr>1_自定义设计方案</vt:lpstr>
      <vt:lpstr>Shell脚本</vt:lpstr>
      <vt:lpstr>脚本的命名</vt:lpstr>
      <vt:lpstr>命令解释权#！</vt:lpstr>
      <vt:lpstr>变量</vt:lpstr>
      <vt:lpstr>PowerPoint 演示文稿</vt:lpstr>
      <vt:lpstr>PowerPoint 演示文稿</vt:lpstr>
      <vt:lpstr>位置变量</vt:lpstr>
      <vt:lpstr>位置变量</vt:lpstr>
      <vt:lpstr>数学运算</vt:lpstr>
      <vt:lpstr>if/then条件语句</vt:lpstr>
      <vt:lpstr>if/then条件语句</vt:lpstr>
      <vt:lpstr>if/then条件语句</vt:lpstr>
      <vt:lpstr>if/then条件语句</vt:lpstr>
      <vt:lpstr>if/then条件语句</vt:lpstr>
      <vt:lpstr>if/then条件语句</vt:lpstr>
      <vt:lpstr>测试字符串：</vt:lpstr>
      <vt:lpstr>测试数字</vt:lpstr>
      <vt:lpstr>测试数字</vt:lpstr>
      <vt:lpstr>case语句</vt:lpstr>
      <vt:lpstr>循环语句</vt:lpstr>
      <vt:lpstr>for—shell风格</vt:lpstr>
      <vt:lpstr>for</vt:lpstr>
      <vt:lpstr>until 循环</vt:lpstr>
      <vt:lpstr>for—C语言风格</vt:lpstr>
      <vt:lpstr>函数</vt:lpstr>
      <vt:lpstr>传递参数</vt:lpstr>
      <vt:lpstr>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贝斯 刘</dc:creator>
  <cp:lastModifiedBy>user</cp:lastModifiedBy>
  <cp:revision>89</cp:revision>
  <dcterms:created xsi:type="dcterms:W3CDTF">2018-04-08T06:01:00Z</dcterms:created>
  <dcterms:modified xsi:type="dcterms:W3CDTF">2022-05-15T15:47:26Z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